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62"/>
  </p:notesMasterIdLst>
  <p:handoutMasterIdLst>
    <p:handoutMasterId r:id="rId63"/>
  </p:handoutMasterIdLst>
  <p:sldIdLst>
    <p:sldId id="665" r:id="rId2"/>
    <p:sldId id="789" r:id="rId3"/>
    <p:sldId id="910" r:id="rId4"/>
    <p:sldId id="911" r:id="rId5"/>
    <p:sldId id="912" r:id="rId6"/>
    <p:sldId id="791" r:id="rId7"/>
    <p:sldId id="790" r:id="rId8"/>
    <p:sldId id="826" r:id="rId9"/>
    <p:sldId id="827" r:id="rId10"/>
    <p:sldId id="828" r:id="rId11"/>
    <p:sldId id="848" r:id="rId12"/>
    <p:sldId id="850" r:id="rId13"/>
    <p:sldId id="852" r:id="rId14"/>
    <p:sldId id="700" r:id="rId15"/>
    <p:sldId id="853" r:id="rId16"/>
    <p:sldId id="851" r:id="rId17"/>
    <p:sldId id="862" r:id="rId18"/>
    <p:sldId id="863" r:id="rId19"/>
    <p:sldId id="864" r:id="rId20"/>
    <p:sldId id="865" r:id="rId21"/>
    <p:sldId id="868" r:id="rId22"/>
    <p:sldId id="869" r:id="rId23"/>
    <p:sldId id="913" r:id="rId24"/>
    <p:sldId id="858" r:id="rId25"/>
    <p:sldId id="872" r:id="rId26"/>
    <p:sldId id="860" r:id="rId27"/>
    <p:sldId id="813" r:id="rId28"/>
    <p:sldId id="815" r:id="rId29"/>
    <p:sldId id="709" r:id="rId30"/>
    <p:sldId id="878" r:id="rId31"/>
    <p:sldId id="879" r:id="rId32"/>
    <p:sldId id="713" r:id="rId33"/>
    <p:sldId id="882" r:id="rId34"/>
    <p:sldId id="837" r:id="rId35"/>
    <p:sldId id="715" r:id="rId36"/>
    <p:sldId id="716" r:id="rId37"/>
    <p:sldId id="718" r:id="rId38"/>
    <p:sldId id="819" r:id="rId39"/>
    <p:sldId id="820" r:id="rId40"/>
    <p:sldId id="887" r:id="rId41"/>
    <p:sldId id="822" r:id="rId42"/>
    <p:sldId id="719" r:id="rId43"/>
    <p:sldId id="914" r:id="rId44"/>
    <p:sldId id="915" r:id="rId45"/>
    <p:sldId id="888" r:id="rId46"/>
    <p:sldId id="821" r:id="rId47"/>
    <p:sldId id="720" r:id="rId48"/>
    <p:sldId id="905" r:id="rId49"/>
    <p:sldId id="906" r:id="rId50"/>
    <p:sldId id="904" r:id="rId51"/>
    <p:sldId id="901" r:id="rId52"/>
    <p:sldId id="903" r:id="rId53"/>
    <p:sldId id="907" r:id="rId54"/>
    <p:sldId id="908" r:id="rId55"/>
    <p:sldId id="726" r:id="rId56"/>
    <p:sldId id="727" r:id="rId57"/>
    <p:sldId id="909" r:id="rId58"/>
    <p:sldId id="729" r:id="rId59"/>
    <p:sldId id="731" r:id="rId60"/>
    <p:sldId id="730" r:id="rId61"/>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99CCFF"/>
    <a:srgbClr val="0000FF"/>
    <a:srgbClr val="339933"/>
    <a:srgbClr val="FF33CC"/>
    <a:srgbClr val="33CC33"/>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7363" autoAdjust="0"/>
  </p:normalViewPr>
  <p:slideViewPr>
    <p:cSldViewPr>
      <p:cViewPr varScale="1">
        <p:scale>
          <a:sx n="43" d="100"/>
          <a:sy n="43" d="100"/>
        </p:scale>
        <p:origin x="1546" y="58"/>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936"/>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p:spPr>
        <p:txBody>
          <a:bodyPr vert="horz" wrap="square" lIns="99040" tIns="49520" rIns="99040" bIns="49520" numCol="1" anchor="t" anchorCtr="0" compatLnSpc="1">
            <a:prstTxWarp prst="textNoShape">
              <a:avLst/>
            </a:prstTxWarp>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p:cNvSpPr>
          <p:nvPr>
            <p:ph type="sldImg"/>
          </p:nvPr>
        </p:nvSpPr>
        <p:spPr bwMode="auto">
          <a:xfrm>
            <a:off x="3255963" y="509588"/>
            <a:ext cx="3397250" cy="2547937"/>
          </a:xfrm>
          <a:prstGeom prst="rect">
            <a:avLst/>
          </a:prstGeom>
          <a:noFill/>
          <a:ln w="1270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3" name="Rectangle 3"/>
          <p:cNvSpPr>
            <a:spLocks noGrp="1" noChangeArrowheads="1"/>
          </p:cNvSpPr>
          <p:nvPr>
            <p:ph type="body" idx="1"/>
          </p:nvPr>
        </p:nvSpPr>
        <p:spPr bwMode="auto">
          <a:xfrm>
            <a:off x="1322388" y="3227388"/>
            <a:ext cx="7261225"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84" tIns="46043" rIns="92084" bIns="46043"/>
          <a:lstStyle/>
          <a:p>
            <a:endParaRPr lang="zh-TW" altLang="en-US"/>
          </a:p>
        </p:txBody>
      </p:sp>
    </p:spTree>
    <p:extLst>
      <p:ext uri="{BB962C8B-B14F-4D97-AF65-F5344CB8AC3E}">
        <p14:creationId xmlns:p14="http://schemas.microsoft.com/office/powerpoint/2010/main" val="2434024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1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3158B34-F0FA-472F-B7BD-8194A82CDDBD}" type="datetime3">
              <a:rPr lang="en-US" altLang="en-US" smtClean="0">
                <a:latin typeface="Times New Roman" panose="02020603050405020304" pitchFamily="18" charset="0"/>
              </a:rPr>
              <a:pPr/>
              <a:t>5 March 2019</a:t>
            </a:fld>
            <a:endParaRPr lang="en-US" altLang="en-US">
              <a:latin typeface="Times New Roman" panose="02020603050405020304" pitchFamily="18" charset="0"/>
            </a:endParaRPr>
          </a:p>
        </p:txBody>
      </p:sp>
      <p:sp>
        <p:nvSpPr>
          <p:cNvPr id="21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1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F918786-8789-4D39-96CE-C700C8E53243}"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084243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1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3158B34-F0FA-472F-B7BD-8194A82CDDBD}" type="datetime3">
              <a:rPr lang="en-US" altLang="en-US" smtClean="0">
                <a:latin typeface="Times New Roman" panose="02020603050405020304" pitchFamily="18" charset="0"/>
              </a:rPr>
              <a:pPr/>
              <a:t>5 March 2019</a:t>
            </a:fld>
            <a:endParaRPr lang="en-US" altLang="en-US">
              <a:latin typeface="Times New Roman" panose="02020603050405020304" pitchFamily="18" charset="0"/>
            </a:endParaRPr>
          </a:p>
        </p:txBody>
      </p:sp>
      <p:sp>
        <p:nvSpPr>
          <p:cNvPr id="21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1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F918786-8789-4D39-96CE-C700C8E53243}"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t>Why need to aligned?</a:t>
            </a:r>
          </a:p>
        </p:txBody>
      </p:sp>
    </p:spTree>
    <p:extLst>
      <p:ext uri="{BB962C8B-B14F-4D97-AF65-F5344CB8AC3E}">
        <p14:creationId xmlns:p14="http://schemas.microsoft.com/office/powerpoint/2010/main" val="1533071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5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66ACD5F-4800-473F-9025-F66E737549EB}" type="datetime3">
              <a:rPr lang="en-US" altLang="en-US" smtClean="0">
                <a:latin typeface="Times New Roman" panose="02020603050405020304" pitchFamily="18" charset="0"/>
              </a:rPr>
              <a:pPr/>
              <a:t>5 March 2019</a:t>
            </a:fld>
            <a:endParaRPr lang="en-US" altLang="en-US">
              <a:latin typeface="Times New Roman" panose="02020603050405020304" pitchFamily="18" charset="0"/>
            </a:endParaRPr>
          </a:p>
        </p:txBody>
      </p:sp>
      <p:sp>
        <p:nvSpPr>
          <p:cNvPr id="25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5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05DCB02-2C8E-4EB2-A12B-7389FBDF6BF0}"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25606" name="Rectangle 2"/>
          <p:cNvSpPr>
            <a:spLocks noGrp="1" noRot="1" noChangeAspect="1" noChangeArrowheads="1" noTextEdit="1"/>
          </p:cNvSpPr>
          <p:nvPr>
            <p:ph type="sldImg"/>
          </p:nvPr>
        </p:nvSpPr>
        <p:spPr>
          <a:ln/>
        </p:spPr>
      </p:sp>
      <p:sp>
        <p:nvSpPr>
          <p:cNvPr id="25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178965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26"/>
          <p:cNvSpPr>
            <a:spLocks noGrp="1" noChangeArrowheads="1"/>
          </p:cNvSpPr>
          <p:nvPr>
            <p:ph type="body" idx="1"/>
          </p:nvPr>
        </p:nvSpPr>
        <p:spPr>
          <a:xfrm>
            <a:off x="1317625" y="3203575"/>
            <a:ext cx="7246938" cy="3035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90" tIns="44254" rIns="90090" bIns="44254"/>
          <a:lstStyle/>
          <a:p>
            <a:endParaRPr lang="zh-TW" altLang="en-US"/>
          </a:p>
        </p:txBody>
      </p:sp>
      <p:sp>
        <p:nvSpPr>
          <p:cNvPr id="159747" name="Rectangle 1027"/>
          <p:cNvSpPr>
            <a:spLocks noGrp="1" noRot="1" noChangeAspect="1" noChangeArrowheads="1" noTextEdit="1"/>
          </p:cNvSpPr>
          <p:nvPr>
            <p:ph type="sldImg"/>
          </p:nvPr>
        </p:nvSpPr>
        <p:spPr>
          <a:xfrm>
            <a:off x="3260725" y="511175"/>
            <a:ext cx="3359150" cy="2519363"/>
          </a:xfrm>
          <a:noFill/>
          <a:ln cap="flat">
            <a:solidFill>
              <a:schemeClr val="tx1"/>
            </a:solidFill>
          </a:ln>
        </p:spPr>
      </p:sp>
    </p:spTree>
    <p:extLst>
      <p:ext uri="{BB962C8B-B14F-4D97-AF65-F5344CB8AC3E}">
        <p14:creationId xmlns:p14="http://schemas.microsoft.com/office/powerpoint/2010/main" val="517503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3254375" y="506413"/>
            <a:ext cx="3373438" cy="2530475"/>
          </a:xfrm>
          <a:ln/>
        </p:spPr>
      </p:sp>
      <p:sp>
        <p:nvSpPr>
          <p:cNvPr id="160771" name="Rectangle 3"/>
          <p:cNvSpPr>
            <a:spLocks noGrp="1" noChangeArrowheads="1"/>
          </p:cNvSpPr>
          <p:nvPr>
            <p:ph type="body" idx="1"/>
          </p:nvPr>
        </p:nvSpPr>
        <p:spPr>
          <a:xfrm>
            <a:off x="1317625" y="3205163"/>
            <a:ext cx="7246938" cy="3033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a:p>
        </p:txBody>
      </p:sp>
    </p:spTree>
    <p:extLst>
      <p:ext uri="{BB962C8B-B14F-4D97-AF65-F5344CB8AC3E}">
        <p14:creationId xmlns:p14="http://schemas.microsoft.com/office/powerpoint/2010/main" val="3356225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126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867E414-AB76-4201-9D65-ED33C837BE8B}"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126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126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2448383-0D90-40DD-8A79-F45F21DF5F57}" type="slidenum">
              <a:rPr lang="en-US" altLang="zh-TW">
                <a:latin typeface="Times New Roman" panose="02020603050405020304" pitchFamily="18" charset="0"/>
              </a:rPr>
              <a:pPr/>
              <a:t>28</a:t>
            </a:fld>
            <a:endParaRPr lang="en-US" altLang="zh-TW">
              <a:latin typeface="Times New Roman" panose="02020603050405020304" pitchFamily="18" charset="0"/>
            </a:endParaRPr>
          </a:p>
        </p:txBody>
      </p:sp>
      <p:sp>
        <p:nvSpPr>
          <p:cNvPr id="112646" name="Rectangle 2"/>
          <p:cNvSpPr>
            <a:spLocks noGrp="1" noRot="1" noChangeAspect="1" noChangeArrowheads="1" noTextEdit="1"/>
          </p:cNvSpPr>
          <p:nvPr>
            <p:ph type="sldImg"/>
          </p:nvPr>
        </p:nvSpPr>
        <p:spPr>
          <a:ln/>
        </p:spPr>
      </p:sp>
      <p:sp>
        <p:nvSpPr>
          <p:cNvPr id="1126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a:p>
        </p:txBody>
      </p:sp>
    </p:spTree>
    <p:extLst>
      <p:ext uri="{BB962C8B-B14F-4D97-AF65-F5344CB8AC3E}">
        <p14:creationId xmlns:p14="http://schemas.microsoft.com/office/powerpoint/2010/main" val="3972869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136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1CA437C-FB30-4072-82F2-551DB4E903BF}"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136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136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9EC92CC-DF86-429C-915B-41D925D42E0C}" type="slidenum">
              <a:rPr lang="en-US" altLang="zh-TW">
                <a:latin typeface="Times New Roman" panose="02020603050405020304" pitchFamily="18" charset="0"/>
              </a:rPr>
              <a:pPr/>
              <a:t>29</a:t>
            </a:fld>
            <a:endParaRPr lang="en-US" altLang="zh-TW">
              <a:latin typeface="Times New Roman" panose="02020603050405020304" pitchFamily="18" charset="0"/>
            </a:endParaRPr>
          </a:p>
        </p:txBody>
      </p:sp>
      <p:sp>
        <p:nvSpPr>
          <p:cNvPr id="113670" name="Rectangle 2"/>
          <p:cNvSpPr>
            <a:spLocks noGrp="1" noRot="1" noChangeAspect="1" noChangeArrowheads="1" noTextEdit="1"/>
          </p:cNvSpPr>
          <p:nvPr>
            <p:ph type="sldImg"/>
          </p:nvPr>
        </p:nvSpPr>
        <p:spPr>
          <a:ln/>
        </p:spPr>
      </p:sp>
      <p:sp>
        <p:nvSpPr>
          <p:cNvPr id="1136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The negation or complement of a number </a:t>
            </a:r>
            <a:r>
              <a:rPr kumimoji="1" lang="en-US" altLang="zh-TW" sz="1200" b="0" i="1" u="none" strike="noStrike" kern="1200" baseline="0" dirty="0">
                <a:solidFill>
                  <a:schemeClr val="tx1"/>
                </a:solidFill>
                <a:latin typeface="Times New Roman" panose="02020603050405020304" pitchFamily="18" charset="0"/>
                <a:ea typeface="新細明體" panose="02020500000000000000" pitchFamily="18" charset="-120"/>
                <a:cs typeface="+mn-cs"/>
              </a:rPr>
              <a:t>x </a:t>
            </a:r>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is 2^</a:t>
            </a:r>
            <a:r>
              <a:rPr kumimoji="1" lang="en-US" altLang="zh-TW" sz="1200" b="0" i="1" u="none" strike="noStrike" kern="1200" baseline="0" dirty="0">
                <a:solidFill>
                  <a:schemeClr val="tx1"/>
                </a:solidFill>
                <a:latin typeface="Times New Roman" panose="02020603050405020304" pitchFamily="18" charset="0"/>
                <a:ea typeface="新細明體" panose="02020500000000000000" pitchFamily="18" charset="-120"/>
                <a:cs typeface="+mn-cs"/>
              </a:rPr>
              <a:t>n </a:t>
            </a:r>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 </a:t>
            </a:r>
            <a:r>
              <a:rPr kumimoji="1" lang="en-US" altLang="zh-TW" sz="1200" b="0" i="1" u="none" strike="noStrike" kern="1200" baseline="0" dirty="0">
                <a:solidFill>
                  <a:schemeClr val="tx1"/>
                </a:solidFill>
                <a:latin typeface="Times New Roman" panose="02020603050405020304" pitchFamily="18" charset="0"/>
                <a:ea typeface="新細明體" panose="02020500000000000000" pitchFamily="18" charset="-120"/>
                <a:cs typeface="+mn-cs"/>
              </a:rPr>
              <a:t>x</a:t>
            </a:r>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 or its “two’s complement.”</a:t>
            </a:r>
            <a:endParaRPr lang="en-AU" altLang="zh-TW" dirty="0"/>
          </a:p>
        </p:txBody>
      </p:sp>
    </p:spTree>
    <p:extLst>
      <p:ext uri="{BB962C8B-B14F-4D97-AF65-F5344CB8AC3E}">
        <p14:creationId xmlns:p14="http://schemas.microsoft.com/office/powerpoint/2010/main" val="413447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146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3C4551E-AFBE-40DB-BAFE-4DB97EB03015}"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146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146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7794829-3F22-4B1C-BC19-AE0F6E6BAE82}" type="slidenum">
              <a:rPr lang="en-US" altLang="zh-TW">
                <a:latin typeface="Times New Roman" panose="02020603050405020304" pitchFamily="18" charset="0"/>
              </a:rPr>
              <a:pPr/>
              <a:t>30</a:t>
            </a:fld>
            <a:endParaRPr lang="en-US" altLang="zh-TW">
              <a:latin typeface="Times New Roman" panose="02020603050405020304" pitchFamily="18" charset="0"/>
            </a:endParaRPr>
          </a:p>
        </p:txBody>
      </p:sp>
      <p:sp>
        <p:nvSpPr>
          <p:cNvPr id="114694" name="Rectangle 2"/>
          <p:cNvSpPr>
            <a:spLocks noGrp="1" noRot="1" noChangeAspect="1" noChangeArrowheads="1" noTextEdit="1"/>
          </p:cNvSpPr>
          <p:nvPr>
            <p:ph type="sldImg"/>
          </p:nvPr>
        </p:nvSpPr>
        <p:spPr>
          <a:ln/>
        </p:spPr>
      </p:sp>
      <p:sp>
        <p:nvSpPr>
          <p:cNvPr id="1146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TW" dirty="0"/>
              <a:t>Sign bits can be manipulated in the same way as</a:t>
            </a:r>
            <a:r>
              <a:rPr lang="en-AU" altLang="zh-TW" baseline="0" dirty="0"/>
              <a:t> value bits </a:t>
            </a:r>
            <a:r>
              <a:rPr lang="en-AU" altLang="zh-TW" baseline="0" dirty="0">
                <a:sym typeface="Wingdings" panose="05000000000000000000" pitchFamily="2" charset="2"/>
              </a:rPr>
              <a:t> unsigned and signed number additions can be done by the same adder hardware; there is no need to distinguish which is which</a:t>
            </a:r>
            <a:endParaRPr lang="en-AU" altLang="zh-TW" dirty="0"/>
          </a:p>
        </p:txBody>
      </p:sp>
    </p:spTree>
    <p:extLst>
      <p:ext uri="{BB962C8B-B14F-4D97-AF65-F5344CB8AC3E}">
        <p14:creationId xmlns:p14="http://schemas.microsoft.com/office/powerpoint/2010/main" val="3569360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167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69129B9-6D18-459A-8DA6-7766C877FA56}"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167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167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493D19A-AC2F-4360-9E3E-43D8503765FD}" type="slidenum">
              <a:rPr lang="en-US" altLang="zh-TW">
                <a:latin typeface="Times New Roman" panose="02020603050405020304" pitchFamily="18" charset="0"/>
              </a:rPr>
              <a:pPr/>
              <a:t>31</a:t>
            </a:fld>
            <a:endParaRPr lang="en-US" altLang="zh-TW">
              <a:latin typeface="Times New Roman" panose="02020603050405020304" pitchFamily="18" charset="0"/>
            </a:endParaRPr>
          </a:p>
        </p:txBody>
      </p:sp>
      <p:sp>
        <p:nvSpPr>
          <p:cNvPr id="116742" name="Rectangle 2"/>
          <p:cNvSpPr>
            <a:spLocks noGrp="1" noRot="1" noChangeAspect="1" noChangeArrowheads="1" noTextEdit="1"/>
          </p:cNvSpPr>
          <p:nvPr>
            <p:ph type="sldImg"/>
          </p:nvPr>
        </p:nvSpPr>
        <p:spPr>
          <a:ln/>
        </p:spPr>
      </p:sp>
      <p:sp>
        <p:nvSpPr>
          <p:cNvPr id="1167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i="1" dirty="0">
                <a:latin typeface="+mn-lt"/>
              </a:rPr>
              <a:t>What matters is how software interprets the bits</a:t>
            </a:r>
            <a:endParaRPr lang="zh-TW" altLang="en-US" i="1" dirty="0">
              <a:latin typeface="+mn-lt"/>
            </a:endParaRPr>
          </a:p>
          <a:p>
            <a:endParaRPr lang="en-AU" altLang="zh-TW" dirty="0"/>
          </a:p>
        </p:txBody>
      </p:sp>
    </p:spTree>
    <p:extLst>
      <p:ext uri="{BB962C8B-B14F-4D97-AF65-F5344CB8AC3E}">
        <p14:creationId xmlns:p14="http://schemas.microsoft.com/office/powerpoint/2010/main" val="2521336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187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46435C7-EBB8-4B91-8F99-CAB7FE20D44E}"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187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187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B17B842-C104-466F-A54C-6A6E97D8A371}" type="slidenum">
              <a:rPr lang="en-US" altLang="zh-TW">
                <a:latin typeface="Times New Roman" panose="02020603050405020304" pitchFamily="18" charset="0"/>
              </a:rPr>
              <a:pPr/>
              <a:t>34</a:t>
            </a:fld>
            <a:endParaRPr lang="en-US" altLang="zh-TW">
              <a:latin typeface="Times New Roman" panose="02020603050405020304" pitchFamily="18" charset="0"/>
            </a:endParaRPr>
          </a:p>
        </p:txBody>
      </p:sp>
      <p:sp>
        <p:nvSpPr>
          <p:cNvPr id="118790" name="Rectangle 2"/>
          <p:cNvSpPr>
            <a:spLocks noGrp="1" noRot="1" noChangeAspect="1" noChangeArrowheads="1" noTextEdit="1"/>
          </p:cNvSpPr>
          <p:nvPr>
            <p:ph type="sldImg"/>
          </p:nvPr>
        </p:nvSpPr>
        <p:spPr>
          <a:ln/>
        </p:spPr>
      </p:sp>
      <p:sp>
        <p:nvSpPr>
          <p:cNvPr id="1187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t>Question: Why aren’t </a:t>
            </a:r>
            <a:r>
              <a:rPr lang="en-US" altLang="zh-TW" dirty="0">
                <a:latin typeface="Courier New" panose="02070309020205020404" pitchFamily="49" charset="0"/>
              </a:rPr>
              <a:t>opcode</a:t>
            </a:r>
            <a:r>
              <a:rPr lang="en-US" altLang="zh-TW" dirty="0"/>
              <a:t> and </a:t>
            </a:r>
            <a:r>
              <a:rPr lang="en-US" altLang="zh-TW" dirty="0" err="1">
                <a:latin typeface="Courier New" panose="02070309020205020404" pitchFamily="49" charset="0"/>
              </a:rPr>
              <a:t>funct</a:t>
            </a:r>
            <a:r>
              <a:rPr lang="en-US" altLang="zh-TW" dirty="0"/>
              <a:t> a single 12-bit field?</a:t>
            </a:r>
            <a:endParaRPr lang="en-AU" altLang="zh-TW" dirty="0"/>
          </a:p>
        </p:txBody>
      </p:sp>
    </p:spTree>
    <p:extLst>
      <p:ext uri="{BB962C8B-B14F-4D97-AF65-F5344CB8AC3E}">
        <p14:creationId xmlns:p14="http://schemas.microsoft.com/office/powerpoint/2010/main" val="2211112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0s and 1s in the instructions become signals to control the </a:t>
            </a:r>
            <a:r>
              <a:rPr lang="en-US" altLang="zh-TW" dirty="0" err="1"/>
              <a:t>datapath</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5</a:t>
            </a:fld>
            <a:endParaRPr lang="zh-TW" altLang="zh-TW"/>
          </a:p>
        </p:txBody>
      </p:sp>
    </p:spTree>
    <p:extLst>
      <p:ext uri="{BB962C8B-B14F-4D97-AF65-F5344CB8AC3E}">
        <p14:creationId xmlns:p14="http://schemas.microsoft.com/office/powerpoint/2010/main" val="2573559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198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D49FCA8-2903-41EC-B3F7-90ADDD0B3361}"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198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198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3C43F88-00C6-4F62-AF78-ACC0C74454CF}" type="slidenum">
              <a:rPr lang="en-US" altLang="zh-TW">
                <a:latin typeface="Times New Roman" panose="02020603050405020304" pitchFamily="18" charset="0"/>
              </a:rPr>
              <a:pPr/>
              <a:t>35</a:t>
            </a:fld>
            <a:endParaRPr lang="en-US" altLang="zh-TW">
              <a:latin typeface="Times New Roman" panose="02020603050405020304" pitchFamily="18" charset="0"/>
            </a:endParaRPr>
          </a:p>
        </p:txBody>
      </p:sp>
      <p:sp>
        <p:nvSpPr>
          <p:cNvPr id="119814" name="Rectangle 2"/>
          <p:cNvSpPr>
            <a:spLocks noGrp="1" noRot="1" noChangeAspect="1" noChangeArrowheads="1" noTextEdit="1"/>
          </p:cNvSpPr>
          <p:nvPr>
            <p:ph type="sldImg"/>
          </p:nvPr>
        </p:nvSpPr>
        <p:spPr>
          <a:ln/>
        </p:spPr>
      </p:sp>
      <p:sp>
        <p:nvSpPr>
          <p:cNvPr id="1198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a:p>
        </p:txBody>
      </p:sp>
    </p:spTree>
    <p:extLst>
      <p:ext uri="{BB962C8B-B14F-4D97-AF65-F5344CB8AC3E}">
        <p14:creationId xmlns:p14="http://schemas.microsoft.com/office/powerpoint/2010/main" val="1161038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218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BDAB2B0-2FCD-4920-BB7C-23327C963408}"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218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218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851E7F4-3E65-4183-9144-E23B26D92AB0}" type="slidenum">
              <a:rPr lang="en-US" altLang="zh-TW">
                <a:latin typeface="Times New Roman" panose="02020603050405020304" pitchFamily="18" charset="0"/>
              </a:rPr>
              <a:pPr/>
              <a:t>36</a:t>
            </a:fld>
            <a:endParaRPr lang="en-US" altLang="zh-TW">
              <a:latin typeface="Times New Roman" panose="02020603050405020304" pitchFamily="18" charset="0"/>
            </a:endParaRPr>
          </a:p>
        </p:txBody>
      </p:sp>
      <p:sp>
        <p:nvSpPr>
          <p:cNvPr id="121862" name="Rectangle 2"/>
          <p:cNvSpPr>
            <a:spLocks noGrp="1" noRot="1" noChangeAspect="1" noChangeArrowheads="1" noTextEdit="1"/>
          </p:cNvSpPr>
          <p:nvPr>
            <p:ph type="sldImg"/>
          </p:nvPr>
        </p:nvSpPr>
        <p:spPr>
          <a:ln/>
        </p:spPr>
      </p:sp>
      <p:sp>
        <p:nvSpPr>
          <p:cNvPr id="1218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TW" dirty="0"/>
              <a:t>Particularly, op code is still at the same location and takes 6 bits</a:t>
            </a:r>
          </a:p>
        </p:txBody>
      </p:sp>
    </p:spTree>
    <p:extLst>
      <p:ext uri="{BB962C8B-B14F-4D97-AF65-F5344CB8AC3E}">
        <p14:creationId xmlns:p14="http://schemas.microsoft.com/office/powerpoint/2010/main" val="2072715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01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B1A8A30-817F-4582-8178-921FA1E79549}" type="datetime3">
              <a:rPr lang="en-US" altLang="en-US" smtClean="0">
                <a:latin typeface="Times New Roman" panose="02020603050405020304" pitchFamily="18" charset="0"/>
              </a:rPr>
              <a:pPr/>
              <a:t>5 March 2019</a:t>
            </a:fld>
            <a:endParaRPr lang="en-US" altLang="en-US">
              <a:latin typeface="Times New Roman" panose="02020603050405020304" pitchFamily="18" charset="0"/>
            </a:endParaRPr>
          </a:p>
        </p:txBody>
      </p:sp>
      <p:sp>
        <p:nvSpPr>
          <p:cNvPr id="501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01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7E73E61-1453-4F25-8A9D-9E7191ABAB20}"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0182" name="Rectangle 2"/>
          <p:cNvSpPr>
            <a:spLocks noGrp="1" noRot="1" noChangeAspect="1" noChangeArrowheads="1" noTextEdit="1"/>
          </p:cNvSpPr>
          <p:nvPr>
            <p:ph type="sldImg"/>
          </p:nvPr>
        </p:nvSpPr>
        <p:spPr>
          <a:ln/>
        </p:spPr>
      </p:sp>
      <p:sp>
        <p:nvSpPr>
          <p:cNvPr id="501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t>120 = 0000 0111 1000</a:t>
            </a:r>
          </a:p>
        </p:txBody>
      </p:sp>
    </p:spTree>
    <p:extLst>
      <p:ext uri="{BB962C8B-B14F-4D97-AF65-F5344CB8AC3E}">
        <p14:creationId xmlns:p14="http://schemas.microsoft.com/office/powerpoint/2010/main" val="1083044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40</a:t>
            </a:fld>
            <a:endParaRPr lang="zh-TW" altLang="zh-TW"/>
          </a:p>
        </p:txBody>
      </p:sp>
    </p:spTree>
    <p:extLst>
      <p:ext uri="{BB962C8B-B14F-4D97-AF65-F5344CB8AC3E}">
        <p14:creationId xmlns:p14="http://schemas.microsoft.com/office/powerpoint/2010/main" val="1718510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228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1DDB923-AEAC-405B-876B-537F509ACD92}"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228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228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B1C726D-EE57-4846-82F7-CA5DFDB8689F}" type="slidenum">
              <a:rPr lang="en-US" altLang="zh-TW">
                <a:latin typeface="Times New Roman" panose="02020603050405020304" pitchFamily="18" charset="0"/>
              </a:rPr>
              <a:pPr/>
              <a:t>41</a:t>
            </a:fld>
            <a:endParaRPr lang="en-US" altLang="zh-TW">
              <a:latin typeface="Times New Roman" panose="02020603050405020304" pitchFamily="18" charset="0"/>
            </a:endParaRPr>
          </a:p>
        </p:txBody>
      </p:sp>
      <p:sp>
        <p:nvSpPr>
          <p:cNvPr id="122886" name="Rectangle 2"/>
          <p:cNvSpPr>
            <a:spLocks noGrp="1" noRot="1" noChangeAspect="1" noChangeArrowheads="1" noTextEdit="1"/>
          </p:cNvSpPr>
          <p:nvPr>
            <p:ph type="sldImg"/>
          </p:nvPr>
        </p:nvSpPr>
        <p:spPr>
          <a:ln/>
        </p:spPr>
      </p:sp>
      <p:sp>
        <p:nvSpPr>
          <p:cNvPr id="1228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Memory can contain the source code for an editor program, the corresponding compiled machine code, the text that the compiled program is using, and even the compiler that generated the machine code. </a:t>
            </a:r>
            <a:endParaRPr lang="en-AU" altLang="zh-TW" dirty="0"/>
          </a:p>
        </p:txBody>
      </p:sp>
    </p:spTree>
    <p:extLst>
      <p:ext uri="{BB962C8B-B14F-4D97-AF65-F5344CB8AC3E}">
        <p14:creationId xmlns:p14="http://schemas.microsoft.com/office/powerpoint/2010/main" val="2382564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239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BC8F8BD-A158-4EC0-B0AC-0956D4074CEF}"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239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239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7B7C697-98BE-4062-A8F3-5D92A6CC1222}" type="slidenum">
              <a:rPr lang="en-US" altLang="zh-TW">
                <a:latin typeface="Times New Roman" panose="02020603050405020304" pitchFamily="18" charset="0"/>
              </a:rPr>
              <a:pPr/>
              <a:t>46</a:t>
            </a:fld>
            <a:endParaRPr lang="en-US" altLang="zh-TW">
              <a:latin typeface="Times New Roman" panose="02020603050405020304" pitchFamily="18" charset="0"/>
            </a:endParaRPr>
          </a:p>
        </p:txBody>
      </p:sp>
      <p:sp>
        <p:nvSpPr>
          <p:cNvPr id="123910" name="Rectangle 2"/>
          <p:cNvSpPr>
            <a:spLocks noGrp="1" noRot="1" noChangeAspect="1" noChangeArrowheads="1" noTextEdit="1"/>
          </p:cNvSpPr>
          <p:nvPr>
            <p:ph type="sldImg"/>
          </p:nvPr>
        </p:nvSpPr>
        <p:spPr>
          <a:ln/>
        </p:spPr>
      </p:sp>
      <p:sp>
        <p:nvSpPr>
          <p:cNvPr id="1239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One way to implement NOT is to use XOR with one operand being all ones (0xFFFF FFFF </a:t>
            </a:r>
            <a:r>
              <a:rPr kumimoji="1" lang="en-US" altLang="zh-TW" sz="1200" b="0" i="0" u="none" strike="noStrike" kern="1200" baseline="0" dirty="0" err="1">
                <a:solidFill>
                  <a:schemeClr val="tx1"/>
                </a:solidFill>
                <a:latin typeface="Times New Roman" panose="02020603050405020304" pitchFamily="18" charset="0"/>
                <a:ea typeface="新細明體" panose="02020500000000000000" pitchFamily="18" charset="-120"/>
                <a:cs typeface="+mn-cs"/>
              </a:rPr>
              <a:t>FFFF</a:t>
            </a:r>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 FFFF).</a:t>
            </a:r>
            <a:endParaRPr lang="en-AU" altLang="zh-TW" dirty="0"/>
          </a:p>
        </p:txBody>
      </p:sp>
    </p:spTree>
    <p:extLst>
      <p:ext uri="{BB962C8B-B14F-4D97-AF65-F5344CB8AC3E}">
        <p14:creationId xmlns:p14="http://schemas.microsoft.com/office/powerpoint/2010/main" val="30662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249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8BDBEF5-81AE-41D5-BCA5-F5A56F44E426}"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249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249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A6C0DF8-AA1D-4857-B7C8-14759CF108C7}" type="slidenum">
              <a:rPr lang="en-US" altLang="zh-TW">
                <a:latin typeface="Times New Roman" panose="02020603050405020304" pitchFamily="18" charset="0"/>
              </a:rPr>
              <a:pPr/>
              <a:t>49</a:t>
            </a:fld>
            <a:endParaRPr lang="en-US" altLang="zh-TW">
              <a:latin typeface="Times New Roman" panose="02020603050405020304" pitchFamily="18" charset="0"/>
            </a:endParaRPr>
          </a:p>
        </p:txBody>
      </p:sp>
      <p:sp>
        <p:nvSpPr>
          <p:cNvPr id="124934" name="Rectangle 2"/>
          <p:cNvSpPr>
            <a:spLocks noGrp="1" noRot="1" noChangeAspect="1" noChangeArrowheads="1" noTextEdit="1"/>
          </p:cNvSpPr>
          <p:nvPr>
            <p:ph type="sldImg"/>
          </p:nvPr>
        </p:nvSpPr>
        <p:spPr>
          <a:ln/>
        </p:spPr>
      </p:sp>
      <p:sp>
        <p:nvSpPr>
          <p:cNvPr id="1249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a:p>
        </p:txBody>
      </p:sp>
    </p:spTree>
    <p:extLst>
      <p:ext uri="{BB962C8B-B14F-4D97-AF65-F5344CB8AC3E}">
        <p14:creationId xmlns:p14="http://schemas.microsoft.com/office/powerpoint/2010/main" val="146666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259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1761372-B7BD-4C3A-BDD5-AFCAAF1A0CB2}"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259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259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CDD4281-A4F2-478C-BDED-8F5EF8CBFA0C}" type="slidenum">
              <a:rPr lang="en-US" altLang="zh-TW">
                <a:latin typeface="Times New Roman" panose="02020603050405020304" pitchFamily="18" charset="0"/>
              </a:rPr>
              <a:pPr/>
              <a:t>50</a:t>
            </a:fld>
            <a:endParaRPr lang="en-US" altLang="zh-TW">
              <a:latin typeface="Times New Roman" panose="02020603050405020304" pitchFamily="18" charset="0"/>
            </a:endParaRPr>
          </a:p>
        </p:txBody>
      </p:sp>
      <p:sp>
        <p:nvSpPr>
          <p:cNvPr id="125958" name="Rectangle 2"/>
          <p:cNvSpPr>
            <a:spLocks noGrp="1" noRot="1" noChangeAspect="1" noChangeArrowheads="1" noTextEdit="1"/>
          </p:cNvSpPr>
          <p:nvPr>
            <p:ph type="sldImg"/>
          </p:nvPr>
        </p:nvSpPr>
        <p:spPr>
          <a:ln/>
        </p:spPr>
      </p:sp>
      <p:sp>
        <p:nvSpPr>
          <p:cNvPr id="1259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a:p>
        </p:txBody>
      </p:sp>
    </p:spTree>
    <p:extLst>
      <p:ext uri="{BB962C8B-B14F-4D97-AF65-F5344CB8AC3E}">
        <p14:creationId xmlns:p14="http://schemas.microsoft.com/office/powerpoint/2010/main" val="1115465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280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FDA62DD-0605-41F8-A156-DCB840AFEA75}"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280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280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D14CAA-3846-4B85-B671-B19DAD134973}" type="slidenum">
              <a:rPr lang="en-US" altLang="zh-TW">
                <a:latin typeface="Times New Roman" panose="02020603050405020304" pitchFamily="18" charset="0"/>
              </a:rPr>
              <a:pPr/>
              <a:t>51</a:t>
            </a:fld>
            <a:endParaRPr lang="en-US" altLang="zh-TW">
              <a:latin typeface="Times New Roman" panose="02020603050405020304" pitchFamily="18" charset="0"/>
            </a:endParaRPr>
          </a:p>
        </p:txBody>
      </p:sp>
      <p:sp>
        <p:nvSpPr>
          <p:cNvPr id="128006" name="Rectangle 2"/>
          <p:cNvSpPr>
            <a:spLocks noGrp="1" noRot="1" noChangeAspect="1" noChangeArrowheads="1" noTextEdit="1"/>
          </p:cNvSpPr>
          <p:nvPr>
            <p:ph type="sldImg"/>
          </p:nvPr>
        </p:nvSpPr>
        <p:spPr>
          <a:ln/>
        </p:spPr>
      </p:sp>
      <p:sp>
        <p:nvSpPr>
          <p:cNvPr id="1280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a:p>
        </p:txBody>
      </p:sp>
    </p:spTree>
    <p:extLst>
      <p:ext uri="{BB962C8B-B14F-4D97-AF65-F5344CB8AC3E}">
        <p14:creationId xmlns:p14="http://schemas.microsoft.com/office/powerpoint/2010/main" val="1697683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Rot="1" noChangeAspect="1" noChangeArrowheads="1" noTextEdit="1"/>
          </p:cNvSpPr>
          <p:nvPr>
            <p:ph type="sldImg"/>
          </p:nvPr>
        </p:nvSpPr>
        <p:spPr>
          <a:xfrm>
            <a:off x="3270250" y="436563"/>
            <a:ext cx="3384550" cy="2538412"/>
          </a:xfrm>
          <a:ln/>
        </p:spPr>
      </p:sp>
      <p:sp>
        <p:nvSpPr>
          <p:cNvPr id="415747" name="Rectangle 3"/>
          <p:cNvSpPr>
            <a:spLocks noGrp="1" noChangeArrowheads="1"/>
          </p:cNvSpPr>
          <p:nvPr>
            <p:ph type="body" idx="1"/>
          </p:nvPr>
        </p:nvSpPr>
        <p:spPr>
          <a:xfrm>
            <a:off x="746125" y="3227388"/>
            <a:ext cx="8535988" cy="3057525"/>
          </a:xfrm>
        </p:spPr>
        <p:txBody>
          <a:bodyPr/>
          <a:lstStyle/>
          <a:p>
            <a:endParaRPr lang="zh-TW" altLang="en-US"/>
          </a:p>
        </p:txBody>
      </p:sp>
    </p:spTree>
    <p:extLst>
      <p:ext uri="{BB962C8B-B14F-4D97-AF65-F5344CB8AC3E}">
        <p14:creationId xmlns:p14="http://schemas.microsoft.com/office/powerpoint/2010/main" val="2207680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What must a food processor have in order to make all kinds</a:t>
            </a:r>
            <a:r>
              <a:rPr lang="en-US" altLang="zh-TW" baseline="0" dirty="0"/>
              <a:t> of </a:t>
            </a:r>
            <a:r>
              <a:rPr lang="en-US" altLang="zh-TW" dirty="0"/>
              <a:t>cooking?</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6</a:t>
            </a:fld>
            <a:endParaRPr lang="zh-TW" altLang="zh-TW"/>
          </a:p>
        </p:txBody>
      </p:sp>
    </p:spTree>
    <p:extLst>
      <p:ext uri="{BB962C8B-B14F-4D97-AF65-F5344CB8AC3E}">
        <p14:creationId xmlns:p14="http://schemas.microsoft.com/office/powerpoint/2010/main" val="15534127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290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39C6A4A-06CD-47B0-AFEC-F6AC4C06725E}"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290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290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E73B559-8298-45A9-8959-42E482907D98}" type="slidenum">
              <a:rPr lang="en-US" altLang="zh-TW">
                <a:latin typeface="Times New Roman" panose="02020603050405020304" pitchFamily="18" charset="0"/>
              </a:rPr>
              <a:pPr/>
              <a:t>53</a:t>
            </a:fld>
            <a:endParaRPr lang="en-US" altLang="zh-TW">
              <a:latin typeface="Times New Roman" panose="02020603050405020304" pitchFamily="18" charset="0"/>
            </a:endParaRPr>
          </a:p>
        </p:txBody>
      </p:sp>
      <p:sp>
        <p:nvSpPr>
          <p:cNvPr id="129030" name="Rectangle 2"/>
          <p:cNvSpPr>
            <a:spLocks noGrp="1" noRot="1" noChangeAspect="1" noChangeArrowheads="1" noTextEdit="1"/>
          </p:cNvSpPr>
          <p:nvPr>
            <p:ph type="sldImg"/>
          </p:nvPr>
        </p:nvSpPr>
        <p:spPr>
          <a:ln/>
        </p:spPr>
      </p:sp>
      <p:sp>
        <p:nvSpPr>
          <p:cNvPr id="1290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a:p>
        </p:txBody>
      </p:sp>
    </p:spTree>
    <p:extLst>
      <p:ext uri="{BB962C8B-B14F-4D97-AF65-F5344CB8AC3E}">
        <p14:creationId xmlns:p14="http://schemas.microsoft.com/office/powerpoint/2010/main" val="22603136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85CC7F4-755B-489E-8EC1-02617B42C39A}"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07AA458-E80D-4E32-84B0-864DF184EC94}" type="slidenum">
              <a:rPr lang="en-US" altLang="zh-TW">
                <a:latin typeface="Times New Roman" panose="02020603050405020304" pitchFamily="18" charset="0"/>
              </a:rPr>
              <a:pPr/>
              <a:t>54</a:t>
            </a:fld>
            <a:endParaRPr lang="en-US" altLang="zh-TW">
              <a:latin typeface="Times New Roman" panose="02020603050405020304" pitchFamily="18" charset="0"/>
            </a:endParaRP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TW" dirty="0"/>
              <a:t>Encoding will be</a:t>
            </a:r>
            <a:r>
              <a:rPr lang="en-AU" altLang="zh-TW" baseline="0" dirty="0"/>
              <a:t> discussed in later chapter</a:t>
            </a:r>
            <a:endParaRPr lang="en-AU" altLang="zh-TW" dirty="0"/>
          </a:p>
        </p:txBody>
      </p:sp>
    </p:spTree>
    <p:extLst>
      <p:ext uri="{BB962C8B-B14F-4D97-AF65-F5344CB8AC3E}">
        <p14:creationId xmlns:p14="http://schemas.microsoft.com/office/powerpoint/2010/main" val="11446052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310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751C690-1617-4DB7-8BC7-F09F35BC0276}"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310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310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5E64BF4-FE33-4CDF-B796-B4DF0A0A7683}" type="slidenum">
              <a:rPr lang="en-US" altLang="zh-TW">
                <a:latin typeface="Times New Roman" panose="02020603050405020304" pitchFamily="18" charset="0"/>
              </a:rPr>
              <a:pPr/>
              <a:t>55</a:t>
            </a:fld>
            <a:endParaRPr lang="en-US" altLang="zh-TW">
              <a:latin typeface="Times New Roman" panose="02020603050405020304" pitchFamily="18" charset="0"/>
            </a:endParaRPr>
          </a:p>
        </p:txBody>
      </p:sp>
      <p:sp>
        <p:nvSpPr>
          <p:cNvPr id="131078" name="Rectangle 2"/>
          <p:cNvSpPr>
            <a:spLocks noGrp="1" noRot="1" noChangeAspect="1" noChangeArrowheads="1" noTextEdit="1"/>
          </p:cNvSpPr>
          <p:nvPr>
            <p:ph type="sldImg"/>
          </p:nvPr>
        </p:nvSpPr>
        <p:spPr>
          <a:ln/>
        </p:spPr>
      </p:sp>
      <p:sp>
        <p:nvSpPr>
          <p:cNvPr id="1310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a:p>
        </p:txBody>
      </p:sp>
    </p:spTree>
    <p:extLst>
      <p:ext uri="{BB962C8B-B14F-4D97-AF65-F5344CB8AC3E}">
        <p14:creationId xmlns:p14="http://schemas.microsoft.com/office/powerpoint/2010/main" val="11808021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320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BD679FF-B13C-47F8-9C73-46FD29FE3B36}"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321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321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1E06CAA-3FB3-4C13-8CF6-419D12B24BEA}" type="slidenum">
              <a:rPr lang="en-US" altLang="zh-TW">
                <a:latin typeface="Times New Roman" panose="02020603050405020304" pitchFamily="18" charset="0"/>
              </a:rPr>
              <a:pPr/>
              <a:t>56</a:t>
            </a:fld>
            <a:endParaRPr lang="en-US" altLang="zh-TW">
              <a:latin typeface="Times New Roman" panose="02020603050405020304" pitchFamily="18" charset="0"/>
            </a:endParaRPr>
          </a:p>
        </p:txBody>
      </p:sp>
      <p:sp>
        <p:nvSpPr>
          <p:cNvPr id="132102" name="Rectangle 2"/>
          <p:cNvSpPr>
            <a:spLocks noGrp="1" noRot="1" noChangeAspect="1" noChangeArrowheads="1" noTextEdit="1"/>
          </p:cNvSpPr>
          <p:nvPr>
            <p:ph type="sldImg"/>
          </p:nvPr>
        </p:nvSpPr>
        <p:spPr>
          <a:ln/>
        </p:spPr>
      </p:sp>
      <p:sp>
        <p:nvSpPr>
          <p:cNvPr id="1321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a:p>
        </p:txBody>
      </p:sp>
    </p:spTree>
    <p:extLst>
      <p:ext uri="{BB962C8B-B14F-4D97-AF65-F5344CB8AC3E}">
        <p14:creationId xmlns:p14="http://schemas.microsoft.com/office/powerpoint/2010/main" val="4031174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331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A07BB1D-0DCB-4EBB-853B-87116E586436}"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331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331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646943C-F771-4463-8EF7-2F5DC02AEAB5}" type="slidenum">
              <a:rPr lang="en-US" altLang="zh-TW">
                <a:latin typeface="Times New Roman" panose="02020603050405020304" pitchFamily="18" charset="0"/>
              </a:rPr>
              <a:pPr/>
              <a:t>57</a:t>
            </a:fld>
            <a:endParaRPr lang="en-US" altLang="zh-TW">
              <a:latin typeface="Times New Roman" panose="02020603050405020304" pitchFamily="18" charset="0"/>
            </a:endParaRPr>
          </a:p>
        </p:txBody>
      </p:sp>
      <p:sp>
        <p:nvSpPr>
          <p:cNvPr id="133126" name="Rectangle 2"/>
          <p:cNvSpPr>
            <a:spLocks noGrp="1" noRot="1" noChangeAspect="1" noChangeArrowheads="1" noTextEdit="1"/>
          </p:cNvSpPr>
          <p:nvPr>
            <p:ph type="sldImg"/>
          </p:nvPr>
        </p:nvSpPr>
        <p:spPr>
          <a:ln/>
        </p:spPr>
      </p:sp>
      <p:sp>
        <p:nvSpPr>
          <p:cNvPr id="1331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a:p>
        </p:txBody>
      </p:sp>
    </p:spTree>
    <p:extLst>
      <p:ext uri="{BB962C8B-B14F-4D97-AF65-F5344CB8AC3E}">
        <p14:creationId xmlns:p14="http://schemas.microsoft.com/office/powerpoint/2010/main" val="3910807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351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2979BBB-C468-4E3B-8671-475A979DA4A5}"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351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351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606373B-9532-4784-AA22-FDB6D71BB969}" type="slidenum">
              <a:rPr lang="en-US" altLang="zh-TW">
                <a:latin typeface="Times New Roman" panose="02020603050405020304" pitchFamily="18" charset="0"/>
              </a:rPr>
              <a:pPr/>
              <a:t>58</a:t>
            </a:fld>
            <a:endParaRPr lang="en-US" altLang="zh-TW">
              <a:latin typeface="Times New Roman" panose="02020603050405020304" pitchFamily="18" charset="0"/>
            </a:endParaRPr>
          </a:p>
        </p:txBody>
      </p:sp>
      <p:sp>
        <p:nvSpPr>
          <p:cNvPr id="135174" name="Rectangle 2"/>
          <p:cNvSpPr>
            <a:spLocks noGrp="1" noRot="1" noChangeAspect="1" noChangeArrowheads="1" noTextEdit="1"/>
          </p:cNvSpPr>
          <p:nvPr>
            <p:ph type="sldImg"/>
          </p:nvPr>
        </p:nvSpPr>
        <p:spPr>
          <a:ln/>
        </p:spPr>
      </p:sp>
      <p:sp>
        <p:nvSpPr>
          <p:cNvPr id="1351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a:p>
        </p:txBody>
      </p:sp>
    </p:spTree>
    <p:extLst>
      <p:ext uri="{BB962C8B-B14F-4D97-AF65-F5344CB8AC3E}">
        <p14:creationId xmlns:p14="http://schemas.microsoft.com/office/powerpoint/2010/main" val="24024640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341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FF1DB91-F9FA-4B81-B0D9-11BB456C8F48}"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341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341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528E216-0FE0-4203-9FEC-D26ECD49EC57}" type="slidenum">
              <a:rPr lang="en-US" altLang="zh-TW">
                <a:latin typeface="Times New Roman" panose="02020603050405020304" pitchFamily="18" charset="0"/>
              </a:rPr>
              <a:pPr/>
              <a:t>59</a:t>
            </a:fld>
            <a:endParaRPr lang="en-US" altLang="zh-TW">
              <a:latin typeface="Times New Roman" panose="02020603050405020304" pitchFamily="18" charset="0"/>
            </a:endParaRPr>
          </a:p>
        </p:txBody>
      </p:sp>
      <p:sp>
        <p:nvSpPr>
          <p:cNvPr id="134150" name="Rectangle 2"/>
          <p:cNvSpPr>
            <a:spLocks noGrp="1" noRot="1" noChangeAspect="1" noChangeArrowheads="1" noTextEdit="1"/>
          </p:cNvSpPr>
          <p:nvPr>
            <p:ph type="sldImg"/>
          </p:nvPr>
        </p:nvSpPr>
        <p:spPr>
          <a:ln/>
        </p:spPr>
      </p:sp>
      <p:sp>
        <p:nvSpPr>
          <p:cNvPr id="1341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a:p>
        </p:txBody>
      </p:sp>
    </p:spTree>
    <p:extLst>
      <p:ext uri="{BB962C8B-B14F-4D97-AF65-F5344CB8AC3E}">
        <p14:creationId xmlns:p14="http://schemas.microsoft.com/office/powerpoint/2010/main" val="297133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034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2725470-2115-4001-B300-FE5918F2E99F}"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034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034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CC1F940-638C-49A5-A868-AFE57564173B}" type="slidenum">
              <a:rPr lang="en-US" altLang="zh-TW">
                <a:latin typeface="Times New Roman" panose="02020603050405020304" pitchFamily="18" charset="0"/>
              </a:rPr>
              <a:pPr/>
              <a:t>13</a:t>
            </a:fld>
            <a:endParaRPr lang="en-US" altLang="zh-TW">
              <a:latin typeface="Times New Roman" panose="02020603050405020304" pitchFamily="18" charset="0"/>
            </a:endParaRPr>
          </a:p>
        </p:txBody>
      </p:sp>
      <p:sp>
        <p:nvSpPr>
          <p:cNvPr id="103430" name="Rectangle 2"/>
          <p:cNvSpPr>
            <a:spLocks noGrp="1" noRot="1" noChangeAspect="1" noChangeArrowheads="1" noTextEdit="1"/>
          </p:cNvSpPr>
          <p:nvPr>
            <p:ph type="sldImg"/>
          </p:nvPr>
        </p:nvSpPr>
        <p:spPr>
          <a:ln/>
        </p:spPr>
      </p:sp>
      <p:sp>
        <p:nvSpPr>
          <p:cNvPr id="1034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a:p>
        </p:txBody>
      </p:sp>
    </p:spTree>
    <p:extLst>
      <p:ext uri="{BB962C8B-B14F-4D97-AF65-F5344CB8AC3E}">
        <p14:creationId xmlns:p14="http://schemas.microsoft.com/office/powerpoint/2010/main" val="1246470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044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66C1F43-9A16-4B60-982F-A4AB3E8BF553}"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044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044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A79E45E-86CE-4122-A372-53CB57D0BF8C}" type="slidenum">
              <a:rPr lang="en-US" altLang="zh-TW">
                <a:latin typeface="Times New Roman" panose="02020603050405020304" pitchFamily="18" charset="0"/>
              </a:rPr>
              <a:pPr/>
              <a:t>17</a:t>
            </a:fld>
            <a:endParaRPr lang="en-US" altLang="zh-TW">
              <a:latin typeface="Times New Roman" panose="02020603050405020304" pitchFamily="18" charset="0"/>
            </a:endParaRPr>
          </a:p>
        </p:txBody>
      </p:sp>
      <p:sp>
        <p:nvSpPr>
          <p:cNvPr id="104454" name="Rectangle 2"/>
          <p:cNvSpPr>
            <a:spLocks noGrp="1" noRot="1" noChangeAspect="1" noChangeArrowheads="1" noTextEdit="1"/>
          </p:cNvSpPr>
          <p:nvPr>
            <p:ph type="sldImg"/>
          </p:nvPr>
        </p:nvSpPr>
        <p:spPr>
          <a:ln/>
        </p:spPr>
      </p:sp>
      <p:sp>
        <p:nvSpPr>
          <p:cNvPr id="1044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a:p>
        </p:txBody>
      </p:sp>
    </p:spTree>
    <p:extLst>
      <p:ext uri="{BB962C8B-B14F-4D97-AF65-F5344CB8AC3E}">
        <p14:creationId xmlns:p14="http://schemas.microsoft.com/office/powerpoint/2010/main" val="3898401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Why not 64? Small is fast! Number of bits for encoding an instruction.</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18</a:t>
            </a:fld>
            <a:endParaRPr lang="zh-TW" altLang="zh-TW"/>
          </a:p>
        </p:txBody>
      </p:sp>
    </p:spTree>
    <p:extLst>
      <p:ext uri="{BB962C8B-B14F-4D97-AF65-F5344CB8AC3E}">
        <p14:creationId xmlns:p14="http://schemas.microsoft.com/office/powerpoint/2010/main" val="3190227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Why not get rid of memory altogether?</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19</a:t>
            </a:fld>
            <a:endParaRPr lang="zh-TW" altLang="zh-TW"/>
          </a:p>
        </p:txBody>
      </p:sp>
    </p:spTree>
    <p:extLst>
      <p:ext uri="{BB962C8B-B14F-4D97-AF65-F5344CB8AC3E}">
        <p14:creationId xmlns:p14="http://schemas.microsoft.com/office/powerpoint/2010/main" val="1669333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1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3158B34-F0FA-472F-B7BD-8194A82CDDBD}" type="datetime3">
              <a:rPr lang="en-US" altLang="en-US" smtClean="0">
                <a:latin typeface="Times New Roman" panose="02020603050405020304" pitchFamily="18" charset="0"/>
              </a:rPr>
              <a:pPr/>
              <a:t>5 March 2019</a:t>
            </a:fld>
            <a:endParaRPr lang="en-US" altLang="en-US">
              <a:latin typeface="Times New Roman" panose="02020603050405020304" pitchFamily="18" charset="0"/>
            </a:endParaRPr>
          </a:p>
        </p:txBody>
      </p:sp>
      <p:sp>
        <p:nvSpPr>
          <p:cNvPr id="21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1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F918786-8789-4D39-96CE-C700C8E53243}"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t>Why not word-addressed?</a:t>
            </a:r>
          </a:p>
        </p:txBody>
      </p:sp>
    </p:spTree>
    <p:extLst>
      <p:ext uri="{BB962C8B-B14F-4D97-AF65-F5344CB8AC3E}">
        <p14:creationId xmlns:p14="http://schemas.microsoft.com/office/powerpoint/2010/main" val="2959474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The University of Adelaide, School of Computer Science</a:t>
            </a:r>
          </a:p>
        </p:txBody>
      </p:sp>
      <p:sp>
        <p:nvSpPr>
          <p:cNvPr id="1085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90093D9-6EAF-4B99-AFFE-544346442CD4}" type="datetime3">
              <a:rPr lang="en-US" altLang="zh-TW" smtClean="0">
                <a:latin typeface="Times New Roman" panose="02020603050405020304" pitchFamily="18" charset="0"/>
              </a:rPr>
              <a:pPr/>
              <a:t>5 March 2019</a:t>
            </a:fld>
            <a:endParaRPr lang="en-US" altLang="zh-TW">
              <a:latin typeface="Times New Roman" panose="02020603050405020304" pitchFamily="18" charset="0"/>
            </a:endParaRPr>
          </a:p>
        </p:txBody>
      </p:sp>
      <p:sp>
        <p:nvSpPr>
          <p:cNvPr id="1085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imes New Roman" panose="02020603050405020304" pitchFamily="18" charset="0"/>
              </a:rPr>
              <a:t>Chapter 2 — Instructions: Language of the Computer</a:t>
            </a:r>
          </a:p>
        </p:txBody>
      </p:sp>
      <p:sp>
        <p:nvSpPr>
          <p:cNvPr id="1085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A4F0C1A-AFCD-4B2D-BDA0-9AE8E4DDB89D}" type="slidenum">
              <a:rPr lang="en-US" altLang="zh-TW">
                <a:latin typeface="Times New Roman" panose="02020603050405020304" pitchFamily="18" charset="0"/>
              </a:rPr>
              <a:pPr/>
              <a:t>21</a:t>
            </a:fld>
            <a:endParaRPr lang="en-US" altLang="zh-TW">
              <a:latin typeface="Times New Roman" panose="02020603050405020304" pitchFamily="18" charset="0"/>
            </a:endParaRPr>
          </a:p>
        </p:txBody>
      </p:sp>
      <p:sp>
        <p:nvSpPr>
          <p:cNvPr id="108550" name="Rectangle 2"/>
          <p:cNvSpPr>
            <a:spLocks noGrp="1" noRot="1" noChangeAspect="1" noChangeArrowheads="1" noTextEdit="1"/>
          </p:cNvSpPr>
          <p:nvPr>
            <p:ph type="sldImg"/>
          </p:nvPr>
        </p:nvSpPr>
        <p:spPr>
          <a:ln/>
        </p:spPr>
      </p:sp>
      <p:sp>
        <p:nvSpPr>
          <p:cNvPr id="1085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a:p>
        </p:txBody>
      </p:sp>
    </p:spTree>
    <p:extLst>
      <p:ext uri="{BB962C8B-B14F-4D97-AF65-F5344CB8AC3E}">
        <p14:creationId xmlns:p14="http://schemas.microsoft.com/office/powerpoint/2010/main" val="3553716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a:extLst/>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altLang="zh-TW"/>
              <a:t>Outline-3</a:t>
            </a:r>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r>
              <a:rPr lang="en-US" altLang="zh-TW"/>
              <a:t>Outline-3</a:t>
            </a:r>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AU" altLang="zh-TW"/>
              <a:t>Outline-3</a:t>
            </a:r>
          </a:p>
        </p:txBody>
      </p:sp>
    </p:spTree>
    <p:extLst>
      <p:ext uri="{BB962C8B-B14F-4D97-AF65-F5344CB8AC3E}">
        <p14:creationId xmlns:p14="http://schemas.microsoft.com/office/powerpoint/2010/main" val="403424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06400" y="1052736"/>
            <a:ext cx="4032250" cy="50400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91050" y="1052736"/>
            <a:ext cx="4157414" cy="50400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5"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a:t>Click to edit Master title style</a:t>
            </a:r>
          </a:p>
        </p:txBody>
      </p:sp>
      <p:sp>
        <p:nvSpPr>
          <p:cNvPr id="124933" name="Rectangle 3"/>
          <p:cNvSpPr>
            <a:spLocks noGrp="1" noChangeArrowheads="1"/>
          </p:cNvSpPr>
          <p:nvPr>
            <p:ph type="body" idx="1"/>
          </p:nvPr>
        </p:nvSpPr>
        <p:spPr bwMode="auto">
          <a:xfrm>
            <a:off x="406400" y="1052736"/>
            <a:ext cx="8342064" cy="5057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r>
              <a:rPr lang="en-US" altLang="zh-TW"/>
              <a:t>Outline-3</a:t>
            </a:r>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ctrTitle"/>
          </p:nvPr>
        </p:nvSpPr>
        <p:spPr>
          <a:xfrm>
            <a:off x="611188" y="692150"/>
            <a:ext cx="8010525" cy="2736850"/>
          </a:xfrm>
        </p:spPr>
        <p:txBody>
          <a:bodyPr/>
          <a:lstStyle/>
          <a:p>
            <a:r>
              <a:rPr lang="en-US" altLang="zh-TW" sz="3600" dirty="0">
                <a:solidFill>
                  <a:srgbClr val="C00000"/>
                </a:solidFill>
                <a:latin typeface="+mn-lt"/>
              </a:rPr>
              <a:t>CS4100: Computer Architecture</a:t>
            </a:r>
            <a:r>
              <a:rPr lang="zh-TW" altLang="en-US" dirty="0"/>
              <a:t/>
            </a:r>
            <a:br>
              <a:rPr lang="zh-TW" altLang="en-US" dirty="0"/>
            </a:br>
            <a:r>
              <a:rPr lang="zh-TW" altLang="en-US" dirty="0"/>
              <a:t/>
            </a:r>
            <a:br>
              <a:rPr lang="zh-TW" altLang="en-US" dirty="0"/>
            </a:br>
            <a:r>
              <a:rPr lang="en-US" altLang="zh-TW" dirty="0">
                <a:solidFill>
                  <a:srgbClr val="0000FF"/>
                </a:solidFill>
              </a:rPr>
              <a:t>Instructions: </a:t>
            </a:r>
            <a:br>
              <a:rPr lang="en-US" altLang="zh-TW" dirty="0">
                <a:solidFill>
                  <a:srgbClr val="0000FF"/>
                </a:solidFill>
              </a:rPr>
            </a:br>
            <a:r>
              <a:rPr lang="en-US" altLang="zh-TW" dirty="0">
                <a:solidFill>
                  <a:srgbClr val="0000FF"/>
                </a:solidFill>
              </a:rPr>
              <a:t>Language of the Computer (I)</a:t>
            </a:r>
          </a:p>
        </p:txBody>
      </p:sp>
      <p:sp>
        <p:nvSpPr>
          <p:cNvPr id="157701" name="Rectangle 5"/>
          <p:cNvSpPr>
            <a:spLocks noGrp="1" noChangeArrowheads="1"/>
          </p:cNvSpPr>
          <p:nvPr>
            <p:ph type="subTitle" idx="1"/>
          </p:nvPr>
        </p:nvSpPr>
        <p:spPr>
          <a:xfrm>
            <a:off x="755650" y="3861593"/>
            <a:ext cx="7778750" cy="1727647"/>
          </a:xfrm>
        </p:spPr>
        <p:txBody>
          <a:bodyPr/>
          <a:lstStyle/>
          <a:p>
            <a:r>
              <a:rPr lang="en-US" altLang="zh-TW" dirty="0"/>
              <a:t>Prof. Chung-Ta King</a:t>
            </a:r>
          </a:p>
          <a:p>
            <a:r>
              <a:rPr lang="en-US" altLang="zh-TW" sz="2800" dirty="0"/>
              <a:t>Department of Computer Science</a:t>
            </a:r>
          </a:p>
          <a:p>
            <a:r>
              <a:rPr lang="en-US" altLang="zh-TW" sz="2800" dirty="0"/>
              <a:t>National Tsing Hua University, Taiwan</a:t>
            </a:r>
            <a:endParaRPr lang="zh-TW" altLang="en-US" sz="2800" dirty="0"/>
          </a:p>
        </p:txBody>
      </p:sp>
      <p:sp>
        <p:nvSpPr>
          <p:cNvPr id="4" name="文字方塊 3"/>
          <p:cNvSpPr txBox="1"/>
          <p:nvPr/>
        </p:nvSpPr>
        <p:spPr>
          <a:xfrm>
            <a:off x="543283" y="5877272"/>
            <a:ext cx="8146333" cy="276999"/>
          </a:xfrm>
          <a:prstGeom prst="rect">
            <a:avLst/>
          </a:prstGeom>
          <a:noFill/>
        </p:spPr>
        <p:txBody>
          <a:bodyPr wrap="none" rtlCol="0" anchor="ctr" anchorCtr="1">
            <a:spAutoFit/>
          </a:bodyPr>
          <a:lstStyle/>
          <a:p>
            <a:r>
              <a:rPr lang="en-US" altLang="zh-TW" sz="1200" dirty="0">
                <a:latin typeface="+mn-lt"/>
                <a:ea typeface="標楷體" pitchFamily="65" charset="-120"/>
                <a:cs typeface="Calibri" pitchFamily="34" charset="0"/>
              </a:rPr>
              <a:t>(Adapted from textbook slides https://www.elsevier.com/books-and-journals/book-companion/9780128122754/lecture-slides) </a:t>
            </a:r>
            <a:endParaRPr lang="zh-TW" altLang="en-US" sz="1200" dirty="0">
              <a:latin typeface="+mn-lt"/>
              <a:ea typeface="標楷體" pitchFamily="65" charset="-120"/>
              <a:cs typeface="Calibri" pitchFamily="34" charset="0"/>
            </a:endParaRPr>
          </a:p>
        </p:txBody>
      </p:sp>
    </p:spTree>
    <p:extLst>
      <p:ext uri="{BB962C8B-B14F-4D97-AF65-F5344CB8AC3E}">
        <p14:creationId xmlns:p14="http://schemas.microsoft.com/office/powerpoint/2010/main" val="102785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64-bit RISC-V (RV64) as an Example</a:t>
            </a:r>
            <a:endParaRPr lang="zh-TW" altLang="en-US" dirty="0"/>
          </a:p>
        </p:txBody>
      </p:sp>
      <p:sp>
        <p:nvSpPr>
          <p:cNvPr id="3" name="內容版面配置區 2"/>
          <p:cNvSpPr>
            <a:spLocks noGrp="1"/>
          </p:cNvSpPr>
          <p:nvPr>
            <p:ph idx="1"/>
          </p:nvPr>
        </p:nvSpPr>
        <p:spPr/>
        <p:txBody>
          <a:bodyPr/>
          <a:lstStyle/>
          <a:p>
            <a:pPr eaLnBrk="1" hangingPunct="1"/>
            <a:r>
              <a:rPr lang="en-US" altLang="en-US" dirty="0"/>
              <a:t>Developed at UC Berkeley as open ISA</a:t>
            </a:r>
          </a:p>
          <a:p>
            <a:pPr lvl="1" eaLnBrk="1" hangingPunct="1"/>
            <a:r>
              <a:rPr lang="en-US" altLang="en-US" dirty="0"/>
              <a:t>Now managed by the RISC-V Foundation (</a:t>
            </a:r>
            <a:r>
              <a:rPr lang="en-US" altLang="en-US" u="sng" dirty="0">
                <a:solidFill>
                  <a:schemeClr val="accent1"/>
                </a:solidFill>
              </a:rPr>
              <a:t>riscv.org</a:t>
            </a:r>
            <a:r>
              <a:rPr lang="en-US" altLang="en-US" dirty="0"/>
              <a:t>)</a:t>
            </a:r>
          </a:p>
          <a:p>
            <a:pPr eaLnBrk="1" hangingPunct="1"/>
            <a:r>
              <a:rPr lang="en-US" altLang="en-US" dirty="0"/>
              <a:t>Typical of many modern ISAs</a:t>
            </a:r>
          </a:p>
          <a:p>
            <a:pPr eaLnBrk="1" hangingPunct="1"/>
            <a:r>
              <a:rPr lang="en-US" altLang="en-US" dirty="0"/>
              <a:t>Similar ISAs have a large share of embedded core market</a:t>
            </a:r>
          </a:p>
          <a:p>
            <a:pPr lvl="1" eaLnBrk="1" hangingPunct="1"/>
            <a:r>
              <a:rPr lang="en-US" altLang="en-US" dirty="0"/>
              <a:t>Applications in consumer electronics, network/storage equipment, cameras, printers, …</a:t>
            </a:r>
            <a:endParaRPr lang="en-US" altLang="zh-TW" dirty="0"/>
          </a:p>
          <a:p>
            <a:r>
              <a:rPr lang="en-US" altLang="zh-TW" dirty="0"/>
              <a:t>We will not only describe what the RISC-V ISA is</a:t>
            </a:r>
          </a:p>
          <a:p>
            <a:r>
              <a:rPr lang="en-US" altLang="zh-TW" dirty="0"/>
              <a:t>But also study the </a:t>
            </a:r>
            <a:r>
              <a:rPr lang="en-US" altLang="zh-TW" b="1" dirty="0"/>
              <a:t>principles</a:t>
            </a:r>
            <a:r>
              <a:rPr lang="en-US" altLang="zh-TW" dirty="0"/>
              <a:t> behind the design</a:t>
            </a:r>
          </a:p>
          <a:p>
            <a:r>
              <a:rPr lang="en-US" altLang="zh-TW" i="1" dirty="0"/>
              <a:t>And examine some different design </a:t>
            </a:r>
            <a:r>
              <a:rPr lang="en-US" altLang="zh-TW" b="1" i="1" dirty="0"/>
              <a:t>options</a:t>
            </a:r>
            <a:r>
              <a:rPr lang="en-US" altLang="zh-TW" i="1" dirty="0"/>
              <a:t> to appreciate why RISC-V chooses the specific option</a:t>
            </a:r>
            <a:endParaRPr lang="zh-TW" altLang="en-US" i="1"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9</a:t>
            </a:fld>
            <a:endParaRPr lang="zh-TW" altLang="zh-TW"/>
          </a:p>
        </p:txBody>
      </p:sp>
    </p:spTree>
    <p:extLst>
      <p:ext uri="{BB962C8B-B14F-4D97-AF65-F5344CB8AC3E}">
        <p14:creationId xmlns:p14="http://schemas.microsoft.com/office/powerpoint/2010/main" val="255757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Outline</a:t>
            </a:r>
            <a:endParaRPr lang="zh-TW" altLang="en-US" dirty="0"/>
          </a:p>
        </p:txBody>
      </p:sp>
      <p:sp>
        <p:nvSpPr>
          <p:cNvPr id="3" name="內容版面配置區 2"/>
          <p:cNvSpPr>
            <a:spLocks noGrp="1"/>
          </p:cNvSpPr>
          <p:nvPr>
            <p:ph idx="1"/>
          </p:nvPr>
        </p:nvSpPr>
        <p:spPr/>
        <p:txBody>
          <a:bodyPr/>
          <a:lstStyle/>
          <a:p>
            <a:r>
              <a:rPr lang="en-US" altLang="zh-TW" dirty="0"/>
              <a:t>Languages of computers (Sec. 2.1)</a:t>
            </a:r>
          </a:p>
          <a:p>
            <a:r>
              <a:rPr lang="en-US" altLang="zh-TW" dirty="0">
                <a:solidFill>
                  <a:srgbClr val="FF0000"/>
                </a:solidFill>
              </a:rPr>
              <a:t>Operations</a:t>
            </a:r>
            <a:r>
              <a:rPr lang="zh-TW" altLang="en-US" dirty="0">
                <a:solidFill>
                  <a:srgbClr val="FF0000"/>
                </a:solidFill>
              </a:rPr>
              <a:t> </a:t>
            </a:r>
            <a:r>
              <a:rPr lang="en-US" altLang="zh-TW" dirty="0">
                <a:solidFill>
                  <a:srgbClr val="FF0000"/>
                </a:solidFill>
              </a:rPr>
              <a:t>of computer hardware (Sec. 2.2)</a:t>
            </a:r>
          </a:p>
          <a:p>
            <a:r>
              <a:rPr lang="en-US" altLang="zh-TW" dirty="0"/>
              <a:t>Operands of computer hardware (Sec. 2.3, 2.4)</a:t>
            </a:r>
          </a:p>
          <a:p>
            <a:pPr lvl="1"/>
            <a:r>
              <a:rPr lang="en-US" altLang="zh-TW" dirty="0"/>
              <a:t>Registers, memory, signed and unsigned numbers</a:t>
            </a:r>
          </a:p>
          <a:p>
            <a:r>
              <a:rPr lang="en-US" altLang="zh-TW" dirty="0"/>
              <a:t>Representing instructions (Sec. 2.5)</a:t>
            </a:r>
          </a:p>
          <a:p>
            <a:r>
              <a:rPr lang="en-US" altLang="zh-TW" dirty="0"/>
              <a:t>More operations: logic, decision making (Sec. 2.6, 2.7)</a:t>
            </a:r>
          </a:p>
          <a:p>
            <a:r>
              <a:rPr lang="en-US" altLang="zh-TW" dirty="0"/>
              <a:t>Supporting procedures in hardware (Sec. 2.8)</a:t>
            </a:r>
          </a:p>
          <a:p>
            <a:r>
              <a:rPr lang="en-US" altLang="zh-TW" dirty="0"/>
              <a:t>More operand representations (Sec. 2.9, 2.10)</a:t>
            </a:r>
          </a:p>
          <a:p>
            <a:pPr lvl="1"/>
            <a:r>
              <a:rPr lang="en-US" altLang="zh-TW" dirty="0"/>
              <a:t>Characters, wide </a:t>
            </a:r>
            <a:r>
              <a:rPr lang="en-US" altLang="zh-TW" dirty="0" err="1"/>
              <a:t>immediates</a:t>
            </a:r>
            <a:r>
              <a:rPr lang="en-US" altLang="zh-TW" dirty="0"/>
              <a:t> and addresses</a:t>
            </a:r>
          </a:p>
          <a:p>
            <a:r>
              <a:rPr lang="en-US" altLang="zh-TW" dirty="0">
                <a:solidFill>
                  <a:schemeClr val="bg1">
                    <a:lumMod val="65000"/>
                  </a:schemeClr>
                </a:solidFill>
              </a:rPr>
              <a:t>Parallelism and instructions (Sec. 2.11)</a:t>
            </a:r>
          </a:p>
          <a:p>
            <a:r>
              <a:rPr lang="en-US" altLang="zh-TW" dirty="0"/>
              <a:t>Translating and starting a program (Sec. 2.12)</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10</a:t>
            </a:fld>
            <a:endParaRPr lang="zh-TW" altLang="zh-TW"/>
          </a:p>
        </p:txBody>
      </p:sp>
    </p:spTree>
    <p:extLst>
      <p:ext uri="{BB962C8B-B14F-4D97-AF65-F5344CB8AC3E}">
        <p14:creationId xmlns:p14="http://schemas.microsoft.com/office/powerpoint/2010/main" val="238739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a:t>
            </a:r>
            <a:r>
              <a:rPr lang="en-US" altLang="zh-TW" dirty="0">
                <a:solidFill>
                  <a:srgbClr val="FF0000"/>
                </a:solidFill>
              </a:rPr>
              <a:t>Basic</a:t>
            </a:r>
            <a:r>
              <a:rPr lang="en-US" altLang="zh-TW" dirty="0"/>
              <a:t> Operations for Hardware?</a:t>
            </a:r>
            <a:endParaRPr lang="zh-TW" altLang="en-US" dirty="0"/>
          </a:p>
        </p:txBody>
      </p:sp>
      <p:sp>
        <p:nvSpPr>
          <p:cNvPr id="3" name="內容版面配置區 2"/>
          <p:cNvSpPr>
            <a:spLocks noGrp="1"/>
          </p:cNvSpPr>
          <p:nvPr>
            <p:ph idx="1"/>
          </p:nvPr>
        </p:nvSpPr>
        <p:spPr/>
        <p:txBody>
          <a:bodyPr/>
          <a:lstStyle/>
          <a:p>
            <a:pPr marL="514350" indent="-514350">
              <a:buFont typeface="+mj-lt"/>
              <a:buAutoNum type="arabicPeriod"/>
            </a:pPr>
            <a:r>
              <a:rPr lang="en-US" altLang="zh-TW" dirty="0"/>
              <a:t>Operations to work on data</a:t>
            </a:r>
          </a:p>
          <a:p>
            <a:pPr lvl="1"/>
            <a:r>
              <a:rPr lang="en-US" altLang="zh-TW" i="1" dirty="0"/>
              <a:t>Arithmetic</a:t>
            </a:r>
            <a:r>
              <a:rPr lang="en-US" altLang="zh-TW" dirty="0"/>
              <a:t> (+, -, *, /), </a:t>
            </a:r>
            <a:r>
              <a:rPr lang="en-US" altLang="zh-TW" i="1" dirty="0"/>
              <a:t>logic</a:t>
            </a:r>
            <a:r>
              <a:rPr lang="en-US" altLang="zh-TW" dirty="0"/>
              <a:t> (&amp;, |, ~) </a:t>
            </a:r>
            <a:br>
              <a:rPr lang="en-US" altLang="zh-TW" dirty="0"/>
            </a:br>
            <a:r>
              <a:rPr lang="en-US" altLang="zh-TW" dirty="0">
                <a:sym typeface="Wingdings" panose="05000000000000000000" pitchFamily="2" charset="2"/>
              </a:rPr>
              <a:t> similar to a function, e.g. z=f(</a:t>
            </a:r>
            <a:r>
              <a:rPr lang="en-US" altLang="zh-TW" dirty="0" err="1">
                <a:sym typeface="Wingdings" panose="05000000000000000000" pitchFamily="2" charset="2"/>
              </a:rPr>
              <a:t>x,y</a:t>
            </a:r>
            <a:r>
              <a:rPr lang="en-US" altLang="zh-TW" dirty="0">
                <a:sym typeface="Wingdings" panose="05000000000000000000" pitchFamily="2" charset="2"/>
              </a:rPr>
              <a:t>), operating on </a:t>
            </a:r>
            <a:r>
              <a:rPr lang="en-US" altLang="zh-TW" u="sng" dirty="0">
                <a:sym typeface="Wingdings" panose="05000000000000000000" pitchFamily="2" charset="2"/>
              </a:rPr>
              <a:t>values</a:t>
            </a:r>
            <a:endParaRPr lang="en-US" altLang="zh-TW" u="sng" dirty="0"/>
          </a:p>
          <a:p>
            <a:pPr lvl="1"/>
            <a:r>
              <a:rPr lang="en-US" altLang="zh-TW" dirty="0"/>
              <a:t>2-operand (a + b), 1-operand (++a)</a:t>
            </a:r>
          </a:p>
          <a:p>
            <a:pPr marL="514350" indent="-514350">
              <a:buFont typeface="+mj-lt"/>
              <a:buAutoNum type="arabicPeriod"/>
            </a:pPr>
            <a:r>
              <a:rPr lang="en-US" altLang="zh-TW" dirty="0"/>
              <a:t>Operations to move and copy data between </a:t>
            </a:r>
            <a:r>
              <a:rPr lang="en-US" altLang="zh-TW" u="sng" dirty="0"/>
              <a:t>storage</a:t>
            </a:r>
            <a:r>
              <a:rPr lang="en-US" altLang="zh-TW" dirty="0"/>
              <a:t> locations</a:t>
            </a:r>
          </a:p>
          <a:p>
            <a:pPr lvl="1"/>
            <a:r>
              <a:rPr lang="en-US" altLang="zh-TW" dirty="0">
                <a:sym typeface="Wingdings" panose="05000000000000000000" pitchFamily="2" charset="2"/>
              </a:rPr>
              <a:t>As storage, original location still retains the data, until explicitly overwritten</a:t>
            </a:r>
            <a:endParaRPr lang="en-US" altLang="zh-TW" dirty="0"/>
          </a:p>
          <a:p>
            <a:pPr marL="514350" indent="-514350">
              <a:buFont typeface="+mj-lt"/>
              <a:buAutoNum type="arabicPeriod"/>
            </a:pPr>
            <a:r>
              <a:rPr lang="en-US" altLang="zh-TW" dirty="0"/>
              <a:t>Operations to change execution flow</a:t>
            </a:r>
          </a:p>
          <a:p>
            <a:pPr lvl="1"/>
            <a:r>
              <a:rPr lang="en-US" altLang="zh-TW" i="1" dirty="0"/>
              <a:t>Unconditional</a:t>
            </a:r>
            <a:r>
              <a:rPr lang="en-US" altLang="zh-TW" dirty="0"/>
              <a:t>: </a:t>
            </a:r>
            <a:r>
              <a:rPr lang="en-US" altLang="zh-TW" dirty="0" err="1"/>
              <a:t>goto</a:t>
            </a:r>
            <a:r>
              <a:rPr lang="en-US" altLang="zh-TW" dirty="0"/>
              <a:t>, jump to new location to execute</a:t>
            </a:r>
          </a:p>
          <a:p>
            <a:pPr lvl="1"/>
            <a:r>
              <a:rPr lang="en-US" altLang="zh-TW" i="1" dirty="0"/>
              <a:t>Conditional</a:t>
            </a:r>
            <a:r>
              <a:rPr lang="en-US" altLang="zh-TW" dirty="0"/>
              <a:t>: if-then-else, jump if condition is true</a:t>
            </a:r>
          </a:p>
          <a:p>
            <a:pPr lvl="1"/>
            <a:r>
              <a:rPr lang="en-US" altLang="zh-TW" i="1" dirty="0"/>
              <a:t>Procedural</a:t>
            </a:r>
            <a:r>
              <a:rPr lang="en-US" altLang="zh-TW" dirty="0"/>
              <a:t>: foo(), similar to </a:t>
            </a:r>
            <a:r>
              <a:rPr lang="en-US" altLang="zh-TW" dirty="0" err="1"/>
              <a:t>goto</a:t>
            </a:r>
            <a:r>
              <a:rPr lang="en-US" altLang="zh-TW" dirty="0"/>
              <a:t> but need to come back</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11</a:t>
            </a:fld>
            <a:endParaRPr lang="zh-TW" altLang="zh-TW"/>
          </a:p>
        </p:txBody>
      </p:sp>
    </p:spTree>
    <p:extLst>
      <p:ext uri="{BB962C8B-B14F-4D97-AF65-F5344CB8AC3E}">
        <p14:creationId xmlns:p14="http://schemas.microsoft.com/office/powerpoint/2010/main" val="421059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Let’s Start with Arithmetic Operations</a:t>
            </a:r>
            <a:endParaRPr lang="zh-TW" altLang="en-US" dirty="0"/>
          </a:p>
        </p:txBody>
      </p:sp>
      <p:sp>
        <p:nvSpPr>
          <p:cNvPr id="3" name="內容版面配置區 2"/>
          <p:cNvSpPr>
            <a:spLocks noGrp="1"/>
          </p:cNvSpPr>
          <p:nvPr>
            <p:ph idx="1"/>
          </p:nvPr>
        </p:nvSpPr>
        <p:spPr/>
        <p:txBody>
          <a:bodyPr/>
          <a:lstStyle/>
          <a:p>
            <a:r>
              <a:rPr lang="en-US" altLang="zh-TW" dirty="0"/>
              <a:t>The most basic operation for any computer hardware is arithmetic operation on numbers, e.g.,</a:t>
            </a:r>
            <a:br>
              <a:rPr lang="en-US" altLang="zh-TW" dirty="0"/>
            </a:br>
            <a:r>
              <a:rPr lang="en-US" altLang="zh-TW" dirty="0"/>
              <a:t>		</a:t>
            </a:r>
            <a:r>
              <a:rPr lang="en-US" altLang="zh-TW" b="1" dirty="0">
                <a:latin typeface="Courier New" panose="02070309020205020404" pitchFamily="49" charset="0"/>
                <a:cs typeface="Courier New" panose="02070309020205020404" pitchFamily="49" charset="0"/>
              </a:rPr>
              <a:t>a = b + c</a:t>
            </a:r>
          </a:p>
          <a:p>
            <a:r>
              <a:rPr lang="en-US" altLang="zh-TW" dirty="0"/>
              <a:t>Basic RISC-V arithmetic instructions are specified as:</a:t>
            </a:r>
          </a:p>
          <a:p>
            <a:pPr marL="457200" lvl="1" indent="0">
              <a:buNone/>
            </a:pPr>
            <a:r>
              <a:rPr lang="en-US" altLang="zh-TW" dirty="0"/>
              <a:t>   </a:t>
            </a:r>
            <a:r>
              <a:rPr lang="en-US" altLang="zh-TW" sz="2800" b="1" dirty="0">
                <a:latin typeface="Courier New" panose="02070309020205020404" pitchFamily="49" charset="0"/>
                <a:cs typeface="Courier New" panose="02070309020205020404" pitchFamily="49" charset="0"/>
              </a:rPr>
              <a:t>add </a:t>
            </a:r>
            <a:r>
              <a:rPr lang="en-US" altLang="zh-TW" sz="2800" b="1" dirty="0" err="1">
                <a:latin typeface="Courier New" panose="02070309020205020404" pitchFamily="49" charset="0"/>
                <a:cs typeface="Courier New" panose="02070309020205020404" pitchFamily="49" charset="0"/>
              </a:rPr>
              <a:t>a,b,c</a:t>
            </a:r>
            <a:r>
              <a:rPr lang="en-US" altLang="zh-TW" sz="2800" b="1" dirty="0">
                <a:latin typeface="Courier New" panose="02070309020205020404" pitchFamily="49" charset="0"/>
                <a:cs typeface="Courier New" panose="02070309020205020404" pitchFamily="49" charset="0"/>
              </a:rPr>
              <a:t>      # a </a:t>
            </a:r>
            <a:r>
              <a:rPr lang="en-US" altLang="zh-TW" sz="2800" b="1" dirty="0">
                <a:latin typeface="Courier New" panose="02070309020205020404" pitchFamily="49" charset="0"/>
                <a:cs typeface="Courier New" panose="02070309020205020404" pitchFamily="49" charset="0"/>
                <a:sym typeface="Wingdings" panose="05000000000000000000" pitchFamily="2" charset="2"/>
              </a:rPr>
              <a:t></a:t>
            </a:r>
            <a:r>
              <a:rPr lang="en-US" altLang="zh-TW" sz="2800" b="1" dirty="0">
                <a:latin typeface="Courier New" panose="02070309020205020404" pitchFamily="49" charset="0"/>
                <a:cs typeface="Courier New" panose="02070309020205020404" pitchFamily="49" charset="0"/>
              </a:rPr>
              <a:t> b + c</a:t>
            </a:r>
          </a:p>
          <a:p>
            <a:pPr eaLnBrk="1" hangingPunct="1"/>
            <a:r>
              <a:rPr lang="en-US" altLang="zh-TW" dirty="0">
                <a:ea typeface="新細明體" panose="02020500000000000000" pitchFamily="18" charset="-120"/>
              </a:rPr>
              <a:t>All RISC-V arithmetic instructions have this form</a:t>
            </a:r>
          </a:p>
          <a:p>
            <a:pPr lvl="1" eaLnBrk="1" hangingPunct="1"/>
            <a:r>
              <a:rPr lang="en-US" altLang="zh-TW" dirty="0">
                <a:solidFill>
                  <a:srgbClr val="FF0000"/>
                </a:solidFill>
                <a:ea typeface="新細明體" panose="02020500000000000000" pitchFamily="18" charset="-120"/>
              </a:rPr>
              <a:t>3-address</a:t>
            </a:r>
            <a:r>
              <a:rPr lang="en-US" altLang="zh-TW" dirty="0">
                <a:ea typeface="新細明體" panose="02020500000000000000" pitchFamily="18" charset="-120"/>
              </a:rPr>
              <a:t>: </a:t>
            </a:r>
            <a:r>
              <a:rPr lang="en-US" altLang="zh-TW" sz="2800" b="1" dirty="0">
                <a:latin typeface="Courier New" panose="02070309020205020404" pitchFamily="49" charset="0"/>
                <a:cs typeface="Courier New" panose="02070309020205020404" pitchFamily="49" charset="0"/>
              </a:rPr>
              <a:t>a</a:t>
            </a:r>
            <a:r>
              <a:rPr lang="en-US" altLang="zh-TW" dirty="0">
                <a:ea typeface="新細明體" panose="02020500000000000000" pitchFamily="18" charset="-120"/>
              </a:rPr>
              <a:t>, </a:t>
            </a:r>
            <a:r>
              <a:rPr lang="en-US" altLang="zh-TW" sz="2800" b="1" dirty="0">
                <a:latin typeface="Courier New" panose="02070309020205020404" pitchFamily="49" charset="0"/>
                <a:cs typeface="Courier New" panose="02070309020205020404" pitchFamily="49" charset="0"/>
              </a:rPr>
              <a:t>b</a:t>
            </a:r>
            <a:r>
              <a:rPr lang="en-US" altLang="zh-TW" dirty="0">
                <a:ea typeface="新細明體" panose="02020500000000000000" pitchFamily="18" charset="-120"/>
              </a:rPr>
              <a:t>, </a:t>
            </a:r>
            <a:r>
              <a:rPr lang="en-US" altLang="zh-TW" sz="2800" b="1" dirty="0">
                <a:latin typeface="Courier New" panose="02070309020205020404" pitchFamily="49" charset="0"/>
                <a:cs typeface="Courier New" panose="02070309020205020404" pitchFamily="49" charset="0"/>
              </a:rPr>
              <a:t>c</a:t>
            </a:r>
            <a:r>
              <a:rPr lang="en-US" altLang="zh-TW" dirty="0">
                <a:ea typeface="新細明體" panose="02020500000000000000" pitchFamily="18" charset="-120"/>
              </a:rPr>
              <a:t> are </a:t>
            </a:r>
            <a:r>
              <a:rPr lang="en-US" altLang="zh-TW" u="sng" dirty="0">
                <a:ea typeface="新細明體" panose="02020500000000000000" pitchFamily="18" charset="-120"/>
              </a:rPr>
              <a:t>storage locations </a:t>
            </a:r>
            <a:r>
              <a:rPr lang="en-US" altLang="zh-TW" dirty="0">
                <a:ea typeface="新細明體" panose="02020500000000000000" pitchFamily="18" charset="-120"/>
              </a:rPr>
              <a:t/>
            </a:r>
            <a:br>
              <a:rPr lang="en-US" altLang="zh-TW" dirty="0">
                <a:ea typeface="新細明體" panose="02020500000000000000" pitchFamily="18" charset="-120"/>
              </a:rPr>
            </a:br>
            <a:r>
              <a:rPr lang="en-US" altLang="zh-TW" dirty="0">
                <a:ea typeface="新細明體" panose="02020500000000000000" pitchFamily="18" charset="-120"/>
              </a:rPr>
              <a:t>that hold data, but </a:t>
            </a:r>
            <a:r>
              <a:rPr lang="en-US" altLang="zh-TW" sz="2800" b="1" dirty="0">
                <a:latin typeface="Courier New" panose="02070309020205020404" pitchFamily="49" charset="0"/>
                <a:cs typeface="Courier New" panose="02070309020205020404" pitchFamily="49" charset="0"/>
              </a:rPr>
              <a:t>c</a:t>
            </a:r>
            <a:r>
              <a:rPr lang="en-US" altLang="zh-TW" dirty="0">
                <a:ea typeface="新細明體" panose="02020500000000000000" pitchFamily="18" charset="-120"/>
              </a:rPr>
              <a:t> may also be a </a:t>
            </a:r>
            <a:r>
              <a:rPr lang="en-US" altLang="zh-TW" u="sng" dirty="0">
                <a:ea typeface="新細明體" panose="02020500000000000000" pitchFamily="18" charset="-120"/>
              </a:rPr>
              <a:t>value</a:t>
            </a:r>
          </a:p>
          <a:p>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12</a:t>
            </a:fld>
            <a:endParaRPr lang="zh-TW" altLang="zh-TW"/>
          </a:p>
        </p:txBody>
      </p:sp>
      <p:sp>
        <p:nvSpPr>
          <p:cNvPr id="5" name="圓角矩形 4"/>
          <p:cNvSpPr/>
          <p:nvPr/>
        </p:nvSpPr>
        <p:spPr bwMode="auto">
          <a:xfrm>
            <a:off x="755576" y="4653136"/>
            <a:ext cx="7643712" cy="1368152"/>
          </a:xfrm>
          <a:prstGeom prst="roundRect">
            <a:avLst/>
          </a:prstGeom>
          <a:solidFill>
            <a:srgbClr val="99FF99"/>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TW" sz="2800" b="1" dirty="0">
                <a:latin typeface="+mn-lt"/>
              </a:rPr>
              <a:t>Design Principle 1: </a:t>
            </a:r>
            <a:r>
              <a:rPr lang="en-US" altLang="zh-TW" sz="2800" i="1" dirty="0">
                <a:latin typeface="+mn-lt"/>
              </a:rPr>
              <a:t>Simplicity favors </a:t>
            </a:r>
            <a:r>
              <a:rPr lang="en-US" altLang="zh-TW" sz="2800" i="1" u="sng" dirty="0">
                <a:latin typeface="+mn-lt"/>
              </a:rPr>
              <a:t>regularity</a:t>
            </a:r>
          </a:p>
          <a:p>
            <a:pPr marL="342900" indent="-342900">
              <a:buFont typeface="Arial" panose="020B0604020202020204" pitchFamily="34" charset="0"/>
              <a:buChar char="•"/>
            </a:pPr>
            <a:r>
              <a:rPr lang="en-US" altLang="zh-TW" dirty="0">
                <a:latin typeface="+mn-lt"/>
              </a:rPr>
              <a:t>Regularity makes implementation simpler</a:t>
            </a:r>
          </a:p>
          <a:p>
            <a:pPr marL="342900" indent="-342900">
              <a:buFont typeface="Arial" panose="020B0604020202020204" pitchFamily="34" charset="0"/>
              <a:buChar char="•"/>
            </a:pPr>
            <a:r>
              <a:rPr lang="en-US" altLang="zh-TW" dirty="0">
                <a:latin typeface="+mn-lt"/>
              </a:rPr>
              <a:t>Simplicity enables higher performance at lower cost</a:t>
            </a:r>
            <a:endParaRPr lang="zh-TW" altLang="en-US" dirty="0">
              <a:latin typeface="+mn-lt"/>
            </a:endParaRPr>
          </a:p>
        </p:txBody>
      </p:sp>
      <p:sp>
        <p:nvSpPr>
          <p:cNvPr id="6" name="圓角矩形 5"/>
          <p:cNvSpPr/>
          <p:nvPr/>
        </p:nvSpPr>
        <p:spPr bwMode="auto">
          <a:xfrm rot="20558042">
            <a:off x="6626703" y="5937387"/>
            <a:ext cx="2260731" cy="583925"/>
          </a:xfrm>
          <a:prstGeom prst="roundRect">
            <a:avLst>
              <a:gd name="adj" fmla="val 42558"/>
            </a:avLst>
          </a:prstGeom>
          <a:solidFill>
            <a:srgbClr val="FFFF00"/>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800" i="1" dirty="0">
                <a:solidFill>
                  <a:srgbClr val="FF0000"/>
                </a:solidFill>
                <a:latin typeface="+mn-lt"/>
              </a:rPr>
              <a:t>vs. Flexibility</a:t>
            </a:r>
            <a:endParaRPr lang="zh-TW" altLang="en-US" sz="2800" i="1" dirty="0">
              <a:solidFill>
                <a:srgbClr val="FF0000"/>
              </a:solidFill>
              <a:latin typeface="+mn-lt"/>
            </a:endParaRPr>
          </a:p>
        </p:txBody>
      </p:sp>
      <p:sp>
        <p:nvSpPr>
          <p:cNvPr id="7" name="矩形 6"/>
          <p:cNvSpPr/>
          <p:nvPr/>
        </p:nvSpPr>
        <p:spPr bwMode="auto">
          <a:xfrm>
            <a:off x="6660232" y="3933056"/>
            <a:ext cx="2366640" cy="576064"/>
          </a:xfrm>
          <a:prstGeom prst="rect">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a:solidFill>
                  <a:srgbClr val="FF0000"/>
                </a:solidFill>
                <a:latin typeface="+mn-lt"/>
              </a:rPr>
              <a:t>Why storage concept indispensable?</a:t>
            </a:r>
            <a:endParaRPr lang="zh-TW" altLang="en-US" sz="2000" i="1" dirty="0">
              <a:solidFill>
                <a:srgbClr val="FF0000"/>
              </a:solidFill>
              <a:latin typeface="+mn-lt"/>
            </a:endParaRPr>
          </a:p>
        </p:txBody>
      </p:sp>
    </p:spTree>
    <p:extLst>
      <p:ext uri="{BB962C8B-B14F-4D97-AF65-F5344CB8AC3E}">
        <p14:creationId xmlns:p14="http://schemas.microsoft.com/office/powerpoint/2010/main" val="179857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1000" fill="hold"/>
                                        <p:tgtEl>
                                          <p:spTgt spid="6"/>
                                        </p:tgtEl>
                                        <p:attrNameLst>
                                          <p:attrName>ppt_w</p:attrName>
                                        </p:attrNameLst>
                                      </p:cBhvr>
                                      <p:tavLst>
                                        <p:tav tm="0">
                                          <p:val>
                                            <p:fltVal val="0"/>
                                          </p:val>
                                        </p:tav>
                                        <p:tav tm="100000">
                                          <p:val>
                                            <p:strVal val="#ppt_w"/>
                                          </p:val>
                                        </p:tav>
                                      </p:tavLst>
                                    </p:anim>
                                    <p:anim calcmode="lin" valueType="num">
                                      <p:cBhvr>
                                        <p:cTn id="40" dur="1000" fill="hold"/>
                                        <p:tgtEl>
                                          <p:spTgt spid="6"/>
                                        </p:tgtEl>
                                        <p:attrNameLst>
                                          <p:attrName>ppt_h</p:attrName>
                                        </p:attrNameLst>
                                      </p:cBhvr>
                                      <p:tavLst>
                                        <p:tav tm="0">
                                          <p:val>
                                            <p:fltVal val="0"/>
                                          </p:val>
                                        </p:tav>
                                        <p:tav tm="100000">
                                          <p:val>
                                            <p:strVal val="#ppt_h"/>
                                          </p:val>
                                        </p:tav>
                                      </p:tavLst>
                                    </p:anim>
                                    <p:anim calcmode="lin" valueType="num">
                                      <p:cBhvr>
                                        <p:cTn id="41" dur="1000" fill="hold"/>
                                        <p:tgtEl>
                                          <p:spTgt spid="6"/>
                                        </p:tgtEl>
                                        <p:attrNameLst>
                                          <p:attrName>style.rotation</p:attrName>
                                        </p:attrNameLst>
                                      </p:cBhvr>
                                      <p:tavLst>
                                        <p:tav tm="0">
                                          <p:val>
                                            <p:fltVal val="90"/>
                                          </p:val>
                                        </p:tav>
                                        <p:tav tm="100000">
                                          <p:val>
                                            <p:fltVal val="0"/>
                                          </p:val>
                                        </p:tav>
                                      </p:tavLst>
                                    </p:anim>
                                    <p:animEffect transition="in" filter="fade">
                                      <p:cBhvr>
                                        <p:cTn id="4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TW" dirty="0"/>
              <a:t>Arithmetic Instruction Example</a:t>
            </a:r>
            <a:endParaRPr lang="en-AU" altLang="zh-TW" dirty="0"/>
          </a:p>
        </p:txBody>
      </p:sp>
      <p:sp>
        <p:nvSpPr>
          <p:cNvPr id="12292" name="Rectangle 3"/>
          <p:cNvSpPr>
            <a:spLocks noGrp="1" noChangeArrowheads="1"/>
          </p:cNvSpPr>
          <p:nvPr>
            <p:ph type="body" idx="1"/>
          </p:nvPr>
        </p:nvSpPr>
        <p:spPr/>
        <p:txBody>
          <a:bodyPr/>
          <a:lstStyle/>
          <a:p>
            <a:r>
              <a:rPr lang="en-US" altLang="zh-TW" dirty="0"/>
              <a:t>C code:</a:t>
            </a:r>
          </a:p>
          <a:p>
            <a:pPr marL="0" indent="0">
              <a:buNone/>
            </a:pPr>
            <a:r>
              <a:rPr lang="en-US" altLang="zh-TW" b="1" dirty="0">
                <a:latin typeface="Courier New" panose="02070309020205020404" pitchFamily="49" charset="0"/>
                <a:cs typeface="Courier New" panose="02070309020205020404" pitchFamily="49" charset="0"/>
              </a:rPr>
              <a:t>	f = (g + h) - (</a:t>
            </a:r>
            <a:r>
              <a:rPr lang="en-US" altLang="zh-TW" b="1" dirty="0" err="1">
                <a:latin typeface="Courier New" panose="02070309020205020404" pitchFamily="49" charset="0"/>
                <a:cs typeface="Courier New" panose="02070309020205020404" pitchFamily="49" charset="0"/>
              </a:rPr>
              <a:t>i</a:t>
            </a:r>
            <a:r>
              <a:rPr lang="en-US" altLang="zh-TW" b="1" dirty="0">
                <a:latin typeface="Courier New" panose="02070309020205020404" pitchFamily="49" charset="0"/>
                <a:cs typeface="Courier New" panose="02070309020205020404" pitchFamily="49" charset="0"/>
              </a:rPr>
              <a:t> + j);</a:t>
            </a:r>
          </a:p>
          <a:p>
            <a:pPr lvl="1"/>
            <a:endParaRPr lang="en-US" altLang="zh-TW" dirty="0"/>
          </a:p>
          <a:p>
            <a:r>
              <a:rPr lang="en-US" altLang="zh-TW" dirty="0"/>
              <a:t>Compiled RISC-V (pseudo) code:</a:t>
            </a:r>
          </a:p>
          <a:p>
            <a:pPr marL="0" indent="0">
              <a:buNone/>
            </a:pPr>
            <a:r>
              <a:rPr lang="en-US" altLang="zh-TW" b="1" dirty="0">
                <a:latin typeface="Courier New" panose="02070309020205020404" pitchFamily="49" charset="0"/>
                <a:cs typeface="Courier New" panose="02070309020205020404" pitchFamily="49" charset="0"/>
              </a:rPr>
              <a:t>	add t0, g, h   # temp t0 </a:t>
            </a:r>
            <a:r>
              <a:rPr lang="en-US" altLang="zh-TW" b="1" dirty="0">
                <a:latin typeface="Courier New" panose="02070309020205020404" pitchFamily="49" charset="0"/>
                <a:cs typeface="Courier New" panose="02070309020205020404" pitchFamily="49" charset="0"/>
                <a:sym typeface="Wingdings" panose="05000000000000000000" pitchFamily="2" charset="2"/>
              </a:rPr>
              <a:t></a:t>
            </a:r>
            <a:r>
              <a:rPr lang="en-US" altLang="zh-TW" b="1" dirty="0">
                <a:latin typeface="Courier New" panose="02070309020205020404" pitchFamily="49" charset="0"/>
                <a:cs typeface="Courier New" panose="02070309020205020404" pitchFamily="49" charset="0"/>
              </a:rPr>
              <a:t> g + h</a:t>
            </a:r>
            <a:br>
              <a:rPr lang="en-US" altLang="zh-TW" b="1" dirty="0">
                <a:latin typeface="Courier New" panose="02070309020205020404" pitchFamily="49" charset="0"/>
                <a:cs typeface="Courier New" panose="02070309020205020404" pitchFamily="49" charset="0"/>
              </a:rPr>
            </a:br>
            <a:r>
              <a:rPr lang="en-US" altLang="zh-TW" b="1" dirty="0">
                <a:latin typeface="Courier New" panose="02070309020205020404" pitchFamily="49" charset="0"/>
                <a:cs typeface="Courier New" panose="02070309020205020404" pitchFamily="49" charset="0"/>
              </a:rPr>
              <a:t>	add t1, </a:t>
            </a:r>
            <a:r>
              <a:rPr lang="en-US" altLang="zh-TW" b="1" dirty="0" err="1">
                <a:latin typeface="Courier New" panose="02070309020205020404" pitchFamily="49" charset="0"/>
                <a:cs typeface="Courier New" panose="02070309020205020404" pitchFamily="49" charset="0"/>
              </a:rPr>
              <a:t>i</a:t>
            </a:r>
            <a:r>
              <a:rPr lang="en-US" altLang="zh-TW" b="1" dirty="0">
                <a:latin typeface="Courier New" panose="02070309020205020404" pitchFamily="49" charset="0"/>
                <a:cs typeface="Courier New" panose="02070309020205020404" pitchFamily="49" charset="0"/>
              </a:rPr>
              <a:t>, j   # temp t1 </a:t>
            </a:r>
            <a:r>
              <a:rPr lang="en-US" altLang="zh-TW" b="1" dirty="0">
                <a:latin typeface="Courier New" panose="02070309020205020404" pitchFamily="49" charset="0"/>
                <a:cs typeface="Courier New" panose="02070309020205020404" pitchFamily="49" charset="0"/>
                <a:sym typeface="Wingdings" panose="05000000000000000000" pitchFamily="2" charset="2"/>
              </a:rPr>
              <a:t></a:t>
            </a: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i</a:t>
            </a:r>
            <a:r>
              <a:rPr lang="en-US" altLang="zh-TW" b="1" dirty="0">
                <a:latin typeface="Courier New" panose="02070309020205020404" pitchFamily="49" charset="0"/>
                <a:cs typeface="Courier New" panose="02070309020205020404" pitchFamily="49" charset="0"/>
              </a:rPr>
              <a:t> + j</a:t>
            </a:r>
            <a:br>
              <a:rPr lang="en-US" altLang="zh-TW" b="1" dirty="0">
                <a:latin typeface="Courier New" panose="02070309020205020404" pitchFamily="49" charset="0"/>
                <a:cs typeface="Courier New" panose="02070309020205020404" pitchFamily="49" charset="0"/>
              </a:rPr>
            </a:br>
            <a:r>
              <a:rPr lang="en-US" altLang="zh-TW" b="1" dirty="0">
                <a:latin typeface="Courier New" panose="02070309020205020404" pitchFamily="49" charset="0"/>
                <a:cs typeface="Courier New" panose="02070309020205020404" pitchFamily="49" charset="0"/>
              </a:rPr>
              <a:t>	sub f, t0, t1  # f </a:t>
            </a:r>
            <a:r>
              <a:rPr lang="en-US" altLang="zh-TW" b="1" dirty="0">
                <a:latin typeface="Courier New" panose="02070309020205020404" pitchFamily="49" charset="0"/>
                <a:cs typeface="Courier New" panose="02070309020205020404" pitchFamily="49" charset="0"/>
                <a:sym typeface="Wingdings" panose="05000000000000000000" pitchFamily="2" charset="2"/>
              </a:rPr>
              <a:t></a:t>
            </a:r>
            <a:r>
              <a:rPr lang="en-US" altLang="zh-TW" b="1" dirty="0">
                <a:latin typeface="Courier New" panose="02070309020205020404" pitchFamily="49" charset="0"/>
                <a:cs typeface="Courier New" panose="02070309020205020404" pitchFamily="49" charset="0"/>
              </a:rPr>
              <a:t> t0 - t1</a:t>
            </a:r>
          </a:p>
          <a:p>
            <a:pPr lvl="1"/>
            <a:r>
              <a:rPr lang="en-AU" altLang="zh-TW" b="1" dirty="0">
                <a:latin typeface="Courier New" panose="02070309020205020404" pitchFamily="49" charset="0"/>
                <a:cs typeface="Courier New" panose="02070309020205020404" pitchFamily="49" charset="0"/>
              </a:rPr>
              <a:t>t0</a:t>
            </a:r>
            <a:r>
              <a:rPr lang="en-AU" altLang="zh-TW" dirty="0"/>
              <a:t> and </a:t>
            </a:r>
            <a:r>
              <a:rPr lang="en-AU" altLang="zh-TW" b="1" dirty="0">
                <a:latin typeface="Courier New" panose="02070309020205020404" pitchFamily="49" charset="0"/>
                <a:cs typeface="Courier New" panose="02070309020205020404" pitchFamily="49" charset="0"/>
              </a:rPr>
              <a:t>t1</a:t>
            </a:r>
            <a:r>
              <a:rPr lang="en-AU" altLang="zh-TW" dirty="0"/>
              <a:t> are temporary variables, i.e., storage locations, normally allocated by the compiler</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13</a:t>
            </a:fld>
            <a:endParaRPr lang="zh-TW" altLang="zh-TW"/>
          </a:p>
        </p:txBody>
      </p:sp>
    </p:spTree>
    <p:extLst>
      <p:ext uri="{BB962C8B-B14F-4D97-AF65-F5344CB8AC3E}">
        <p14:creationId xmlns:p14="http://schemas.microsoft.com/office/powerpoint/2010/main" val="2367127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Why 3-Address Format: add </a:t>
            </a:r>
            <a:r>
              <a:rPr lang="en-US" altLang="zh-TW" dirty="0" err="1"/>
              <a:t>a,b,c</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Why not 2-address format?</a:t>
            </a:r>
            <a:br>
              <a:rPr lang="en-US" altLang="zh-TW" dirty="0"/>
            </a:br>
            <a:r>
              <a:rPr lang="en-US" altLang="zh-TW" dirty="0"/>
              <a:t>	</a:t>
            </a:r>
            <a:r>
              <a:rPr lang="en-US" altLang="zh-TW" b="1" dirty="0">
                <a:latin typeface="Courier New" panose="02070309020205020404" pitchFamily="49" charset="0"/>
                <a:cs typeface="Courier New" panose="02070309020205020404" pitchFamily="49" charset="0"/>
              </a:rPr>
              <a:t>add </a:t>
            </a:r>
            <a:r>
              <a:rPr lang="en-US" altLang="zh-TW" b="1" dirty="0" err="1">
                <a:latin typeface="Courier New" panose="02070309020205020404" pitchFamily="49" charset="0"/>
                <a:cs typeface="Courier New" panose="02070309020205020404" pitchFamily="49" charset="0"/>
              </a:rPr>
              <a:t>b,c</a:t>
            </a:r>
            <a:r>
              <a:rPr lang="en-US" altLang="zh-TW" b="1" dirty="0">
                <a:latin typeface="Courier New" panose="02070309020205020404" pitchFamily="49" charset="0"/>
                <a:cs typeface="Courier New" panose="02070309020205020404" pitchFamily="49" charset="0"/>
              </a:rPr>
              <a:t>      # b </a:t>
            </a:r>
            <a:r>
              <a:rPr lang="en-US" altLang="zh-TW" b="1" dirty="0">
                <a:latin typeface="Courier New" panose="02070309020205020404" pitchFamily="49" charset="0"/>
                <a:cs typeface="Courier New" panose="02070309020205020404" pitchFamily="49" charset="0"/>
                <a:sym typeface="Wingdings" panose="05000000000000000000" pitchFamily="2" charset="2"/>
              </a:rPr>
              <a:t></a:t>
            </a:r>
            <a:r>
              <a:rPr lang="en-US" altLang="zh-TW" b="1" dirty="0">
                <a:latin typeface="Courier New" panose="02070309020205020404" pitchFamily="49" charset="0"/>
                <a:cs typeface="Courier New" panose="02070309020205020404" pitchFamily="49" charset="0"/>
              </a:rPr>
              <a:t> b + c</a:t>
            </a:r>
          </a:p>
          <a:p>
            <a:pPr lvl="1"/>
            <a:r>
              <a:rPr lang="en-US" altLang="zh-TW" dirty="0"/>
              <a:t>Still regular, and one address less to specify and encode! </a:t>
            </a:r>
          </a:p>
          <a:p>
            <a:endParaRPr lang="en-US" altLang="zh-TW" dirty="0"/>
          </a:p>
          <a:p>
            <a:r>
              <a:rPr lang="en-US" altLang="zh-TW" dirty="0"/>
              <a:t>How about 0-address format?</a:t>
            </a:r>
            <a:br>
              <a:rPr lang="en-US" altLang="zh-TW" dirty="0"/>
            </a:br>
            <a:r>
              <a:rPr lang="en-US" altLang="zh-TW" dirty="0"/>
              <a:t>	</a:t>
            </a:r>
            <a:r>
              <a:rPr lang="en-US" altLang="zh-TW" b="1" dirty="0">
                <a:latin typeface="Courier New" panose="02070309020205020404" pitchFamily="49" charset="0"/>
                <a:cs typeface="Courier New" panose="02070309020205020404" pitchFamily="49" charset="0"/>
              </a:rPr>
              <a:t>add      </a:t>
            </a:r>
          </a:p>
          <a:p>
            <a:pPr lvl="1"/>
            <a:r>
              <a:rPr lang="en-US" altLang="zh-TW" dirty="0"/>
              <a:t>Where to get the operands?</a:t>
            </a:r>
          </a:p>
          <a:p>
            <a:pPr marL="892175" lvl="1" indent="-434975">
              <a:buNone/>
            </a:pPr>
            <a:r>
              <a:rPr lang="en-US" altLang="zh-TW" dirty="0">
                <a:sym typeface="Wingdings" panose="05000000000000000000" pitchFamily="2" charset="2"/>
              </a:rPr>
              <a:t> must be specified implicitly so that the computer hardware knows where to get, e.g. in a stack</a:t>
            </a:r>
            <a:r>
              <a:rPr lang="en-US" altLang="zh-TW" dirty="0"/>
              <a:t> </a:t>
            </a:r>
            <a:br>
              <a:rPr lang="en-US" altLang="zh-TW" dirty="0"/>
            </a:br>
            <a:r>
              <a:rPr lang="en-US" altLang="zh-TW" dirty="0"/>
              <a:t>	</a:t>
            </a:r>
            <a:r>
              <a:rPr lang="en-US" altLang="zh-TW" b="1" dirty="0">
                <a:latin typeface="Courier New" panose="02070309020205020404" pitchFamily="49" charset="0"/>
                <a:cs typeface="Courier New" panose="02070309020205020404" pitchFamily="49" charset="0"/>
              </a:rPr>
              <a:t>add  #stack[top]</a:t>
            </a:r>
            <a:r>
              <a:rPr lang="en-US" altLang="zh-TW" b="1" dirty="0">
                <a:latin typeface="Courier New" panose="02070309020205020404" pitchFamily="49" charset="0"/>
                <a:cs typeface="Courier New" panose="02070309020205020404" pitchFamily="49" charset="0"/>
                <a:sym typeface="Wingdings" panose="05000000000000000000" pitchFamily="2" charset="2"/>
              </a:rPr>
              <a:t>stack[top]+stack[next]</a:t>
            </a:r>
            <a:endParaRPr lang="en-US" altLang="zh-TW" b="1" dirty="0">
              <a:latin typeface="Courier New" panose="02070309020205020404" pitchFamily="49" charset="0"/>
              <a:cs typeface="Courier New" panose="02070309020205020404" pitchFamily="49" charset="0"/>
            </a:endParaRPr>
          </a:p>
          <a:p>
            <a:endParaRPr lang="en-US" altLang="zh-TW" dirty="0"/>
          </a:p>
          <a:p>
            <a:pPr marL="0" indent="0" algn="ctr">
              <a:buNone/>
            </a:pPr>
            <a:r>
              <a:rPr lang="en-US" altLang="zh-TW" dirty="0">
                <a:solidFill>
                  <a:srgbClr val="FF0000"/>
                </a:solidFill>
              </a:rPr>
              <a:t>Tradeoff between flexibility and complexity</a:t>
            </a:r>
            <a:endParaRPr lang="zh-TW" altLang="en-US" dirty="0">
              <a:solidFill>
                <a:srgbClr val="FF0000"/>
              </a:solidFill>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14</a:t>
            </a:fld>
            <a:endParaRPr lang="zh-TW" altLang="zh-TW"/>
          </a:p>
        </p:txBody>
      </p:sp>
    </p:spTree>
    <p:extLst>
      <p:ext uri="{BB962C8B-B14F-4D97-AF65-F5344CB8AC3E}">
        <p14:creationId xmlns:p14="http://schemas.microsoft.com/office/powerpoint/2010/main" val="235521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Outline</a:t>
            </a:r>
            <a:endParaRPr lang="zh-TW" altLang="en-US" dirty="0"/>
          </a:p>
        </p:txBody>
      </p:sp>
      <p:sp>
        <p:nvSpPr>
          <p:cNvPr id="3" name="內容版面配置區 2"/>
          <p:cNvSpPr>
            <a:spLocks noGrp="1"/>
          </p:cNvSpPr>
          <p:nvPr>
            <p:ph idx="1"/>
          </p:nvPr>
        </p:nvSpPr>
        <p:spPr/>
        <p:txBody>
          <a:bodyPr/>
          <a:lstStyle/>
          <a:p>
            <a:r>
              <a:rPr lang="en-US" altLang="zh-TW" dirty="0"/>
              <a:t>Languages of computers (Sec. 2.1)</a:t>
            </a:r>
          </a:p>
          <a:p>
            <a:r>
              <a:rPr lang="en-US" altLang="zh-TW" dirty="0"/>
              <a:t>Operations</a:t>
            </a:r>
            <a:r>
              <a:rPr lang="zh-TW" altLang="en-US" dirty="0"/>
              <a:t> </a:t>
            </a:r>
            <a:r>
              <a:rPr lang="en-US" altLang="zh-TW" dirty="0"/>
              <a:t>of computer hardware (Sec. 2.2)</a:t>
            </a:r>
          </a:p>
          <a:p>
            <a:r>
              <a:rPr lang="en-US" altLang="zh-TW" dirty="0">
                <a:solidFill>
                  <a:srgbClr val="FF0000"/>
                </a:solidFill>
              </a:rPr>
              <a:t>Operands of computer hardware (Sec. 2.3, 2.4)</a:t>
            </a:r>
          </a:p>
          <a:p>
            <a:pPr lvl="1"/>
            <a:r>
              <a:rPr lang="en-US" altLang="zh-TW" dirty="0"/>
              <a:t>Registers, memory, signed and unsigned numbers</a:t>
            </a:r>
          </a:p>
          <a:p>
            <a:r>
              <a:rPr lang="en-US" altLang="zh-TW" dirty="0"/>
              <a:t>Representing instructions (Sec. 2.5)</a:t>
            </a:r>
          </a:p>
          <a:p>
            <a:r>
              <a:rPr lang="en-US" altLang="zh-TW" dirty="0"/>
              <a:t>More operations: logic, decision making (Sec. 2.6, 2.7)</a:t>
            </a:r>
          </a:p>
          <a:p>
            <a:r>
              <a:rPr lang="en-US" altLang="zh-TW" dirty="0"/>
              <a:t>Supporting procedures in hardware (Sec. 2.8)</a:t>
            </a:r>
          </a:p>
          <a:p>
            <a:r>
              <a:rPr lang="en-US" altLang="zh-TW" dirty="0"/>
              <a:t>More operand representations (Sec. 2.9, 2.10)</a:t>
            </a:r>
          </a:p>
          <a:p>
            <a:pPr lvl="1"/>
            <a:r>
              <a:rPr lang="en-US" altLang="zh-TW" dirty="0"/>
              <a:t>Characters, wide </a:t>
            </a:r>
            <a:r>
              <a:rPr lang="en-US" altLang="zh-TW" dirty="0" err="1"/>
              <a:t>immediates</a:t>
            </a:r>
            <a:r>
              <a:rPr lang="en-US" altLang="zh-TW" dirty="0"/>
              <a:t> and addresses</a:t>
            </a:r>
          </a:p>
          <a:p>
            <a:r>
              <a:rPr lang="en-US" altLang="zh-TW" dirty="0">
                <a:solidFill>
                  <a:schemeClr val="bg1">
                    <a:lumMod val="65000"/>
                  </a:schemeClr>
                </a:solidFill>
              </a:rPr>
              <a:t>Parallelism and instructions (Sec. 2.11)</a:t>
            </a:r>
          </a:p>
          <a:p>
            <a:r>
              <a:rPr lang="en-US" altLang="zh-TW" dirty="0"/>
              <a:t>Translating and starting a program (Sec. 2.12)</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15</a:t>
            </a:fld>
            <a:endParaRPr lang="zh-TW" altLang="zh-TW"/>
          </a:p>
        </p:txBody>
      </p:sp>
    </p:spTree>
    <p:extLst>
      <p:ext uri="{BB962C8B-B14F-4D97-AF65-F5344CB8AC3E}">
        <p14:creationId xmlns:p14="http://schemas.microsoft.com/office/powerpoint/2010/main" val="2030203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Operands to an Operation</a:t>
            </a:r>
            <a:endParaRPr lang="zh-TW" altLang="en-US" dirty="0"/>
          </a:p>
        </p:txBody>
      </p:sp>
      <p:sp>
        <p:nvSpPr>
          <p:cNvPr id="3" name="內容版面配置區 2"/>
          <p:cNvSpPr>
            <a:spLocks noGrp="1"/>
          </p:cNvSpPr>
          <p:nvPr>
            <p:ph idx="1"/>
          </p:nvPr>
        </p:nvSpPr>
        <p:spPr/>
        <p:txBody>
          <a:bodyPr/>
          <a:lstStyle/>
          <a:p>
            <a:r>
              <a:rPr lang="en-US" altLang="zh-TW" dirty="0"/>
              <a:t>Operands may be the value itself (</a:t>
            </a:r>
            <a:r>
              <a:rPr lang="en-US" altLang="zh-TW" i="1" dirty="0" err="1">
                <a:solidFill>
                  <a:srgbClr val="FF0000"/>
                </a:solidFill>
              </a:rPr>
              <a:t>immdiates</a:t>
            </a:r>
            <a:r>
              <a:rPr lang="en-US" altLang="zh-TW" dirty="0"/>
              <a:t>)</a:t>
            </a:r>
            <a:br>
              <a:rPr lang="en-US" altLang="zh-TW" dirty="0"/>
            </a:br>
            <a:r>
              <a:rPr lang="en-US" altLang="zh-TW" dirty="0"/>
              <a:t>	</a:t>
            </a:r>
            <a:r>
              <a:rPr lang="en-US" altLang="zh-TW" b="1" dirty="0">
                <a:latin typeface="Courier New" panose="02070309020205020404" pitchFamily="49" charset="0"/>
                <a:cs typeface="Courier New" panose="02070309020205020404" pitchFamily="49" charset="0"/>
              </a:rPr>
              <a:t>add a,b,</a:t>
            </a:r>
            <a:r>
              <a:rPr lang="en-US" altLang="zh-TW" b="1" dirty="0">
                <a:solidFill>
                  <a:srgbClr val="FF0000"/>
                </a:solidFill>
                <a:latin typeface="Courier New" panose="02070309020205020404" pitchFamily="49" charset="0"/>
                <a:cs typeface="Courier New" panose="02070309020205020404" pitchFamily="49" charset="0"/>
              </a:rPr>
              <a:t>3</a:t>
            </a:r>
            <a:r>
              <a:rPr lang="en-US" altLang="zh-TW" b="1" dirty="0">
                <a:latin typeface="Courier New" panose="02070309020205020404" pitchFamily="49" charset="0"/>
                <a:cs typeface="Courier New" panose="02070309020205020404" pitchFamily="49" charset="0"/>
              </a:rPr>
              <a:t/>
            </a:r>
            <a:br>
              <a:rPr lang="en-US" altLang="zh-TW" b="1" dirty="0">
                <a:latin typeface="Courier New" panose="02070309020205020404" pitchFamily="49" charset="0"/>
                <a:cs typeface="Courier New" panose="02070309020205020404" pitchFamily="49" charset="0"/>
              </a:rPr>
            </a:br>
            <a:r>
              <a:rPr lang="en-US" altLang="zh-TW" dirty="0"/>
              <a:t>or the storage location holding the value</a:t>
            </a:r>
            <a:br>
              <a:rPr lang="en-US" altLang="zh-TW" dirty="0"/>
            </a:br>
            <a:r>
              <a:rPr lang="en-US" altLang="zh-TW" dirty="0"/>
              <a:t>	</a:t>
            </a:r>
            <a:r>
              <a:rPr lang="en-US" altLang="zh-TW" b="1" dirty="0">
                <a:latin typeface="Courier New" panose="02070309020205020404" pitchFamily="49" charset="0"/>
                <a:cs typeface="Courier New" panose="02070309020205020404" pitchFamily="49" charset="0"/>
              </a:rPr>
              <a:t>add </a:t>
            </a:r>
            <a:r>
              <a:rPr lang="en-US" altLang="zh-TW" b="1" dirty="0" err="1">
                <a:latin typeface="Courier New" panose="02070309020205020404" pitchFamily="49" charset="0"/>
                <a:cs typeface="Courier New" panose="02070309020205020404" pitchFamily="49" charset="0"/>
              </a:rPr>
              <a:t>a,b,</a:t>
            </a:r>
            <a:r>
              <a:rPr lang="en-US" altLang="zh-TW" b="1" dirty="0" err="1">
                <a:solidFill>
                  <a:srgbClr val="FF0000"/>
                </a:solidFill>
                <a:latin typeface="Courier New" panose="02070309020205020404" pitchFamily="49" charset="0"/>
                <a:cs typeface="Courier New" panose="02070309020205020404" pitchFamily="49" charset="0"/>
              </a:rPr>
              <a:t>c</a:t>
            </a:r>
            <a:endParaRPr lang="en-US" altLang="zh-TW" b="1" dirty="0">
              <a:solidFill>
                <a:srgbClr val="FF0000"/>
              </a:solidFill>
              <a:latin typeface="Courier New" panose="02070309020205020404" pitchFamily="49" charset="0"/>
              <a:cs typeface="Courier New" panose="02070309020205020404" pitchFamily="49" charset="0"/>
            </a:endParaRPr>
          </a:p>
          <a:p>
            <a:r>
              <a:rPr lang="en-US" altLang="zh-TW" dirty="0"/>
              <a:t>The storages that can hold values may be in </a:t>
            </a:r>
            <a:r>
              <a:rPr lang="en-US" altLang="zh-TW" i="1" dirty="0">
                <a:solidFill>
                  <a:srgbClr val="FF0000"/>
                </a:solidFill>
              </a:rPr>
              <a:t>memory</a:t>
            </a:r>
            <a:r>
              <a:rPr lang="en-US" altLang="zh-TW" dirty="0"/>
              <a:t> or in </a:t>
            </a:r>
            <a:r>
              <a:rPr lang="en-US" altLang="zh-TW" i="1" dirty="0">
                <a:solidFill>
                  <a:srgbClr val="FF0000"/>
                </a:solidFill>
              </a:rPr>
              <a:t>registers</a:t>
            </a:r>
          </a:p>
          <a:p>
            <a:pPr lvl="1"/>
            <a:r>
              <a:rPr lang="en-US" altLang="zh-TW" u="sng" dirty="0"/>
              <a:t>Registers</a:t>
            </a:r>
            <a:r>
              <a:rPr lang="en-US" altLang="zh-TW" dirty="0"/>
              <a:t> are a small number of storage locations built directly into CPU hardware; </a:t>
            </a:r>
            <a:r>
              <a:rPr lang="en-US" altLang="zh-TW" u="sng" dirty="0"/>
              <a:t>memory</a:t>
            </a:r>
            <a:r>
              <a:rPr lang="en-US" altLang="zh-TW" dirty="0"/>
              <a:t> refers to storage locations in the main memory </a:t>
            </a:r>
            <a:r>
              <a:rPr lang="en-US" altLang="zh-TW" dirty="0">
                <a:sym typeface="Wingdings" panose="05000000000000000000" pitchFamily="2" charset="2"/>
              </a:rPr>
              <a:t> need to specify </a:t>
            </a:r>
            <a:r>
              <a:rPr lang="en-US" altLang="zh-TW" dirty="0">
                <a:solidFill>
                  <a:srgbClr val="FF0000"/>
                </a:solidFill>
                <a:sym typeface="Wingdings" panose="05000000000000000000" pitchFamily="2" charset="2"/>
              </a:rPr>
              <a:t>addresses</a:t>
            </a:r>
            <a:endParaRPr lang="en-US" altLang="zh-TW" dirty="0">
              <a:solidFill>
                <a:srgbClr val="FF0000"/>
              </a:solidFill>
            </a:endParaRPr>
          </a:p>
          <a:p>
            <a:pPr lvl="1"/>
            <a:r>
              <a:rPr lang="en-US" altLang="zh-TW" dirty="0"/>
              <a:t>How about </a:t>
            </a:r>
            <a:r>
              <a:rPr lang="en-US" altLang="zh-TW" dirty="0">
                <a:solidFill>
                  <a:srgbClr val="FF0000"/>
                </a:solidFill>
              </a:rPr>
              <a:t>disk</a:t>
            </a:r>
            <a:r>
              <a:rPr lang="en-US" altLang="zh-TW" dirty="0"/>
              <a:t>? </a:t>
            </a:r>
            <a:r>
              <a:rPr lang="en-US" altLang="zh-TW" dirty="0">
                <a:solidFill>
                  <a:srgbClr val="0000FF"/>
                </a:solidFill>
              </a:rPr>
              <a:t>Why not disk locations as operands</a:t>
            </a:r>
            <a:r>
              <a:rPr lang="en-US" altLang="zh-TW" dirty="0"/>
              <a:t>?</a:t>
            </a:r>
          </a:p>
          <a:p>
            <a:r>
              <a:rPr lang="en-US" altLang="zh-TW" dirty="0"/>
              <a:t>RISC-V arithmetic instructions must use </a:t>
            </a:r>
            <a:r>
              <a:rPr lang="en-US" altLang="zh-TW" b="1" dirty="0"/>
              <a:t>register operands!</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16</a:t>
            </a:fld>
            <a:endParaRPr lang="zh-TW" altLang="zh-TW"/>
          </a:p>
        </p:txBody>
      </p:sp>
      <p:sp>
        <p:nvSpPr>
          <p:cNvPr id="5" name="橢圓 4"/>
          <p:cNvSpPr/>
          <p:nvPr/>
        </p:nvSpPr>
        <p:spPr bwMode="auto">
          <a:xfrm>
            <a:off x="8204000" y="2564904"/>
            <a:ext cx="432000" cy="432000"/>
          </a:xfrm>
          <a:prstGeom prst="ellipse">
            <a:avLst/>
          </a:prstGeom>
          <a:solidFill>
            <a:srgbClr val="339933"/>
          </a:solidFill>
          <a:ln w="9525" cap="flat" cmpd="sng" algn="ctr">
            <a:solidFill>
              <a:srgbClr val="99FF99"/>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b="1" i="1" dirty="0">
                <a:solidFill>
                  <a:schemeClr val="bg1"/>
                </a:solidFill>
                <a:latin typeface="+mn-lt"/>
              </a:rPr>
              <a:t>2</a:t>
            </a:r>
            <a:endParaRPr lang="zh-TW" altLang="en-US" b="1" i="1" dirty="0">
              <a:solidFill>
                <a:schemeClr val="bg1"/>
              </a:solidFill>
              <a:latin typeface="+mn-lt"/>
            </a:endParaRPr>
          </a:p>
        </p:txBody>
      </p:sp>
      <p:sp>
        <p:nvSpPr>
          <p:cNvPr id="6" name="橢圓 5"/>
          <p:cNvSpPr/>
          <p:nvPr/>
        </p:nvSpPr>
        <p:spPr bwMode="auto">
          <a:xfrm>
            <a:off x="2843808" y="3158857"/>
            <a:ext cx="432000" cy="432000"/>
          </a:xfrm>
          <a:prstGeom prst="ellipse">
            <a:avLst/>
          </a:prstGeom>
          <a:solidFill>
            <a:srgbClr val="339933"/>
          </a:solidFill>
          <a:ln w="9525" cap="flat" cmpd="sng" algn="ctr">
            <a:solidFill>
              <a:srgbClr val="99FF99"/>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b="1" i="1" dirty="0">
                <a:solidFill>
                  <a:schemeClr val="bg1"/>
                </a:solidFill>
                <a:latin typeface="+mn-lt"/>
              </a:rPr>
              <a:t>1</a:t>
            </a:r>
            <a:endParaRPr lang="zh-TW" altLang="en-US" b="1" i="1" dirty="0">
              <a:solidFill>
                <a:schemeClr val="bg1"/>
              </a:solidFill>
              <a:latin typeface="+mn-lt"/>
            </a:endParaRPr>
          </a:p>
        </p:txBody>
      </p:sp>
      <p:sp>
        <p:nvSpPr>
          <p:cNvPr id="7" name="橢圓 6"/>
          <p:cNvSpPr/>
          <p:nvPr/>
        </p:nvSpPr>
        <p:spPr bwMode="auto">
          <a:xfrm>
            <a:off x="7380360" y="1052736"/>
            <a:ext cx="432000" cy="432000"/>
          </a:xfrm>
          <a:prstGeom prst="ellipse">
            <a:avLst/>
          </a:prstGeom>
          <a:solidFill>
            <a:srgbClr val="339933"/>
          </a:solidFill>
          <a:ln w="9525" cap="flat" cmpd="sng" algn="ctr">
            <a:solidFill>
              <a:srgbClr val="99FF99"/>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b="1" i="1" dirty="0">
                <a:solidFill>
                  <a:schemeClr val="bg1"/>
                </a:solidFill>
                <a:latin typeface="+mn-lt"/>
              </a:rPr>
              <a:t>3</a:t>
            </a:r>
            <a:endParaRPr lang="zh-TW" altLang="en-US" b="1" i="1" dirty="0">
              <a:solidFill>
                <a:schemeClr val="bg1"/>
              </a:solidFill>
              <a:latin typeface="+mn-lt"/>
            </a:endParaRPr>
          </a:p>
        </p:txBody>
      </p:sp>
    </p:spTree>
    <p:extLst>
      <p:ext uri="{BB962C8B-B14F-4D97-AF65-F5344CB8AC3E}">
        <p14:creationId xmlns:p14="http://schemas.microsoft.com/office/powerpoint/2010/main" val="224493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1000" fill="hold"/>
                                        <p:tgtEl>
                                          <p:spTgt spid="7"/>
                                        </p:tgtEl>
                                        <p:attrNameLst>
                                          <p:attrName>ppt_w</p:attrName>
                                        </p:attrNameLst>
                                      </p:cBhvr>
                                      <p:tavLst>
                                        <p:tav tm="0">
                                          <p:val>
                                            <p:fltVal val="0"/>
                                          </p:val>
                                        </p:tav>
                                        <p:tav tm="100000">
                                          <p:val>
                                            <p:strVal val="#ppt_w"/>
                                          </p:val>
                                        </p:tav>
                                      </p:tavLst>
                                    </p:anim>
                                    <p:anim calcmode="lin" valueType="num">
                                      <p:cBhvr>
                                        <p:cTn id="21" dur="1000" fill="hold"/>
                                        <p:tgtEl>
                                          <p:spTgt spid="7"/>
                                        </p:tgtEl>
                                        <p:attrNameLst>
                                          <p:attrName>ppt_h</p:attrName>
                                        </p:attrNameLst>
                                      </p:cBhvr>
                                      <p:tavLst>
                                        <p:tav tm="0">
                                          <p:val>
                                            <p:fltVal val="0"/>
                                          </p:val>
                                        </p:tav>
                                        <p:tav tm="100000">
                                          <p:val>
                                            <p:strVal val="#ppt_h"/>
                                          </p:val>
                                        </p:tav>
                                      </p:tavLst>
                                    </p:anim>
                                    <p:anim calcmode="lin" valueType="num">
                                      <p:cBhvr>
                                        <p:cTn id="22" dur="1000" fill="hold"/>
                                        <p:tgtEl>
                                          <p:spTgt spid="7"/>
                                        </p:tgtEl>
                                        <p:attrNameLst>
                                          <p:attrName>style.rotation</p:attrName>
                                        </p:attrNameLst>
                                      </p:cBhvr>
                                      <p:tavLst>
                                        <p:tav tm="0">
                                          <p:val>
                                            <p:fltVal val="90"/>
                                          </p:val>
                                        </p:tav>
                                        <p:tav tm="100000">
                                          <p:val>
                                            <p:fltVal val="0"/>
                                          </p:val>
                                        </p:tav>
                                      </p:tavLst>
                                    </p:anim>
                                    <p:animEffect transition="in" filter="fade">
                                      <p:cBhvr>
                                        <p:cTn id="23" dur="1000"/>
                                        <p:tgtEl>
                                          <p:spTgt spid="7"/>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ppt_w</p:attrName>
                                        </p:attrNameLst>
                                      </p:cBhvr>
                                      <p:tavLst>
                                        <p:tav tm="0">
                                          <p:val>
                                            <p:fltVal val="0"/>
                                          </p:val>
                                        </p:tav>
                                        <p:tav tm="100000">
                                          <p:val>
                                            <p:strVal val="#ppt_w"/>
                                          </p:val>
                                        </p:tav>
                                      </p:tavLst>
                                    </p:anim>
                                    <p:anim calcmode="lin" valueType="num">
                                      <p:cBhvr>
                                        <p:cTn id="27" dur="1000" fill="hold"/>
                                        <p:tgtEl>
                                          <p:spTgt spid="6"/>
                                        </p:tgtEl>
                                        <p:attrNameLst>
                                          <p:attrName>ppt_h</p:attrName>
                                        </p:attrNameLst>
                                      </p:cBhvr>
                                      <p:tavLst>
                                        <p:tav tm="0">
                                          <p:val>
                                            <p:fltVal val="0"/>
                                          </p:val>
                                        </p:tav>
                                        <p:tav tm="100000">
                                          <p:val>
                                            <p:strVal val="#ppt_h"/>
                                          </p:val>
                                        </p:tav>
                                      </p:tavLst>
                                    </p:anim>
                                    <p:anim calcmode="lin" valueType="num">
                                      <p:cBhvr>
                                        <p:cTn id="28" dur="1000" fill="hold"/>
                                        <p:tgtEl>
                                          <p:spTgt spid="6"/>
                                        </p:tgtEl>
                                        <p:attrNameLst>
                                          <p:attrName>style.rotation</p:attrName>
                                        </p:attrNameLst>
                                      </p:cBhvr>
                                      <p:tavLst>
                                        <p:tav tm="0">
                                          <p:val>
                                            <p:fltVal val="90"/>
                                          </p:val>
                                        </p:tav>
                                        <p:tav tm="100000">
                                          <p:val>
                                            <p:fltVal val="0"/>
                                          </p:val>
                                        </p:tav>
                                      </p:tavLst>
                                    </p:anim>
                                    <p:animEffect transition="in" filter="fade">
                                      <p:cBhvr>
                                        <p:cTn id="29" dur="1000"/>
                                        <p:tgtEl>
                                          <p:spTgt spid="6"/>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1000" fill="hold"/>
                                        <p:tgtEl>
                                          <p:spTgt spid="5"/>
                                        </p:tgtEl>
                                        <p:attrNameLst>
                                          <p:attrName>ppt_w</p:attrName>
                                        </p:attrNameLst>
                                      </p:cBhvr>
                                      <p:tavLst>
                                        <p:tav tm="0">
                                          <p:val>
                                            <p:fltVal val="0"/>
                                          </p:val>
                                        </p:tav>
                                        <p:tav tm="100000">
                                          <p:val>
                                            <p:strVal val="#ppt_w"/>
                                          </p:val>
                                        </p:tav>
                                      </p:tavLst>
                                    </p:anim>
                                    <p:anim calcmode="lin" valueType="num">
                                      <p:cBhvr>
                                        <p:cTn id="33" dur="1000" fill="hold"/>
                                        <p:tgtEl>
                                          <p:spTgt spid="5"/>
                                        </p:tgtEl>
                                        <p:attrNameLst>
                                          <p:attrName>ppt_h</p:attrName>
                                        </p:attrNameLst>
                                      </p:cBhvr>
                                      <p:tavLst>
                                        <p:tav tm="0">
                                          <p:val>
                                            <p:fltVal val="0"/>
                                          </p:val>
                                        </p:tav>
                                        <p:tav tm="100000">
                                          <p:val>
                                            <p:strVal val="#ppt_h"/>
                                          </p:val>
                                        </p:tav>
                                      </p:tavLst>
                                    </p:anim>
                                    <p:anim calcmode="lin" valueType="num">
                                      <p:cBhvr>
                                        <p:cTn id="34" dur="1000" fill="hold"/>
                                        <p:tgtEl>
                                          <p:spTgt spid="5"/>
                                        </p:tgtEl>
                                        <p:attrNameLst>
                                          <p:attrName>style.rotation</p:attrName>
                                        </p:attrNameLst>
                                      </p:cBhvr>
                                      <p:tavLst>
                                        <p:tav tm="0">
                                          <p:val>
                                            <p:fltVal val="90"/>
                                          </p:val>
                                        </p:tav>
                                        <p:tav tm="100000">
                                          <p:val>
                                            <p:fltVal val="0"/>
                                          </p:val>
                                        </p:tav>
                                      </p:tavLst>
                                    </p:anim>
                                    <p:animEffect transition="in" filter="fade">
                                      <p:cBhvr>
                                        <p:cTn id="35" dur="10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type="title"/>
          </p:nvPr>
        </p:nvSpPr>
        <p:spPr/>
        <p:txBody>
          <a:bodyPr/>
          <a:lstStyle/>
          <a:p>
            <a:r>
              <a:rPr lang="en-US" altLang="zh-TW" dirty="0"/>
              <a:t>Why Restricted to Register Operands?</a:t>
            </a:r>
            <a:endParaRPr lang="en-AU" altLang="zh-TW" dirty="0"/>
          </a:p>
        </p:txBody>
      </p:sp>
      <p:sp>
        <p:nvSpPr>
          <p:cNvPr id="13316" name="Rectangle 6"/>
          <p:cNvSpPr>
            <a:spLocks noGrp="1" noChangeArrowheads="1"/>
          </p:cNvSpPr>
          <p:nvPr>
            <p:ph type="body" idx="1"/>
          </p:nvPr>
        </p:nvSpPr>
        <p:spPr/>
        <p:txBody>
          <a:bodyPr/>
          <a:lstStyle/>
          <a:p>
            <a:r>
              <a:rPr lang="en-US" altLang="zh-TW" dirty="0"/>
              <a:t>Why not allow memory operands, too?</a:t>
            </a:r>
            <a:br>
              <a:rPr lang="en-US" altLang="zh-TW" dirty="0"/>
            </a:br>
            <a:r>
              <a:rPr lang="en-US" altLang="zh-TW" dirty="0"/>
              <a:t>	</a:t>
            </a:r>
            <a:r>
              <a:rPr lang="en-US" altLang="zh-TW" b="1" dirty="0">
                <a:latin typeface="Courier New" panose="02070309020205020404" pitchFamily="49" charset="0"/>
                <a:cs typeface="Courier New" panose="02070309020205020404" pitchFamily="49" charset="0"/>
              </a:rPr>
              <a:t> add M[1000],M[2019],M[2020]</a:t>
            </a:r>
            <a:endParaRPr lang="en-US" altLang="zh-TW" dirty="0"/>
          </a:p>
          <a:p>
            <a:endParaRPr lang="en-US" altLang="zh-TW" dirty="0"/>
          </a:p>
          <a:p>
            <a:endParaRPr lang="en-US" altLang="zh-TW" dirty="0"/>
          </a:p>
          <a:p>
            <a:endParaRPr lang="en-US" altLang="zh-TW" dirty="0"/>
          </a:p>
          <a:p>
            <a:pPr lvl="1"/>
            <a:r>
              <a:rPr lang="en-US" altLang="zh-TW" dirty="0"/>
              <a:t>Registers are inside CPU </a:t>
            </a:r>
            <a:r>
              <a:rPr lang="en-US" altLang="zh-TW" dirty="0">
                <a:sym typeface="Wingdings" panose="05000000000000000000" pitchFamily="2" charset="2"/>
              </a:rPr>
              <a:t> same clock as CPU, connect directly to arithmetic units, short and fast signals</a:t>
            </a:r>
            <a:endParaRPr lang="en-US" altLang="zh-TW" dirty="0"/>
          </a:p>
          <a:p>
            <a:pPr lvl="1"/>
            <a:r>
              <a:rPr lang="en-US" altLang="zh-TW" dirty="0">
                <a:solidFill>
                  <a:srgbClr val="000000"/>
                </a:solidFill>
              </a:rPr>
              <a:t>Registers are small </a:t>
            </a:r>
            <a:r>
              <a:rPr lang="en-US" altLang="zh-TW" dirty="0">
                <a:solidFill>
                  <a:srgbClr val="000000"/>
                </a:solidFill>
                <a:sym typeface="Wingdings" panose="05000000000000000000" pitchFamily="2" charset="2"/>
              </a:rPr>
              <a:t> easy to activate to access data, short and fast signals</a:t>
            </a:r>
            <a:endParaRPr lang="en-US" altLang="zh-TW" dirty="0">
              <a:solidFill>
                <a:srgbClr val="000000"/>
              </a:solidFill>
            </a:endParaRPr>
          </a:p>
          <a:p>
            <a:pPr lvl="1"/>
            <a:r>
              <a:rPr lang="en-US" altLang="zh-TW" dirty="0">
                <a:solidFill>
                  <a:srgbClr val="000000"/>
                </a:solidFill>
              </a:rPr>
              <a:t>Registers are small </a:t>
            </a:r>
            <a:r>
              <a:rPr lang="en-US" altLang="zh-TW" dirty="0">
                <a:solidFill>
                  <a:srgbClr val="000000"/>
                </a:solidFill>
                <a:sym typeface="Wingdings" panose="05000000000000000000" pitchFamily="2" charset="2"/>
              </a:rPr>
              <a:t> fewer number of bits to specify and encode  smaller instructions</a:t>
            </a:r>
            <a:endParaRPr lang="en-US" altLang="zh-TW" dirty="0"/>
          </a:p>
          <a:p>
            <a:pPr lvl="1"/>
            <a:r>
              <a:rPr lang="en-US" altLang="zh-TW" dirty="0">
                <a:solidFill>
                  <a:srgbClr val="0000FF"/>
                </a:solidFill>
              </a:rPr>
              <a:t>Suitable for holding </a:t>
            </a:r>
            <a:r>
              <a:rPr lang="en-US" altLang="en-US" dirty="0">
                <a:solidFill>
                  <a:srgbClr val="0000FF"/>
                </a:solidFill>
              </a:rPr>
              <a:t>frequently accessed data</a:t>
            </a:r>
          </a:p>
          <a:p>
            <a:pPr lvl="1"/>
            <a:endParaRPr lang="en-US" altLang="zh-TW" dirty="0"/>
          </a:p>
        </p:txBody>
      </p:sp>
      <p:sp>
        <p:nvSpPr>
          <p:cNvPr id="4" name="圓角矩形 3"/>
          <p:cNvSpPr/>
          <p:nvPr/>
        </p:nvSpPr>
        <p:spPr bwMode="auto">
          <a:xfrm>
            <a:off x="1187624" y="2132856"/>
            <a:ext cx="6779616" cy="1008112"/>
          </a:xfrm>
          <a:prstGeom prst="roundRect">
            <a:avLst/>
          </a:prstGeom>
          <a:solidFill>
            <a:srgbClr val="99FF99"/>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TW" sz="2800" b="1" dirty="0">
                <a:latin typeface="+mn-lt"/>
              </a:rPr>
              <a:t>Design Principle 2: </a:t>
            </a:r>
            <a:r>
              <a:rPr lang="en-US" altLang="zh-TW" sz="2800" i="1" dirty="0">
                <a:latin typeface="+mn-lt"/>
              </a:rPr>
              <a:t>Smaller is faster</a:t>
            </a:r>
          </a:p>
          <a:p>
            <a:pPr marL="342900" indent="-342900" eaLnBrk="1" hangingPunct="1">
              <a:buFont typeface="Arial" panose="020B0604020202020204" pitchFamily="34" charset="0"/>
              <a:buChar char="•"/>
            </a:pPr>
            <a:r>
              <a:rPr lang="en-US" altLang="zh-TW" dirty="0">
                <a:latin typeface="+mn-lt"/>
              </a:rPr>
              <a:t>Register vs. main memory (millions of locations)</a:t>
            </a:r>
            <a:endParaRPr lang="zh-TW" altLang="en-US" sz="2000"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17</a:t>
            </a:fld>
            <a:endParaRPr lang="zh-TW" altLang="zh-TW"/>
          </a:p>
        </p:txBody>
      </p:sp>
    </p:spTree>
    <p:extLst>
      <p:ext uri="{BB962C8B-B14F-4D97-AF65-F5344CB8AC3E}">
        <p14:creationId xmlns:p14="http://schemas.microsoft.com/office/powerpoint/2010/main" val="290411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3316">
                                            <p:txEl>
                                              <p:pRg st="4" end="4"/>
                                            </p:txEl>
                                          </p:spTgt>
                                        </p:tgtEl>
                                        <p:attrNameLst>
                                          <p:attrName>style.visibility</p:attrName>
                                        </p:attrNameLst>
                                      </p:cBhvr>
                                      <p:to>
                                        <p:strVal val="visible"/>
                                      </p:to>
                                    </p:set>
                                    <p:animEffect transition="in" filter="fade">
                                      <p:cBhvr>
                                        <p:cTn id="14" dur="500"/>
                                        <p:tgtEl>
                                          <p:spTgt spid="13316">
                                            <p:txEl>
                                              <p:pRg st="4" end="4"/>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3316">
                                            <p:txEl>
                                              <p:pRg st="5" end="5"/>
                                            </p:txEl>
                                          </p:spTgt>
                                        </p:tgtEl>
                                        <p:attrNameLst>
                                          <p:attrName>style.visibility</p:attrName>
                                        </p:attrNameLst>
                                      </p:cBhvr>
                                      <p:to>
                                        <p:strVal val="visible"/>
                                      </p:to>
                                    </p:set>
                                    <p:animEffect transition="in" filter="fade">
                                      <p:cBhvr>
                                        <p:cTn id="17" dur="500"/>
                                        <p:tgtEl>
                                          <p:spTgt spid="13316">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3316">
                                            <p:txEl>
                                              <p:pRg st="6" end="6"/>
                                            </p:txEl>
                                          </p:spTgt>
                                        </p:tgtEl>
                                        <p:attrNameLst>
                                          <p:attrName>style.visibility</p:attrName>
                                        </p:attrNameLst>
                                      </p:cBhvr>
                                      <p:to>
                                        <p:strVal val="visible"/>
                                      </p:to>
                                    </p:set>
                                    <p:animEffect transition="in" filter="fade">
                                      <p:cBhvr>
                                        <p:cTn id="20" dur="500"/>
                                        <p:tgtEl>
                                          <p:spTgt spid="13316">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316">
                                            <p:txEl>
                                              <p:pRg st="7" end="7"/>
                                            </p:txEl>
                                          </p:spTgt>
                                        </p:tgtEl>
                                        <p:attrNameLst>
                                          <p:attrName>style.visibility</p:attrName>
                                        </p:attrNameLst>
                                      </p:cBhvr>
                                      <p:to>
                                        <p:strVal val="visible"/>
                                      </p:to>
                                    </p:set>
                                    <p:animEffect transition="in" filter="fade">
                                      <p:cBhvr>
                                        <p:cTn id="25" dur="500"/>
                                        <p:tgtEl>
                                          <p:spTgt spid="133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Specify (1) Register Operands?</a:t>
            </a:r>
            <a:endParaRPr lang="zh-TW" altLang="en-US" dirty="0"/>
          </a:p>
        </p:txBody>
      </p:sp>
      <p:sp>
        <p:nvSpPr>
          <p:cNvPr id="3" name="內容版面配置區 2"/>
          <p:cNvSpPr>
            <a:spLocks noGrp="1"/>
          </p:cNvSpPr>
          <p:nvPr>
            <p:ph idx="1"/>
          </p:nvPr>
        </p:nvSpPr>
        <p:spPr/>
        <p:txBody>
          <a:bodyPr/>
          <a:lstStyle/>
          <a:p>
            <a:r>
              <a:rPr lang="en-US" altLang="en-US" dirty="0"/>
              <a:t>Must know RISC-V register organization!</a:t>
            </a:r>
          </a:p>
          <a:p>
            <a:r>
              <a:rPr lang="en-US" altLang="en-US" dirty="0"/>
              <a:t>RISC-V has a 32 × 64-bit </a:t>
            </a:r>
            <a:r>
              <a:rPr lang="en-US" altLang="en-US" i="1" dirty="0"/>
              <a:t>register file</a:t>
            </a:r>
          </a:p>
          <a:p>
            <a:pPr lvl="1"/>
            <a:r>
              <a:rPr lang="en-US" altLang="en-US" dirty="0"/>
              <a:t>32 registers specified as </a:t>
            </a:r>
            <a:r>
              <a:rPr lang="en-US" altLang="en-US" sz="2800" b="1" dirty="0">
                <a:latin typeface="Courier New" panose="02070309020205020404" pitchFamily="49" charset="0"/>
                <a:cs typeface="Courier New" panose="02070309020205020404" pitchFamily="49" charset="0"/>
              </a:rPr>
              <a:t>x0</a:t>
            </a:r>
            <a:r>
              <a:rPr lang="en-US" altLang="en-US" dirty="0"/>
              <a:t> to </a:t>
            </a:r>
            <a:r>
              <a:rPr lang="en-US" altLang="en-US" sz="2800" b="1" dirty="0">
                <a:latin typeface="Courier New" panose="02070309020205020404" pitchFamily="49" charset="0"/>
                <a:cs typeface="Courier New" panose="02070309020205020404" pitchFamily="49" charset="0"/>
              </a:rPr>
              <a:t>x30</a:t>
            </a:r>
            <a:r>
              <a:rPr lang="en-US" altLang="en-US" dirty="0"/>
              <a:t>, each with a </a:t>
            </a:r>
            <a:r>
              <a:rPr lang="en-US" altLang="en-US" dirty="0">
                <a:solidFill>
                  <a:srgbClr val="FF0000"/>
                </a:solidFill>
              </a:rPr>
              <a:t>5-bit</a:t>
            </a:r>
            <a:r>
              <a:rPr lang="en-US" altLang="en-US" dirty="0"/>
              <a:t> </a:t>
            </a:r>
            <a:r>
              <a:rPr lang="en-US" altLang="en-US" dirty="0" err="1"/>
              <a:t>addr</a:t>
            </a:r>
            <a:endParaRPr lang="en-US"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18</a:t>
            </a:fld>
            <a:endParaRPr lang="zh-TW" altLang="zh-TW"/>
          </a:p>
        </p:txBody>
      </p:sp>
      <p:graphicFrame>
        <p:nvGraphicFramePr>
          <p:cNvPr id="5" name="表格 4"/>
          <p:cNvGraphicFramePr>
            <a:graphicFrameLocks noGrp="1"/>
          </p:cNvGraphicFramePr>
          <p:nvPr>
            <p:extLst>
              <p:ext uri="{D42A27DB-BD31-4B8C-83A1-F6EECF244321}">
                <p14:modId xmlns:p14="http://schemas.microsoft.com/office/powerpoint/2010/main" val="3831987656"/>
              </p:ext>
            </p:extLst>
          </p:nvPr>
        </p:nvGraphicFramePr>
        <p:xfrm>
          <a:off x="1187624" y="2491328"/>
          <a:ext cx="7060210" cy="3515360"/>
        </p:xfrm>
        <a:graphic>
          <a:graphicData uri="http://schemas.openxmlformats.org/drawingml/2006/table">
            <a:tbl>
              <a:tblPr firstRow="1" bandRow="1">
                <a:tableStyleId>{2D5ABB26-0587-4C30-8999-92F81FD0307C}</a:tableStyleId>
              </a:tblPr>
              <a:tblGrid>
                <a:gridCol w="3530105">
                  <a:extLst>
                    <a:ext uri="{9D8B030D-6E8A-4147-A177-3AD203B41FA5}">
                      <a16:colId xmlns:a16="http://schemas.microsoft.com/office/drawing/2014/main" val="3552623990"/>
                    </a:ext>
                  </a:extLst>
                </a:gridCol>
                <a:gridCol w="3530105">
                  <a:extLst>
                    <a:ext uri="{9D8B030D-6E8A-4147-A177-3AD203B41FA5}">
                      <a16:colId xmlns:a16="http://schemas.microsoft.com/office/drawing/2014/main" val="886103168"/>
                    </a:ext>
                  </a:extLst>
                </a:gridCol>
              </a:tblGrid>
              <a:tr h="370840">
                <a:tc>
                  <a:txBody>
                    <a:bodyPr/>
                    <a:lstStyle/>
                    <a:p>
                      <a:r>
                        <a:rPr kumimoji="1" lang="en-US" altLang="zh-TW" sz="2000" b="0" kern="1200" dirty="0">
                          <a:solidFill>
                            <a:schemeClr val="tx1"/>
                          </a:solidFill>
                          <a:latin typeface="+mn-lt"/>
                          <a:ea typeface="+mn-ea"/>
                          <a:cs typeface="Courier New" panose="02070309020205020404" pitchFamily="49" charset="0"/>
                        </a:rPr>
                        <a:t>x0   constant 0</a:t>
                      </a:r>
                      <a:endParaRPr kumimoji="1" lang="zh-TW" altLang="en-US" sz="2000" b="0" kern="1200" dirty="0">
                        <a:solidFill>
                          <a:schemeClr val="tx1"/>
                        </a:solidFill>
                        <a:latin typeface="+mn-lt"/>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altLang="zh-TW" sz="2000" b="0" dirty="0">
                          <a:latin typeface="+mn-lt"/>
                        </a:rPr>
                        <a:t>x10</a:t>
                      </a:r>
                      <a:endParaRPr lang="zh-TW" altLang="en-US" sz="2000" b="0" dirty="0">
                        <a:latin typeface="+mn-lt"/>
                      </a:endParaRPr>
                    </a:p>
                    <a:p>
                      <a:r>
                        <a:rPr lang="en-US" altLang="zh-TW" sz="2000" b="0" dirty="0">
                          <a:latin typeface="+mn-lt"/>
                        </a:rPr>
                        <a:t>x11</a:t>
                      </a:r>
                      <a:endParaRPr lang="zh-TW" altLang="en-US" sz="20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7816227"/>
                  </a:ext>
                </a:extLst>
              </a:tr>
              <a:tr h="370840">
                <a:tc>
                  <a:txBody>
                    <a:bodyPr/>
                    <a:lstStyle/>
                    <a:p>
                      <a:r>
                        <a:rPr lang="en-US" altLang="zh-TW" sz="2000" b="0" dirty="0">
                          <a:latin typeface="+mn-lt"/>
                        </a:rPr>
                        <a:t>x1</a:t>
                      </a:r>
                      <a:r>
                        <a:rPr lang="en-US" altLang="zh-TW" sz="2000" b="0" baseline="0" dirty="0">
                          <a:latin typeface="+mn-lt"/>
                        </a:rPr>
                        <a:t>  </a:t>
                      </a:r>
                      <a:r>
                        <a:rPr lang="en-US" altLang="zh-TW" sz="2000" b="0" dirty="0">
                          <a:latin typeface="+mn-lt"/>
                        </a:rPr>
                        <a:t> return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TW" altLang="en-US" sz="20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25021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0" dirty="0">
                          <a:latin typeface="+mn-lt"/>
                        </a:rPr>
                        <a:t>x2</a:t>
                      </a:r>
                      <a:r>
                        <a:rPr lang="en-US" altLang="zh-TW" sz="2000" b="0" baseline="0" dirty="0">
                          <a:latin typeface="+mn-lt"/>
                        </a:rPr>
                        <a:t>   </a:t>
                      </a:r>
                      <a:r>
                        <a:rPr lang="en-US" altLang="zh-TW" sz="2000" b="0" dirty="0">
                          <a:latin typeface="+mn-lt"/>
                        </a:rPr>
                        <a:t>stack pointer</a:t>
                      </a:r>
                      <a:endParaRPr lang="zh-TW" altLang="en-US" sz="20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zh-TW" altLang="en-US" sz="20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75228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0" dirty="0">
                          <a:latin typeface="+mn-lt"/>
                        </a:rPr>
                        <a:t>x3</a:t>
                      </a:r>
                      <a:r>
                        <a:rPr lang="en-US" altLang="zh-TW" sz="2000" b="0" baseline="0" dirty="0">
                          <a:latin typeface="+mn-lt"/>
                        </a:rPr>
                        <a:t>   </a:t>
                      </a:r>
                      <a:r>
                        <a:rPr lang="en-US" altLang="zh-TW" sz="2000" b="0" dirty="0">
                          <a:latin typeface="+mn-lt"/>
                        </a:rPr>
                        <a:t>global pointer</a:t>
                      </a:r>
                      <a:endParaRPr lang="zh-TW" altLang="en-US" sz="20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TW" altLang="en-US" sz="20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1323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0" dirty="0">
                          <a:latin typeface="+mn-lt"/>
                        </a:rPr>
                        <a:t>x4</a:t>
                      </a:r>
                      <a:r>
                        <a:rPr lang="en-US" altLang="zh-TW" sz="2000" b="0" baseline="0" dirty="0">
                          <a:latin typeface="+mn-lt"/>
                        </a:rPr>
                        <a:t>   </a:t>
                      </a:r>
                      <a:r>
                        <a:rPr lang="en-US" altLang="zh-TW" sz="2000" b="0" dirty="0">
                          <a:latin typeface="+mn-lt"/>
                        </a:rPr>
                        <a:t>thread pointer</a:t>
                      </a:r>
                      <a:endParaRPr lang="zh-TW" altLang="en-US" sz="20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altLang="zh-TW" sz="2000" b="0" dirty="0">
                          <a:latin typeface="+mn-lt"/>
                        </a:rPr>
                        <a:t>x18</a:t>
                      </a:r>
                    </a:p>
                    <a:p>
                      <a:r>
                        <a:rPr lang="en-US" altLang="zh-TW" sz="2000" b="0" dirty="0">
                          <a:latin typeface="+mn-lt"/>
                        </a:rPr>
                        <a:t>         saved registers</a:t>
                      </a:r>
                      <a:endParaRPr lang="zh-TW" altLang="en-US" sz="2000" b="0" dirty="0">
                        <a:latin typeface="+mn-lt"/>
                      </a:endParaRPr>
                    </a:p>
                    <a:p>
                      <a:r>
                        <a:rPr lang="en-US" altLang="zh-TW" sz="2000" b="0" dirty="0">
                          <a:latin typeface="+mn-lt"/>
                        </a:rPr>
                        <a:t>x27</a:t>
                      </a:r>
                      <a:endParaRPr lang="zh-TW" altLang="en-US" sz="20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0335283"/>
                  </a:ext>
                </a:extLst>
              </a:tr>
              <a:tr h="741680">
                <a:tc>
                  <a:txBody>
                    <a:bodyPr/>
                    <a:lstStyle/>
                    <a:p>
                      <a:endParaRPr lang="zh-TW" altLang="en-US" sz="20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TW" altLang="en-US" sz="20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5602908"/>
                  </a:ext>
                </a:extLst>
              </a:tr>
              <a:tr h="370840">
                <a:tc>
                  <a:txBody>
                    <a:bodyPr/>
                    <a:lstStyle/>
                    <a:p>
                      <a:r>
                        <a:rPr lang="en-US" altLang="zh-TW" sz="2000" b="0" dirty="0">
                          <a:latin typeface="+mn-lt"/>
                        </a:rPr>
                        <a:t>x8   frame pointer</a:t>
                      </a:r>
                      <a:endParaRPr lang="zh-TW" altLang="en-US" sz="20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zh-TW" altLang="en-US" sz="20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4290994"/>
                  </a:ext>
                </a:extLst>
              </a:tr>
              <a:tr h="370840">
                <a:tc>
                  <a:txBody>
                    <a:bodyPr/>
                    <a:lstStyle/>
                    <a:p>
                      <a:r>
                        <a:rPr lang="en-US" altLang="zh-TW" sz="2000" b="0" dirty="0">
                          <a:latin typeface="+mn-lt"/>
                        </a:rPr>
                        <a:t>x9   saved registers</a:t>
                      </a:r>
                      <a:endParaRPr lang="zh-TW" altLang="en-US" sz="20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TW" altLang="en-US" sz="20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6915987"/>
                  </a:ext>
                </a:extLst>
              </a:tr>
            </a:tbl>
          </a:graphicData>
        </a:graphic>
      </p:graphicFrame>
      <p:grpSp>
        <p:nvGrpSpPr>
          <p:cNvPr id="29" name="群組 28"/>
          <p:cNvGrpSpPr/>
          <p:nvPr/>
        </p:nvGrpSpPr>
        <p:grpSpPr>
          <a:xfrm>
            <a:off x="1263058" y="2627059"/>
            <a:ext cx="6989154" cy="3394229"/>
            <a:chOff x="1547664" y="2627059"/>
            <a:chExt cx="6989154" cy="3394229"/>
          </a:xfrm>
        </p:grpSpPr>
        <p:grpSp>
          <p:nvGrpSpPr>
            <p:cNvPr id="10" name="群組 9"/>
            <p:cNvGrpSpPr/>
            <p:nvPr/>
          </p:nvGrpSpPr>
          <p:grpSpPr>
            <a:xfrm>
              <a:off x="5139430" y="5209125"/>
              <a:ext cx="381586" cy="812163"/>
              <a:chOff x="5183136" y="5209125"/>
              <a:chExt cx="381586" cy="812163"/>
            </a:xfrm>
          </p:grpSpPr>
          <p:sp>
            <p:nvSpPr>
              <p:cNvPr id="9" name="文字方塊 8"/>
              <p:cNvSpPr txBox="1"/>
              <p:nvPr/>
            </p:nvSpPr>
            <p:spPr>
              <a:xfrm>
                <a:off x="5183136" y="5209125"/>
                <a:ext cx="370294" cy="307777"/>
              </a:xfrm>
              <a:prstGeom prst="rect">
                <a:avLst/>
              </a:prstGeom>
              <a:noFill/>
            </p:spPr>
            <p:txBody>
              <a:bodyPr wrap="none" lIns="0" tIns="0" rIns="0" bIns="0" rtlCol="0" anchor="ctr" anchorCtr="1">
                <a:spAutoFit/>
              </a:bodyPr>
              <a:lstStyle/>
              <a:p>
                <a:pPr marL="0"/>
                <a:r>
                  <a:rPr lang="en-US" altLang="zh-TW" sz="2000" dirty="0">
                    <a:latin typeface="+mn-lt"/>
                  </a:rPr>
                  <a:t>x28</a:t>
                </a:r>
                <a:endParaRPr lang="zh-TW" altLang="en-US" sz="2000" dirty="0">
                  <a:latin typeface="+mn-lt"/>
                </a:endParaRPr>
              </a:p>
            </p:txBody>
          </p:sp>
          <p:sp>
            <p:nvSpPr>
              <p:cNvPr id="11" name="文字方塊 10"/>
              <p:cNvSpPr txBox="1"/>
              <p:nvPr/>
            </p:nvSpPr>
            <p:spPr>
              <a:xfrm>
                <a:off x="5183136" y="5713511"/>
                <a:ext cx="370294" cy="307777"/>
              </a:xfrm>
              <a:prstGeom prst="rect">
                <a:avLst/>
              </a:prstGeom>
              <a:noFill/>
            </p:spPr>
            <p:txBody>
              <a:bodyPr wrap="none" lIns="0" tIns="0" rIns="0" bIns="0" rtlCol="0" anchor="ctr" anchorCtr="1">
                <a:spAutoFit/>
              </a:bodyPr>
              <a:lstStyle/>
              <a:p>
                <a:pPr marL="0"/>
                <a:r>
                  <a:rPr lang="en-US" altLang="zh-TW" sz="2000" dirty="0">
                    <a:latin typeface="+mn-lt"/>
                  </a:rPr>
                  <a:t>x31</a:t>
                </a:r>
                <a:endParaRPr lang="zh-TW" altLang="en-US" sz="2000" dirty="0">
                  <a:latin typeface="+mn-lt"/>
                </a:endParaRPr>
              </a:p>
            </p:txBody>
          </p:sp>
          <p:sp>
            <p:nvSpPr>
              <p:cNvPr id="13" name="文字方塊 12"/>
              <p:cNvSpPr txBox="1"/>
              <p:nvPr/>
            </p:nvSpPr>
            <p:spPr>
              <a:xfrm rot="5400000">
                <a:off x="5310807" y="5466516"/>
                <a:ext cx="230832" cy="276999"/>
              </a:xfrm>
              <a:prstGeom prst="rect">
                <a:avLst/>
              </a:prstGeom>
              <a:noFill/>
            </p:spPr>
            <p:txBody>
              <a:bodyPr wrap="none" lIns="0" tIns="0" rIns="0" bIns="0" rtlCol="0" anchor="ctr" anchorCtr="1">
                <a:spAutoFit/>
              </a:bodyPr>
              <a:lstStyle/>
              <a:p>
                <a:pPr marL="0"/>
                <a:r>
                  <a:rPr lang="en-US" altLang="zh-TW" sz="1800" b="1" dirty="0">
                    <a:latin typeface="+mn-lt"/>
                    <a:sym typeface="Symbol" panose="05050102010706020507" pitchFamily="18" charset="2"/>
                  </a:rPr>
                  <a:t></a:t>
                </a:r>
                <a:endParaRPr lang="zh-TW" altLang="en-US" sz="1800" b="1" dirty="0">
                  <a:latin typeface="+mn-lt"/>
                </a:endParaRPr>
              </a:p>
            </p:txBody>
          </p:sp>
        </p:grpSp>
        <p:sp>
          <p:nvSpPr>
            <p:cNvPr id="14" name="文字方塊 13"/>
            <p:cNvSpPr txBox="1"/>
            <p:nvPr/>
          </p:nvSpPr>
          <p:spPr>
            <a:xfrm rot="5400000">
              <a:off x="5239730" y="4450267"/>
              <a:ext cx="230832" cy="276999"/>
            </a:xfrm>
            <a:prstGeom prst="rect">
              <a:avLst/>
            </a:prstGeom>
            <a:noFill/>
          </p:spPr>
          <p:txBody>
            <a:bodyPr wrap="none" lIns="0" tIns="0" rIns="0" bIns="0" rtlCol="0" anchor="ctr" anchorCtr="1">
              <a:spAutoFit/>
            </a:bodyPr>
            <a:lstStyle/>
            <a:p>
              <a:pPr marL="0"/>
              <a:r>
                <a:rPr lang="en-US" altLang="zh-TW" sz="1800" b="1" dirty="0">
                  <a:latin typeface="+mn-lt"/>
                  <a:sym typeface="Symbol" panose="05050102010706020507" pitchFamily="18" charset="2"/>
                </a:rPr>
                <a:t></a:t>
              </a:r>
              <a:endParaRPr lang="zh-TW" altLang="en-US" sz="1800" b="1" dirty="0">
                <a:latin typeface="+mn-lt"/>
              </a:endParaRPr>
            </a:p>
          </p:txBody>
        </p:sp>
        <p:grpSp>
          <p:nvGrpSpPr>
            <p:cNvPr id="15" name="群組 14"/>
            <p:cNvGrpSpPr/>
            <p:nvPr/>
          </p:nvGrpSpPr>
          <p:grpSpPr>
            <a:xfrm>
              <a:off x="5088968" y="3264909"/>
              <a:ext cx="381586" cy="812163"/>
              <a:chOff x="5183136" y="5209125"/>
              <a:chExt cx="381586" cy="812163"/>
            </a:xfrm>
          </p:grpSpPr>
          <p:sp>
            <p:nvSpPr>
              <p:cNvPr id="16" name="文字方塊 15"/>
              <p:cNvSpPr txBox="1"/>
              <p:nvPr/>
            </p:nvSpPr>
            <p:spPr>
              <a:xfrm>
                <a:off x="5183136" y="5209125"/>
                <a:ext cx="370294" cy="307777"/>
              </a:xfrm>
              <a:prstGeom prst="rect">
                <a:avLst/>
              </a:prstGeom>
              <a:noFill/>
            </p:spPr>
            <p:txBody>
              <a:bodyPr wrap="none" lIns="0" tIns="0" rIns="0" bIns="0" rtlCol="0" anchor="ctr" anchorCtr="1">
                <a:spAutoFit/>
              </a:bodyPr>
              <a:lstStyle/>
              <a:p>
                <a:pPr marL="0"/>
                <a:r>
                  <a:rPr lang="en-US" altLang="zh-TW" sz="2000" dirty="0">
                    <a:latin typeface="+mn-lt"/>
                  </a:rPr>
                  <a:t>x12</a:t>
                </a:r>
                <a:endParaRPr lang="zh-TW" altLang="en-US" sz="2000" dirty="0">
                  <a:latin typeface="+mn-lt"/>
                </a:endParaRPr>
              </a:p>
            </p:txBody>
          </p:sp>
          <p:sp>
            <p:nvSpPr>
              <p:cNvPr id="17" name="文字方塊 16"/>
              <p:cNvSpPr txBox="1"/>
              <p:nvPr/>
            </p:nvSpPr>
            <p:spPr>
              <a:xfrm>
                <a:off x="5183136" y="5713511"/>
                <a:ext cx="370294" cy="307777"/>
              </a:xfrm>
              <a:prstGeom prst="rect">
                <a:avLst/>
              </a:prstGeom>
              <a:noFill/>
            </p:spPr>
            <p:txBody>
              <a:bodyPr wrap="none" lIns="0" tIns="0" rIns="0" bIns="0" rtlCol="0" anchor="ctr" anchorCtr="1">
                <a:spAutoFit/>
              </a:bodyPr>
              <a:lstStyle/>
              <a:p>
                <a:pPr marL="0"/>
                <a:r>
                  <a:rPr lang="en-US" altLang="zh-TW" sz="2000" dirty="0">
                    <a:latin typeface="+mn-lt"/>
                  </a:rPr>
                  <a:t>x17</a:t>
                </a:r>
                <a:endParaRPr lang="zh-TW" altLang="en-US" sz="2000" dirty="0">
                  <a:latin typeface="+mn-lt"/>
                </a:endParaRPr>
              </a:p>
            </p:txBody>
          </p:sp>
          <p:sp>
            <p:nvSpPr>
              <p:cNvPr id="18" name="文字方塊 17"/>
              <p:cNvSpPr txBox="1"/>
              <p:nvPr/>
            </p:nvSpPr>
            <p:spPr>
              <a:xfrm rot="5400000">
                <a:off x="5310807" y="5466516"/>
                <a:ext cx="230832" cy="276999"/>
              </a:xfrm>
              <a:prstGeom prst="rect">
                <a:avLst/>
              </a:prstGeom>
              <a:noFill/>
            </p:spPr>
            <p:txBody>
              <a:bodyPr wrap="none" lIns="0" tIns="0" rIns="0" bIns="0" rtlCol="0" anchor="ctr" anchorCtr="1">
                <a:spAutoFit/>
              </a:bodyPr>
              <a:lstStyle/>
              <a:p>
                <a:pPr marL="0"/>
                <a:r>
                  <a:rPr lang="en-US" altLang="zh-TW" sz="1800" b="1" dirty="0">
                    <a:latin typeface="+mn-lt"/>
                    <a:sym typeface="Symbol" panose="05050102010706020507" pitchFamily="18" charset="2"/>
                  </a:rPr>
                  <a:t></a:t>
                </a:r>
                <a:endParaRPr lang="zh-TW" altLang="en-US" sz="1800" b="1" dirty="0">
                  <a:latin typeface="+mn-lt"/>
                </a:endParaRPr>
              </a:p>
            </p:txBody>
          </p:sp>
        </p:grpSp>
        <p:grpSp>
          <p:nvGrpSpPr>
            <p:cNvPr id="19" name="群組 18"/>
            <p:cNvGrpSpPr/>
            <p:nvPr/>
          </p:nvGrpSpPr>
          <p:grpSpPr>
            <a:xfrm>
              <a:off x="1547664" y="4437112"/>
              <a:ext cx="356614" cy="812163"/>
              <a:chOff x="5183136" y="5209125"/>
              <a:chExt cx="356614" cy="812163"/>
            </a:xfrm>
          </p:grpSpPr>
          <p:sp>
            <p:nvSpPr>
              <p:cNvPr id="20" name="文字方塊 19"/>
              <p:cNvSpPr txBox="1"/>
              <p:nvPr/>
            </p:nvSpPr>
            <p:spPr>
              <a:xfrm>
                <a:off x="5183136" y="5209125"/>
                <a:ext cx="240450" cy="307777"/>
              </a:xfrm>
              <a:prstGeom prst="rect">
                <a:avLst/>
              </a:prstGeom>
              <a:noFill/>
            </p:spPr>
            <p:txBody>
              <a:bodyPr wrap="none" lIns="0" tIns="0" rIns="0" bIns="0" rtlCol="0" anchor="ctr" anchorCtr="1">
                <a:spAutoFit/>
              </a:bodyPr>
              <a:lstStyle/>
              <a:p>
                <a:pPr marL="0"/>
                <a:r>
                  <a:rPr lang="en-US" altLang="zh-TW" sz="2000" dirty="0">
                    <a:latin typeface="+mn-lt"/>
                  </a:rPr>
                  <a:t>x5</a:t>
                </a:r>
                <a:endParaRPr lang="zh-TW" altLang="en-US" sz="2000" dirty="0">
                  <a:latin typeface="+mn-lt"/>
                </a:endParaRPr>
              </a:p>
            </p:txBody>
          </p:sp>
          <p:sp>
            <p:nvSpPr>
              <p:cNvPr id="21" name="文字方塊 20"/>
              <p:cNvSpPr txBox="1"/>
              <p:nvPr/>
            </p:nvSpPr>
            <p:spPr>
              <a:xfrm>
                <a:off x="5183136" y="5713511"/>
                <a:ext cx="240450" cy="307777"/>
              </a:xfrm>
              <a:prstGeom prst="rect">
                <a:avLst/>
              </a:prstGeom>
              <a:noFill/>
            </p:spPr>
            <p:txBody>
              <a:bodyPr wrap="none" lIns="0" tIns="0" rIns="0" bIns="0" rtlCol="0" anchor="ctr" anchorCtr="1">
                <a:spAutoFit/>
              </a:bodyPr>
              <a:lstStyle/>
              <a:p>
                <a:pPr marL="0"/>
                <a:r>
                  <a:rPr lang="en-US" altLang="zh-TW" sz="2000" dirty="0">
                    <a:latin typeface="+mn-lt"/>
                  </a:rPr>
                  <a:t>x7</a:t>
                </a:r>
                <a:endParaRPr lang="zh-TW" altLang="en-US" sz="2000" dirty="0">
                  <a:latin typeface="+mn-lt"/>
                </a:endParaRPr>
              </a:p>
            </p:txBody>
          </p:sp>
          <p:sp>
            <p:nvSpPr>
              <p:cNvPr id="22" name="文字方塊 21"/>
              <p:cNvSpPr txBox="1"/>
              <p:nvPr/>
            </p:nvSpPr>
            <p:spPr>
              <a:xfrm rot="5400000">
                <a:off x="5285835" y="5466516"/>
                <a:ext cx="230832" cy="276999"/>
              </a:xfrm>
              <a:prstGeom prst="rect">
                <a:avLst/>
              </a:prstGeom>
              <a:noFill/>
            </p:spPr>
            <p:txBody>
              <a:bodyPr wrap="none" lIns="0" tIns="0" rIns="0" bIns="0" rtlCol="0" anchor="ctr" anchorCtr="1">
                <a:spAutoFit/>
              </a:bodyPr>
              <a:lstStyle/>
              <a:p>
                <a:pPr marL="0"/>
                <a:r>
                  <a:rPr lang="en-US" altLang="zh-TW" sz="1800" b="1" dirty="0">
                    <a:latin typeface="+mn-lt"/>
                    <a:sym typeface="Symbol" panose="05050102010706020507" pitchFamily="18" charset="2"/>
                  </a:rPr>
                  <a:t></a:t>
                </a:r>
                <a:endParaRPr lang="zh-TW" altLang="en-US" sz="1800" b="1" dirty="0">
                  <a:latin typeface="+mn-lt"/>
                </a:endParaRPr>
              </a:p>
            </p:txBody>
          </p:sp>
        </p:grpSp>
        <p:sp>
          <p:nvSpPr>
            <p:cNvPr id="23" name="文字方塊 22"/>
            <p:cNvSpPr txBox="1"/>
            <p:nvPr/>
          </p:nvSpPr>
          <p:spPr>
            <a:xfrm>
              <a:off x="5508104" y="5363013"/>
              <a:ext cx="1457450" cy="400110"/>
            </a:xfrm>
            <a:prstGeom prst="rect">
              <a:avLst/>
            </a:prstGeom>
            <a:noFill/>
          </p:spPr>
          <p:txBody>
            <a:bodyPr wrap="none" rtlCol="0">
              <a:spAutoFit/>
            </a:bodyPr>
            <a:lstStyle/>
            <a:p>
              <a:pPr marL="0"/>
              <a:r>
                <a:rPr lang="en-US" altLang="zh-TW" sz="2000" dirty="0">
                  <a:latin typeface="+mn-lt"/>
                </a:rPr>
                <a:t>temporaries</a:t>
              </a:r>
              <a:endParaRPr lang="zh-TW" altLang="en-US" sz="2000" dirty="0">
                <a:latin typeface="+mn-lt"/>
              </a:endParaRPr>
            </a:p>
          </p:txBody>
        </p:sp>
        <p:sp>
          <p:nvSpPr>
            <p:cNvPr id="24" name="矩形 23"/>
            <p:cNvSpPr/>
            <p:nvPr/>
          </p:nvSpPr>
          <p:spPr>
            <a:xfrm>
              <a:off x="1904279" y="4632947"/>
              <a:ext cx="1457450" cy="400110"/>
            </a:xfrm>
            <a:prstGeom prst="rect">
              <a:avLst/>
            </a:prstGeom>
          </p:spPr>
          <p:txBody>
            <a:bodyPr wrap="none">
              <a:spAutoFit/>
            </a:bodyPr>
            <a:lstStyle/>
            <a:p>
              <a:r>
                <a:rPr lang="zh-TW" altLang="en-US" sz="2000" dirty="0">
                  <a:latin typeface="+mn-lt"/>
                </a:rPr>
                <a:t>temporaries</a:t>
              </a:r>
            </a:p>
          </p:txBody>
        </p:sp>
        <p:sp>
          <p:nvSpPr>
            <p:cNvPr id="27" name="文字方塊 26"/>
            <p:cNvSpPr txBox="1"/>
            <p:nvPr/>
          </p:nvSpPr>
          <p:spPr>
            <a:xfrm>
              <a:off x="5508104" y="2627059"/>
              <a:ext cx="3028714" cy="400110"/>
            </a:xfrm>
            <a:prstGeom prst="rect">
              <a:avLst/>
            </a:prstGeom>
            <a:noFill/>
          </p:spPr>
          <p:txBody>
            <a:bodyPr wrap="none" rtlCol="0">
              <a:spAutoFit/>
            </a:bodyPr>
            <a:lstStyle/>
            <a:p>
              <a:pPr marL="0"/>
              <a:r>
                <a:rPr lang="en-US" altLang="zh-TW" sz="2000" dirty="0">
                  <a:latin typeface="+mn-lt"/>
                </a:rPr>
                <a:t>function arguments/results</a:t>
              </a:r>
              <a:endParaRPr lang="zh-TW" altLang="en-US" sz="2000" dirty="0">
                <a:latin typeface="+mn-lt"/>
              </a:endParaRPr>
            </a:p>
          </p:txBody>
        </p:sp>
        <p:sp>
          <p:nvSpPr>
            <p:cNvPr id="28" name="文字方塊 27"/>
            <p:cNvSpPr txBox="1"/>
            <p:nvPr/>
          </p:nvSpPr>
          <p:spPr>
            <a:xfrm>
              <a:off x="5508104" y="3457558"/>
              <a:ext cx="2232214" cy="400110"/>
            </a:xfrm>
            <a:prstGeom prst="rect">
              <a:avLst/>
            </a:prstGeom>
            <a:noFill/>
          </p:spPr>
          <p:txBody>
            <a:bodyPr wrap="none" rtlCol="0">
              <a:spAutoFit/>
            </a:bodyPr>
            <a:lstStyle/>
            <a:p>
              <a:pPr marL="0"/>
              <a:r>
                <a:rPr lang="en-US" altLang="zh-TW" sz="2000" dirty="0">
                  <a:latin typeface="+mn-lt"/>
                </a:rPr>
                <a:t>function arguments</a:t>
              </a:r>
              <a:endParaRPr lang="zh-TW" altLang="en-US" sz="2000" dirty="0">
                <a:latin typeface="+mn-lt"/>
              </a:endParaRPr>
            </a:p>
          </p:txBody>
        </p:sp>
      </p:grpSp>
      <p:sp>
        <p:nvSpPr>
          <p:cNvPr id="12" name="爆炸 1 11"/>
          <p:cNvSpPr/>
          <p:nvPr/>
        </p:nvSpPr>
        <p:spPr bwMode="auto">
          <a:xfrm>
            <a:off x="6656740" y="4497494"/>
            <a:ext cx="2503460" cy="1503561"/>
          </a:xfrm>
          <a:prstGeom prst="irregularSeal1">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b="1" i="1" dirty="0">
                <a:solidFill>
                  <a:srgbClr val="FFFF00"/>
                </a:solidFill>
                <a:latin typeface="+mn-lt"/>
              </a:rPr>
              <a:t>Why not 64, or 16?</a:t>
            </a:r>
            <a:endParaRPr lang="zh-TW" altLang="en-US" sz="2000" b="1" i="1" dirty="0">
              <a:solidFill>
                <a:srgbClr val="FFFF00"/>
              </a:solidFill>
              <a:latin typeface="+mn-lt"/>
            </a:endParaRPr>
          </a:p>
        </p:txBody>
      </p:sp>
      <p:grpSp>
        <p:nvGrpSpPr>
          <p:cNvPr id="34" name="群組 33"/>
          <p:cNvGrpSpPr/>
          <p:nvPr/>
        </p:nvGrpSpPr>
        <p:grpSpPr>
          <a:xfrm>
            <a:off x="3707904" y="1124744"/>
            <a:ext cx="5040560" cy="576064"/>
            <a:chOff x="3707904" y="1124744"/>
            <a:chExt cx="5040560" cy="576064"/>
          </a:xfrm>
        </p:grpSpPr>
        <p:sp>
          <p:nvSpPr>
            <p:cNvPr id="30" name="圓角矩形 29"/>
            <p:cNvSpPr/>
            <p:nvPr/>
          </p:nvSpPr>
          <p:spPr bwMode="auto">
            <a:xfrm>
              <a:off x="6948264" y="1124744"/>
              <a:ext cx="1800200" cy="576064"/>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b="1" i="1" dirty="0" err="1">
                  <a:latin typeface="+mn-lt"/>
                </a:rPr>
                <a:t>doubleword</a:t>
              </a:r>
              <a:endParaRPr lang="zh-TW" altLang="en-US" b="1" i="1" dirty="0">
                <a:latin typeface="+mn-lt"/>
              </a:endParaRPr>
            </a:p>
          </p:txBody>
        </p:sp>
        <p:cxnSp>
          <p:nvCxnSpPr>
            <p:cNvPr id="32" name="直線單箭頭接點 31"/>
            <p:cNvCxnSpPr>
              <a:stCxn id="30" idx="1"/>
            </p:cNvCxnSpPr>
            <p:nvPr/>
          </p:nvCxnSpPr>
          <p:spPr bwMode="auto">
            <a:xfrm flipH="1">
              <a:off x="3707904" y="1412776"/>
              <a:ext cx="3240360" cy="28803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2056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righ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3"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Introduction</a:t>
            </a:r>
            <a:endParaRPr lang="zh-TW" altLang="en-US" dirty="0"/>
          </a:p>
        </p:txBody>
      </p:sp>
      <p:sp>
        <p:nvSpPr>
          <p:cNvPr id="3" name="內容版面配置區 2"/>
          <p:cNvSpPr>
            <a:spLocks noGrp="1"/>
          </p:cNvSpPr>
          <p:nvPr>
            <p:ph idx="1"/>
          </p:nvPr>
        </p:nvSpPr>
        <p:spPr/>
        <p:txBody>
          <a:bodyPr/>
          <a:lstStyle/>
          <a:p>
            <a:r>
              <a:rPr lang="en-US" altLang="zh-TW" dirty="0"/>
              <a:t>To command a computer, you must speak its language</a:t>
            </a:r>
          </a:p>
          <a:p>
            <a:r>
              <a:rPr lang="en-US" altLang="zh-TW" dirty="0"/>
              <a:t>Most computers understand high-level languages (HLL), e.g., C, C++, Java, with suitable compilers</a:t>
            </a:r>
          </a:p>
          <a:p>
            <a:endParaRPr lang="en-US" altLang="zh-TW" dirty="0"/>
          </a:p>
          <a:p>
            <a:endParaRPr lang="en-US" altLang="zh-TW" dirty="0"/>
          </a:p>
          <a:p>
            <a:endParaRPr lang="en-US" altLang="zh-TW" dirty="0"/>
          </a:p>
          <a:p>
            <a:endParaRPr lang="en-US" altLang="zh-TW" dirty="0"/>
          </a:p>
          <a:p>
            <a:endParaRPr lang="en-US" altLang="zh-TW" dirty="0"/>
          </a:p>
          <a:p>
            <a:r>
              <a:rPr lang="en-US" altLang="zh-TW" dirty="0"/>
              <a:t>How about language to a computer’s hardware?</a:t>
            </a:r>
          </a:p>
          <a:p>
            <a:pPr lvl="1"/>
            <a:r>
              <a:rPr lang="en-US" altLang="zh-TW" i="1" dirty="0"/>
              <a:t>Assembly language </a:t>
            </a:r>
            <a:r>
              <a:rPr lang="en-US" altLang="zh-TW" dirty="0">
                <a:sym typeface="Wingdings" panose="05000000000000000000" pitchFamily="2" charset="2"/>
              </a:rPr>
              <a:t> </a:t>
            </a:r>
            <a:r>
              <a:rPr lang="en-US" altLang="zh-TW" i="1" dirty="0">
                <a:sym typeface="Wingdings" panose="05000000000000000000" pitchFamily="2" charset="2"/>
              </a:rPr>
              <a:t>machine instructions</a:t>
            </a:r>
            <a:endParaRPr lang="en-US" altLang="zh-TW" i="1" dirty="0"/>
          </a:p>
          <a:p>
            <a:pPr lvl="1"/>
            <a:r>
              <a:rPr lang="en-US" altLang="zh-TW" dirty="0"/>
              <a:t>Very close to control signals to control hardware operations</a:t>
            </a:r>
            <a:endParaRPr lang="en-US" altLang="zh-TW" i="1" dirty="0"/>
          </a:p>
        </p:txBody>
      </p:sp>
      <p:sp>
        <p:nvSpPr>
          <p:cNvPr id="5" name="文字方塊 4"/>
          <p:cNvSpPr txBox="1"/>
          <p:nvPr/>
        </p:nvSpPr>
        <p:spPr>
          <a:xfrm>
            <a:off x="755576" y="2420888"/>
            <a:ext cx="4055919" cy="2308324"/>
          </a:xfrm>
          <a:prstGeom prst="rect">
            <a:avLst/>
          </a:prstGeom>
          <a:solidFill>
            <a:schemeClr val="bg1">
              <a:lumMod val="85000"/>
            </a:schemeClr>
          </a:solidFill>
          <a:ln>
            <a:solidFill>
              <a:schemeClr val="tx1"/>
            </a:solidFill>
          </a:ln>
        </p:spPr>
        <p:txBody>
          <a:bodyPr wrap="none" rtlCol="0">
            <a:spAutoFit/>
          </a:bodyPr>
          <a:lstStyle/>
          <a:p>
            <a:pPr marL="0"/>
            <a:r>
              <a:rPr lang="en-US" altLang="zh-TW" b="1" dirty="0">
                <a:latin typeface="Courier New" panose="02070309020205020404" pitchFamily="49" charset="0"/>
                <a:cs typeface="Courier New" panose="02070309020205020404" pitchFamily="49" charset="0"/>
              </a:rPr>
              <a:t>foo(</a:t>
            </a:r>
            <a:r>
              <a:rPr lang="en-US" altLang="zh-TW" b="1" dirty="0" err="1">
                <a:latin typeface="Courier New" panose="02070309020205020404" pitchFamily="49" charset="0"/>
                <a:cs typeface="Courier New" panose="02070309020205020404" pitchFamily="49" charset="0"/>
              </a:rPr>
              <a:t>int</a:t>
            </a:r>
            <a:r>
              <a:rPr lang="en-US" altLang="zh-TW" b="1" dirty="0">
                <a:latin typeface="Courier New" panose="02070309020205020404" pitchFamily="49" charset="0"/>
                <a:cs typeface="Courier New" panose="02070309020205020404" pitchFamily="49" charset="0"/>
              </a:rPr>
              <a:t> v[], </a:t>
            </a:r>
            <a:r>
              <a:rPr lang="en-US" altLang="zh-TW" b="1" dirty="0" err="1">
                <a:latin typeface="Courier New" panose="02070309020205020404" pitchFamily="49" charset="0"/>
                <a:cs typeface="Courier New" panose="02070309020205020404" pitchFamily="49" charset="0"/>
              </a:rPr>
              <a:t>int</a:t>
            </a:r>
            <a:r>
              <a:rPr lang="en-US" altLang="zh-TW" b="1" dirty="0">
                <a:latin typeface="Courier New" panose="02070309020205020404" pitchFamily="49" charset="0"/>
                <a:cs typeface="Courier New" panose="02070309020205020404" pitchFamily="49" charset="0"/>
              </a:rPr>
              <a:t> k) {</a:t>
            </a:r>
          </a:p>
          <a:p>
            <a:pPr marL="0"/>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int</a:t>
            </a:r>
            <a:r>
              <a:rPr lang="en-US" altLang="zh-TW" b="1" dirty="0">
                <a:latin typeface="Courier New" panose="02070309020205020404" pitchFamily="49" charset="0"/>
                <a:cs typeface="Courier New" panose="02070309020205020404" pitchFamily="49" charset="0"/>
              </a:rPr>
              <a:t> temp;</a:t>
            </a:r>
          </a:p>
          <a:p>
            <a:pPr marL="0"/>
            <a:r>
              <a:rPr lang="en-US" altLang="zh-TW" b="1" dirty="0">
                <a:latin typeface="Courier New" panose="02070309020205020404" pitchFamily="49" charset="0"/>
                <a:cs typeface="Courier New" panose="02070309020205020404" pitchFamily="49" charset="0"/>
              </a:rPr>
              <a:t>  temp = v[k];</a:t>
            </a:r>
          </a:p>
          <a:p>
            <a:pPr marL="0"/>
            <a:r>
              <a:rPr lang="en-US" altLang="zh-TW" b="1" dirty="0">
                <a:latin typeface="Courier New" panose="02070309020205020404" pitchFamily="49" charset="0"/>
                <a:cs typeface="Courier New" panose="02070309020205020404" pitchFamily="49" charset="0"/>
              </a:rPr>
              <a:t>  v[k] = v[k]+v[k+1];</a:t>
            </a:r>
          </a:p>
          <a:p>
            <a:pPr marL="0"/>
            <a:r>
              <a:rPr lang="en-US" altLang="zh-TW" b="1" dirty="0">
                <a:latin typeface="Courier New" panose="02070309020205020404" pitchFamily="49" charset="0"/>
                <a:cs typeface="Courier New" panose="02070309020205020404" pitchFamily="49" charset="0"/>
              </a:rPr>
              <a:t>  v[k+1] = temp;</a:t>
            </a:r>
          </a:p>
          <a:p>
            <a:pPr marL="0"/>
            <a:r>
              <a:rPr lang="en-US" altLang="zh-TW" b="1" dirty="0">
                <a:latin typeface="Courier New" panose="02070309020205020404" pitchFamily="49" charset="0"/>
                <a:cs typeface="Courier New" panose="02070309020205020404" pitchFamily="49" charset="0"/>
              </a:rPr>
              <a:t>}</a:t>
            </a:r>
            <a:endParaRPr lang="zh-TW" altLang="en-US" b="1" dirty="0">
              <a:latin typeface="Courier New" panose="02070309020205020404" pitchFamily="49" charset="0"/>
              <a:cs typeface="Courier New" panose="02070309020205020404" pitchFamily="49" charset="0"/>
            </a:endParaRPr>
          </a:p>
        </p:txBody>
      </p:sp>
      <p:sp>
        <p:nvSpPr>
          <p:cNvPr id="6" name="文字方塊 5"/>
          <p:cNvSpPr txBox="1"/>
          <p:nvPr/>
        </p:nvSpPr>
        <p:spPr>
          <a:xfrm>
            <a:off x="5345015" y="2428785"/>
            <a:ext cx="3403449" cy="712183"/>
          </a:xfrm>
          <a:prstGeom prst="rect">
            <a:avLst/>
          </a:prstGeom>
          <a:noFill/>
        </p:spPr>
        <p:txBody>
          <a:bodyPr wrap="square" rtlCol="0">
            <a:spAutoFit/>
          </a:bodyPr>
          <a:lstStyle/>
          <a:p>
            <a:pPr marL="0">
              <a:lnSpc>
                <a:spcPts val="2400"/>
              </a:lnSpc>
            </a:pPr>
            <a:r>
              <a:rPr lang="en-US" altLang="zh-TW" dirty="0">
                <a:solidFill>
                  <a:srgbClr val="FF0000"/>
                </a:solidFill>
                <a:latin typeface="+mn-lt"/>
              </a:rPr>
              <a:t>Variables</a:t>
            </a:r>
            <a:r>
              <a:rPr lang="en-US" altLang="zh-TW" dirty="0">
                <a:latin typeface="+mn-lt"/>
              </a:rPr>
              <a:t> (memory locations storing date)</a:t>
            </a:r>
          </a:p>
        </p:txBody>
      </p:sp>
      <p:sp>
        <p:nvSpPr>
          <p:cNvPr id="7" name="文字方塊 6"/>
          <p:cNvSpPr txBox="1"/>
          <p:nvPr/>
        </p:nvSpPr>
        <p:spPr>
          <a:xfrm>
            <a:off x="5436097" y="3814488"/>
            <a:ext cx="1584175" cy="461665"/>
          </a:xfrm>
          <a:prstGeom prst="rect">
            <a:avLst/>
          </a:prstGeom>
          <a:noFill/>
        </p:spPr>
        <p:txBody>
          <a:bodyPr wrap="square" rtlCol="0">
            <a:spAutoFit/>
          </a:bodyPr>
          <a:lstStyle/>
          <a:p>
            <a:pPr marL="0"/>
            <a:r>
              <a:rPr lang="en-US" altLang="zh-TW" dirty="0">
                <a:solidFill>
                  <a:srgbClr val="FF0000"/>
                </a:solidFill>
                <a:latin typeface="+mn-lt"/>
              </a:rPr>
              <a:t>Operators</a:t>
            </a:r>
            <a:endParaRPr lang="zh-TW" altLang="en-US" dirty="0">
              <a:latin typeface="+mn-lt"/>
            </a:endParaRPr>
          </a:p>
        </p:txBody>
      </p:sp>
      <p:cxnSp>
        <p:nvCxnSpPr>
          <p:cNvPr id="10" name="直線單箭頭接點 9"/>
          <p:cNvCxnSpPr>
            <a:stCxn id="7" idx="1"/>
            <a:endCxn id="18" idx="6"/>
          </p:cNvCxnSpPr>
          <p:nvPr/>
        </p:nvCxnSpPr>
        <p:spPr bwMode="auto">
          <a:xfrm flipH="1" flipV="1">
            <a:off x="3419872" y="3738913"/>
            <a:ext cx="2016225" cy="306408"/>
          </a:xfrm>
          <a:prstGeom prst="straightConnector1">
            <a:avLst/>
          </a:prstGeom>
          <a:solidFill>
            <a:schemeClr val="accent1"/>
          </a:solidFill>
          <a:ln w="9525" cap="flat" cmpd="sng" algn="ctr">
            <a:solidFill>
              <a:srgbClr val="00B05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直線單箭頭接點 12"/>
          <p:cNvCxnSpPr>
            <a:cxnSpLocks/>
            <a:stCxn id="6" idx="1"/>
            <a:endCxn id="22" idx="7"/>
          </p:cNvCxnSpPr>
          <p:nvPr/>
        </p:nvCxnSpPr>
        <p:spPr bwMode="auto">
          <a:xfrm flipH="1">
            <a:off x="4341812" y="2784877"/>
            <a:ext cx="1003203" cy="83873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直線單箭頭接點 14"/>
          <p:cNvCxnSpPr>
            <a:cxnSpLocks/>
            <a:stCxn id="6" idx="1"/>
            <a:endCxn id="21" idx="6"/>
          </p:cNvCxnSpPr>
          <p:nvPr/>
        </p:nvCxnSpPr>
        <p:spPr bwMode="auto">
          <a:xfrm flipH="1">
            <a:off x="2699791" y="2784877"/>
            <a:ext cx="2645224" cy="233362"/>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8" name="橢圓 17"/>
          <p:cNvSpPr/>
          <p:nvPr/>
        </p:nvSpPr>
        <p:spPr bwMode="auto">
          <a:xfrm>
            <a:off x="3143885" y="3575050"/>
            <a:ext cx="275987" cy="327725"/>
          </a:xfrm>
          <a:prstGeom prst="ellipse">
            <a:avLst/>
          </a:prstGeom>
          <a:noFill/>
          <a:ln w="2857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
        <p:nvSpPr>
          <p:cNvPr id="21" name="橢圓 20"/>
          <p:cNvSpPr/>
          <p:nvPr/>
        </p:nvSpPr>
        <p:spPr bwMode="auto">
          <a:xfrm>
            <a:off x="1907704" y="2852936"/>
            <a:ext cx="792087" cy="330606"/>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
        <p:nvSpPr>
          <p:cNvPr id="22" name="橢圓 21"/>
          <p:cNvSpPr/>
          <p:nvPr/>
        </p:nvSpPr>
        <p:spPr bwMode="auto">
          <a:xfrm>
            <a:off x="3419872" y="3570514"/>
            <a:ext cx="1080120" cy="362543"/>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
        <p:nvSpPr>
          <p:cNvPr id="19" name="投影片編號版面配置區 18"/>
          <p:cNvSpPr>
            <a:spLocks noGrp="1"/>
          </p:cNvSpPr>
          <p:nvPr>
            <p:ph type="sldNum" sz="quarter" idx="11"/>
          </p:nvPr>
        </p:nvSpPr>
        <p:spPr/>
        <p:txBody>
          <a:bodyPr/>
          <a:lstStyle/>
          <a:p>
            <a:fld id="{0EF8A0A4-1A2F-4B89-B3C7-02C31CE3A532}" type="slidenum">
              <a:rPr lang="zh-TW" altLang="en-US" smtClean="0"/>
              <a:pPr/>
              <a:t>1</a:t>
            </a:fld>
            <a:endParaRPr lang="zh-TW" altLang="zh-TW"/>
          </a:p>
        </p:txBody>
      </p:sp>
      <p:sp>
        <p:nvSpPr>
          <p:cNvPr id="12" name="矩形 11"/>
          <p:cNvSpPr/>
          <p:nvPr/>
        </p:nvSpPr>
        <p:spPr bwMode="auto">
          <a:xfrm>
            <a:off x="5508104" y="4221088"/>
            <a:ext cx="3240360" cy="453059"/>
          </a:xfrm>
          <a:prstGeom prst="rect">
            <a:avLst/>
          </a:prstGeom>
          <a:solidFill>
            <a:srgbClr val="FFFF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b="1" i="1" dirty="0">
                <a:latin typeface="+mn-lt"/>
              </a:rPr>
              <a:t>operations</a:t>
            </a:r>
            <a:r>
              <a:rPr lang="en-US" altLang="zh-TW" dirty="0">
                <a:latin typeface="+mn-lt"/>
              </a:rPr>
              <a:t> on operands</a:t>
            </a:r>
            <a:endParaRPr lang="zh-TW" altLang="en-US" i="1" dirty="0">
              <a:latin typeface="+mn-lt"/>
            </a:endParaRPr>
          </a:p>
        </p:txBody>
      </p:sp>
      <p:sp>
        <p:nvSpPr>
          <p:cNvPr id="20" name="矩形 19"/>
          <p:cNvSpPr/>
          <p:nvPr/>
        </p:nvSpPr>
        <p:spPr bwMode="auto">
          <a:xfrm>
            <a:off x="5436096" y="3119957"/>
            <a:ext cx="3240360" cy="453059"/>
          </a:xfrm>
          <a:prstGeom prst="rect">
            <a:avLst/>
          </a:prstGeom>
          <a:solidFill>
            <a:srgbClr val="FFFF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b="1" i="1" dirty="0">
                <a:latin typeface="+mn-lt"/>
              </a:rPr>
              <a:t>operands</a:t>
            </a:r>
            <a:r>
              <a:rPr lang="en-US" altLang="zh-TW" dirty="0">
                <a:latin typeface="+mn-lt"/>
              </a:rPr>
              <a:t> of operators</a:t>
            </a:r>
            <a:endParaRPr lang="zh-TW" altLang="en-US" i="1" dirty="0">
              <a:latin typeface="+mn-lt"/>
            </a:endParaRPr>
          </a:p>
        </p:txBody>
      </p:sp>
    </p:spTree>
    <p:extLst>
      <p:ext uri="{BB962C8B-B14F-4D97-AF65-F5344CB8AC3E}">
        <p14:creationId xmlns:p14="http://schemas.microsoft.com/office/powerpoint/2010/main" val="345884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500"/>
                            </p:stCondLst>
                            <p:childTnLst>
                              <p:par>
                                <p:cTn id="21" presetID="22" presetClass="entr" presetSubtype="2"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par>
                          <p:cTn id="24" fill="hold">
                            <p:stCondLst>
                              <p:cond delay="1000"/>
                            </p:stCondLst>
                            <p:childTnLst>
                              <p:par>
                                <p:cTn id="25" presetID="22" presetClass="entr" presetSubtype="2"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par>
                          <p:cTn id="38" fill="hold">
                            <p:stCondLst>
                              <p:cond delay="500"/>
                            </p:stCondLst>
                            <p:childTnLst>
                              <p:par>
                                <p:cTn id="39" presetID="22" presetClass="entr" presetSubtype="2"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right)">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1+#ppt_w/2"/>
                                          </p:val>
                                        </p:tav>
                                        <p:tav tm="100000">
                                          <p:val>
                                            <p:strVal val="#ppt_x"/>
                                          </p:val>
                                        </p:tav>
                                      </p:tavLst>
                                    </p:anim>
                                    <p:anim calcmode="lin" valueType="num">
                                      <p:cBhvr additive="base">
                                        <p:cTn id="47" dur="500" fill="hold"/>
                                        <p:tgtEl>
                                          <p:spTgt spid="20"/>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500"/>
                                        <p:tgtEl>
                                          <p:spTgt spid="3">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500"/>
                                        <p:tgtEl>
                                          <p:spTgt spid="3">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8" grpId="0" animBg="1"/>
      <p:bldP spid="21" grpId="0" animBg="1"/>
      <p:bldP spid="22" grpId="0" animBg="1"/>
      <p:bldP spid="12" grpId="0" animBg="1"/>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Between Quotations | Kleiteri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5117941"/>
            <a:ext cx="979791" cy="979791"/>
          </a:xfrm>
          <a:prstGeom prst="rect">
            <a:avLst/>
          </a:prstGeom>
        </p:spPr>
      </p:pic>
      <p:sp>
        <p:nvSpPr>
          <p:cNvPr id="591874" name="Rectangle 3074"/>
          <p:cNvSpPr>
            <a:spLocks noGrp="1" noChangeArrowheads="1"/>
          </p:cNvSpPr>
          <p:nvPr>
            <p:ph type="title"/>
          </p:nvPr>
        </p:nvSpPr>
        <p:spPr/>
        <p:txBody>
          <a:bodyPr/>
          <a:lstStyle/>
          <a:p>
            <a:r>
              <a:rPr lang="en-US" altLang="zh-TW" dirty="0"/>
              <a:t>Register Operand Example</a:t>
            </a:r>
          </a:p>
        </p:txBody>
      </p:sp>
      <p:sp>
        <p:nvSpPr>
          <p:cNvPr id="591875" name="Rectangle 3075"/>
          <p:cNvSpPr>
            <a:spLocks noGrp="1" noChangeArrowheads="1"/>
          </p:cNvSpPr>
          <p:nvPr>
            <p:ph type="body" idx="1"/>
          </p:nvPr>
        </p:nvSpPr>
        <p:spPr/>
        <p:txBody>
          <a:bodyPr/>
          <a:lstStyle/>
          <a:p>
            <a:r>
              <a:rPr lang="en-US" altLang="zh-TW" dirty="0"/>
              <a:t>How to do the following C statement?</a:t>
            </a:r>
            <a:endParaRPr lang="en-US" altLang="zh-TW" dirty="0">
              <a:latin typeface="Courier New" panose="02070309020205020404" pitchFamily="49" charset="0"/>
            </a:endParaRPr>
          </a:p>
          <a:p>
            <a:pPr lvl="1">
              <a:lnSpc>
                <a:spcPct val="80000"/>
              </a:lnSpc>
              <a:buFont typeface="Wingdings" panose="05000000000000000000" pitchFamily="2" charset="2"/>
              <a:buNone/>
            </a:pPr>
            <a:r>
              <a:rPr lang="en-US" altLang="zh-TW" sz="3200" b="1" dirty="0">
                <a:latin typeface="Courier New" panose="02070309020205020404" pitchFamily="49" charset="0"/>
              </a:rPr>
              <a:t>     </a:t>
            </a:r>
            <a:r>
              <a:rPr lang="en-US" altLang="zh-TW" sz="2800" b="1" dirty="0">
                <a:latin typeface="Courier New" panose="02070309020205020404" pitchFamily="49" charset="0"/>
              </a:rPr>
              <a:t>f  = (g + h) - (</a:t>
            </a:r>
            <a:r>
              <a:rPr lang="en-US" altLang="zh-TW" sz="2800" b="1" dirty="0" err="1">
                <a:latin typeface="Courier New" panose="02070309020205020404" pitchFamily="49" charset="0"/>
              </a:rPr>
              <a:t>i</a:t>
            </a:r>
            <a:r>
              <a:rPr lang="en-US" altLang="zh-TW" sz="2800" b="1" dirty="0">
                <a:latin typeface="Courier New" panose="02070309020205020404" pitchFamily="49" charset="0"/>
              </a:rPr>
              <a:t> + j);</a:t>
            </a:r>
            <a:endParaRPr lang="en-US" altLang="zh-TW" sz="2215" dirty="0">
              <a:latin typeface="Courier New" panose="02070309020205020404" pitchFamily="49" charset="0"/>
            </a:endParaRPr>
          </a:p>
          <a:p>
            <a:pPr lvl="1"/>
            <a:r>
              <a:rPr lang="en-US" altLang="zh-TW" dirty="0"/>
              <a:t>Assume that </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f</a:t>
            </a:r>
            <a:r>
              <a:rPr lang="en-US" altLang="zh-TW" dirty="0">
                <a:ea typeface="新細明體" panose="02020500000000000000" pitchFamily="18" charset="-120"/>
                <a:cs typeface="Courier New" panose="02070309020205020404" pitchFamily="49" charset="0"/>
              </a:rPr>
              <a:t>, </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g</a:t>
            </a:r>
            <a:r>
              <a:rPr lang="en-US" altLang="zh-TW" dirty="0">
                <a:ea typeface="新細明體" panose="02020500000000000000" pitchFamily="18" charset="-120"/>
                <a:cs typeface="Courier New" panose="02070309020205020404" pitchFamily="49" charset="0"/>
              </a:rPr>
              <a:t>, </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h</a:t>
            </a:r>
            <a:r>
              <a:rPr lang="en-US" altLang="zh-TW" dirty="0">
                <a:ea typeface="新細明體" panose="02020500000000000000" pitchFamily="18" charset="-120"/>
                <a:cs typeface="Courier New" panose="02070309020205020404" pitchFamily="49" charset="0"/>
              </a:rPr>
              <a:t>,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i</a:t>
            </a:r>
            <a:r>
              <a:rPr lang="en-US" altLang="zh-TW" dirty="0">
                <a:ea typeface="新細明體" panose="02020500000000000000" pitchFamily="18" charset="-120"/>
                <a:cs typeface="Courier New" panose="02070309020205020404" pitchFamily="49" charset="0"/>
              </a:rPr>
              <a:t>, </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j</a:t>
            </a:r>
            <a:r>
              <a:rPr lang="en-US" altLang="zh-TW" dirty="0">
                <a:ea typeface="新細明體" panose="02020500000000000000" pitchFamily="18" charset="-120"/>
              </a:rPr>
              <a:t> are in </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x19</a:t>
            </a:r>
            <a:r>
              <a:rPr lang="en-US" altLang="zh-TW" dirty="0">
                <a:ea typeface="新細明體" panose="02020500000000000000" pitchFamily="18" charset="-120"/>
                <a:cs typeface="Courier New" panose="02070309020205020404" pitchFamily="49" charset="0"/>
              </a:rPr>
              <a:t>, </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x20</a:t>
            </a:r>
            <a:r>
              <a:rPr lang="en-US" altLang="zh-TW" dirty="0">
                <a:ea typeface="新細明體" panose="02020500000000000000" pitchFamily="18" charset="-120"/>
                <a:cs typeface="Courier New" panose="02070309020205020404" pitchFamily="49" charset="0"/>
              </a:rPr>
              <a:t>, </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x21</a:t>
            </a:r>
            <a:r>
              <a:rPr lang="en-US" altLang="zh-TW" dirty="0">
                <a:ea typeface="新細明體" panose="02020500000000000000" pitchFamily="18" charset="-120"/>
                <a:cs typeface="Courier New" panose="02070309020205020404" pitchFamily="49" charset="0"/>
              </a:rPr>
              <a:t>, </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x22</a:t>
            </a:r>
            <a:r>
              <a:rPr lang="en-US" altLang="zh-TW" dirty="0">
                <a:ea typeface="新細明體" panose="02020500000000000000" pitchFamily="18" charset="-120"/>
                <a:cs typeface="Courier New" panose="02070309020205020404" pitchFamily="49" charset="0"/>
              </a:rPr>
              <a:t>, </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x23</a:t>
            </a:r>
            <a:endParaRPr lang="en-US" altLang="zh-TW" dirty="0"/>
          </a:p>
          <a:p>
            <a:r>
              <a:rPr lang="en-US" altLang="zh-TW" dirty="0"/>
              <a:t>Use intermediate temporary registers </a:t>
            </a:r>
            <a:r>
              <a:rPr lang="en-US" altLang="zh-TW" b="1" dirty="0">
                <a:latin typeface="Courier New" panose="02070309020205020404" pitchFamily="49" charset="0"/>
              </a:rPr>
              <a:t>x5</a:t>
            </a:r>
            <a:r>
              <a:rPr lang="en-US" altLang="zh-TW" dirty="0"/>
              <a:t>, </a:t>
            </a:r>
            <a:r>
              <a:rPr lang="en-US" altLang="zh-TW" b="1" dirty="0">
                <a:latin typeface="Courier New" panose="02070309020205020404" pitchFamily="49" charset="0"/>
              </a:rPr>
              <a:t>x6</a:t>
            </a:r>
            <a:endParaRPr lang="en-US" altLang="zh-TW" b="1" dirty="0"/>
          </a:p>
          <a:p>
            <a:pPr lvl="1">
              <a:buFont typeface="Wingdings" panose="05000000000000000000" pitchFamily="2" charset="2"/>
              <a:buNone/>
            </a:pPr>
            <a:r>
              <a:rPr lang="en-US" altLang="zh-TW" b="1" dirty="0">
                <a:latin typeface="Courier New" panose="02070309020205020404" pitchFamily="49" charset="0"/>
              </a:rPr>
              <a:t>add x5,x20,x21		# x5 </a:t>
            </a:r>
            <a:r>
              <a:rPr lang="en-US" altLang="zh-TW" b="1" dirty="0">
                <a:latin typeface="Courier New" panose="02070309020205020404" pitchFamily="49" charset="0"/>
                <a:sym typeface="Wingdings" panose="05000000000000000000" pitchFamily="2" charset="2"/>
              </a:rPr>
              <a:t></a:t>
            </a:r>
            <a:r>
              <a:rPr lang="en-US" altLang="zh-TW" b="1" dirty="0">
                <a:latin typeface="Courier New" panose="02070309020205020404" pitchFamily="49" charset="0"/>
              </a:rPr>
              <a:t> g + h</a:t>
            </a:r>
          </a:p>
          <a:p>
            <a:pPr lvl="1">
              <a:buFont typeface="Wingdings" panose="05000000000000000000" pitchFamily="2" charset="2"/>
              <a:buNone/>
            </a:pPr>
            <a:r>
              <a:rPr lang="en-US" altLang="zh-TW" b="1" dirty="0">
                <a:latin typeface="Courier New" panose="02070309020205020404" pitchFamily="49" charset="0"/>
              </a:rPr>
              <a:t>add x6,x22,x23		# x6 </a:t>
            </a:r>
            <a:r>
              <a:rPr lang="en-US" altLang="zh-TW" b="1" dirty="0">
                <a:latin typeface="Courier New" panose="02070309020205020404" pitchFamily="49" charset="0"/>
                <a:sym typeface="Wingdings" panose="05000000000000000000" pitchFamily="2" charset="2"/>
              </a:rPr>
              <a:t></a:t>
            </a:r>
            <a:r>
              <a:rPr lang="en-US" altLang="zh-TW" b="1" dirty="0">
                <a:latin typeface="Courier New" panose="02070309020205020404" pitchFamily="49" charset="0"/>
              </a:rPr>
              <a:t> </a:t>
            </a:r>
            <a:r>
              <a:rPr lang="en-US" altLang="zh-TW" b="1" dirty="0" err="1">
                <a:latin typeface="Courier New" panose="02070309020205020404" pitchFamily="49" charset="0"/>
              </a:rPr>
              <a:t>i</a:t>
            </a:r>
            <a:r>
              <a:rPr lang="en-US" altLang="zh-TW" b="1" dirty="0">
                <a:latin typeface="Courier New" panose="02070309020205020404" pitchFamily="49" charset="0"/>
              </a:rPr>
              <a:t> + j</a:t>
            </a:r>
          </a:p>
          <a:p>
            <a:pPr lvl="1">
              <a:buFont typeface="Wingdings" panose="05000000000000000000" pitchFamily="2" charset="2"/>
              <a:buNone/>
            </a:pPr>
            <a:r>
              <a:rPr lang="en-US" altLang="zh-TW" b="1" dirty="0">
                <a:latin typeface="Courier New" panose="02070309020205020404" pitchFamily="49" charset="0"/>
              </a:rPr>
              <a:t>sub x19,x5,x6		# f </a:t>
            </a:r>
            <a:r>
              <a:rPr lang="en-US" altLang="zh-TW" b="1" dirty="0">
                <a:latin typeface="Courier New" panose="02070309020205020404" pitchFamily="49" charset="0"/>
                <a:sym typeface="Wingdings" panose="05000000000000000000" pitchFamily="2" charset="2"/>
              </a:rPr>
              <a:t></a:t>
            </a:r>
            <a:r>
              <a:rPr lang="en-US" altLang="zh-TW" b="1" dirty="0">
                <a:latin typeface="Courier New" panose="02070309020205020404" pitchFamily="49" charset="0"/>
              </a:rPr>
              <a:t> x5 – x6</a:t>
            </a:r>
          </a:p>
          <a:p>
            <a:pPr lvl="1"/>
            <a:r>
              <a:rPr lang="en-US" altLang="zh-TW" dirty="0">
                <a:solidFill>
                  <a:srgbClr val="0000FF"/>
                </a:solidFill>
              </a:rPr>
              <a:t>If data are in the memory, they must be </a:t>
            </a:r>
            <a:r>
              <a:rPr lang="en-US" altLang="zh-TW" u="sng" dirty="0">
                <a:solidFill>
                  <a:srgbClr val="0000FF"/>
                </a:solidFill>
              </a:rPr>
              <a:t>loaded</a:t>
            </a:r>
            <a:r>
              <a:rPr lang="en-US" altLang="zh-TW" dirty="0">
                <a:solidFill>
                  <a:srgbClr val="0000FF"/>
                </a:solidFill>
              </a:rPr>
              <a:t> into the registers first before arithmetic operations can be operated on them; after operations, they need to be </a:t>
            </a:r>
            <a:r>
              <a:rPr lang="en-US" altLang="zh-TW" u="sng" dirty="0">
                <a:solidFill>
                  <a:srgbClr val="0000FF"/>
                </a:solidFill>
              </a:rPr>
              <a:t>stored</a:t>
            </a:r>
            <a:r>
              <a:rPr lang="en-US" altLang="zh-TW" dirty="0">
                <a:solidFill>
                  <a:srgbClr val="0000FF"/>
                </a:solidFill>
              </a:rPr>
              <a:t> back</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19</a:t>
            </a:fld>
            <a:endParaRPr lang="zh-TW" altLang="zh-TW"/>
          </a:p>
        </p:txBody>
      </p:sp>
      <p:sp>
        <p:nvSpPr>
          <p:cNvPr id="5" name="文字方塊 4"/>
          <p:cNvSpPr txBox="1"/>
          <p:nvPr/>
        </p:nvSpPr>
        <p:spPr>
          <a:xfrm>
            <a:off x="1644824" y="5456014"/>
            <a:ext cx="7488832" cy="461665"/>
          </a:xfrm>
          <a:prstGeom prst="rect">
            <a:avLst/>
          </a:prstGeom>
          <a:noFill/>
        </p:spPr>
        <p:txBody>
          <a:bodyPr wrap="square" rtlCol="0">
            <a:spAutoFit/>
          </a:bodyPr>
          <a:lstStyle/>
          <a:p>
            <a:pPr marL="0"/>
            <a:r>
              <a:rPr lang="en-US" altLang="zh-TW" dirty="0">
                <a:latin typeface="+mn-lt"/>
              </a:rPr>
              <a:t>Use </a:t>
            </a:r>
            <a:r>
              <a:rPr lang="en-US" altLang="zh-TW" i="1" dirty="0">
                <a:solidFill>
                  <a:srgbClr val="FF0000"/>
                </a:solidFill>
                <a:latin typeface="+mn-lt"/>
              </a:rPr>
              <a:t>data transfer instructions </a:t>
            </a:r>
            <a:r>
              <a:rPr lang="en-US" altLang="zh-TW" dirty="0">
                <a:latin typeface="+mn-lt"/>
              </a:rPr>
              <a:t>(</a:t>
            </a:r>
            <a:r>
              <a:rPr lang="en-US" altLang="zh-TW" b="1" dirty="0" err="1">
                <a:latin typeface="Courier New" panose="02070309020205020404" pitchFamily="49" charset="0"/>
                <a:cs typeface="Courier New" panose="02070309020205020404" pitchFamily="49" charset="0"/>
              </a:rPr>
              <a:t>ld</a:t>
            </a:r>
            <a:r>
              <a:rPr lang="en-US" altLang="zh-TW" dirty="0"/>
              <a:t>, </a:t>
            </a:r>
            <a:r>
              <a:rPr lang="en-US" altLang="zh-TW" b="1" dirty="0" err="1">
                <a:latin typeface="Courier New" panose="02070309020205020404" pitchFamily="49" charset="0"/>
                <a:cs typeface="Courier New" panose="02070309020205020404" pitchFamily="49" charset="0"/>
              </a:rPr>
              <a:t>sd</a:t>
            </a:r>
            <a:r>
              <a:rPr lang="en-US" altLang="zh-TW" dirty="0"/>
              <a:t>, </a:t>
            </a:r>
            <a:r>
              <a:rPr lang="en-US" altLang="zh-TW" dirty="0">
                <a:latin typeface="+mn-lt"/>
              </a:rPr>
              <a:t>...) discussed later</a:t>
            </a:r>
            <a:endParaRPr lang="zh-TW" altLang="en-US" dirty="0">
              <a:latin typeface="+mn-lt"/>
            </a:endParaRPr>
          </a:p>
        </p:txBody>
      </p:sp>
    </p:spTree>
    <p:extLst>
      <p:ext uri="{BB962C8B-B14F-4D97-AF65-F5344CB8AC3E}">
        <p14:creationId xmlns:p14="http://schemas.microsoft.com/office/powerpoint/2010/main" val="326112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1875">
                                            <p:txEl>
                                              <p:pRg st="3" end="3"/>
                                            </p:txEl>
                                          </p:spTgt>
                                        </p:tgtEl>
                                        <p:attrNameLst>
                                          <p:attrName>style.visibility</p:attrName>
                                        </p:attrNameLst>
                                      </p:cBhvr>
                                      <p:to>
                                        <p:strVal val="visible"/>
                                      </p:to>
                                    </p:set>
                                    <p:animEffect transition="in" filter="fade">
                                      <p:cBhvr>
                                        <p:cTn id="7" dur="500"/>
                                        <p:tgtEl>
                                          <p:spTgt spid="59187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91875">
                                            <p:txEl>
                                              <p:pRg st="4" end="4"/>
                                            </p:txEl>
                                          </p:spTgt>
                                        </p:tgtEl>
                                        <p:attrNameLst>
                                          <p:attrName>style.visibility</p:attrName>
                                        </p:attrNameLst>
                                      </p:cBhvr>
                                      <p:to>
                                        <p:strVal val="visible"/>
                                      </p:to>
                                    </p:set>
                                    <p:animEffect transition="in" filter="fade">
                                      <p:cBhvr>
                                        <p:cTn id="10" dur="500"/>
                                        <p:tgtEl>
                                          <p:spTgt spid="59187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91875">
                                            <p:txEl>
                                              <p:pRg st="5" end="5"/>
                                            </p:txEl>
                                          </p:spTgt>
                                        </p:tgtEl>
                                        <p:attrNameLst>
                                          <p:attrName>style.visibility</p:attrName>
                                        </p:attrNameLst>
                                      </p:cBhvr>
                                      <p:to>
                                        <p:strVal val="visible"/>
                                      </p:to>
                                    </p:set>
                                    <p:animEffect transition="in" filter="fade">
                                      <p:cBhvr>
                                        <p:cTn id="13" dur="500"/>
                                        <p:tgtEl>
                                          <p:spTgt spid="591875">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91875">
                                            <p:txEl>
                                              <p:pRg st="6" end="6"/>
                                            </p:txEl>
                                          </p:spTgt>
                                        </p:tgtEl>
                                        <p:attrNameLst>
                                          <p:attrName>style.visibility</p:attrName>
                                        </p:attrNameLst>
                                      </p:cBhvr>
                                      <p:to>
                                        <p:strVal val="visible"/>
                                      </p:to>
                                    </p:set>
                                    <p:animEffect transition="in" filter="fade">
                                      <p:cBhvr>
                                        <p:cTn id="16" dur="500"/>
                                        <p:tgtEl>
                                          <p:spTgt spid="591875">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91875">
                                            <p:txEl>
                                              <p:pRg st="7" end="7"/>
                                            </p:txEl>
                                          </p:spTgt>
                                        </p:tgtEl>
                                        <p:attrNameLst>
                                          <p:attrName>style.visibility</p:attrName>
                                        </p:attrNameLst>
                                      </p:cBhvr>
                                      <p:to>
                                        <p:strVal val="visible"/>
                                      </p:to>
                                    </p:set>
                                    <p:animEffect transition="in" filter="fade">
                                      <p:cBhvr>
                                        <p:cTn id="21" dur="500"/>
                                        <p:tgtEl>
                                          <p:spTgt spid="591875">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lstStyle/>
          <a:p>
            <a:r>
              <a:rPr lang="en-US" altLang="en-US" dirty="0"/>
              <a:t>How to Specify (2) Memory Operands?</a:t>
            </a:r>
            <a:endParaRPr lang="en-AU" altLang="en-US" dirty="0"/>
          </a:p>
        </p:txBody>
      </p:sp>
      <p:sp>
        <p:nvSpPr>
          <p:cNvPr id="20484" name="Rectangle 5"/>
          <p:cNvSpPr>
            <a:spLocks noGrp="1" noChangeArrowheads="1"/>
          </p:cNvSpPr>
          <p:nvPr>
            <p:ph type="body" idx="1"/>
          </p:nvPr>
        </p:nvSpPr>
        <p:spPr/>
        <p:txBody>
          <a:bodyPr/>
          <a:lstStyle/>
          <a:p>
            <a:pPr>
              <a:spcBef>
                <a:spcPts val="0"/>
              </a:spcBef>
            </a:pPr>
            <a:r>
              <a:rPr lang="en-US" altLang="en-US" dirty="0"/>
              <a:t>Must know RISC-V memory organization!</a:t>
            </a:r>
          </a:p>
          <a:p>
            <a:pPr lvl="1">
              <a:spcBef>
                <a:spcPts val="0"/>
              </a:spcBef>
            </a:pPr>
            <a:r>
              <a:rPr lang="en-US" altLang="zh-TW" dirty="0"/>
              <a:t>Main memory is organized as a 1D array of locations</a:t>
            </a:r>
          </a:p>
          <a:p>
            <a:pPr lvl="1">
              <a:spcBef>
                <a:spcPts val="0"/>
              </a:spcBef>
            </a:pPr>
            <a:r>
              <a:rPr lang="en-US" altLang="zh-TW" dirty="0"/>
              <a:t>Each location can hold one byte of data and is identified by an </a:t>
            </a:r>
            <a:r>
              <a:rPr lang="en-US" altLang="zh-TW" i="1" dirty="0"/>
              <a:t>address </a:t>
            </a:r>
            <a:r>
              <a:rPr lang="en-US" altLang="en-US" dirty="0">
                <a:sym typeface="Wingdings" panose="05000000000000000000" pitchFamily="2" charset="2"/>
              </a:rPr>
              <a:t> </a:t>
            </a:r>
            <a:r>
              <a:rPr lang="en-US" altLang="en-US" dirty="0"/>
              <a:t>memory is </a:t>
            </a:r>
            <a:r>
              <a:rPr lang="en-US" altLang="en-US" i="1" dirty="0">
                <a:solidFill>
                  <a:srgbClr val="FF0000"/>
                </a:solidFill>
              </a:rPr>
              <a:t>byte addressed</a:t>
            </a:r>
            <a:r>
              <a:rPr lang="en-US" altLang="en-US" dirty="0"/>
              <a:t>, i.e. </a:t>
            </a:r>
            <a:r>
              <a:rPr lang="en-US" altLang="en-US" dirty="0">
                <a:sym typeface="Wingdings" panose="05000000000000000000" pitchFamily="2" charset="2"/>
              </a:rPr>
              <a:t>e</a:t>
            </a:r>
            <a:r>
              <a:rPr lang="en-US" altLang="en-US" dirty="0"/>
              <a:t>ach address identifies an 8-bit byte of data, ranging from 0 to 2</a:t>
            </a:r>
            <a:r>
              <a:rPr lang="en-US" altLang="en-US" baseline="30000" dirty="0"/>
              <a:t>61</a:t>
            </a:r>
            <a:r>
              <a:rPr lang="en-US" altLang="en-US" dirty="0"/>
              <a:t> </a:t>
            </a:r>
          </a:p>
          <a:p>
            <a:pPr>
              <a:spcBef>
                <a:spcPts val="0"/>
              </a:spcBef>
            </a:pPr>
            <a:r>
              <a:rPr lang="en-US" altLang="zh-TW" dirty="0"/>
              <a:t>A nature way of specifying memory operands in RISC-V is like addressing an array, e.g., </a:t>
            </a:r>
            <a:r>
              <a:rPr lang="en-US" altLang="zh-TW" b="1" dirty="0">
                <a:latin typeface="Courier New" panose="02070309020205020404" pitchFamily="49" charset="0"/>
                <a:cs typeface="Courier New" panose="02070309020205020404" pitchFamily="49" charset="0"/>
              </a:rPr>
              <a:t>A[100]</a:t>
            </a:r>
          </a:p>
          <a:p>
            <a:pPr lvl="1">
              <a:spcBef>
                <a:spcPts val="0"/>
              </a:spcBef>
            </a:pPr>
            <a:r>
              <a:rPr lang="en-US" altLang="zh-TW" b="1" dirty="0">
                <a:latin typeface="Courier New" panose="02070309020205020404" pitchFamily="49" charset="0"/>
                <a:cs typeface="Courier New" panose="02070309020205020404" pitchFamily="49" charset="0"/>
              </a:rPr>
              <a:t>A</a:t>
            </a:r>
            <a:r>
              <a:rPr lang="en-US" altLang="zh-TW" dirty="0"/>
              <a:t> is the </a:t>
            </a:r>
            <a:r>
              <a:rPr lang="en-US" altLang="zh-TW" b="1" dirty="0"/>
              <a:t>base address </a:t>
            </a:r>
            <a:r>
              <a:rPr lang="en-US" altLang="zh-TW" dirty="0"/>
              <a:t>and 100 is the </a:t>
            </a:r>
            <a:r>
              <a:rPr lang="en-US" altLang="zh-TW" b="1" dirty="0"/>
              <a:t>offset</a:t>
            </a:r>
            <a:r>
              <a:rPr lang="en-US" altLang="zh-TW" dirty="0"/>
              <a:t> and memory address of </a:t>
            </a:r>
            <a:r>
              <a:rPr lang="en-US" altLang="zh-TW" b="1" dirty="0">
                <a:latin typeface="Courier New" panose="02070309020205020404" pitchFamily="49" charset="0"/>
                <a:cs typeface="Courier New" panose="02070309020205020404" pitchFamily="49" charset="0"/>
              </a:rPr>
              <a:t>A[100]</a:t>
            </a:r>
            <a:r>
              <a:rPr lang="en-US" altLang="zh-TW" dirty="0"/>
              <a:t> is (</a:t>
            </a:r>
            <a:r>
              <a:rPr lang="en-US" altLang="zh-TW" b="1" dirty="0">
                <a:latin typeface="Courier New" panose="02070309020205020404" pitchFamily="49" charset="0"/>
                <a:cs typeface="Courier New" panose="02070309020205020404" pitchFamily="49" charset="0"/>
              </a:rPr>
              <a:t>A</a:t>
            </a:r>
            <a:r>
              <a:rPr lang="en-US" altLang="zh-TW" dirty="0"/>
              <a:t> + 100)</a:t>
            </a:r>
          </a:p>
          <a:p>
            <a:pPr lvl="1">
              <a:spcBef>
                <a:spcPts val="0"/>
              </a:spcBef>
            </a:pPr>
            <a:r>
              <a:rPr lang="en-US" altLang="zh-TW" dirty="0"/>
              <a:t>In RISC-V, memory operand is specified as: </a:t>
            </a:r>
            <a:r>
              <a:rPr lang="en-US" altLang="zh-TW" b="1" dirty="0">
                <a:latin typeface="Courier New" panose="02070309020205020404" pitchFamily="49" charset="0"/>
                <a:cs typeface="Courier New" panose="02070309020205020404" pitchFamily="49" charset="0"/>
              </a:rPr>
              <a:t>100(x22)</a:t>
            </a:r>
            <a:r>
              <a:rPr lang="en-US" altLang="zh-TW" dirty="0"/>
              <a:t>, where </a:t>
            </a:r>
            <a:r>
              <a:rPr lang="en-US" altLang="zh-TW" b="1" dirty="0">
                <a:latin typeface="Courier New" panose="02070309020205020404" pitchFamily="49" charset="0"/>
                <a:cs typeface="Courier New" panose="02070309020205020404" pitchFamily="49" charset="0"/>
              </a:rPr>
              <a:t>x22</a:t>
            </a:r>
            <a:r>
              <a:rPr lang="en-US" altLang="zh-TW" dirty="0"/>
              <a:t> contains base </a:t>
            </a:r>
            <a:r>
              <a:rPr lang="en-US" altLang="zh-TW" dirty="0" err="1"/>
              <a:t>addr</a:t>
            </a:r>
            <a:r>
              <a:rPr lang="en-US" altLang="zh-TW" dirty="0"/>
              <a:t>. and </a:t>
            </a:r>
            <a:r>
              <a:rPr lang="en-US" altLang="zh-TW" b="1" dirty="0">
                <a:latin typeface="Courier New" panose="02070309020205020404" pitchFamily="49" charset="0"/>
                <a:cs typeface="Courier New" panose="02070309020205020404" pitchFamily="49" charset="0"/>
              </a:rPr>
              <a:t>100</a:t>
            </a:r>
            <a:r>
              <a:rPr lang="en-US" altLang="zh-TW" dirty="0"/>
              <a:t> is offset (</a:t>
            </a:r>
            <a:r>
              <a:rPr lang="en-US" altLang="zh-TW" u="sng" dirty="0"/>
              <a:t>in bytes</a:t>
            </a:r>
            <a:r>
              <a:rPr lang="en-US" altLang="zh-TW" dirty="0"/>
              <a:t>)</a:t>
            </a:r>
          </a:p>
          <a:p>
            <a:pPr lvl="1">
              <a:spcBef>
                <a:spcPts val="0"/>
              </a:spcBef>
            </a:pPr>
            <a:r>
              <a:rPr lang="en-US" altLang="zh-TW" dirty="0"/>
              <a:t>A memory operand normally gets a </a:t>
            </a:r>
            <a:r>
              <a:rPr lang="en-US" altLang="zh-TW" dirty="0" err="1"/>
              <a:t>doubleword</a:t>
            </a:r>
            <a:r>
              <a:rPr lang="en-US" altLang="zh-TW" dirty="0"/>
              <a:t> (64 bits), and thus word addresses differ by 8</a:t>
            </a:r>
          </a:p>
          <a:p>
            <a:pPr lvl="1">
              <a:spcBef>
                <a:spcPts val="0"/>
              </a:spcBef>
            </a:pPr>
            <a:endParaRPr lang="en-US" altLang="en-US" dirty="0"/>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5058" y="2276872"/>
            <a:ext cx="808942" cy="862871"/>
          </a:xfrm>
          <a:prstGeom prst="rect">
            <a:avLst/>
          </a:prstGeom>
        </p:spPr>
      </p:pic>
      <p:sp>
        <p:nvSpPr>
          <p:cNvPr id="2" name="投影片編號版面配置區 1"/>
          <p:cNvSpPr>
            <a:spLocks noGrp="1"/>
          </p:cNvSpPr>
          <p:nvPr>
            <p:ph type="sldNum" sz="quarter" idx="11"/>
          </p:nvPr>
        </p:nvSpPr>
        <p:spPr/>
        <p:txBody>
          <a:bodyPr/>
          <a:lstStyle/>
          <a:p>
            <a:fld id="{0EF8A0A4-1A2F-4B89-B3C7-02C31CE3A532}" type="slidenum">
              <a:rPr lang="zh-TW" altLang="en-US" smtClean="0"/>
              <a:pPr/>
              <a:t>20</a:t>
            </a:fld>
            <a:endParaRPr lang="zh-TW" altLang="zh-TW"/>
          </a:p>
        </p:txBody>
      </p:sp>
    </p:spTree>
    <p:extLst>
      <p:ext uri="{BB962C8B-B14F-4D97-AF65-F5344CB8AC3E}">
        <p14:creationId xmlns:p14="http://schemas.microsoft.com/office/powerpoint/2010/main" val="28418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0484">
                                            <p:txEl>
                                              <p:pRg st="3" end="3"/>
                                            </p:txEl>
                                          </p:spTgt>
                                        </p:tgtEl>
                                        <p:attrNameLst>
                                          <p:attrName>style.visibility</p:attrName>
                                        </p:attrNameLst>
                                      </p:cBhvr>
                                      <p:to>
                                        <p:strVal val="visible"/>
                                      </p:to>
                                    </p:set>
                                    <p:animEffect transition="in" filter="fade">
                                      <p:cBhvr>
                                        <p:cTn id="14" dur="500"/>
                                        <p:tgtEl>
                                          <p:spTgt spid="20484">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0484">
                                            <p:txEl>
                                              <p:pRg st="4" end="4"/>
                                            </p:txEl>
                                          </p:spTgt>
                                        </p:tgtEl>
                                        <p:attrNameLst>
                                          <p:attrName>style.visibility</p:attrName>
                                        </p:attrNameLst>
                                      </p:cBhvr>
                                      <p:to>
                                        <p:strVal val="visible"/>
                                      </p:to>
                                    </p:set>
                                    <p:animEffect transition="in" filter="fade">
                                      <p:cBhvr>
                                        <p:cTn id="17" dur="500"/>
                                        <p:tgtEl>
                                          <p:spTgt spid="2048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484">
                                            <p:txEl>
                                              <p:pRg st="5" end="5"/>
                                            </p:txEl>
                                          </p:spTgt>
                                        </p:tgtEl>
                                        <p:attrNameLst>
                                          <p:attrName>style.visibility</p:attrName>
                                        </p:attrNameLst>
                                      </p:cBhvr>
                                      <p:to>
                                        <p:strVal val="visible"/>
                                      </p:to>
                                    </p:set>
                                    <p:animEffect transition="in" filter="fade">
                                      <p:cBhvr>
                                        <p:cTn id="22" dur="500"/>
                                        <p:tgtEl>
                                          <p:spTgt spid="2048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484">
                                            <p:txEl>
                                              <p:pRg st="6" end="6"/>
                                            </p:txEl>
                                          </p:spTgt>
                                        </p:tgtEl>
                                        <p:attrNameLst>
                                          <p:attrName>style.visibility</p:attrName>
                                        </p:attrNameLst>
                                      </p:cBhvr>
                                      <p:to>
                                        <p:strVal val="visible"/>
                                      </p:to>
                                    </p:set>
                                    <p:animEffect transition="in" filter="fade">
                                      <p:cBhvr>
                                        <p:cTn id="27" dur="500"/>
                                        <p:tgtEl>
                                          <p:spTgt spid="204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p:txBody>
          <a:bodyPr/>
          <a:lstStyle/>
          <a:p>
            <a:pPr eaLnBrk="1" hangingPunct="1"/>
            <a:r>
              <a:rPr lang="en-US" altLang="zh-TW" dirty="0">
                <a:ea typeface="新細明體" panose="02020500000000000000" pitchFamily="18" charset="-120"/>
              </a:rPr>
              <a:t>Memory Operand Example</a:t>
            </a:r>
            <a:endParaRPr lang="en-AU" altLang="zh-TW" dirty="0"/>
          </a:p>
        </p:txBody>
      </p:sp>
      <p:sp>
        <p:nvSpPr>
          <p:cNvPr id="17412" name="Rectangle 5"/>
          <p:cNvSpPr>
            <a:spLocks noGrp="1" noChangeArrowheads="1"/>
          </p:cNvSpPr>
          <p:nvPr>
            <p:ph type="body" idx="1"/>
          </p:nvPr>
        </p:nvSpPr>
        <p:spPr/>
        <p:txBody>
          <a:bodyPr/>
          <a:lstStyle/>
          <a:p>
            <a:pPr eaLnBrk="1" hangingPunct="1"/>
            <a:r>
              <a:rPr lang="en-US" altLang="zh-TW" dirty="0">
                <a:ea typeface="新細明體" panose="02020500000000000000" pitchFamily="18" charset="-120"/>
              </a:rPr>
              <a:t>C code:</a:t>
            </a:r>
          </a:p>
          <a:p>
            <a:pPr eaLnBrk="1" hangingPunct="1">
              <a:buFont typeface="Wingdings" panose="05000000000000000000" pitchFamily="2" charset="2"/>
              <a:buNone/>
            </a:pPr>
            <a:r>
              <a:rPr lang="en-US" altLang="zh-TW" sz="2800" dirty="0">
                <a:latin typeface="Lucida Console" panose="020B0609040504020204" pitchFamily="49" charset="0"/>
                <a:ea typeface="新細明體" panose="02020500000000000000" pitchFamily="18" charset="-120"/>
              </a:rPr>
              <a:t>	</a:t>
            </a:r>
            <a:r>
              <a:rPr lang="en-US" altLang="zh-TW" sz="2800" b="1" dirty="0">
                <a:latin typeface="Courier New" panose="02070309020205020404" pitchFamily="49" charset="0"/>
                <a:ea typeface="新細明體" panose="02020500000000000000" pitchFamily="18" charset="-120"/>
                <a:cs typeface="Courier New" panose="02070309020205020404" pitchFamily="49" charset="0"/>
              </a:rPr>
              <a:t>A[9] = h + A[8];</a:t>
            </a:r>
          </a:p>
          <a:p>
            <a:pPr lvl="1" eaLnBrk="1" hangingPunct="1"/>
            <a:r>
              <a:rPr lang="en-US" altLang="zh-TW" b="1" dirty="0">
                <a:ea typeface="新細明體" panose="02020500000000000000" pitchFamily="18" charset="-120"/>
              </a:rPr>
              <a:t>h</a:t>
            </a:r>
            <a:r>
              <a:rPr lang="en-US" altLang="zh-TW" dirty="0">
                <a:ea typeface="新細明體" panose="02020500000000000000" pitchFamily="18" charset="-120"/>
              </a:rPr>
              <a:t> in </a:t>
            </a:r>
            <a:r>
              <a:rPr lang="en-US" altLang="zh-TW" b="1" dirty="0">
                <a:ea typeface="新細明體" panose="02020500000000000000" pitchFamily="18" charset="-120"/>
              </a:rPr>
              <a:t>x21</a:t>
            </a:r>
            <a:r>
              <a:rPr lang="en-US" altLang="zh-TW" dirty="0">
                <a:ea typeface="新細明體" panose="02020500000000000000" pitchFamily="18" charset="-120"/>
              </a:rPr>
              <a:t>, </a:t>
            </a:r>
            <a:r>
              <a:rPr lang="en-US" altLang="zh-TW" i="1" dirty="0">
                <a:ea typeface="新細明體" panose="02020500000000000000" pitchFamily="18" charset="-120"/>
              </a:rPr>
              <a:t>base address </a:t>
            </a:r>
            <a:r>
              <a:rPr lang="en-US" altLang="zh-TW" dirty="0">
                <a:ea typeface="新細明體" panose="02020500000000000000" pitchFamily="18" charset="-120"/>
              </a:rPr>
              <a:t>of </a:t>
            </a:r>
            <a:r>
              <a:rPr lang="en-US" altLang="zh-TW" b="1" dirty="0">
                <a:ea typeface="新細明體" panose="02020500000000000000" pitchFamily="18" charset="-120"/>
              </a:rPr>
              <a:t>A</a:t>
            </a:r>
            <a:r>
              <a:rPr lang="en-US" altLang="zh-TW" dirty="0">
                <a:ea typeface="新細明體" panose="02020500000000000000" pitchFamily="18" charset="-120"/>
              </a:rPr>
              <a:t> in </a:t>
            </a:r>
            <a:r>
              <a:rPr lang="en-US" altLang="zh-TW" b="1" dirty="0">
                <a:ea typeface="新細明體" panose="02020500000000000000" pitchFamily="18" charset="-120"/>
              </a:rPr>
              <a:t>x22</a:t>
            </a:r>
          </a:p>
          <a:p>
            <a:pPr lvl="1" eaLnBrk="1" hangingPunct="1"/>
            <a:r>
              <a:rPr lang="en-US" altLang="zh-TW" b="1" dirty="0">
                <a:latin typeface="Courier New" panose="02070309020205020404" pitchFamily="49" charset="0"/>
                <a:ea typeface="新細明體" panose="02020500000000000000" pitchFamily="18" charset="-120"/>
                <a:cs typeface="Courier New" panose="02070309020205020404" pitchFamily="49" charset="0"/>
              </a:rPr>
              <a:t>A[8]</a:t>
            </a:r>
            <a:r>
              <a:rPr lang="en-US" altLang="zh-TW" dirty="0">
                <a:ea typeface="新細明體" panose="02020500000000000000" pitchFamily="18" charset="-120"/>
              </a:rPr>
              <a:t>: the 8</a:t>
            </a:r>
            <a:r>
              <a:rPr lang="en-US" altLang="zh-TW" baseline="30000" dirty="0">
                <a:ea typeface="新細明體" panose="02020500000000000000" pitchFamily="18" charset="-120"/>
              </a:rPr>
              <a:t>th</a:t>
            </a:r>
            <a:r>
              <a:rPr lang="en-US" altLang="zh-TW" dirty="0">
                <a:ea typeface="新細明體" panose="02020500000000000000" pitchFamily="18" charset="-120"/>
              </a:rPr>
              <a:t> </a:t>
            </a:r>
            <a:r>
              <a:rPr lang="en-US" altLang="zh-TW" dirty="0" err="1">
                <a:ea typeface="新細明體" panose="02020500000000000000" pitchFamily="18" charset="-120"/>
              </a:rPr>
              <a:t>doubleword</a:t>
            </a:r>
            <a:r>
              <a:rPr lang="en-US" altLang="zh-TW" dirty="0">
                <a:ea typeface="新細明體" panose="02020500000000000000" pitchFamily="18" charset="-120"/>
              </a:rPr>
              <a:t> in array </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A[]</a:t>
            </a:r>
            <a:r>
              <a:rPr lang="en-US" altLang="zh-TW" dirty="0">
                <a:ea typeface="新細明體" panose="02020500000000000000" pitchFamily="18" charset="-120"/>
              </a:rPr>
              <a:t>,</a:t>
            </a:r>
            <a:br>
              <a:rPr lang="en-US" altLang="zh-TW" dirty="0">
                <a:ea typeface="新細明體" panose="02020500000000000000" pitchFamily="18" charset="-120"/>
              </a:rPr>
            </a:br>
            <a:r>
              <a:rPr lang="en-US" altLang="zh-TW" dirty="0">
                <a:ea typeface="新細明體" panose="02020500000000000000" pitchFamily="18" charset="-120"/>
              </a:rPr>
              <a:t>which is at the 64</a:t>
            </a:r>
            <a:r>
              <a:rPr lang="en-US" altLang="zh-TW" baseline="30000" dirty="0">
                <a:ea typeface="新細明體" panose="02020500000000000000" pitchFamily="18" charset="-120"/>
              </a:rPr>
              <a:t>th</a:t>
            </a:r>
            <a:r>
              <a:rPr lang="en-US" altLang="zh-TW" dirty="0">
                <a:ea typeface="新細明體" panose="02020500000000000000" pitchFamily="18" charset="-120"/>
              </a:rPr>
              <a:t> byte from start of </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A[]</a:t>
            </a:r>
          </a:p>
          <a:p>
            <a:pPr eaLnBrk="1" hangingPunct="1"/>
            <a:endParaRPr lang="en-US" altLang="zh-TW" dirty="0">
              <a:ea typeface="新細明體" panose="02020500000000000000" pitchFamily="18" charset="-120"/>
            </a:endParaRPr>
          </a:p>
          <a:p>
            <a:pPr eaLnBrk="1" hangingPunct="1"/>
            <a:r>
              <a:rPr lang="en-US" altLang="zh-TW" dirty="0">
                <a:ea typeface="新細明體" panose="02020500000000000000" pitchFamily="18" charset="-120"/>
              </a:rPr>
              <a:t>Compiled RISC-V code:</a:t>
            </a:r>
          </a:p>
          <a:p>
            <a:pPr eaLnBrk="1" hangingPunct="1">
              <a:buFont typeface="Wingdings" panose="05000000000000000000" pitchFamily="2" charset="2"/>
              <a:buNone/>
            </a:pPr>
            <a:r>
              <a:rPr lang="en-US" altLang="zh-TW" sz="2800" dirty="0">
                <a:latin typeface="Lucida Console" panose="020B0609040504020204" pitchFamily="49" charset="0"/>
                <a:ea typeface="新細明體" panose="02020500000000000000" pitchFamily="18" charset="-120"/>
              </a:rPr>
              <a:t>	</a:t>
            </a:r>
            <a:r>
              <a:rPr lang="en-US" altLang="zh-TW" sz="2800" b="1" dirty="0" err="1">
                <a:latin typeface="Courier New" panose="02070309020205020404" pitchFamily="49" charset="0"/>
                <a:ea typeface="新細明體" panose="02020500000000000000" pitchFamily="18" charset="-120"/>
                <a:cs typeface="Courier New" panose="02070309020205020404" pitchFamily="49" charset="0"/>
              </a:rPr>
              <a:t>ld</a:t>
            </a:r>
            <a:r>
              <a:rPr lang="en-US" altLang="zh-TW" sz="2800" b="1" dirty="0">
                <a:latin typeface="Courier New" panose="02070309020205020404" pitchFamily="49" charset="0"/>
                <a:ea typeface="新細明體" panose="02020500000000000000" pitchFamily="18" charset="-120"/>
                <a:cs typeface="Courier New" panose="02070309020205020404" pitchFamily="49" charset="0"/>
              </a:rPr>
              <a:t>  x9, </a:t>
            </a:r>
            <a:r>
              <a:rPr lang="en-US" altLang="zh-TW" sz="2800" b="1" dirty="0">
                <a:solidFill>
                  <a:srgbClr val="FF0000"/>
                </a:solidFill>
                <a:latin typeface="Courier New" panose="02070309020205020404" pitchFamily="49" charset="0"/>
                <a:ea typeface="新細明體" panose="02020500000000000000" pitchFamily="18" charset="-120"/>
                <a:cs typeface="Courier New" panose="02070309020205020404" pitchFamily="49" charset="0"/>
              </a:rPr>
              <a:t>64</a:t>
            </a:r>
            <a:r>
              <a:rPr lang="en-US" altLang="zh-TW" sz="2800" b="1" dirty="0">
                <a:latin typeface="Courier New" panose="02070309020205020404" pitchFamily="49" charset="0"/>
                <a:ea typeface="新細明體" panose="02020500000000000000" pitchFamily="18" charset="-120"/>
                <a:cs typeface="Courier New" panose="02070309020205020404" pitchFamily="49" charset="0"/>
              </a:rPr>
              <a:t>(x22)</a:t>
            </a:r>
            <a:br>
              <a:rPr lang="en-US" altLang="zh-TW" sz="2800" b="1" dirty="0">
                <a:latin typeface="Courier New" panose="02070309020205020404" pitchFamily="49" charset="0"/>
                <a:ea typeface="新細明體" panose="02020500000000000000" pitchFamily="18" charset="-120"/>
                <a:cs typeface="Courier New" panose="02070309020205020404" pitchFamily="49" charset="0"/>
              </a:rPr>
            </a:br>
            <a:r>
              <a:rPr lang="en-US" altLang="zh-TW" sz="2800" b="1" dirty="0">
                <a:latin typeface="Courier New" panose="02070309020205020404" pitchFamily="49" charset="0"/>
                <a:ea typeface="新細明體" panose="02020500000000000000" pitchFamily="18" charset="-120"/>
                <a:cs typeface="Courier New" panose="02070309020205020404" pitchFamily="49" charset="0"/>
              </a:rPr>
              <a:t>add x9, x21, x9</a:t>
            </a:r>
            <a:br>
              <a:rPr lang="en-US" altLang="zh-TW" sz="2800" b="1" dirty="0">
                <a:latin typeface="Courier New" panose="02070309020205020404" pitchFamily="49" charset="0"/>
                <a:ea typeface="新細明體" panose="02020500000000000000" pitchFamily="18" charset="-120"/>
                <a:cs typeface="Courier New" panose="02070309020205020404" pitchFamily="49" charset="0"/>
              </a:rPr>
            </a:br>
            <a:r>
              <a:rPr lang="en-US" altLang="zh-TW" sz="2800" b="1" dirty="0" err="1">
                <a:latin typeface="Courier New" panose="02070309020205020404" pitchFamily="49" charset="0"/>
                <a:ea typeface="新細明體" panose="02020500000000000000" pitchFamily="18" charset="-120"/>
                <a:cs typeface="Courier New" panose="02070309020205020404" pitchFamily="49" charset="0"/>
              </a:rPr>
              <a:t>sd</a:t>
            </a:r>
            <a:r>
              <a:rPr lang="en-US" altLang="zh-TW" sz="2800" b="1" dirty="0">
                <a:latin typeface="Courier New" panose="02070309020205020404" pitchFamily="49" charset="0"/>
                <a:ea typeface="新細明體" panose="02020500000000000000" pitchFamily="18" charset="-120"/>
                <a:cs typeface="Courier New" panose="02070309020205020404" pitchFamily="49" charset="0"/>
              </a:rPr>
              <a:t>  x9, </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72</a:t>
            </a:r>
            <a:r>
              <a:rPr lang="en-US" altLang="zh-TW" sz="2800" b="1" dirty="0">
                <a:latin typeface="Courier New" panose="02070309020205020404" pitchFamily="49" charset="0"/>
                <a:ea typeface="新細明體" panose="02020500000000000000" pitchFamily="18" charset="-120"/>
                <a:cs typeface="Courier New" panose="02070309020205020404" pitchFamily="49" charset="0"/>
              </a:rPr>
              <a:t>(x22)</a:t>
            </a:r>
            <a:endParaRPr lang="en-AU" altLang="zh-TW" sz="2800" b="1" dirty="0">
              <a:latin typeface="Courier New" panose="02070309020205020404" pitchFamily="49" charset="0"/>
              <a:cs typeface="Courier New" panose="02070309020205020404" pitchFamily="49" charset="0"/>
            </a:endParaRPr>
          </a:p>
        </p:txBody>
      </p:sp>
      <p:sp>
        <p:nvSpPr>
          <p:cNvPr id="4" name="AutoShape 6"/>
          <p:cNvSpPr>
            <a:spLocks/>
          </p:cNvSpPr>
          <p:nvPr/>
        </p:nvSpPr>
        <p:spPr bwMode="auto">
          <a:xfrm>
            <a:off x="1403648" y="5601463"/>
            <a:ext cx="1130002" cy="403225"/>
          </a:xfrm>
          <a:prstGeom prst="borderCallout1">
            <a:avLst>
              <a:gd name="adj1" fmla="val 28347"/>
              <a:gd name="adj2" fmla="val 108333"/>
              <a:gd name="adj3" fmla="val -77800"/>
              <a:gd name="adj4" fmla="val 133888"/>
            </a:avLst>
          </a:prstGeom>
          <a:solidFill>
            <a:srgbClr val="FFFF00"/>
          </a:solidFill>
          <a:ln w="9525">
            <a:solidFill>
              <a:schemeClr val="tx1"/>
            </a:solidFill>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dirty="0">
                <a:latin typeface="+mn-lt"/>
              </a:rPr>
              <a:t>offset</a:t>
            </a:r>
          </a:p>
        </p:txBody>
      </p:sp>
      <p:sp>
        <p:nvSpPr>
          <p:cNvPr id="5" name="AutoShape 7"/>
          <p:cNvSpPr>
            <a:spLocks/>
          </p:cNvSpPr>
          <p:nvPr/>
        </p:nvSpPr>
        <p:spPr bwMode="auto">
          <a:xfrm>
            <a:off x="4140200" y="5517232"/>
            <a:ext cx="2232000" cy="487456"/>
          </a:xfrm>
          <a:prstGeom prst="borderCallout1">
            <a:avLst>
              <a:gd name="adj1" fmla="val 28347"/>
              <a:gd name="adj2" fmla="val -4602"/>
              <a:gd name="adj3" fmla="val -50333"/>
              <a:gd name="adj4" fmla="val -17677"/>
            </a:avLst>
          </a:prstGeom>
          <a:solidFill>
            <a:srgbClr val="FFFF00"/>
          </a:solidFill>
          <a:ln w="9525">
            <a:solidFill>
              <a:schemeClr val="tx1"/>
            </a:solidFill>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a:latin typeface="+mn-lt"/>
              </a:rPr>
              <a:t>base register</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21</a:t>
            </a:fld>
            <a:endParaRPr lang="zh-TW" altLang="zh-TW"/>
          </a:p>
        </p:txBody>
      </p:sp>
      <p:cxnSp>
        <p:nvCxnSpPr>
          <p:cNvPr id="6" name="直線單箭頭接點 5"/>
          <p:cNvCxnSpPr/>
          <p:nvPr/>
        </p:nvCxnSpPr>
        <p:spPr bwMode="auto">
          <a:xfrm>
            <a:off x="3275856" y="1916832"/>
            <a:ext cx="288032" cy="2304256"/>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 name="直線單箭頭接點 7"/>
          <p:cNvCxnSpPr/>
          <p:nvPr/>
        </p:nvCxnSpPr>
        <p:spPr bwMode="auto">
          <a:xfrm flipH="1">
            <a:off x="2915816" y="1916832"/>
            <a:ext cx="792088" cy="2304256"/>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58" name="群組 57"/>
          <p:cNvGrpSpPr/>
          <p:nvPr/>
        </p:nvGrpSpPr>
        <p:grpSpPr>
          <a:xfrm>
            <a:off x="6588224" y="1124744"/>
            <a:ext cx="2367509" cy="3960440"/>
            <a:chOff x="6588224" y="1124744"/>
            <a:chExt cx="2367509" cy="3960440"/>
          </a:xfrm>
        </p:grpSpPr>
        <p:sp>
          <p:nvSpPr>
            <p:cNvPr id="13" name="矩形 12"/>
            <p:cNvSpPr/>
            <p:nvPr/>
          </p:nvSpPr>
          <p:spPr bwMode="auto">
            <a:xfrm>
              <a:off x="7875733" y="1239968"/>
              <a:ext cx="1080000" cy="414645"/>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800" i="1" dirty="0">
                  <a:latin typeface="+mn-lt"/>
                </a:rPr>
                <a:t>…</a:t>
              </a:r>
              <a:endParaRPr lang="zh-TW" altLang="en-US" sz="2800" i="1" dirty="0">
                <a:latin typeface="+mn-lt"/>
              </a:endParaRPr>
            </a:p>
          </p:txBody>
        </p:sp>
        <p:sp>
          <p:nvSpPr>
            <p:cNvPr id="32" name="矩形 31"/>
            <p:cNvSpPr/>
            <p:nvPr/>
          </p:nvSpPr>
          <p:spPr bwMode="auto">
            <a:xfrm>
              <a:off x="7875733" y="4323861"/>
              <a:ext cx="1080000" cy="617307"/>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800" i="1" dirty="0">
                  <a:latin typeface="+mn-lt"/>
                </a:rPr>
                <a:t>…</a:t>
              </a:r>
              <a:endParaRPr lang="zh-TW" altLang="en-US" sz="2800" i="1" dirty="0">
                <a:latin typeface="+mn-lt"/>
              </a:endParaRPr>
            </a:p>
          </p:txBody>
        </p:sp>
        <p:grpSp>
          <p:nvGrpSpPr>
            <p:cNvPr id="28" name="群組 27"/>
            <p:cNvGrpSpPr/>
            <p:nvPr/>
          </p:nvGrpSpPr>
          <p:grpSpPr>
            <a:xfrm>
              <a:off x="7875733" y="1658363"/>
              <a:ext cx="1080000" cy="2727000"/>
              <a:chOff x="5760000" y="1620000"/>
              <a:chExt cx="1080000" cy="2727000"/>
            </a:xfrm>
          </p:grpSpPr>
          <p:sp>
            <p:nvSpPr>
              <p:cNvPr id="27" name="矩形 26"/>
              <p:cNvSpPr/>
              <p:nvPr/>
            </p:nvSpPr>
            <p:spPr bwMode="auto">
              <a:xfrm>
                <a:off x="5760000" y="3105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39" name="矩形 38"/>
              <p:cNvSpPr/>
              <p:nvPr/>
            </p:nvSpPr>
            <p:spPr bwMode="auto">
              <a:xfrm>
                <a:off x="5760000" y="2969983"/>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40" name="矩形 39"/>
              <p:cNvSpPr/>
              <p:nvPr/>
            </p:nvSpPr>
            <p:spPr bwMode="auto">
              <a:xfrm>
                <a:off x="5760000" y="2835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42" name="矩形 41"/>
              <p:cNvSpPr/>
              <p:nvPr/>
            </p:nvSpPr>
            <p:spPr bwMode="auto">
              <a:xfrm>
                <a:off x="5760000" y="2700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43" name="矩形 42"/>
              <p:cNvSpPr/>
              <p:nvPr/>
            </p:nvSpPr>
            <p:spPr bwMode="auto">
              <a:xfrm>
                <a:off x="5760000" y="3645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44" name="矩形 43"/>
              <p:cNvSpPr/>
              <p:nvPr/>
            </p:nvSpPr>
            <p:spPr bwMode="auto">
              <a:xfrm>
                <a:off x="5760000" y="3510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45" name="矩形 44"/>
              <p:cNvSpPr/>
              <p:nvPr/>
            </p:nvSpPr>
            <p:spPr bwMode="auto">
              <a:xfrm>
                <a:off x="5760000" y="3375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46" name="矩形 45"/>
              <p:cNvSpPr/>
              <p:nvPr/>
            </p:nvSpPr>
            <p:spPr bwMode="auto">
              <a:xfrm>
                <a:off x="5760000" y="3240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48" name="矩形 47"/>
              <p:cNvSpPr/>
              <p:nvPr/>
            </p:nvSpPr>
            <p:spPr bwMode="auto">
              <a:xfrm>
                <a:off x="5760000" y="2025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49" name="矩形 48"/>
              <p:cNvSpPr/>
              <p:nvPr/>
            </p:nvSpPr>
            <p:spPr bwMode="auto">
              <a:xfrm>
                <a:off x="5760000" y="1889983"/>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50" name="矩形 49"/>
              <p:cNvSpPr/>
              <p:nvPr/>
            </p:nvSpPr>
            <p:spPr bwMode="auto">
              <a:xfrm>
                <a:off x="5760000" y="1755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51" name="矩形 50"/>
              <p:cNvSpPr/>
              <p:nvPr/>
            </p:nvSpPr>
            <p:spPr bwMode="auto">
              <a:xfrm>
                <a:off x="5760000" y="1620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52" name="矩形 51"/>
              <p:cNvSpPr/>
              <p:nvPr/>
            </p:nvSpPr>
            <p:spPr bwMode="auto">
              <a:xfrm>
                <a:off x="5760000" y="2565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53" name="矩形 52"/>
              <p:cNvSpPr/>
              <p:nvPr/>
            </p:nvSpPr>
            <p:spPr bwMode="auto">
              <a:xfrm>
                <a:off x="5760000" y="2430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54" name="矩形 53"/>
              <p:cNvSpPr/>
              <p:nvPr/>
            </p:nvSpPr>
            <p:spPr bwMode="auto">
              <a:xfrm>
                <a:off x="5760000" y="2295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55" name="矩形 54"/>
              <p:cNvSpPr/>
              <p:nvPr/>
            </p:nvSpPr>
            <p:spPr bwMode="auto">
              <a:xfrm>
                <a:off x="5760000" y="2160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56" name="矩形 55"/>
              <p:cNvSpPr/>
              <p:nvPr/>
            </p:nvSpPr>
            <p:spPr bwMode="auto">
              <a:xfrm>
                <a:off x="5760000" y="4212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57" name="矩形 56"/>
              <p:cNvSpPr/>
              <p:nvPr/>
            </p:nvSpPr>
            <p:spPr bwMode="auto">
              <a:xfrm>
                <a:off x="5760000" y="3780000"/>
                <a:ext cx="1080000" cy="432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36" name="矩形 35"/>
              <p:cNvSpPr/>
              <p:nvPr/>
            </p:nvSpPr>
            <p:spPr bwMode="auto">
              <a:xfrm>
                <a:off x="5944033" y="3829415"/>
                <a:ext cx="860215" cy="328370"/>
              </a:xfrm>
              <a:prstGeom prst="rect">
                <a:avLst/>
              </a:prstGeom>
              <a:solidFill>
                <a:srgbClr val="99FF9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0" tIns="0" rIns="0" bIns="0" numCol="1" spcCol="0" rtlCol="0" fromWordArt="0" anchor="ctr" anchorCtr="1" forceAA="0" compatLnSpc="1">
                <a:prstTxWarp prst="textNoShape">
                  <a:avLst/>
                </a:prstTxWarp>
                <a:noAutofit/>
              </a:bodyPr>
              <a:lstStyle/>
              <a:p>
                <a:pPr algn="ctr" eaLnBrk="1" hangingPunct="1"/>
                <a:r>
                  <a:rPr lang="en-US" altLang="zh-TW" i="1" dirty="0">
                    <a:latin typeface="+mn-lt"/>
                  </a:rPr>
                  <a:t>…</a:t>
                </a:r>
                <a:endParaRPr lang="zh-TW" altLang="en-US" i="1" dirty="0">
                  <a:latin typeface="+mn-lt"/>
                </a:endParaRPr>
              </a:p>
            </p:txBody>
          </p:sp>
        </p:grpSp>
        <p:sp>
          <p:nvSpPr>
            <p:cNvPr id="14" name="文字方塊 13"/>
            <p:cNvSpPr txBox="1"/>
            <p:nvPr/>
          </p:nvSpPr>
          <p:spPr>
            <a:xfrm>
              <a:off x="7102124" y="1124744"/>
              <a:ext cx="752129" cy="369332"/>
            </a:xfrm>
            <a:prstGeom prst="rect">
              <a:avLst/>
            </a:prstGeom>
            <a:noFill/>
          </p:spPr>
          <p:txBody>
            <a:bodyPr wrap="none" rtlCol="0">
              <a:spAutoFit/>
            </a:bodyPr>
            <a:lstStyle/>
            <a:p>
              <a:pPr marL="0"/>
              <a:r>
                <a:rPr lang="en-US" altLang="zh-TW" sz="1800" dirty="0">
                  <a:solidFill>
                    <a:srgbClr val="0000FF"/>
                  </a:solidFill>
                  <a:latin typeface="+mn-lt"/>
                </a:rPr>
                <a:t>2</a:t>
              </a:r>
              <a:r>
                <a:rPr lang="en-US" altLang="zh-TW" sz="1800" baseline="30000" dirty="0">
                  <a:solidFill>
                    <a:srgbClr val="0000FF"/>
                  </a:solidFill>
                  <a:latin typeface="+mn-lt"/>
                </a:rPr>
                <a:t>64</a:t>
              </a:r>
              <a:r>
                <a:rPr lang="en-US" altLang="zh-TW" sz="1800" dirty="0">
                  <a:solidFill>
                    <a:srgbClr val="0000FF"/>
                  </a:solidFill>
                  <a:latin typeface="+mn-lt"/>
                </a:rPr>
                <a:t> - 1</a:t>
              </a:r>
              <a:endParaRPr lang="zh-TW" altLang="en-US" sz="1800" dirty="0">
                <a:solidFill>
                  <a:srgbClr val="0000FF"/>
                </a:solidFill>
                <a:latin typeface="+mn-lt"/>
              </a:endParaRPr>
            </a:p>
          </p:txBody>
        </p:sp>
        <p:sp>
          <p:nvSpPr>
            <p:cNvPr id="34" name="文字方塊 33"/>
            <p:cNvSpPr txBox="1"/>
            <p:nvPr/>
          </p:nvSpPr>
          <p:spPr>
            <a:xfrm>
              <a:off x="7540793" y="4715852"/>
              <a:ext cx="301686" cy="369332"/>
            </a:xfrm>
            <a:prstGeom prst="rect">
              <a:avLst/>
            </a:prstGeom>
            <a:noFill/>
          </p:spPr>
          <p:txBody>
            <a:bodyPr wrap="none" rtlCol="0">
              <a:spAutoFit/>
            </a:bodyPr>
            <a:lstStyle/>
            <a:p>
              <a:pPr marL="0"/>
              <a:r>
                <a:rPr lang="en-US" altLang="zh-TW" sz="1800" dirty="0">
                  <a:solidFill>
                    <a:srgbClr val="0000FF"/>
                  </a:solidFill>
                  <a:latin typeface="+mn-lt"/>
                </a:rPr>
                <a:t>0</a:t>
              </a:r>
              <a:endParaRPr lang="zh-TW" altLang="en-US" sz="1800" dirty="0">
                <a:solidFill>
                  <a:srgbClr val="0000FF"/>
                </a:solidFill>
                <a:latin typeface="+mn-lt"/>
              </a:endParaRPr>
            </a:p>
          </p:txBody>
        </p:sp>
        <p:sp>
          <p:nvSpPr>
            <p:cNvPr id="35" name="文字方塊 34"/>
            <p:cNvSpPr txBox="1"/>
            <p:nvPr/>
          </p:nvSpPr>
          <p:spPr>
            <a:xfrm>
              <a:off x="6849182" y="4139788"/>
              <a:ext cx="1007007" cy="369332"/>
            </a:xfrm>
            <a:prstGeom prst="rect">
              <a:avLst/>
            </a:prstGeom>
            <a:noFill/>
          </p:spPr>
          <p:txBody>
            <a:bodyPr wrap="none" rtlCol="0">
              <a:spAutoFit/>
            </a:bodyPr>
            <a:lstStyle/>
            <a:p>
              <a:pPr marL="0"/>
              <a:r>
                <a:rPr lang="en-US" altLang="zh-TW" sz="1800" dirty="0">
                  <a:solidFill>
                    <a:srgbClr val="0000FF"/>
                  </a:solidFill>
                  <a:latin typeface="+mn-lt"/>
                </a:rPr>
                <a:t>A = 1024</a:t>
              </a:r>
              <a:endParaRPr lang="zh-TW" altLang="en-US" sz="1800" dirty="0">
                <a:solidFill>
                  <a:srgbClr val="0000FF"/>
                </a:solidFill>
                <a:latin typeface="+mn-lt"/>
              </a:endParaRPr>
            </a:p>
          </p:txBody>
        </p:sp>
        <p:sp>
          <p:nvSpPr>
            <p:cNvPr id="37" name="文字方塊 36"/>
            <p:cNvSpPr txBox="1"/>
            <p:nvPr/>
          </p:nvSpPr>
          <p:spPr>
            <a:xfrm>
              <a:off x="6596238" y="3563724"/>
              <a:ext cx="1265090" cy="369332"/>
            </a:xfrm>
            <a:prstGeom prst="rect">
              <a:avLst/>
            </a:prstGeom>
            <a:noFill/>
          </p:spPr>
          <p:txBody>
            <a:bodyPr wrap="none" rtlCol="0">
              <a:spAutoFit/>
            </a:bodyPr>
            <a:lstStyle/>
            <a:p>
              <a:pPr marL="0"/>
              <a:r>
                <a:rPr lang="en-US" altLang="zh-TW" sz="1800" dirty="0">
                  <a:solidFill>
                    <a:srgbClr val="0000FF"/>
                  </a:solidFill>
                  <a:latin typeface="+mn-lt"/>
                </a:rPr>
                <a:t>A[8] = 1088</a:t>
              </a:r>
              <a:endParaRPr lang="zh-TW" altLang="en-US" sz="1800" dirty="0">
                <a:solidFill>
                  <a:srgbClr val="0000FF"/>
                </a:solidFill>
                <a:latin typeface="+mn-lt"/>
              </a:endParaRPr>
            </a:p>
          </p:txBody>
        </p:sp>
        <p:sp>
          <p:nvSpPr>
            <p:cNvPr id="38" name="文字方塊 37"/>
            <p:cNvSpPr txBox="1"/>
            <p:nvPr/>
          </p:nvSpPr>
          <p:spPr>
            <a:xfrm>
              <a:off x="6588224" y="2483604"/>
              <a:ext cx="1265090" cy="369332"/>
            </a:xfrm>
            <a:prstGeom prst="rect">
              <a:avLst/>
            </a:prstGeom>
            <a:noFill/>
          </p:spPr>
          <p:txBody>
            <a:bodyPr wrap="none" rtlCol="0">
              <a:spAutoFit/>
            </a:bodyPr>
            <a:lstStyle/>
            <a:p>
              <a:pPr marL="0"/>
              <a:r>
                <a:rPr lang="en-US" altLang="zh-TW" sz="1800" dirty="0">
                  <a:solidFill>
                    <a:srgbClr val="0000FF"/>
                  </a:solidFill>
                  <a:latin typeface="+mn-lt"/>
                </a:rPr>
                <a:t>A[9] = 1096</a:t>
              </a:r>
              <a:endParaRPr lang="zh-TW" altLang="en-US" sz="1800" dirty="0">
                <a:solidFill>
                  <a:srgbClr val="0000FF"/>
                </a:solidFill>
                <a:latin typeface="+mn-lt"/>
              </a:endParaRPr>
            </a:p>
          </p:txBody>
        </p:sp>
        <p:sp>
          <p:nvSpPr>
            <p:cNvPr id="41" name="圓角矩形 40"/>
            <p:cNvSpPr/>
            <p:nvPr/>
          </p:nvSpPr>
          <p:spPr bwMode="auto">
            <a:xfrm>
              <a:off x="7904545" y="1676400"/>
              <a:ext cx="1032942" cy="1061946"/>
            </a:xfrm>
            <a:prstGeom prst="roundRect">
              <a:avLst/>
            </a:prstGeom>
            <a:noFill/>
            <a:ln w="3810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15" name="圓角矩形 14"/>
            <p:cNvSpPr/>
            <p:nvPr/>
          </p:nvSpPr>
          <p:spPr bwMode="auto">
            <a:xfrm>
              <a:off x="7899262" y="2765363"/>
              <a:ext cx="1032942" cy="1042996"/>
            </a:xfrm>
            <a:prstGeom prst="roundRect">
              <a:avLst/>
            </a:prstGeom>
            <a:noFill/>
            <a:ln w="3810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grpSp>
      <p:sp>
        <p:nvSpPr>
          <p:cNvPr id="31" name="圓角矩形 30"/>
          <p:cNvSpPr/>
          <p:nvPr/>
        </p:nvSpPr>
        <p:spPr bwMode="auto">
          <a:xfrm>
            <a:off x="4317334" y="4195974"/>
            <a:ext cx="2088232" cy="369332"/>
          </a:xfrm>
          <a:prstGeom prst="round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b="1" i="1" dirty="0">
                <a:latin typeface="+mn-lt"/>
              </a:rPr>
              <a:t>load </a:t>
            </a:r>
            <a:r>
              <a:rPr lang="en-US" altLang="zh-TW" sz="2000" b="1" i="1" dirty="0" err="1">
                <a:latin typeface="+mn-lt"/>
              </a:rPr>
              <a:t>doubleword</a:t>
            </a:r>
            <a:endParaRPr lang="zh-TW" altLang="en-US" sz="2000" b="1" i="1" dirty="0">
              <a:latin typeface="+mn-lt"/>
            </a:endParaRPr>
          </a:p>
        </p:txBody>
      </p:sp>
      <p:sp>
        <p:nvSpPr>
          <p:cNvPr id="60" name="圓角矩形 59"/>
          <p:cNvSpPr/>
          <p:nvPr/>
        </p:nvSpPr>
        <p:spPr bwMode="auto">
          <a:xfrm>
            <a:off x="4317334" y="5003884"/>
            <a:ext cx="2088232" cy="369332"/>
          </a:xfrm>
          <a:prstGeom prst="round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b="1" i="1" dirty="0">
                <a:latin typeface="+mn-lt"/>
              </a:rPr>
              <a:t>store </a:t>
            </a:r>
            <a:r>
              <a:rPr lang="en-US" altLang="zh-TW" sz="2000" b="1" i="1" dirty="0" err="1">
                <a:latin typeface="+mn-lt"/>
              </a:rPr>
              <a:t>doubleword</a:t>
            </a:r>
            <a:endParaRPr lang="zh-TW" altLang="en-US" sz="2000" b="1" i="1" dirty="0">
              <a:latin typeface="+mn-lt"/>
            </a:endParaRPr>
          </a:p>
        </p:txBody>
      </p:sp>
    </p:spTree>
    <p:extLst>
      <p:ext uri="{BB962C8B-B14F-4D97-AF65-F5344CB8AC3E}">
        <p14:creationId xmlns:p14="http://schemas.microsoft.com/office/powerpoint/2010/main" val="394482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412">
                                            <p:txEl>
                                              <p:pRg st="5" end="5"/>
                                            </p:txEl>
                                          </p:spTgt>
                                        </p:tgtEl>
                                        <p:attrNameLst>
                                          <p:attrName>style.visibility</p:attrName>
                                        </p:attrNameLst>
                                      </p:cBhvr>
                                      <p:to>
                                        <p:strVal val="visible"/>
                                      </p:to>
                                    </p:set>
                                    <p:animEffect transition="in" filter="fade">
                                      <p:cBhvr>
                                        <p:cTn id="11" dur="500"/>
                                        <p:tgtEl>
                                          <p:spTgt spid="17412">
                                            <p:txEl>
                                              <p:pRg st="5" end="5"/>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7412">
                                            <p:txEl>
                                              <p:pRg st="6" end="6"/>
                                            </p:txEl>
                                          </p:spTgt>
                                        </p:tgtEl>
                                        <p:attrNameLst>
                                          <p:attrName>style.visibility</p:attrName>
                                        </p:attrNameLst>
                                      </p:cBhvr>
                                      <p:to>
                                        <p:strVal val="visible"/>
                                      </p:to>
                                    </p:set>
                                    <p:animEffect transition="in" filter="fade">
                                      <p:cBhvr>
                                        <p:cTn id="14" dur="500"/>
                                        <p:tgtEl>
                                          <p:spTgt spid="17412">
                                            <p:txEl>
                                              <p:pRg st="6" end="6"/>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par>
                                <p:cTn id="20" presetID="22" presetClass="entr" presetSubtype="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500" fill="hold"/>
                                        <p:tgtEl>
                                          <p:spTgt spid="60"/>
                                        </p:tgtEl>
                                        <p:attrNameLst>
                                          <p:attrName>ppt_x</p:attrName>
                                        </p:attrNameLst>
                                      </p:cBhvr>
                                      <p:tavLst>
                                        <p:tav tm="0">
                                          <p:val>
                                            <p:strVal val="1+#ppt_w/2"/>
                                          </p:val>
                                        </p:tav>
                                        <p:tav tm="100000">
                                          <p:val>
                                            <p:strVal val="#ppt_x"/>
                                          </p:val>
                                        </p:tav>
                                      </p:tavLst>
                                    </p:anim>
                                    <p:anim calcmode="lin" valueType="num">
                                      <p:cBhvr additive="base">
                                        <p:cTn id="36" dur="500" fill="hold"/>
                                        <p:tgtEl>
                                          <p:spTgt spid="6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1+#ppt_w/2"/>
                                          </p:val>
                                        </p:tav>
                                        <p:tav tm="100000">
                                          <p:val>
                                            <p:strVal val="#ppt_x"/>
                                          </p:val>
                                        </p:tav>
                                      </p:tavLst>
                                    </p:anim>
                                    <p:anim calcmode="lin" valueType="num">
                                      <p:cBhvr additive="base">
                                        <p:cTn id="40"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1" grpId="0" animBg="1"/>
      <p:bldP spid="6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Registers and Memory Size</a:t>
            </a:r>
            <a:endParaRPr lang="zh-TW" altLang="en-US" dirty="0"/>
          </a:p>
        </p:txBody>
      </p:sp>
      <p:sp>
        <p:nvSpPr>
          <p:cNvPr id="6" name="投影片編號版面配置區 5"/>
          <p:cNvSpPr>
            <a:spLocks noGrp="1"/>
          </p:cNvSpPr>
          <p:nvPr>
            <p:ph type="sldNum" sz="quarter" idx="11"/>
          </p:nvPr>
        </p:nvSpPr>
        <p:spPr/>
        <p:txBody>
          <a:bodyPr/>
          <a:lstStyle/>
          <a:p>
            <a:fld id="{0EF8A0A4-1A2F-4B89-B3C7-02C31CE3A532}" type="slidenum">
              <a:rPr lang="zh-TW" altLang="en-US" smtClean="0"/>
              <a:pPr/>
              <a:t>22</a:t>
            </a:fld>
            <a:endParaRPr lang="zh-TW" altLang="zh-TW"/>
          </a:p>
        </p:txBody>
      </p:sp>
      <p:graphicFrame>
        <p:nvGraphicFramePr>
          <p:cNvPr id="21" name="表格 20"/>
          <p:cNvGraphicFramePr>
            <a:graphicFrameLocks noGrp="1"/>
          </p:cNvGraphicFramePr>
          <p:nvPr>
            <p:extLst>
              <p:ext uri="{D42A27DB-BD31-4B8C-83A1-F6EECF244321}">
                <p14:modId xmlns:p14="http://schemas.microsoft.com/office/powerpoint/2010/main" val="1590515469"/>
              </p:ext>
            </p:extLst>
          </p:nvPr>
        </p:nvGraphicFramePr>
        <p:xfrm>
          <a:off x="4067944" y="1032296"/>
          <a:ext cx="3576737" cy="4556944"/>
        </p:xfrm>
        <a:graphic>
          <a:graphicData uri="http://schemas.openxmlformats.org/drawingml/2006/table">
            <a:tbl>
              <a:tblPr bandRow="1">
                <a:tableStyleId>{5940675A-B579-460E-94D1-54222C63F5DA}</a:tableStyleId>
              </a:tblPr>
              <a:tblGrid>
                <a:gridCol w="2679295">
                  <a:extLst>
                    <a:ext uri="{9D8B030D-6E8A-4147-A177-3AD203B41FA5}">
                      <a16:colId xmlns:a16="http://schemas.microsoft.com/office/drawing/2014/main" val="20000"/>
                    </a:ext>
                  </a:extLst>
                </a:gridCol>
                <a:gridCol w="897442">
                  <a:extLst>
                    <a:ext uri="{9D8B030D-6E8A-4147-A177-3AD203B41FA5}">
                      <a16:colId xmlns:a16="http://schemas.microsoft.com/office/drawing/2014/main" val="933477781"/>
                    </a:ext>
                  </a:extLst>
                </a:gridCol>
              </a:tblGrid>
              <a:tr h="388293">
                <a:tc>
                  <a:txBody>
                    <a:bodyPr/>
                    <a:lstStyle/>
                    <a:p>
                      <a:pPr>
                        <a:lnSpc>
                          <a:spcPts val="2000"/>
                        </a:lnSpc>
                      </a:pPr>
                      <a:r>
                        <a:rPr lang="en-US" altLang="zh-TW" sz="2000" dirty="0" smtClean="0"/>
                        <a:t>64 bit </a:t>
                      </a:r>
                      <a:r>
                        <a:rPr lang="en-US" altLang="zh-TW" sz="2000" dirty="0"/>
                        <a:t>address</a:t>
                      </a:r>
                      <a:endParaRPr lang="zh-TW"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r>
                        <a:rPr lang="en-US" altLang="zh-TW" sz="2000" dirty="0"/>
                        <a:t>data</a:t>
                      </a:r>
                      <a:endParaRPr lang="zh-TW"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1343206686"/>
                  </a:ext>
                </a:extLst>
              </a:tr>
              <a:tr h="388293">
                <a:tc>
                  <a:txBody>
                    <a:bodyPr/>
                    <a:lstStyle/>
                    <a:p>
                      <a:pPr>
                        <a:lnSpc>
                          <a:spcPts val="2000"/>
                        </a:lnSpc>
                      </a:pPr>
                      <a:r>
                        <a:rPr lang="en-US" altLang="zh-TW" sz="1800" dirty="0"/>
                        <a:t>0x 0000 0000 0000 0000</a:t>
                      </a:r>
                      <a:endParaRPr lang="zh-TW" alt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sz="2000"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3713189203"/>
                  </a:ext>
                </a:extLst>
              </a:tr>
              <a:tr h="388293">
                <a:tc>
                  <a:txBody>
                    <a:bodyPr/>
                    <a:lstStyle/>
                    <a:p>
                      <a:pPr marL="0" marR="0" indent="0" algn="l" defTabSz="914400" rtl="0" eaLnBrk="1" fontAlgn="auto" latinLnBrk="0" hangingPunct="1">
                        <a:lnSpc>
                          <a:spcPts val="2000"/>
                        </a:lnSpc>
                        <a:spcBef>
                          <a:spcPts val="0"/>
                        </a:spcBef>
                        <a:spcAft>
                          <a:spcPts val="0"/>
                        </a:spcAft>
                        <a:buClrTx/>
                        <a:buSzTx/>
                        <a:buFontTx/>
                        <a:buNone/>
                        <a:tabLst/>
                        <a:defRPr/>
                      </a:pPr>
                      <a:r>
                        <a:rPr lang="en-US" altLang="zh-TW" sz="1800" dirty="0"/>
                        <a:t>0x 0000 0000 0000 0001</a:t>
                      </a:r>
                      <a:endParaRPr lang="zh-TW" alt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sz="2000"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3671228794"/>
                  </a:ext>
                </a:extLst>
              </a:tr>
              <a:tr h="388293">
                <a:tc>
                  <a:txBody>
                    <a:bodyPr/>
                    <a:lstStyle/>
                    <a:p>
                      <a:pPr marL="0" marR="0" indent="0" algn="l" defTabSz="914400" rtl="0" eaLnBrk="1" fontAlgn="auto" latinLnBrk="0" hangingPunct="1">
                        <a:lnSpc>
                          <a:spcPts val="2000"/>
                        </a:lnSpc>
                        <a:spcBef>
                          <a:spcPts val="0"/>
                        </a:spcBef>
                        <a:spcAft>
                          <a:spcPts val="0"/>
                        </a:spcAft>
                        <a:buClrTx/>
                        <a:buSzTx/>
                        <a:buFontTx/>
                        <a:buNone/>
                        <a:tabLst/>
                        <a:defRPr/>
                      </a:pPr>
                      <a:r>
                        <a:rPr lang="en-US" altLang="zh-TW" sz="1800" dirty="0"/>
                        <a:t>0x 0000 0000 0000 0002</a:t>
                      </a:r>
                      <a:endParaRPr lang="zh-TW" alt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sz="2000"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1404911565"/>
                  </a:ext>
                </a:extLst>
              </a:tr>
              <a:tr h="388293">
                <a:tc>
                  <a:txBody>
                    <a:bodyPr/>
                    <a:lstStyle/>
                    <a:p>
                      <a:pPr marL="0" marR="0" indent="0" algn="l" defTabSz="914400" rtl="0" eaLnBrk="1" fontAlgn="auto" latinLnBrk="0" hangingPunct="1">
                        <a:lnSpc>
                          <a:spcPts val="2000"/>
                        </a:lnSpc>
                        <a:spcBef>
                          <a:spcPts val="0"/>
                        </a:spcBef>
                        <a:spcAft>
                          <a:spcPts val="0"/>
                        </a:spcAft>
                        <a:buClrTx/>
                        <a:buSzTx/>
                        <a:buFontTx/>
                        <a:buNone/>
                        <a:tabLst/>
                        <a:defRPr/>
                      </a:pPr>
                      <a:r>
                        <a:rPr lang="en-US" altLang="zh-TW" sz="1800" dirty="0"/>
                        <a:t>0x 0000 0000 0000 0003</a:t>
                      </a:r>
                      <a:endParaRPr lang="zh-TW" alt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sz="2000"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3602361023"/>
                  </a:ext>
                </a:extLst>
              </a:tr>
              <a:tr h="388293">
                <a:tc>
                  <a:txBody>
                    <a:bodyPr/>
                    <a:lstStyle/>
                    <a:p>
                      <a:pPr marL="0" marR="0" indent="0" algn="l" defTabSz="914400" rtl="0" eaLnBrk="1" fontAlgn="auto" latinLnBrk="0" hangingPunct="1">
                        <a:lnSpc>
                          <a:spcPts val="2000"/>
                        </a:lnSpc>
                        <a:spcBef>
                          <a:spcPts val="0"/>
                        </a:spcBef>
                        <a:spcAft>
                          <a:spcPts val="0"/>
                        </a:spcAft>
                        <a:buClrTx/>
                        <a:buSzTx/>
                        <a:buFontTx/>
                        <a:buNone/>
                        <a:tabLst/>
                        <a:defRPr/>
                      </a:pPr>
                      <a:r>
                        <a:rPr lang="en-US" altLang="zh-TW" sz="1800" dirty="0"/>
                        <a:t>0x 0000 0000 0000 0004</a:t>
                      </a:r>
                      <a:endParaRPr lang="zh-TW" alt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sz="2000"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2509457821"/>
                  </a:ext>
                </a:extLst>
              </a:tr>
              <a:tr h="388293">
                <a:tc>
                  <a:txBody>
                    <a:bodyPr/>
                    <a:lstStyle/>
                    <a:p>
                      <a:pPr marL="0" marR="0" indent="0" algn="l" defTabSz="914400" rtl="0" eaLnBrk="1" fontAlgn="auto" latinLnBrk="0" hangingPunct="1">
                        <a:lnSpc>
                          <a:spcPts val="2000"/>
                        </a:lnSpc>
                        <a:spcBef>
                          <a:spcPts val="0"/>
                        </a:spcBef>
                        <a:spcAft>
                          <a:spcPts val="0"/>
                        </a:spcAft>
                        <a:buClrTx/>
                        <a:buSzTx/>
                        <a:buFontTx/>
                        <a:buNone/>
                        <a:tabLst/>
                        <a:defRPr/>
                      </a:pPr>
                      <a:r>
                        <a:rPr lang="en-US" altLang="zh-TW" sz="1800" dirty="0"/>
                        <a:t>0x 0000 0000 0000 0005</a:t>
                      </a:r>
                      <a:endParaRPr lang="zh-TW" alt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sz="2000"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535400689"/>
                  </a:ext>
                </a:extLst>
              </a:tr>
              <a:tr h="388293">
                <a:tc>
                  <a:txBody>
                    <a:bodyPr/>
                    <a:lstStyle/>
                    <a:p>
                      <a:pPr marL="0" marR="0" indent="0" algn="l" defTabSz="914400" rtl="0" eaLnBrk="1" fontAlgn="auto" latinLnBrk="0" hangingPunct="1">
                        <a:lnSpc>
                          <a:spcPts val="2000"/>
                        </a:lnSpc>
                        <a:spcBef>
                          <a:spcPts val="0"/>
                        </a:spcBef>
                        <a:spcAft>
                          <a:spcPts val="0"/>
                        </a:spcAft>
                        <a:buClrTx/>
                        <a:buSzTx/>
                        <a:buFontTx/>
                        <a:buNone/>
                        <a:tabLst/>
                        <a:defRPr/>
                      </a:pPr>
                      <a:r>
                        <a:rPr lang="en-US" altLang="zh-TW" sz="1800" dirty="0"/>
                        <a:t>0x 0000 0000 0000 0006</a:t>
                      </a:r>
                      <a:endParaRPr lang="zh-TW" alt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sz="2000"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2884412551"/>
                  </a:ext>
                </a:extLst>
              </a:tr>
              <a:tr h="362650">
                <a:tc>
                  <a:txBody>
                    <a:bodyPr/>
                    <a:lstStyle/>
                    <a:p>
                      <a:pPr marL="0" marR="0" indent="0" algn="l" defTabSz="914400" rtl="0" eaLnBrk="1" fontAlgn="auto" latinLnBrk="0" hangingPunct="1">
                        <a:lnSpc>
                          <a:spcPts val="2000"/>
                        </a:lnSpc>
                        <a:spcBef>
                          <a:spcPts val="0"/>
                        </a:spcBef>
                        <a:spcAft>
                          <a:spcPts val="0"/>
                        </a:spcAft>
                        <a:buClrTx/>
                        <a:buSzTx/>
                        <a:buFontTx/>
                        <a:buNone/>
                        <a:tabLst/>
                        <a:defRPr/>
                      </a:pPr>
                      <a:r>
                        <a:rPr lang="en-US" altLang="zh-TW" sz="1800" dirty="0"/>
                        <a:t>0x 0000 0000 0000 0007</a:t>
                      </a:r>
                      <a:endParaRPr lang="zh-TW" alt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sz="2000"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3976798380"/>
                  </a:ext>
                </a:extLst>
              </a:tr>
              <a:tr h="362650">
                <a:tc>
                  <a:txBody>
                    <a:bodyPr/>
                    <a:lstStyle/>
                    <a:p>
                      <a:pPr>
                        <a:lnSpc>
                          <a:spcPts val="2000"/>
                        </a:lnSpc>
                      </a:pPr>
                      <a:endParaRPr lang="zh-TW" alt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sz="2000"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10009"/>
                  </a:ext>
                </a:extLst>
              </a:tr>
              <a:tr h="362650">
                <a:tc>
                  <a:txBody>
                    <a:bodyPr/>
                    <a:lstStyle/>
                    <a:p>
                      <a:pPr>
                        <a:lnSpc>
                          <a:spcPts val="2000"/>
                        </a:lnSpc>
                      </a:pPr>
                      <a:r>
                        <a:rPr lang="mr-IN" altLang="zh-TW" sz="1800" dirty="0"/>
                        <a:t>…</a:t>
                      </a:r>
                      <a:endParaRPr lang="zh-TW" alt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sz="2000"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10010"/>
                  </a:ext>
                </a:extLst>
              </a:tr>
              <a:tr h="362650">
                <a:tc>
                  <a:txBody>
                    <a:bodyPr/>
                    <a:lstStyle/>
                    <a:p>
                      <a:pPr>
                        <a:lnSpc>
                          <a:spcPts val="2000"/>
                        </a:lnSpc>
                      </a:pPr>
                      <a:r>
                        <a:rPr lang="en-US" altLang="zh-TW" sz="1800" dirty="0"/>
                        <a:t>0x FFFF FFFF FFFF FFFF</a:t>
                      </a:r>
                      <a:endParaRPr lang="zh-TW" altLang="en-US" sz="1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11"/>
                  </a:ext>
                </a:extLst>
              </a:tr>
            </a:tbl>
          </a:graphicData>
        </a:graphic>
      </p:graphicFrame>
      <p:sp>
        <p:nvSpPr>
          <p:cNvPr id="22" name="矩形 21"/>
          <p:cNvSpPr/>
          <p:nvPr/>
        </p:nvSpPr>
        <p:spPr>
          <a:xfrm>
            <a:off x="7701506" y="951111"/>
            <a:ext cx="1280863" cy="461665"/>
          </a:xfrm>
          <a:prstGeom prst="rect">
            <a:avLst/>
          </a:prstGeom>
        </p:spPr>
        <p:txBody>
          <a:bodyPr wrap="none">
            <a:spAutoFit/>
          </a:bodyPr>
          <a:lstStyle/>
          <a:p>
            <a:r>
              <a:rPr kumimoji="1" lang="en-US" altLang="zh-TW" b="1" dirty="0">
                <a:latin typeface="+mn-lt"/>
              </a:rPr>
              <a:t>Memory</a:t>
            </a:r>
            <a:endParaRPr lang="zh-TW" altLang="en-US" b="1" dirty="0">
              <a:latin typeface="+mn-lt"/>
            </a:endParaRPr>
          </a:p>
        </p:txBody>
      </p:sp>
      <p:sp>
        <p:nvSpPr>
          <p:cNvPr id="10" name="矩形 9"/>
          <p:cNvSpPr/>
          <p:nvPr/>
        </p:nvSpPr>
        <p:spPr bwMode="auto">
          <a:xfrm>
            <a:off x="323528" y="1752612"/>
            <a:ext cx="3328676" cy="316835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mn-lt"/>
            </a:endParaRPr>
          </a:p>
        </p:txBody>
      </p:sp>
      <p:sp>
        <p:nvSpPr>
          <p:cNvPr id="11" name="矩形 10"/>
          <p:cNvSpPr/>
          <p:nvPr/>
        </p:nvSpPr>
        <p:spPr>
          <a:xfrm>
            <a:off x="439154" y="1311151"/>
            <a:ext cx="2047355" cy="461665"/>
          </a:xfrm>
          <a:prstGeom prst="rect">
            <a:avLst/>
          </a:prstGeom>
        </p:spPr>
        <p:txBody>
          <a:bodyPr wrap="none">
            <a:spAutoFit/>
          </a:bodyPr>
          <a:lstStyle/>
          <a:p>
            <a:r>
              <a:rPr kumimoji="1" lang="en-US" altLang="zh-TW" dirty="0">
                <a:latin typeface="+mn-lt"/>
              </a:rPr>
              <a:t>RISC-V I64 CPU</a:t>
            </a:r>
            <a:endParaRPr lang="zh-TW" altLang="en-US" dirty="0">
              <a:latin typeface="+mn-lt"/>
            </a:endParaRPr>
          </a:p>
        </p:txBody>
      </p:sp>
      <p:graphicFrame>
        <p:nvGraphicFramePr>
          <p:cNvPr id="12" name="表格 11"/>
          <p:cNvGraphicFramePr>
            <a:graphicFrameLocks noGrp="1"/>
          </p:cNvGraphicFramePr>
          <p:nvPr>
            <p:extLst>
              <p:ext uri="{D42A27DB-BD31-4B8C-83A1-F6EECF244321}">
                <p14:modId xmlns:p14="http://schemas.microsoft.com/office/powerpoint/2010/main" val="2484873029"/>
              </p:ext>
            </p:extLst>
          </p:nvPr>
        </p:nvGraphicFramePr>
        <p:xfrm>
          <a:off x="683568" y="1988840"/>
          <a:ext cx="2759968" cy="1981200"/>
        </p:xfrm>
        <a:graphic>
          <a:graphicData uri="http://schemas.openxmlformats.org/drawingml/2006/table">
            <a:tbl>
              <a:tblPr bandRow="1">
                <a:tableStyleId>{5940675A-B579-460E-94D1-54222C63F5DA}</a:tableStyleId>
              </a:tblPr>
              <a:tblGrid>
                <a:gridCol w="1008112">
                  <a:extLst>
                    <a:ext uri="{9D8B030D-6E8A-4147-A177-3AD203B41FA5}">
                      <a16:colId xmlns:a16="http://schemas.microsoft.com/office/drawing/2014/main" val="20000"/>
                    </a:ext>
                  </a:extLst>
                </a:gridCol>
                <a:gridCol w="1751856">
                  <a:extLst>
                    <a:ext uri="{9D8B030D-6E8A-4147-A177-3AD203B41FA5}">
                      <a16:colId xmlns:a16="http://schemas.microsoft.com/office/drawing/2014/main" val="933477781"/>
                    </a:ext>
                  </a:extLst>
                </a:gridCol>
              </a:tblGrid>
              <a:tr h="388293">
                <a:tc>
                  <a:txBody>
                    <a:bodyPr/>
                    <a:lstStyle/>
                    <a:p>
                      <a:r>
                        <a:rPr lang="en-US" altLang="zh-TW" sz="2000" dirty="0"/>
                        <a:t>x0</a:t>
                      </a:r>
                      <a:endParaRPr lang="zh-TW" alt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TW" sz="2000" dirty="0"/>
                        <a:t>0</a:t>
                      </a:r>
                      <a:endParaRPr lang="zh-TW" altLang="en-US" sz="2000" dirty="0"/>
                    </a:p>
                  </a:txBody>
                  <a:tcPr>
                    <a:lnL w="12700" cap="flat" cmpd="sng" algn="ctr">
                      <a:solidFill>
                        <a:schemeClr val="tx1"/>
                      </a:solidFill>
                      <a:prstDash val="solid"/>
                      <a:round/>
                      <a:headEnd type="none" w="med" len="med"/>
                      <a:tailEnd type="none" w="med" len="med"/>
                    </a:lnL>
                    <a:solidFill>
                      <a:srgbClr val="FFFC00"/>
                    </a:solidFill>
                  </a:tcPr>
                </a:tc>
                <a:extLst>
                  <a:ext uri="{0D108BD9-81ED-4DB2-BD59-A6C34878D82A}">
                    <a16:rowId xmlns:a16="http://schemas.microsoft.com/office/drawing/2014/main" val="1343206686"/>
                  </a:ext>
                </a:extLst>
              </a:tr>
              <a:tr h="388293">
                <a:tc>
                  <a:txBody>
                    <a:bodyPr/>
                    <a:lstStyle/>
                    <a:p>
                      <a:r>
                        <a:rPr lang="en-US" altLang="zh-TW" sz="2000" dirty="0"/>
                        <a:t>x1</a:t>
                      </a:r>
                      <a:endParaRPr lang="zh-TW" alt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zh-TW" altLang="en-US" sz="2000" dirty="0"/>
                    </a:p>
                  </a:txBody>
                  <a:tcPr>
                    <a:lnL w="12700" cap="flat" cmpd="sng" algn="ctr">
                      <a:solidFill>
                        <a:schemeClr val="tx1"/>
                      </a:solidFill>
                      <a:prstDash val="solid"/>
                      <a:round/>
                      <a:headEnd type="none" w="med" len="med"/>
                      <a:tailEnd type="none" w="med" len="med"/>
                    </a:lnL>
                    <a:solidFill>
                      <a:srgbClr val="FFFC00"/>
                    </a:solidFill>
                  </a:tcPr>
                </a:tc>
                <a:extLst>
                  <a:ext uri="{0D108BD9-81ED-4DB2-BD59-A6C34878D82A}">
                    <a16:rowId xmlns:a16="http://schemas.microsoft.com/office/drawing/2014/main" val="3713189203"/>
                  </a:ext>
                </a:extLst>
              </a:tr>
              <a:tr h="388293">
                <a:tc>
                  <a:txBody>
                    <a:bodyPr/>
                    <a:lstStyle/>
                    <a:p>
                      <a:r>
                        <a:rPr lang="en-US" altLang="zh-TW" sz="2000" dirty="0"/>
                        <a:t>x2</a:t>
                      </a:r>
                      <a:endParaRPr lang="zh-TW" alt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zh-TW" altLang="en-US" sz="2000" dirty="0"/>
                    </a:p>
                  </a:txBody>
                  <a:tcPr>
                    <a:lnL w="12700" cap="flat" cmpd="sng" algn="ctr">
                      <a:solidFill>
                        <a:schemeClr val="tx1"/>
                      </a:solidFill>
                      <a:prstDash val="solid"/>
                      <a:round/>
                      <a:headEnd type="none" w="med" len="med"/>
                      <a:tailEnd type="none" w="med" len="med"/>
                    </a:lnL>
                    <a:solidFill>
                      <a:srgbClr val="FFFC00"/>
                    </a:solidFill>
                  </a:tcPr>
                </a:tc>
                <a:extLst>
                  <a:ext uri="{0D108BD9-81ED-4DB2-BD59-A6C34878D82A}">
                    <a16:rowId xmlns:a16="http://schemas.microsoft.com/office/drawing/2014/main" val="3671228794"/>
                  </a:ext>
                </a:extLst>
              </a:tr>
              <a:tr h="388293">
                <a:tc>
                  <a:txBody>
                    <a:bodyPr/>
                    <a:lstStyle/>
                    <a:p>
                      <a:r>
                        <a:rPr lang="mr-IN" altLang="zh-TW" sz="2000" dirty="0"/>
                        <a:t>…</a:t>
                      </a:r>
                      <a:endParaRPr lang="zh-TW"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zh-TW"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noFill/>
                  </a:tcPr>
                </a:tc>
                <a:extLst>
                  <a:ext uri="{0D108BD9-81ED-4DB2-BD59-A6C34878D82A}">
                    <a16:rowId xmlns:a16="http://schemas.microsoft.com/office/drawing/2014/main" val="1404911565"/>
                  </a:ext>
                </a:extLst>
              </a:tr>
              <a:tr h="388293">
                <a:tc>
                  <a:txBody>
                    <a:bodyPr/>
                    <a:lstStyle/>
                    <a:p>
                      <a:r>
                        <a:rPr lang="en-US" altLang="zh-TW" sz="2000" dirty="0"/>
                        <a:t>x31</a:t>
                      </a:r>
                      <a:endParaRPr lang="zh-TW" alt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zh-TW" altLang="en-US" sz="2000" dirty="0"/>
                    </a:p>
                  </a:txBody>
                  <a:tcPr>
                    <a:lnL w="12700" cap="flat" cmpd="sng" algn="ctr">
                      <a:solidFill>
                        <a:schemeClr val="tx1"/>
                      </a:solidFill>
                      <a:prstDash val="solid"/>
                      <a:round/>
                      <a:headEnd type="none" w="med" len="med"/>
                      <a:tailEnd type="none" w="med" len="med"/>
                    </a:lnL>
                    <a:solidFill>
                      <a:srgbClr val="FFFC00"/>
                    </a:solidFill>
                  </a:tcPr>
                </a:tc>
                <a:extLst>
                  <a:ext uri="{0D108BD9-81ED-4DB2-BD59-A6C34878D82A}">
                    <a16:rowId xmlns:a16="http://schemas.microsoft.com/office/drawing/2014/main" val="3602361023"/>
                  </a:ext>
                </a:extLst>
              </a:tr>
            </a:tbl>
          </a:graphicData>
        </a:graphic>
      </p:graphicFrame>
      <p:sp>
        <p:nvSpPr>
          <p:cNvPr id="3" name="左大括弧 2"/>
          <p:cNvSpPr/>
          <p:nvPr/>
        </p:nvSpPr>
        <p:spPr bwMode="auto">
          <a:xfrm rot="16200000">
            <a:off x="2372619" y="3324125"/>
            <a:ext cx="360040" cy="1721918"/>
          </a:xfrm>
          <a:prstGeom prst="leftBrace">
            <a:avLst>
              <a:gd name="adj1" fmla="val 24206"/>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mn-lt"/>
            </a:endParaRPr>
          </a:p>
        </p:txBody>
      </p:sp>
      <p:sp>
        <p:nvSpPr>
          <p:cNvPr id="5" name="矩形 4"/>
          <p:cNvSpPr/>
          <p:nvPr/>
        </p:nvSpPr>
        <p:spPr>
          <a:xfrm>
            <a:off x="8028384" y="2492896"/>
            <a:ext cx="1224136" cy="1200329"/>
          </a:xfrm>
          <a:prstGeom prst="rect">
            <a:avLst/>
          </a:prstGeom>
        </p:spPr>
        <p:txBody>
          <a:bodyPr wrap="square">
            <a:spAutoFit/>
          </a:bodyPr>
          <a:lstStyle/>
          <a:p>
            <a:r>
              <a:rPr kumimoji="1" lang="en-US" altLang="zh-TW" dirty="0">
                <a:latin typeface="+mn-lt"/>
              </a:rPr>
              <a:t>double word</a:t>
            </a:r>
          </a:p>
          <a:p>
            <a:r>
              <a:rPr kumimoji="1" lang="en-US" altLang="zh-TW" dirty="0">
                <a:latin typeface="+mn-lt"/>
              </a:rPr>
              <a:t>=</a:t>
            </a:r>
            <a:r>
              <a:rPr kumimoji="1" lang="en-US" altLang="zh-TW" dirty="0" smtClean="0">
                <a:latin typeface="+mn-lt"/>
              </a:rPr>
              <a:t>64 bits</a:t>
            </a:r>
            <a:endParaRPr lang="zh-TW" altLang="en-US" dirty="0">
              <a:latin typeface="+mn-lt"/>
            </a:endParaRPr>
          </a:p>
        </p:txBody>
      </p:sp>
      <p:sp>
        <p:nvSpPr>
          <p:cNvPr id="15" name="左大括弧 14"/>
          <p:cNvSpPr/>
          <p:nvPr/>
        </p:nvSpPr>
        <p:spPr bwMode="auto">
          <a:xfrm rot="16200000">
            <a:off x="7027317" y="5280455"/>
            <a:ext cx="321047" cy="913681"/>
          </a:xfrm>
          <a:prstGeom prst="leftBrace">
            <a:avLst>
              <a:gd name="adj1" fmla="val 26134"/>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mn-lt"/>
            </a:endParaRPr>
          </a:p>
        </p:txBody>
      </p:sp>
      <p:sp>
        <p:nvSpPr>
          <p:cNvPr id="16" name="矩形 15"/>
          <p:cNvSpPr/>
          <p:nvPr/>
        </p:nvSpPr>
        <p:spPr>
          <a:xfrm>
            <a:off x="7212633" y="5736839"/>
            <a:ext cx="1659300" cy="461665"/>
          </a:xfrm>
          <a:prstGeom prst="rect">
            <a:avLst/>
          </a:prstGeom>
        </p:spPr>
        <p:txBody>
          <a:bodyPr wrap="none">
            <a:spAutoFit/>
          </a:bodyPr>
          <a:lstStyle/>
          <a:p>
            <a:r>
              <a:rPr kumimoji="1" lang="en-US" altLang="zh-TW" dirty="0">
                <a:latin typeface="+mn-lt"/>
              </a:rPr>
              <a:t>1byte=8bits</a:t>
            </a:r>
            <a:endParaRPr lang="zh-TW" altLang="en-US" dirty="0">
              <a:latin typeface="+mn-lt"/>
            </a:endParaRPr>
          </a:p>
        </p:txBody>
      </p:sp>
      <p:sp>
        <p:nvSpPr>
          <p:cNvPr id="18" name="左大括弧 17"/>
          <p:cNvSpPr/>
          <p:nvPr/>
        </p:nvSpPr>
        <p:spPr bwMode="auto">
          <a:xfrm rot="10800000">
            <a:off x="7759590" y="1458859"/>
            <a:ext cx="300831" cy="3050260"/>
          </a:xfrm>
          <a:prstGeom prst="leftBrace">
            <a:avLst>
              <a:gd name="adj1" fmla="val 44110"/>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mn-lt"/>
            </a:endParaRPr>
          </a:p>
        </p:txBody>
      </p:sp>
      <p:sp>
        <p:nvSpPr>
          <p:cNvPr id="19" name="矩形 18"/>
          <p:cNvSpPr/>
          <p:nvPr/>
        </p:nvSpPr>
        <p:spPr>
          <a:xfrm>
            <a:off x="1259632" y="4255197"/>
            <a:ext cx="2758384" cy="461665"/>
          </a:xfrm>
          <a:prstGeom prst="rect">
            <a:avLst/>
          </a:prstGeom>
        </p:spPr>
        <p:txBody>
          <a:bodyPr wrap="none">
            <a:spAutoFit/>
          </a:bodyPr>
          <a:lstStyle/>
          <a:p>
            <a:r>
              <a:rPr kumimoji="1" lang="en-US" altLang="zh-TW" dirty="0">
                <a:latin typeface="+mn-lt"/>
              </a:rPr>
              <a:t>double </a:t>
            </a:r>
            <a:r>
              <a:rPr kumimoji="1" lang="en-US" altLang="zh-TW" dirty="0" smtClean="0">
                <a:latin typeface="+mn-lt"/>
              </a:rPr>
              <a:t>word=64 bits</a:t>
            </a:r>
            <a:endParaRPr lang="zh-TW" altLang="en-US" dirty="0">
              <a:latin typeface="+mn-lt"/>
            </a:endParaRPr>
          </a:p>
        </p:txBody>
      </p:sp>
      <p:sp>
        <p:nvSpPr>
          <p:cNvPr id="20" name="矩形 19"/>
          <p:cNvSpPr/>
          <p:nvPr/>
        </p:nvSpPr>
        <p:spPr>
          <a:xfrm>
            <a:off x="104148" y="5157192"/>
            <a:ext cx="2643994" cy="461665"/>
          </a:xfrm>
          <a:prstGeom prst="rect">
            <a:avLst/>
          </a:prstGeom>
        </p:spPr>
        <p:txBody>
          <a:bodyPr wrap="none">
            <a:spAutoFit/>
          </a:bodyPr>
          <a:lstStyle/>
          <a:p>
            <a:r>
              <a:rPr kumimoji="1" lang="en-US" altLang="zh-TW" dirty="0">
                <a:latin typeface="+mn-lt"/>
              </a:rPr>
              <a:t>5 bits for register ID</a:t>
            </a:r>
            <a:endParaRPr lang="zh-TW" altLang="en-US" dirty="0">
              <a:latin typeface="+mn-lt"/>
            </a:endParaRPr>
          </a:p>
        </p:txBody>
      </p:sp>
      <p:cxnSp>
        <p:nvCxnSpPr>
          <p:cNvPr id="8" name="直線箭頭接點 7"/>
          <p:cNvCxnSpPr/>
          <p:nvPr/>
        </p:nvCxnSpPr>
        <p:spPr bwMode="auto">
          <a:xfrm flipV="1">
            <a:off x="827584" y="4077072"/>
            <a:ext cx="0" cy="116491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矩形 16"/>
          <p:cNvSpPr/>
          <p:nvPr/>
        </p:nvSpPr>
        <p:spPr>
          <a:xfrm>
            <a:off x="3136746" y="5556099"/>
            <a:ext cx="3594254" cy="584775"/>
          </a:xfrm>
          <a:prstGeom prst="rect">
            <a:avLst/>
          </a:prstGeom>
        </p:spPr>
        <p:txBody>
          <a:bodyPr wrap="none">
            <a:spAutoFit/>
          </a:bodyPr>
          <a:lstStyle/>
          <a:p>
            <a:r>
              <a:rPr kumimoji="1" lang="en-US" altLang="zh-TW" sz="1600" i="1" dirty="0"/>
              <a:t>Note: actual physical address bits are</a:t>
            </a:r>
            <a:br>
              <a:rPr kumimoji="1" lang="en-US" altLang="zh-TW" sz="1600" i="1" dirty="0"/>
            </a:br>
            <a:r>
              <a:rPr kumimoji="1" lang="en-US" altLang="zh-TW" sz="1600" i="1" dirty="0"/>
              <a:t>less than 64, e.g., 42 for Intel </a:t>
            </a:r>
            <a:r>
              <a:rPr kumimoji="1" lang="en-US" altLang="zh-TW" sz="1600" i="1" dirty="0" smtClean="0"/>
              <a:t>x86_64</a:t>
            </a:r>
            <a:endParaRPr lang="zh-TW" altLang="en-US" sz="1600" i="1" dirty="0"/>
          </a:p>
        </p:txBody>
      </p:sp>
      <p:sp>
        <p:nvSpPr>
          <p:cNvPr id="23" name="文字方塊 22"/>
          <p:cNvSpPr txBox="1"/>
          <p:nvPr/>
        </p:nvSpPr>
        <p:spPr>
          <a:xfrm>
            <a:off x="103059" y="5848486"/>
            <a:ext cx="1534010" cy="307777"/>
          </a:xfrm>
          <a:prstGeom prst="rect">
            <a:avLst/>
          </a:prstGeom>
          <a:noFill/>
        </p:spPr>
        <p:txBody>
          <a:bodyPr wrap="none" rtlCol="0">
            <a:spAutoFit/>
          </a:bodyPr>
          <a:lstStyle/>
          <a:p>
            <a:pPr marL="0"/>
            <a:r>
              <a:rPr lang="en-US" altLang="zh-TW" sz="1400" dirty="0">
                <a:latin typeface="+mn-lt"/>
              </a:rPr>
              <a:t>(Prof. Jing-</a:t>
            </a:r>
            <a:r>
              <a:rPr lang="en-US" altLang="zh-TW" sz="1400" dirty="0" err="1">
                <a:latin typeface="+mn-lt"/>
              </a:rPr>
              <a:t>Jia</a:t>
            </a:r>
            <a:r>
              <a:rPr lang="en-US" altLang="zh-TW" sz="1400" dirty="0">
                <a:latin typeface="+mn-lt"/>
              </a:rPr>
              <a:t> </a:t>
            </a:r>
            <a:r>
              <a:rPr lang="en-US" altLang="zh-TW" sz="1400" dirty="0" err="1">
                <a:latin typeface="+mn-lt"/>
              </a:rPr>
              <a:t>Liou</a:t>
            </a:r>
            <a:r>
              <a:rPr lang="en-US" altLang="zh-TW" sz="1400" dirty="0">
                <a:latin typeface="+mn-lt"/>
              </a:rPr>
              <a:t>)</a:t>
            </a:r>
            <a:endParaRPr lang="zh-TW" altLang="en-US" sz="1400" dirty="0">
              <a:latin typeface="+mn-lt"/>
            </a:endParaRPr>
          </a:p>
        </p:txBody>
      </p:sp>
    </p:spTree>
    <p:extLst>
      <p:ext uri="{BB962C8B-B14F-4D97-AF65-F5344CB8AC3E}">
        <p14:creationId xmlns:p14="http://schemas.microsoft.com/office/powerpoint/2010/main" val="2232944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lstStyle/>
          <a:p>
            <a:r>
              <a:rPr lang="en-US" altLang="en-US" dirty="0"/>
              <a:t>More about RISC-V Memory Organization</a:t>
            </a:r>
            <a:endParaRPr lang="en-AU" altLang="en-US" dirty="0"/>
          </a:p>
        </p:txBody>
      </p:sp>
      <p:sp>
        <p:nvSpPr>
          <p:cNvPr id="20484" name="Rectangle 5"/>
          <p:cNvSpPr>
            <a:spLocks noGrp="1" noChangeArrowheads="1"/>
          </p:cNvSpPr>
          <p:nvPr>
            <p:ph type="body" idx="1"/>
          </p:nvPr>
        </p:nvSpPr>
        <p:spPr/>
        <p:txBody>
          <a:bodyPr/>
          <a:lstStyle/>
          <a:p>
            <a:r>
              <a:rPr lang="en-US" altLang="en-US" dirty="0"/>
              <a:t>RISC-V is </a:t>
            </a:r>
            <a:r>
              <a:rPr lang="en-US" altLang="en-US" i="1" dirty="0">
                <a:solidFill>
                  <a:srgbClr val="FF0000"/>
                </a:solidFill>
              </a:rPr>
              <a:t>Little Endian</a:t>
            </a:r>
            <a:r>
              <a:rPr lang="en-US" altLang="en-US" dirty="0"/>
              <a:t> </a:t>
            </a:r>
          </a:p>
          <a:p>
            <a:pPr lvl="1"/>
            <a:r>
              <a:rPr lang="en-US" altLang="en-US" dirty="0"/>
              <a:t>Least-significant byte at least address of a word</a:t>
            </a:r>
          </a:p>
          <a:p>
            <a:pPr lvl="1"/>
            <a:r>
              <a:rPr lang="en-AU" altLang="en-US" dirty="0"/>
              <a:t>c.f. Big Endian: most-significant byte at least address</a:t>
            </a:r>
          </a:p>
        </p:txBody>
      </p:sp>
      <p:sp>
        <p:nvSpPr>
          <p:cNvPr id="4" name="文字方塊 3"/>
          <p:cNvSpPr txBox="1"/>
          <p:nvPr/>
        </p:nvSpPr>
        <p:spPr>
          <a:xfrm>
            <a:off x="654001" y="5857527"/>
            <a:ext cx="7878439" cy="307777"/>
          </a:xfrm>
          <a:prstGeom prst="rect">
            <a:avLst/>
          </a:prstGeom>
          <a:noFill/>
        </p:spPr>
        <p:txBody>
          <a:bodyPr wrap="none" rtlCol="0">
            <a:spAutoFit/>
          </a:bodyPr>
          <a:lstStyle/>
          <a:p>
            <a:pPr marL="0"/>
            <a:r>
              <a:rPr lang="en-US" altLang="zh-TW" sz="1400" dirty="0">
                <a:latin typeface="+mn-lt"/>
              </a:rPr>
              <a:t>(By R. S. Shaw - Own work, Public Domain, https://commons.wikimedia.org/w/index.php?curid=2974661)</a:t>
            </a:r>
            <a:endParaRPr lang="zh-TW" altLang="en-US" sz="1400" dirty="0">
              <a:latin typeface="+mn-lt"/>
            </a:endParaRP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8157" y="2414876"/>
            <a:ext cx="3734283" cy="3334714"/>
          </a:xfrm>
          <a:prstGeom prst="rect">
            <a:avLst/>
          </a:prstGeom>
        </p:spPr>
      </p:pic>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001" y="2269063"/>
            <a:ext cx="3959911" cy="3536201"/>
          </a:xfrm>
          <a:prstGeom prst="rect">
            <a:avLst/>
          </a:prstGeom>
        </p:spPr>
      </p:pic>
      <p:sp>
        <p:nvSpPr>
          <p:cNvPr id="2" name="投影片編號版面配置區 1"/>
          <p:cNvSpPr>
            <a:spLocks noGrp="1"/>
          </p:cNvSpPr>
          <p:nvPr>
            <p:ph type="sldNum" sz="quarter" idx="11"/>
          </p:nvPr>
        </p:nvSpPr>
        <p:spPr/>
        <p:txBody>
          <a:bodyPr/>
          <a:lstStyle/>
          <a:p>
            <a:fld id="{0EF8A0A4-1A2F-4B89-B3C7-02C31CE3A532}" type="slidenum">
              <a:rPr lang="zh-TW" altLang="en-US" smtClean="0"/>
              <a:pPr/>
              <a:t>23</a:t>
            </a:fld>
            <a:endParaRPr lang="zh-TW" altLang="zh-TW"/>
          </a:p>
        </p:txBody>
      </p:sp>
    </p:spTree>
    <p:extLst>
      <p:ext uri="{BB962C8B-B14F-4D97-AF65-F5344CB8AC3E}">
        <p14:creationId xmlns:p14="http://schemas.microsoft.com/office/powerpoint/2010/main" val="3909655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lstStyle/>
          <a:p>
            <a:r>
              <a:rPr lang="en-US" altLang="en-US" dirty="0"/>
              <a:t>More about RISC-V Memory Organization</a:t>
            </a:r>
            <a:endParaRPr lang="en-AU" altLang="en-US" dirty="0"/>
          </a:p>
        </p:txBody>
      </p:sp>
      <p:sp>
        <p:nvSpPr>
          <p:cNvPr id="20484" name="Rectangle 5"/>
          <p:cNvSpPr>
            <a:spLocks noGrp="1" noChangeArrowheads="1"/>
          </p:cNvSpPr>
          <p:nvPr>
            <p:ph type="body" idx="1"/>
          </p:nvPr>
        </p:nvSpPr>
        <p:spPr/>
        <p:txBody>
          <a:bodyPr/>
          <a:lstStyle/>
          <a:p>
            <a:r>
              <a:rPr lang="en-US" altLang="en-US" dirty="0"/>
              <a:t>RISC-V does not require words to be </a:t>
            </a:r>
            <a:r>
              <a:rPr lang="en-US" altLang="en-US" dirty="0">
                <a:solidFill>
                  <a:srgbClr val="FF0000"/>
                </a:solidFill>
              </a:rPr>
              <a:t>aligned</a:t>
            </a:r>
            <a:r>
              <a:rPr lang="en-US" altLang="en-US" dirty="0"/>
              <a:t> in memory, i.e., at an address a multiple of 4 (for a word) or 8 (for a </a:t>
            </a:r>
            <a:r>
              <a:rPr lang="en-US" altLang="en-US" dirty="0" err="1"/>
              <a:t>doubleword</a:t>
            </a:r>
            <a:r>
              <a:rPr lang="en-US" altLang="en-US" dirty="0"/>
              <a:t>)</a:t>
            </a:r>
          </a:p>
          <a:p>
            <a:pPr lvl="2"/>
            <a:r>
              <a:rPr lang="en-US" altLang="en-US" dirty="0"/>
              <a:t>Unlike some other ISAs; but misaligned memory</a:t>
            </a:r>
            <a:br>
              <a:rPr lang="en-US" altLang="en-US" dirty="0"/>
            </a:br>
            <a:r>
              <a:rPr lang="en-US" altLang="en-US" dirty="0"/>
              <a:t>accesses may be very </a:t>
            </a:r>
            <a:r>
              <a:rPr lang="en-US" altLang="en-US" dirty="0" err="1"/>
              <a:t>very</a:t>
            </a:r>
            <a:r>
              <a:rPr lang="en-US" altLang="en-US" dirty="0"/>
              <a:t> slow</a:t>
            </a:r>
          </a:p>
        </p:txBody>
      </p:sp>
      <p:grpSp>
        <p:nvGrpSpPr>
          <p:cNvPr id="4" name="Group 3"/>
          <p:cNvGrpSpPr>
            <a:grpSpLocks/>
          </p:cNvGrpSpPr>
          <p:nvPr/>
        </p:nvGrpSpPr>
        <p:grpSpPr bwMode="auto">
          <a:xfrm>
            <a:off x="755576" y="3047575"/>
            <a:ext cx="3744198" cy="2973714"/>
            <a:chOff x="1281" y="1751"/>
            <a:chExt cx="2556" cy="1766"/>
          </a:xfrm>
        </p:grpSpPr>
        <p:sp>
          <p:nvSpPr>
            <p:cNvPr id="5" name="Rectangle 4"/>
            <p:cNvSpPr>
              <a:spLocks noChangeArrowheads="1"/>
            </p:cNvSpPr>
            <p:nvPr/>
          </p:nvSpPr>
          <p:spPr bwMode="auto">
            <a:xfrm>
              <a:off x="2205" y="1751"/>
              <a:ext cx="163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526" tIns="41031" rIns="83526" bIns="41031">
              <a:spAutoFit/>
            </a:bodyPr>
            <a:lstStyle/>
            <a:p>
              <a:r>
                <a:rPr lang="zh-TW" altLang="en-US" dirty="0">
                  <a:latin typeface="+mn-lt"/>
                </a:rPr>
                <a:t>0      1       2       3</a:t>
              </a:r>
            </a:p>
          </p:txBody>
        </p:sp>
        <p:grpSp>
          <p:nvGrpSpPr>
            <p:cNvPr id="6" name="Group 5"/>
            <p:cNvGrpSpPr>
              <a:grpSpLocks/>
            </p:cNvGrpSpPr>
            <p:nvPr/>
          </p:nvGrpSpPr>
          <p:grpSpPr bwMode="auto">
            <a:xfrm>
              <a:off x="2160" y="1969"/>
              <a:ext cx="1632" cy="1548"/>
              <a:chOff x="2208" y="2352"/>
              <a:chExt cx="1288" cy="1221"/>
            </a:xfrm>
          </p:grpSpPr>
          <p:sp>
            <p:nvSpPr>
              <p:cNvPr id="9" name="Rectangle 6"/>
              <p:cNvSpPr>
                <a:spLocks noChangeArrowheads="1"/>
              </p:cNvSpPr>
              <p:nvPr/>
            </p:nvSpPr>
            <p:spPr bwMode="auto">
              <a:xfrm>
                <a:off x="2208" y="2352"/>
                <a:ext cx="1288" cy="12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Rectangle 7"/>
              <p:cNvSpPr>
                <a:spLocks noChangeArrowheads="1"/>
              </p:cNvSpPr>
              <p:nvPr/>
            </p:nvSpPr>
            <p:spPr bwMode="auto">
              <a:xfrm>
                <a:off x="2208" y="2501"/>
                <a:ext cx="1288" cy="136"/>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8"/>
              <p:cNvSpPr>
                <a:spLocks noChangeArrowheads="1"/>
              </p:cNvSpPr>
              <p:nvPr/>
            </p:nvSpPr>
            <p:spPr bwMode="auto">
              <a:xfrm>
                <a:off x="2880" y="3010"/>
                <a:ext cx="616" cy="1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2" name="Rectangle 9"/>
              <p:cNvSpPr>
                <a:spLocks noChangeArrowheads="1"/>
              </p:cNvSpPr>
              <p:nvPr/>
            </p:nvSpPr>
            <p:spPr bwMode="auto">
              <a:xfrm>
                <a:off x="2208" y="3154"/>
                <a:ext cx="664" cy="1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3" name="Rectangle 10"/>
              <p:cNvSpPr>
                <a:spLocks noChangeArrowheads="1"/>
              </p:cNvSpPr>
              <p:nvPr/>
            </p:nvSpPr>
            <p:spPr bwMode="auto">
              <a:xfrm>
                <a:off x="3216" y="3284"/>
                <a:ext cx="280" cy="1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4" name="Rectangle 11"/>
              <p:cNvSpPr>
                <a:spLocks noChangeArrowheads="1"/>
              </p:cNvSpPr>
              <p:nvPr/>
            </p:nvSpPr>
            <p:spPr bwMode="auto">
              <a:xfrm>
                <a:off x="2208" y="3428"/>
                <a:ext cx="1000" cy="1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5" name="Rectangle 12"/>
              <p:cNvSpPr>
                <a:spLocks noChangeArrowheads="1"/>
              </p:cNvSpPr>
              <p:nvPr/>
            </p:nvSpPr>
            <p:spPr bwMode="auto">
              <a:xfrm>
                <a:off x="2496" y="2671"/>
                <a:ext cx="1000" cy="1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6" name="Rectangle 13"/>
              <p:cNvSpPr>
                <a:spLocks noChangeArrowheads="1"/>
              </p:cNvSpPr>
              <p:nvPr/>
            </p:nvSpPr>
            <p:spPr bwMode="auto">
              <a:xfrm>
                <a:off x="2208" y="2815"/>
                <a:ext cx="280" cy="1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grpSp>
        <p:sp>
          <p:nvSpPr>
            <p:cNvPr id="7" name="Rectangle 14"/>
            <p:cNvSpPr>
              <a:spLocks noChangeArrowheads="1"/>
            </p:cNvSpPr>
            <p:nvPr/>
          </p:nvSpPr>
          <p:spPr bwMode="auto">
            <a:xfrm>
              <a:off x="1329" y="2099"/>
              <a:ext cx="75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6" tIns="41031" rIns="83526" bIns="41031">
              <a:spAutoFit/>
            </a:bodyPr>
            <a:lstStyle/>
            <a:p>
              <a:pPr algn="r"/>
              <a:r>
                <a:rPr lang="en-US" altLang="zh-TW" i="1" dirty="0">
                  <a:solidFill>
                    <a:srgbClr val="0000FF"/>
                  </a:solidFill>
                  <a:latin typeface="+mn-lt"/>
                </a:rPr>
                <a:t>Aligned</a:t>
              </a:r>
            </a:p>
          </p:txBody>
        </p:sp>
        <p:sp>
          <p:nvSpPr>
            <p:cNvPr id="8" name="Rectangle 15"/>
            <p:cNvSpPr>
              <a:spLocks noChangeArrowheads="1"/>
            </p:cNvSpPr>
            <p:nvPr/>
          </p:nvSpPr>
          <p:spPr bwMode="auto">
            <a:xfrm>
              <a:off x="1281" y="2448"/>
              <a:ext cx="759" cy="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6" tIns="41031" rIns="83526" bIns="41031">
              <a:spAutoFit/>
            </a:bodyPr>
            <a:lstStyle/>
            <a:p>
              <a:pPr algn="r"/>
              <a:r>
                <a:rPr lang="en-US" altLang="zh-TW" i="1" dirty="0">
                  <a:solidFill>
                    <a:srgbClr val="FF0000"/>
                  </a:solidFill>
                  <a:latin typeface="+mn-lt"/>
                </a:rPr>
                <a:t>Not</a:t>
              </a:r>
            </a:p>
            <a:p>
              <a:pPr algn="r"/>
              <a:r>
                <a:rPr lang="en-US" altLang="zh-TW" i="1" dirty="0">
                  <a:solidFill>
                    <a:srgbClr val="FF0000"/>
                  </a:solidFill>
                  <a:latin typeface="+mn-lt"/>
                </a:rPr>
                <a:t>Aligned</a:t>
              </a:r>
            </a:p>
          </p:txBody>
        </p:sp>
      </p:grpSp>
      <p:cxnSp>
        <p:nvCxnSpPr>
          <p:cNvPr id="17" name="直線單箭頭接點 16"/>
          <p:cNvCxnSpPr/>
          <p:nvPr/>
        </p:nvCxnSpPr>
        <p:spPr bwMode="auto">
          <a:xfrm>
            <a:off x="2267744" y="3882740"/>
            <a:ext cx="1944216"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直線單箭頭接點 17"/>
          <p:cNvCxnSpPr/>
          <p:nvPr/>
        </p:nvCxnSpPr>
        <p:spPr bwMode="auto">
          <a:xfrm>
            <a:off x="2266416" y="4223507"/>
            <a:ext cx="1944216"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直線接點 18"/>
          <p:cNvCxnSpPr/>
          <p:nvPr/>
        </p:nvCxnSpPr>
        <p:spPr bwMode="auto">
          <a:xfrm flipH="1">
            <a:off x="2267744" y="4223507"/>
            <a:ext cx="1921537" cy="341736"/>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 name="直線單箭頭接點 19"/>
          <p:cNvCxnSpPr/>
          <p:nvPr/>
        </p:nvCxnSpPr>
        <p:spPr bwMode="auto">
          <a:xfrm>
            <a:off x="2266416" y="4565243"/>
            <a:ext cx="1944216"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直線接點 20"/>
          <p:cNvCxnSpPr/>
          <p:nvPr/>
        </p:nvCxnSpPr>
        <p:spPr bwMode="auto">
          <a:xfrm flipH="1">
            <a:off x="2286949" y="4579633"/>
            <a:ext cx="1921537" cy="341736"/>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直線接點 21"/>
          <p:cNvCxnSpPr/>
          <p:nvPr/>
        </p:nvCxnSpPr>
        <p:spPr bwMode="auto">
          <a:xfrm flipH="1">
            <a:off x="2264370" y="3877954"/>
            <a:ext cx="1921537" cy="341736"/>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直線單箭頭接點 22"/>
          <p:cNvCxnSpPr/>
          <p:nvPr/>
        </p:nvCxnSpPr>
        <p:spPr bwMode="auto">
          <a:xfrm>
            <a:off x="2266416" y="4928622"/>
            <a:ext cx="1944216"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3" name="矩形 52"/>
          <p:cNvSpPr/>
          <p:nvPr/>
        </p:nvSpPr>
        <p:spPr bwMode="auto">
          <a:xfrm>
            <a:off x="7679139" y="2126528"/>
            <a:ext cx="1080000" cy="414645"/>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800" i="1" dirty="0">
                <a:latin typeface="+mn-lt"/>
              </a:rPr>
              <a:t>…</a:t>
            </a:r>
            <a:endParaRPr lang="zh-TW" altLang="en-US" sz="2800" i="1" dirty="0">
              <a:latin typeface="+mn-lt"/>
            </a:endParaRPr>
          </a:p>
        </p:txBody>
      </p:sp>
      <p:sp>
        <p:nvSpPr>
          <p:cNvPr id="54" name="矩形 53"/>
          <p:cNvSpPr/>
          <p:nvPr/>
        </p:nvSpPr>
        <p:spPr bwMode="auto">
          <a:xfrm>
            <a:off x="7679139" y="5210421"/>
            <a:ext cx="1080000" cy="617307"/>
          </a:xfrm>
          <a:prstGeom prst="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800" i="1" dirty="0">
                <a:latin typeface="+mn-lt"/>
              </a:rPr>
              <a:t>…</a:t>
            </a:r>
            <a:endParaRPr lang="zh-TW" altLang="en-US" sz="2800" i="1" dirty="0">
              <a:latin typeface="+mn-lt"/>
            </a:endParaRPr>
          </a:p>
        </p:txBody>
      </p:sp>
      <p:grpSp>
        <p:nvGrpSpPr>
          <p:cNvPr id="55" name="群組 54"/>
          <p:cNvGrpSpPr/>
          <p:nvPr/>
        </p:nvGrpSpPr>
        <p:grpSpPr>
          <a:xfrm>
            <a:off x="7679139" y="2544923"/>
            <a:ext cx="1080000" cy="2727000"/>
            <a:chOff x="5760000" y="1620000"/>
            <a:chExt cx="1080000" cy="2727000"/>
          </a:xfrm>
        </p:grpSpPr>
        <p:sp>
          <p:nvSpPr>
            <p:cNvPr id="63" name="矩形 62"/>
            <p:cNvSpPr/>
            <p:nvPr/>
          </p:nvSpPr>
          <p:spPr bwMode="auto">
            <a:xfrm>
              <a:off x="5760000" y="3105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64" name="矩形 63"/>
            <p:cNvSpPr/>
            <p:nvPr/>
          </p:nvSpPr>
          <p:spPr bwMode="auto">
            <a:xfrm>
              <a:off x="5760000" y="2969983"/>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65" name="矩形 64"/>
            <p:cNvSpPr/>
            <p:nvPr/>
          </p:nvSpPr>
          <p:spPr bwMode="auto">
            <a:xfrm>
              <a:off x="5760000" y="2835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66" name="矩形 65"/>
            <p:cNvSpPr/>
            <p:nvPr/>
          </p:nvSpPr>
          <p:spPr bwMode="auto">
            <a:xfrm>
              <a:off x="5760000" y="2700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67" name="矩形 66"/>
            <p:cNvSpPr/>
            <p:nvPr/>
          </p:nvSpPr>
          <p:spPr bwMode="auto">
            <a:xfrm>
              <a:off x="5760000" y="3645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68" name="矩形 67"/>
            <p:cNvSpPr/>
            <p:nvPr/>
          </p:nvSpPr>
          <p:spPr bwMode="auto">
            <a:xfrm>
              <a:off x="5760000" y="3510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69" name="矩形 68"/>
            <p:cNvSpPr/>
            <p:nvPr/>
          </p:nvSpPr>
          <p:spPr bwMode="auto">
            <a:xfrm>
              <a:off x="5760000" y="3375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70" name="矩形 69"/>
            <p:cNvSpPr/>
            <p:nvPr/>
          </p:nvSpPr>
          <p:spPr bwMode="auto">
            <a:xfrm>
              <a:off x="5760000" y="3240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71" name="矩形 70"/>
            <p:cNvSpPr/>
            <p:nvPr/>
          </p:nvSpPr>
          <p:spPr bwMode="auto">
            <a:xfrm>
              <a:off x="5760000" y="2025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72" name="矩形 71"/>
            <p:cNvSpPr/>
            <p:nvPr/>
          </p:nvSpPr>
          <p:spPr bwMode="auto">
            <a:xfrm>
              <a:off x="5760000" y="1889983"/>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73" name="矩形 72"/>
            <p:cNvSpPr/>
            <p:nvPr/>
          </p:nvSpPr>
          <p:spPr bwMode="auto">
            <a:xfrm>
              <a:off x="5760000" y="1755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74" name="矩形 73"/>
            <p:cNvSpPr/>
            <p:nvPr/>
          </p:nvSpPr>
          <p:spPr bwMode="auto">
            <a:xfrm>
              <a:off x="5760000" y="1620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75" name="矩形 74"/>
            <p:cNvSpPr/>
            <p:nvPr/>
          </p:nvSpPr>
          <p:spPr bwMode="auto">
            <a:xfrm>
              <a:off x="5760000" y="2565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76" name="矩形 75"/>
            <p:cNvSpPr/>
            <p:nvPr/>
          </p:nvSpPr>
          <p:spPr bwMode="auto">
            <a:xfrm>
              <a:off x="5760000" y="2430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77" name="矩形 76"/>
            <p:cNvSpPr/>
            <p:nvPr/>
          </p:nvSpPr>
          <p:spPr bwMode="auto">
            <a:xfrm>
              <a:off x="5760000" y="2295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78" name="矩形 77"/>
            <p:cNvSpPr/>
            <p:nvPr/>
          </p:nvSpPr>
          <p:spPr bwMode="auto">
            <a:xfrm>
              <a:off x="5760000" y="2160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79" name="矩形 78"/>
            <p:cNvSpPr/>
            <p:nvPr/>
          </p:nvSpPr>
          <p:spPr bwMode="auto">
            <a:xfrm>
              <a:off x="5760000" y="4212000"/>
              <a:ext cx="1080000" cy="135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80" name="矩形 79"/>
            <p:cNvSpPr/>
            <p:nvPr/>
          </p:nvSpPr>
          <p:spPr bwMode="auto">
            <a:xfrm>
              <a:off x="5760000" y="3780000"/>
              <a:ext cx="1080000" cy="432000"/>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81" name="矩形 80"/>
            <p:cNvSpPr/>
            <p:nvPr/>
          </p:nvSpPr>
          <p:spPr bwMode="auto">
            <a:xfrm>
              <a:off x="5944033" y="3829415"/>
              <a:ext cx="860215" cy="328370"/>
            </a:xfrm>
            <a:prstGeom prst="rect">
              <a:avLst/>
            </a:prstGeom>
            <a:solidFill>
              <a:srgbClr val="99FF99"/>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0" tIns="0" rIns="0" bIns="0" numCol="1" spcCol="0" rtlCol="0" fromWordArt="0" anchor="ctr" anchorCtr="1" forceAA="0" compatLnSpc="1">
              <a:prstTxWarp prst="textNoShape">
                <a:avLst/>
              </a:prstTxWarp>
              <a:noAutofit/>
            </a:bodyPr>
            <a:lstStyle/>
            <a:p>
              <a:pPr algn="ctr" eaLnBrk="1" hangingPunct="1"/>
              <a:r>
                <a:rPr lang="en-US" altLang="zh-TW" i="1" dirty="0">
                  <a:latin typeface="+mn-lt"/>
                </a:rPr>
                <a:t>…</a:t>
              </a:r>
              <a:endParaRPr lang="zh-TW" altLang="en-US" i="1" dirty="0">
                <a:latin typeface="+mn-lt"/>
              </a:endParaRPr>
            </a:p>
          </p:txBody>
        </p:sp>
      </p:grpSp>
      <p:sp>
        <p:nvSpPr>
          <p:cNvPr id="56" name="文字方塊 55"/>
          <p:cNvSpPr txBox="1"/>
          <p:nvPr/>
        </p:nvSpPr>
        <p:spPr>
          <a:xfrm>
            <a:off x="6905530" y="2011304"/>
            <a:ext cx="752129" cy="369332"/>
          </a:xfrm>
          <a:prstGeom prst="rect">
            <a:avLst/>
          </a:prstGeom>
          <a:noFill/>
        </p:spPr>
        <p:txBody>
          <a:bodyPr wrap="none" rtlCol="0">
            <a:spAutoFit/>
          </a:bodyPr>
          <a:lstStyle/>
          <a:p>
            <a:pPr marL="0"/>
            <a:r>
              <a:rPr lang="en-US" altLang="zh-TW" sz="1800" dirty="0">
                <a:solidFill>
                  <a:srgbClr val="0000FF"/>
                </a:solidFill>
                <a:latin typeface="+mn-lt"/>
              </a:rPr>
              <a:t>2</a:t>
            </a:r>
            <a:r>
              <a:rPr lang="en-US" altLang="zh-TW" sz="1800" baseline="30000" dirty="0">
                <a:solidFill>
                  <a:srgbClr val="0000FF"/>
                </a:solidFill>
                <a:latin typeface="+mn-lt"/>
              </a:rPr>
              <a:t>64</a:t>
            </a:r>
            <a:r>
              <a:rPr lang="en-US" altLang="zh-TW" sz="1800" dirty="0">
                <a:solidFill>
                  <a:srgbClr val="0000FF"/>
                </a:solidFill>
                <a:latin typeface="+mn-lt"/>
              </a:rPr>
              <a:t> - 1</a:t>
            </a:r>
            <a:endParaRPr lang="zh-TW" altLang="en-US" sz="1800" dirty="0">
              <a:solidFill>
                <a:srgbClr val="0000FF"/>
              </a:solidFill>
              <a:latin typeface="+mn-lt"/>
            </a:endParaRPr>
          </a:p>
        </p:txBody>
      </p:sp>
      <p:sp>
        <p:nvSpPr>
          <p:cNvPr id="57" name="文字方塊 56"/>
          <p:cNvSpPr txBox="1"/>
          <p:nvPr/>
        </p:nvSpPr>
        <p:spPr>
          <a:xfrm>
            <a:off x="7344199" y="5602412"/>
            <a:ext cx="301686" cy="369332"/>
          </a:xfrm>
          <a:prstGeom prst="rect">
            <a:avLst/>
          </a:prstGeom>
          <a:noFill/>
        </p:spPr>
        <p:txBody>
          <a:bodyPr wrap="none" rtlCol="0">
            <a:spAutoFit/>
          </a:bodyPr>
          <a:lstStyle/>
          <a:p>
            <a:pPr marL="0"/>
            <a:r>
              <a:rPr lang="en-US" altLang="zh-TW" sz="1800" dirty="0">
                <a:solidFill>
                  <a:srgbClr val="0000FF"/>
                </a:solidFill>
                <a:latin typeface="+mn-lt"/>
              </a:rPr>
              <a:t>0</a:t>
            </a:r>
            <a:endParaRPr lang="zh-TW" altLang="en-US" sz="1800" dirty="0">
              <a:solidFill>
                <a:srgbClr val="0000FF"/>
              </a:solidFill>
              <a:latin typeface="+mn-lt"/>
            </a:endParaRPr>
          </a:p>
        </p:txBody>
      </p:sp>
      <p:sp>
        <p:nvSpPr>
          <p:cNvPr id="58" name="文字方塊 57"/>
          <p:cNvSpPr txBox="1"/>
          <p:nvPr/>
        </p:nvSpPr>
        <p:spPr>
          <a:xfrm>
            <a:off x="6652588" y="5026348"/>
            <a:ext cx="1007007" cy="369332"/>
          </a:xfrm>
          <a:prstGeom prst="rect">
            <a:avLst/>
          </a:prstGeom>
          <a:noFill/>
        </p:spPr>
        <p:txBody>
          <a:bodyPr wrap="none" rtlCol="0">
            <a:spAutoFit/>
          </a:bodyPr>
          <a:lstStyle/>
          <a:p>
            <a:pPr marL="0"/>
            <a:r>
              <a:rPr lang="en-US" altLang="zh-TW" sz="1800" dirty="0">
                <a:solidFill>
                  <a:srgbClr val="0000FF"/>
                </a:solidFill>
                <a:latin typeface="+mn-lt"/>
              </a:rPr>
              <a:t>A = 1024</a:t>
            </a:r>
            <a:endParaRPr lang="zh-TW" altLang="en-US" sz="1800" dirty="0">
              <a:solidFill>
                <a:srgbClr val="0000FF"/>
              </a:solidFill>
              <a:latin typeface="+mn-lt"/>
            </a:endParaRPr>
          </a:p>
        </p:txBody>
      </p:sp>
      <p:sp>
        <p:nvSpPr>
          <p:cNvPr id="59" name="文字方塊 58"/>
          <p:cNvSpPr txBox="1"/>
          <p:nvPr/>
        </p:nvSpPr>
        <p:spPr>
          <a:xfrm>
            <a:off x="6399644" y="4450284"/>
            <a:ext cx="1265090" cy="369332"/>
          </a:xfrm>
          <a:prstGeom prst="rect">
            <a:avLst/>
          </a:prstGeom>
          <a:noFill/>
        </p:spPr>
        <p:txBody>
          <a:bodyPr wrap="none" rtlCol="0">
            <a:spAutoFit/>
          </a:bodyPr>
          <a:lstStyle/>
          <a:p>
            <a:pPr marL="0"/>
            <a:r>
              <a:rPr lang="en-US" altLang="zh-TW" sz="1800" dirty="0">
                <a:solidFill>
                  <a:srgbClr val="0000FF"/>
                </a:solidFill>
                <a:latin typeface="+mn-lt"/>
              </a:rPr>
              <a:t>A[8] = 1088</a:t>
            </a:r>
            <a:endParaRPr lang="zh-TW" altLang="en-US" sz="1800" dirty="0">
              <a:solidFill>
                <a:srgbClr val="0000FF"/>
              </a:solidFill>
              <a:latin typeface="+mn-lt"/>
            </a:endParaRPr>
          </a:p>
        </p:txBody>
      </p:sp>
      <p:sp>
        <p:nvSpPr>
          <p:cNvPr id="60" name="文字方塊 59"/>
          <p:cNvSpPr txBox="1"/>
          <p:nvPr/>
        </p:nvSpPr>
        <p:spPr>
          <a:xfrm>
            <a:off x="6391630" y="3370164"/>
            <a:ext cx="1265090" cy="369332"/>
          </a:xfrm>
          <a:prstGeom prst="rect">
            <a:avLst/>
          </a:prstGeom>
          <a:noFill/>
        </p:spPr>
        <p:txBody>
          <a:bodyPr wrap="none" rtlCol="0">
            <a:spAutoFit/>
          </a:bodyPr>
          <a:lstStyle/>
          <a:p>
            <a:pPr marL="0"/>
            <a:r>
              <a:rPr lang="en-US" altLang="zh-TW" sz="1800" dirty="0">
                <a:solidFill>
                  <a:srgbClr val="0000FF"/>
                </a:solidFill>
                <a:latin typeface="+mn-lt"/>
              </a:rPr>
              <a:t>A[9] = 1096</a:t>
            </a:r>
            <a:endParaRPr lang="zh-TW" altLang="en-US" sz="1800" dirty="0">
              <a:solidFill>
                <a:srgbClr val="0000FF"/>
              </a:solidFill>
              <a:latin typeface="+mn-lt"/>
            </a:endParaRPr>
          </a:p>
        </p:txBody>
      </p:sp>
      <p:sp>
        <p:nvSpPr>
          <p:cNvPr id="61" name="圓角矩形 60"/>
          <p:cNvSpPr/>
          <p:nvPr/>
        </p:nvSpPr>
        <p:spPr bwMode="auto">
          <a:xfrm>
            <a:off x="7707951" y="2814890"/>
            <a:ext cx="1032942" cy="1090038"/>
          </a:xfrm>
          <a:prstGeom prst="roundRect">
            <a:avLst/>
          </a:prstGeom>
          <a:noFill/>
          <a:ln w="57150"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sp>
        <p:nvSpPr>
          <p:cNvPr id="62" name="圓角矩形 61"/>
          <p:cNvSpPr/>
          <p:nvPr/>
        </p:nvSpPr>
        <p:spPr bwMode="auto">
          <a:xfrm>
            <a:off x="7702668" y="3651923"/>
            <a:ext cx="1032942" cy="1042996"/>
          </a:xfrm>
          <a:prstGeom prst="roundRect">
            <a:avLst/>
          </a:prstGeom>
          <a:noFill/>
          <a:ln w="38100" cap="flat" cmpd="sng" algn="ctr">
            <a:solidFill>
              <a:srgbClr val="0000FF"/>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800" i="1" dirty="0">
              <a:latin typeface="+mn-lt"/>
            </a:endParaRPr>
          </a:p>
        </p:txBody>
      </p:sp>
      <p:grpSp>
        <p:nvGrpSpPr>
          <p:cNvPr id="82" name="群組 81"/>
          <p:cNvGrpSpPr/>
          <p:nvPr/>
        </p:nvGrpSpPr>
        <p:grpSpPr>
          <a:xfrm>
            <a:off x="5004048" y="4005306"/>
            <a:ext cx="2579368" cy="855192"/>
            <a:chOff x="5004048" y="4005306"/>
            <a:chExt cx="2579368" cy="855192"/>
          </a:xfrm>
        </p:grpSpPr>
        <p:sp>
          <p:nvSpPr>
            <p:cNvPr id="83" name="文字方塊 82"/>
            <p:cNvSpPr txBox="1"/>
            <p:nvPr/>
          </p:nvSpPr>
          <p:spPr>
            <a:xfrm>
              <a:off x="5004048" y="4398833"/>
              <a:ext cx="1125629" cy="461665"/>
            </a:xfrm>
            <a:prstGeom prst="rect">
              <a:avLst/>
            </a:prstGeom>
            <a:noFill/>
          </p:spPr>
          <p:txBody>
            <a:bodyPr wrap="none" rtlCol="0">
              <a:spAutoFit/>
            </a:bodyPr>
            <a:lstStyle/>
            <a:p>
              <a:pPr marL="0"/>
              <a:r>
                <a:rPr lang="en-US" altLang="zh-TW" dirty="0">
                  <a:solidFill>
                    <a:srgbClr val="0000FF"/>
                  </a:solidFill>
                  <a:latin typeface="+mn-lt"/>
                </a:rPr>
                <a:t>Aligned</a:t>
              </a:r>
              <a:endParaRPr lang="zh-TW" altLang="en-US" dirty="0">
                <a:solidFill>
                  <a:srgbClr val="0000FF"/>
                </a:solidFill>
                <a:latin typeface="+mn-lt"/>
              </a:endParaRPr>
            </a:p>
          </p:txBody>
        </p:sp>
        <p:cxnSp>
          <p:nvCxnSpPr>
            <p:cNvPr id="84" name="直線單箭頭接點 83"/>
            <p:cNvCxnSpPr>
              <a:stCxn id="83" idx="3"/>
            </p:cNvCxnSpPr>
            <p:nvPr/>
          </p:nvCxnSpPr>
          <p:spPr bwMode="auto">
            <a:xfrm flipV="1">
              <a:off x="6129677" y="4005306"/>
              <a:ext cx="1453739" cy="624360"/>
            </a:xfrm>
            <a:prstGeom prst="straightConnector1">
              <a:avLst/>
            </a:prstGeom>
            <a:solidFill>
              <a:schemeClr val="accent1"/>
            </a:solidFill>
            <a:ln w="9525" cap="flat" cmpd="sng" algn="ctr">
              <a:solidFill>
                <a:srgbClr val="0000FF"/>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85" name="群組 84"/>
          <p:cNvGrpSpPr/>
          <p:nvPr/>
        </p:nvGrpSpPr>
        <p:grpSpPr>
          <a:xfrm>
            <a:off x="4949172" y="3030051"/>
            <a:ext cx="2645079" cy="830997"/>
            <a:chOff x="4949172" y="3148820"/>
            <a:chExt cx="2645079" cy="830997"/>
          </a:xfrm>
        </p:grpSpPr>
        <p:sp>
          <p:nvSpPr>
            <p:cNvPr id="86" name="文字方塊 85"/>
            <p:cNvSpPr txBox="1"/>
            <p:nvPr/>
          </p:nvSpPr>
          <p:spPr>
            <a:xfrm>
              <a:off x="4949172" y="3148820"/>
              <a:ext cx="1125629" cy="830997"/>
            </a:xfrm>
            <a:prstGeom prst="rect">
              <a:avLst/>
            </a:prstGeom>
            <a:noFill/>
          </p:spPr>
          <p:txBody>
            <a:bodyPr wrap="none" rtlCol="0">
              <a:spAutoFit/>
            </a:bodyPr>
            <a:lstStyle/>
            <a:p>
              <a:pPr marL="0" algn="ctr"/>
              <a:r>
                <a:rPr lang="en-US" altLang="zh-TW" dirty="0">
                  <a:solidFill>
                    <a:srgbClr val="FF0000"/>
                  </a:solidFill>
                  <a:latin typeface="+mn-lt"/>
                </a:rPr>
                <a:t>Not</a:t>
              </a:r>
            </a:p>
            <a:p>
              <a:pPr marL="0" algn="ctr"/>
              <a:r>
                <a:rPr lang="en-US" altLang="zh-TW" dirty="0">
                  <a:solidFill>
                    <a:srgbClr val="FF0000"/>
                  </a:solidFill>
                  <a:latin typeface="+mn-lt"/>
                </a:rPr>
                <a:t>Aligned</a:t>
              </a:r>
              <a:endParaRPr lang="zh-TW" altLang="en-US" dirty="0">
                <a:solidFill>
                  <a:srgbClr val="FF0000"/>
                </a:solidFill>
                <a:latin typeface="+mn-lt"/>
              </a:endParaRPr>
            </a:p>
          </p:txBody>
        </p:sp>
        <p:cxnSp>
          <p:nvCxnSpPr>
            <p:cNvPr id="87" name="直線單箭頭接點 86"/>
            <p:cNvCxnSpPr>
              <a:stCxn id="86" idx="3"/>
            </p:cNvCxnSpPr>
            <p:nvPr/>
          </p:nvCxnSpPr>
          <p:spPr bwMode="auto">
            <a:xfrm flipV="1">
              <a:off x="6074801" y="3471686"/>
              <a:ext cx="1519450" cy="92633"/>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pic>
        <p:nvPicPr>
          <p:cNvPr id="88" name="圖片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891" y="2255807"/>
            <a:ext cx="1146479" cy="1222911"/>
          </a:xfrm>
          <a:prstGeom prst="rect">
            <a:avLst/>
          </a:prstGeom>
        </p:spPr>
      </p:pic>
      <p:sp>
        <p:nvSpPr>
          <p:cNvPr id="2" name="投影片編號版面配置區 1"/>
          <p:cNvSpPr>
            <a:spLocks noGrp="1"/>
          </p:cNvSpPr>
          <p:nvPr>
            <p:ph type="sldNum" sz="quarter" idx="11"/>
          </p:nvPr>
        </p:nvSpPr>
        <p:spPr/>
        <p:txBody>
          <a:bodyPr/>
          <a:lstStyle/>
          <a:p>
            <a:fld id="{0EF8A0A4-1A2F-4B89-B3C7-02C31CE3A532}" type="slidenum">
              <a:rPr lang="zh-TW" altLang="en-US" smtClean="0"/>
              <a:pPr/>
              <a:t>24</a:t>
            </a:fld>
            <a:endParaRPr lang="zh-TW" altLang="zh-TW"/>
          </a:p>
        </p:txBody>
      </p:sp>
    </p:spTree>
    <p:extLst>
      <p:ext uri="{BB962C8B-B14F-4D97-AF65-F5344CB8AC3E}">
        <p14:creationId xmlns:p14="http://schemas.microsoft.com/office/powerpoint/2010/main" val="28125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Effect transition="in" filter="fade">
                                      <p:cBhvr>
                                        <p:cTn id="9"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title"/>
          </p:nvPr>
        </p:nvSpPr>
        <p:spPr/>
        <p:txBody>
          <a:bodyPr/>
          <a:lstStyle/>
          <a:p>
            <a:pPr eaLnBrk="1" hangingPunct="1"/>
            <a:r>
              <a:rPr lang="en-US" altLang="en-US"/>
              <a:t>Registers vs. Memory</a:t>
            </a:r>
            <a:endParaRPr lang="en-AU" altLang="en-US"/>
          </a:p>
        </p:txBody>
      </p:sp>
      <p:sp>
        <p:nvSpPr>
          <p:cNvPr id="24580" name="Rectangle 5"/>
          <p:cNvSpPr>
            <a:spLocks noGrp="1" noChangeArrowheads="1"/>
          </p:cNvSpPr>
          <p:nvPr>
            <p:ph type="body" idx="1"/>
          </p:nvPr>
        </p:nvSpPr>
        <p:spPr/>
        <p:txBody>
          <a:bodyPr/>
          <a:lstStyle/>
          <a:p>
            <a:pPr eaLnBrk="1" hangingPunct="1">
              <a:lnSpc>
                <a:spcPct val="90000"/>
              </a:lnSpc>
            </a:pPr>
            <a:r>
              <a:rPr lang="en-US" altLang="en-US" dirty="0"/>
              <a:t>Registers are faster to access than memory</a:t>
            </a:r>
          </a:p>
          <a:p>
            <a:pPr lvl="1" eaLnBrk="1" hangingPunct="1">
              <a:lnSpc>
                <a:spcPct val="90000"/>
              </a:lnSpc>
            </a:pPr>
            <a:r>
              <a:rPr lang="en-US" altLang="en-US" dirty="0"/>
              <a:t>But, operating on memory data requires loads and stores</a:t>
            </a:r>
          </a:p>
          <a:p>
            <a:pPr lvl="2" eaLnBrk="1" hangingPunct="1">
              <a:lnSpc>
                <a:spcPct val="90000"/>
              </a:lnSpc>
            </a:pPr>
            <a:r>
              <a:rPr lang="en-US" altLang="en-US" dirty="0"/>
              <a:t>More instructions to be executed, larger code size</a:t>
            </a:r>
          </a:p>
          <a:p>
            <a:pPr eaLnBrk="1" hangingPunct="1">
              <a:lnSpc>
                <a:spcPct val="90000"/>
              </a:lnSpc>
            </a:pPr>
            <a:r>
              <a:rPr lang="en-US" altLang="en-US" dirty="0"/>
              <a:t>Compilers should use registers for variables as much as possible</a:t>
            </a:r>
          </a:p>
          <a:p>
            <a:pPr lvl="1" eaLnBrk="1" hangingPunct="1">
              <a:lnSpc>
                <a:spcPct val="90000"/>
              </a:lnSpc>
            </a:pPr>
            <a:r>
              <a:rPr lang="en-US" altLang="en-US" dirty="0"/>
              <a:t>Only </a:t>
            </a:r>
            <a:r>
              <a:rPr lang="en-US" altLang="en-US" dirty="0">
                <a:solidFill>
                  <a:srgbClr val="FF0000"/>
                </a:solidFill>
              </a:rPr>
              <a:t>spill</a:t>
            </a:r>
            <a:r>
              <a:rPr lang="en-US" altLang="en-US" dirty="0"/>
              <a:t> to memory for less frequently used variables, if  more variables than available registers are used</a:t>
            </a:r>
          </a:p>
          <a:p>
            <a:pPr lvl="1" eaLnBrk="1" hangingPunct="1">
              <a:lnSpc>
                <a:spcPct val="90000"/>
              </a:lnSpc>
            </a:pPr>
            <a:r>
              <a:rPr lang="en-US" altLang="en-US" dirty="0"/>
              <a:t>Register optimization is important!</a:t>
            </a:r>
          </a:p>
          <a:p>
            <a:r>
              <a:rPr lang="en-US" altLang="zh-TW" dirty="0"/>
              <a:t>Why not keep all variables in memory?</a:t>
            </a:r>
          </a:p>
          <a:p>
            <a:pPr lvl="1"/>
            <a:r>
              <a:rPr lang="en-US" altLang="zh-TW" dirty="0"/>
              <a:t>Smaller is faster: registers are faster than memory</a:t>
            </a:r>
          </a:p>
          <a:p>
            <a:pPr lvl="1"/>
            <a:r>
              <a:rPr lang="en-US" altLang="zh-TW" dirty="0"/>
              <a:t>Registers are more versatile: </a:t>
            </a:r>
          </a:p>
          <a:p>
            <a:pPr lvl="2"/>
            <a:r>
              <a:rPr lang="en-US" altLang="zh-TW" dirty="0"/>
              <a:t>Register file can read 2 and write 1 registers per instruction</a:t>
            </a:r>
          </a:p>
          <a:p>
            <a:pPr lvl="2"/>
            <a:r>
              <a:rPr lang="en-US" altLang="zh-TW" dirty="0"/>
              <a:t>Memory read/write 1 operand per instruction, no operation</a:t>
            </a:r>
          </a:p>
          <a:p>
            <a:pPr lvl="1" eaLnBrk="1" hangingPunct="1">
              <a:lnSpc>
                <a:spcPct val="90000"/>
              </a:lnSpc>
            </a:pPr>
            <a:endParaRPr lang="en-AU" altLang="en-US"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25</a:t>
            </a:fld>
            <a:endParaRPr lang="zh-TW" altLang="zh-TW"/>
          </a:p>
        </p:txBody>
      </p:sp>
    </p:spTree>
    <p:extLst>
      <p:ext uri="{BB962C8B-B14F-4D97-AF65-F5344CB8AC3E}">
        <p14:creationId xmlns:p14="http://schemas.microsoft.com/office/powerpoint/2010/main" val="157917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80">
                                            <p:txEl>
                                              <p:pRg st="3" end="3"/>
                                            </p:txEl>
                                          </p:spTgt>
                                        </p:tgtEl>
                                        <p:attrNameLst>
                                          <p:attrName>style.visibility</p:attrName>
                                        </p:attrNameLst>
                                      </p:cBhvr>
                                      <p:to>
                                        <p:strVal val="visible"/>
                                      </p:to>
                                    </p:set>
                                    <p:animEffect transition="in" filter="fade">
                                      <p:cBhvr>
                                        <p:cTn id="7" dur="500"/>
                                        <p:tgtEl>
                                          <p:spTgt spid="2458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4580">
                                            <p:txEl>
                                              <p:pRg st="4" end="4"/>
                                            </p:txEl>
                                          </p:spTgt>
                                        </p:tgtEl>
                                        <p:attrNameLst>
                                          <p:attrName>style.visibility</p:attrName>
                                        </p:attrNameLst>
                                      </p:cBhvr>
                                      <p:to>
                                        <p:strVal val="visible"/>
                                      </p:to>
                                    </p:set>
                                    <p:animEffect transition="in" filter="fade">
                                      <p:cBhvr>
                                        <p:cTn id="10" dur="500"/>
                                        <p:tgtEl>
                                          <p:spTgt spid="24580">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580">
                                            <p:txEl>
                                              <p:pRg st="5" end="5"/>
                                            </p:txEl>
                                          </p:spTgt>
                                        </p:tgtEl>
                                        <p:attrNameLst>
                                          <p:attrName>style.visibility</p:attrName>
                                        </p:attrNameLst>
                                      </p:cBhvr>
                                      <p:to>
                                        <p:strVal val="visible"/>
                                      </p:to>
                                    </p:set>
                                    <p:animEffect transition="in" filter="fade">
                                      <p:cBhvr>
                                        <p:cTn id="13" dur="500"/>
                                        <p:tgtEl>
                                          <p:spTgt spid="24580">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580">
                                            <p:txEl>
                                              <p:pRg st="6" end="6"/>
                                            </p:txEl>
                                          </p:spTgt>
                                        </p:tgtEl>
                                        <p:attrNameLst>
                                          <p:attrName>style.visibility</p:attrName>
                                        </p:attrNameLst>
                                      </p:cBhvr>
                                      <p:to>
                                        <p:strVal val="visible"/>
                                      </p:to>
                                    </p:set>
                                    <p:animEffect transition="in" filter="fade">
                                      <p:cBhvr>
                                        <p:cTn id="18" dur="500"/>
                                        <p:tgtEl>
                                          <p:spTgt spid="24580">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4580">
                                            <p:txEl>
                                              <p:pRg st="7" end="7"/>
                                            </p:txEl>
                                          </p:spTgt>
                                        </p:tgtEl>
                                        <p:attrNameLst>
                                          <p:attrName>style.visibility</p:attrName>
                                        </p:attrNameLst>
                                      </p:cBhvr>
                                      <p:to>
                                        <p:strVal val="visible"/>
                                      </p:to>
                                    </p:set>
                                    <p:animEffect transition="in" filter="fade">
                                      <p:cBhvr>
                                        <p:cTn id="21" dur="500"/>
                                        <p:tgtEl>
                                          <p:spTgt spid="24580">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4580">
                                            <p:txEl>
                                              <p:pRg st="8" end="8"/>
                                            </p:txEl>
                                          </p:spTgt>
                                        </p:tgtEl>
                                        <p:attrNameLst>
                                          <p:attrName>style.visibility</p:attrName>
                                        </p:attrNameLst>
                                      </p:cBhvr>
                                      <p:to>
                                        <p:strVal val="visible"/>
                                      </p:to>
                                    </p:set>
                                    <p:animEffect transition="in" filter="fade">
                                      <p:cBhvr>
                                        <p:cTn id="24" dur="500"/>
                                        <p:tgtEl>
                                          <p:spTgt spid="24580">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4580">
                                            <p:txEl>
                                              <p:pRg st="9" end="9"/>
                                            </p:txEl>
                                          </p:spTgt>
                                        </p:tgtEl>
                                        <p:attrNameLst>
                                          <p:attrName>style.visibility</p:attrName>
                                        </p:attrNameLst>
                                      </p:cBhvr>
                                      <p:to>
                                        <p:strVal val="visible"/>
                                      </p:to>
                                    </p:set>
                                    <p:animEffect transition="in" filter="fade">
                                      <p:cBhvr>
                                        <p:cTn id="27" dur="500"/>
                                        <p:tgtEl>
                                          <p:spTgt spid="24580">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4580">
                                            <p:txEl>
                                              <p:pRg st="10" end="10"/>
                                            </p:txEl>
                                          </p:spTgt>
                                        </p:tgtEl>
                                        <p:attrNameLst>
                                          <p:attrName>style.visibility</p:attrName>
                                        </p:attrNameLst>
                                      </p:cBhvr>
                                      <p:to>
                                        <p:strVal val="visible"/>
                                      </p:to>
                                    </p:set>
                                    <p:animEffect transition="in" filter="fade">
                                      <p:cBhvr>
                                        <p:cTn id="30" dur="500"/>
                                        <p:tgtEl>
                                          <p:spTgt spid="2458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5"/>
          <p:cNvSpPr>
            <a:spLocks noGrp="1" noChangeArrowheads="1"/>
          </p:cNvSpPr>
          <p:nvPr>
            <p:ph type="title"/>
          </p:nvPr>
        </p:nvSpPr>
        <p:spPr/>
        <p:txBody>
          <a:bodyPr/>
          <a:lstStyle/>
          <a:p>
            <a:r>
              <a:rPr lang="en-US" altLang="en-US" dirty="0"/>
              <a:t>How about (3) Immediate Operands?</a:t>
            </a:r>
            <a:endParaRPr lang="en-US" altLang="zh-TW" dirty="0"/>
          </a:p>
        </p:txBody>
      </p:sp>
      <p:sp>
        <p:nvSpPr>
          <p:cNvPr id="626694" name="Rectangle 6"/>
          <p:cNvSpPr>
            <a:spLocks noGrp="1" noChangeArrowheads="1"/>
          </p:cNvSpPr>
          <p:nvPr>
            <p:ph type="body" idx="1"/>
          </p:nvPr>
        </p:nvSpPr>
        <p:spPr/>
        <p:txBody>
          <a:bodyPr/>
          <a:lstStyle/>
          <a:p>
            <a:r>
              <a:rPr lang="en-US" altLang="zh-TW" dirty="0"/>
              <a:t>Small constants used frequently (50% of operands) </a:t>
            </a:r>
            <a:br>
              <a:rPr lang="en-US" altLang="zh-TW" dirty="0"/>
            </a:br>
            <a:r>
              <a:rPr lang="en-US" altLang="zh-TW" sz="2400" dirty="0"/>
              <a:t>	e.g., 	A = B + </a:t>
            </a:r>
            <a:r>
              <a:rPr lang="en-US" altLang="zh-TW" sz="2400" dirty="0">
                <a:solidFill>
                  <a:srgbClr val="FF0000"/>
                </a:solidFill>
              </a:rPr>
              <a:t>4</a:t>
            </a:r>
            <a:r>
              <a:rPr lang="en-US" altLang="zh-TW" sz="2400" dirty="0"/>
              <a:t>;		if (C &gt; </a:t>
            </a:r>
            <a:r>
              <a:rPr lang="en-US" altLang="zh-TW" sz="2400" dirty="0">
                <a:solidFill>
                  <a:srgbClr val="FF0000"/>
                </a:solidFill>
              </a:rPr>
              <a:t>1</a:t>
            </a:r>
            <a:r>
              <a:rPr lang="en-US" altLang="zh-TW" sz="2400" dirty="0"/>
              <a:t>) … ;</a:t>
            </a:r>
          </a:p>
          <a:p>
            <a:r>
              <a:rPr lang="en-US" altLang="zh-TW" dirty="0"/>
              <a:t>Put 'typical constants' in memory and load them</a:t>
            </a:r>
          </a:p>
          <a:p>
            <a:pPr marL="457200" lvl="1" indent="0">
              <a:buNone/>
            </a:pP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ld</a:t>
            </a:r>
            <a:r>
              <a:rPr lang="en-US" altLang="zh-TW" b="1" dirty="0">
                <a:latin typeface="Courier New" panose="02070309020205020404" pitchFamily="49" charset="0"/>
                <a:cs typeface="Courier New" panose="02070309020205020404" pitchFamily="49" charset="0"/>
              </a:rPr>
              <a:t>   x9, AddrConstant4(x3) </a:t>
            </a:r>
          </a:p>
          <a:p>
            <a:pPr marL="457200" lvl="1" indent="0">
              <a:buNone/>
            </a:pPr>
            <a:r>
              <a:rPr lang="en-US" altLang="zh-TW" b="1" dirty="0">
                <a:latin typeface="Courier New" panose="02070309020205020404" pitchFamily="49" charset="0"/>
                <a:cs typeface="Courier New" panose="02070309020205020404" pitchFamily="49" charset="0"/>
              </a:rPr>
              <a:t>   add  x22, x22, x9</a:t>
            </a:r>
          </a:p>
          <a:p>
            <a:pPr eaLnBrk="1" hangingPunct="1"/>
            <a:r>
              <a:rPr lang="en-US" altLang="zh-TW" dirty="0"/>
              <a:t>Alternative: constant data specified in the instruction</a:t>
            </a:r>
            <a:br>
              <a:rPr lang="en-US" altLang="zh-TW" dirty="0"/>
            </a:br>
            <a:r>
              <a:rPr lang="en-US" altLang="zh-TW" sz="2400" b="1" dirty="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addi</a:t>
            </a:r>
            <a:r>
              <a:rPr lang="en-US" altLang="zh-TW" sz="2400" b="1" dirty="0">
                <a:latin typeface="Courier New" panose="02070309020205020404" pitchFamily="49" charset="0"/>
                <a:cs typeface="Courier New" panose="02070309020205020404" pitchFamily="49" charset="0"/>
              </a:rPr>
              <a:t>  x22, x22, </a:t>
            </a:r>
            <a:r>
              <a:rPr lang="en-US" altLang="zh-TW" sz="2400" b="1" dirty="0">
                <a:solidFill>
                  <a:srgbClr val="FF0000"/>
                </a:solidFill>
                <a:latin typeface="Courier New" panose="02070309020205020404" pitchFamily="49" charset="0"/>
                <a:cs typeface="Courier New" panose="02070309020205020404" pitchFamily="49" charset="0"/>
              </a:rPr>
              <a:t>8</a:t>
            </a:r>
            <a:r>
              <a:rPr lang="en-US" altLang="zh-TW" sz="2400" b="1" dirty="0">
                <a:latin typeface="Courier New" panose="02070309020205020404" pitchFamily="49" charset="0"/>
                <a:cs typeface="Courier New" panose="02070309020205020404" pitchFamily="49" charset="0"/>
              </a:rPr>
              <a:t>	</a:t>
            </a:r>
          </a:p>
          <a:p>
            <a:endParaRPr lang="en-US" altLang="zh-TW" dirty="0"/>
          </a:p>
        </p:txBody>
      </p:sp>
      <p:grpSp>
        <p:nvGrpSpPr>
          <p:cNvPr id="8" name="群組 7"/>
          <p:cNvGrpSpPr/>
          <p:nvPr/>
        </p:nvGrpSpPr>
        <p:grpSpPr>
          <a:xfrm>
            <a:off x="4568504" y="3573016"/>
            <a:ext cx="4032448" cy="432048"/>
            <a:chOff x="5364088" y="4509120"/>
            <a:chExt cx="4032448" cy="432048"/>
          </a:xfrm>
        </p:grpSpPr>
        <p:sp>
          <p:nvSpPr>
            <p:cNvPr id="9" name="矩形 8"/>
            <p:cNvSpPr/>
            <p:nvPr/>
          </p:nvSpPr>
          <p:spPr bwMode="auto">
            <a:xfrm>
              <a:off x="6588224" y="4509120"/>
              <a:ext cx="2808312" cy="432048"/>
            </a:xfrm>
            <a:prstGeom prst="rect">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b="1" dirty="0">
                  <a:solidFill>
                    <a:srgbClr val="FFFF00"/>
                  </a:solidFill>
                  <a:latin typeface="+mn-lt"/>
                </a:rPr>
                <a:t>Immediate operand</a:t>
              </a:r>
              <a:endParaRPr lang="zh-TW" altLang="en-US" b="1" dirty="0">
                <a:solidFill>
                  <a:srgbClr val="FFFF00"/>
                </a:solidFill>
                <a:latin typeface="+mn-lt"/>
              </a:endParaRPr>
            </a:p>
          </p:txBody>
        </p:sp>
        <p:cxnSp>
          <p:nvCxnSpPr>
            <p:cNvPr id="10" name="直線單箭頭接點 9"/>
            <p:cNvCxnSpPr/>
            <p:nvPr/>
          </p:nvCxnSpPr>
          <p:spPr bwMode="auto">
            <a:xfrm flipH="1">
              <a:off x="5364088" y="4725144"/>
              <a:ext cx="122413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12" name="圓角矩形 11"/>
          <p:cNvSpPr/>
          <p:nvPr/>
        </p:nvSpPr>
        <p:spPr bwMode="auto">
          <a:xfrm>
            <a:off x="761008" y="4077072"/>
            <a:ext cx="7632848" cy="1302075"/>
          </a:xfrm>
          <a:prstGeom prst="roundRect">
            <a:avLst/>
          </a:prstGeom>
          <a:solidFill>
            <a:srgbClr val="99FF99"/>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TW" sz="2800" b="1" dirty="0">
                <a:latin typeface="+mn-lt"/>
              </a:rPr>
              <a:t>Design Principle 3: </a:t>
            </a:r>
            <a:r>
              <a:rPr lang="en-US" altLang="zh-TW" sz="2800" i="1" dirty="0">
                <a:latin typeface="+mn-lt"/>
              </a:rPr>
              <a:t>Make the common case fast</a:t>
            </a:r>
          </a:p>
          <a:p>
            <a:pPr marL="342900" indent="-342900" eaLnBrk="1" hangingPunct="1">
              <a:buFont typeface="Arial" panose="020B0604020202020204" pitchFamily="34" charset="0"/>
              <a:buChar char="•"/>
            </a:pPr>
            <a:r>
              <a:rPr lang="en-US" altLang="zh-TW" dirty="0">
                <a:latin typeface="+mn-lt"/>
              </a:rPr>
              <a:t>Small constants are common</a:t>
            </a:r>
          </a:p>
          <a:p>
            <a:pPr marL="342900" indent="-342900" eaLnBrk="1" hangingPunct="1">
              <a:buFont typeface="Arial" panose="020B0604020202020204" pitchFamily="34" charset="0"/>
              <a:buChar char="•"/>
            </a:pPr>
            <a:r>
              <a:rPr lang="en-US" altLang="zh-TW" dirty="0">
                <a:latin typeface="+mn-lt"/>
              </a:rPr>
              <a:t>Immediate operand avoids a load instruction</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26</a:t>
            </a:fld>
            <a:endParaRPr lang="zh-TW" altLang="zh-TW"/>
          </a:p>
        </p:txBody>
      </p:sp>
      <p:pic>
        <p:nvPicPr>
          <p:cNvPr id="11" name="Picture 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171533" y="109761"/>
            <a:ext cx="8588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bwMode="auto">
          <a:xfrm>
            <a:off x="6731000" y="2564904"/>
            <a:ext cx="1440533" cy="288032"/>
          </a:xfrm>
          <a:prstGeom prst="rect">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en-US" altLang="zh-TW" dirty="0">
                <a:solidFill>
                  <a:srgbClr val="FFFF00"/>
                </a:solidFill>
                <a:latin typeface="+mn-lt"/>
              </a:rPr>
              <a:t>Too slow</a:t>
            </a:r>
          </a:p>
        </p:txBody>
      </p:sp>
      <p:sp>
        <p:nvSpPr>
          <p:cNvPr id="4" name="文字方塊 3"/>
          <p:cNvSpPr txBox="1"/>
          <p:nvPr/>
        </p:nvSpPr>
        <p:spPr>
          <a:xfrm>
            <a:off x="807329" y="5577780"/>
            <a:ext cx="7540206" cy="461665"/>
          </a:xfrm>
          <a:prstGeom prst="rect">
            <a:avLst/>
          </a:prstGeom>
          <a:noFill/>
          <a:ln>
            <a:solidFill>
              <a:srgbClr val="339933"/>
            </a:solidFill>
            <a:prstDash val="dash"/>
          </a:ln>
        </p:spPr>
        <p:txBody>
          <a:bodyPr wrap="none" rtlCol="0">
            <a:spAutoFit/>
          </a:bodyPr>
          <a:lstStyle/>
          <a:p>
            <a:pPr marL="0"/>
            <a:r>
              <a:rPr lang="en-US" altLang="zh-TW" dirty="0">
                <a:solidFill>
                  <a:srgbClr val="339933"/>
                </a:solidFill>
                <a:latin typeface="+mn-lt"/>
              </a:rPr>
              <a:t>Why define a new instruction, </a:t>
            </a:r>
            <a:r>
              <a:rPr lang="en-US" altLang="zh-TW" b="1" dirty="0" err="1">
                <a:solidFill>
                  <a:srgbClr val="339933"/>
                </a:solidFill>
                <a:latin typeface="Courier New" panose="02070309020205020404" pitchFamily="49" charset="0"/>
                <a:ea typeface="+mn-ea"/>
                <a:cs typeface="Courier New" panose="02070309020205020404" pitchFamily="49" charset="0"/>
              </a:rPr>
              <a:t>addi</a:t>
            </a:r>
            <a:r>
              <a:rPr lang="en-US" altLang="zh-TW" dirty="0">
                <a:solidFill>
                  <a:srgbClr val="339933"/>
                </a:solidFill>
                <a:latin typeface="+mn-lt"/>
              </a:rPr>
              <a:t>? Why not reuse </a:t>
            </a:r>
            <a:r>
              <a:rPr lang="en-US" altLang="zh-TW" b="1" dirty="0">
                <a:solidFill>
                  <a:srgbClr val="339933"/>
                </a:solidFill>
                <a:latin typeface="Courier New" panose="02070309020205020404" pitchFamily="49" charset="0"/>
                <a:ea typeface="+mn-ea"/>
                <a:cs typeface="Courier New" panose="02070309020205020404" pitchFamily="49" charset="0"/>
              </a:rPr>
              <a:t>add</a:t>
            </a:r>
            <a:r>
              <a:rPr lang="en-US" altLang="zh-TW" dirty="0">
                <a:solidFill>
                  <a:srgbClr val="339933"/>
                </a:solidFill>
                <a:latin typeface="+mn-lt"/>
              </a:rPr>
              <a:t>?</a:t>
            </a:r>
            <a:endParaRPr lang="zh-TW" altLang="en-US" dirty="0">
              <a:solidFill>
                <a:srgbClr val="339933"/>
              </a:solidFill>
              <a:latin typeface="+mn-lt"/>
            </a:endParaRPr>
          </a:p>
        </p:txBody>
      </p:sp>
    </p:spTree>
    <p:extLst>
      <p:ext uri="{BB962C8B-B14F-4D97-AF65-F5344CB8AC3E}">
        <p14:creationId xmlns:p14="http://schemas.microsoft.com/office/powerpoint/2010/main" val="3830627763"/>
      </p:ext>
    </p:extLst>
  </p:cSld>
  <p:clrMapOvr>
    <a:masterClrMapping/>
  </p:clrMapOvr>
  <p:transition spd="slow"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6694">
                                            <p:txEl>
                                              <p:pRg st="0" end="0"/>
                                            </p:txEl>
                                          </p:spTgt>
                                        </p:tgtEl>
                                        <p:attrNameLst>
                                          <p:attrName>style.visibility</p:attrName>
                                        </p:attrNameLst>
                                      </p:cBhvr>
                                      <p:to>
                                        <p:strVal val="visible"/>
                                      </p:to>
                                    </p:set>
                                    <p:animEffect transition="in" filter="fade">
                                      <p:cBhvr>
                                        <p:cTn id="7" dur="500"/>
                                        <p:tgtEl>
                                          <p:spTgt spid="6266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6694">
                                            <p:txEl>
                                              <p:pRg st="1" end="1"/>
                                            </p:txEl>
                                          </p:spTgt>
                                        </p:tgtEl>
                                        <p:attrNameLst>
                                          <p:attrName>style.visibility</p:attrName>
                                        </p:attrNameLst>
                                      </p:cBhvr>
                                      <p:to>
                                        <p:strVal val="visible"/>
                                      </p:to>
                                    </p:set>
                                    <p:animEffect transition="in" filter="fade">
                                      <p:cBhvr>
                                        <p:cTn id="12" dur="500"/>
                                        <p:tgtEl>
                                          <p:spTgt spid="626694">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26694">
                                            <p:txEl>
                                              <p:pRg st="3" end="3"/>
                                            </p:txEl>
                                          </p:spTgt>
                                        </p:tgtEl>
                                        <p:attrNameLst>
                                          <p:attrName>style.visibility</p:attrName>
                                        </p:attrNameLst>
                                      </p:cBhvr>
                                      <p:to>
                                        <p:strVal val="visible"/>
                                      </p:to>
                                    </p:set>
                                    <p:animEffect transition="in" filter="fade">
                                      <p:cBhvr>
                                        <p:cTn id="16" dur="500"/>
                                        <p:tgtEl>
                                          <p:spTgt spid="62669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26694">
                                            <p:txEl>
                                              <p:pRg st="2" end="2"/>
                                            </p:txEl>
                                          </p:spTgt>
                                        </p:tgtEl>
                                        <p:attrNameLst>
                                          <p:attrName>style.visibility</p:attrName>
                                        </p:attrNameLst>
                                      </p:cBhvr>
                                      <p:to>
                                        <p:strVal val="visible"/>
                                      </p:to>
                                    </p:set>
                                    <p:animEffect transition="in" filter="fade">
                                      <p:cBhvr>
                                        <p:cTn id="19" dur="500"/>
                                        <p:tgtEl>
                                          <p:spTgt spid="62669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26694">
                                            <p:txEl>
                                              <p:pRg st="4" end="4"/>
                                            </p:txEl>
                                          </p:spTgt>
                                        </p:tgtEl>
                                        <p:attrNameLst>
                                          <p:attrName>style.visibility</p:attrName>
                                        </p:attrNameLst>
                                      </p:cBhvr>
                                      <p:to>
                                        <p:strVal val="visible"/>
                                      </p:to>
                                    </p:set>
                                    <p:animEffect transition="in" filter="fade">
                                      <p:cBhvr>
                                        <p:cTn id="28" dur="500"/>
                                        <p:tgtEl>
                                          <p:spTgt spid="62669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1000"/>
                                        <p:tgtEl>
                                          <p:spTgt spid="4"/>
                                        </p:tgtEl>
                                      </p:cBhvr>
                                    </p:animEffect>
                                    <p:anim calcmode="lin" valueType="num">
                                      <p:cBhvr>
                                        <p:cTn id="48" dur="1000" fill="hold"/>
                                        <p:tgtEl>
                                          <p:spTgt spid="4"/>
                                        </p:tgtEl>
                                        <p:attrNameLst>
                                          <p:attrName>ppt_x</p:attrName>
                                        </p:attrNameLst>
                                      </p:cBhvr>
                                      <p:tavLst>
                                        <p:tav tm="0">
                                          <p:val>
                                            <p:strVal val="#ppt_x"/>
                                          </p:val>
                                        </p:tav>
                                        <p:tav tm="100000">
                                          <p:val>
                                            <p:strVal val="#ppt_x"/>
                                          </p:val>
                                        </p:tav>
                                      </p:tavLst>
                                    </p:anim>
                                    <p:anim calcmode="lin" valueType="num">
                                      <p:cBhvr>
                                        <p:cTn id="4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AU" altLang="zh-TW" dirty="0"/>
              <a:t>Handling Constant Zero and Negatives</a:t>
            </a:r>
          </a:p>
        </p:txBody>
      </p:sp>
      <p:sp>
        <p:nvSpPr>
          <p:cNvPr id="39939" name="Rectangle 3"/>
          <p:cNvSpPr>
            <a:spLocks noGrp="1" noChangeArrowheads="1"/>
          </p:cNvSpPr>
          <p:nvPr>
            <p:ph type="body" idx="1"/>
          </p:nvPr>
        </p:nvSpPr>
        <p:spPr/>
        <p:txBody>
          <a:bodyPr/>
          <a:lstStyle/>
          <a:p>
            <a:r>
              <a:rPr lang="en-US" altLang="zh-TW" dirty="0"/>
              <a:t>The number zero (0) is so common in code that RISC-V hardwired register </a:t>
            </a:r>
            <a:r>
              <a:rPr lang="en-AU" altLang="zh-TW" dirty="0"/>
              <a:t>0 (</a:t>
            </a:r>
            <a:r>
              <a:rPr lang="en-AU" altLang="zh-TW" b="1" dirty="0">
                <a:latin typeface="Courier New" panose="02070309020205020404" pitchFamily="49" charset="0"/>
                <a:cs typeface="Courier New" panose="02070309020205020404" pitchFamily="49" charset="0"/>
              </a:rPr>
              <a:t>x0</a:t>
            </a:r>
            <a:r>
              <a:rPr lang="en-AU" altLang="zh-TW" dirty="0"/>
              <a:t>) to 0</a:t>
            </a:r>
          </a:p>
          <a:p>
            <a:pPr lvl="1" eaLnBrk="1" hangingPunct="1"/>
            <a:r>
              <a:rPr lang="en-AU" altLang="zh-TW" dirty="0"/>
              <a:t>Cannot be overwritten, e.g., </a:t>
            </a:r>
            <a:r>
              <a:rPr lang="en-US" altLang="zh-TW" b="1" dirty="0" err="1">
                <a:latin typeface="Courier New" panose="02070309020205020404" pitchFamily="49" charset="0"/>
                <a:cs typeface="Courier New" panose="02070309020205020404" pitchFamily="49" charset="0"/>
              </a:rPr>
              <a:t>addi</a:t>
            </a:r>
            <a:r>
              <a:rPr lang="en-US" altLang="zh-TW" b="1" dirty="0">
                <a:latin typeface="Courier New" panose="02070309020205020404" pitchFamily="49" charset="0"/>
                <a:cs typeface="Courier New" panose="02070309020205020404" pitchFamily="49" charset="0"/>
              </a:rPr>
              <a:t> x0,x0,5 </a:t>
            </a:r>
            <a:r>
              <a:rPr lang="en-AU" altLang="zh-TW" dirty="0"/>
              <a:t>(no effect)</a:t>
            </a:r>
          </a:p>
          <a:p>
            <a:pPr lvl="1" eaLnBrk="1" hangingPunct="1"/>
            <a:r>
              <a:rPr lang="en-AU" altLang="zh-TW" dirty="0"/>
              <a:t>Useful for other common operations, too, e.g., move between registers:  </a:t>
            </a:r>
            <a:r>
              <a:rPr lang="en-AU" altLang="zh-TW" b="1" dirty="0">
                <a:latin typeface="Courier New" panose="02070309020205020404" pitchFamily="49" charset="0"/>
                <a:cs typeface="Courier New" panose="02070309020205020404" pitchFamily="49" charset="0"/>
              </a:rPr>
              <a:t>add x22, x20, x0</a:t>
            </a:r>
          </a:p>
          <a:p>
            <a:pPr lvl="2" eaLnBrk="1" hangingPunct="1"/>
            <a:r>
              <a:rPr lang="en-US" altLang="zh-TW" dirty="0"/>
              <a:t>Thus, there is no need to implement a move instruction in hardware </a:t>
            </a:r>
            <a:r>
              <a:rPr lang="en-US" altLang="zh-TW" dirty="0">
                <a:sym typeface="Wingdings" panose="05000000000000000000" pitchFamily="2" charset="2"/>
              </a:rPr>
              <a:t> simpler CPU design and implementation</a:t>
            </a:r>
            <a:endParaRPr lang="en-US" altLang="zh-TW" dirty="0"/>
          </a:p>
          <a:p>
            <a:pPr eaLnBrk="1" hangingPunct="1"/>
            <a:endParaRPr lang="en-US" altLang="zh-TW" dirty="0"/>
          </a:p>
          <a:p>
            <a:pPr eaLnBrk="1" hangingPunct="1"/>
            <a:r>
              <a:rPr lang="en-US" altLang="zh-TW" dirty="0"/>
              <a:t>No need for </a:t>
            </a:r>
            <a:r>
              <a:rPr lang="en-US" altLang="zh-TW" dirty="0">
                <a:ea typeface="新細明體" panose="02020500000000000000" pitchFamily="18" charset="-120"/>
              </a:rPr>
              <a:t>subtract immediate instruction either</a:t>
            </a:r>
          </a:p>
          <a:p>
            <a:pPr lvl="1" eaLnBrk="1" hangingPunct="1"/>
            <a:r>
              <a:rPr lang="en-US" altLang="zh-TW" dirty="0">
                <a:ea typeface="新細明體" panose="02020500000000000000" pitchFamily="18" charset="-120"/>
              </a:rPr>
              <a:t>Just use a negative constant: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addi</a:t>
            </a:r>
            <a:r>
              <a:rPr lang="en-US" altLang="zh-TW" b="1" dirty="0">
                <a:latin typeface="Courier New" panose="02070309020205020404" pitchFamily="49" charset="0"/>
                <a:ea typeface="新細明體" panose="02020500000000000000" pitchFamily="18" charset="-120"/>
                <a:cs typeface="Courier New" panose="02070309020205020404" pitchFamily="49" charset="0"/>
              </a:rPr>
              <a:t> x22, x22, </a:t>
            </a:r>
            <a:r>
              <a:rPr lang="en-US" altLang="zh-TW" b="1" dirty="0">
                <a:solidFill>
                  <a:srgbClr val="FF0000"/>
                </a:solidFill>
                <a:latin typeface="Courier New" panose="02070309020205020404" pitchFamily="49" charset="0"/>
                <a:ea typeface="新細明體" panose="02020500000000000000" pitchFamily="18" charset="-120"/>
                <a:cs typeface="Courier New" panose="02070309020205020404" pitchFamily="49" charset="0"/>
              </a:rPr>
              <a:t>-8</a:t>
            </a:r>
          </a:p>
          <a:p>
            <a:pPr lvl="1" eaLnBrk="1" hangingPunct="1"/>
            <a:endParaRPr lang="en-AU"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27</a:t>
            </a:fld>
            <a:endParaRPr lang="zh-TW" altLang="zh-TW"/>
          </a:p>
        </p:txBody>
      </p:sp>
      <p:sp>
        <p:nvSpPr>
          <p:cNvPr id="3" name="圓角矩形 2"/>
          <p:cNvSpPr/>
          <p:nvPr/>
        </p:nvSpPr>
        <p:spPr bwMode="auto">
          <a:xfrm>
            <a:off x="1591816" y="5428009"/>
            <a:ext cx="5971232" cy="593279"/>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b="1" i="1" dirty="0">
                <a:solidFill>
                  <a:srgbClr val="0000FF"/>
                </a:solidFill>
                <a:latin typeface="+mn-lt"/>
              </a:rPr>
              <a:t>Time to review signed and unsigned numbers</a:t>
            </a:r>
            <a:endParaRPr lang="zh-TW" altLang="en-US" b="1" i="1" dirty="0">
              <a:solidFill>
                <a:srgbClr val="0000FF"/>
              </a:solidFill>
              <a:latin typeface="+mn-lt"/>
            </a:endParaRPr>
          </a:p>
        </p:txBody>
      </p:sp>
    </p:spTree>
    <p:extLst>
      <p:ext uri="{BB962C8B-B14F-4D97-AF65-F5344CB8AC3E}">
        <p14:creationId xmlns:p14="http://schemas.microsoft.com/office/powerpoint/2010/main" val="58399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9">
                                            <p:txEl>
                                              <p:pRg st="5" end="5"/>
                                            </p:txEl>
                                          </p:spTgt>
                                        </p:tgtEl>
                                        <p:attrNameLst>
                                          <p:attrName>style.visibility</p:attrName>
                                        </p:attrNameLst>
                                      </p:cBhvr>
                                      <p:to>
                                        <p:strVal val="visible"/>
                                      </p:to>
                                    </p:set>
                                    <p:animEffect transition="in" filter="fade">
                                      <p:cBhvr>
                                        <p:cTn id="7" dur="500"/>
                                        <p:tgtEl>
                                          <p:spTgt spid="39939">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939">
                                            <p:txEl>
                                              <p:pRg st="6" end="6"/>
                                            </p:txEl>
                                          </p:spTgt>
                                        </p:tgtEl>
                                        <p:attrNameLst>
                                          <p:attrName>style.visibility</p:attrName>
                                        </p:attrNameLst>
                                      </p:cBhvr>
                                      <p:to>
                                        <p:strVal val="visible"/>
                                      </p:to>
                                    </p:set>
                                    <p:animEffect transition="in" filter="fade">
                                      <p:cBhvr>
                                        <p:cTn id="10" dur="500"/>
                                        <p:tgtEl>
                                          <p:spTgt spid="39939">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8"/>
          <p:cNvSpPr>
            <a:spLocks noGrp="1" noChangeArrowheads="1"/>
          </p:cNvSpPr>
          <p:nvPr>
            <p:ph type="title"/>
          </p:nvPr>
        </p:nvSpPr>
        <p:spPr/>
        <p:txBody>
          <a:bodyPr/>
          <a:lstStyle/>
          <a:p>
            <a:r>
              <a:rPr lang="en-US" altLang="zh-TW" dirty="0"/>
              <a:t>Represent Unsigned Binary Integers</a:t>
            </a:r>
            <a:endParaRPr lang="en-AU" altLang="zh-TW" dirty="0"/>
          </a:p>
        </p:txBody>
      </p:sp>
      <p:sp>
        <p:nvSpPr>
          <p:cNvPr id="1029" name="Rectangle 9"/>
          <p:cNvSpPr>
            <a:spLocks noGrp="1" noChangeArrowheads="1"/>
          </p:cNvSpPr>
          <p:nvPr>
            <p:ph type="body" idx="1"/>
          </p:nvPr>
        </p:nvSpPr>
        <p:spPr/>
        <p:txBody>
          <a:bodyPr/>
          <a:lstStyle/>
          <a:p>
            <a:r>
              <a:rPr lang="en-US" altLang="zh-TW" dirty="0"/>
              <a:t>Given an </a:t>
            </a:r>
            <a:r>
              <a:rPr lang="en-US" altLang="zh-TW" i="1" dirty="0"/>
              <a:t>n</a:t>
            </a:r>
            <a:r>
              <a:rPr lang="en-US" altLang="zh-TW" dirty="0"/>
              <a:t>-bit number</a:t>
            </a:r>
          </a:p>
          <a:p>
            <a:endParaRPr lang="en-US" altLang="zh-TW" dirty="0"/>
          </a:p>
          <a:p>
            <a:endParaRPr lang="en-US" altLang="zh-TW" dirty="0"/>
          </a:p>
          <a:p>
            <a:r>
              <a:rPr lang="en-US" altLang="zh-TW" dirty="0"/>
              <a:t>Use all the bits to represent </a:t>
            </a:r>
            <a:r>
              <a:rPr lang="en-US" altLang="zh-TW" b="1" dirty="0"/>
              <a:t>values</a:t>
            </a:r>
          </a:p>
          <a:p>
            <a:r>
              <a:rPr lang="en-US" altLang="zh-TW" dirty="0"/>
              <a:t>Example: (32 bits)</a:t>
            </a:r>
          </a:p>
          <a:p>
            <a:pPr marL="457200" lvl="1" indent="0">
              <a:buNone/>
            </a:pPr>
            <a:r>
              <a:rPr lang="en-US" altLang="zh-TW" dirty="0"/>
              <a:t>0000 0000 0000 0000 0000 0000 0000 1011</a:t>
            </a:r>
            <a:r>
              <a:rPr lang="en-US" altLang="zh-TW" baseline="-25000" dirty="0"/>
              <a:t>2</a:t>
            </a:r>
            <a:r>
              <a:rPr lang="en-US" altLang="zh-TW" dirty="0"/>
              <a:t/>
            </a:r>
            <a:br>
              <a:rPr lang="en-US" altLang="zh-TW" dirty="0"/>
            </a:br>
            <a:r>
              <a:rPr lang="en-US" altLang="zh-TW" dirty="0"/>
              <a:t>= 0 + … + 1×2</a:t>
            </a:r>
            <a:r>
              <a:rPr lang="en-US" altLang="zh-TW" baseline="30000" dirty="0"/>
              <a:t>3</a:t>
            </a:r>
            <a:r>
              <a:rPr lang="en-US" altLang="zh-TW" dirty="0"/>
              <a:t> + 0×2</a:t>
            </a:r>
            <a:r>
              <a:rPr lang="en-US" altLang="zh-TW" baseline="30000" dirty="0"/>
              <a:t>2</a:t>
            </a:r>
            <a:r>
              <a:rPr lang="en-US" altLang="zh-TW" dirty="0"/>
              <a:t> +1×2</a:t>
            </a:r>
            <a:r>
              <a:rPr lang="en-US" altLang="zh-TW" baseline="30000" dirty="0"/>
              <a:t>1</a:t>
            </a:r>
            <a:r>
              <a:rPr lang="en-US" altLang="zh-TW" dirty="0"/>
              <a:t> +1×2</a:t>
            </a:r>
            <a:r>
              <a:rPr lang="en-US" altLang="zh-TW" baseline="30000" dirty="0"/>
              <a:t>0</a:t>
            </a:r>
            <a:r>
              <a:rPr lang="en-US" altLang="zh-TW" dirty="0"/>
              <a:t>  </a:t>
            </a:r>
            <a:br>
              <a:rPr lang="en-US" altLang="zh-TW" dirty="0"/>
            </a:br>
            <a:r>
              <a:rPr lang="en-US" altLang="zh-TW" dirty="0"/>
              <a:t>= 0 + … + 8 + 0 + 2 + 1 = 11</a:t>
            </a:r>
            <a:r>
              <a:rPr lang="en-US" altLang="zh-TW" baseline="-25000" dirty="0"/>
              <a:t>10</a:t>
            </a:r>
          </a:p>
          <a:p>
            <a:r>
              <a:rPr lang="en-US" altLang="zh-TW" dirty="0"/>
              <a:t>Range: 0 to +2</a:t>
            </a:r>
            <a:r>
              <a:rPr lang="en-US" altLang="zh-TW" baseline="30000" dirty="0"/>
              <a:t>n</a:t>
            </a:r>
            <a:r>
              <a:rPr lang="en-US" altLang="zh-TW" dirty="0"/>
              <a:t> – 1</a:t>
            </a:r>
          </a:p>
          <a:p>
            <a:pPr lvl="1"/>
            <a:r>
              <a:rPr lang="en-US" altLang="zh-TW" dirty="0"/>
              <a:t>Using 32 bits: 0 to +4,294,967,295</a:t>
            </a:r>
          </a:p>
          <a:p>
            <a:pPr lvl="1"/>
            <a:r>
              <a:rPr lang="en-US" altLang="en-US" dirty="0"/>
              <a:t>Using 64 bits: 0 to +18,446,774,073,709,551,615</a:t>
            </a:r>
            <a:endParaRPr lang="en-US" altLang="zh-TW" dirty="0"/>
          </a:p>
          <a:p>
            <a:endParaRPr lang="en-AU" altLang="zh-TW" dirty="0"/>
          </a:p>
        </p:txBody>
      </p:sp>
      <p:grpSp>
        <p:nvGrpSpPr>
          <p:cNvPr id="7" name="群組 6"/>
          <p:cNvGrpSpPr/>
          <p:nvPr/>
        </p:nvGrpSpPr>
        <p:grpSpPr>
          <a:xfrm>
            <a:off x="1082005" y="1623900"/>
            <a:ext cx="6010275" cy="579438"/>
            <a:chOff x="1572294" y="1623900"/>
            <a:chExt cx="6010275" cy="579438"/>
          </a:xfrm>
        </p:grpSpPr>
        <p:graphicFrame>
          <p:nvGraphicFramePr>
            <p:cNvPr id="1026" name="Object 4"/>
            <p:cNvGraphicFramePr>
              <a:graphicFrameLocks noChangeAspect="1"/>
            </p:cNvGraphicFramePr>
            <p:nvPr>
              <p:extLst>
                <p:ext uri="{D42A27DB-BD31-4B8C-83A1-F6EECF244321}">
                  <p14:modId xmlns:p14="http://schemas.microsoft.com/office/powerpoint/2010/main" val="1846046696"/>
                </p:ext>
              </p:extLst>
            </p:nvPr>
          </p:nvGraphicFramePr>
          <p:xfrm>
            <a:off x="1572294" y="1623900"/>
            <a:ext cx="6010275" cy="579438"/>
          </p:xfrm>
          <a:graphic>
            <a:graphicData uri="http://schemas.openxmlformats.org/presentationml/2006/ole">
              <mc:AlternateContent xmlns:mc="http://schemas.openxmlformats.org/markup-compatibility/2006">
                <mc:Choice xmlns:v="urn:schemas-microsoft-com:vml" Requires="v">
                  <p:oleObj spid="_x0000_s1523" name="Equation" r:id="rId4" imgW="2501900" imgH="241300" progId="Equation.3">
                    <p:embed/>
                  </p:oleObj>
                </mc:Choice>
                <mc:Fallback>
                  <p:oleObj name="Equation" r:id="rId4" imgW="2501900" imgH="241300" progId="Equation.3">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2294" y="1623900"/>
                          <a:ext cx="6010275" cy="579438"/>
                        </a:xfrm>
                        <a:prstGeom prst="rect">
                          <a:avLst/>
                        </a:prstGeom>
                        <a:solidFill>
                          <a:srgbClr val="99CCFF"/>
                        </a:solidFill>
                        <a:ln>
                          <a:noFill/>
                        </a:ln>
                        <a:effectLst/>
                        <a:extLst/>
                      </p:spPr>
                    </p:pic>
                  </p:oleObj>
                </mc:Fallback>
              </mc:AlternateContent>
            </a:graphicData>
          </a:graphic>
        </p:graphicFrame>
        <p:sp>
          <p:nvSpPr>
            <p:cNvPr id="6" name="文字方塊 5"/>
            <p:cNvSpPr txBox="1"/>
            <p:nvPr/>
          </p:nvSpPr>
          <p:spPr>
            <a:xfrm>
              <a:off x="5148064" y="1741673"/>
              <a:ext cx="397866" cy="461665"/>
            </a:xfrm>
            <a:prstGeom prst="rect">
              <a:avLst/>
            </a:prstGeom>
            <a:solidFill>
              <a:srgbClr val="99CCFF"/>
            </a:solidFill>
          </p:spPr>
          <p:txBody>
            <a:bodyPr wrap="none" rtlCol="0">
              <a:spAutoFit/>
            </a:bodyPr>
            <a:lstStyle/>
            <a:p>
              <a:pPr marL="0"/>
              <a:r>
                <a:rPr lang="en-US" altLang="zh-TW" dirty="0">
                  <a:latin typeface="+mn-lt"/>
                </a:rPr>
                <a:t>…</a:t>
              </a:r>
              <a:endParaRPr lang="zh-TW" altLang="en-US" dirty="0">
                <a:latin typeface="+mn-lt"/>
              </a:endParaRPr>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28</a:t>
            </a:fld>
            <a:endParaRPr lang="zh-TW" altLang="zh-TW"/>
          </a:p>
        </p:txBody>
      </p:sp>
      <p:sp>
        <p:nvSpPr>
          <p:cNvPr id="3" name="矩形 2"/>
          <p:cNvSpPr/>
          <p:nvPr/>
        </p:nvSpPr>
        <p:spPr bwMode="auto">
          <a:xfrm>
            <a:off x="5940152" y="2636912"/>
            <a:ext cx="3096344" cy="64807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latin typeface="+mn-lt"/>
              </a:rPr>
              <a:t>Can get the max value</a:t>
            </a:r>
            <a:endParaRPr lang="zh-TW" altLang="en-US" i="1" dirty="0">
              <a:latin typeface="+mn-lt"/>
            </a:endParaRPr>
          </a:p>
        </p:txBody>
      </p:sp>
    </p:spTree>
    <p:extLst>
      <p:ext uri="{BB962C8B-B14F-4D97-AF65-F5344CB8AC3E}">
        <p14:creationId xmlns:p14="http://schemas.microsoft.com/office/powerpoint/2010/main" val="151412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9">
                                            <p:txEl>
                                              <p:pRg st="4" end="4"/>
                                            </p:txEl>
                                          </p:spTgt>
                                        </p:tgtEl>
                                        <p:attrNameLst>
                                          <p:attrName>style.visibility</p:attrName>
                                        </p:attrNameLst>
                                      </p:cBhvr>
                                      <p:to>
                                        <p:strVal val="visible"/>
                                      </p:to>
                                    </p:set>
                                    <p:animEffect transition="in" filter="fade">
                                      <p:cBhvr>
                                        <p:cTn id="13" dur="500"/>
                                        <p:tgtEl>
                                          <p:spTgt spid="1029">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29">
                                            <p:txEl>
                                              <p:pRg st="5" end="5"/>
                                            </p:txEl>
                                          </p:spTgt>
                                        </p:tgtEl>
                                        <p:attrNameLst>
                                          <p:attrName>style.visibility</p:attrName>
                                        </p:attrNameLst>
                                      </p:cBhvr>
                                      <p:to>
                                        <p:strVal val="visible"/>
                                      </p:to>
                                    </p:set>
                                    <p:animEffect transition="in" filter="fade">
                                      <p:cBhvr>
                                        <p:cTn id="16" dur="500"/>
                                        <p:tgtEl>
                                          <p:spTgt spid="1029">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9">
                                            <p:txEl>
                                              <p:pRg st="6" end="6"/>
                                            </p:txEl>
                                          </p:spTgt>
                                        </p:tgtEl>
                                        <p:attrNameLst>
                                          <p:attrName>style.visibility</p:attrName>
                                        </p:attrNameLst>
                                      </p:cBhvr>
                                      <p:to>
                                        <p:strVal val="visible"/>
                                      </p:to>
                                    </p:set>
                                    <p:animEffect transition="in" filter="fade">
                                      <p:cBhvr>
                                        <p:cTn id="21" dur="500"/>
                                        <p:tgtEl>
                                          <p:spTgt spid="1029">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29">
                                            <p:txEl>
                                              <p:pRg st="7" end="7"/>
                                            </p:txEl>
                                          </p:spTgt>
                                        </p:tgtEl>
                                        <p:attrNameLst>
                                          <p:attrName>style.visibility</p:attrName>
                                        </p:attrNameLst>
                                      </p:cBhvr>
                                      <p:to>
                                        <p:strVal val="visible"/>
                                      </p:to>
                                    </p:set>
                                    <p:animEffect transition="in" filter="fade">
                                      <p:cBhvr>
                                        <p:cTn id="24" dur="500"/>
                                        <p:tgtEl>
                                          <p:spTgt spid="1029">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29">
                                            <p:txEl>
                                              <p:pRg st="8" end="8"/>
                                            </p:txEl>
                                          </p:spTgt>
                                        </p:tgtEl>
                                        <p:attrNameLst>
                                          <p:attrName>style.visibility</p:attrName>
                                        </p:attrNameLst>
                                      </p:cBhvr>
                                      <p:to>
                                        <p:strVal val="visible"/>
                                      </p:to>
                                    </p:set>
                                    <p:animEffect transition="in" filter="fade">
                                      <p:cBhvr>
                                        <p:cTn id="27" dur="500"/>
                                        <p:tgtEl>
                                          <p:spTgt spid="10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Outline</a:t>
            </a:r>
            <a:endParaRPr lang="zh-TW" altLang="en-US" dirty="0"/>
          </a:p>
        </p:txBody>
      </p:sp>
      <p:sp>
        <p:nvSpPr>
          <p:cNvPr id="3" name="內容版面配置區 2"/>
          <p:cNvSpPr>
            <a:spLocks noGrp="1"/>
          </p:cNvSpPr>
          <p:nvPr>
            <p:ph idx="1"/>
          </p:nvPr>
        </p:nvSpPr>
        <p:spPr/>
        <p:txBody>
          <a:bodyPr/>
          <a:lstStyle/>
          <a:p>
            <a:r>
              <a:rPr lang="en-US" altLang="zh-TW" dirty="0"/>
              <a:t>Languages of computers (Sec. 2.1)</a:t>
            </a:r>
          </a:p>
          <a:p>
            <a:r>
              <a:rPr lang="en-US" altLang="zh-TW" dirty="0"/>
              <a:t>Operations</a:t>
            </a:r>
            <a:r>
              <a:rPr lang="zh-TW" altLang="en-US" dirty="0"/>
              <a:t> </a:t>
            </a:r>
            <a:r>
              <a:rPr lang="en-US" altLang="zh-TW" dirty="0"/>
              <a:t>of computer hardware (Sec. 2.2)</a:t>
            </a:r>
          </a:p>
          <a:p>
            <a:r>
              <a:rPr lang="en-US" altLang="zh-TW" dirty="0"/>
              <a:t>Operands of computer hardware (Sec. 2.3, 2.4)</a:t>
            </a:r>
          </a:p>
          <a:p>
            <a:pPr lvl="1"/>
            <a:r>
              <a:rPr lang="en-US" altLang="zh-TW" dirty="0"/>
              <a:t>Registers, memory, signed and unsigned numbers</a:t>
            </a:r>
          </a:p>
          <a:p>
            <a:r>
              <a:rPr lang="en-US" altLang="zh-TW" dirty="0"/>
              <a:t>Representing instructions (Sec. 2.5)</a:t>
            </a:r>
          </a:p>
          <a:p>
            <a:r>
              <a:rPr lang="en-US" altLang="zh-TW" dirty="0"/>
              <a:t>More operations: logic, decision making (Sec. 2.6, 2.7)</a:t>
            </a:r>
          </a:p>
          <a:p>
            <a:r>
              <a:rPr lang="en-US" altLang="zh-TW" dirty="0"/>
              <a:t>Supporting procedures in hardware (Sec. 2.8)</a:t>
            </a:r>
          </a:p>
          <a:p>
            <a:r>
              <a:rPr lang="en-US" altLang="zh-TW" dirty="0"/>
              <a:t>More operand representations (Sec. 2.9, 2.10)</a:t>
            </a:r>
          </a:p>
          <a:p>
            <a:pPr lvl="1"/>
            <a:r>
              <a:rPr lang="en-US" altLang="zh-TW" dirty="0"/>
              <a:t>Characters, wide </a:t>
            </a:r>
            <a:r>
              <a:rPr lang="en-US" altLang="zh-TW" dirty="0" err="1"/>
              <a:t>immediates</a:t>
            </a:r>
            <a:r>
              <a:rPr lang="en-US" altLang="zh-TW" dirty="0"/>
              <a:t> and addresses</a:t>
            </a:r>
          </a:p>
          <a:p>
            <a:r>
              <a:rPr lang="en-US" altLang="zh-TW" dirty="0">
                <a:solidFill>
                  <a:schemeClr val="bg1">
                    <a:lumMod val="75000"/>
                  </a:schemeClr>
                </a:solidFill>
              </a:rPr>
              <a:t>Parallelism and instructions (Sec. 2.11)</a:t>
            </a:r>
          </a:p>
          <a:p>
            <a:r>
              <a:rPr lang="en-US" altLang="zh-TW" dirty="0"/>
              <a:t>Translating and starting a program (Sec. 2.12)</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a:t>
            </a:fld>
            <a:endParaRPr lang="zh-TW" altLang="zh-TW"/>
          </a:p>
        </p:txBody>
      </p:sp>
    </p:spTree>
    <p:extLst>
      <p:ext uri="{BB962C8B-B14F-4D97-AF65-F5344CB8AC3E}">
        <p14:creationId xmlns:p14="http://schemas.microsoft.com/office/powerpoint/2010/main" val="115180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6"/>
          <p:cNvSpPr>
            <a:spLocks noGrp="1" noChangeArrowheads="1"/>
          </p:cNvSpPr>
          <p:nvPr>
            <p:ph type="title"/>
          </p:nvPr>
        </p:nvSpPr>
        <p:spPr/>
        <p:txBody>
          <a:bodyPr/>
          <a:lstStyle/>
          <a:p>
            <a:r>
              <a:rPr lang="en-US" altLang="zh-TW" dirty="0"/>
              <a:t>Signed Binary Integers (2’s-Complement) </a:t>
            </a:r>
            <a:endParaRPr lang="en-AU" altLang="zh-TW" dirty="0"/>
          </a:p>
        </p:txBody>
      </p:sp>
      <p:sp>
        <p:nvSpPr>
          <p:cNvPr id="2053" name="Rectangle 7"/>
          <p:cNvSpPr>
            <a:spLocks noGrp="1" noChangeArrowheads="1"/>
          </p:cNvSpPr>
          <p:nvPr>
            <p:ph type="body" idx="1"/>
          </p:nvPr>
        </p:nvSpPr>
        <p:spPr/>
        <p:txBody>
          <a:bodyPr/>
          <a:lstStyle/>
          <a:p>
            <a:pPr>
              <a:spcBef>
                <a:spcPts val="0"/>
              </a:spcBef>
            </a:pPr>
            <a:r>
              <a:rPr lang="en-US" altLang="zh-TW" dirty="0"/>
              <a:t>Given an </a:t>
            </a:r>
            <a:r>
              <a:rPr lang="en-US" altLang="zh-TW" i="1" dirty="0"/>
              <a:t>n</a:t>
            </a:r>
            <a:r>
              <a:rPr lang="en-US" altLang="zh-TW" dirty="0"/>
              <a:t>-bit number</a:t>
            </a:r>
          </a:p>
          <a:p>
            <a:pPr>
              <a:spcBef>
                <a:spcPts val="0"/>
              </a:spcBef>
            </a:pPr>
            <a:endParaRPr lang="en-US" altLang="zh-TW" dirty="0"/>
          </a:p>
          <a:p>
            <a:pPr>
              <a:spcBef>
                <a:spcPts val="0"/>
              </a:spcBef>
            </a:pPr>
            <a:endParaRPr lang="en-US" altLang="zh-TW" dirty="0"/>
          </a:p>
          <a:p>
            <a:pPr>
              <a:spcBef>
                <a:spcPts val="0"/>
              </a:spcBef>
            </a:pPr>
            <a:r>
              <a:rPr lang="en-US" altLang="zh-TW" dirty="0"/>
              <a:t>Use bit 31/63 to represent </a:t>
            </a:r>
            <a:r>
              <a:rPr lang="en-US" altLang="zh-TW" dirty="0">
                <a:solidFill>
                  <a:srgbClr val="FF0000"/>
                </a:solidFill>
              </a:rPr>
              <a:t>sign </a:t>
            </a:r>
            <a:r>
              <a:rPr lang="en-US" altLang="zh-TW" dirty="0"/>
              <a:t>(</a:t>
            </a:r>
            <a:r>
              <a:rPr lang="en-US" altLang="zh-TW" i="1" dirty="0"/>
              <a:t>sign bit</a:t>
            </a:r>
            <a:r>
              <a:rPr lang="en-US" altLang="zh-TW" dirty="0"/>
              <a:t>)</a:t>
            </a:r>
          </a:p>
          <a:p>
            <a:pPr lvl="1">
              <a:spcBef>
                <a:spcPts val="0"/>
              </a:spcBef>
            </a:pPr>
            <a:r>
              <a:rPr lang="en-US" altLang="zh-TW" dirty="0"/>
              <a:t>1 for negative and 0 for non-negative numbers</a:t>
            </a:r>
          </a:p>
          <a:p>
            <a:r>
              <a:rPr lang="en-US" altLang="zh-TW" dirty="0"/>
              <a:t>Signed negation: complement (1 → 0, 0 → 1) &amp; add 1</a:t>
            </a:r>
          </a:p>
          <a:p>
            <a:pPr lvl="1"/>
            <a:r>
              <a:rPr lang="en-US" altLang="zh-TW" dirty="0"/>
              <a:t>Non-negative numbers have the same representation</a:t>
            </a:r>
          </a:p>
          <a:p>
            <a:pPr lvl="1"/>
            <a:r>
              <a:rPr lang="en-AU" altLang="zh-TW" dirty="0"/>
              <a:t>–(–2</a:t>
            </a:r>
            <a:r>
              <a:rPr lang="en-AU" altLang="zh-TW" baseline="30000" dirty="0"/>
              <a:t>n – 1</a:t>
            </a:r>
            <a:r>
              <a:rPr lang="en-AU" altLang="zh-TW" dirty="0"/>
              <a:t>) can’t be represented</a:t>
            </a:r>
            <a:endParaRPr lang="en-US" altLang="zh-TW" dirty="0"/>
          </a:p>
          <a:p>
            <a:pPr>
              <a:spcBef>
                <a:spcPts val="0"/>
              </a:spcBef>
            </a:pPr>
            <a:r>
              <a:rPr lang="en-US" altLang="zh-TW" dirty="0"/>
              <a:t>Example: (32 bits)</a:t>
            </a:r>
          </a:p>
          <a:p>
            <a:pPr marL="457200" lvl="1" indent="0">
              <a:spcBef>
                <a:spcPts val="0"/>
              </a:spcBef>
              <a:buNone/>
            </a:pPr>
            <a:r>
              <a:rPr lang="en-US" altLang="zh-TW" dirty="0"/>
              <a:t>1111 1111 1111 1111 1111 1111 1111 1100</a:t>
            </a:r>
            <a:r>
              <a:rPr lang="en-US" altLang="zh-TW" baseline="-25000" dirty="0"/>
              <a:t>2</a:t>
            </a:r>
            <a:r>
              <a:rPr lang="en-US" altLang="zh-TW" dirty="0"/>
              <a:t/>
            </a:r>
            <a:br>
              <a:rPr lang="en-US" altLang="zh-TW" dirty="0"/>
            </a:br>
            <a:r>
              <a:rPr lang="en-US" altLang="zh-TW" dirty="0"/>
              <a:t>= –1×2</a:t>
            </a:r>
            <a:r>
              <a:rPr lang="en-US" altLang="zh-TW" baseline="30000" dirty="0"/>
              <a:t>31</a:t>
            </a:r>
            <a:r>
              <a:rPr lang="en-US" altLang="zh-TW" dirty="0"/>
              <a:t> + 1×2</a:t>
            </a:r>
            <a:r>
              <a:rPr lang="en-US" altLang="zh-TW" baseline="30000" dirty="0"/>
              <a:t>30</a:t>
            </a:r>
            <a:r>
              <a:rPr lang="en-US" altLang="zh-TW" dirty="0"/>
              <a:t> + … + 1×2</a:t>
            </a:r>
            <a:r>
              <a:rPr lang="en-US" altLang="zh-TW" baseline="30000" dirty="0"/>
              <a:t>2</a:t>
            </a:r>
            <a:r>
              <a:rPr lang="en-US" altLang="zh-TW" dirty="0"/>
              <a:t> +0×2</a:t>
            </a:r>
            <a:r>
              <a:rPr lang="en-US" altLang="zh-TW" baseline="30000" dirty="0"/>
              <a:t>1</a:t>
            </a:r>
            <a:r>
              <a:rPr lang="en-US" altLang="zh-TW" dirty="0"/>
              <a:t> +0×2</a:t>
            </a:r>
            <a:r>
              <a:rPr lang="en-US" altLang="zh-TW" baseline="30000" dirty="0"/>
              <a:t>0</a:t>
            </a:r>
            <a:r>
              <a:rPr lang="en-US" altLang="zh-TW" dirty="0"/>
              <a:t> </a:t>
            </a:r>
            <a:br>
              <a:rPr lang="en-US" altLang="zh-TW" dirty="0"/>
            </a:br>
            <a:r>
              <a:rPr lang="en-US" altLang="zh-TW" dirty="0"/>
              <a:t>= –2,147,483,648 + 2,147,483,644 = –4</a:t>
            </a:r>
            <a:r>
              <a:rPr lang="en-US" altLang="zh-TW" baseline="-25000" dirty="0"/>
              <a:t>10</a:t>
            </a:r>
            <a:endParaRPr lang="en-US" altLang="zh-TW" dirty="0"/>
          </a:p>
          <a:p>
            <a:pPr>
              <a:spcBef>
                <a:spcPts val="0"/>
              </a:spcBef>
            </a:pPr>
            <a:endParaRPr lang="en-AU" altLang="zh-TW" dirty="0"/>
          </a:p>
        </p:txBody>
      </p:sp>
      <p:grpSp>
        <p:nvGrpSpPr>
          <p:cNvPr id="4" name="群組 3"/>
          <p:cNvGrpSpPr/>
          <p:nvPr/>
        </p:nvGrpSpPr>
        <p:grpSpPr>
          <a:xfrm>
            <a:off x="1187624" y="1621995"/>
            <a:ext cx="6480720" cy="582869"/>
            <a:chOff x="1187624" y="1621995"/>
            <a:chExt cx="6223000" cy="579438"/>
          </a:xfrm>
        </p:grpSpPr>
        <p:graphicFrame>
          <p:nvGraphicFramePr>
            <p:cNvPr id="2050" name="Object 4"/>
            <p:cNvGraphicFramePr>
              <a:graphicFrameLocks noChangeAspect="1"/>
            </p:cNvGraphicFramePr>
            <p:nvPr>
              <p:extLst/>
            </p:nvPr>
          </p:nvGraphicFramePr>
          <p:xfrm>
            <a:off x="1187624" y="1621995"/>
            <a:ext cx="6223000" cy="579438"/>
          </p:xfrm>
          <a:graphic>
            <a:graphicData uri="http://schemas.openxmlformats.org/presentationml/2006/ole">
              <mc:AlternateContent xmlns:mc="http://schemas.openxmlformats.org/markup-compatibility/2006">
                <mc:Choice xmlns:v="urn:schemas-microsoft-com:vml" Requires="v">
                  <p:oleObj spid="_x0000_s5285" name="Equation" r:id="rId4" imgW="2590800" imgH="241300" progId="Equation.3">
                    <p:embed/>
                  </p:oleObj>
                </mc:Choice>
                <mc:Fallback>
                  <p:oleObj name="Equation" r:id="rId4" imgW="2590800" imgH="241300" progId="Equation.3">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1621995"/>
                          <a:ext cx="6223000" cy="579438"/>
                        </a:xfrm>
                        <a:prstGeom prst="rect">
                          <a:avLst/>
                        </a:prstGeom>
                        <a:solidFill>
                          <a:srgbClr val="99CCFF"/>
                        </a:solidFill>
                        <a:ln>
                          <a:noFill/>
                        </a:ln>
                        <a:effectLst/>
                        <a:extLst/>
                      </p:spPr>
                    </p:pic>
                  </p:oleObj>
                </mc:Fallback>
              </mc:AlternateContent>
            </a:graphicData>
          </a:graphic>
        </p:graphicFrame>
        <p:sp>
          <p:nvSpPr>
            <p:cNvPr id="9" name="文字方塊 8"/>
            <p:cNvSpPr txBox="1"/>
            <p:nvPr/>
          </p:nvSpPr>
          <p:spPr>
            <a:xfrm>
              <a:off x="5004048" y="1700808"/>
              <a:ext cx="397866" cy="461665"/>
            </a:xfrm>
            <a:prstGeom prst="rect">
              <a:avLst/>
            </a:prstGeom>
            <a:solidFill>
              <a:srgbClr val="99CCFF"/>
            </a:solidFill>
          </p:spPr>
          <p:txBody>
            <a:bodyPr wrap="none" rtlCol="0">
              <a:spAutoFit/>
            </a:bodyPr>
            <a:lstStyle/>
            <a:p>
              <a:pPr marL="0"/>
              <a:r>
                <a:rPr lang="en-US" altLang="zh-TW" dirty="0">
                  <a:latin typeface="+mn-lt"/>
                </a:rPr>
                <a:t>…</a:t>
              </a:r>
              <a:endParaRPr lang="zh-TW" altLang="en-US" dirty="0">
                <a:latin typeface="+mn-lt"/>
              </a:endParaRPr>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29</a:t>
            </a:fld>
            <a:endParaRPr lang="zh-TW" altLang="zh-TW"/>
          </a:p>
        </p:txBody>
      </p:sp>
    </p:spTree>
    <p:extLst>
      <p:ext uri="{BB962C8B-B14F-4D97-AF65-F5344CB8AC3E}">
        <p14:creationId xmlns:p14="http://schemas.microsoft.com/office/powerpoint/2010/main" val="181877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xEl>
                                              <p:pRg st="5" end="5"/>
                                            </p:txEl>
                                          </p:spTgt>
                                        </p:tgtEl>
                                        <p:attrNameLst>
                                          <p:attrName>style.visibility</p:attrName>
                                        </p:attrNameLst>
                                      </p:cBhvr>
                                      <p:to>
                                        <p:strVal val="visible"/>
                                      </p:to>
                                    </p:set>
                                    <p:animEffect transition="in" filter="fade">
                                      <p:cBhvr>
                                        <p:cTn id="7" dur="500"/>
                                        <p:tgtEl>
                                          <p:spTgt spid="205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3">
                                            <p:txEl>
                                              <p:pRg st="6" end="6"/>
                                            </p:txEl>
                                          </p:spTgt>
                                        </p:tgtEl>
                                        <p:attrNameLst>
                                          <p:attrName>style.visibility</p:attrName>
                                        </p:attrNameLst>
                                      </p:cBhvr>
                                      <p:to>
                                        <p:strVal val="visible"/>
                                      </p:to>
                                    </p:set>
                                    <p:animEffect transition="in" filter="fade">
                                      <p:cBhvr>
                                        <p:cTn id="10" dur="500"/>
                                        <p:tgtEl>
                                          <p:spTgt spid="205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53">
                                            <p:txEl>
                                              <p:pRg st="7" end="7"/>
                                            </p:txEl>
                                          </p:spTgt>
                                        </p:tgtEl>
                                        <p:attrNameLst>
                                          <p:attrName>style.visibility</p:attrName>
                                        </p:attrNameLst>
                                      </p:cBhvr>
                                      <p:to>
                                        <p:strVal val="visible"/>
                                      </p:to>
                                    </p:set>
                                    <p:animEffect transition="in" filter="fade">
                                      <p:cBhvr>
                                        <p:cTn id="13" dur="500"/>
                                        <p:tgtEl>
                                          <p:spTgt spid="205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53">
                                            <p:txEl>
                                              <p:pRg st="8" end="8"/>
                                            </p:txEl>
                                          </p:spTgt>
                                        </p:tgtEl>
                                        <p:attrNameLst>
                                          <p:attrName>style.visibility</p:attrName>
                                        </p:attrNameLst>
                                      </p:cBhvr>
                                      <p:to>
                                        <p:strVal val="visible"/>
                                      </p:to>
                                    </p:set>
                                    <p:animEffect transition="in" filter="fade">
                                      <p:cBhvr>
                                        <p:cTn id="18" dur="500"/>
                                        <p:tgtEl>
                                          <p:spTgt spid="205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053">
                                            <p:txEl>
                                              <p:pRg st="9" end="9"/>
                                            </p:txEl>
                                          </p:spTgt>
                                        </p:tgtEl>
                                        <p:attrNameLst>
                                          <p:attrName>style.visibility</p:attrName>
                                        </p:attrNameLst>
                                      </p:cBhvr>
                                      <p:to>
                                        <p:strVal val="visible"/>
                                      </p:to>
                                    </p:set>
                                    <p:animEffect transition="in" filter="fade">
                                      <p:cBhvr>
                                        <p:cTn id="21" dur="500"/>
                                        <p:tgtEl>
                                          <p:spTgt spid="205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p:txBody>
          <a:bodyPr/>
          <a:lstStyle/>
          <a:p>
            <a:r>
              <a:rPr lang="en-US" altLang="zh-TW" dirty="0"/>
              <a:t>2’s-Complement Signed Integers</a:t>
            </a:r>
            <a:endParaRPr lang="en-AU" altLang="zh-TW" dirty="0"/>
          </a:p>
        </p:txBody>
      </p:sp>
      <p:sp>
        <p:nvSpPr>
          <p:cNvPr id="21508" name="Rectangle 5"/>
          <p:cNvSpPr>
            <a:spLocks noGrp="1" noChangeArrowheads="1"/>
          </p:cNvSpPr>
          <p:nvPr>
            <p:ph type="body" idx="1"/>
          </p:nvPr>
        </p:nvSpPr>
        <p:spPr/>
        <p:txBody>
          <a:bodyPr/>
          <a:lstStyle/>
          <a:p>
            <a:pPr>
              <a:spcBef>
                <a:spcPts val="0"/>
              </a:spcBef>
            </a:pPr>
            <a:r>
              <a:rPr lang="en-US" altLang="en-US" dirty="0"/>
              <a:t>Range: –2</a:t>
            </a:r>
            <a:r>
              <a:rPr lang="en-US" altLang="en-US" baseline="30000" dirty="0"/>
              <a:t>n – 1</a:t>
            </a:r>
            <a:r>
              <a:rPr lang="en-US" altLang="en-US" dirty="0"/>
              <a:t> to +2</a:t>
            </a:r>
            <a:r>
              <a:rPr lang="en-US" altLang="en-US" baseline="30000" dirty="0"/>
              <a:t>n – 1</a:t>
            </a:r>
            <a:r>
              <a:rPr lang="en-US" altLang="en-US" dirty="0"/>
              <a:t> – 1</a:t>
            </a:r>
          </a:p>
          <a:p>
            <a:pPr lvl="1">
              <a:spcBef>
                <a:spcPts val="0"/>
              </a:spcBef>
            </a:pPr>
            <a:r>
              <a:rPr lang="en-US" altLang="zh-TW" dirty="0"/>
              <a:t>Using 32 bits: –2,147,483,648 to +2,147,483,647</a:t>
            </a:r>
            <a:endParaRPr lang="en-AU" altLang="zh-TW" dirty="0"/>
          </a:p>
          <a:p>
            <a:pPr lvl="1"/>
            <a:r>
              <a:rPr lang="en-US" altLang="en-US" dirty="0"/>
              <a:t>Using 64 bits: −9,223,372,036,854,775,808 (</a:t>
            </a:r>
            <a:r>
              <a:rPr lang="en-US" altLang="zh-TW" dirty="0"/>
              <a:t>1000 … 0000</a:t>
            </a:r>
            <a:r>
              <a:rPr lang="en-US" altLang="zh-TW" baseline="-25000" dirty="0"/>
              <a:t>2</a:t>
            </a:r>
            <a:r>
              <a:rPr lang="en-US" altLang="zh-TW" dirty="0"/>
              <a:t>)</a:t>
            </a:r>
            <a:r>
              <a:rPr lang="en-US" altLang="en-US" dirty="0"/>
              <a:t/>
            </a:r>
            <a:br>
              <a:rPr lang="en-US" altLang="en-US" dirty="0"/>
            </a:br>
            <a:r>
              <a:rPr lang="en-US" altLang="en-US" dirty="0"/>
              <a:t>	 to 9,223,372,036,854,775,807 (</a:t>
            </a:r>
            <a:r>
              <a:rPr lang="en-US" altLang="zh-TW" dirty="0"/>
              <a:t>0111 1111 … 1111</a:t>
            </a:r>
            <a:r>
              <a:rPr lang="en-US" altLang="zh-TW" baseline="-25000" dirty="0"/>
              <a:t>2</a:t>
            </a:r>
            <a:r>
              <a:rPr lang="en-US" altLang="zh-TW" dirty="0"/>
              <a:t>)</a:t>
            </a:r>
          </a:p>
          <a:p>
            <a:pPr lvl="1"/>
            <a:r>
              <a:rPr lang="en-US" altLang="zh-TW" dirty="0"/>
              <a:t>  0:   0000 0000 … 0000</a:t>
            </a:r>
            <a:r>
              <a:rPr lang="en-US" altLang="zh-TW" baseline="-25000" dirty="0"/>
              <a:t>2</a:t>
            </a:r>
          </a:p>
          <a:p>
            <a:pPr lvl="1"/>
            <a:r>
              <a:rPr lang="en-AU" altLang="zh-TW" dirty="0"/>
              <a:t>–1:   1111 1111 … 1111</a:t>
            </a:r>
            <a:r>
              <a:rPr lang="en-AU" altLang="zh-TW" baseline="-25000" dirty="0"/>
              <a:t>2</a:t>
            </a:r>
            <a:r>
              <a:rPr lang="en-US" altLang="zh-TW" dirty="0"/>
              <a:t> (least negative number)</a:t>
            </a:r>
          </a:p>
          <a:p>
            <a:pPr lvl="1"/>
            <a:r>
              <a:rPr lang="en-US" altLang="zh-TW" dirty="0"/>
              <a:t>Most-negative number (1000 … 0000</a:t>
            </a:r>
            <a:r>
              <a:rPr lang="en-US" altLang="zh-TW" baseline="-25000" dirty="0"/>
              <a:t>2</a:t>
            </a:r>
            <a:r>
              <a:rPr lang="en-US" altLang="zh-TW" dirty="0"/>
              <a:t>)</a:t>
            </a:r>
            <a:br>
              <a:rPr lang="en-US" altLang="zh-TW" dirty="0"/>
            </a:br>
            <a:r>
              <a:rPr lang="en-US" altLang="zh-TW" dirty="0"/>
              <a:t>does not have a corresponding </a:t>
            </a:r>
            <a:br>
              <a:rPr lang="en-US" altLang="zh-TW" dirty="0"/>
            </a:br>
            <a:r>
              <a:rPr lang="en-US" altLang="zh-TW" dirty="0"/>
              <a:t>positive number</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30</a:t>
            </a:fld>
            <a:endParaRPr lang="zh-TW" altLang="zh-TW"/>
          </a:p>
        </p:txBody>
      </p:sp>
      <p:sp>
        <p:nvSpPr>
          <p:cNvPr id="3" name="爆炸 1 2"/>
          <p:cNvSpPr/>
          <p:nvPr/>
        </p:nvSpPr>
        <p:spPr bwMode="auto">
          <a:xfrm>
            <a:off x="5831632" y="3016101"/>
            <a:ext cx="3312368" cy="2304256"/>
          </a:xfrm>
          <a:prstGeom prst="irregularSeal1">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b="1" i="1" dirty="0">
                <a:solidFill>
                  <a:srgbClr val="FFFF00"/>
                </a:solidFill>
                <a:latin typeface="+mn-lt"/>
              </a:rPr>
              <a:t>Why 2’s complement?</a:t>
            </a:r>
            <a:endParaRPr lang="zh-TW" altLang="en-US" b="1" i="1" dirty="0">
              <a:solidFill>
                <a:srgbClr val="FFFF00"/>
              </a:solidFill>
              <a:latin typeface="+mn-lt"/>
            </a:endParaRPr>
          </a:p>
        </p:txBody>
      </p:sp>
      <p:sp>
        <p:nvSpPr>
          <p:cNvPr id="6" name="圓角矩形 5"/>
          <p:cNvSpPr/>
          <p:nvPr/>
        </p:nvSpPr>
        <p:spPr bwMode="auto">
          <a:xfrm>
            <a:off x="5580112" y="5157192"/>
            <a:ext cx="3055888" cy="864096"/>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latin typeface="+mn-lt"/>
              </a:rPr>
              <a:t>Signed/unsigned +/- treated the same!</a:t>
            </a:r>
            <a:endParaRPr lang="zh-TW" altLang="en-US" i="1" dirty="0">
              <a:latin typeface="+mn-lt"/>
            </a:endParaRPr>
          </a:p>
        </p:txBody>
      </p:sp>
      <p:sp>
        <p:nvSpPr>
          <p:cNvPr id="4" name="向右箭號 3"/>
          <p:cNvSpPr/>
          <p:nvPr/>
        </p:nvSpPr>
        <p:spPr bwMode="auto">
          <a:xfrm flipH="1">
            <a:off x="4499992" y="5373216"/>
            <a:ext cx="864096" cy="504056"/>
          </a:xfrm>
          <a:prstGeom prst="rightArrow">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8" name="圓角矩形 7"/>
          <p:cNvSpPr/>
          <p:nvPr/>
        </p:nvSpPr>
        <p:spPr bwMode="auto">
          <a:xfrm>
            <a:off x="783813" y="5157192"/>
            <a:ext cx="3487936" cy="360000"/>
          </a:xfrm>
          <a:prstGeom prst="roundRect">
            <a:avLst/>
          </a:prstGeom>
          <a:no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latin typeface="+mn-lt"/>
              </a:rPr>
              <a:t>One adder, no distinction</a:t>
            </a:r>
            <a:endParaRPr lang="zh-TW" altLang="en-US" i="1" dirty="0">
              <a:latin typeface="+mn-lt"/>
            </a:endParaRPr>
          </a:p>
        </p:txBody>
      </p:sp>
      <p:sp>
        <p:nvSpPr>
          <p:cNvPr id="9" name="圓角矩形 8"/>
          <p:cNvSpPr/>
          <p:nvPr/>
        </p:nvSpPr>
        <p:spPr bwMode="auto">
          <a:xfrm>
            <a:off x="796032" y="5603260"/>
            <a:ext cx="3487936" cy="360000"/>
          </a:xfrm>
          <a:prstGeom prst="roundRect">
            <a:avLst/>
          </a:prstGeom>
          <a:no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latin typeface="+mn-lt"/>
              </a:rPr>
              <a:t>SW interprets meaning</a:t>
            </a:r>
            <a:endParaRPr lang="zh-TW" altLang="en-US" i="1" dirty="0">
              <a:latin typeface="+mn-lt"/>
            </a:endParaRPr>
          </a:p>
        </p:txBody>
      </p:sp>
    </p:spTree>
    <p:extLst>
      <p:ext uri="{BB962C8B-B14F-4D97-AF65-F5344CB8AC3E}">
        <p14:creationId xmlns:p14="http://schemas.microsoft.com/office/powerpoint/2010/main" val="280048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right)">
                                      <p:cBhvr>
                                        <p:cTn id="21" dur="500"/>
                                        <p:tgtEl>
                                          <p:spTgt spid="4"/>
                                        </p:tgtEl>
                                      </p:cBhvr>
                                    </p:animEffect>
                                  </p:childTnLst>
                                </p:cTn>
                              </p:par>
                            </p:childTnLst>
                          </p:cTn>
                        </p:par>
                        <p:par>
                          <p:cTn id="22" fill="hold">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righ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righ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4"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6"/>
          <p:cNvSpPr>
            <a:spLocks noGrp="1" noChangeArrowheads="1"/>
          </p:cNvSpPr>
          <p:nvPr>
            <p:ph type="title"/>
          </p:nvPr>
        </p:nvSpPr>
        <p:spPr/>
        <p:txBody>
          <a:bodyPr/>
          <a:lstStyle/>
          <a:p>
            <a:r>
              <a:rPr lang="en-US" altLang="zh-TW"/>
              <a:t>Sign Extension</a:t>
            </a:r>
            <a:endParaRPr lang="en-AU" altLang="zh-TW"/>
          </a:p>
        </p:txBody>
      </p:sp>
      <p:sp>
        <p:nvSpPr>
          <p:cNvPr id="22532" name="Rectangle 7"/>
          <p:cNvSpPr>
            <a:spLocks noGrp="1" noChangeArrowheads="1"/>
          </p:cNvSpPr>
          <p:nvPr>
            <p:ph type="body" idx="1"/>
          </p:nvPr>
        </p:nvSpPr>
        <p:spPr/>
        <p:txBody>
          <a:bodyPr/>
          <a:lstStyle/>
          <a:p>
            <a:r>
              <a:rPr lang="en-US" altLang="zh-TW" dirty="0"/>
              <a:t>Representing a number using more bits while preserving the numeric value</a:t>
            </a:r>
          </a:p>
          <a:p>
            <a:r>
              <a:rPr lang="en-US" altLang="zh-TW" dirty="0"/>
              <a:t>How to do? </a:t>
            </a:r>
            <a:r>
              <a:rPr lang="en-US" altLang="zh-TW" u="sng" dirty="0"/>
              <a:t>replicate the sign bit to the left</a:t>
            </a:r>
          </a:p>
          <a:p>
            <a:pPr lvl="1"/>
            <a:r>
              <a:rPr lang="en-US" altLang="zh-TW" dirty="0"/>
              <a:t>c.f. unsigned values: extend with 0s</a:t>
            </a:r>
          </a:p>
          <a:p>
            <a:r>
              <a:rPr lang="en-US" altLang="zh-TW" dirty="0"/>
              <a:t>Examples: 8-bit to 16-bit</a:t>
            </a:r>
          </a:p>
          <a:p>
            <a:pPr lvl="1"/>
            <a:r>
              <a:rPr lang="en-US" altLang="zh-TW" dirty="0"/>
              <a:t>+2: </a:t>
            </a:r>
            <a:r>
              <a:rPr lang="en-US" altLang="zh-TW" dirty="0">
                <a:solidFill>
                  <a:srgbClr val="FF0000"/>
                </a:solidFill>
              </a:rPr>
              <a:t>0</a:t>
            </a:r>
            <a:r>
              <a:rPr lang="en-US" altLang="zh-TW" dirty="0"/>
              <a:t>000 0010 </a:t>
            </a:r>
            <a:r>
              <a:rPr lang="en-US" altLang="zh-TW" dirty="0">
                <a:sym typeface="Wingdings" panose="05000000000000000000" pitchFamily="2" charset="2"/>
              </a:rPr>
              <a:t></a:t>
            </a:r>
            <a:r>
              <a:rPr lang="en-US" altLang="zh-TW" dirty="0"/>
              <a:t> </a:t>
            </a:r>
            <a:r>
              <a:rPr lang="en-US" altLang="zh-TW" dirty="0">
                <a:solidFill>
                  <a:srgbClr val="FF0000"/>
                </a:solidFill>
              </a:rPr>
              <a:t>0000 0000 0</a:t>
            </a:r>
            <a:r>
              <a:rPr lang="en-US" altLang="zh-TW" dirty="0"/>
              <a:t>000 0010</a:t>
            </a:r>
          </a:p>
          <a:p>
            <a:pPr lvl="1"/>
            <a:r>
              <a:rPr lang="en-AU" altLang="zh-TW" dirty="0"/>
              <a:t>–2: </a:t>
            </a:r>
            <a:r>
              <a:rPr lang="en-AU" altLang="zh-TW" dirty="0">
                <a:solidFill>
                  <a:srgbClr val="FF0000"/>
                </a:solidFill>
              </a:rPr>
              <a:t>1</a:t>
            </a:r>
            <a:r>
              <a:rPr lang="en-AU" altLang="zh-TW" dirty="0"/>
              <a:t>111 1110 </a:t>
            </a:r>
            <a:r>
              <a:rPr lang="en-AU" altLang="zh-TW" dirty="0">
                <a:sym typeface="Wingdings" panose="05000000000000000000" pitchFamily="2" charset="2"/>
              </a:rPr>
              <a:t></a:t>
            </a:r>
            <a:r>
              <a:rPr lang="en-AU" altLang="zh-TW" dirty="0"/>
              <a:t> </a:t>
            </a:r>
            <a:r>
              <a:rPr lang="en-AU" altLang="zh-TW" dirty="0">
                <a:solidFill>
                  <a:srgbClr val="FF0000"/>
                </a:solidFill>
              </a:rPr>
              <a:t>1111 1111 1</a:t>
            </a:r>
            <a:r>
              <a:rPr lang="en-AU" altLang="zh-TW" dirty="0"/>
              <a:t>111 1110</a:t>
            </a:r>
          </a:p>
          <a:p>
            <a:pPr lvl="1"/>
            <a:endParaRPr lang="en-AU" altLang="zh-TW" dirty="0"/>
          </a:p>
          <a:p>
            <a:r>
              <a:rPr lang="en-US" altLang="en-US" dirty="0"/>
              <a:t>In RISC-V instruction set</a:t>
            </a:r>
          </a:p>
          <a:p>
            <a:pPr lvl="1"/>
            <a:r>
              <a:rPr lang="en-US" altLang="en-US" b="1" dirty="0" err="1">
                <a:latin typeface="Courier New" panose="02070309020205020404" pitchFamily="49" charset="0"/>
                <a:cs typeface="Courier New" panose="02070309020205020404" pitchFamily="49" charset="0"/>
              </a:rPr>
              <a:t>lb</a:t>
            </a:r>
            <a:r>
              <a:rPr lang="en-US" altLang="en-US" dirty="0"/>
              <a:t>: load byte (sign-extend loaded byte)</a:t>
            </a:r>
          </a:p>
          <a:p>
            <a:pPr lvl="1"/>
            <a:r>
              <a:rPr lang="en-US" altLang="en-US" b="1" dirty="0" err="1">
                <a:latin typeface="Courier New" panose="02070309020205020404" pitchFamily="49" charset="0"/>
                <a:cs typeface="Courier New" panose="02070309020205020404" pitchFamily="49" charset="0"/>
              </a:rPr>
              <a:t>lbu</a:t>
            </a:r>
            <a:r>
              <a:rPr lang="en-US" altLang="en-US" dirty="0"/>
              <a:t>: load byte unsigned (zero-extend loaded byte)</a:t>
            </a:r>
          </a:p>
          <a:p>
            <a:pPr lvl="1"/>
            <a:endParaRPr lang="en-AU"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31</a:t>
            </a:fld>
            <a:endParaRPr lang="zh-TW" altLang="zh-TW"/>
          </a:p>
        </p:txBody>
      </p:sp>
      <p:sp>
        <p:nvSpPr>
          <p:cNvPr id="3" name="文字方塊 2"/>
          <p:cNvSpPr txBox="1"/>
          <p:nvPr/>
        </p:nvSpPr>
        <p:spPr>
          <a:xfrm>
            <a:off x="6282312" y="2780928"/>
            <a:ext cx="897376" cy="461665"/>
          </a:xfrm>
          <a:prstGeom prst="rect">
            <a:avLst/>
          </a:prstGeom>
          <a:solidFill>
            <a:srgbClr val="FFC000"/>
          </a:solidFill>
          <a:ln>
            <a:noFill/>
          </a:ln>
          <a:effectLst>
            <a:outerShdw blurRad="50800" dist="381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wrap="square" rtlCol="0">
            <a:spAutoFit/>
          </a:bodyPr>
          <a:lstStyle/>
          <a:p>
            <a:pPr marL="0" algn="ctr"/>
            <a:r>
              <a:rPr lang="en-US" altLang="zh-TW" dirty="0">
                <a:latin typeface="+mn-lt"/>
              </a:rPr>
              <a:t>Sign?</a:t>
            </a:r>
            <a:endParaRPr lang="zh-TW" altLang="en-US" dirty="0">
              <a:latin typeface="+mn-lt"/>
            </a:endParaRPr>
          </a:p>
        </p:txBody>
      </p:sp>
      <p:sp>
        <p:nvSpPr>
          <p:cNvPr id="6" name="Rectangle 1026"/>
          <p:cNvSpPr txBox="1">
            <a:spLocks noChangeArrowheads="1"/>
          </p:cNvSpPr>
          <p:nvPr/>
        </p:nvSpPr>
        <p:spPr bwMode="auto">
          <a:xfrm>
            <a:off x="4798600" y="4077072"/>
            <a:ext cx="2700000" cy="36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ts val="3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ts val="3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ts val="3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ts val="3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TW" sz="2400" b="1" dirty="0" err="1">
                <a:solidFill>
                  <a:srgbClr val="008000"/>
                </a:solidFill>
                <a:latin typeface="Courier New" panose="02070309020205020404" pitchFamily="49" charset="0"/>
                <a:cs typeface="Courier New" panose="02070309020205020404" pitchFamily="49" charset="0"/>
              </a:rPr>
              <a:t>lb</a:t>
            </a:r>
            <a:r>
              <a:rPr lang="en-US" altLang="zh-TW" sz="2400" b="1" dirty="0">
                <a:solidFill>
                  <a:srgbClr val="008000"/>
                </a:solidFill>
                <a:latin typeface="Courier New" panose="02070309020205020404" pitchFamily="49" charset="0"/>
                <a:cs typeface="Courier New" panose="02070309020205020404" pitchFamily="49" charset="0"/>
              </a:rPr>
              <a:t> x22,0(x21)</a:t>
            </a:r>
          </a:p>
        </p:txBody>
      </p:sp>
      <p:sp>
        <p:nvSpPr>
          <p:cNvPr id="8" name="Rectangle 1029"/>
          <p:cNvSpPr>
            <a:spLocks noChangeArrowheads="1"/>
          </p:cNvSpPr>
          <p:nvPr/>
        </p:nvSpPr>
        <p:spPr bwMode="auto">
          <a:xfrm>
            <a:off x="4798600" y="4665744"/>
            <a:ext cx="2700000" cy="34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8615" tIns="23446" rIns="58615" bIns="23446">
            <a:spAutoFit/>
          </a:bodyPr>
          <a:lstStyle>
            <a:lvl1pPr marL="203200" indent="-203200">
              <a:defRPr sz="2400">
                <a:solidFill>
                  <a:schemeClr val="tx1"/>
                </a:solidFill>
                <a:latin typeface="Times New Roman" panose="02020603050405020304" pitchFamily="18" charset="0"/>
                <a:ea typeface="新細明體" panose="02020500000000000000" pitchFamily="18" charset="-120"/>
              </a:defRPr>
            </a:lvl1pPr>
            <a:lvl2pPr marL="685800" indent="-190500">
              <a:defRPr sz="2400">
                <a:solidFill>
                  <a:schemeClr val="tx1"/>
                </a:solidFill>
                <a:latin typeface="Times New Roman" panose="02020603050405020304" pitchFamily="18" charset="0"/>
                <a:ea typeface="新細明體" panose="02020500000000000000" pitchFamily="18" charset="-120"/>
              </a:defRPr>
            </a:lvl2pPr>
            <a:lvl3pPr marL="1257300" indent="-342900">
              <a:defRPr sz="2400">
                <a:solidFill>
                  <a:schemeClr val="tx1"/>
                </a:solidFill>
                <a:latin typeface="Times New Roman" panose="02020603050405020304" pitchFamily="18" charset="0"/>
                <a:ea typeface="新細明體" panose="02020500000000000000" pitchFamily="18" charset="-120"/>
              </a:defRPr>
            </a:lvl3pPr>
            <a:lvl4pPr marL="1714500" indent="-342900">
              <a:defRPr sz="2400">
                <a:solidFill>
                  <a:schemeClr val="tx1"/>
                </a:solidFill>
                <a:latin typeface="Times New Roman" panose="02020603050405020304" pitchFamily="18" charset="0"/>
                <a:ea typeface="新細明體" panose="02020500000000000000" pitchFamily="18" charset="-120"/>
              </a:defRPr>
            </a:lvl4pPr>
            <a:lvl5pPr marL="2171700" indent="-342900">
              <a:defRPr sz="2400">
                <a:solidFill>
                  <a:schemeClr val="tx1"/>
                </a:solidFill>
                <a:latin typeface="Times New Roman" panose="02020603050405020304" pitchFamily="18" charset="0"/>
                <a:ea typeface="新細明體" panose="02020500000000000000" pitchFamily="18" charset="-120"/>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eaLnBrk="1" hangingPunct="1">
              <a:lnSpc>
                <a:spcPct val="75000"/>
              </a:lnSpc>
              <a:spcBef>
                <a:spcPct val="65000"/>
              </a:spcBef>
            </a:pPr>
            <a:r>
              <a:rPr lang="en-US" altLang="zh-TW" b="1" dirty="0" err="1">
                <a:solidFill>
                  <a:srgbClr val="0000FF"/>
                </a:solidFill>
                <a:latin typeface="Courier New" panose="02070309020205020404" pitchFamily="49" charset="0"/>
                <a:cs typeface="Courier New" panose="02070309020205020404" pitchFamily="49" charset="0"/>
              </a:rPr>
              <a:t>lbu</a:t>
            </a:r>
            <a:r>
              <a:rPr lang="en-US" altLang="zh-TW" b="1" dirty="0">
                <a:solidFill>
                  <a:srgbClr val="0000FF"/>
                </a:solidFill>
                <a:latin typeface="Courier New" panose="02070309020205020404" pitchFamily="49" charset="0"/>
                <a:cs typeface="Courier New" panose="02070309020205020404" pitchFamily="49" charset="0"/>
              </a:rPr>
              <a:t> x22,0(x21)</a:t>
            </a:r>
          </a:p>
        </p:txBody>
      </p:sp>
      <p:sp>
        <p:nvSpPr>
          <p:cNvPr id="11" name="Rectangle 1040"/>
          <p:cNvSpPr>
            <a:spLocks noChangeArrowheads="1"/>
          </p:cNvSpPr>
          <p:nvPr/>
        </p:nvSpPr>
        <p:spPr bwMode="auto">
          <a:xfrm>
            <a:off x="7452488" y="4055931"/>
            <a:ext cx="1512000" cy="432000"/>
          </a:xfrm>
          <a:prstGeom prst="rect">
            <a:avLst/>
          </a:prstGeom>
          <a:solidFill>
            <a:srgbClr val="FFFF00"/>
          </a:solidFill>
          <a:ln w="19050">
            <a:solidFill>
              <a:schemeClr val="tx1"/>
            </a:solidFill>
            <a:miter lim="800000"/>
            <a:headEnd/>
            <a:tailEnd/>
          </a:ln>
          <a:effectLst/>
          <a:extLst/>
        </p:spPr>
        <p:txBody>
          <a:bodyPr wrap="none" anchor="ctr"/>
          <a:lstStyle/>
          <a:p>
            <a:endParaRPr lang="zh-TW" altLang="en-US">
              <a:latin typeface="+mn-lt"/>
            </a:endParaRPr>
          </a:p>
        </p:txBody>
      </p:sp>
      <p:sp>
        <p:nvSpPr>
          <p:cNvPr id="13" name="Rectangle 1043"/>
          <p:cNvSpPr>
            <a:spLocks noChangeArrowheads="1"/>
          </p:cNvSpPr>
          <p:nvPr/>
        </p:nvSpPr>
        <p:spPr bwMode="auto">
          <a:xfrm>
            <a:off x="7452488" y="4595960"/>
            <a:ext cx="1512000" cy="432000"/>
          </a:xfrm>
          <a:prstGeom prst="rect">
            <a:avLst/>
          </a:prstGeom>
          <a:solidFill>
            <a:srgbClr val="FFFF00"/>
          </a:solidFill>
          <a:ln w="19050">
            <a:solidFill>
              <a:schemeClr val="tx1"/>
            </a:solidFill>
            <a:miter lim="800000"/>
            <a:headEnd/>
            <a:tailEnd/>
          </a:ln>
          <a:effectLst/>
          <a:extLst/>
        </p:spPr>
        <p:txBody>
          <a:bodyPr wrap="none" anchor="ctr"/>
          <a:lstStyle/>
          <a:p>
            <a:endParaRPr lang="zh-TW" altLang="en-US">
              <a:latin typeface="+mn-lt"/>
            </a:endParaRPr>
          </a:p>
        </p:txBody>
      </p:sp>
      <p:sp>
        <p:nvSpPr>
          <p:cNvPr id="14" name="Text Box 1052"/>
          <p:cNvSpPr txBox="1">
            <a:spLocks noChangeArrowheads="1"/>
          </p:cNvSpPr>
          <p:nvPr/>
        </p:nvSpPr>
        <p:spPr bwMode="auto">
          <a:xfrm>
            <a:off x="7452488" y="4026274"/>
            <a:ext cx="10310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b="1" dirty="0">
                <a:solidFill>
                  <a:srgbClr val="008000"/>
                </a:solidFill>
                <a:latin typeface="+mn-lt"/>
              </a:rPr>
              <a:t>FFFFFF</a:t>
            </a:r>
          </a:p>
        </p:txBody>
      </p:sp>
      <p:sp>
        <p:nvSpPr>
          <p:cNvPr id="15" name="Text Box 1053"/>
          <p:cNvSpPr txBox="1">
            <a:spLocks noChangeArrowheads="1"/>
          </p:cNvSpPr>
          <p:nvPr/>
        </p:nvSpPr>
        <p:spPr bwMode="auto">
          <a:xfrm>
            <a:off x="7452488" y="4581128"/>
            <a:ext cx="11176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b="1" dirty="0">
                <a:solidFill>
                  <a:srgbClr val="0000FF"/>
                </a:solidFill>
                <a:latin typeface="+mn-lt"/>
              </a:rPr>
              <a:t>000000</a:t>
            </a:r>
          </a:p>
        </p:txBody>
      </p:sp>
      <p:sp>
        <p:nvSpPr>
          <p:cNvPr id="7" name="Text Box 1027"/>
          <p:cNvSpPr txBox="1">
            <a:spLocks noChangeArrowheads="1"/>
          </p:cNvSpPr>
          <p:nvPr/>
        </p:nvSpPr>
        <p:spPr bwMode="auto">
          <a:xfrm>
            <a:off x="8362696" y="4026274"/>
            <a:ext cx="4812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b="1" dirty="0">
                <a:solidFill>
                  <a:srgbClr val="008000"/>
                </a:solidFill>
                <a:latin typeface="+mn-lt"/>
              </a:rPr>
              <a:t>F7</a:t>
            </a:r>
          </a:p>
        </p:txBody>
      </p:sp>
      <p:sp>
        <p:nvSpPr>
          <p:cNvPr id="9" name="Text Box 1030"/>
          <p:cNvSpPr txBox="1">
            <a:spLocks noChangeArrowheads="1"/>
          </p:cNvSpPr>
          <p:nvPr/>
        </p:nvSpPr>
        <p:spPr bwMode="auto">
          <a:xfrm>
            <a:off x="8434704" y="4581128"/>
            <a:ext cx="4812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b="1" dirty="0">
                <a:solidFill>
                  <a:srgbClr val="0000FF"/>
                </a:solidFill>
                <a:latin typeface="+mn-lt"/>
              </a:rPr>
              <a:t>F7</a:t>
            </a:r>
          </a:p>
        </p:txBody>
      </p:sp>
    </p:spTree>
    <p:extLst>
      <p:ext uri="{BB962C8B-B14F-4D97-AF65-F5344CB8AC3E}">
        <p14:creationId xmlns:p14="http://schemas.microsoft.com/office/powerpoint/2010/main" val="285768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53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532">
                                            <p:txEl>
                                              <p:pRg st="7" end="7"/>
                                            </p:txEl>
                                          </p:spTgt>
                                        </p:tgtEl>
                                        <p:attrNameLst>
                                          <p:attrName>style.visibility</p:attrName>
                                        </p:attrNameLst>
                                      </p:cBhvr>
                                      <p:to>
                                        <p:strVal val="visible"/>
                                      </p:to>
                                    </p:set>
                                    <p:animEffect transition="in" filter="fade">
                                      <p:cBhvr>
                                        <p:cTn id="26" dur="500"/>
                                        <p:tgtEl>
                                          <p:spTgt spid="2253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2532">
                                            <p:txEl>
                                              <p:pRg st="8" end="8"/>
                                            </p:txEl>
                                          </p:spTgt>
                                        </p:tgtEl>
                                        <p:attrNameLst>
                                          <p:attrName>style.visibility</p:attrName>
                                        </p:attrNameLst>
                                      </p:cBhvr>
                                      <p:to>
                                        <p:strVal val="visible"/>
                                      </p:to>
                                    </p:set>
                                    <p:animEffect transition="in" filter="fade">
                                      <p:cBhvr>
                                        <p:cTn id="29" dur="500"/>
                                        <p:tgtEl>
                                          <p:spTgt spid="22532">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2532">
                                            <p:txEl>
                                              <p:pRg st="9" end="9"/>
                                            </p:txEl>
                                          </p:spTgt>
                                        </p:tgtEl>
                                        <p:attrNameLst>
                                          <p:attrName>style.visibility</p:attrName>
                                        </p:attrNameLst>
                                      </p:cBhvr>
                                      <p:to>
                                        <p:strVal val="visible"/>
                                      </p:to>
                                    </p:set>
                                    <p:animEffect transition="in" filter="fade">
                                      <p:cBhvr>
                                        <p:cTn id="32" dur="500"/>
                                        <p:tgtEl>
                                          <p:spTgt spid="2253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
                                            <p:txEl>
                                              <p:pRg st="0" end="0"/>
                                            </p:txEl>
                                          </p:spTgt>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par>
                          <p:cTn id="40" fill="hold">
                            <p:stCondLst>
                              <p:cond delay="500"/>
                            </p:stCondLst>
                            <p:childTnLst>
                              <p:par>
                                <p:cTn id="41" presetID="23" presetClass="entr" presetSubtype="32"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strVal val="4*#ppt_w"/>
                                          </p:val>
                                        </p:tav>
                                        <p:tav tm="100000">
                                          <p:val>
                                            <p:strVal val="#ppt_w"/>
                                          </p:val>
                                        </p:tav>
                                      </p:tavLst>
                                    </p:anim>
                                    <p:anim calcmode="lin" valueType="num">
                                      <p:cBhvr>
                                        <p:cTn id="44" dur="500" fill="hold"/>
                                        <p:tgtEl>
                                          <p:spTgt spid="7"/>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2"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p:tgtEl>
                                          <p:spTgt spid="14"/>
                                        </p:tgtEl>
                                        <p:attrNameLst>
                                          <p:attrName>ppt_x</p:attrName>
                                        </p:attrNameLst>
                                      </p:cBhvr>
                                      <p:tavLst>
                                        <p:tav tm="0">
                                          <p:val>
                                            <p:strVal val="#ppt_x+#ppt_w*1.125000"/>
                                          </p:val>
                                        </p:tav>
                                        <p:tav tm="100000">
                                          <p:val>
                                            <p:strVal val="#ppt_x"/>
                                          </p:val>
                                        </p:tav>
                                      </p:tavLst>
                                    </p:anim>
                                    <p:animEffect transition="in" filter="wipe(lef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childTnLst>
                                </p:cTn>
                              </p:par>
                            </p:childTnLst>
                          </p:cTn>
                        </p:par>
                        <p:par>
                          <p:cTn id="58" fill="hold">
                            <p:stCondLst>
                              <p:cond delay="500"/>
                            </p:stCondLst>
                            <p:childTnLst>
                              <p:par>
                                <p:cTn id="59" presetID="23" presetClass="entr" presetSubtype="32" fill="hold" grpId="0" nodeType="after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strVal val="4*#ppt_w"/>
                                          </p:val>
                                        </p:tav>
                                        <p:tav tm="100000">
                                          <p:val>
                                            <p:strVal val="#ppt_w"/>
                                          </p:val>
                                        </p:tav>
                                      </p:tavLst>
                                    </p:anim>
                                    <p:anim calcmode="lin" valueType="num">
                                      <p:cBhvr>
                                        <p:cTn id="62" dur="5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2" presetClass="entr" presetSubtype="2"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p:tgtEl>
                                          <p:spTgt spid="15"/>
                                        </p:tgtEl>
                                        <p:attrNameLst>
                                          <p:attrName>ppt_x</p:attrName>
                                        </p:attrNameLst>
                                      </p:cBhvr>
                                      <p:tavLst>
                                        <p:tav tm="0">
                                          <p:val>
                                            <p:strVal val="#ppt_x+#ppt_w*1.125000"/>
                                          </p:val>
                                        </p:tav>
                                        <p:tav tm="100000">
                                          <p:val>
                                            <p:strVal val="#ppt_x"/>
                                          </p:val>
                                        </p:tav>
                                      </p:tavLst>
                                    </p:anim>
                                    <p:animEffect transition="in" filter="wipe(left)">
                                      <p:cBhvr>
                                        <p:cTn id="6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build="p" autoUpdateAnimBg="0"/>
      <p:bldP spid="8" grpId="0" autoUpdateAnimBg="0"/>
      <p:bldP spid="11" grpId="0" animBg="1"/>
      <p:bldP spid="13" grpId="0" animBg="1"/>
      <p:bldP spid="14" grpId="0" autoUpdateAnimBg="0"/>
      <p:bldP spid="15" grpId="0" autoUpdateAnimBg="0"/>
      <p:bldP spid="7" grpId="0" autoUpdateAnimBg="0"/>
      <p:bldP spid="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Outline</a:t>
            </a:r>
            <a:endParaRPr lang="zh-TW" altLang="en-US" dirty="0"/>
          </a:p>
        </p:txBody>
      </p:sp>
      <p:sp>
        <p:nvSpPr>
          <p:cNvPr id="3" name="內容版面配置區 2"/>
          <p:cNvSpPr>
            <a:spLocks noGrp="1"/>
          </p:cNvSpPr>
          <p:nvPr>
            <p:ph idx="1"/>
          </p:nvPr>
        </p:nvSpPr>
        <p:spPr/>
        <p:txBody>
          <a:bodyPr/>
          <a:lstStyle/>
          <a:p>
            <a:r>
              <a:rPr lang="en-US" altLang="zh-TW" dirty="0"/>
              <a:t>Languages of computers (Sec. 2.1)</a:t>
            </a:r>
          </a:p>
          <a:p>
            <a:r>
              <a:rPr lang="en-US" altLang="zh-TW" dirty="0"/>
              <a:t>Operations</a:t>
            </a:r>
            <a:r>
              <a:rPr lang="zh-TW" altLang="en-US" dirty="0"/>
              <a:t> </a:t>
            </a:r>
            <a:r>
              <a:rPr lang="en-US" altLang="zh-TW" dirty="0"/>
              <a:t>of computer hardware (Sec. 2.2)</a:t>
            </a:r>
          </a:p>
          <a:p>
            <a:r>
              <a:rPr lang="en-US" altLang="zh-TW" dirty="0"/>
              <a:t>Operands of computer hardware (Sec. 2.3, 2.4)</a:t>
            </a:r>
          </a:p>
          <a:p>
            <a:pPr lvl="1"/>
            <a:r>
              <a:rPr lang="en-US" altLang="zh-TW" dirty="0"/>
              <a:t>Registers, memory, signed and unsigned numbers</a:t>
            </a:r>
          </a:p>
          <a:p>
            <a:r>
              <a:rPr lang="en-US" altLang="zh-TW" dirty="0">
                <a:solidFill>
                  <a:srgbClr val="FF0000"/>
                </a:solidFill>
              </a:rPr>
              <a:t>Representing instructions (Sec. 2.5)</a:t>
            </a:r>
          </a:p>
          <a:p>
            <a:r>
              <a:rPr lang="en-US" altLang="zh-TW" dirty="0"/>
              <a:t>More operations: logic, decision making (Sec. 2.6, 2.7)</a:t>
            </a:r>
          </a:p>
          <a:p>
            <a:r>
              <a:rPr lang="en-US" altLang="zh-TW" dirty="0"/>
              <a:t>Supporting procedures in hardware (Sec. 2.8)</a:t>
            </a:r>
          </a:p>
          <a:p>
            <a:r>
              <a:rPr lang="en-US" altLang="zh-TW" dirty="0"/>
              <a:t>More operand representations (Sec. 2.9, 2.10)</a:t>
            </a:r>
          </a:p>
          <a:p>
            <a:pPr lvl="1"/>
            <a:r>
              <a:rPr lang="en-US" altLang="zh-TW" dirty="0"/>
              <a:t>Characters, wide </a:t>
            </a:r>
            <a:r>
              <a:rPr lang="en-US" altLang="zh-TW" dirty="0" err="1"/>
              <a:t>immediates</a:t>
            </a:r>
            <a:r>
              <a:rPr lang="en-US" altLang="zh-TW" dirty="0"/>
              <a:t> and addresses</a:t>
            </a:r>
          </a:p>
          <a:p>
            <a:r>
              <a:rPr lang="en-US" altLang="zh-TW" dirty="0">
                <a:solidFill>
                  <a:schemeClr val="bg1">
                    <a:lumMod val="65000"/>
                  </a:schemeClr>
                </a:solidFill>
              </a:rPr>
              <a:t>Parallelism and instructions (Sec. 2.11)</a:t>
            </a:r>
          </a:p>
          <a:p>
            <a:r>
              <a:rPr lang="en-US" altLang="zh-TW" dirty="0"/>
              <a:t>Translating and starting a program (Sec. 2.12)</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32</a:t>
            </a:fld>
            <a:endParaRPr lang="zh-TW" altLang="zh-TW"/>
          </a:p>
        </p:txBody>
      </p:sp>
    </p:spTree>
    <p:extLst>
      <p:ext uri="{BB962C8B-B14F-4D97-AF65-F5344CB8AC3E}">
        <p14:creationId xmlns:p14="http://schemas.microsoft.com/office/powerpoint/2010/main" val="24548571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8" name="Rectangle 4"/>
          <p:cNvSpPr>
            <a:spLocks noGrp="1" noChangeArrowheads="1"/>
          </p:cNvSpPr>
          <p:nvPr>
            <p:ph type="title"/>
          </p:nvPr>
        </p:nvSpPr>
        <p:spPr/>
        <p:txBody>
          <a:bodyPr/>
          <a:lstStyle/>
          <a:p>
            <a:r>
              <a:rPr lang="en-US" altLang="zh-TW" dirty="0"/>
              <a:t>How to Specify RISC-V Instructions?</a:t>
            </a:r>
          </a:p>
        </p:txBody>
      </p:sp>
      <p:sp>
        <p:nvSpPr>
          <p:cNvPr id="349189" name="Rectangle 5"/>
          <p:cNvSpPr>
            <a:spLocks noGrp="1" noChangeArrowheads="1"/>
          </p:cNvSpPr>
          <p:nvPr>
            <p:ph type="body" idx="1"/>
          </p:nvPr>
        </p:nvSpPr>
        <p:spPr/>
        <p:txBody>
          <a:bodyPr/>
          <a:lstStyle/>
          <a:p>
            <a:r>
              <a:rPr lang="en-US" altLang="zh-TW" dirty="0"/>
              <a:t>Now that we have learned </a:t>
            </a:r>
            <a:r>
              <a:rPr lang="en-US" altLang="zh-TW" i="1" dirty="0"/>
              <a:t>operations</a:t>
            </a:r>
            <a:r>
              <a:rPr lang="en-US" altLang="zh-TW" dirty="0"/>
              <a:t> and </a:t>
            </a:r>
            <a:r>
              <a:rPr lang="en-US" altLang="zh-TW" i="1" dirty="0"/>
              <a:t>operands</a:t>
            </a:r>
            <a:r>
              <a:rPr lang="en-US" altLang="zh-TW" dirty="0"/>
              <a:t> of computer hardware, let us study how to put them together to form computer instructions</a:t>
            </a:r>
          </a:p>
          <a:p>
            <a:pPr lvl="1"/>
            <a:r>
              <a:rPr lang="en-US" altLang="zh-TW" dirty="0"/>
              <a:t>Remember: Computer only understands 1s and 0s, so “</a:t>
            </a:r>
            <a:r>
              <a:rPr lang="en-US" altLang="zh-TW" dirty="0">
                <a:latin typeface="Courier New" panose="02070309020205020404" pitchFamily="49" charset="0"/>
              </a:rPr>
              <a:t>add x21,x22,x23</a:t>
            </a:r>
            <a:r>
              <a:rPr lang="en-US" altLang="zh-TW" dirty="0"/>
              <a:t>” is meaningless to hardware</a:t>
            </a:r>
          </a:p>
          <a:p>
            <a:pPr lvl="1"/>
            <a:r>
              <a:rPr lang="en-US" altLang="en-US" dirty="0"/>
              <a:t>Instructions to instruct computer hardware how to operate should also be encoded in binary, called </a:t>
            </a:r>
            <a:r>
              <a:rPr lang="en-US" altLang="en-US" i="1" dirty="0"/>
              <a:t>machine code</a:t>
            </a:r>
          </a:p>
          <a:p>
            <a:r>
              <a:rPr lang="en-US" altLang="en-US" dirty="0"/>
              <a:t>RISC-V’s strategies for instruction encoding</a:t>
            </a:r>
          </a:p>
          <a:p>
            <a:pPr lvl="1"/>
            <a:r>
              <a:rPr lang="en-US" altLang="zh-TW" dirty="0"/>
              <a:t>Encode every instruction in </a:t>
            </a:r>
            <a:r>
              <a:rPr lang="en-US" altLang="zh-TW" dirty="0">
                <a:solidFill>
                  <a:srgbClr val="FF0000"/>
                </a:solidFill>
              </a:rPr>
              <a:t>32-bit</a:t>
            </a:r>
            <a:r>
              <a:rPr lang="en-US" altLang="zh-TW" dirty="0"/>
              <a:t> words, divided into </a:t>
            </a:r>
            <a:r>
              <a:rPr lang="en-US" altLang="zh-TW" i="1" dirty="0"/>
              <a:t>fields</a:t>
            </a:r>
            <a:r>
              <a:rPr lang="zh-TW" altLang="en-US" dirty="0"/>
              <a:t> </a:t>
            </a:r>
            <a:endParaRPr lang="en-US" altLang="zh-TW" dirty="0"/>
          </a:p>
          <a:p>
            <a:pPr lvl="1"/>
            <a:r>
              <a:rPr lang="en-US" altLang="en-US" dirty="0"/>
              <a:t>Small number of formats encoding </a:t>
            </a:r>
            <a:r>
              <a:rPr lang="en-US" altLang="en-US" i="1" dirty="0"/>
              <a:t>operation code </a:t>
            </a:r>
            <a:r>
              <a:rPr lang="en-US" altLang="en-US" dirty="0"/>
              <a:t>(</a:t>
            </a:r>
            <a:r>
              <a:rPr lang="en-US" altLang="en-US" i="1" dirty="0">
                <a:solidFill>
                  <a:srgbClr val="FF0000"/>
                </a:solidFill>
              </a:rPr>
              <a:t>opcode</a:t>
            </a:r>
            <a:r>
              <a:rPr lang="en-US" altLang="en-US" dirty="0"/>
              <a:t>), register numbers, …</a:t>
            </a:r>
          </a:p>
          <a:p>
            <a:r>
              <a:rPr lang="en-US" altLang="en-US" dirty="0"/>
              <a:t>Let’s look at three of them first</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33</a:t>
            </a:fld>
            <a:endParaRPr lang="zh-TW" altLang="zh-TW"/>
          </a:p>
        </p:txBody>
      </p:sp>
      <p:sp>
        <p:nvSpPr>
          <p:cNvPr id="3" name="圓角矩形 2"/>
          <p:cNvSpPr/>
          <p:nvPr/>
        </p:nvSpPr>
        <p:spPr bwMode="auto">
          <a:xfrm>
            <a:off x="5580112" y="5157192"/>
            <a:ext cx="1728192" cy="432048"/>
          </a:xfrm>
          <a:prstGeom prst="roundRect">
            <a:avLst/>
          </a:prstGeom>
          <a:solidFill>
            <a:srgbClr val="FFFF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en-US" altLang="en-US" b="1" dirty="0">
                <a:solidFill>
                  <a:srgbClr val="0000FF"/>
                </a:solidFill>
                <a:latin typeface="+mn-lt"/>
              </a:rPr>
              <a:t>Regularity!</a:t>
            </a:r>
          </a:p>
        </p:txBody>
      </p:sp>
      <p:sp>
        <p:nvSpPr>
          <p:cNvPr id="6" name="圓角矩形 5"/>
          <p:cNvSpPr/>
          <p:nvPr/>
        </p:nvSpPr>
        <p:spPr bwMode="auto">
          <a:xfrm>
            <a:off x="5868144" y="5687070"/>
            <a:ext cx="3096344" cy="423441"/>
          </a:xfrm>
          <a:prstGeom prst="roundRect">
            <a:avLst/>
          </a:prstGeom>
          <a:solidFill>
            <a:srgbClr val="99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en-US" altLang="en-US" i="1" dirty="0">
                <a:solidFill>
                  <a:srgbClr val="FF0000"/>
                </a:solidFill>
                <a:latin typeface="+mn-lt"/>
              </a:rPr>
              <a:t>Why not just 1 format?</a:t>
            </a:r>
          </a:p>
        </p:txBody>
      </p:sp>
      <p:cxnSp>
        <p:nvCxnSpPr>
          <p:cNvPr id="5" name="直線單箭頭接點 4"/>
          <p:cNvCxnSpPr>
            <a:stCxn id="6" idx="1"/>
          </p:cNvCxnSpPr>
          <p:nvPr/>
        </p:nvCxnSpPr>
        <p:spPr bwMode="auto">
          <a:xfrm flipH="1" flipV="1">
            <a:off x="3779912" y="5157192"/>
            <a:ext cx="2088232" cy="74159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7137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189">
                                            <p:txEl>
                                              <p:pRg st="1" end="1"/>
                                            </p:txEl>
                                          </p:spTgt>
                                        </p:tgtEl>
                                        <p:attrNameLst>
                                          <p:attrName>style.visibility</p:attrName>
                                        </p:attrNameLst>
                                      </p:cBhvr>
                                      <p:to>
                                        <p:strVal val="visible"/>
                                      </p:to>
                                    </p:set>
                                    <p:animEffect transition="in" filter="fade">
                                      <p:cBhvr>
                                        <p:cTn id="7" dur="500"/>
                                        <p:tgtEl>
                                          <p:spTgt spid="34918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189">
                                            <p:txEl>
                                              <p:pRg st="2" end="2"/>
                                            </p:txEl>
                                          </p:spTgt>
                                        </p:tgtEl>
                                        <p:attrNameLst>
                                          <p:attrName>style.visibility</p:attrName>
                                        </p:attrNameLst>
                                      </p:cBhvr>
                                      <p:to>
                                        <p:strVal val="visible"/>
                                      </p:to>
                                    </p:set>
                                    <p:animEffect transition="in" filter="fade">
                                      <p:cBhvr>
                                        <p:cTn id="12" dur="500"/>
                                        <p:tgtEl>
                                          <p:spTgt spid="34918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9189">
                                            <p:txEl>
                                              <p:pRg st="3" end="3"/>
                                            </p:txEl>
                                          </p:spTgt>
                                        </p:tgtEl>
                                        <p:attrNameLst>
                                          <p:attrName>style.visibility</p:attrName>
                                        </p:attrNameLst>
                                      </p:cBhvr>
                                      <p:to>
                                        <p:strVal val="visible"/>
                                      </p:to>
                                    </p:set>
                                    <p:animEffect transition="in" filter="fade">
                                      <p:cBhvr>
                                        <p:cTn id="17" dur="500"/>
                                        <p:tgtEl>
                                          <p:spTgt spid="349189">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49189">
                                            <p:txEl>
                                              <p:pRg st="4" end="4"/>
                                            </p:txEl>
                                          </p:spTgt>
                                        </p:tgtEl>
                                        <p:attrNameLst>
                                          <p:attrName>style.visibility</p:attrName>
                                        </p:attrNameLst>
                                      </p:cBhvr>
                                      <p:to>
                                        <p:strVal val="visible"/>
                                      </p:to>
                                    </p:set>
                                    <p:animEffect transition="in" filter="fade">
                                      <p:cBhvr>
                                        <p:cTn id="20" dur="500"/>
                                        <p:tgtEl>
                                          <p:spTgt spid="349189">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49189">
                                            <p:txEl>
                                              <p:pRg st="5" end="5"/>
                                            </p:txEl>
                                          </p:spTgt>
                                        </p:tgtEl>
                                        <p:attrNameLst>
                                          <p:attrName>style.visibility</p:attrName>
                                        </p:attrNameLst>
                                      </p:cBhvr>
                                      <p:to>
                                        <p:strVal val="visible"/>
                                      </p:to>
                                    </p:set>
                                    <p:animEffect transition="in" filter="fade">
                                      <p:cBhvr>
                                        <p:cTn id="23" dur="500"/>
                                        <p:tgtEl>
                                          <p:spTgt spid="349189">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1+#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1+#ppt_w/2"/>
                                          </p:val>
                                        </p:tav>
                                        <p:tav tm="100000">
                                          <p:val>
                                            <p:strVal val="#ppt_x"/>
                                          </p:val>
                                        </p:tav>
                                      </p:tavLst>
                                    </p:anim>
                                    <p:anim calcmode="lin" valueType="num">
                                      <p:cBhvr additive="base">
                                        <p:cTn id="35" dur="500" fill="hold"/>
                                        <p:tgtEl>
                                          <p:spTgt spid="6"/>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right)">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49189">
                                            <p:txEl>
                                              <p:pRg st="6" end="6"/>
                                            </p:txEl>
                                          </p:spTgt>
                                        </p:tgtEl>
                                        <p:attrNameLst>
                                          <p:attrName>style.visibility</p:attrName>
                                        </p:attrNameLst>
                                      </p:cBhvr>
                                      <p:to>
                                        <p:strVal val="visible"/>
                                      </p:to>
                                    </p:set>
                                    <p:animEffect transition="in" filter="fade">
                                      <p:cBhvr>
                                        <p:cTn id="44" dur="500"/>
                                        <p:tgtEl>
                                          <p:spTgt spid="3491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7"/>
          <p:cNvSpPr>
            <a:spLocks noGrp="1" noChangeArrowheads="1"/>
          </p:cNvSpPr>
          <p:nvPr>
            <p:ph type="title"/>
          </p:nvPr>
        </p:nvSpPr>
        <p:spPr/>
        <p:txBody>
          <a:bodyPr/>
          <a:lstStyle/>
          <a:p>
            <a:r>
              <a:rPr lang="en-US" altLang="zh-TW" dirty="0"/>
              <a:t>RISC-V R-format Instructions</a:t>
            </a:r>
            <a:endParaRPr lang="en-AU" altLang="zh-TW" dirty="0"/>
          </a:p>
        </p:txBody>
      </p:sp>
      <p:sp>
        <p:nvSpPr>
          <p:cNvPr id="24580" name="Rectangle 18"/>
          <p:cNvSpPr>
            <a:spLocks noGrp="1" noChangeArrowheads="1"/>
          </p:cNvSpPr>
          <p:nvPr>
            <p:ph type="body" idx="1"/>
          </p:nvPr>
        </p:nvSpPr>
        <p:spPr/>
        <p:txBody>
          <a:bodyPr/>
          <a:lstStyle/>
          <a:p>
            <a:endParaRPr lang="en-US" altLang="zh-TW" dirty="0"/>
          </a:p>
          <a:p>
            <a:endParaRPr lang="en-US" altLang="zh-TW" dirty="0"/>
          </a:p>
          <a:p>
            <a:endParaRPr lang="en-US" altLang="zh-TW" dirty="0"/>
          </a:p>
          <a:p>
            <a:r>
              <a:rPr lang="en-US" altLang="zh-TW" dirty="0"/>
              <a:t>For register to register operations</a:t>
            </a:r>
          </a:p>
          <a:p>
            <a:r>
              <a:rPr lang="en-US" altLang="zh-TW" dirty="0"/>
              <a:t>Instruction fields</a:t>
            </a:r>
          </a:p>
          <a:p>
            <a:pPr lvl="1" eaLnBrk="1" hangingPunct="1"/>
            <a:r>
              <a:rPr lang="en-US" altLang="en-US" dirty="0"/>
              <a:t>opcode: operation code</a:t>
            </a:r>
          </a:p>
          <a:p>
            <a:pPr lvl="1" eaLnBrk="1" hangingPunct="1"/>
            <a:r>
              <a:rPr lang="en-US" altLang="en-US" dirty="0" err="1"/>
              <a:t>rd</a:t>
            </a:r>
            <a:r>
              <a:rPr lang="en-US" altLang="en-US" dirty="0"/>
              <a:t>: destination register number</a:t>
            </a:r>
          </a:p>
          <a:p>
            <a:pPr lvl="1" eaLnBrk="1" hangingPunct="1"/>
            <a:r>
              <a:rPr lang="en-US" altLang="en-US" dirty="0"/>
              <a:t>funct3: 3-bit function code (additional opcode)</a:t>
            </a:r>
          </a:p>
          <a:p>
            <a:pPr lvl="1" eaLnBrk="1" hangingPunct="1"/>
            <a:r>
              <a:rPr lang="en-US" altLang="en-US" dirty="0"/>
              <a:t>rs1: the first source register number</a:t>
            </a:r>
          </a:p>
          <a:p>
            <a:pPr lvl="1" eaLnBrk="1" hangingPunct="1"/>
            <a:r>
              <a:rPr lang="en-US" altLang="en-US" dirty="0"/>
              <a:t>rs2: the second source register number</a:t>
            </a:r>
          </a:p>
          <a:p>
            <a:pPr lvl="1" eaLnBrk="1" hangingPunct="1"/>
            <a:r>
              <a:rPr lang="en-US" altLang="en-US" dirty="0"/>
              <a:t>funct7: 7-bit function code (additional opcode)</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34</a:t>
            </a:fld>
            <a:endParaRPr lang="zh-TW" altLang="zh-TW"/>
          </a:p>
        </p:txBody>
      </p:sp>
      <p:sp>
        <p:nvSpPr>
          <p:cNvPr id="18" name="圓角矩形 17"/>
          <p:cNvSpPr/>
          <p:nvPr/>
        </p:nvSpPr>
        <p:spPr bwMode="auto">
          <a:xfrm>
            <a:off x="6207508" y="3068960"/>
            <a:ext cx="2592288" cy="1008112"/>
          </a:xfrm>
          <a:prstGeom prst="round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b="1" i="1" dirty="0">
                <a:solidFill>
                  <a:schemeClr val="bg1">
                    <a:lumMod val="95000"/>
                  </a:schemeClr>
                </a:solidFill>
                <a:latin typeface="+mn-lt"/>
              </a:rPr>
              <a:t>Why not combine op and </a:t>
            </a:r>
            <a:r>
              <a:rPr lang="en-US" altLang="zh-TW" b="1" i="1" dirty="0" err="1">
                <a:solidFill>
                  <a:schemeClr val="bg1">
                    <a:lumMod val="95000"/>
                  </a:schemeClr>
                </a:solidFill>
                <a:latin typeface="+mn-lt"/>
              </a:rPr>
              <a:t>funct</a:t>
            </a:r>
            <a:r>
              <a:rPr lang="en-US" altLang="zh-TW" b="1" i="1" dirty="0">
                <a:solidFill>
                  <a:schemeClr val="bg1">
                    <a:lumMod val="95000"/>
                  </a:schemeClr>
                </a:solidFill>
                <a:latin typeface="+mn-lt"/>
              </a:rPr>
              <a:t>?</a:t>
            </a:r>
            <a:endParaRPr lang="zh-TW" altLang="en-US" b="1" i="1" dirty="0">
              <a:solidFill>
                <a:schemeClr val="bg1">
                  <a:lumMod val="95000"/>
                </a:schemeClr>
              </a:solidFill>
              <a:latin typeface="+mn-lt"/>
            </a:endParaRPr>
          </a:p>
        </p:txBody>
      </p:sp>
      <p:grpSp>
        <p:nvGrpSpPr>
          <p:cNvPr id="3" name="群組 2"/>
          <p:cNvGrpSpPr/>
          <p:nvPr/>
        </p:nvGrpSpPr>
        <p:grpSpPr>
          <a:xfrm>
            <a:off x="539552" y="1340768"/>
            <a:ext cx="7920880" cy="936104"/>
            <a:chOff x="539552" y="1340768"/>
            <a:chExt cx="7920880" cy="936104"/>
          </a:xfrm>
        </p:grpSpPr>
        <p:sp>
          <p:nvSpPr>
            <p:cNvPr id="20" name="Text Box 5"/>
            <p:cNvSpPr txBox="1">
              <a:spLocks noChangeArrowheads="1"/>
            </p:cNvSpPr>
            <p:nvPr/>
          </p:nvSpPr>
          <p:spPr bwMode="auto">
            <a:xfrm>
              <a:off x="539552" y="1340768"/>
              <a:ext cx="1517028"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funct7</a:t>
              </a:r>
              <a:endParaRPr lang="en-AU" altLang="en-US" sz="2400" dirty="0">
                <a:latin typeface="+mn-lt"/>
              </a:endParaRPr>
            </a:p>
          </p:txBody>
        </p:sp>
        <p:sp>
          <p:nvSpPr>
            <p:cNvPr id="21" name="Text Box 6"/>
            <p:cNvSpPr txBox="1">
              <a:spLocks noChangeArrowheads="1"/>
            </p:cNvSpPr>
            <p:nvPr/>
          </p:nvSpPr>
          <p:spPr bwMode="auto">
            <a:xfrm>
              <a:off x="2056580" y="1340768"/>
              <a:ext cx="1262643"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rs2</a:t>
              </a:r>
              <a:endParaRPr lang="en-AU" altLang="en-US" sz="2400" dirty="0">
                <a:latin typeface="+mn-lt"/>
              </a:endParaRPr>
            </a:p>
          </p:txBody>
        </p:sp>
        <p:sp>
          <p:nvSpPr>
            <p:cNvPr id="22" name="Text Box 7"/>
            <p:cNvSpPr txBox="1">
              <a:spLocks noChangeArrowheads="1"/>
            </p:cNvSpPr>
            <p:nvPr/>
          </p:nvSpPr>
          <p:spPr bwMode="auto">
            <a:xfrm>
              <a:off x="3319223" y="1340768"/>
              <a:ext cx="1262643"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rs1</a:t>
              </a:r>
              <a:endParaRPr lang="en-AU" altLang="en-US" sz="2400" dirty="0">
                <a:latin typeface="+mn-lt"/>
              </a:endParaRPr>
            </a:p>
          </p:txBody>
        </p:sp>
        <p:sp>
          <p:nvSpPr>
            <p:cNvPr id="23" name="Text Box 8"/>
            <p:cNvSpPr txBox="1">
              <a:spLocks noChangeArrowheads="1"/>
            </p:cNvSpPr>
            <p:nvPr/>
          </p:nvSpPr>
          <p:spPr bwMode="auto">
            <a:xfrm>
              <a:off x="5680761" y="1340768"/>
              <a:ext cx="1262643"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err="1">
                  <a:latin typeface="+mn-lt"/>
                </a:rPr>
                <a:t>rd</a:t>
              </a:r>
              <a:endParaRPr lang="en-AU" altLang="en-US" sz="2400" dirty="0">
                <a:latin typeface="+mn-lt"/>
              </a:endParaRPr>
            </a:p>
          </p:txBody>
        </p:sp>
        <p:sp>
          <p:nvSpPr>
            <p:cNvPr id="24" name="Text Box 9"/>
            <p:cNvSpPr txBox="1">
              <a:spLocks noChangeArrowheads="1"/>
            </p:cNvSpPr>
            <p:nvPr/>
          </p:nvSpPr>
          <p:spPr bwMode="auto">
            <a:xfrm>
              <a:off x="4583723" y="1340768"/>
              <a:ext cx="1095181"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funct3</a:t>
              </a:r>
              <a:endParaRPr lang="en-AU" altLang="en-US" sz="2400" dirty="0">
                <a:latin typeface="+mn-lt"/>
              </a:endParaRPr>
            </a:p>
          </p:txBody>
        </p:sp>
        <p:sp>
          <p:nvSpPr>
            <p:cNvPr id="25" name="Text Box 10"/>
            <p:cNvSpPr txBox="1">
              <a:spLocks noChangeArrowheads="1"/>
            </p:cNvSpPr>
            <p:nvPr/>
          </p:nvSpPr>
          <p:spPr bwMode="auto">
            <a:xfrm>
              <a:off x="6943404" y="1340768"/>
              <a:ext cx="1517028"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opcode</a:t>
              </a:r>
              <a:endParaRPr lang="en-AU" altLang="en-US" sz="2400" dirty="0">
                <a:latin typeface="+mn-lt"/>
              </a:endParaRPr>
            </a:p>
          </p:txBody>
        </p:sp>
        <p:sp>
          <p:nvSpPr>
            <p:cNvPr id="26" name="Text Box 11"/>
            <p:cNvSpPr txBox="1">
              <a:spLocks noChangeArrowheads="1"/>
            </p:cNvSpPr>
            <p:nvPr/>
          </p:nvSpPr>
          <p:spPr bwMode="auto">
            <a:xfrm>
              <a:off x="765676" y="1812631"/>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7 bits</a:t>
              </a:r>
              <a:endParaRPr lang="en-AU" altLang="en-US" sz="2400">
                <a:latin typeface="+mn-lt"/>
              </a:endParaRPr>
            </a:p>
          </p:txBody>
        </p:sp>
        <p:sp>
          <p:nvSpPr>
            <p:cNvPr id="27" name="Text Box 12"/>
            <p:cNvSpPr txBox="1">
              <a:spLocks noChangeArrowheads="1"/>
            </p:cNvSpPr>
            <p:nvPr/>
          </p:nvSpPr>
          <p:spPr bwMode="auto">
            <a:xfrm>
              <a:off x="7169527" y="1815207"/>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7 bits</a:t>
              </a:r>
              <a:endParaRPr lang="en-AU" altLang="en-US" sz="2400">
                <a:latin typeface="+mn-lt"/>
              </a:endParaRPr>
            </a:p>
          </p:txBody>
        </p:sp>
        <p:sp>
          <p:nvSpPr>
            <p:cNvPr id="28" name="Text Box 13"/>
            <p:cNvSpPr txBox="1">
              <a:spLocks noChangeArrowheads="1"/>
            </p:cNvSpPr>
            <p:nvPr/>
          </p:nvSpPr>
          <p:spPr bwMode="auto">
            <a:xfrm>
              <a:off x="2197288" y="1812631"/>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29" name="Text Box 14"/>
            <p:cNvSpPr txBox="1">
              <a:spLocks noChangeArrowheads="1"/>
            </p:cNvSpPr>
            <p:nvPr/>
          </p:nvSpPr>
          <p:spPr bwMode="auto">
            <a:xfrm>
              <a:off x="3461787" y="1812631"/>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30" name="Text Box 15"/>
            <p:cNvSpPr txBox="1">
              <a:spLocks noChangeArrowheads="1"/>
            </p:cNvSpPr>
            <p:nvPr/>
          </p:nvSpPr>
          <p:spPr bwMode="auto">
            <a:xfrm>
              <a:off x="5823326" y="1815207"/>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31" name="Text Box 16"/>
            <p:cNvSpPr txBox="1">
              <a:spLocks noChangeArrowheads="1"/>
            </p:cNvSpPr>
            <p:nvPr/>
          </p:nvSpPr>
          <p:spPr bwMode="auto">
            <a:xfrm>
              <a:off x="4556969" y="1812631"/>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3 bits</a:t>
              </a:r>
              <a:endParaRPr lang="en-AU" altLang="en-US" sz="2400" dirty="0">
                <a:latin typeface="+mn-lt"/>
              </a:endParaRPr>
            </a:p>
          </p:txBody>
        </p:sp>
      </p:grpSp>
    </p:spTree>
    <p:extLst>
      <p:ext uri="{BB962C8B-B14F-4D97-AF65-F5344CB8AC3E}">
        <p14:creationId xmlns:p14="http://schemas.microsoft.com/office/powerpoint/2010/main" val="353321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6"/>
          <p:cNvSpPr>
            <a:spLocks noGrp="1" noChangeArrowheads="1"/>
          </p:cNvSpPr>
          <p:nvPr>
            <p:ph type="title"/>
          </p:nvPr>
        </p:nvSpPr>
        <p:spPr/>
        <p:txBody>
          <a:bodyPr/>
          <a:lstStyle/>
          <a:p>
            <a:pPr eaLnBrk="1" hangingPunct="1"/>
            <a:r>
              <a:rPr lang="en-US" altLang="zh-TW">
                <a:ea typeface="新細明體" panose="02020500000000000000" pitchFamily="18" charset="-120"/>
              </a:rPr>
              <a:t>R-format Example</a:t>
            </a:r>
            <a:endParaRPr lang="en-AU" altLang="zh-TW"/>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35</a:t>
            </a:fld>
            <a:endParaRPr lang="zh-TW" altLang="zh-TW"/>
          </a:p>
        </p:txBody>
      </p:sp>
      <p:grpSp>
        <p:nvGrpSpPr>
          <p:cNvPr id="3" name="群組 2"/>
          <p:cNvGrpSpPr/>
          <p:nvPr/>
        </p:nvGrpSpPr>
        <p:grpSpPr>
          <a:xfrm>
            <a:off x="611560" y="1340768"/>
            <a:ext cx="7920880" cy="936104"/>
            <a:chOff x="611560" y="1340768"/>
            <a:chExt cx="7920880" cy="936104"/>
          </a:xfrm>
        </p:grpSpPr>
        <p:sp>
          <p:nvSpPr>
            <p:cNvPr id="50" name="Text Box 5"/>
            <p:cNvSpPr txBox="1">
              <a:spLocks noChangeArrowheads="1"/>
            </p:cNvSpPr>
            <p:nvPr/>
          </p:nvSpPr>
          <p:spPr bwMode="auto">
            <a:xfrm>
              <a:off x="611560" y="1340768"/>
              <a:ext cx="1517028"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funct7</a:t>
              </a:r>
              <a:endParaRPr lang="en-AU" altLang="en-US" sz="2400" dirty="0">
                <a:latin typeface="+mn-lt"/>
              </a:endParaRPr>
            </a:p>
          </p:txBody>
        </p:sp>
        <p:sp>
          <p:nvSpPr>
            <p:cNvPr id="51" name="Text Box 6"/>
            <p:cNvSpPr txBox="1">
              <a:spLocks noChangeArrowheads="1"/>
            </p:cNvSpPr>
            <p:nvPr/>
          </p:nvSpPr>
          <p:spPr bwMode="auto">
            <a:xfrm>
              <a:off x="2128588" y="1340768"/>
              <a:ext cx="1262643"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rs2</a:t>
              </a:r>
              <a:endParaRPr lang="en-AU" altLang="en-US" sz="2400">
                <a:latin typeface="+mn-lt"/>
              </a:endParaRPr>
            </a:p>
          </p:txBody>
        </p:sp>
        <p:sp>
          <p:nvSpPr>
            <p:cNvPr id="52" name="Text Box 7"/>
            <p:cNvSpPr txBox="1">
              <a:spLocks noChangeArrowheads="1"/>
            </p:cNvSpPr>
            <p:nvPr/>
          </p:nvSpPr>
          <p:spPr bwMode="auto">
            <a:xfrm>
              <a:off x="3391231" y="1340768"/>
              <a:ext cx="1262643"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rs1</a:t>
              </a:r>
              <a:endParaRPr lang="en-AU" altLang="en-US" sz="2400">
                <a:latin typeface="+mn-lt"/>
              </a:endParaRPr>
            </a:p>
          </p:txBody>
        </p:sp>
        <p:sp>
          <p:nvSpPr>
            <p:cNvPr id="53" name="Text Box 8"/>
            <p:cNvSpPr txBox="1">
              <a:spLocks noChangeArrowheads="1"/>
            </p:cNvSpPr>
            <p:nvPr/>
          </p:nvSpPr>
          <p:spPr bwMode="auto">
            <a:xfrm>
              <a:off x="5752769" y="1340768"/>
              <a:ext cx="1262643"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err="1">
                  <a:latin typeface="+mn-lt"/>
                </a:rPr>
                <a:t>rd</a:t>
              </a:r>
              <a:endParaRPr lang="en-AU" altLang="en-US" sz="2400" dirty="0">
                <a:latin typeface="+mn-lt"/>
              </a:endParaRPr>
            </a:p>
          </p:txBody>
        </p:sp>
        <p:sp>
          <p:nvSpPr>
            <p:cNvPr id="54" name="Text Box 9"/>
            <p:cNvSpPr txBox="1">
              <a:spLocks noChangeArrowheads="1"/>
            </p:cNvSpPr>
            <p:nvPr/>
          </p:nvSpPr>
          <p:spPr bwMode="auto">
            <a:xfrm>
              <a:off x="4655731" y="1340768"/>
              <a:ext cx="1095181"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funct3</a:t>
              </a:r>
              <a:endParaRPr lang="en-AU" altLang="en-US" sz="2400" dirty="0">
                <a:latin typeface="+mn-lt"/>
              </a:endParaRPr>
            </a:p>
          </p:txBody>
        </p:sp>
        <p:sp>
          <p:nvSpPr>
            <p:cNvPr id="55" name="Text Box 10"/>
            <p:cNvSpPr txBox="1">
              <a:spLocks noChangeArrowheads="1"/>
            </p:cNvSpPr>
            <p:nvPr/>
          </p:nvSpPr>
          <p:spPr bwMode="auto">
            <a:xfrm>
              <a:off x="7015412" y="1340768"/>
              <a:ext cx="1517028"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opcode</a:t>
              </a:r>
              <a:endParaRPr lang="en-AU" altLang="en-US" sz="2400">
                <a:latin typeface="+mn-lt"/>
              </a:endParaRPr>
            </a:p>
          </p:txBody>
        </p:sp>
        <p:sp>
          <p:nvSpPr>
            <p:cNvPr id="56" name="Text Box 11"/>
            <p:cNvSpPr txBox="1">
              <a:spLocks noChangeArrowheads="1"/>
            </p:cNvSpPr>
            <p:nvPr/>
          </p:nvSpPr>
          <p:spPr bwMode="auto">
            <a:xfrm>
              <a:off x="837684" y="1812631"/>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7 bits</a:t>
              </a:r>
              <a:endParaRPr lang="en-AU" altLang="en-US" sz="2400">
                <a:latin typeface="+mn-lt"/>
              </a:endParaRPr>
            </a:p>
          </p:txBody>
        </p:sp>
        <p:sp>
          <p:nvSpPr>
            <p:cNvPr id="57" name="Text Box 12"/>
            <p:cNvSpPr txBox="1">
              <a:spLocks noChangeArrowheads="1"/>
            </p:cNvSpPr>
            <p:nvPr/>
          </p:nvSpPr>
          <p:spPr bwMode="auto">
            <a:xfrm>
              <a:off x="7241535" y="1815207"/>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7 bits</a:t>
              </a:r>
              <a:endParaRPr lang="en-AU" altLang="en-US" sz="2400">
                <a:latin typeface="+mn-lt"/>
              </a:endParaRPr>
            </a:p>
          </p:txBody>
        </p:sp>
        <p:sp>
          <p:nvSpPr>
            <p:cNvPr id="58" name="Text Box 13"/>
            <p:cNvSpPr txBox="1">
              <a:spLocks noChangeArrowheads="1"/>
            </p:cNvSpPr>
            <p:nvPr/>
          </p:nvSpPr>
          <p:spPr bwMode="auto">
            <a:xfrm>
              <a:off x="2269296" y="1812631"/>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59" name="Text Box 14"/>
            <p:cNvSpPr txBox="1">
              <a:spLocks noChangeArrowheads="1"/>
            </p:cNvSpPr>
            <p:nvPr/>
          </p:nvSpPr>
          <p:spPr bwMode="auto">
            <a:xfrm>
              <a:off x="3533795" y="1812631"/>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60" name="Text Box 15"/>
            <p:cNvSpPr txBox="1">
              <a:spLocks noChangeArrowheads="1"/>
            </p:cNvSpPr>
            <p:nvPr/>
          </p:nvSpPr>
          <p:spPr bwMode="auto">
            <a:xfrm>
              <a:off x="5895334" y="1815207"/>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61" name="Text Box 16"/>
            <p:cNvSpPr txBox="1">
              <a:spLocks noChangeArrowheads="1"/>
            </p:cNvSpPr>
            <p:nvPr/>
          </p:nvSpPr>
          <p:spPr bwMode="auto">
            <a:xfrm>
              <a:off x="4628977" y="1812631"/>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3 bits</a:t>
              </a:r>
              <a:endParaRPr lang="en-AU" altLang="en-US" sz="2400" dirty="0">
                <a:latin typeface="+mn-lt"/>
              </a:endParaRPr>
            </a:p>
          </p:txBody>
        </p:sp>
      </p:grpSp>
      <p:sp>
        <p:nvSpPr>
          <p:cNvPr id="62" name="Rectangle 37"/>
          <p:cNvSpPr txBox="1">
            <a:spLocks noChangeArrowheads="1"/>
          </p:cNvSpPr>
          <p:nvPr/>
        </p:nvSpPr>
        <p:spPr>
          <a:xfrm>
            <a:off x="684213" y="2707704"/>
            <a:ext cx="4031803" cy="649288"/>
          </a:xfrm>
          <a:prstGeom prst="rect">
            <a:avLst/>
          </a:prstGeom>
        </p:spPr>
        <p:txBody>
          <a:bodyPr/>
          <a:lst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r>
              <a:rPr lang="en-US" altLang="en-US" b="1">
                <a:latin typeface="Courier New" panose="02070309020205020404" pitchFamily="49" charset="0"/>
                <a:cs typeface="Courier New" panose="02070309020205020404" pitchFamily="49" charset="0"/>
              </a:rPr>
              <a:t>	add x9,x20,x21</a:t>
            </a:r>
            <a:endParaRPr lang="en-US" altLang="en-US" b="1" dirty="0">
              <a:latin typeface="Courier New" panose="02070309020205020404" pitchFamily="49" charset="0"/>
              <a:cs typeface="Courier New" panose="02070309020205020404" pitchFamily="49" charset="0"/>
            </a:endParaRPr>
          </a:p>
        </p:txBody>
      </p:sp>
      <p:sp>
        <p:nvSpPr>
          <p:cNvPr id="63" name="Rectangle 35"/>
          <p:cNvSpPr>
            <a:spLocks noChangeArrowheads="1"/>
          </p:cNvSpPr>
          <p:nvPr/>
        </p:nvSpPr>
        <p:spPr bwMode="auto">
          <a:xfrm>
            <a:off x="840929" y="5532723"/>
            <a:ext cx="7907535" cy="56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400" dirty="0">
                <a:latin typeface="+mn-lt"/>
              </a:rPr>
              <a:t>0000 0001 0101 1010 0000 0100 1011 0011</a:t>
            </a:r>
            <a:r>
              <a:rPr lang="en-US" altLang="en-US" sz="2400" baseline="-25000" dirty="0">
                <a:latin typeface="+mn-lt"/>
              </a:rPr>
              <a:t>two</a:t>
            </a:r>
            <a:r>
              <a:rPr lang="en-US" altLang="en-US" sz="2400" dirty="0">
                <a:latin typeface="+mn-lt"/>
              </a:rPr>
              <a:t> =  015A04B3</a:t>
            </a:r>
            <a:r>
              <a:rPr lang="en-US" altLang="en-US" sz="2400" baseline="-25000" dirty="0">
                <a:latin typeface="+mn-lt"/>
              </a:rPr>
              <a:t>16</a:t>
            </a:r>
            <a:endParaRPr lang="en-AU" altLang="en-US" sz="2400" dirty="0">
              <a:latin typeface="+mn-lt"/>
            </a:endParaRPr>
          </a:p>
        </p:txBody>
      </p:sp>
      <p:grpSp>
        <p:nvGrpSpPr>
          <p:cNvPr id="4" name="群組 3"/>
          <p:cNvGrpSpPr/>
          <p:nvPr/>
        </p:nvGrpSpPr>
        <p:grpSpPr>
          <a:xfrm>
            <a:off x="837957" y="4049124"/>
            <a:ext cx="7694756" cy="461665"/>
            <a:chOff x="1331913" y="4149700"/>
            <a:chExt cx="6772275" cy="393534"/>
          </a:xfrm>
        </p:grpSpPr>
        <p:sp>
          <p:nvSpPr>
            <p:cNvPr id="64" name="Text Box 5"/>
            <p:cNvSpPr txBox="1">
              <a:spLocks noChangeArrowheads="1"/>
            </p:cNvSpPr>
            <p:nvPr/>
          </p:nvSpPr>
          <p:spPr bwMode="auto">
            <a:xfrm>
              <a:off x="1331913" y="4149700"/>
              <a:ext cx="1296987"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0</a:t>
              </a:r>
              <a:endParaRPr lang="en-AU" altLang="en-US" sz="2400">
                <a:latin typeface="+mn-lt"/>
              </a:endParaRPr>
            </a:p>
          </p:txBody>
        </p:sp>
        <p:sp>
          <p:nvSpPr>
            <p:cNvPr id="65" name="Text Box 6"/>
            <p:cNvSpPr txBox="1">
              <a:spLocks noChangeArrowheads="1"/>
            </p:cNvSpPr>
            <p:nvPr/>
          </p:nvSpPr>
          <p:spPr bwMode="auto">
            <a:xfrm>
              <a:off x="2628900" y="4149700"/>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21</a:t>
              </a:r>
              <a:endParaRPr lang="en-AU" altLang="en-US" sz="2400">
                <a:latin typeface="+mn-lt"/>
              </a:endParaRPr>
            </a:p>
          </p:txBody>
        </p:sp>
        <p:sp>
          <p:nvSpPr>
            <p:cNvPr id="66" name="Text Box 7"/>
            <p:cNvSpPr txBox="1">
              <a:spLocks noChangeArrowheads="1"/>
            </p:cNvSpPr>
            <p:nvPr/>
          </p:nvSpPr>
          <p:spPr bwMode="auto">
            <a:xfrm>
              <a:off x="3708400" y="4149700"/>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20</a:t>
              </a:r>
              <a:endParaRPr lang="en-AU" altLang="en-US" sz="2400">
                <a:latin typeface="+mn-lt"/>
              </a:endParaRPr>
            </a:p>
          </p:txBody>
        </p:sp>
        <p:sp>
          <p:nvSpPr>
            <p:cNvPr id="67" name="Text Box 8"/>
            <p:cNvSpPr txBox="1">
              <a:spLocks noChangeArrowheads="1"/>
            </p:cNvSpPr>
            <p:nvPr/>
          </p:nvSpPr>
          <p:spPr bwMode="auto">
            <a:xfrm>
              <a:off x="5727700" y="4149700"/>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9</a:t>
              </a:r>
              <a:endParaRPr lang="en-AU" altLang="en-US" sz="2400">
                <a:latin typeface="+mn-lt"/>
              </a:endParaRPr>
            </a:p>
          </p:txBody>
        </p:sp>
        <p:sp>
          <p:nvSpPr>
            <p:cNvPr id="68" name="Text Box 9"/>
            <p:cNvSpPr txBox="1">
              <a:spLocks noChangeArrowheads="1"/>
            </p:cNvSpPr>
            <p:nvPr/>
          </p:nvSpPr>
          <p:spPr bwMode="auto">
            <a:xfrm>
              <a:off x="4789488" y="4149700"/>
              <a:ext cx="936625"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0</a:t>
              </a:r>
              <a:endParaRPr lang="en-AU" altLang="en-US" sz="2400">
                <a:latin typeface="+mn-lt"/>
              </a:endParaRPr>
            </a:p>
          </p:txBody>
        </p:sp>
        <p:sp>
          <p:nvSpPr>
            <p:cNvPr id="69" name="Text Box 10"/>
            <p:cNvSpPr txBox="1">
              <a:spLocks noChangeArrowheads="1"/>
            </p:cNvSpPr>
            <p:nvPr/>
          </p:nvSpPr>
          <p:spPr bwMode="auto">
            <a:xfrm>
              <a:off x="6807200" y="4149700"/>
              <a:ext cx="1296988"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51</a:t>
              </a:r>
              <a:endParaRPr lang="en-AU" altLang="en-US" sz="2400">
                <a:latin typeface="+mn-lt"/>
              </a:endParaRPr>
            </a:p>
          </p:txBody>
        </p:sp>
      </p:grpSp>
      <p:grpSp>
        <p:nvGrpSpPr>
          <p:cNvPr id="5" name="群組 4"/>
          <p:cNvGrpSpPr/>
          <p:nvPr/>
        </p:nvGrpSpPr>
        <p:grpSpPr>
          <a:xfrm>
            <a:off x="837957" y="4741261"/>
            <a:ext cx="7694756" cy="461665"/>
            <a:chOff x="1331913" y="4813275"/>
            <a:chExt cx="6772275" cy="393534"/>
          </a:xfrm>
        </p:grpSpPr>
        <p:sp>
          <p:nvSpPr>
            <p:cNvPr id="70" name="Text Box 5"/>
            <p:cNvSpPr txBox="1">
              <a:spLocks noChangeArrowheads="1"/>
            </p:cNvSpPr>
            <p:nvPr/>
          </p:nvSpPr>
          <p:spPr bwMode="auto">
            <a:xfrm>
              <a:off x="1331913" y="4813275"/>
              <a:ext cx="1296987"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0000000</a:t>
              </a:r>
              <a:endParaRPr lang="en-AU" altLang="en-US" sz="2400">
                <a:latin typeface="+mn-lt"/>
              </a:endParaRPr>
            </a:p>
          </p:txBody>
        </p:sp>
        <p:sp>
          <p:nvSpPr>
            <p:cNvPr id="71" name="Text Box 6"/>
            <p:cNvSpPr txBox="1">
              <a:spLocks noChangeArrowheads="1"/>
            </p:cNvSpPr>
            <p:nvPr/>
          </p:nvSpPr>
          <p:spPr bwMode="auto">
            <a:xfrm>
              <a:off x="2628900" y="4813275"/>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10101</a:t>
              </a:r>
              <a:endParaRPr lang="en-AU" altLang="en-US" sz="2400">
                <a:latin typeface="+mn-lt"/>
              </a:endParaRPr>
            </a:p>
          </p:txBody>
        </p:sp>
        <p:sp>
          <p:nvSpPr>
            <p:cNvPr id="72" name="Text Box 7"/>
            <p:cNvSpPr txBox="1">
              <a:spLocks noChangeArrowheads="1"/>
            </p:cNvSpPr>
            <p:nvPr/>
          </p:nvSpPr>
          <p:spPr bwMode="auto">
            <a:xfrm>
              <a:off x="3708400" y="4813275"/>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10100</a:t>
              </a:r>
              <a:endParaRPr lang="en-AU" altLang="en-US" sz="2400">
                <a:latin typeface="+mn-lt"/>
              </a:endParaRPr>
            </a:p>
          </p:txBody>
        </p:sp>
        <p:sp>
          <p:nvSpPr>
            <p:cNvPr id="73" name="Text Box 8"/>
            <p:cNvSpPr txBox="1">
              <a:spLocks noChangeArrowheads="1"/>
            </p:cNvSpPr>
            <p:nvPr/>
          </p:nvSpPr>
          <p:spPr bwMode="auto">
            <a:xfrm>
              <a:off x="5727700" y="4813275"/>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01001</a:t>
              </a:r>
              <a:endParaRPr lang="en-AU" altLang="en-US" sz="2400">
                <a:latin typeface="+mn-lt"/>
              </a:endParaRPr>
            </a:p>
          </p:txBody>
        </p:sp>
        <p:sp>
          <p:nvSpPr>
            <p:cNvPr id="74" name="Text Box 9"/>
            <p:cNvSpPr txBox="1">
              <a:spLocks noChangeArrowheads="1"/>
            </p:cNvSpPr>
            <p:nvPr/>
          </p:nvSpPr>
          <p:spPr bwMode="auto">
            <a:xfrm>
              <a:off x="4789488" y="4813275"/>
              <a:ext cx="936625"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000</a:t>
              </a:r>
              <a:endParaRPr lang="en-AU" altLang="en-US" sz="2400">
                <a:latin typeface="+mn-lt"/>
              </a:endParaRPr>
            </a:p>
          </p:txBody>
        </p:sp>
        <p:sp>
          <p:nvSpPr>
            <p:cNvPr id="75" name="Text Box 10"/>
            <p:cNvSpPr txBox="1">
              <a:spLocks noChangeArrowheads="1"/>
            </p:cNvSpPr>
            <p:nvPr/>
          </p:nvSpPr>
          <p:spPr bwMode="auto">
            <a:xfrm>
              <a:off x="6807200" y="4813275"/>
              <a:ext cx="1296988"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0110011</a:t>
              </a:r>
              <a:endParaRPr lang="en-AU" altLang="en-US" sz="2400">
                <a:latin typeface="+mn-lt"/>
              </a:endParaRPr>
            </a:p>
          </p:txBody>
        </p:sp>
      </p:grpSp>
      <p:grpSp>
        <p:nvGrpSpPr>
          <p:cNvPr id="76" name="群組 75"/>
          <p:cNvGrpSpPr/>
          <p:nvPr/>
        </p:nvGrpSpPr>
        <p:grpSpPr>
          <a:xfrm>
            <a:off x="837684" y="3356987"/>
            <a:ext cx="7694756" cy="461665"/>
            <a:chOff x="1331913" y="4149700"/>
            <a:chExt cx="6772275" cy="393534"/>
          </a:xfrm>
        </p:grpSpPr>
        <p:sp>
          <p:nvSpPr>
            <p:cNvPr id="77" name="Text Box 5"/>
            <p:cNvSpPr txBox="1">
              <a:spLocks noChangeArrowheads="1"/>
            </p:cNvSpPr>
            <p:nvPr/>
          </p:nvSpPr>
          <p:spPr bwMode="auto">
            <a:xfrm>
              <a:off x="1331913" y="4149700"/>
              <a:ext cx="1296987"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0</a:t>
              </a:r>
              <a:endParaRPr lang="en-AU" altLang="en-US" sz="2400">
                <a:latin typeface="+mn-lt"/>
              </a:endParaRPr>
            </a:p>
          </p:txBody>
        </p:sp>
        <p:sp>
          <p:nvSpPr>
            <p:cNvPr id="78" name="Text Box 6"/>
            <p:cNvSpPr txBox="1">
              <a:spLocks noChangeArrowheads="1"/>
            </p:cNvSpPr>
            <p:nvPr/>
          </p:nvSpPr>
          <p:spPr bwMode="auto">
            <a:xfrm>
              <a:off x="2628900" y="4149700"/>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x21</a:t>
              </a:r>
              <a:endParaRPr lang="en-AU" altLang="en-US" sz="2400" dirty="0">
                <a:latin typeface="+mn-lt"/>
              </a:endParaRPr>
            </a:p>
          </p:txBody>
        </p:sp>
        <p:sp>
          <p:nvSpPr>
            <p:cNvPr id="79" name="Text Box 7"/>
            <p:cNvSpPr txBox="1">
              <a:spLocks noChangeArrowheads="1"/>
            </p:cNvSpPr>
            <p:nvPr/>
          </p:nvSpPr>
          <p:spPr bwMode="auto">
            <a:xfrm>
              <a:off x="3708400" y="4149700"/>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x20</a:t>
              </a:r>
              <a:endParaRPr lang="en-AU" altLang="en-US" sz="2400" dirty="0">
                <a:latin typeface="+mn-lt"/>
              </a:endParaRPr>
            </a:p>
          </p:txBody>
        </p:sp>
        <p:sp>
          <p:nvSpPr>
            <p:cNvPr id="80" name="Text Box 8"/>
            <p:cNvSpPr txBox="1">
              <a:spLocks noChangeArrowheads="1"/>
            </p:cNvSpPr>
            <p:nvPr/>
          </p:nvSpPr>
          <p:spPr bwMode="auto">
            <a:xfrm>
              <a:off x="5727700" y="4149700"/>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x9</a:t>
              </a:r>
              <a:endParaRPr lang="en-AU" altLang="en-US" sz="2400" dirty="0">
                <a:latin typeface="+mn-lt"/>
              </a:endParaRPr>
            </a:p>
          </p:txBody>
        </p:sp>
        <p:sp>
          <p:nvSpPr>
            <p:cNvPr id="81" name="Text Box 9"/>
            <p:cNvSpPr txBox="1">
              <a:spLocks noChangeArrowheads="1"/>
            </p:cNvSpPr>
            <p:nvPr/>
          </p:nvSpPr>
          <p:spPr bwMode="auto">
            <a:xfrm>
              <a:off x="4789488" y="4149700"/>
              <a:ext cx="936625"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0</a:t>
              </a:r>
              <a:endParaRPr lang="en-AU" altLang="en-US" sz="2400">
                <a:latin typeface="+mn-lt"/>
              </a:endParaRPr>
            </a:p>
          </p:txBody>
        </p:sp>
        <p:sp>
          <p:nvSpPr>
            <p:cNvPr id="82" name="Text Box 10"/>
            <p:cNvSpPr txBox="1">
              <a:spLocks noChangeArrowheads="1"/>
            </p:cNvSpPr>
            <p:nvPr/>
          </p:nvSpPr>
          <p:spPr bwMode="auto">
            <a:xfrm>
              <a:off x="6807200" y="4149700"/>
              <a:ext cx="1296988"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add</a:t>
              </a:r>
              <a:endParaRPr lang="en-AU" altLang="en-US" sz="2400" dirty="0">
                <a:latin typeface="+mn-lt"/>
              </a:endParaRPr>
            </a:p>
          </p:txBody>
        </p:sp>
      </p:grpSp>
    </p:spTree>
    <p:extLst>
      <p:ext uri="{BB962C8B-B14F-4D97-AF65-F5344CB8AC3E}">
        <p14:creationId xmlns:p14="http://schemas.microsoft.com/office/powerpoint/2010/main" val="29295799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6"/>
          <p:cNvSpPr>
            <a:spLocks noGrp="1" noChangeArrowheads="1"/>
          </p:cNvSpPr>
          <p:nvPr>
            <p:ph type="title"/>
          </p:nvPr>
        </p:nvSpPr>
        <p:spPr/>
        <p:txBody>
          <a:bodyPr/>
          <a:lstStyle/>
          <a:p>
            <a:r>
              <a:rPr lang="en-US" altLang="zh-TW"/>
              <a:t>RISC-V I-format Instructions</a:t>
            </a:r>
            <a:endParaRPr lang="en-AU" altLang="zh-TW" dirty="0"/>
          </a:p>
        </p:txBody>
      </p:sp>
      <p:sp>
        <p:nvSpPr>
          <p:cNvPr id="27652" name="Rectangle 27"/>
          <p:cNvSpPr>
            <a:spLocks noGrp="1" noChangeArrowheads="1"/>
          </p:cNvSpPr>
          <p:nvPr>
            <p:ph idx="1"/>
          </p:nvPr>
        </p:nvSpPr>
        <p:spPr/>
        <p:txBody>
          <a:bodyPr/>
          <a:lstStyle/>
          <a:p>
            <a:endParaRPr lang="en-US" altLang="zh-TW" dirty="0"/>
          </a:p>
          <a:p>
            <a:pPr lvl="1"/>
            <a:endParaRPr lang="en-US" altLang="zh-TW" dirty="0"/>
          </a:p>
          <a:p>
            <a:pPr lvl="1"/>
            <a:endParaRPr lang="en-US" altLang="zh-TW" dirty="0"/>
          </a:p>
          <a:p>
            <a:r>
              <a:rPr lang="en-US" altLang="zh-TW" dirty="0"/>
              <a:t>Immediate arithmetic and load instructions</a:t>
            </a:r>
          </a:p>
          <a:p>
            <a:pPr lvl="1"/>
            <a:r>
              <a:rPr lang="en-US" altLang="zh-TW" dirty="0"/>
              <a:t>rs1: source or base address register number</a:t>
            </a:r>
          </a:p>
          <a:p>
            <a:pPr lvl="1"/>
            <a:r>
              <a:rPr lang="en-US" altLang="zh-TW" dirty="0"/>
              <a:t>immediate: constant operand, or byte offset to base </a:t>
            </a:r>
            <a:r>
              <a:rPr lang="en-US" altLang="zh-TW" dirty="0" err="1"/>
              <a:t>addr</a:t>
            </a:r>
            <a:endParaRPr lang="en-US" altLang="zh-TW" dirty="0"/>
          </a:p>
          <a:p>
            <a:pPr lvl="2"/>
            <a:r>
              <a:rPr lang="en-US" altLang="zh-TW" dirty="0"/>
              <a:t>2’s-complement, sign extended, −2</a:t>
            </a:r>
            <a:r>
              <a:rPr lang="en-US" altLang="zh-TW" baseline="30000" dirty="0"/>
              <a:t>11</a:t>
            </a:r>
            <a:r>
              <a:rPr lang="en-US" altLang="zh-TW" dirty="0"/>
              <a:t> to 2</a:t>
            </a:r>
            <a:r>
              <a:rPr lang="en-US" altLang="zh-TW" baseline="30000" dirty="0"/>
              <a:t>11</a:t>
            </a:r>
            <a:r>
              <a:rPr lang="en-US" altLang="zh-TW" dirty="0"/>
              <a:t>−1</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36</a:t>
            </a:fld>
            <a:endParaRPr lang="zh-TW" altLang="zh-TW"/>
          </a:p>
        </p:txBody>
      </p:sp>
      <p:sp>
        <p:nvSpPr>
          <p:cNvPr id="13" name="圓角矩形 12"/>
          <p:cNvSpPr/>
          <p:nvPr/>
        </p:nvSpPr>
        <p:spPr bwMode="auto">
          <a:xfrm>
            <a:off x="761008" y="4077072"/>
            <a:ext cx="7987456" cy="1950147"/>
          </a:xfrm>
          <a:prstGeom prst="roundRect">
            <a:avLst/>
          </a:prstGeom>
          <a:solidFill>
            <a:srgbClr val="99FF99"/>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TW" sz="2800" b="1" dirty="0">
                <a:latin typeface="+mn-lt"/>
              </a:rPr>
              <a:t>Design Principle 3: </a:t>
            </a:r>
            <a:r>
              <a:rPr lang="en-US" altLang="zh-TW" sz="2800" i="1" dirty="0">
                <a:latin typeface="+mn-lt"/>
              </a:rPr>
              <a:t>Good design demands good compromises</a:t>
            </a:r>
          </a:p>
          <a:p>
            <a:pPr marL="342900" indent="-342900" eaLnBrk="1" hangingPunct="1">
              <a:buFont typeface="Arial" panose="020B0604020202020204" pitchFamily="34" charset="0"/>
              <a:buChar char="•"/>
            </a:pPr>
            <a:r>
              <a:rPr lang="en-US" altLang="zh-TW" dirty="0">
                <a:latin typeface="+mn-lt"/>
              </a:rPr>
              <a:t>Different formats complicate decoding, but allow 32-bit instructions uniformly</a:t>
            </a:r>
          </a:p>
          <a:p>
            <a:pPr marL="342900" indent="-342900" eaLnBrk="1" hangingPunct="1">
              <a:buFont typeface="Arial" panose="020B0604020202020204" pitchFamily="34" charset="0"/>
              <a:buChar char="•"/>
            </a:pPr>
            <a:r>
              <a:rPr lang="en-US" altLang="zh-TW" dirty="0">
                <a:latin typeface="+mn-lt"/>
              </a:rPr>
              <a:t>Keep formats as similar as possible (only 1 field differs)</a:t>
            </a:r>
            <a:endParaRPr lang="en-US" altLang="zh-TW" sz="2000" dirty="0">
              <a:latin typeface="+mn-lt"/>
            </a:endParaRPr>
          </a:p>
        </p:txBody>
      </p:sp>
      <p:grpSp>
        <p:nvGrpSpPr>
          <p:cNvPr id="3" name="群組 2"/>
          <p:cNvGrpSpPr/>
          <p:nvPr/>
        </p:nvGrpSpPr>
        <p:grpSpPr>
          <a:xfrm>
            <a:off x="611560" y="1296469"/>
            <a:ext cx="8024439" cy="941266"/>
            <a:chOff x="611560" y="1296469"/>
            <a:chExt cx="8024439" cy="941266"/>
          </a:xfrm>
        </p:grpSpPr>
        <p:sp>
          <p:nvSpPr>
            <p:cNvPr id="16" name="Text Box 5"/>
            <p:cNvSpPr txBox="1">
              <a:spLocks noChangeArrowheads="1"/>
            </p:cNvSpPr>
            <p:nvPr/>
          </p:nvSpPr>
          <p:spPr bwMode="auto">
            <a:xfrm>
              <a:off x="611560" y="1296469"/>
              <a:ext cx="2814131" cy="461666"/>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immediate</a:t>
              </a:r>
              <a:endParaRPr lang="en-AU" altLang="en-US" sz="2400" dirty="0">
                <a:latin typeface="+mn-lt"/>
              </a:endParaRPr>
            </a:p>
          </p:txBody>
        </p:sp>
        <p:sp>
          <p:nvSpPr>
            <p:cNvPr id="17" name="Text Box 7"/>
            <p:cNvSpPr txBox="1">
              <a:spLocks noChangeArrowheads="1"/>
            </p:cNvSpPr>
            <p:nvPr/>
          </p:nvSpPr>
          <p:spPr bwMode="auto">
            <a:xfrm>
              <a:off x="3427573" y="1296469"/>
              <a:ext cx="1279151" cy="461666"/>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rs1</a:t>
              </a:r>
              <a:endParaRPr lang="en-AU" altLang="en-US" sz="2400" dirty="0">
                <a:latin typeface="+mn-lt"/>
              </a:endParaRPr>
            </a:p>
          </p:txBody>
        </p:sp>
        <p:sp>
          <p:nvSpPr>
            <p:cNvPr id="18" name="Text Box 8"/>
            <p:cNvSpPr txBox="1">
              <a:spLocks noChangeArrowheads="1"/>
            </p:cNvSpPr>
            <p:nvPr/>
          </p:nvSpPr>
          <p:spPr bwMode="auto">
            <a:xfrm>
              <a:off x="5819986" y="1296469"/>
              <a:ext cx="1279151" cy="461666"/>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err="1">
                  <a:latin typeface="+mn-lt"/>
                </a:rPr>
                <a:t>rd</a:t>
              </a:r>
              <a:endParaRPr lang="en-AU" altLang="en-US" sz="2400" dirty="0">
                <a:latin typeface="+mn-lt"/>
              </a:endParaRPr>
            </a:p>
          </p:txBody>
        </p:sp>
        <p:sp>
          <p:nvSpPr>
            <p:cNvPr id="19" name="Text Box 9"/>
            <p:cNvSpPr txBox="1">
              <a:spLocks noChangeArrowheads="1"/>
            </p:cNvSpPr>
            <p:nvPr/>
          </p:nvSpPr>
          <p:spPr bwMode="auto">
            <a:xfrm>
              <a:off x="4708605" y="1296469"/>
              <a:ext cx="1109500" cy="461666"/>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funct3</a:t>
              </a:r>
              <a:endParaRPr lang="en-AU" altLang="en-US" sz="2400" dirty="0">
                <a:latin typeface="+mn-lt"/>
              </a:endParaRPr>
            </a:p>
          </p:txBody>
        </p:sp>
        <p:sp>
          <p:nvSpPr>
            <p:cNvPr id="20" name="Text Box 10"/>
            <p:cNvSpPr txBox="1">
              <a:spLocks noChangeArrowheads="1"/>
            </p:cNvSpPr>
            <p:nvPr/>
          </p:nvSpPr>
          <p:spPr bwMode="auto">
            <a:xfrm>
              <a:off x="7099137" y="1296469"/>
              <a:ext cx="1536862" cy="461666"/>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opcode</a:t>
              </a:r>
              <a:endParaRPr lang="en-AU" altLang="en-US" sz="2400" dirty="0">
                <a:latin typeface="+mn-lt"/>
              </a:endParaRPr>
            </a:p>
          </p:txBody>
        </p:sp>
        <p:sp>
          <p:nvSpPr>
            <p:cNvPr id="21" name="Text Box 11"/>
            <p:cNvSpPr txBox="1">
              <a:spLocks noChangeArrowheads="1"/>
            </p:cNvSpPr>
            <p:nvPr/>
          </p:nvSpPr>
          <p:spPr bwMode="auto">
            <a:xfrm>
              <a:off x="1453862" y="1772816"/>
              <a:ext cx="1019831"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12 bits</a:t>
              </a:r>
              <a:endParaRPr lang="en-AU" altLang="en-US" sz="2400">
                <a:latin typeface="+mn-lt"/>
              </a:endParaRPr>
            </a:p>
          </p:txBody>
        </p:sp>
        <p:sp>
          <p:nvSpPr>
            <p:cNvPr id="22" name="Text Box 12"/>
            <p:cNvSpPr txBox="1">
              <a:spLocks noChangeArrowheads="1"/>
            </p:cNvSpPr>
            <p:nvPr/>
          </p:nvSpPr>
          <p:spPr bwMode="auto">
            <a:xfrm>
              <a:off x="7408121" y="1776069"/>
              <a:ext cx="864340"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7 bits</a:t>
              </a:r>
              <a:endParaRPr lang="en-AU" altLang="en-US" sz="2400">
                <a:latin typeface="+mn-lt"/>
              </a:endParaRPr>
            </a:p>
          </p:txBody>
        </p:sp>
        <p:sp>
          <p:nvSpPr>
            <p:cNvPr id="23" name="Text Box 14"/>
            <p:cNvSpPr txBox="1">
              <a:spLocks noChangeArrowheads="1"/>
            </p:cNvSpPr>
            <p:nvPr/>
          </p:nvSpPr>
          <p:spPr bwMode="auto">
            <a:xfrm>
              <a:off x="3651908" y="1772816"/>
              <a:ext cx="864340"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24" name="Text Box 15"/>
            <p:cNvSpPr txBox="1">
              <a:spLocks noChangeArrowheads="1"/>
            </p:cNvSpPr>
            <p:nvPr/>
          </p:nvSpPr>
          <p:spPr bwMode="auto">
            <a:xfrm>
              <a:off x="6044322" y="1776069"/>
              <a:ext cx="864340"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25" name="Text Box 16"/>
            <p:cNvSpPr txBox="1">
              <a:spLocks noChangeArrowheads="1"/>
            </p:cNvSpPr>
            <p:nvPr/>
          </p:nvSpPr>
          <p:spPr bwMode="auto">
            <a:xfrm>
              <a:off x="4761406" y="1772816"/>
              <a:ext cx="864340"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3 bits</a:t>
              </a:r>
              <a:endParaRPr lang="en-AU" altLang="en-US" sz="2400">
                <a:latin typeface="+mn-lt"/>
              </a:endParaRPr>
            </a:p>
          </p:txBody>
        </p:sp>
      </p:grpSp>
    </p:spTree>
    <p:extLst>
      <p:ext uri="{BB962C8B-B14F-4D97-AF65-F5344CB8AC3E}">
        <p14:creationId xmlns:p14="http://schemas.microsoft.com/office/powerpoint/2010/main" val="26914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r>
              <a:rPr lang="en-US" altLang="zh-TW"/>
              <a:t>I-Format Example 1</a:t>
            </a:r>
          </a:p>
        </p:txBody>
      </p:sp>
      <p:sp>
        <p:nvSpPr>
          <p:cNvPr id="51203" name="Rectangle 5"/>
          <p:cNvSpPr>
            <a:spLocks noGrp="1" noChangeArrowheads="1"/>
          </p:cNvSpPr>
          <p:nvPr>
            <p:ph type="body" idx="1"/>
          </p:nvPr>
        </p:nvSpPr>
        <p:spPr/>
        <p:txBody>
          <a:bodyPr/>
          <a:lstStyle/>
          <a:p>
            <a:r>
              <a:rPr lang="en-US" altLang="zh-TW" dirty="0"/>
              <a:t>RISC-V instruction:</a:t>
            </a:r>
          </a:p>
          <a:p>
            <a:pPr marL="0" indent="0">
              <a:buNone/>
            </a:pP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addi</a:t>
            </a:r>
            <a:r>
              <a:rPr lang="en-US" altLang="zh-TW" b="1" dirty="0">
                <a:latin typeface="Courier New" panose="02070309020205020404" pitchFamily="49" charset="0"/>
                <a:cs typeface="Courier New" panose="02070309020205020404" pitchFamily="49" charset="0"/>
              </a:rPr>
              <a:t>   x9,x22,-50</a:t>
            </a:r>
          </a:p>
          <a:p>
            <a:pPr lvl="1"/>
            <a:r>
              <a:rPr lang="en-US" altLang="zh-TW" dirty="0"/>
              <a:t>opcode = 19 (look up in RISC-V Manual)</a:t>
            </a:r>
          </a:p>
          <a:p>
            <a:pPr lvl="1"/>
            <a:r>
              <a:rPr lang="en-US" altLang="zh-TW" dirty="0"/>
              <a:t>rs1 = 22 (source operand register number)</a:t>
            </a:r>
          </a:p>
          <a:p>
            <a:pPr lvl="1"/>
            <a:r>
              <a:rPr lang="en-US" altLang="zh-TW" dirty="0" err="1"/>
              <a:t>rd</a:t>
            </a:r>
            <a:r>
              <a:rPr lang="en-US" altLang="zh-TW" dirty="0"/>
              <a:t> = 9 (destination register number)</a:t>
            </a:r>
          </a:p>
          <a:p>
            <a:pPr lvl="1"/>
            <a:r>
              <a:rPr lang="en-US" altLang="zh-TW" dirty="0"/>
              <a:t>immediate = -50 (by default, this is decimal)</a:t>
            </a:r>
          </a:p>
          <a:p>
            <a:r>
              <a:rPr lang="en-US" altLang="zh-TW" dirty="0"/>
              <a:t>Decimal representation:</a:t>
            </a:r>
          </a:p>
          <a:p>
            <a:endParaRPr lang="en-US" altLang="zh-TW" dirty="0"/>
          </a:p>
          <a:p>
            <a:r>
              <a:rPr lang="en-US" altLang="zh-TW" dirty="0"/>
              <a:t>Binary representation:</a:t>
            </a:r>
          </a:p>
          <a:p>
            <a:pPr lvl="1"/>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37</a:t>
            </a:fld>
            <a:endParaRPr lang="zh-TW" altLang="zh-TW"/>
          </a:p>
        </p:txBody>
      </p:sp>
      <p:grpSp>
        <p:nvGrpSpPr>
          <p:cNvPr id="29" name="Group 1"/>
          <p:cNvGrpSpPr>
            <a:grpSpLocks/>
          </p:cNvGrpSpPr>
          <p:nvPr/>
        </p:nvGrpSpPr>
        <p:grpSpPr bwMode="auto">
          <a:xfrm>
            <a:off x="940850" y="4071170"/>
            <a:ext cx="7592391" cy="461665"/>
            <a:chOff x="1331640" y="1391533"/>
            <a:chExt cx="6771978" cy="366212"/>
          </a:xfrm>
        </p:grpSpPr>
        <p:sp>
          <p:nvSpPr>
            <p:cNvPr id="30" name="Text Box 5"/>
            <p:cNvSpPr txBox="1">
              <a:spLocks noChangeArrowheads="1"/>
            </p:cNvSpPr>
            <p:nvPr/>
          </p:nvSpPr>
          <p:spPr bwMode="auto">
            <a:xfrm>
              <a:off x="1331640" y="1391533"/>
              <a:ext cx="2374899"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2400" dirty="0">
                  <a:latin typeface="+mn-lt"/>
                </a:rPr>
                <a:t>-51</a:t>
              </a:r>
            </a:p>
          </p:txBody>
        </p:sp>
        <p:sp>
          <p:nvSpPr>
            <p:cNvPr id="31" name="Text Box 7"/>
            <p:cNvSpPr txBox="1">
              <a:spLocks noChangeArrowheads="1"/>
            </p:cNvSpPr>
            <p:nvPr/>
          </p:nvSpPr>
          <p:spPr bwMode="auto">
            <a:xfrm>
              <a:off x="3708127" y="1391533"/>
              <a:ext cx="1079500"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22</a:t>
              </a:r>
              <a:endParaRPr lang="en-AU" altLang="en-US" sz="2400" dirty="0">
                <a:latin typeface="+mn-lt"/>
              </a:endParaRPr>
            </a:p>
          </p:txBody>
        </p:sp>
        <p:sp>
          <p:nvSpPr>
            <p:cNvPr id="32" name="Text Box 8"/>
            <p:cNvSpPr txBox="1">
              <a:spLocks noChangeArrowheads="1"/>
            </p:cNvSpPr>
            <p:nvPr/>
          </p:nvSpPr>
          <p:spPr bwMode="auto">
            <a:xfrm>
              <a:off x="5727131" y="1391533"/>
              <a:ext cx="1079500"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9</a:t>
              </a:r>
              <a:endParaRPr lang="en-AU" altLang="en-US" sz="2400" dirty="0">
                <a:latin typeface="+mn-lt"/>
              </a:endParaRPr>
            </a:p>
          </p:txBody>
        </p:sp>
        <p:sp>
          <p:nvSpPr>
            <p:cNvPr id="33" name="Text Box 9"/>
            <p:cNvSpPr txBox="1">
              <a:spLocks noChangeArrowheads="1"/>
            </p:cNvSpPr>
            <p:nvPr/>
          </p:nvSpPr>
          <p:spPr bwMode="auto">
            <a:xfrm>
              <a:off x="4789215" y="1391533"/>
              <a:ext cx="936328"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a:t>
              </a:r>
              <a:endParaRPr lang="en-AU" altLang="en-US" sz="2400" dirty="0">
                <a:latin typeface="+mn-lt"/>
              </a:endParaRPr>
            </a:p>
          </p:txBody>
        </p:sp>
        <p:sp>
          <p:nvSpPr>
            <p:cNvPr id="34" name="Text Box 10"/>
            <p:cNvSpPr txBox="1">
              <a:spLocks noChangeArrowheads="1"/>
            </p:cNvSpPr>
            <p:nvPr/>
          </p:nvSpPr>
          <p:spPr bwMode="auto">
            <a:xfrm>
              <a:off x="6806631" y="1391533"/>
              <a:ext cx="1296987"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19</a:t>
              </a:r>
              <a:endParaRPr lang="en-AU" altLang="en-US" sz="2400" dirty="0">
                <a:latin typeface="+mn-lt"/>
              </a:endParaRPr>
            </a:p>
          </p:txBody>
        </p:sp>
      </p:grpSp>
      <p:grpSp>
        <p:nvGrpSpPr>
          <p:cNvPr id="40" name="Group 1"/>
          <p:cNvGrpSpPr>
            <a:grpSpLocks/>
          </p:cNvGrpSpPr>
          <p:nvPr/>
        </p:nvGrpSpPr>
        <p:grpSpPr bwMode="auto">
          <a:xfrm>
            <a:off x="940049" y="5055567"/>
            <a:ext cx="7592391" cy="461665"/>
            <a:chOff x="1331640" y="1391533"/>
            <a:chExt cx="6771978" cy="366212"/>
          </a:xfrm>
        </p:grpSpPr>
        <p:sp>
          <p:nvSpPr>
            <p:cNvPr id="41" name="Text Box 5"/>
            <p:cNvSpPr txBox="1">
              <a:spLocks noChangeArrowheads="1"/>
            </p:cNvSpPr>
            <p:nvPr/>
          </p:nvSpPr>
          <p:spPr bwMode="auto">
            <a:xfrm>
              <a:off x="1331640" y="1391533"/>
              <a:ext cx="2374899"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2400" dirty="0">
                  <a:latin typeface="+mn-lt"/>
                </a:rPr>
                <a:t>1111 1100 1101</a:t>
              </a:r>
            </a:p>
          </p:txBody>
        </p:sp>
        <p:sp>
          <p:nvSpPr>
            <p:cNvPr id="42" name="Text Box 7"/>
            <p:cNvSpPr txBox="1">
              <a:spLocks noChangeArrowheads="1"/>
            </p:cNvSpPr>
            <p:nvPr/>
          </p:nvSpPr>
          <p:spPr bwMode="auto">
            <a:xfrm>
              <a:off x="3708127" y="1391533"/>
              <a:ext cx="1079500"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10110</a:t>
              </a:r>
              <a:endParaRPr lang="en-AU" altLang="en-US" sz="2400" dirty="0">
                <a:latin typeface="+mn-lt"/>
              </a:endParaRPr>
            </a:p>
          </p:txBody>
        </p:sp>
        <p:sp>
          <p:nvSpPr>
            <p:cNvPr id="43" name="Text Box 8"/>
            <p:cNvSpPr txBox="1">
              <a:spLocks noChangeArrowheads="1"/>
            </p:cNvSpPr>
            <p:nvPr/>
          </p:nvSpPr>
          <p:spPr bwMode="auto">
            <a:xfrm>
              <a:off x="5727131" y="1391533"/>
              <a:ext cx="1079500"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01001</a:t>
              </a:r>
              <a:endParaRPr lang="en-AU" altLang="en-US" sz="2400" dirty="0">
                <a:latin typeface="+mn-lt"/>
              </a:endParaRPr>
            </a:p>
          </p:txBody>
        </p:sp>
        <p:sp>
          <p:nvSpPr>
            <p:cNvPr id="44" name="Text Box 9"/>
            <p:cNvSpPr txBox="1">
              <a:spLocks noChangeArrowheads="1"/>
            </p:cNvSpPr>
            <p:nvPr/>
          </p:nvSpPr>
          <p:spPr bwMode="auto">
            <a:xfrm>
              <a:off x="4789215" y="1391533"/>
              <a:ext cx="936328"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000</a:t>
              </a:r>
              <a:endParaRPr lang="en-AU" altLang="en-US" sz="2400" dirty="0">
                <a:latin typeface="+mn-lt"/>
              </a:endParaRPr>
            </a:p>
          </p:txBody>
        </p:sp>
        <p:sp>
          <p:nvSpPr>
            <p:cNvPr id="45" name="Text Box 10"/>
            <p:cNvSpPr txBox="1">
              <a:spLocks noChangeArrowheads="1"/>
            </p:cNvSpPr>
            <p:nvPr/>
          </p:nvSpPr>
          <p:spPr bwMode="auto">
            <a:xfrm>
              <a:off x="6806631" y="1391533"/>
              <a:ext cx="1296987"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0010011</a:t>
              </a:r>
              <a:endParaRPr lang="en-AU" altLang="en-US" sz="2400" dirty="0">
                <a:latin typeface="+mn-lt"/>
              </a:endParaRPr>
            </a:p>
          </p:txBody>
        </p:sp>
      </p:grpSp>
    </p:spTree>
    <p:extLst>
      <p:ext uri="{BB962C8B-B14F-4D97-AF65-F5344CB8AC3E}">
        <p14:creationId xmlns:p14="http://schemas.microsoft.com/office/powerpoint/2010/main" val="4116157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lstStyle/>
          <a:p>
            <a:r>
              <a:rPr lang="en-US" altLang="zh-TW"/>
              <a:t>I-Format Example 2</a:t>
            </a:r>
          </a:p>
        </p:txBody>
      </p:sp>
      <p:sp>
        <p:nvSpPr>
          <p:cNvPr id="52227" name="Rectangle 1027"/>
          <p:cNvSpPr>
            <a:spLocks noGrp="1" noChangeArrowheads="1"/>
          </p:cNvSpPr>
          <p:nvPr>
            <p:ph type="body" idx="1"/>
          </p:nvPr>
        </p:nvSpPr>
        <p:spPr/>
        <p:txBody>
          <a:bodyPr/>
          <a:lstStyle/>
          <a:p>
            <a:r>
              <a:rPr lang="en-US" altLang="zh-TW" dirty="0"/>
              <a:t>RISC-V instruction:</a:t>
            </a:r>
          </a:p>
          <a:p>
            <a:pPr marL="0" indent="0">
              <a:buNone/>
            </a:pP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ld</a:t>
            </a:r>
            <a:r>
              <a:rPr lang="en-US" altLang="zh-TW" b="1" dirty="0">
                <a:latin typeface="Courier New" panose="02070309020205020404" pitchFamily="49" charset="0"/>
                <a:cs typeface="Courier New" panose="02070309020205020404" pitchFamily="49" charset="0"/>
              </a:rPr>
              <a:t>   x9,120(x22)</a:t>
            </a:r>
          </a:p>
          <a:p>
            <a:pPr lvl="1"/>
            <a:r>
              <a:rPr lang="en-US" altLang="zh-TW" dirty="0"/>
              <a:t>opcode = 3 (look up in RISC-V Manual)</a:t>
            </a:r>
          </a:p>
          <a:p>
            <a:pPr lvl="1"/>
            <a:r>
              <a:rPr lang="en-US" altLang="zh-TW" dirty="0"/>
              <a:t>rs1 = 22 (base address register number)</a:t>
            </a:r>
          </a:p>
          <a:p>
            <a:pPr lvl="1"/>
            <a:r>
              <a:rPr lang="en-US" altLang="zh-TW" dirty="0" err="1"/>
              <a:t>rd</a:t>
            </a:r>
            <a:r>
              <a:rPr lang="en-US" altLang="zh-TW" dirty="0"/>
              <a:t> = 9 (destination register number)</a:t>
            </a:r>
          </a:p>
          <a:p>
            <a:pPr lvl="1"/>
            <a:r>
              <a:rPr lang="en-US" altLang="zh-TW" dirty="0"/>
              <a:t>immediate = 120 (offset)</a:t>
            </a:r>
          </a:p>
          <a:p>
            <a:r>
              <a:rPr lang="en-US" altLang="zh-TW" dirty="0"/>
              <a:t>Decimal representation:</a:t>
            </a:r>
          </a:p>
          <a:p>
            <a:endParaRPr lang="en-US" altLang="zh-TW" dirty="0"/>
          </a:p>
          <a:p>
            <a:r>
              <a:rPr lang="en-US" altLang="zh-TW" dirty="0"/>
              <a:t>Binary representation:</a:t>
            </a:r>
          </a:p>
          <a:p>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38</a:t>
            </a:fld>
            <a:endParaRPr lang="zh-TW" altLang="zh-TW"/>
          </a:p>
        </p:txBody>
      </p:sp>
      <p:grpSp>
        <p:nvGrpSpPr>
          <p:cNvPr id="28" name="Group 1"/>
          <p:cNvGrpSpPr>
            <a:grpSpLocks/>
          </p:cNvGrpSpPr>
          <p:nvPr/>
        </p:nvGrpSpPr>
        <p:grpSpPr bwMode="auto">
          <a:xfrm>
            <a:off x="940850" y="4071170"/>
            <a:ext cx="7592391" cy="461665"/>
            <a:chOff x="1331640" y="1391533"/>
            <a:chExt cx="6771978" cy="366212"/>
          </a:xfrm>
        </p:grpSpPr>
        <p:sp>
          <p:nvSpPr>
            <p:cNvPr id="29" name="Text Box 5"/>
            <p:cNvSpPr txBox="1">
              <a:spLocks noChangeArrowheads="1"/>
            </p:cNvSpPr>
            <p:nvPr/>
          </p:nvSpPr>
          <p:spPr bwMode="auto">
            <a:xfrm>
              <a:off x="1331640" y="1391533"/>
              <a:ext cx="2374899"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2400" dirty="0">
                  <a:latin typeface="+mn-lt"/>
                </a:rPr>
                <a:t>120</a:t>
              </a:r>
            </a:p>
          </p:txBody>
        </p:sp>
        <p:sp>
          <p:nvSpPr>
            <p:cNvPr id="30" name="Text Box 7"/>
            <p:cNvSpPr txBox="1">
              <a:spLocks noChangeArrowheads="1"/>
            </p:cNvSpPr>
            <p:nvPr/>
          </p:nvSpPr>
          <p:spPr bwMode="auto">
            <a:xfrm>
              <a:off x="3708127" y="1391533"/>
              <a:ext cx="1079500"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22</a:t>
              </a:r>
              <a:endParaRPr lang="en-AU" altLang="en-US" sz="2400" dirty="0">
                <a:latin typeface="+mn-lt"/>
              </a:endParaRPr>
            </a:p>
          </p:txBody>
        </p:sp>
        <p:sp>
          <p:nvSpPr>
            <p:cNvPr id="31" name="Text Box 8"/>
            <p:cNvSpPr txBox="1">
              <a:spLocks noChangeArrowheads="1"/>
            </p:cNvSpPr>
            <p:nvPr/>
          </p:nvSpPr>
          <p:spPr bwMode="auto">
            <a:xfrm>
              <a:off x="5727131" y="1391533"/>
              <a:ext cx="1079500"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9</a:t>
              </a:r>
              <a:endParaRPr lang="en-AU" altLang="en-US" sz="2400" dirty="0">
                <a:latin typeface="+mn-lt"/>
              </a:endParaRPr>
            </a:p>
          </p:txBody>
        </p:sp>
        <p:sp>
          <p:nvSpPr>
            <p:cNvPr id="32" name="Text Box 9"/>
            <p:cNvSpPr txBox="1">
              <a:spLocks noChangeArrowheads="1"/>
            </p:cNvSpPr>
            <p:nvPr/>
          </p:nvSpPr>
          <p:spPr bwMode="auto">
            <a:xfrm>
              <a:off x="4789215" y="1391533"/>
              <a:ext cx="936328"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3</a:t>
              </a:r>
              <a:endParaRPr lang="en-AU" altLang="en-US" sz="2400" dirty="0">
                <a:latin typeface="+mn-lt"/>
              </a:endParaRPr>
            </a:p>
          </p:txBody>
        </p:sp>
        <p:sp>
          <p:nvSpPr>
            <p:cNvPr id="33" name="Text Box 10"/>
            <p:cNvSpPr txBox="1">
              <a:spLocks noChangeArrowheads="1"/>
            </p:cNvSpPr>
            <p:nvPr/>
          </p:nvSpPr>
          <p:spPr bwMode="auto">
            <a:xfrm>
              <a:off x="6806631" y="1391533"/>
              <a:ext cx="1296987"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3</a:t>
              </a:r>
              <a:endParaRPr lang="en-AU" altLang="en-US" sz="2400" dirty="0">
                <a:latin typeface="+mn-lt"/>
              </a:endParaRPr>
            </a:p>
          </p:txBody>
        </p:sp>
      </p:grpSp>
      <p:grpSp>
        <p:nvGrpSpPr>
          <p:cNvPr id="34" name="Group 1"/>
          <p:cNvGrpSpPr>
            <a:grpSpLocks/>
          </p:cNvGrpSpPr>
          <p:nvPr/>
        </p:nvGrpSpPr>
        <p:grpSpPr bwMode="auto">
          <a:xfrm>
            <a:off x="940049" y="5055567"/>
            <a:ext cx="7592391" cy="461665"/>
            <a:chOff x="1331640" y="1391533"/>
            <a:chExt cx="6771978" cy="366212"/>
          </a:xfrm>
        </p:grpSpPr>
        <p:sp>
          <p:nvSpPr>
            <p:cNvPr id="35" name="Text Box 5"/>
            <p:cNvSpPr txBox="1">
              <a:spLocks noChangeArrowheads="1"/>
            </p:cNvSpPr>
            <p:nvPr/>
          </p:nvSpPr>
          <p:spPr bwMode="auto">
            <a:xfrm>
              <a:off x="1331640" y="1391533"/>
              <a:ext cx="2374899"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2400" dirty="0">
                  <a:latin typeface="+mn-lt"/>
                </a:rPr>
                <a:t>0000 0111 1000</a:t>
              </a:r>
            </a:p>
          </p:txBody>
        </p:sp>
        <p:sp>
          <p:nvSpPr>
            <p:cNvPr id="36" name="Text Box 7"/>
            <p:cNvSpPr txBox="1">
              <a:spLocks noChangeArrowheads="1"/>
            </p:cNvSpPr>
            <p:nvPr/>
          </p:nvSpPr>
          <p:spPr bwMode="auto">
            <a:xfrm>
              <a:off x="3708127" y="1391533"/>
              <a:ext cx="1079500"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10110</a:t>
              </a:r>
              <a:endParaRPr lang="en-AU" altLang="en-US" sz="2400" dirty="0">
                <a:latin typeface="+mn-lt"/>
              </a:endParaRPr>
            </a:p>
          </p:txBody>
        </p:sp>
        <p:sp>
          <p:nvSpPr>
            <p:cNvPr id="37" name="Text Box 8"/>
            <p:cNvSpPr txBox="1">
              <a:spLocks noChangeArrowheads="1"/>
            </p:cNvSpPr>
            <p:nvPr/>
          </p:nvSpPr>
          <p:spPr bwMode="auto">
            <a:xfrm>
              <a:off x="5727131" y="1391533"/>
              <a:ext cx="1079500"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01001</a:t>
              </a:r>
              <a:endParaRPr lang="en-AU" altLang="en-US" sz="2400" dirty="0">
                <a:latin typeface="+mn-lt"/>
              </a:endParaRPr>
            </a:p>
          </p:txBody>
        </p:sp>
        <p:sp>
          <p:nvSpPr>
            <p:cNvPr id="38" name="Text Box 9"/>
            <p:cNvSpPr txBox="1">
              <a:spLocks noChangeArrowheads="1"/>
            </p:cNvSpPr>
            <p:nvPr/>
          </p:nvSpPr>
          <p:spPr bwMode="auto">
            <a:xfrm>
              <a:off x="4789215" y="1391533"/>
              <a:ext cx="936328"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011</a:t>
              </a:r>
              <a:endParaRPr lang="en-AU" altLang="en-US" sz="2400" dirty="0">
                <a:latin typeface="+mn-lt"/>
              </a:endParaRPr>
            </a:p>
          </p:txBody>
        </p:sp>
        <p:sp>
          <p:nvSpPr>
            <p:cNvPr id="39" name="Text Box 10"/>
            <p:cNvSpPr txBox="1">
              <a:spLocks noChangeArrowheads="1"/>
            </p:cNvSpPr>
            <p:nvPr/>
          </p:nvSpPr>
          <p:spPr bwMode="auto">
            <a:xfrm>
              <a:off x="6806631" y="1391533"/>
              <a:ext cx="1296987" cy="3662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0000011</a:t>
              </a:r>
              <a:endParaRPr lang="en-AU" altLang="en-US" sz="2400" dirty="0">
                <a:latin typeface="+mn-lt"/>
              </a:endParaRPr>
            </a:p>
          </p:txBody>
        </p:sp>
      </p:grpSp>
    </p:spTree>
    <p:extLst>
      <p:ext uri="{BB962C8B-B14F-4D97-AF65-F5344CB8AC3E}">
        <p14:creationId xmlns:p14="http://schemas.microsoft.com/office/powerpoint/2010/main" val="1064460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solidFill>
                  <a:schemeClr val="bg1">
                    <a:lumMod val="75000"/>
                  </a:schemeClr>
                </a:solidFill>
              </a:rPr>
              <a:t>A C sort example to put it all together (Sec. 2.13)</a:t>
            </a:r>
          </a:p>
          <a:p>
            <a:r>
              <a:rPr lang="fr-FR" altLang="zh-TW" dirty="0">
                <a:solidFill>
                  <a:schemeClr val="bg1">
                    <a:lumMod val="75000"/>
                  </a:schemeClr>
                </a:solidFill>
              </a:rPr>
              <a:t>Arrays versus pointers (Sec. 2.14)</a:t>
            </a:r>
            <a:endParaRPr lang="en-US" altLang="zh-TW" dirty="0">
              <a:solidFill>
                <a:schemeClr val="bg1">
                  <a:lumMod val="75000"/>
                </a:schemeClr>
              </a:solidFill>
            </a:endParaRPr>
          </a:p>
          <a:p>
            <a:r>
              <a:rPr lang="en-US" altLang="zh-TW" dirty="0">
                <a:solidFill>
                  <a:schemeClr val="bg1">
                    <a:lumMod val="75000"/>
                  </a:schemeClr>
                </a:solidFill>
              </a:rPr>
              <a:t>Compiling C and interpreting Java (Sec. 2.15)</a:t>
            </a:r>
          </a:p>
          <a:p>
            <a:r>
              <a:rPr lang="en-US" altLang="zh-TW" dirty="0">
                <a:solidFill>
                  <a:schemeClr val="bg1">
                    <a:lumMod val="75000"/>
                  </a:schemeClr>
                </a:solidFill>
              </a:rPr>
              <a:t>Other ISAs: MIPS, x86 (Sec. 2.16, 2.17)</a:t>
            </a:r>
          </a:p>
          <a:p>
            <a:r>
              <a:rPr lang="en-US" altLang="zh-TW" dirty="0"/>
              <a:t>The rest of RISC-V (Sec. 2.18)</a:t>
            </a:r>
          </a:p>
          <a:p>
            <a:r>
              <a:rPr lang="en-US" altLang="zh-TW" dirty="0"/>
              <a:t>Fallacies and pitfalls (Sec. 2.19)</a:t>
            </a:r>
          </a:p>
          <a:p>
            <a:endParaRPr lang="en-US" altLang="zh-TW"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a:t>
            </a:fld>
            <a:endParaRPr lang="zh-TW" altLang="zh-TW"/>
          </a:p>
        </p:txBody>
      </p:sp>
    </p:spTree>
    <p:extLst>
      <p:ext uri="{BB962C8B-B14F-4D97-AF65-F5344CB8AC3E}">
        <p14:creationId xmlns:p14="http://schemas.microsoft.com/office/powerpoint/2010/main" val="17329907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6"/>
          <p:cNvSpPr>
            <a:spLocks noGrp="1" noChangeArrowheads="1"/>
          </p:cNvSpPr>
          <p:nvPr>
            <p:ph type="title"/>
          </p:nvPr>
        </p:nvSpPr>
        <p:spPr/>
        <p:txBody>
          <a:bodyPr/>
          <a:lstStyle/>
          <a:p>
            <a:r>
              <a:rPr lang="en-US" altLang="en-US"/>
              <a:t>RISC-V S-format Instructions</a:t>
            </a:r>
            <a:endParaRPr lang="en-AU" altLang="en-US"/>
          </a:p>
        </p:txBody>
      </p:sp>
      <p:sp>
        <p:nvSpPr>
          <p:cNvPr id="49156" name="Rectangle 27"/>
          <p:cNvSpPr>
            <a:spLocks noGrp="1" noChangeArrowheads="1"/>
          </p:cNvSpPr>
          <p:nvPr>
            <p:ph type="body" idx="1"/>
          </p:nvPr>
        </p:nvSpPr>
        <p:spPr/>
        <p:txBody>
          <a:bodyPr/>
          <a:lstStyle/>
          <a:p>
            <a:endParaRPr lang="en-US" altLang="en-US" dirty="0"/>
          </a:p>
          <a:p>
            <a:endParaRPr lang="en-US" altLang="en-US" dirty="0"/>
          </a:p>
          <a:p>
            <a:r>
              <a:rPr lang="en-US" altLang="en-US" dirty="0"/>
              <a:t>Different immediate format for store instructions</a:t>
            </a:r>
          </a:p>
          <a:p>
            <a:pPr lvl="1"/>
            <a:r>
              <a:rPr lang="en-US" altLang="en-US" dirty="0"/>
              <a:t>rs1: base address register number</a:t>
            </a:r>
          </a:p>
          <a:p>
            <a:pPr lvl="1"/>
            <a:r>
              <a:rPr lang="en-US" altLang="en-US" dirty="0"/>
              <a:t>rs2: source operand register number</a:t>
            </a:r>
          </a:p>
          <a:p>
            <a:pPr lvl="1"/>
            <a:r>
              <a:rPr lang="en-US" altLang="en-US" dirty="0"/>
              <a:t>immediate: offset added to base address</a:t>
            </a:r>
          </a:p>
          <a:p>
            <a:pPr lvl="2"/>
            <a:r>
              <a:rPr lang="en-US" altLang="en-US" dirty="0"/>
              <a:t>Split so that rs1 and rs2 fields always in the same place</a:t>
            </a:r>
          </a:p>
          <a:p>
            <a:r>
              <a:rPr lang="en-US" altLang="zh-TW" dirty="0"/>
              <a:t>RISC-V instruction:</a:t>
            </a:r>
          </a:p>
          <a:p>
            <a:pPr marL="0" indent="0">
              <a:buNone/>
            </a:pP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sd</a:t>
            </a:r>
            <a:r>
              <a:rPr lang="en-US" altLang="zh-TW" b="1" dirty="0">
                <a:latin typeface="Courier New" panose="02070309020205020404" pitchFamily="49" charset="0"/>
                <a:cs typeface="Courier New" panose="02070309020205020404" pitchFamily="49" charset="0"/>
              </a:rPr>
              <a:t>   x9,120(x22)</a:t>
            </a:r>
          </a:p>
          <a:p>
            <a:pPr lvl="1"/>
            <a:endParaRPr lang="en-US" altLang="en-US" dirty="0"/>
          </a:p>
        </p:txBody>
      </p:sp>
      <p:grpSp>
        <p:nvGrpSpPr>
          <p:cNvPr id="2" name="群組 1"/>
          <p:cNvGrpSpPr/>
          <p:nvPr/>
        </p:nvGrpSpPr>
        <p:grpSpPr>
          <a:xfrm>
            <a:off x="683568" y="1124744"/>
            <a:ext cx="7992887" cy="961193"/>
            <a:chOff x="683568" y="1124744"/>
            <a:chExt cx="7992887" cy="961193"/>
          </a:xfrm>
        </p:grpSpPr>
        <p:sp>
          <p:nvSpPr>
            <p:cNvPr id="49160" name="Text Box 5"/>
            <p:cNvSpPr txBox="1">
              <a:spLocks noChangeArrowheads="1"/>
            </p:cNvSpPr>
            <p:nvPr/>
          </p:nvSpPr>
          <p:spPr bwMode="auto">
            <a:xfrm>
              <a:off x="683568" y="1124744"/>
              <a:ext cx="1530819"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400" dirty="0" err="1">
                  <a:latin typeface="+mn-lt"/>
                </a:rPr>
                <a:t>imm</a:t>
              </a:r>
              <a:r>
                <a:rPr lang="en-US" altLang="en-US" sz="2400" dirty="0">
                  <a:latin typeface="+mn-lt"/>
                </a:rPr>
                <a:t>[11:5]</a:t>
              </a:r>
            </a:p>
          </p:txBody>
        </p:sp>
        <p:sp>
          <p:nvSpPr>
            <p:cNvPr id="49161" name="Text Box 6"/>
            <p:cNvSpPr txBox="1">
              <a:spLocks noChangeArrowheads="1"/>
            </p:cNvSpPr>
            <p:nvPr/>
          </p:nvSpPr>
          <p:spPr bwMode="auto">
            <a:xfrm>
              <a:off x="2214387" y="1124744"/>
              <a:ext cx="1274121"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rs2</a:t>
              </a:r>
              <a:endParaRPr lang="en-AU" altLang="en-US" sz="2400" dirty="0">
                <a:latin typeface="+mn-lt"/>
              </a:endParaRPr>
            </a:p>
          </p:txBody>
        </p:sp>
        <p:sp>
          <p:nvSpPr>
            <p:cNvPr id="49162" name="Text Box 7"/>
            <p:cNvSpPr txBox="1">
              <a:spLocks noChangeArrowheads="1"/>
            </p:cNvSpPr>
            <p:nvPr/>
          </p:nvSpPr>
          <p:spPr bwMode="auto">
            <a:xfrm>
              <a:off x="3488508" y="1124744"/>
              <a:ext cx="1274121"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rs1</a:t>
              </a:r>
              <a:endParaRPr lang="en-AU" altLang="en-US" sz="2400" dirty="0">
                <a:latin typeface="+mn-lt"/>
              </a:endParaRPr>
            </a:p>
          </p:txBody>
        </p:sp>
        <p:sp>
          <p:nvSpPr>
            <p:cNvPr id="49163" name="Text Box 8"/>
            <p:cNvSpPr txBox="1">
              <a:spLocks noChangeArrowheads="1"/>
            </p:cNvSpPr>
            <p:nvPr/>
          </p:nvSpPr>
          <p:spPr bwMode="auto">
            <a:xfrm>
              <a:off x="5871515" y="1124744"/>
              <a:ext cx="1274121"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400" dirty="0" err="1">
                  <a:latin typeface="+mn-lt"/>
                </a:rPr>
                <a:t>imm</a:t>
              </a:r>
              <a:r>
                <a:rPr lang="en-US" altLang="en-US" sz="2400" dirty="0">
                  <a:latin typeface="+mn-lt"/>
                </a:rPr>
                <a:t>[4:0]</a:t>
              </a:r>
            </a:p>
          </p:txBody>
        </p:sp>
        <p:sp>
          <p:nvSpPr>
            <p:cNvPr id="49164" name="Text Box 9"/>
            <p:cNvSpPr txBox="1">
              <a:spLocks noChangeArrowheads="1"/>
            </p:cNvSpPr>
            <p:nvPr/>
          </p:nvSpPr>
          <p:spPr bwMode="auto">
            <a:xfrm>
              <a:off x="4764504" y="1124744"/>
              <a:ext cx="1105137"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funct3</a:t>
              </a:r>
              <a:endParaRPr lang="en-AU" altLang="en-US" sz="2400" dirty="0">
                <a:latin typeface="+mn-lt"/>
              </a:endParaRPr>
            </a:p>
          </p:txBody>
        </p:sp>
        <p:sp>
          <p:nvSpPr>
            <p:cNvPr id="49165" name="Text Box 10"/>
            <p:cNvSpPr txBox="1">
              <a:spLocks noChangeArrowheads="1"/>
            </p:cNvSpPr>
            <p:nvPr/>
          </p:nvSpPr>
          <p:spPr bwMode="auto">
            <a:xfrm>
              <a:off x="7145636" y="1124744"/>
              <a:ext cx="1530819"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opcode</a:t>
              </a:r>
              <a:endParaRPr lang="en-AU" altLang="en-US" sz="2400" dirty="0">
                <a:latin typeface="+mn-lt"/>
              </a:endParaRPr>
            </a:p>
          </p:txBody>
        </p:sp>
        <p:sp>
          <p:nvSpPr>
            <p:cNvPr id="49166" name="Text Box 11"/>
            <p:cNvSpPr txBox="1">
              <a:spLocks noChangeArrowheads="1"/>
            </p:cNvSpPr>
            <p:nvPr/>
          </p:nvSpPr>
          <p:spPr bwMode="auto">
            <a:xfrm>
              <a:off x="989639" y="1621336"/>
              <a:ext cx="8643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7 bits</a:t>
              </a:r>
              <a:endParaRPr lang="en-AU" altLang="en-US" sz="2400">
                <a:latin typeface="+mn-lt"/>
              </a:endParaRPr>
            </a:p>
          </p:txBody>
        </p:sp>
        <p:sp>
          <p:nvSpPr>
            <p:cNvPr id="49167" name="Text Box 12"/>
            <p:cNvSpPr txBox="1">
              <a:spLocks noChangeArrowheads="1"/>
            </p:cNvSpPr>
            <p:nvPr/>
          </p:nvSpPr>
          <p:spPr bwMode="auto">
            <a:xfrm>
              <a:off x="7451708" y="1624272"/>
              <a:ext cx="8643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7 bits</a:t>
              </a:r>
              <a:endParaRPr lang="en-AU" altLang="en-US" sz="2400" dirty="0">
                <a:latin typeface="+mn-lt"/>
              </a:endParaRPr>
            </a:p>
          </p:txBody>
        </p:sp>
        <p:sp>
          <p:nvSpPr>
            <p:cNvPr id="49168" name="Text Box 13"/>
            <p:cNvSpPr txBox="1">
              <a:spLocks noChangeArrowheads="1"/>
            </p:cNvSpPr>
            <p:nvPr/>
          </p:nvSpPr>
          <p:spPr bwMode="auto">
            <a:xfrm>
              <a:off x="2434269" y="1621336"/>
              <a:ext cx="8643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5 bits</a:t>
              </a:r>
              <a:endParaRPr lang="en-AU" altLang="en-US" sz="2400" dirty="0">
                <a:latin typeface="+mn-lt"/>
              </a:endParaRPr>
            </a:p>
          </p:txBody>
        </p:sp>
        <p:sp>
          <p:nvSpPr>
            <p:cNvPr id="49169" name="Text Box 14"/>
            <p:cNvSpPr txBox="1">
              <a:spLocks noChangeArrowheads="1"/>
            </p:cNvSpPr>
            <p:nvPr/>
          </p:nvSpPr>
          <p:spPr bwMode="auto">
            <a:xfrm>
              <a:off x="3710264" y="1621336"/>
              <a:ext cx="8643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49170" name="Text Box 15"/>
            <p:cNvSpPr txBox="1">
              <a:spLocks noChangeArrowheads="1"/>
            </p:cNvSpPr>
            <p:nvPr/>
          </p:nvSpPr>
          <p:spPr bwMode="auto">
            <a:xfrm>
              <a:off x="6093271" y="1624272"/>
              <a:ext cx="8643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49171" name="Text Box 16"/>
            <p:cNvSpPr txBox="1">
              <a:spLocks noChangeArrowheads="1"/>
            </p:cNvSpPr>
            <p:nvPr/>
          </p:nvSpPr>
          <p:spPr bwMode="auto">
            <a:xfrm>
              <a:off x="4815399" y="1621336"/>
              <a:ext cx="8643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3 bits</a:t>
              </a:r>
              <a:endParaRPr lang="en-AU" altLang="en-US" sz="2400">
                <a:latin typeface="+mn-lt"/>
              </a:endParaRPr>
            </a:p>
          </p:txBody>
        </p:sp>
      </p:grpSp>
      <p:grpSp>
        <p:nvGrpSpPr>
          <p:cNvPr id="34" name="群組 33"/>
          <p:cNvGrpSpPr/>
          <p:nvPr/>
        </p:nvGrpSpPr>
        <p:grpSpPr>
          <a:xfrm>
            <a:off x="837957" y="4983559"/>
            <a:ext cx="7694756" cy="461665"/>
            <a:chOff x="1331913" y="4149700"/>
            <a:chExt cx="6772275" cy="393534"/>
          </a:xfrm>
        </p:grpSpPr>
        <p:sp>
          <p:nvSpPr>
            <p:cNvPr id="35" name="Text Box 5"/>
            <p:cNvSpPr txBox="1">
              <a:spLocks noChangeArrowheads="1"/>
            </p:cNvSpPr>
            <p:nvPr/>
          </p:nvSpPr>
          <p:spPr bwMode="auto">
            <a:xfrm>
              <a:off x="1331913" y="4149700"/>
              <a:ext cx="1296987"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120-1</a:t>
              </a:r>
              <a:endParaRPr lang="en-AU" altLang="en-US" sz="2400" dirty="0">
                <a:latin typeface="+mn-lt"/>
              </a:endParaRPr>
            </a:p>
          </p:txBody>
        </p:sp>
        <p:sp>
          <p:nvSpPr>
            <p:cNvPr id="36" name="Text Box 6"/>
            <p:cNvSpPr txBox="1">
              <a:spLocks noChangeArrowheads="1"/>
            </p:cNvSpPr>
            <p:nvPr/>
          </p:nvSpPr>
          <p:spPr bwMode="auto">
            <a:xfrm>
              <a:off x="2628900" y="4149700"/>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9</a:t>
              </a:r>
              <a:endParaRPr lang="en-AU" altLang="en-US" sz="2400" dirty="0">
                <a:latin typeface="+mn-lt"/>
              </a:endParaRPr>
            </a:p>
          </p:txBody>
        </p:sp>
        <p:sp>
          <p:nvSpPr>
            <p:cNvPr id="37" name="Text Box 7"/>
            <p:cNvSpPr txBox="1">
              <a:spLocks noChangeArrowheads="1"/>
            </p:cNvSpPr>
            <p:nvPr/>
          </p:nvSpPr>
          <p:spPr bwMode="auto">
            <a:xfrm>
              <a:off x="3708400" y="4149700"/>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22</a:t>
              </a:r>
              <a:endParaRPr lang="en-AU" altLang="en-US" sz="2400" dirty="0">
                <a:latin typeface="+mn-lt"/>
              </a:endParaRPr>
            </a:p>
          </p:txBody>
        </p:sp>
        <p:sp>
          <p:nvSpPr>
            <p:cNvPr id="38" name="Text Box 8"/>
            <p:cNvSpPr txBox="1">
              <a:spLocks noChangeArrowheads="1"/>
            </p:cNvSpPr>
            <p:nvPr/>
          </p:nvSpPr>
          <p:spPr bwMode="auto">
            <a:xfrm>
              <a:off x="5727700" y="4149700"/>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120-2</a:t>
              </a:r>
              <a:endParaRPr lang="en-AU" altLang="en-US" sz="2400" dirty="0">
                <a:latin typeface="+mn-lt"/>
              </a:endParaRPr>
            </a:p>
          </p:txBody>
        </p:sp>
        <p:sp>
          <p:nvSpPr>
            <p:cNvPr id="39" name="Text Box 9"/>
            <p:cNvSpPr txBox="1">
              <a:spLocks noChangeArrowheads="1"/>
            </p:cNvSpPr>
            <p:nvPr/>
          </p:nvSpPr>
          <p:spPr bwMode="auto">
            <a:xfrm>
              <a:off x="4789488" y="4149700"/>
              <a:ext cx="936625"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3</a:t>
              </a:r>
              <a:endParaRPr lang="en-AU" altLang="en-US" sz="2400" dirty="0">
                <a:latin typeface="+mn-lt"/>
              </a:endParaRPr>
            </a:p>
          </p:txBody>
        </p:sp>
        <p:sp>
          <p:nvSpPr>
            <p:cNvPr id="40" name="Text Box 10"/>
            <p:cNvSpPr txBox="1">
              <a:spLocks noChangeArrowheads="1"/>
            </p:cNvSpPr>
            <p:nvPr/>
          </p:nvSpPr>
          <p:spPr bwMode="auto">
            <a:xfrm>
              <a:off x="6807200" y="4149700"/>
              <a:ext cx="1296988"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35</a:t>
              </a:r>
              <a:endParaRPr lang="en-AU" altLang="en-US" sz="2400" dirty="0">
                <a:latin typeface="+mn-lt"/>
              </a:endParaRPr>
            </a:p>
          </p:txBody>
        </p:sp>
      </p:grpSp>
      <p:grpSp>
        <p:nvGrpSpPr>
          <p:cNvPr id="41" name="群組 40"/>
          <p:cNvGrpSpPr/>
          <p:nvPr/>
        </p:nvGrpSpPr>
        <p:grpSpPr>
          <a:xfrm>
            <a:off x="837957" y="5589240"/>
            <a:ext cx="7694756" cy="461665"/>
            <a:chOff x="1331913" y="4813275"/>
            <a:chExt cx="6772275" cy="393534"/>
          </a:xfrm>
        </p:grpSpPr>
        <p:sp>
          <p:nvSpPr>
            <p:cNvPr id="42" name="Text Box 5"/>
            <p:cNvSpPr txBox="1">
              <a:spLocks noChangeArrowheads="1"/>
            </p:cNvSpPr>
            <p:nvPr/>
          </p:nvSpPr>
          <p:spPr bwMode="auto">
            <a:xfrm>
              <a:off x="1331913" y="4813275"/>
              <a:ext cx="1296987"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0000011</a:t>
              </a:r>
              <a:endParaRPr lang="en-AU" altLang="en-US" sz="2400" dirty="0">
                <a:latin typeface="+mn-lt"/>
              </a:endParaRPr>
            </a:p>
          </p:txBody>
        </p:sp>
        <p:sp>
          <p:nvSpPr>
            <p:cNvPr id="43" name="Text Box 6"/>
            <p:cNvSpPr txBox="1">
              <a:spLocks noChangeArrowheads="1"/>
            </p:cNvSpPr>
            <p:nvPr/>
          </p:nvSpPr>
          <p:spPr bwMode="auto">
            <a:xfrm>
              <a:off x="2628900" y="4813275"/>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01001</a:t>
              </a:r>
              <a:endParaRPr lang="en-AU" altLang="en-US" sz="2400" dirty="0">
                <a:latin typeface="+mn-lt"/>
              </a:endParaRPr>
            </a:p>
          </p:txBody>
        </p:sp>
        <p:sp>
          <p:nvSpPr>
            <p:cNvPr id="44" name="Text Box 7"/>
            <p:cNvSpPr txBox="1">
              <a:spLocks noChangeArrowheads="1"/>
            </p:cNvSpPr>
            <p:nvPr/>
          </p:nvSpPr>
          <p:spPr bwMode="auto">
            <a:xfrm>
              <a:off x="3708400" y="4813275"/>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10110</a:t>
              </a:r>
              <a:endParaRPr lang="en-AU" altLang="en-US" sz="2400" dirty="0">
                <a:latin typeface="+mn-lt"/>
              </a:endParaRPr>
            </a:p>
          </p:txBody>
        </p:sp>
        <p:sp>
          <p:nvSpPr>
            <p:cNvPr id="45" name="Text Box 8"/>
            <p:cNvSpPr txBox="1">
              <a:spLocks noChangeArrowheads="1"/>
            </p:cNvSpPr>
            <p:nvPr/>
          </p:nvSpPr>
          <p:spPr bwMode="auto">
            <a:xfrm>
              <a:off x="5727700" y="4813275"/>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11000</a:t>
              </a:r>
              <a:endParaRPr lang="en-AU" altLang="en-US" sz="2400" dirty="0">
                <a:latin typeface="+mn-lt"/>
              </a:endParaRPr>
            </a:p>
          </p:txBody>
        </p:sp>
        <p:sp>
          <p:nvSpPr>
            <p:cNvPr id="46" name="Text Box 9"/>
            <p:cNvSpPr txBox="1">
              <a:spLocks noChangeArrowheads="1"/>
            </p:cNvSpPr>
            <p:nvPr/>
          </p:nvSpPr>
          <p:spPr bwMode="auto">
            <a:xfrm>
              <a:off x="4789488" y="4813275"/>
              <a:ext cx="936625"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011</a:t>
              </a:r>
              <a:endParaRPr lang="en-AU" altLang="en-US" sz="2400" dirty="0">
                <a:latin typeface="+mn-lt"/>
              </a:endParaRPr>
            </a:p>
          </p:txBody>
        </p:sp>
        <p:sp>
          <p:nvSpPr>
            <p:cNvPr id="47" name="Text Box 10"/>
            <p:cNvSpPr txBox="1">
              <a:spLocks noChangeArrowheads="1"/>
            </p:cNvSpPr>
            <p:nvPr/>
          </p:nvSpPr>
          <p:spPr bwMode="auto">
            <a:xfrm>
              <a:off x="6807200" y="4813275"/>
              <a:ext cx="1296988"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0100011</a:t>
              </a:r>
              <a:endParaRPr lang="en-AU" altLang="en-US" sz="2400" dirty="0">
                <a:latin typeface="+mn-lt"/>
              </a:endParaRPr>
            </a:p>
          </p:txBody>
        </p:sp>
      </p:grpSp>
    </p:spTree>
    <p:extLst>
      <p:ext uri="{BB962C8B-B14F-4D97-AF65-F5344CB8AC3E}">
        <p14:creationId xmlns:p14="http://schemas.microsoft.com/office/powerpoint/2010/main" val="155530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156">
                                            <p:txEl>
                                              <p:pRg st="7" end="7"/>
                                            </p:txEl>
                                          </p:spTgt>
                                        </p:tgtEl>
                                        <p:attrNameLst>
                                          <p:attrName>style.visibility</p:attrName>
                                        </p:attrNameLst>
                                      </p:cBhvr>
                                      <p:to>
                                        <p:strVal val="visible"/>
                                      </p:to>
                                    </p:set>
                                    <p:animEffect transition="in" filter="fade">
                                      <p:cBhvr>
                                        <p:cTn id="7" dur="500"/>
                                        <p:tgtEl>
                                          <p:spTgt spid="49156">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9156">
                                            <p:txEl>
                                              <p:pRg st="8" end="8"/>
                                            </p:txEl>
                                          </p:spTgt>
                                        </p:tgtEl>
                                        <p:attrNameLst>
                                          <p:attrName>style.visibility</p:attrName>
                                        </p:attrNameLst>
                                      </p:cBhvr>
                                      <p:to>
                                        <p:strVal val="visible"/>
                                      </p:to>
                                    </p:set>
                                    <p:animEffect transition="in" filter="fade">
                                      <p:cBhvr>
                                        <p:cTn id="10" dur="500"/>
                                        <p:tgtEl>
                                          <p:spTgt spid="49156">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ltLang="zh-TW" dirty="0"/>
              <a:t>Key Computer Design Principles </a:t>
            </a:r>
          </a:p>
        </p:txBody>
      </p:sp>
      <p:sp>
        <p:nvSpPr>
          <p:cNvPr id="267267" name="Rectangle 3"/>
          <p:cNvSpPr>
            <a:spLocks noGrp="1" noChangeArrowheads="1"/>
          </p:cNvSpPr>
          <p:nvPr>
            <p:ph type="body" idx="1"/>
          </p:nvPr>
        </p:nvSpPr>
        <p:spPr/>
        <p:txBody>
          <a:bodyPr/>
          <a:lstStyle/>
          <a:p>
            <a:r>
              <a:rPr lang="en-US" altLang="zh-TW" dirty="0"/>
              <a:t>Computer instructions represented as numbers</a:t>
            </a:r>
          </a:p>
          <a:p>
            <a:r>
              <a:rPr lang="en-US" altLang="zh-TW" dirty="0"/>
              <a:t>Program instructions can be stored at the same place as data (in memory) and be manipulated in the same way as data </a:t>
            </a:r>
            <a:r>
              <a:rPr lang="en-US" altLang="zh-TW" dirty="0">
                <a:sym typeface="Wingdings" panose="05000000000000000000" pitchFamily="2" charset="2"/>
              </a:rPr>
              <a:t> </a:t>
            </a:r>
            <a:r>
              <a:rPr lang="en-US" altLang="zh-TW" b="1" dirty="0">
                <a:solidFill>
                  <a:srgbClr val="FF0000"/>
                </a:solidFill>
                <a:sym typeface="Wingdings" panose="05000000000000000000" pitchFamily="2" charset="2"/>
              </a:rPr>
              <a:t>stored-program computer</a:t>
            </a:r>
            <a:endParaRPr lang="en-US" altLang="zh-TW" b="1" dirty="0">
              <a:solidFill>
                <a:srgbClr val="FF0000"/>
              </a:solidFill>
            </a:endParaRPr>
          </a:p>
          <a:p>
            <a:pPr lvl="1"/>
            <a:r>
              <a:rPr lang="en-US" altLang="zh-TW" dirty="0"/>
              <a:t>Instructions and data look the same, just 0s and 1s</a:t>
            </a:r>
          </a:p>
          <a:p>
            <a:pPr lvl="1"/>
            <a:r>
              <a:rPr lang="en-US" altLang="zh-TW" dirty="0"/>
              <a:t>Differ only in how you interpret the bits</a:t>
            </a:r>
          </a:p>
          <a:p>
            <a:r>
              <a:rPr lang="en-US" altLang="zh-TW" dirty="0"/>
              <a:t>One consequence: everything addressed</a:t>
            </a:r>
          </a:p>
          <a:p>
            <a:pPr lvl="1"/>
            <a:r>
              <a:rPr lang="en-US" altLang="zh-TW" dirty="0"/>
              <a:t>Everything has a </a:t>
            </a:r>
            <a:r>
              <a:rPr lang="en-US" altLang="zh-TW" u="sng" dirty="0"/>
              <a:t>memory address</a:t>
            </a:r>
            <a:r>
              <a:rPr lang="en-US" altLang="zh-TW" dirty="0"/>
              <a:t>: instructions, data</a:t>
            </a:r>
          </a:p>
          <a:p>
            <a:pPr lvl="2"/>
            <a:r>
              <a:rPr lang="en-US" altLang="zh-TW" dirty="0"/>
              <a:t>Both branches and jumps use these</a:t>
            </a:r>
          </a:p>
          <a:p>
            <a:pPr lvl="1"/>
            <a:r>
              <a:rPr lang="en-US" altLang="zh-TW" dirty="0"/>
              <a:t>One register keeps address of the instruction being executed: </a:t>
            </a:r>
            <a:r>
              <a:rPr lang="en-US" altLang="zh-TW" dirty="0">
                <a:solidFill>
                  <a:srgbClr val="FF0000"/>
                </a:solidFill>
              </a:rPr>
              <a:t>“Program Counter</a:t>
            </a:r>
            <a:r>
              <a:rPr lang="en-US" altLang="zh-TW" dirty="0"/>
              <a:t>” (PC)</a:t>
            </a:r>
          </a:p>
          <a:p>
            <a:pPr lvl="1"/>
            <a:r>
              <a:rPr lang="en-US" altLang="zh-TW" dirty="0"/>
              <a:t>Register can hold any 64-bit value, (signed) </a:t>
            </a:r>
            <a:r>
              <a:rPr lang="en-US" altLang="zh-TW" dirty="0" err="1"/>
              <a:t>int</a:t>
            </a:r>
            <a:r>
              <a:rPr lang="en-US" altLang="zh-TW" dirty="0"/>
              <a:t>, address, etc.</a:t>
            </a: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40</a:t>
            </a:fld>
            <a:endParaRPr lang="zh-TW" altLang="zh-TW"/>
          </a:p>
        </p:txBody>
      </p:sp>
    </p:spTree>
    <p:extLst>
      <p:ext uri="{BB962C8B-B14F-4D97-AF65-F5344CB8AC3E}">
        <p14:creationId xmlns:p14="http://schemas.microsoft.com/office/powerpoint/2010/main" val="394776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267">
                                            <p:txEl>
                                              <p:pRg st="4" end="4"/>
                                            </p:txEl>
                                          </p:spTgt>
                                        </p:tgtEl>
                                        <p:attrNameLst>
                                          <p:attrName>style.visibility</p:attrName>
                                        </p:attrNameLst>
                                      </p:cBhvr>
                                      <p:to>
                                        <p:strVal val="visible"/>
                                      </p:to>
                                    </p:set>
                                    <p:animEffect transition="in" filter="fade">
                                      <p:cBhvr>
                                        <p:cTn id="7" dur="500"/>
                                        <p:tgtEl>
                                          <p:spTgt spid="26726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7267">
                                            <p:txEl>
                                              <p:pRg st="5" end="5"/>
                                            </p:txEl>
                                          </p:spTgt>
                                        </p:tgtEl>
                                        <p:attrNameLst>
                                          <p:attrName>style.visibility</p:attrName>
                                        </p:attrNameLst>
                                      </p:cBhvr>
                                      <p:to>
                                        <p:strVal val="visible"/>
                                      </p:to>
                                    </p:set>
                                    <p:animEffect transition="in" filter="fade">
                                      <p:cBhvr>
                                        <p:cTn id="10" dur="500"/>
                                        <p:tgtEl>
                                          <p:spTgt spid="267267">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7267">
                                            <p:txEl>
                                              <p:pRg st="6" end="6"/>
                                            </p:txEl>
                                          </p:spTgt>
                                        </p:tgtEl>
                                        <p:attrNameLst>
                                          <p:attrName>style.visibility</p:attrName>
                                        </p:attrNameLst>
                                      </p:cBhvr>
                                      <p:to>
                                        <p:strVal val="visible"/>
                                      </p:to>
                                    </p:set>
                                    <p:animEffect transition="in" filter="fade">
                                      <p:cBhvr>
                                        <p:cTn id="13" dur="500"/>
                                        <p:tgtEl>
                                          <p:spTgt spid="267267">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67267">
                                            <p:txEl>
                                              <p:pRg st="7" end="7"/>
                                            </p:txEl>
                                          </p:spTgt>
                                        </p:tgtEl>
                                        <p:attrNameLst>
                                          <p:attrName>style.visibility</p:attrName>
                                        </p:attrNameLst>
                                      </p:cBhvr>
                                      <p:to>
                                        <p:strVal val="visible"/>
                                      </p:to>
                                    </p:set>
                                    <p:animEffect transition="in" filter="fade">
                                      <p:cBhvr>
                                        <p:cTn id="16" dur="500"/>
                                        <p:tgtEl>
                                          <p:spTgt spid="267267">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67267">
                                            <p:txEl>
                                              <p:pRg st="8" end="8"/>
                                            </p:txEl>
                                          </p:spTgt>
                                        </p:tgtEl>
                                        <p:attrNameLst>
                                          <p:attrName>style.visibility</p:attrName>
                                        </p:attrNameLst>
                                      </p:cBhvr>
                                      <p:to>
                                        <p:strVal val="visible"/>
                                      </p:to>
                                    </p:set>
                                    <p:animEffect transition="in" filter="fade">
                                      <p:cBhvr>
                                        <p:cTn id="19" dur="500"/>
                                        <p:tgtEl>
                                          <p:spTgt spid="267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zh-TW" dirty="0"/>
              <a:t>Stored-Program Computers</a:t>
            </a:r>
            <a:endParaRPr lang="en-AU" altLang="zh-TW" dirty="0"/>
          </a:p>
        </p:txBody>
      </p:sp>
      <p:sp>
        <p:nvSpPr>
          <p:cNvPr id="28676" name="Rectangle 3"/>
          <p:cNvSpPr>
            <a:spLocks noGrp="1" noChangeArrowheads="1"/>
          </p:cNvSpPr>
          <p:nvPr>
            <p:ph idx="1"/>
          </p:nvPr>
        </p:nvSpPr>
        <p:spPr/>
        <p:txBody>
          <a:bodyPr/>
          <a:lstStyle/>
          <a:p>
            <a:r>
              <a:rPr lang="en-US" altLang="zh-TW" dirty="0"/>
              <a:t>Consequence #2: </a:t>
            </a:r>
            <a:br>
              <a:rPr lang="en-US" altLang="zh-TW" dirty="0"/>
            </a:br>
            <a:r>
              <a:rPr lang="en-US" altLang="zh-TW" dirty="0"/>
              <a:t>programs can operate on programs</a:t>
            </a:r>
          </a:p>
          <a:p>
            <a:pPr lvl="1"/>
            <a:r>
              <a:rPr lang="en-US" altLang="zh-TW" dirty="0"/>
              <a:t>e.g., compilers, linkers, …</a:t>
            </a:r>
          </a:p>
          <a:p>
            <a:pPr lvl="1"/>
            <a:r>
              <a:rPr lang="en-US" altLang="zh-TW" dirty="0"/>
              <a:t>The latter is data to the former</a:t>
            </a:r>
          </a:p>
          <a:p>
            <a:r>
              <a:rPr lang="en-US" altLang="zh-TW" dirty="0"/>
              <a:t>Consequence #3:</a:t>
            </a:r>
            <a:br>
              <a:rPr lang="en-US" altLang="zh-TW" dirty="0"/>
            </a:br>
            <a:r>
              <a:rPr lang="en-US" altLang="zh-TW" i="1" dirty="0"/>
              <a:t>binary compatibility</a:t>
            </a:r>
          </a:p>
          <a:p>
            <a:pPr lvl="1"/>
            <a:r>
              <a:rPr lang="en-US" altLang="zh-TW" dirty="0"/>
              <a:t>Programs can be shipped as </a:t>
            </a:r>
            <a:br>
              <a:rPr lang="en-US" altLang="zh-TW" dirty="0"/>
            </a:br>
            <a:r>
              <a:rPr lang="en-US" altLang="zh-TW" dirty="0"/>
              <a:t>files of binary numbers and</a:t>
            </a:r>
            <a:br>
              <a:rPr lang="en-US" altLang="zh-TW" dirty="0"/>
            </a:br>
            <a:r>
              <a:rPr lang="en-US" altLang="zh-TW" dirty="0"/>
              <a:t>executed on any computers</a:t>
            </a:r>
            <a:br>
              <a:rPr lang="en-US" altLang="zh-TW" dirty="0"/>
            </a:br>
            <a:r>
              <a:rPr lang="en-US" altLang="zh-TW" dirty="0"/>
              <a:t>with a compatible ISA</a:t>
            </a:r>
          </a:p>
          <a:p>
            <a:r>
              <a:rPr lang="en-US" altLang="zh-TW" dirty="0"/>
              <a:t>Consequence #4:</a:t>
            </a:r>
            <a:br>
              <a:rPr lang="en-US" altLang="zh-TW" dirty="0"/>
            </a:br>
            <a:r>
              <a:rPr lang="en-US" altLang="zh-TW" dirty="0"/>
              <a:t>fast context switches of processes</a:t>
            </a:r>
          </a:p>
        </p:txBody>
      </p:sp>
      <p:pic>
        <p:nvPicPr>
          <p:cNvPr id="28678" name="Picture 7" descr="f02-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196752"/>
            <a:ext cx="3628380" cy="4798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1"/>
          </p:nvPr>
        </p:nvSpPr>
        <p:spPr/>
        <p:txBody>
          <a:bodyPr/>
          <a:lstStyle/>
          <a:p>
            <a:fld id="{0EF8A0A4-1A2F-4B89-B3C7-02C31CE3A532}" type="slidenum">
              <a:rPr lang="zh-TW" altLang="en-US" smtClean="0"/>
              <a:pPr/>
              <a:t>41</a:t>
            </a:fld>
            <a:endParaRPr lang="zh-TW" altLang="zh-TW"/>
          </a:p>
        </p:txBody>
      </p:sp>
      <p:sp>
        <p:nvSpPr>
          <p:cNvPr id="3" name="文字方塊 2"/>
          <p:cNvSpPr txBox="1"/>
          <p:nvPr/>
        </p:nvSpPr>
        <p:spPr>
          <a:xfrm>
            <a:off x="5364088" y="4797152"/>
            <a:ext cx="1074333" cy="461665"/>
          </a:xfrm>
          <a:prstGeom prst="rect">
            <a:avLst/>
          </a:prstGeom>
          <a:noFill/>
        </p:spPr>
        <p:txBody>
          <a:bodyPr wrap="none" rtlCol="0">
            <a:spAutoFit/>
          </a:bodyPr>
          <a:lstStyle/>
          <a:p>
            <a:pPr marL="0"/>
            <a:r>
              <a:rPr lang="en-US" altLang="zh-TW" dirty="0">
                <a:latin typeface="+mn-lt"/>
              </a:rPr>
              <a:t>Fig. 2.7</a:t>
            </a:r>
            <a:endParaRPr lang="zh-TW" altLang="en-US" dirty="0">
              <a:latin typeface="+mn-lt"/>
            </a:endParaRPr>
          </a:p>
        </p:txBody>
      </p:sp>
    </p:spTree>
    <p:extLst>
      <p:ext uri="{BB962C8B-B14F-4D97-AF65-F5344CB8AC3E}">
        <p14:creationId xmlns:p14="http://schemas.microsoft.com/office/powerpoint/2010/main" val="26544771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539552" y="1268760"/>
            <a:ext cx="3328676" cy="295535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mn-lt"/>
            </a:endParaRPr>
          </a:p>
        </p:txBody>
      </p:sp>
      <p:sp>
        <p:nvSpPr>
          <p:cNvPr id="2" name="標題 1"/>
          <p:cNvSpPr>
            <a:spLocks noGrp="1"/>
          </p:cNvSpPr>
          <p:nvPr>
            <p:ph type="title"/>
          </p:nvPr>
        </p:nvSpPr>
        <p:spPr/>
        <p:txBody>
          <a:bodyPr/>
          <a:lstStyle/>
          <a:p>
            <a:r>
              <a:rPr lang="en-US" altLang="zh-TW" dirty="0" smtClean="0"/>
              <a:t>Stored Program with Memory Access</a:t>
            </a:r>
            <a:endParaRPr lang="zh-TW" altLang="en-US" dirty="0"/>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42</a:t>
            </a:fld>
            <a:endParaRPr lang="zh-TW" altLang="zh-TW"/>
          </a:p>
        </p:txBody>
      </p:sp>
      <p:graphicFrame>
        <p:nvGraphicFramePr>
          <p:cNvPr id="21" name="表格 20"/>
          <p:cNvGraphicFramePr>
            <a:graphicFrameLocks noGrp="1"/>
          </p:cNvGraphicFramePr>
          <p:nvPr>
            <p:extLst>
              <p:ext uri="{D42A27DB-BD31-4B8C-83A1-F6EECF244321}">
                <p14:modId xmlns:p14="http://schemas.microsoft.com/office/powerpoint/2010/main" val="277217992"/>
              </p:ext>
            </p:extLst>
          </p:nvPr>
        </p:nvGraphicFramePr>
        <p:xfrm>
          <a:off x="5220072" y="1286236"/>
          <a:ext cx="3096344" cy="4919594"/>
        </p:xfrm>
        <a:graphic>
          <a:graphicData uri="http://schemas.openxmlformats.org/drawingml/2006/table">
            <a:tbl>
              <a:tblPr bandRow="1">
                <a:tableStyleId>{5940675A-B579-460E-94D1-54222C63F5DA}</a:tableStyleId>
              </a:tblPr>
              <a:tblGrid>
                <a:gridCol w="1190902">
                  <a:extLst>
                    <a:ext uri="{9D8B030D-6E8A-4147-A177-3AD203B41FA5}">
                      <a16:colId xmlns:a16="http://schemas.microsoft.com/office/drawing/2014/main" val="20000"/>
                    </a:ext>
                  </a:extLst>
                </a:gridCol>
                <a:gridCol w="1905442">
                  <a:extLst>
                    <a:ext uri="{9D8B030D-6E8A-4147-A177-3AD203B41FA5}">
                      <a16:colId xmlns:a16="http://schemas.microsoft.com/office/drawing/2014/main" val="933477781"/>
                    </a:ext>
                  </a:extLst>
                </a:gridCol>
              </a:tblGrid>
              <a:tr h="388293">
                <a:tc>
                  <a:txBody>
                    <a:bodyPr/>
                    <a:lstStyle/>
                    <a:p>
                      <a:pPr>
                        <a:lnSpc>
                          <a:spcPts val="2000"/>
                        </a:lnSpc>
                      </a:pPr>
                      <a:r>
                        <a:rPr lang="en-US" altLang="zh-TW" sz="2000" dirty="0"/>
                        <a:t>address</a:t>
                      </a:r>
                      <a:endParaRPr lang="zh-TW" altLang="en-US" sz="2000"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r>
                        <a:rPr lang="en-US" altLang="zh-TW" sz="2000" dirty="0"/>
                        <a:t>instruction/data</a:t>
                      </a:r>
                      <a:endParaRPr lang="zh-TW" altLang="en-US" sz="20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3206686"/>
                  </a:ext>
                </a:extLst>
              </a:tr>
              <a:tr h="388293">
                <a:tc>
                  <a:txBody>
                    <a:bodyPr/>
                    <a:lstStyle/>
                    <a:p>
                      <a:pPr>
                        <a:lnSpc>
                          <a:spcPts val="2000"/>
                        </a:lnSpc>
                      </a:pPr>
                      <a:endParaRPr lang="zh-TW"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r>
                        <a:rPr lang="en-US" altLang="zh-TW" dirty="0" err="1"/>
                        <a:t>ld</a:t>
                      </a:r>
                      <a:r>
                        <a:rPr lang="en-US" altLang="zh-TW" dirty="0"/>
                        <a:t> x20, 0(x10)</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99FF99"/>
                    </a:solidFill>
                  </a:tcPr>
                </a:tc>
                <a:extLst>
                  <a:ext uri="{0D108BD9-81ED-4DB2-BD59-A6C34878D82A}">
                    <a16:rowId xmlns:a16="http://schemas.microsoft.com/office/drawing/2014/main" val="3713189203"/>
                  </a:ext>
                </a:extLst>
              </a:tr>
              <a:tr h="388293">
                <a:tc>
                  <a:txBody>
                    <a:bodyPr/>
                    <a:lstStyle/>
                    <a:p>
                      <a:pPr>
                        <a:lnSpc>
                          <a:spcPts val="2000"/>
                        </a:lnSpc>
                      </a:pPr>
                      <a:endParaRPr lang="zh-TW"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ts val="2000"/>
                        </a:lnSpc>
                        <a:spcBef>
                          <a:spcPts val="0"/>
                        </a:spcBef>
                        <a:spcAft>
                          <a:spcPts val="0"/>
                        </a:spcAft>
                        <a:buClrTx/>
                        <a:buSzTx/>
                        <a:buFontTx/>
                        <a:buNone/>
                        <a:tabLst/>
                        <a:defRPr/>
                      </a:pPr>
                      <a:r>
                        <a:rPr lang="en-US" altLang="zh-TW" dirty="0" err="1"/>
                        <a:t>ld</a:t>
                      </a:r>
                      <a:r>
                        <a:rPr lang="en-US" altLang="zh-TW" baseline="0" dirty="0"/>
                        <a:t> x21, 0(x11)</a:t>
                      </a:r>
                      <a:endParaRPr lang="zh-TW" altLang="en-US"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3671228794"/>
                  </a:ext>
                </a:extLst>
              </a:tr>
              <a:tr h="388293">
                <a:tc>
                  <a:txBody>
                    <a:bodyPr/>
                    <a:lstStyle/>
                    <a:p>
                      <a:pPr>
                        <a:lnSpc>
                          <a:spcPts val="2000"/>
                        </a:lnSpc>
                      </a:pPr>
                      <a:endParaRPr lang="zh-TW"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ts val="2000"/>
                        </a:lnSpc>
                        <a:spcBef>
                          <a:spcPts val="0"/>
                        </a:spcBef>
                        <a:spcAft>
                          <a:spcPts val="0"/>
                        </a:spcAft>
                        <a:buClrTx/>
                        <a:buSzTx/>
                        <a:buFontTx/>
                        <a:buNone/>
                        <a:tabLst/>
                        <a:defRPr/>
                      </a:pPr>
                      <a:r>
                        <a:rPr lang="en-US" altLang="zh-TW" dirty="0"/>
                        <a:t>add x9, x20, x21</a:t>
                      </a:r>
                      <a:endParaRPr lang="zh-TW" altLang="en-US"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1404911565"/>
                  </a:ext>
                </a:extLst>
              </a:tr>
              <a:tr h="388293">
                <a:tc>
                  <a:txBody>
                    <a:bodyPr/>
                    <a:lstStyle/>
                    <a:p>
                      <a:pPr>
                        <a:lnSpc>
                          <a:spcPts val="2000"/>
                        </a:lnSpc>
                      </a:pPr>
                      <a:endParaRPr lang="zh-TW"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r>
                        <a:rPr lang="en-US" altLang="zh-TW" dirty="0" err="1"/>
                        <a:t>sd</a:t>
                      </a:r>
                      <a:r>
                        <a:rPr lang="en-US" altLang="zh-TW" dirty="0"/>
                        <a:t> x9, 0(x12)</a:t>
                      </a:r>
                      <a:endParaRPr lang="zh-TW" altLang="en-US"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3602361023"/>
                  </a:ext>
                </a:extLst>
              </a:tr>
              <a:tr h="388293">
                <a:tc>
                  <a:txBody>
                    <a:bodyPr/>
                    <a:lstStyle/>
                    <a:p>
                      <a:pPr algn="ctr">
                        <a:lnSpc>
                          <a:spcPts val="2000"/>
                        </a:lnSpc>
                      </a:pPr>
                      <a:r>
                        <a:rPr lang="en-US" altLang="zh-TW" dirty="0"/>
                        <a:t>b</a:t>
                      </a:r>
                      <a:endParaRPr lang="zh-TW"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r>
                        <a:rPr lang="en-US" altLang="zh-TW" dirty="0"/>
                        <a:t>10</a:t>
                      </a:r>
                      <a:endParaRPr lang="zh-TW" altLang="en-US"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2509457821"/>
                  </a:ext>
                </a:extLst>
              </a:tr>
              <a:tr h="388293">
                <a:tc>
                  <a:txBody>
                    <a:bodyPr/>
                    <a:lstStyle/>
                    <a:p>
                      <a:pPr algn="ctr">
                        <a:lnSpc>
                          <a:spcPts val="2000"/>
                        </a:lnSpc>
                      </a:pPr>
                      <a:endParaRPr lang="zh-TW"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535400689"/>
                  </a:ext>
                </a:extLst>
              </a:tr>
              <a:tr h="388293">
                <a:tc>
                  <a:txBody>
                    <a:bodyPr/>
                    <a:lstStyle/>
                    <a:p>
                      <a:pPr algn="ctr">
                        <a:lnSpc>
                          <a:spcPts val="2000"/>
                        </a:lnSpc>
                      </a:pPr>
                      <a:r>
                        <a:rPr lang="en-US" altLang="zh-TW" dirty="0"/>
                        <a:t>c</a:t>
                      </a:r>
                      <a:endParaRPr lang="zh-TW"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r>
                        <a:rPr lang="en-US" altLang="zh-TW" dirty="0"/>
                        <a:t>20</a:t>
                      </a:r>
                      <a:endParaRPr lang="zh-TW" altLang="en-US"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2884412551"/>
                  </a:ext>
                </a:extLst>
              </a:tr>
              <a:tr h="362650">
                <a:tc>
                  <a:txBody>
                    <a:bodyPr/>
                    <a:lstStyle/>
                    <a:p>
                      <a:pPr algn="ctr">
                        <a:lnSpc>
                          <a:spcPts val="2000"/>
                        </a:lnSpc>
                      </a:pPr>
                      <a:endParaRPr lang="zh-TW"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3976798380"/>
                  </a:ext>
                </a:extLst>
              </a:tr>
              <a:tr h="362650">
                <a:tc>
                  <a:txBody>
                    <a:bodyPr/>
                    <a:lstStyle/>
                    <a:p>
                      <a:pPr algn="ctr">
                        <a:lnSpc>
                          <a:spcPts val="2000"/>
                        </a:lnSpc>
                      </a:pPr>
                      <a:r>
                        <a:rPr lang="en-US" altLang="zh-TW" dirty="0"/>
                        <a:t>a</a:t>
                      </a:r>
                      <a:endParaRPr lang="zh-TW"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r>
                        <a:rPr lang="en-US" altLang="zh-TW" dirty="0"/>
                        <a:t>30</a:t>
                      </a:r>
                      <a:endParaRPr lang="zh-TW" altLang="en-US"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10009"/>
                  </a:ext>
                </a:extLst>
              </a:tr>
              <a:tr h="362650">
                <a:tc>
                  <a:txBody>
                    <a:bodyPr/>
                    <a:lstStyle/>
                    <a:p>
                      <a:pPr>
                        <a:lnSpc>
                          <a:spcPts val="2000"/>
                        </a:lnSpc>
                      </a:pPr>
                      <a:endParaRPr lang="zh-TW"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dirty="0"/>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10010"/>
                  </a:ext>
                </a:extLst>
              </a:tr>
              <a:tr h="362650">
                <a:tc>
                  <a:txBody>
                    <a:bodyPr/>
                    <a:lstStyle/>
                    <a:p>
                      <a:pPr>
                        <a:lnSpc>
                          <a:spcPts val="2000"/>
                        </a:lnSpc>
                      </a:pPr>
                      <a:endParaRPr lang="zh-TW"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2000"/>
                        </a:lnSpc>
                      </a:pPr>
                      <a:endParaRPr lang="zh-TW"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11"/>
                  </a:ext>
                </a:extLst>
              </a:tr>
              <a:tr h="362650">
                <a:tc>
                  <a:txBody>
                    <a:bodyPr/>
                    <a:lstStyle/>
                    <a:p>
                      <a:pPr>
                        <a:lnSpc>
                          <a:spcPts val="2000"/>
                        </a:lnSpc>
                      </a:pPr>
                      <a:endParaRPr lang="zh-TW" alt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nSpc>
                          <a:spcPts val="2000"/>
                        </a:lnSpc>
                      </a:pPr>
                      <a:r>
                        <a:rPr lang="mr-IN" altLang="zh-TW" dirty="0"/>
                        <a:t>…</a:t>
                      </a:r>
                      <a:endParaRPr lang="zh-TW" altLang="en-US" dirty="0"/>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22" name="矩形 21"/>
          <p:cNvSpPr/>
          <p:nvPr/>
        </p:nvSpPr>
        <p:spPr>
          <a:xfrm>
            <a:off x="6447837" y="951111"/>
            <a:ext cx="1280863" cy="461665"/>
          </a:xfrm>
          <a:prstGeom prst="rect">
            <a:avLst/>
          </a:prstGeom>
        </p:spPr>
        <p:txBody>
          <a:bodyPr wrap="none">
            <a:spAutoFit/>
          </a:bodyPr>
          <a:lstStyle/>
          <a:p>
            <a:r>
              <a:rPr kumimoji="1" lang="en-US" altLang="zh-TW" b="1" dirty="0">
                <a:latin typeface="+mn-lt"/>
              </a:rPr>
              <a:t>Memory</a:t>
            </a:r>
            <a:endParaRPr lang="zh-TW" altLang="en-US" b="1" dirty="0">
              <a:latin typeface="+mn-lt"/>
            </a:endParaRPr>
          </a:p>
        </p:txBody>
      </p:sp>
      <p:sp>
        <p:nvSpPr>
          <p:cNvPr id="24" name="矩形 23"/>
          <p:cNvSpPr/>
          <p:nvPr/>
        </p:nvSpPr>
        <p:spPr>
          <a:xfrm>
            <a:off x="1259632" y="1444714"/>
            <a:ext cx="2217082" cy="400110"/>
          </a:xfrm>
          <a:prstGeom prst="rect">
            <a:avLst/>
          </a:prstGeom>
        </p:spPr>
        <p:txBody>
          <a:bodyPr wrap="none">
            <a:spAutoFit/>
          </a:bodyPr>
          <a:lstStyle/>
          <a:p>
            <a:r>
              <a:rPr kumimoji="1" lang="en-US" altLang="zh-TW" sz="2000" dirty="0">
                <a:latin typeface="+mn-lt"/>
              </a:rPr>
              <a:t>Instruction Register</a:t>
            </a:r>
            <a:endParaRPr lang="zh-TW" altLang="en-US" sz="2000" dirty="0">
              <a:latin typeface="+mn-lt"/>
            </a:endParaRPr>
          </a:p>
        </p:txBody>
      </p:sp>
      <p:sp>
        <p:nvSpPr>
          <p:cNvPr id="26" name="矩形 25"/>
          <p:cNvSpPr/>
          <p:nvPr/>
        </p:nvSpPr>
        <p:spPr>
          <a:xfrm>
            <a:off x="655178" y="1340767"/>
            <a:ext cx="712054" cy="461665"/>
          </a:xfrm>
          <a:prstGeom prst="rect">
            <a:avLst/>
          </a:prstGeom>
        </p:spPr>
        <p:txBody>
          <a:bodyPr wrap="none">
            <a:spAutoFit/>
          </a:bodyPr>
          <a:lstStyle/>
          <a:p>
            <a:r>
              <a:rPr kumimoji="1" lang="en-US" altLang="zh-TW" b="1" dirty="0">
                <a:latin typeface="+mn-lt"/>
              </a:rPr>
              <a:t>CPU</a:t>
            </a:r>
            <a:endParaRPr lang="zh-TW" altLang="en-US" b="1" dirty="0">
              <a:latin typeface="+mn-lt"/>
            </a:endParaRPr>
          </a:p>
        </p:txBody>
      </p:sp>
      <p:sp>
        <p:nvSpPr>
          <p:cNvPr id="3" name="矩形 2"/>
          <p:cNvSpPr/>
          <p:nvPr/>
        </p:nvSpPr>
        <p:spPr bwMode="auto">
          <a:xfrm>
            <a:off x="1342543" y="1799280"/>
            <a:ext cx="1933313" cy="376956"/>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TW" sz="2000" dirty="0">
                <a:latin typeface="+mn-lt"/>
              </a:rPr>
              <a:t>add x9, x20, x21</a:t>
            </a:r>
            <a:endParaRPr lang="zh-TW" altLang="en-US" sz="2000" dirty="0">
              <a:latin typeface="+mn-lt"/>
            </a:endParaRPr>
          </a:p>
        </p:txBody>
      </p:sp>
      <p:sp>
        <p:nvSpPr>
          <p:cNvPr id="11" name="矩形 10"/>
          <p:cNvSpPr/>
          <p:nvPr/>
        </p:nvSpPr>
        <p:spPr bwMode="auto">
          <a:xfrm>
            <a:off x="1979712" y="2475979"/>
            <a:ext cx="1296144" cy="376956"/>
          </a:xfrm>
          <a:prstGeom prst="rect">
            <a:avLst/>
          </a:prstGeom>
          <a:solidFill>
            <a:srgbClr val="FFFC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mn-lt"/>
              </a:rPr>
              <a:t>10</a:t>
            </a:r>
            <a:endParaRPr kumimoji="0" lang="zh-TW" altLang="en-US" sz="2000" b="0" i="0" u="none" strike="noStrike" cap="none" normalizeH="0" baseline="0" dirty="0">
              <a:ln>
                <a:noFill/>
              </a:ln>
              <a:solidFill>
                <a:schemeClr val="tx1"/>
              </a:solidFill>
              <a:effectLst/>
              <a:latin typeface="+mn-lt"/>
            </a:endParaRPr>
          </a:p>
        </p:txBody>
      </p:sp>
      <p:sp>
        <p:nvSpPr>
          <p:cNvPr id="12" name="矩形 11"/>
          <p:cNvSpPr/>
          <p:nvPr/>
        </p:nvSpPr>
        <p:spPr bwMode="auto">
          <a:xfrm>
            <a:off x="1979712" y="2980035"/>
            <a:ext cx="1296144" cy="376956"/>
          </a:xfrm>
          <a:prstGeom prst="rect">
            <a:avLst/>
          </a:prstGeom>
          <a:solidFill>
            <a:srgbClr val="FFFC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zh-TW" sz="2000" dirty="0">
                <a:latin typeface="+mn-lt"/>
              </a:rPr>
              <a:t>20</a:t>
            </a:r>
            <a:endParaRPr lang="zh-TW" altLang="en-US" sz="2000" dirty="0">
              <a:latin typeface="+mn-lt"/>
            </a:endParaRPr>
          </a:p>
        </p:txBody>
      </p:sp>
      <p:sp>
        <p:nvSpPr>
          <p:cNvPr id="13" name="矩形 12"/>
          <p:cNvSpPr/>
          <p:nvPr/>
        </p:nvSpPr>
        <p:spPr bwMode="auto">
          <a:xfrm>
            <a:off x="1979711" y="3494225"/>
            <a:ext cx="1296145" cy="376956"/>
          </a:xfrm>
          <a:prstGeom prst="rect">
            <a:avLst/>
          </a:prstGeom>
          <a:solidFill>
            <a:srgbClr val="FFFC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mn-lt"/>
              </a:rPr>
              <a:t>30</a:t>
            </a:r>
            <a:endParaRPr kumimoji="0" lang="zh-TW" altLang="en-US" sz="2000" b="0" i="0" u="none" strike="noStrike" cap="none" normalizeH="0" baseline="0" dirty="0">
              <a:ln>
                <a:noFill/>
              </a:ln>
              <a:solidFill>
                <a:schemeClr val="tx1"/>
              </a:solidFill>
              <a:effectLst/>
              <a:latin typeface="+mn-lt"/>
            </a:endParaRPr>
          </a:p>
        </p:txBody>
      </p:sp>
      <p:cxnSp>
        <p:nvCxnSpPr>
          <p:cNvPr id="6" name="直線箭頭接點 5"/>
          <p:cNvCxnSpPr>
            <a:endCxn id="3" idx="3"/>
          </p:cNvCxnSpPr>
          <p:nvPr/>
        </p:nvCxnSpPr>
        <p:spPr bwMode="auto">
          <a:xfrm flipH="1" flipV="1">
            <a:off x="3275856" y="1987758"/>
            <a:ext cx="3024336" cy="636754"/>
          </a:xfrm>
          <a:prstGeom prst="straightConnector1">
            <a:avLst/>
          </a:prstGeom>
          <a:solidFill>
            <a:schemeClr val="accent1"/>
          </a:solidFill>
          <a:ln w="19050" cap="flat" cmpd="sng" algn="ctr">
            <a:solidFill>
              <a:srgbClr val="FF0000"/>
            </a:solidFill>
            <a:prstDash val="sysDash"/>
            <a:round/>
            <a:headEnd type="none" w="med" len="med"/>
            <a:tailEnd type="triangle"/>
          </a:ln>
          <a:effectLst/>
        </p:spPr>
      </p:cxnSp>
      <p:sp>
        <p:nvSpPr>
          <p:cNvPr id="8" name="橢圓 7"/>
          <p:cNvSpPr/>
          <p:nvPr/>
        </p:nvSpPr>
        <p:spPr bwMode="auto">
          <a:xfrm>
            <a:off x="4283425" y="2492896"/>
            <a:ext cx="360040" cy="369333"/>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TW" dirty="0">
                <a:latin typeface="+mn-lt"/>
              </a:rPr>
              <a:t>1</a:t>
            </a:r>
            <a:endParaRPr kumimoji="0" lang="zh-TW" altLang="en-US" sz="1800" b="0" i="0" u="none" strike="noStrike" cap="none" normalizeH="0" baseline="0" dirty="0">
              <a:ln>
                <a:noFill/>
              </a:ln>
              <a:solidFill>
                <a:schemeClr val="tx1"/>
              </a:solidFill>
              <a:effectLst/>
              <a:latin typeface="+mn-lt"/>
            </a:endParaRPr>
          </a:p>
        </p:txBody>
      </p:sp>
      <p:cxnSp>
        <p:nvCxnSpPr>
          <p:cNvPr id="20" name="直線箭頭接點 19"/>
          <p:cNvCxnSpPr>
            <a:endCxn id="11" idx="3"/>
          </p:cNvCxnSpPr>
          <p:nvPr/>
        </p:nvCxnSpPr>
        <p:spPr bwMode="auto">
          <a:xfrm flipH="1" flipV="1">
            <a:off x="3275856" y="2664457"/>
            <a:ext cx="3024336" cy="710010"/>
          </a:xfrm>
          <a:prstGeom prst="straightConnector1">
            <a:avLst/>
          </a:prstGeom>
          <a:solidFill>
            <a:schemeClr val="accent1"/>
          </a:solidFill>
          <a:ln w="19050" cap="flat" cmpd="sng" algn="ctr">
            <a:solidFill>
              <a:schemeClr val="tx1"/>
            </a:solidFill>
            <a:prstDash val="dash"/>
            <a:round/>
            <a:headEnd type="none" w="med" len="med"/>
            <a:tailEnd type="triangle"/>
          </a:ln>
          <a:effectLst/>
        </p:spPr>
      </p:cxnSp>
      <p:cxnSp>
        <p:nvCxnSpPr>
          <p:cNvPr id="27" name="直線箭頭接點 26"/>
          <p:cNvCxnSpPr/>
          <p:nvPr/>
        </p:nvCxnSpPr>
        <p:spPr bwMode="auto">
          <a:xfrm flipH="1" flipV="1">
            <a:off x="3275856" y="3168514"/>
            <a:ext cx="3024336" cy="1055600"/>
          </a:xfrm>
          <a:prstGeom prst="straightConnector1">
            <a:avLst/>
          </a:prstGeom>
          <a:solidFill>
            <a:schemeClr val="accent1"/>
          </a:solidFill>
          <a:ln w="19050" cap="flat" cmpd="sng" algn="ctr">
            <a:solidFill>
              <a:schemeClr val="tx1"/>
            </a:solidFill>
            <a:prstDash val="dash"/>
            <a:round/>
            <a:headEnd type="none" w="med" len="med"/>
            <a:tailEnd type="triangle"/>
          </a:ln>
          <a:effectLst/>
        </p:spPr>
      </p:cxnSp>
      <p:sp>
        <p:nvSpPr>
          <p:cNvPr id="28" name="橢圓 27"/>
          <p:cNvSpPr/>
          <p:nvPr/>
        </p:nvSpPr>
        <p:spPr bwMode="auto">
          <a:xfrm>
            <a:off x="4264815" y="3131675"/>
            <a:ext cx="360040" cy="369333"/>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TW" dirty="0">
                <a:latin typeface="+mn-lt"/>
              </a:rPr>
              <a:t>2</a:t>
            </a:r>
            <a:endParaRPr kumimoji="0" lang="zh-TW" altLang="en-US" sz="1800" b="0" i="0" u="none" strike="noStrike" cap="none" normalizeH="0" baseline="0" dirty="0">
              <a:ln>
                <a:noFill/>
              </a:ln>
              <a:solidFill>
                <a:schemeClr val="tx1"/>
              </a:solidFill>
              <a:effectLst/>
              <a:latin typeface="+mn-lt"/>
            </a:endParaRPr>
          </a:p>
        </p:txBody>
      </p:sp>
      <p:sp>
        <p:nvSpPr>
          <p:cNvPr id="29" name="橢圓 28"/>
          <p:cNvSpPr/>
          <p:nvPr/>
        </p:nvSpPr>
        <p:spPr bwMode="auto">
          <a:xfrm>
            <a:off x="1342543" y="3717006"/>
            <a:ext cx="360040" cy="369333"/>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TW" dirty="0">
                <a:latin typeface="+mn-lt"/>
              </a:rPr>
              <a:t>3</a:t>
            </a:r>
            <a:endParaRPr kumimoji="0" lang="zh-TW" altLang="en-US" sz="1800" b="0" i="0" u="none" strike="noStrike" cap="none" normalizeH="0" baseline="0" dirty="0">
              <a:ln>
                <a:noFill/>
              </a:ln>
              <a:solidFill>
                <a:schemeClr val="tx1"/>
              </a:solidFill>
              <a:effectLst/>
              <a:latin typeface="+mn-lt"/>
            </a:endParaRPr>
          </a:p>
        </p:txBody>
      </p:sp>
      <p:cxnSp>
        <p:nvCxnSpPr>
          <p:cNvPr id="31" name="直線箭頭接點 30"/>
          <p:cNvCxnSpPr>
            <a:stCxn id="13" idx="3"/>
          </p:cNvCxnSpPr>
          <p:nvPr/>
        </p:nvCxnSpPr>
        <p:spPr bwMode="auto">
          <a:xfrm>
            <a:off x="3275856" y="3682703"/>
            <a:ext cx="3024336" cy="1242385"/>
          </a:xfrm>
          <a:prstGeom prst="straightConnector1">
            <a:avLst/>
          </a:prstGeom>
          <a:solidFill>
            <a:schemeClr val="accent1"/>
          </a:solidFill>
          <a:ln w="19050" cap="flat" cmpd="sng" algn="ctr">
            <a:solidFill>
              <a:schemeClr val="tx1"/>
            </a:solidFill>
            <a:prstDash val="dash"/>
            <a:round/>
            <a:headEnd type="none" w="med" len="med"/>
            <a:tailEnd type="triangle"/>
          </a:ln>
          <a:effectLst/>
        </p:spPr>
      </p:cxnSp>
      <p:sp>
        <p:nvSpPr>
          <p:cNvPr id="32" name="橢圓 31"/>
          <p:cNvSpPr/>
          <p:nvPr/>
        </p:nvSpPr>
        <p:spPr bwMode="auto">
          <a:xfrm>
            <a:off x="4264815" y="4224114"/>
            <a:ext cx="360040" cy="369333"/>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TW" dirty="0">
                <a:latin typeface="+mn-lt"/>
              </a:rPr>
              <a:t>4</a:t>
            </a:r>
            <a:endParaRPr kumimoji="0" lang="zh-TW" altLang="en-US" sz="1800" b="0" i="0" u="none" strike="noStrike" cap="none" normalizeH="0" baseline="0" dirty="0">
              <a:ln>
                <a:noFill/>
              </a:ln>
              <a:solidFill>
                <a:schemeClr val="tx1"/>
              </a:solidFill>
              <a:effectLst/>
              <a:latin typeface="+mn-lt"/>
            </a:endParaRPr>
          </a:p>
        </p:txBody>
      </p:sp>
      <p:sp>
        <p:nvSpPr>
          <p:cNvPr id="37" name="圓角矩形 36"/>
          <p:cNvSpPr/>
          <p:nvPr/>
        </p:nvSpPr>
        <p:spPr bwMode="auto">
          <a:xfrm>
            <a:off x="655178" y="2570135"/>
            <a:ext cx="820477" cy="73699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mn-lt"/>
              </a:rPr>
              <a:t>adder</a:t>
            </a:r>
            <a:endParaRPr kumimoji="0" lang="zh-TW" altLang="en-US" sz="2000" b="0" i="0" u="none" strike="noStrike" cap="none" normalizeH="0" baseline="0" dirty="0">
              <a:ln>
                <a:noFill/>
              </a:ln>
              <a:solidFill>
                <a:schemeClr val="tx1"/>
              </a:solidFill>
              <a:effectLst/>
              <a:latin typeface="+mn-lt"/>
            </a:endParaRPr>
          </a:p>
        </p:txBody>
      </p:sp>
      <p:cxnSp>
        <p:nvCxnSpPr>
          <p:cNvPr id="39" name="直線箭頭接點 38"/>
          <p:cNvCxnSpPr/>
          <p:nvPr/>
        </p:nvCxnSpPr>
        <p:spPr bwMode="auto">
          <a:xfrm flipH="1">
            <a:off x="1475655" y="2664457"/>
            <a:ext cx="50405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0" name="直線箭頭接點 39"/>
          <p:cNvCxnSpPr/>
          <p:nvPr/>
        </p:nvCxnSpPr>
        <p:spPr bwMode="auto">
          <a:xfrm flipH="1">
            <a:off x="1475655" y="3112488"/>
            <a:ext cx="50405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肘形接點 41"/>
          <p:cNvCxnSpPr>
            <a:stCxn id="37" idx="2"/>
            <a:endCxn id="13" idx="1"/>
          </p:cNvCxnSpPr>
          <p:nvPr/>
        </p:nvCxnSpPr>
        <p:spPr bwMode="auto">
          <a:xfrm rot="16200000" flipH="1">
            <a:off x="1334778" y="3037770"/>
            <a:ext cx="375572" cy="914294"/>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15" name="矩形 14"/>
          <p:cNvSpPr/>
          <p:nvPr/>
        </p:nvSpPr>
        <p:spPr>
          <a:xfrm>
            <a:off x="539552" y="4221088"/>
            <a:ext cx="2675925" cy="1569660"/>
          </a:xfrm>
          <a:prstGeom prst="rect">
            <a:avLst/>
          </a:prstGeom>
        </p:spPr>
        <p:txBody>
          <a:bodyPr wrap="none">
            <a:spAutoFit/>
          </a:bodyPr>
          <a:lstStyle/>
          <a:p>
            <a:r>
              <a:rPr kumimoji="1" lang="en-US" altLang="zh-TW" dirty="0">
                <a:latin typeface="+mn-lt"/>
              </a:rPr>
              <a:t>(1) load b to x18=10</a:t>
            </a:r>
          </a:p>
          <a:p>
            <a:r>
              <a:rPr kumimoji="1" lang="en-US" altLang="zh-TW" dirty="0">
                <a:latin typeface="+mn-lt"/>
              </a:rPr>
              <a:t>(2) load c to x19=20</a:t>
            </a:r>
          </a:p>
          <a:p>
            <a:r>
              <a:rPr kumimoji="1" lang="en-US" altLang="zh-TW" dirty="0">
                <a:latin typeface="+mn-lt"/>
              </a:rPr>
              <a:t>(3) add x9=x18+x19</a:t>
            </a:r>
          </a:p>
          <a:p>
            <a:r>
              <a:rPr kumimoji="1" lang="en-US" altLang="zh-TW" dirty="0">
                <a:latin typeface="+mn-lt"/>
              </a:rPr>
              <a:t>(4) store x9 to a</a:t>
            </a:r>
            <a:endParaRPr lang="zh-TW" altLang="en-US" dirty="0">
              <a:latin typeface="+mn-lt"/>
            </a:endParaRPr>
          </a:p>
        </p:txBody>
      </p:sp>
      <p:sp>
        <p:nvSpPr>
          <p:cNvPr id="35" name="橢圓 34"/>
          <p:cNvSpPr/>
          <p:nvPr/>
        </p:nvSpPr>
        <p:spPr bwMode="auto">
          <a:xfrm>
            <a:off x="8368220" y="2472418"/>
            <a:ext cx="360040" cy="369333"/>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TW" dirty="0">
                <a:latin typeface="+mn-lt"/>
              </a:rPr>
              <a:t>3</a:t>
            </a:r>
            <a:endParaRPr kumimoji="0" lang="zh-TW" altLang="en-US" sz="1800" b="0" i="0" u="none" strike="noStrike" cap="none" normalizeH="0" baseline="0" dirty="0">
              <a:ln>
                <a:noFill/>
              </a:ln>
              <a:solidFill>
                <a:schemeClr val="tx1"/>
              </a:solidFill>
              <a:effectLst/>
              <a:latin typeface="+mn-lt"/>
            </a:endParaRPr>
          </a:p>
        </p:txBody>
      </p:sp>
      <p:sp>
        <p:nvSpPr>
          <p:cNvPr id="36" name="橢圓 35"/>
          <p:cNvSpPr/>
          <p:nvPr/>
        </p:nvSpPr>
        <p:spPr bwMode="auto">
          <a:xfrm>
            <a:off x="8378047" y="1627647"/>
            <a:ext cx="360040" cy="369333"/>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TW" dirty="0">
                <a:latin typeface="+mn-lt"/>
              </a:rPr>
              <a:t>1</a:t>
            </a:r>
            <a:endParaRPr kumimoji="0" lang="zh-TW" altLang="en-US" sz="1800" b="0" i="0" u="none" strike="noStrike" cap="none" normalizeH="0" baseline="0" dirty="0">
              <a:ln>
                <a:noFill/>
              </a:ln>
              <a:solidFill>
                <a:schemeClr val="tx1"/>
              </a:solidFill>
              <a:effectLst/>
              <a:latin typeface="+mn-lt"/>
            </a:endParaRPr>
          </a:p>
        </p:txBody>
      </p:sp>
      <p:sp>
        <p:nvSpPr>
          <p:cNvPr id="38" name="橢圓 37"/>
          <p:cNvSpPr/>
          <p:nvPr/>
        </p:nvSpPr>
        <p:spPr bwMode="auto">
          <a:xfrm>
            <a:off x="8382235" y="2050032"/>
            <a:ext cx="360040" cy="369333"/>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TW" dirty="0">
                <a:latin typeface="+mn-lt"/>
              </a:rPr>
              <a:t>2</a:t>
            </a:r>
            <a:endParaRPr kumimoji="0" lang="zh-TW" altLang="en-US" sz="1800" b="0" i="0" u="none" strike="noStrike" cap="none" normalizeH="0" baseline="0" dirty="0">
              <a:ln>
                <a:noFill/>
              </a:ln>
              <a:solidFill>
                <a:schemeClr val="tx1"/>
              </a:solidFill>
              <a:effectLst/>
              <a:latin typeface="+mn-lt"/>
            </a:endParaRPr>
          </a:p>
        </p:txBody>
      </p:sp>
      <p:sp>
        <p:nvSpPr>
          <p:cNvPr id="41" name="橢圓 40"/>
          <p:cNvSpPr/>
          <p:nvPr/>
        </p:nvSpPr>
        <p:spPr bwMode="auto">
          <a:xfrm>
            <a:off x="8368220" y="2894803"/>
            <a:ext cx="360040" cy="369333"/>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TW" dirty="0">
                <a:latin typeface="+mn-lt"/>
              </a:rPr>
              <a:t>4</a:t>
            </a:r>
            <a:endParaRPr kumimoji="0" lang="zh-TW" altLang="en-US" sz="1800" b="0" i="0" u="none" strike="noStrike" cap="none" normalizeH="0" baseline="0" dirty="0">
              <a:ln>
                <a:noFill/>
              </a:ln>
              <a:solidFill>
                <a:schemeClr val="tx1"/>
              </a:solidFill>
              <a:effectLst/>
              <a:latin typeface="+mn-lt"/>
            </a:endParaRPr>
          </a:p>
        </p:txBody>
      </p:sp>
      <p:sp>
        <p:nvSpPr>
          <p:cNvPr id="18" name="矩形 17"/>
          <p:cNvSpPr/>
          <p:nvPr/>
        </p:nvSpPr>
        <p:spPr>
          <a:xfrm>
            <a:off x="3510136" y="4784021"/>
            <a:ext cx="2141984" cy="1323439"/>
          </a:xfrm>
          <a:prstGeom prst="rect">
            <a:avLst/>
          </a:prstGeom>
        </p:spPr>
        <p:txBody>
          <a:bodyPr wrap="square">
            <a:spAutoFit/>
          </a:bodyPr>
          <a:lstStyle/>
          <a:p>
            <a:r>
              <a:rPr kumimoji="1" lang="en-US" altLang="zh-TW" sz="2000" dirty="0">
                <a:latin typeface="+mn-lt"/>
              </a:rPr>
              <a:t>Assume </a:t>
            </a:r>
          </a:p>
          <a:p>
            <a:r>
              <a:rPr kumimoji="1" lang="en-US" altLang="zh-TW" sz="2000" dirty="0">
                <a:latin typeface="+mn-lt"/>
              </a:rPr>
              <a:t>x10=b’s address</a:t>
            </a:r>
          </a:p>
          <a:p>
            <a:r>
              <a:rPr kumimoji="1" lang="en-US" altLang="zh-TW" sz="2000" dirty="0">
                <a:latin typeface="+mn-lt"/>
              </a:rPr>
              <a:t>x11=c’s address</a:t>
            </a:r>
          </a:p>
          <a:p>
            <a:r>
              <a:rPr kumimoji="1" lang="en-US" altLang="zh-TW" sz="2000" dirty="0">
                <a:latin typeface="+mn-lt"/>
              </a:rPr>
              <a:t>x12=a’s address</a:t>
            </a:r>
            <a:endParaRPr lang="zh-TW" altLang="en-US" sz="2000" dirty="0">
              <a:latin typeface="+mn-lt"/>
            </a:endParaRPr>
          </a:p>
        </p:txBody>
      </p:sp>
      <p:cxnSp>
        <p:nvCxnSpPr>
          <p:cNvPr id="23" name="直線箭頭接點 22"/>
          <p:cNvCxnSpPr/>
          <p:nvPr/>
        </p:nvCxnSpPr>
        <p:spPr bwMode="auto">
          <a:xfrm>
            <a:off x="8943975" y="1592984"/>
            <a:ext cx="0" cy="1692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4" name="矩形 33"/>
          <p:cNvSpPr/>
          <p:nvPr/>
        </p:nvSpPr>
        <p:spPr>
          <a:xfrm>
            <a:off x="8460432" y="908720"/>
            <a:ext cx="858761" cy="830997"/>
          </a:xfrm>
          <a:prstGeom prst="rect">
            <a:avLst/>
          </a:prstGeom>
        </p:spPr>
        <p:txBody>
          <a:bodyPr wrap="none">
            <a:spAutoFit/>
          </a:bodyPr>
          <a:lstStyle/>
          <a:p>
            <a:r>
              <a:rPr kumimoji="1" lang="en-US" altLang="zh-TW" dirty="0">
                <a:latin typeface="+mn-lt"/>
              </a:rPr>
              <a:t>load</a:t>
            </a:r>
          </a:p>
          <a:p>
            <a:r>
              <a:rPr kumimoji="1" lang="en-US" altLang="zh-TW" dirty="0">
                <a:latin typeface="+mn-lt"/>
              </a:rPr>
              <a:t>instr. </a:t>
            </a:r>
            <a:endParaRPr lang="zh-TW" altLang="en-US" dirty="0">
              <a:latin typeface="+mn-lt"/>
            </a:endParaRPr>
          </a:p>
        </p:txBody>
      </p:sp>
      <p:sp>
        <p:nvSpPr>
          <p:cNvPr id="43" name="文字方塊 42"/>
          <p:cNvSpPr txBox="1"/>
          <p:nvPr/>
        </p:nvSpPr>
        <p:spPr>
          <a:xfrm>
            <a:off x="103059" y="5848486"/>
            <a:ext cx="1534010" cy="307777"/>
          </a:xfrm>
          <a:prstGeom prst="rect">
            <a:avLst/>
          </a:prstGeom>
          <a:noFill/>
        </p:spPr>
        <p:txBody>
          <a:bodyPr wrap="none" rtlCol="0">
            <a:spAutoFit/>
          </a:bodyPr>
          <a:lstStyle/>
          <a:p>
            <a:pPr marL="0"/>
            <a:r>
              <a:rPr lang="en-US" altLang="zh-TW" sz="1400" dirty="0">
                <a:latin typeface="+mn-lt"/>
              </a:rPr>
              <a:t>(Prof. Jing-</a:t>
            </a:r>
            <a:r>
              <a:rPr lang="en-US" altLang="zh-TW" sz="1400" dirty="0" err="1">
                <a:latin typeface="+mn-lt"/>
              </a:rPr>
              <a:t>Jia</a:t>
            </a:r>
            <a:r>
              <a:rPr lang="en-US" altLang="zh-TW" sz="1400" dirty="0">
                <a:latin typeface="+mn-lt"/>
              </a:rPr>
              <a:t> </a:t>
            </a:r>
            <a:r>
              <a:rPr lang="en-US" altLang="zh-TW" sz="1400" dirty="0" err="1">
                <a:latin typeface="+mn-lt"/>
              </a:rPr>
              <a:t>Liou</a:t>
            </a:r>
            <a:r>
              <a:rPr lang="en-US" altLang="zh-TW" sz="1400" dirty="0">
                <a:latin typeface="+mn-lt"/>
              </a:rPr>
              <a:t>)</a:t>
            </a:r>
            <a:endParaRPr lang="zh-TW" altLang="en-US" sz="1400" dirty="0">
              <a:latin typeface="+mn-lt"/>
            </a:endParaRPr>
          </a:p>
        </p:txBody>
      </p:sp>
    </p:spTree>
    <p:extLst>
      <p:ext uri="{BB962C8B-B14F-4D97-AF65-F5344CB8AC3E}">
        <p14:creationId xmlns:p14="http://schemas.microsoft.com/office/powerpoint/2010/main" val="12069003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539552" y="1268760"/>
            <a:ext cx="3328676" cy="316835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mn-lt"/>
            </a:endParaRPr>
          </a:p>
        </p:txBody>
      </p:sp>
      <p:sp>
        <p:nvSpPr>
          <p:cNvPr id="2" name="標題 1"/>
          <p:cNvSpPr>
            <a:spLocks noGrp="1"/>
          </p:cNvSpPr>
          <p:nvPr>
            <p:ph type="title"/>
          </p:nvPr>
        </p:nvSpPr>
        <p:spPr/>
        <p:txBody>
          <a:bodyPr/>
          <a:lstStyle/>
          <a:p>
            <a:r>
              <a:rPr lang="en-US" altLang="zh-TW" dirty="0" smtClean="0"/>
              <a:t>Instruction and Data Encoding (in Hex)</a:t>
            </a:r>
            <a:endParaRPr lang="zh-TW" altLang="en-US" dirty="0"/>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43</a:t>
            </a:fld>
            <a:endParaRPr lang="zh-TW" altLang="zh-TW"/>
          </a:p>
        </p:txBody>
      </p:sp>
      <p:graphicFrame>
        <p:nvGraphicFramePr>
          <p:cNvPr id="21" name="表格 20"/>
          <p:cNvGraphicFramePr>
            <a:graphicFrameLocks noGrp="1"/>
          </p:cNvGraphicFramePr>
          <p:nvPr>
            <p:extLst>
              <p:ext uri="{D42A27DB-BD31-4B8C-83A1-F6EECF244321}">
                <p14:modId xmlns:p14="http://schemas.microsoft.com/office/powerpoint/2010/main" val="2448501351"/>
              </p:ext>
            </p:extLst>
          </p:nvPr>
        </p:nvGraphicFramePr>
        <p:xfrm>
          <a:off x="5220072" y="1286236"/>
          <a:ext cx="3096344" cy="4919594"/>
        </p:xfrm>
        <a:graphic>
          <a:graphicData uri="http://schemas.openxmlformats.org/drawingml/2006/table">
            <a:tbl>
              <a:tblPr bandRow="1">
                <a:tableStyleId>{5940675A-B579-460E-94D1-54222C63F5DA}</a:tableStyleId>
              </a:tblPr>
              <a:tblGrid>
                <a:gridCol w="1190902">
                  <a:extLst>
                    <a:ext uri="{9D8B030D-6E8A-4147-A177-3AD203B41FA5}">
                      <a16:colId xmlns:a16="http://schemas.microsoft.com/office/drawing/2014/main" val="20000"/>
                    </a:ext>
                  </a:extLst>
                </a:gridCol>
                <a:gridCol w="1905442">
                  <a:extLst>
                    <a:ext uri="{9D8B030D-6E8A-4147-A177-3AD203B41FA5}">
                      <a16:colId xmlns:a16="http://schemas.microsoft.com/office/drawing/2014/main" val="933477781"/>
                    </a:ext>
                  </a:extLst>
                </a:gridCol>
              </a:tblGrid>
              <a:tr h="388293">
                <a:tc>
                  <a:txBody>
                    <a:bodyPr/>
                    <a:lstStyle/>
                    <a:p>
                      <a:pPr algn="ctr">
                        <a:lnSpc>
                          <a:spcPts val="2000"/>
                        </a:lnSpc>
                      </a:pPr>
                      <a:r>
                        <a:rPr lang="en-US" altLang="zh-TW" sz="2000" dirty="0">
                          <a:latin typeface="+mn-lt"/>
                        </a:rPr>
                        <a:t>address</a:t>
                      </a:r>
                      <a:endParaRPr lang="zh-TW" altLang="en-US" sz="2000" dirty="0">
                        <a:latin typeface="+mn-lt"/>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r>
                        <a:rPr lang="en-US" altLang="zh-TW" sz="2000" dirty="0">
                          <a:latin typeface="+mn-lt"/>
                        </a:rPr>
                        <a:t>instruction/data</a:t>
                      </a:r>
                      <a:endParaRPr lang="zh-TW" altLang="en-US" sz="2000" dirty="0">
                        <a:latin typeface="+mn-lt"/>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3206686"/>
                  </a:ext>
                </a:extLst>
              </a:tr>
              <a:tr h="388293">
                <a:tc>
                  <a:txBody>
                    <a:bodyPr/>
                    <a:lstStyle/>
                    <a:p>
                      <a:pPr algn="ctr">
                        <a:lnSpc>
                          <a:spcPts val="2000"/>
                        </a:lnSpc>
                      </a:pPr>
                      <a:endParaRPr lang="zh-TW" altLang="en-US" dirty="0">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eaLnBrk="1" hangingPunct="1">
                        <a:lnSpc>
                          <a:spcPts val="2000"/>
                        </a:lnSpc>
                        <a:buFont typeface="Wingdings" charset="2"/>
                        <a:buNone/>
                      </a:pPr>
                      <a:r>
                        <a:rPr lang="is-IS" altLang="en-US" sz="1800" dirty="0">
                          <a:latin typeface="+mn-lt"/>
                        </a:rPr>
                        <a:t>00053A03</a:t>
                      </a:r>
                      <a:r>
                        <a:rPr lang="en-US" altLang="en-US" sz="1800" baseline="-25000" dirty="0">
                          <a:latin typeface="+mn-lt"/>
                        </a:rPr>
                        <a:t>16</a:t>
                      </a:r>
                      <a:endParaRPr lang="en-AU" altLang="en-US" sz="1800" dirty="0">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99FF99"/>
                    </a:solidFill>
                  </a:tcPr>
                </a:tc>
                <a:extLst>
                  <a:ext uri="{0D108BD9-81ED-4DB2-BD59-A6C34878D82A}">
                    <a16:rowId xmlns:a16="http://schemas.microsoft.com/office/drawing/2014/main" val="3713189203"/>
                  </a:ext>
                </a:extLst>
              </a:tr>
              <a:tr h="388293">
                <a:tc>
                  <a:txBody>
                    <a:bodyPr/>
                    <a:lstStyle/>
                    <a:p>
                      <a:pPr algn="ctr">
                        <a:lnSpc>
                          <a:spcPts val="2000"/>
                        </a:lnSpc>
                      </a:pPr>
                      <a:endParaRPr lang="zh-TW" altLang="en-US" dirty="0">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eaLnBrk="1" hangingPunct="1">
                        <a:lnSpc>
                          <a:spcPts val="2000"/>
                        </a:lnSpc>
                        <a:buFont typeface="Wingdings" charset="2"/>
                        <a:buNone/>
                      </a:pPr>
                      <a:r>
                        <a:rPr lang="is-IS" altLang="en-US" sz="1800" dirty="0">
                          <a:latin typeface="+mn-lt"/>
                        </a:rPr>
                        <a:t>0005BA83</a:t>
                      </a:r>
                      <a:r>
                        <a:rPr lang="en-US" altLang="en-US" sz="1800" baseline="-25000" dirty="0">
                          <a:latin typeface="+mn-lt"/>
                        </a:rPr>
                        <a:t>16</a:t>
                      </a:r>
                      <a:endParaRPr lang="en-AU" altLang="en-US" sz="1800" dirty="0">
                        <a:latin typeface="+mn-lt"/>
                      </a:endParaRPr>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3671228794"/>
                  </a:ext>
                </a:extLst>
              </a:tr>
              <a:tr h="388293">
                <a:tc>
                  <a:txBody>
                    <a:bodyPr/>
                    <a:lstStyle/>
                    <a:p>
                      <a:pPr algn="ctr">
                        <a:lnSpc>
                          <a:spcPts val="2000"/>
                        </a:lnSpc>
                      </a:pPr>
                      <a:endParaRPr lang="zh-TW" altLang="en-US" dirty="0">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eaLnBrk="1" hangingPunct="1">
                        <a:lnSpc>
                          <a:spcPts val="2000"/>
                        </a:lnSpc>
                        <a:buFont typeface="Wingdings" charset="2"/>
                        <a:buNone/>
                      </a:pPr>
                      <a:r>
                        <a:rPr lang="en-US" altLang="en-US" sz="1800" dirty="0">
                          <a:latin typeface="+mn-lt"/>
                        </a:rPr>
                        <a:t>015A04B3</a:t>
                      </a:r>
                      <a:r>
                        <a:rPr lang="en-US" altLang="en-US" sz="1800" baseline="-25000" dirty="0">
                          <a:latin typeface="+mn-lt"/>
                        </a:rPr>
                        <a:t>16</a:t>
                      </a:r>
                      <a:endParaRPr lang="en-AU" altLang="en-US" sz="1800" dirty="0">
                        <a:latin typeface="+mn-lt"/>
                      </a:endParaRPr>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1404911565"/>
                  </a:ext>
                </a:extLst>
              </a:tr>
              <a:tr h="388293">
                <a:tc>
                  <a:txBody>
                    <a:bodyPr/>
                    <a:lstStyle/>
                    <a:p>
                      <a:pPr algn="ctr">
                        <a:lnSpc>
                          <a:spcPts val="2000"/>
                        </a:lnSpc>
                      </a:pPr>
                      <a:endParaRPr lang="zh-TW" altLang="en-US" dirty="0">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eaLnBrk="1" hangingPunct="1">
                        <a:lnSpc>
                          <a:spcPts val="2000"/>
                        </a:lnSpc>
                        <a:buFont typeface="Wingdings" charset="2"/>
                        <a:buNone/>
                      </a:pPr>
                      <a:r>
                        <a:rPr lang="is-IS" altLang="en-US" sz="1800" dirty="0">
                          <a:latin typeface="+mn-lt"/>
                        </a:rPr>
                        <a:t>00963023</a:t>
                      </a:r>
                      <a:r>
                        <a:rPr lang="en-US" altLang="en-US" sz="1800" baseline="-25000" dirty="0">
                          <a:latin typeface="+mn-lt"/>
                        </a:rPr>
                        <a:t>16</a:t>
                      </a:r>
                      <a:endParaRPr lang="en-AU" altLang="en-US" sz="1800" dirty="0">
                        <a:latin typeface="+mn-lt"/>
                      </a:endParaRPr>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3602361023"/>
                  </a:ext>
                </a:extLst>
              </a:tr>
              <a:tr h="388293">
                <a:tc>
                  <a:txBody>
                    <a:bodyPr/>
                    <a:lstStyle/>
                    <a:p>
                      <a:pPr algn="ctr">
                        <a:lnSpc>
                          <a:spcPts val="2000"/>
                        </a:lnSpc>
                      </a:pPr>
                      <a:r>
                        <a:rPr lang="en-US" altLang="zh-TW" dirty="0">
                          <a:latin typeface="+mn-lt"/>
                        </a:rPr>
                        <a:t>b</a:t>
                      </a:r>
                      <a:endParaRPr lang="zh-TW" altLang="en-US" dirty="0">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eaLnBrk="1" hangingPunct="1">
                        <a:lnSpc>
                          <a:spcPts val="2000"/>
                        </a:lnSpc>
                        <a:buFont typeface="Wingdings" charset="2"/>
                        <a:buNone/>
                      </a:pPr>
                      <a:r>
                        <a:rPr lang="en-US" altLang="en-US" sz="1800" dirty="0">
                          <a:latin typeface="+mn-lt"/>
                        </a:rPr>
                        <a:t>0000000A</a:t>
                      </a:r>
                      <a:r>
                        <a:rPr lang="en-US" altLang="en-US" sz="1800" baseline="-25000" dirty="0">
                          <a:latin typeface="+mn-lt"/>
                        </a:rPr>
                        <a:t>16</a:t>
                      </a:r>
                      <a:endParaRPr lang="en-AU" altLang="en-US" sz="1800" dirty="0">
                        <a:latin typeface="+mn-lt"/>
                      </a:endParaRPr>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2509457821"/>
                  </a:ext>
                </a:extLst>
              </a:tr>
              <a:tr h="388293">
                <a:tc>
                  <a:txBody>
                    <a:bodyPr/>
                    <a:lstStyle/>
                    <a:p>
                      <a:pPr algn="ctr">
                        <a:lnSpc>
                          <a:spcPts val="2000"/>
                        </a:lnSpc>
                      </a:pPr>
                      <a:endParaRPr lang="zh-TW" altLang="en-US" dirty="0">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dirty="0">
                        <a:latin typeface="+mn-lt"/>
                      </a:endParaRPr>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535400689"/>
                  </a:ext>
                </a:extLst>
              </a:tr>
              <a:tr h="388293">
                <a:tc>
                  <a:txBody>
                    <a:bodyPr/>
                    <a:lstStyle/>
                    <a:p>
                      <a:pPr algn="ctr">
                        <a:lnSpc>
                          <a:spcPts val="2000"/>
                        </a:lnSpc>
                      </a:pPr>
                      <a:r>
                        <a:rPr lang="en-US" altLang="zh-TW" dirty="0">
                          <a:latin typeface="+mn-lt"/>
                        </a:rPr>
                        <a:t>c</a:t>
                      </a:r>
                      <a:endParaRPr lang="zh-TW" altLang="en-US" dirty="0">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eaLnBrk="1" hangingPunct="1">
                        <a:lnSpc>
                          <a:spcPts val="2000"/>
                        </a:lnSpc>
                        <a:buFont typeface="Wingdings" charset="2"/>
                        <a:buNone/>
                      </a:pPr>
                      <a:r>
                        <a:rPr lang="en-US" altLang="en-US" sz="1800" dirty="0">
                          <a:latin typeface="+mn-lt"/>
                        </a:rPr>
                        <a:t>00000014</a:t>
                      </a:r>
                      <a:r>
                        <a:rPr lang="en-US" altLang="en-US" sz="1800" baseline="-25000" dirty="0">
                          <a:latin typeface="+mn-lt"/>
                        </a:rPr>
                        <a:t>16</a:t>
                      </a:r>
                      <a:endParaRPr lang="en-AU" altLang="en-US" sz="1800" dirty="0">
                        <a:latin typeface="+mn-lt"/>
                      </a:endParaRPr>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2884412551"/>
                  </a:ext>
                </a:extLst>
              </a:tr>
              <a:tr h="362650">
                <a:tc>
                  <a:txBody>
                    <a:bodyPr/>
                    <a:lstStyle/>
                    <a:p>
                      <a:pPr algn="ctr">
                        <a:lnSpc>
                          <a:spcPts val="2000"/>
                        </a:lnSpc>
                      </a:pPr>
                      <a:endParaRPr lang="zh-TW" altLang="en-US" dirty="0">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dirty="0">
                        <a:latin typeface="+mn-lt"/>
                      </a:endParaRPr>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3976798380"/>
                  </a:ext>
                </a:extLst>
              </a:tr>
              <a:tr h="362650">
                <a:tc>
                  <a:txBody>
                    <a:bodyPr/>
                    <a:lstStyle/>
                    <a:p>
                      <a:pPr algn="ctr">
                        <a:lnSpc>
                          <a:spcPts val="2000"/>
                        </a:lnSpc>
                      </a:pPr>
                      <a:r>
                        <a:rPr lang="en-US" altLang="zh-TW" dirty="0">
                          <a:latin typeface="+mn-lt"/>
                        </a:rPr>
                        <a:t>a</a:t>
                      </a:r>
                      <a:endParaRPr lang="zh-TW" altLang="en-US" dirty="0">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ts val="2000"/>
                        </a:lnSpc>
                        <a:spcBef>
                          <a:spcPts val="0"/>
                        </a:spcBef>
                        <a:spcAft>
                          <a:spcPts val="0"/>
                        </a:spcAft>
                        <a:buClrTx/>
                        <a:buSzTx/>
                        <a:buFontTx/>
                        <a:buNone/>
                        <a:tabLst/>
                        <a:defRPr/>
                      </a:pPr>
                      <a:r>
                        <a:rPr lang="en-US" altLang="en-US" sz="1800" dirty="0">
                          <a:latin typeface="+mn-lt"/>
                        </a:rPr>
                        <a:t>0000001E</a:t>
                      </a:r>
                      <a:r>
                        <a:rPr lang="en-US" altLang="en-US" sz="1800" baseline="-25000" dirty="0">
                          <a:latin typeface="+mn-lt"/>
                        </a:rPr>
                        <a:t>16</a:t>
                      </a:r>
                      <a:endParaRPr lang="en-AU" altLang="en-US" sz="1800" dirty="0">
                        <a:latin typeface="+mn-lt"/>
                      </a:endParaRPr>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10009"/>
                  </a:ext>
                </a:extLst>
              </a:tr>
              <a:tr h="362650">
                <a:tc>
                  <a:txBody>
                    <a:bodyPr/>
                    <a:lstStyle/>
                    <a:p>
                      <a:pPr algn="ctr">
                        <a:lnSpc>
                          <a:spcPts val="2000"/>
                        </a:lnSpc>
                      </a:pPr>
                      <a:endParaRPr lang="zh-TW" altLang="en-US" dirty="0">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nSpc>
                          <a:spcPts val="2000"/>
                        </a:lnSpc>
                      </a:pPr>
                      <a:endParaRPr lang="zh-TW" altLang="en-US" dirty="0">
                        <a:latin typeface="+mn-lt"/>
                      </a:endParaRPr>
                    </a:p>
                  </a:txBody>
                  <a:tcPr>
                    <a:lnL w="12700" cap="flat" cmpd="sng" algn="ctr">
                      <a:solidFill>
                        <a:schemeClr val="tx1"/>
                      </a:solidFill>
                      <a:prstDash val="solid"/>
                      <a:round/>
                      <a:headEnd type="none" w="med" len="med"/>
                      <a:tailEnd type="none" w="med" len="med"/>
                    </a:lnL>
                    <a:solidFill>
                      <a:srgbClr val="99FF99"/>
                    </a:solidFill>
                  </a:tcPr>
                </a:tc>
                <a:extLst>
                  <a:ext uri="{0D108BD9-81ED-4DB2-BD59-A6C34878D82A}">
                    <a16:rowId xmlns:a16="http://schemas.microsoft.com/office/drawing/2014/main" val="10010"/>
                  </a:ext>
                </a:extLst>
              </a:tr>
              <a:tr h="362650">
                <a:tc>
                  <a:txBody>
                    <a:bodyPr/>
                    <a:lstStyle/>
                    <a:p>
                      <a:pPr algn="ctr">
                        <a:lnSpc>
                          <a:spcPts val="2000"/>
                        </a:lnSpc>
                      </a:pPr>
                      <a:endParaRPr lang="zh-TW" altLang="en-US" dirty="0">
                        <a:latin typeface="+mn-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2000"/>
                        </a:lnSpc>
                      </a:pPr>
                      <a:endParaRPr lang="zh-TW" altLang="en-US" dirty="0">
                        <a:latin typeface="+mn-lt"/>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11"/>
                  </a:ext>
                </a:extLst>
              </a:tr>
              <a:tr h="362650">
                <a:tc>
                  <a:txBody>
                    <a:bodyPr/>
                    <a:lstStyle/>
                    <a:p>
                      <a:pPr>
                        <a:lnSpc>
                          <a:spcPts val="2000"/>
                        </a:lnSpc>
                      </a:pPr>
                      <a:endParaRPr lang="zh-TW" altLang="en-US" dirty="0">
                        <a:latin typeface="+mn-lt"/>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nSpc>
                          <a:spcPts val="2000"/>
                        </a:lnSpc>
                      </a:pPr>
                      <a:r>
                        <a:rPr lang="mr-IN" altLang="zh-TW" dirty="0">
                          <a:latin typeface="+mn-lt"/>
                        </a:rPr>
                        <a:t>…</a:t>
                      </a:r>
                      <a:endParaRPr lang="zh-TW" altLang="en-US" dirty="0">
                        <a:latin typeface="+mn-lt"/>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22" name="矩形 21"/>
          <p:cNvSpPr/>
          <p:nvPr/>
        </p:nvSpPr>
        <p:spPr>
          <a:xfrm>
            <a:off x="6447837" y="951111"/>
            <a:ext cx="1280863" cy="461665"/>
          </a:xfrm>
          <a:prstGeom prst="rect">
            <a:avLst/>
          </a:prstGeom>
        </p:spPr>
        <p:txBody>
          <a:bodyPr wrap="none">
            <a:spAutoFit/>
          </a:bodyPr>
          <a:lstStyle/>
          <a:p>
            <a:r>
              <a:rPr kumimoji="1" lang="en-US" altLang="zh-TW" b="1" dirty="0">
                <a:latin typeface="+mn-lt"/>
              </a:rPr>
              <a:t>Memory</a:t>
            </a:r>
            <a:endParaRPr lang="zh-TW" altLang="en-US" b="1" dirty="0">
              <a:latin typeface="+mn-lt"/>
            </a:endParaRPr>
          </a:p>
        </p:txBody>
      </p:sp>
      <p:sp>
        <p:nvSpPr>
          <p:cNvPr id="24" name="矩形 23"/>
          <p:cNvSpPr/>
          <p:nvPr/>
        </p:nvSpPr>
        <p:spPr>
          <a:xfrm>
            <a:off x="1541588" y="1401616"/>
            <a:ext cx="2217082" cy="400110"/>
          </a:xfrm>
          <a:prstGeom prst="rect">
            <a:avLst/>
          </a:prstGeom>
        </p:spPr>
        <p:txBody>
          <a:bodyPr wrap="none">
            <a:spAutoFit/>
          </a:bodyPr>
          <a:lstStyle/>
          <a:p>
            <a:r>
              <a:rPr kumimoji="1" lang="en-US" altLang="zh-TW" sz="2000" dirty="0">
                <a:latin typeface="+mn-lt"/>
              </a:rPr>
              <a:t>Instruction Register</a:t>
            </a:r>
            <a:endParaRPr lang="zh-TW" altLang="en-US" sz="2000" dirty="0">
              <a:latin typeface="+mn-lt"/>
            </a:endParaRPr>
          </a:p>
        </p:txBody>
      </p:sp>
      <p:sp>
        <p:nvSpPr>
          <p:cNvPr id="26" name="矩形 25"/>
          <p:cNvSpPr/>
          <p:nvPr/>
        </p:nvSpPr>
        <p:spPr>
          <a:xfrm>
            <a:off x="655178" y="1340767"/>
            <a:ext cx="712054" cy="461665"/>
          </a:xfrm>
          <a:prstGeom prst="rect">
            <a:avLst/>
          </a:prstGeom>
        </p:spPr>
        <p:txBody>
          <a:bodyPr wrap="none">
            <a:spAutoFit/>
          </a:bodyPr>
          <a:lstStyle/>
          <a:p>
            <a:r>
              <a:rPr kumimoji="1" lang="en-US" altLang="zh-TW" b="1" dirty="0">
                <a:latin typeface="+mn-lt"/>
              </a:rPr>
              <a:t>CPU</a:t>
            </a:r>
            <a:endParaRPr lang="zh-TW" altLang="en-US" b="1" dirty="0">
              <a:latin typeface="+mn-lt"/>
            </a:endParaRPr>
          </a:p>
        </p:txBody>
      </p:sp>
      <p:sp>
        <p:nvSpPr>
          <p:cNvPr id="3" name="矩形 2"/>
          <p:cNvSpPr/>
          <p:nvPr/>
        </p:nvSpPr>
        <p:spPr bwMode="auto">
          <a:xfrm>
            <a:off x="1979711" y="1799280"/>
            <a:ext cx="1491963" cy="376956"/>
          </a:xfrm>
          <a:prstGeom prst="rect">
            <a:avLst/>
          </a:prstGeom>
          <a:solidFill>
            <a:srgbClr val="FFD57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buFont typeface="Wingdings" charset="2"/>
              <a:buNone/>
            </a:pPr>
            <a:r>
              <a:rPr lang="en-US" altLang="en-US" sz="2000" dirty="0">
                <a:latin typeface="+mn-lt"/>
              </a:rPr>
              <a:t>015A04B3</a:t>
            </a:r>
            <a:r>
              <a:rPr lang="en-US" altLang="en-US" sz="2000" baseline="-25000" dirty="0">
                <a:latin typeface="+mn-lt"/>
              </a:rPr>
              <a:t>16</a:t>
            </a:r>
            <a:endParaRPr lang="en-AU" altLang="en-US" sz="2000" dirty="0">
              <a:latin typeface="+mn-lt"/>
            </a:endParaRPr>
          </a:p>
        </p:txBody>
      </p:sp>
      <p:sp>
        <p:nvSpPr>
          <p:cNvPr id="11" name="矩形 10"/>
          <p:cNvSpPr/>
          <p:nvPr/>
        </p:nvSpPr>
        <p:spPr bwMode="auto">
          <a:xfrm>
            <a:off x="1979711" y="2475979"/>
            <a:ext cx="1491963" cy="376956"/>
          </a:xfrm>
          <a:prstGeom prst="rect">
            <a:avLst/>
          </a:prstGeom>
          <a:solidFill>
            <a:srgbClr val="FFFC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buFont typeface="Wingdings" charset="2"/>
              <a:buNone/>
            </a:pPr>
            <a:r>
              <a:rPr lang="en-US" altLang="en-US" sz="2000" dirty="0">
                <a:latin typeface="+mn-lt"/>
              </a:rPr>
              <a:t>0000000A</a:t>
            </a:r>
            <a:r>
              <a:rPr lang="en-US" altLang="en-US" sz="2000" baseline="-25000" dirty="0">
                <a:latin typeface="+mn-lt"/>
              </a:rPr>
              <a:t>16</a:t>
            </a:r>
            <a:endParaRPr lang="en-AU" altLang="en-US" sz="2000" dirty="0">
              <a:latin typeface="+mn-lt"/>
            </a:endParaRPr>
          </a:p>
        </p:txBody>
      </p:sp>
      <p:sp>
        <p:nvSpPr>
          <p:cNvPr id="12" name="矩形 11"/>
          <p:cNvSpPr/>
          <p:nvPr/>
        </p:nvSpPr>
        <p:spPr bwMode="auto">
          <a:xfrm>
            <a:off x="1979712" y="2980035"/>
            <a:ext cx="1491962" cy="376956"/>
          </a:xfrm>
          <a:prstGeom prst="rect">
            <a:avLst/>
          </a:prstGeom>
          <a:solidFill>
            <a:srgbClr val="FFFC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buFont typeface="Wingdings" charset="2"/>
              <a:buNone/>
            </a:pPr>
            <a:r>
              <a:rPr lang="en-US" altLang="en-US" sz="2000">
                <a:latin typeface="+mn-lt"/>
              </a:rPr>
              <a:t>00000014</a:t>
            </a:r>
            <a:r>
              <a:rPr lang="en-US" altLang="en-US" sz="2000" baseline="-25000">
                <a:latin typeface="+mn-lt"/>
              </a:rPr>
              <a:t>16</a:t>
            </a:r>
            <a:endParaRPr lang="en-AU" altLang="en-US" sz="2000" dirty="0">
              <a:latin typeface="+mn-lt"/>
            </a:endParaRPr>
          </a:p>
        </p:txBody>
      </p:sp>
      <p:sp>
        <p:nvSpPr>
          <p:cNvPr id="13" name="矩形 12"/>
          <p:cNvSpPr/>
          <p:nvPr/>
        </p:nvSpPr>
        <p:spPr bwMode="auto">
          <a:xfrm>
            <a:off x="1979711" y="3494225"/>
            <a:ext cx="1491963" cy="376956"/>
          </a:xfrm>
          <a:prstGeom prst="rect">
            <a:avLst/>
          </a:prstGeom>
          <a:solidFill>
            <a:srgbClr val="FFFC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fontAlgn="auto" hangingPunct="1">
              <a:spcBef>
                <a:spcPts val="0"/>
              </a:spcBef>
              <a:spcAft>
                <a:spcPts val="0"/>
              </a:spcAft>
              <a:defRPr/>
            </a:pPr>
            <a:r>
              <a:rPr lang="en-US" altLang="en-US" sz="2000">
                <a:latin typeface="+mn-lt"/>
              </a:rPr>
              <a:t>0000001E</a:t>
            </a:r>
            <a:r>
              <a:rPr lang="en-US" altLang="en-US" sz="2000" baseline="-25000">
                <a:latin typeface="+mn-lt"/>
              </a:rPr>
              <a:t>16</a:t>
            </a:r>
            <a:endParaRPr lang="en-AU" altLang="en-US" sz="2000" dirty="0">
              <a:latin typeface="+mn-lt"/>
            </a:endParaRPr>
          </a:p>
        </p:txBody>
      </p:sp>
      <p:sp>
        <p:nvSpPr>
          <p:cNvPr id="37" name="圓角矩形 36"/>
          <p:cNvSpPr/>
          <p:nvPr/>
        </p:nvSpPr>
        <p:spPr bwMode="auto">
          <a:xfrm>
            <a:off x="655178" y="2570135"/>
            <a:ext cx="820477" cy="73699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72000" rIns="0" bIns="720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mn-lt"/>
              </a:rPr>
              <a:t>adder</a:t>
            </a:r>
            <a:endParaRPr kumimoji="0" lang="zh-TW" altLang="en-US" sz="2000" b="0" i="0" u="none" strike="noStrike" cap="none" normalizeH="0" baseline="0" dirty="0">
              <a:ln>
                <a:noFill/>
              </a:ln>
              <a:solidFill>
                <a:schemeClr val="tx1"/>
              </a:solidFill>
              <a:effectLst/>
              <a:latin typeface="+mn-lt"/>
            </a:endParaRPr>
          </a:p>
        </p:txBody>
      </p:sp>
      <p:cxnSp>
        <p:nvCxnSpPr>
          <p:cNvPr id="39" name="直線箭頭接點 38"/>
          <p:cNvCxnSpPr/>
          <p:nvPr/>
        </p:nvCxnSpPr>
        <p:spPr bwMode="auto">
          <a:xfrm flipH="1">
            <a:off x="1475655" y="2664457"/>
            <a:ext cx="50405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0" name="直線箭頭接點 39"/>
          <p:cNvCxnSpPr/>
          <p:nvPr/>
        </p:nvCxnSpPr>
        <p:spPr bwMode="auto">
          <a:xfrm flipH="1">
            <a:off x="1475655" y="3112488"/>
            <a:ext cx="50405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肘形接點 41"/>
          <p:cNvCxnSpPr>
            <a:stCxn id="37" idx="2"/>
            <a:endCxn id="13" idx="1"/>
          </p:cNvCxnSpPr>
          <p:nvPr/>
        </p:nvCxnSpPr>
        <p:spPr bwMode="auto">
          <a:xfrm rot="16200000" flipH="1">
            <a:off x="1334778" y="3037770"/>
            <a:ext cx="375572" cy="914294"/>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18" name="矩形 17"/>
          <p:cNvSpPr/>
          <p:nvPr/>
        </p:nvSpPr>
        <p:spPr>
          <a:xfrm>
            <a:off x="2988912" y="4437112"/>
            <a:ext cx="2591199" cy="1569660"/>
          </a:xfrm>
          <a:prstGeom prst="rect">
            <a:avLst/>
          </a:prstGeom>
        </p:spPr>
        <p:txBody>
          <a:bodyPr wrap="square">
            <a:spAutoFit/>
          </a:bodyPr>
          <a:lstStyle/>
          <a:p>
            <a:r>
              <a:rPr kumimoji="1" lang="en-US" altLang="zh-TW" dirty="0">
                <a:latin typeface="+mn-lt"/>
              </a:rPr>
              <a:t>Assume </a:t>
            </a:r>
          </a:p>
          <a:p>
            <a:r>
              <a:rPr kumimoji="1" lang="en-US" altLang="zh-TW" dirty="0">
                <a:latin typeface="+mn-lt"/>
              </a:rPr>
              <a:t>x10=b’s address</a:t>
            </a:r>
          </a:p>
          <a:p>
            <a:r>
              <a:rPr kumimoji="1" lang="en-US" altLang="zh-TW" dirty="0">
                <a:latin typeface="+mn-lt"/>
              </a:rPr>
              <a:t>x11=c’s address</a:t>
            </a:r>
          </a:p>
          <a:p>
            <a:r>
              <a:rPr kumimoji="1" lang="en-US" altLang="zh-TW" dirty="0">
                <a:latin typeface="+mn-lt"/>
              </a:rPr>
              <a:t>x12=a’s address</a:t>
            </a:r>
            <a:endParaRPr lang="zh-TW" altLang="en-US" dirty="0">
              <a:latin typeface="+mn-lt"/>
            </a:endParaRPr>
          </a:p>
        </p:txBody>
      </p:sp>
      <p:sp>
        <p:nvSpPr>
          <p:cNvPr id="23" name="文字方塊 22"/>
          <p:cNvSpPr txBox="1"/>
          <p:nvPr/>
        </p:nvSpPr>
        <p:spPr>
          <a:xfrm>
            <a:off x="103059" y="5848486"/>
            <a:ext cx="1534010" cy="307777"/>
          </a:xfrm>
          <a:prstGeom prst="rect">
            <a:avLst/>
          </a:prstGeom>
          <a:noFill/>
        </p:spPr>
        <p:txBody>
          <a:bodyPr wrap="none" rtlCol="0">
            <a:spAutoFit/>
          </a:bodyPr>
          <a:lstStyle/>
          <a:p>
            <a:pPr marL="0"/>
            <a:r>
              <a:rPr lang="en-US" altLang="zh-TW" sz="1400" dirty="0">
                <a:latin typeface="+mn-lt"/>
              </a:rPr>
              <a:t>(Prof. Jing-</a:t>
            </a:r>
            <a:r>
              <a:rPr lang="en-US" altLang="zh-TW" sz="1400" dirty="0" err="1">
                <a:latin typeface="+mn-lt"/>
              </a:rPr>
              <a:t>Jia</a:t>
            </a:r>
            <a:r>
              <a:rPr lang="en-US" altLang="zh-TW" sz="1400" dirty="0">
                <a:latin typeface="+mn-lt"/>
              </a:rPr>
              <a:t> </a:t>
            </a:r>
            <a:r>
              <a:rPr lang="en-US" altLang="zh-TW" sz="1400" dirty="0" err="1">
                <a:latin typeface="+mn-lt"/>
              </a:rPr>
              <a:t>Liou</a:t>
            </a:r>
            <a:r>
              <a:rPr lang="en-US" altLang="zh-TW" sz="1400" dirty="0">
                <a:latin typeface="+mn-lt"/>
              </a:rPr>
              <a:t>)</a:t>
            </a:r>
            <a:endParaRPr lang="zh-TW" altLang="en-US" sz="1400" dirty="0">
              <a:latin typeface="+mn-lt"/>
            </a:endParaRPr>
          </a:p>
        </p:txBody>
      </p:sp>
    </p:spTree>
    <p:extLst>
      <p:ext uri="{BB962C8B-B14F-4D97-AF65-F5344CB8AC3E}">
        <p14:creationId xmlns:p14="http://schemas.microsoft.com/office/powerpoint/2010/main" val="3195454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Outline</a:t>
            </a:r>
            <a:endParaRPr lang="zh-TW" altLang="en-US" dirty="0"/>
          </a:p>
        </p:txBody>
      </p:sp>
      <p:sp>
        <p:nvSpPr>
          <p:cNvPr id="3" name="內容版面配置區 2"/>
          <p:cNvSpPr>
            <a:spLocks noGrp="1"/>
          </p:cNvSpPr>
          <p:nvPr>
            <p:ph idx="1"/>
          </p:nvPr>
        </p:nvSpPr>
        <p:spPr/>
        <p:txBody>
          <a:bodyPr/>
          <a:lstStyle/>
          <a:p>
            <a:r>
              <a:rPr lang="en-US" altLang="zh-TW" dirty="0"/>
              <a:t>Languages of computers (Sec. 2.1)</a:t>
            </a:r>
          </a:p>
          <a:p>
            <a:r>
              <a:rPr lang="en-US" altLang="zh-TW" dirty="0"/>
              <a:t>Operations</a:t>
            </a:r>
            <a:r>
              <a:rPr lang="zh-TW" altLang="en-US" dirty="0"/>
              <a:t> </a:t>
            </a:r>
            <a:r>
              <a:rPr lang="en-US" altLang="zh-TW" dirty="0"/>
              <a:t>of computer hardware (Sec. 2.2)</a:t>
            </a:r>
          </a:p>
          <a:p>
            <a:r>
              <a:rPr lang="en-US" altLang="zh-TW" dirty="0"/>
              <a:t>Operands of computer hardware (Sec. 2.3, 2.4)</a:t>
            </a:r>
          </a:p>
          <a:p>
            <a:pPr lvl="1"/>
            <a:r>
              <a:rPr lang="en-US" altLang="zh-TW" dirty="0"/>
              <a:t>Registers, memory, signed and unsigned numbers</a:t>
            </a:r>
          </a:p>
          <a:p>
            <a:r>
              <a:rPr lang="en-US" altLang="zh-TW" dirty="0"/>
              <a:t>Representing instructions (Sec. 2.5)</a:t>
            </a:r>
          </a:p>
          <a:p>
            <a:r>
              <a:rPr lang="en-US" altLang="zh-TW" dirty="0">
                <a:solidFill>
                  <a:srgbClr val="FF0000"/>
                </a:solidFill>
              </a:rPr>
              <a:t>More operations: logic, decision making (Sec. 2.6, 2.7)</a:t>
            </a:r>
          </a:p>
          <a:p>
            <a:r>
              <a:rPr lang="en-US" altLang="zh-TW" dirty="0"/>
              <a:t>Supporting procedures in hardware (Sec. 2.8)</a:t>
            </a:r>
          </a:p>
          <a:p>
            <a:r>
              <a:rPr lang="en-US" altLang="zh-TW" dirty="0"/>
              <a:t>More operand representations (Sec. 2.9, 2.10)</a:t>
            </a:r>
          </a:p>
          <a:p>
            <a:pPr lvl="1"/>
            <a:r>
              <a:rPr lang="en-US" altLang="zh-TW" dirty="0"/>
              <a:t>Characters, wide </a:t>
            </a:r>
            <a:r>
              <a:rPr lang="en-US" altLang="zh-TW" dirty="0" err="1"/>
              <a:t>immediates</a:t>
            </a:r>
            <a:r>
              <a:rPr lang="en-US" altLang="zh-TW" dirty="0"/>
              <a:t> and addresses</a:t>
            </a:r>
          </a:p>
          <a:p>
            <a:r>
              <a:rPr lang="en-US" altLang="zh-TW" dirty="0">
                <a:solidFill>
                  <a:schemeClr val="bg1">
                    <a:lumMod val="65000"/>
                  </a:schemeClr>
                </a:solidFill>
              </a:rPr>
              <a:t>Parallelism and instructions (Sec. 2.11)</a:t>
            </a:r>
          </a:p>
          <a:p>
            <a:r>
              <a:rPr lang="en-US" altLang="zh-TW" dirty="0"/>
              <a:t>Translating and starting a program (Sec. 2.12)</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44</a:t>
            </a:fld>
            <a:endParaRPr lang="zh-TW" altLang="zh-TW"/>
          </a:p>
        </p:txBody>
      </p:sp>
    </p:spTree>
    <p:extLst>
      <p:ext uri="{BB962C8B-B14F-4D97-AF65-F5344CB8AC3E}">
        <p14:creationId xmlns:p14="http://schemas.microsoft.com/office/powerpoint/2010/main" val="23727674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r>
              <a:rPr lang="en-US" altLang="zh-TW"/>
              <a:t>Bitwise Operations</a:t>
            </a:r>
          </a:p>
        </p:txBody>
      </p:sp>
      <p:sp>
        <p:nvSpPr>
          <p:cNvPr id="55299" name="Rectangle 5"/>
          <p:cNvSpPr>
            <a:spLocks noGrp="1" noChangeArrowheads="1"/>
          </p:cNvSpPr>
          <p:nvPr>
            <p:ph type="body" idx="1"/>
          </p:nvPr>
        </p:nvSpPr>
        <p:spPr/>
        <p:txBody>
          <a:bodyPr/>
          <a:lstStyle/>
          <a:p>
            <a:r>
              <a:rPr lang="en-US" altLang="zh-TW" dirty="0"/>
              <a:t>Up until now, we have seen arithmetic (</a:t>
            </a:r>
            <a:r>
              <a:rPr lang="en-US" altLang="zh-TW" sz="2400" b="1" dirty="0">
                <a:latin typeface="Courier New" panose="02070309020205020404" pitchFamily="49" charset="0"/>
                <a:cs typeface="Courier New" panose="02070309020205020404" pitchFamily="49" charset="0"/>
              </a:rPr>
              <a:t>add</a:t>
            </a:r>
            <a:r>
              <a:rPr lang="en-US" altLang="zh-TW" dirty="0"/>
              <a:t>, </a:t>
            </a:r>
            <a:r>
              <a:rPr lang="en-US" altLang="zh-TW" sz="2400" b="1" dirty="0" err="1">
                <a:latin typeface="Courier New" panose="02070309020205020404" pitchFamily="49" charset="0"/>
                <a:cs typeface="Courier New" panose="02070309020205020404" pitchFamily="49" charset="0"/>
              </a:rPr>
              <a:t>addi</a:t>
            </a:r>
            <a:r>
              <a:rPr lang="en-US" altLang="zh-TW" dirty="0"/>
              <a:t>) and memory access (</a:t>
            </a:r>
            <a:r>
              <a:rPr lang="en-US" altLang="zh-TW" sz="2400" b="1" dirty="0" err="1">
                <a:latin typeface="Courier New" panose="02070309020205020404" pitchFamily="49" charset="0"/>
                <a:cs typeface="Courier New" panose="02070309020205020404" pitchFamily="49" charset="0"/>
              </a:rPr>
              <a:t>ld</a:t>
            </a:r>
            <a:r>
              <a:rPr lang="en-US" altLang="zh-TW" dirty="0"/>
              <a:t>, </a:t>
            </a:r>
            <a:r>
              <a:rPr lang="en-US" altLang="zh-TW" sz="2400" b="1" dirty="0" err="1">
                <a:latin typeface="Courier New" panose="02070309020205020404" pitchFamily="49" charset="0"/>
                <a:cs typeface="Courier New" panose="02070309020205020404" pitchFamily="49" charset="0"/>
              </a:rPr>
              <a:t>sd</a:t>
            </a:r>
            <a:r>
              <a:rPr lang="en-US" altLang="zh-TW" dirty="0"/>
              <a:t>)</a:t>
            </a:r>
          </a:p>
          <a:p>
            <a:pPr lvl="1"/>
            <a:r>
              <a:rPr lang="en-US" altLang="zh-TW" dirty="0"/>
              <a:t>All of these instructions view contents of register as a single quantity (such as a signed or unsigned integer)</a:t>
            </a:r>
          </a:p>
          <a:p>
            <a:r>
              <a:rPr lang="en-US" altLang="zh-TW" dirty="0">
                <a:solidFill>
                  <a:srgbClr val="FF0000"/>
                </a:solidFill>
              </a:rPr>
              <a:t>New perspective: </a:t>
            </a:r>
            <a:r>
              <a:rPr lang="en-US" altLang="zh-TW" dirty="0"/>
              <a:t>View contents of register as 64 individual bits rather than as a single 64-bit number</a:t>
            </a:r>
          </a:p>
          <a:p>
            <a:pPr lvl="1"/>
            <a:r>
              <a:rPr lang="en-US" altLang="zh-TW" dirty="0"/>
              <a:t>Since registers are composed of 64 bits, we may want to access individual bits rather than the whole</a:t>
            </a:r>
          </a:p>
          <a:p>
            <a:r>
              <a:rPr lang="en-US" altLang="zh-TW" dirty="0"/>
              <a:t>Introduce two new classes of instructions:</a:t>
            </a:r>
          </a:p>
          <a:p>
            <a:pPr lvl="1"/>
            <a:r>
              <a:rPr lang="en-US" altLang="zh-TW" dirty="0"/>
              <a:t>Logical operators</a:t>
            </a:r>
          </a:p>
          <a:p>
            <a:pPr lvl="1"/>
            <a:r>
              <a:rPr lang="en-US" altLang="zh-TW" dirty="0"/>
              <a:t>Shift instructions</a:t>
            </a:r>
          </a:p>
          <a:p>
            <a:endParaRPr lang="zh-TW" altLang="en-US"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45</a:t>
            </a:fld>
            <a:endParaRPr lang="zh-TW" altLang="zh-TW"/>
          </a:p>
        </p:txBody>
      </p:sp>
    </p:spTree>
    <p:extLst>
      <p:ext uri="{BB962C8B-B14F-4D97-AF65-F5344CB8AC3E}">
        <p14:creationId xmlns:p14="http://schemas.microsoft.com/office/powerpoint/2010/main" val="94985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2" end="2"/>
                                            </p:txEl>
                                          </p:spTgt>
                                        </p:tgtEl>
                                        <p:attrNameLst>
                                          <p:attrName>style.visibility</p:attrName>
                                        </p:attrNameLst>
                                      </p:cBhvr>
                                      <p:to>
                                        <p:strVal val="visible"/>
                                      </p:to>
                                    </p:set>
                                    <p:animEffect transition="in" filter="fade">
                                      <p:cBhvr>
                                        <p:cTn id="7" dur="500"/>
                                        <p:tgtEl>
                                          <p:spTgt spid="55299">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5299">
                                            <p:txEl>
                                              <p:pRg st="3" end="3"/>
                                            </p:txEl>
                                          </p:spTgt>
                                        </p:tgtEl>
                                        <p:attrNameLst>
                                          <p:attrName>style.visibility</p:attrName>
                                        </p:attrNameLst>
                                      </p:cBhvr>
                                      <p:to>
                                        <p:strVal val="visible"/>
                                      </p:to>
                                    </p:set>
                                    <p:animEffect transition="in" filter="fade">
                                      <p:cBhvr>
                                        <p:cTn id="10" dur="500"/>
                                        <p:tgtEl>
                                          <p:spTgt spid="5529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299">
                                            <p:txEl>
                                              <p:pRg st="4" end="4"/>
                                            </p:txEl>
                                          </p:spTgt>
                                        </p:tgtEl>
                                        <p:attrNameLst>
                                          <p:attrName>style.visibility</p:attrName>
                                        </p:attrNameLst>
                                      </p:cBhvr>
                                      <p:to>
                                        <p:strVal val="visible"/>
                                      </p:to>
                                    </p:set>
                                    <p:animEffect transition="in" filter="fade">
                                      <p:cBhvr>
                                        <p:cTn id="15" dur="500"/>
                                        <p:tgtEl>
                                          <p:spTgt spid="55299">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5299">
                                            <p:txEl>
                                              <p:pRg st="5" end="5"/>
                                            </p:txEl>
                                          </p:spTgt>
                                        </p:tgtEl>
                                        <p:attrNameLst>
                                          <p:attrName>style.visibility</p:attrName>
                                        </p:attrNameLst>
                                      </p:cBhvr>
                                      <p:to>
                                        <p:strVal val="visible"/>
                                      </p:to>
                                    </p:set>
                                    <p:animEffect transition="in" filter="fade">
                                      <p:cBhvr>
                                        <p:cTn id="18" dur="500"/>
                                        <p:tgtEl>
                                          <p:spTgt spid="55299">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5299">
                                            <p:txEl>
                                              <p:pRg st="6" end="6"/>
                                            </p:txEl>
                                          </p:spTgt>
                                        </p:tgtEl>
                                        <p:attrNameLst>
                                          <p:attrName>style.visibility</p:attrName>
                                        </p:attrNameLst>
                                      </p:cBhvr>
                                      <p:to>
                                        <p:strVal val="visible"/>
                                      </p:to>
                                    </p:set>
                                    <p:animEffect transition="in" filter="fade">
                                      <p:cBhvr>
                                        <p:cTn id="21" dur="500"/>
                                        <p:tgtEl>
                                          <p:spTgt spid="552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zh-TW" dirty="0"/>
              <a:t>Logical and Shift Operations</a:t>
            </a:r>
            <a:endParaRPr lang="en-AU" altLang="zh-TW" dirty="0"/>
          </a:p>
        </p:txBody>
      </p:sp>
      <p:sp>
        <p:nvSpPr>
          <p:cNvPr id="29700" name="Rectangle 3"/>
          <p:cNvSpPr>
            <a:spLocks noGrp="1" noChangeArrowheads="1"/>
          </p:cNvSpPr>
          <p:nvPr>
            <p:ph type="body" idx="1"/>
          </p:nvPr>
        </p:nvSpPr>
        <p:spPr/>
        <p:txBody>
          <a:bodyPr/>
          <a:lstStyle/>
          <a:p>
            <a:r>
              <a:rPr lang="en-US" altLang="zh-TW" dirty="0"/>
              <a:t>Instructions for </a:t>
            </a:r>
            <a:r>
              <a:rPr lang="en-US" altLang="zh-TW" dirty="0">
                <a:solidFill>
                  <a:srgbClr val="FF0000"/>
                </a:solidFill>
              </a:rPr>
              <a:t>bitwise</a:t>
            </a:r>
            <a:r>
              <a:rPr lang="en-US" altLang="zh-TW" dirty="0"/>
              <a:t> manipulation</a:t>
            </a:r>
          </a:p>
          <a:p>
            <a:pPr lvl="1"/>
            <a:r>
              <a:rPr lang="en-US" altLang="zh-TW" dirty="0"/>
              <a:t>Useful for extracting and inserting groups of bits in a word</a:t>
            </a:r>
            <a:endParaRPr lang="en-AU" altLang="zh-TW" dirty="0"/>
          </a:p>
          <a:p>
            <a:endParaRPr lang="en-AU"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lvl="1"/>
            <a:endParaRPr lang="en-US" altLang="zh-TW" dirty="0"/>
          </a:p>
          <a:p>
            <a:pPr lvl="1"/>
            <a:endParaRPr lang="en-US" altLang="zh-TW" dirty="0"/>
          </a:p>
        </p:txBody>
      </p:sp>
      <p:graphicFrame>
        <p:nvGraphicFramePr>
          <p:cNvPr id="275503" name="Group 47"/>
          <p:cNvGraphicFramePr>
            <a:graphicFrameLocks noGrp="1"/>
          </p:cNvGraphicFramePr>
          <p:nvPr>
            <p:extLst>
              <p:ext uri="{D42A27DB-BD31-4B8C-83A1-F6EECF244321}">
                <p14:modId xmlns:p14="http://schemas.microsoft.com/office/powerpoint/2010/main" val="1689796851"/>
              </p:ext>
            </p:extLst>
          </p:nvPr>
        </p:nvGraphicFramePr>
        <p:xfrm>
          <a:off x="1475657" y="1988840"/>
          <a:ext cx="6912767" cy="4032448"/>
        </p:xfrm>
        <a:graphic>
          <a:graphicData uri="http://schemas.openxmlformats.org/drawingml/2006/table">
            <a:tbl>
              <a:tblPr/>
              <a:tblGrid>
                <a:gridCol w="2300588">
                  <a:extLst>
                    <a:ext uri="{9D8B030D-6E8A-4147-A177-3AD203B41FA5}">
                      <a16:colId xmlns:a16="http://schemas.microsoft.com/office/drawing/2014/main" val="20000"/>
                    </a:ext>
                  </a:extLst>
                </a:gridCol>
                <a:gridCol w="1537393">
                  <a:extLst>
                    <a:ext uri="{9D8B030D-6E8A-4147-A177-3AD203B41FA5}">
                      <a16:colId xmlns:a16="http://schemas.microsoft.com/office/drawing/2014/main" val="20001"/>
                    </a:ext>
                  </a:extLst>
                </a:gridCol>
                <a:gridCol w="1537393">
                  <a:extLst>
                    <a:ext uri="{9D8B030D-6E8A-4147-A177-3AD203B41FA5}">
                      <a16:colId xmlns:a16="http://schemas.microsoft.com/office/drawing/2014/main" val="20002"/>
                    </a:ext>
                  </a:extLst>
                </a:gridCol>
                <a:gridCol w="1537393">
                  <a:extLst>
                    <a:ext uri="{9D8B030D-6E8A-4147-A177-3AD203B41FA5}">
                      <a16:colId xmlns:a16="http://schemas.microsoft.com/office/drawing/2014/main" val="20003"/>
                    </a:ext>
                  </a:extLst>
                </a:gridCol>
              </a:tblGrid>
              <a:tr h="50490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Operation</a:t>
                      </a:r>
                      <a:endParaRPr kumimoji="0" lang="en-AU" sz="24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C</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Java</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RISC-V</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50320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Shift left</a:t>
                      </a:r>
                      <a:endParaRPr kumimoji="0" lang="en-AU" sz="24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mn-lt"/>
                        </a:rPr>
                        <a:t>&lt;&lt;</a:t>
                      </a:r>
                      <a:endParaRPr kumimoji="0" lang="en-AU"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mn-lt"/>
                        </a:rPr>
                        <a:t>&lt;&lt;</a:t>
                      </a:r>
                      <a:endParaRPr kumimoji="0" lang="en-AU"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a:ln>
                            <a:noFill/>
                          </a:ln>
                          <a:solidFill>
                            <a:schemeClr val="tx1"/>
                          </a:solidFill>
                          <a:effectLst/>
                          <a:latin typeface="+mn-lt"/>
                        </a:rPr>
                        <a:t>sll</a:t>
                      </a:r>
                      <a:r>
                        <a:rPr kumimoji="0" lang="en-US" sz="2400" b="0" i="0" u="none" strike="noStrike" cap="none" normalizeH="0" baseline="0" dirty="0">
                          <a:ln>
                            <a:noFill/>
                          </a:ln>
                          <a:solidFill>
                            <a:schemeClr val="tx1"/>
                          </a:solidFill>
                          <a:effectLst/>
                          <a:latin typeface="+mn-lt"/>
                        </a:rPr>
                        <a:t>, </a:t>
                      </a:r>
                      <a:r>
                        <a:rPr kumimoji="0" lang="en-US" sz="2400" b="0" i="0" u="none" strike="noStrike" cap="none" normalizeH="0" baseline="0" dirty="0" err="1">
                          <a:ln>
                            <a:noFill/>
                          </a:ln>
                          <a:solidFill>
                            <a:schemeClr val="tx1"/>
                          </a:solidFill>
                          <a:effectLst/>
                          <a:latin typeface="+mn-lt"/>
                        </a:rPr>
                        <a:t>slli</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90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Shift right</a:t>
                      </a:r>
                      <a:endParaRPr kumimoji="0" lang="en-AU" sz="24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mn-lt"/>
                        </a:rPr>
                        <a:t>&gt;&gt;</a:t>
                      </a:r>
                      <a:endParaRPr kumimoji="0" lang="en-AU"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mn-lt"/>
                        </a:rPr>
                        <a:t>&gt;&gt;&gt;</a:t>
                      </a:r>
                      <a:endParaRPr kumimoji="0" lang="en-AU"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a:ln>
                            <a:noFill/>
                          </a:ln>
                          <a:solidFill>
                            <a:schemeClr val="tx1"/>
                          </a:solidFill>
                          <a:effectLst/>
                          <a:latin typeface="+mn-lt"/>
                        </a:rPr>
                        <a:t>srl</a:t>
                      </a:r>
                      <a:r>
                        <a:rPr kumimoji="0" lang="en-US" sz="2400" b="0" i="0" u="none" strike="noStrike" cap="none" normalizeH="0" baseline="0" dirty="0">
                          <a:ln>
                            <a:noFill/>
                          </a:ln>
                          <a:solidFill>
                            <a:schemeClr val="tx1"/>
                          </a:solidFill>
                          <a:effectLst/>
                          <a:latin typeface="+mn-lt"/>
                        </a:rPr>
                        <a:t>, </a:t>
                      </a:r>
                      <a:r>
                        <a:rPr kumimoji="0" lang="en-US" sz="2400" b="0" i="0" u="none" strike="noStrike" cap="none" normalizeH="0" baseline="0" dirty="0" err="1">
                          <a:ln>
                            <a:noFill/>
                          </a:ln>
                          <a:solidFill>
                            <a:schemeClr val="tx1"/>
                          </a:solidFill>
                          <a:effectLst/>
                          <a:latin typeface="+mn-lt"/>
                        </a:rPr>
                        <a:t>srli</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90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a:ln>
                            <a:noFill/>
                          </a:ln>
                          <a:solidFill>
                            <a:schemeClr val="tx1"/>
                          </a:solidFill>
                          <a:effectLst/>
                          <a:latin typeface="+mn-lt"/>
                        </a:rPr>
                        <a:t>Shift right arith.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a:ln>
                            <a:noFill/>
                          </a:ln>
                          <a:solidFill>
                            <a:schemeClr val="tx1"/>
                          </a:solidFill>
                          <a:effectLst/>
                          <a:latin typeface="+mn-lt"/>
                        </a:rPr>
                        <a:t>&gt;&gt;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a:ln>
                            <a:noFill/>
                          </a:ln>
                          <a:solidFill>
                            <a:schemeClr val="tx1"/>
                          </a:solidFill>
                          <a:effectLst/>
                          <a:latin typeface="+mn-lt"/>
                        </a:rPr>
                        <a:t>&gt;&gt;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err="1">
                          <a:ln>
                            <a:noFill/>
                          </a:ln>
                          <a:solidFill>
                            <a:schemeClr val="tx1"/>
                          </a:solidFill>
                          <a:effectLst/>
                          <a:latin typeface="+mn-lt"/>
                        </a:rPr>
                        <a:t>sra</a:t>
                      </a:r>
                      <a:r>
                        <a:rPr kumimoji="0" lang="en-AU" sz="2400" b="0" i="0" u="none" strike="noStrike" cap="none" normalizeH="0" baseline="0" dirty="0">
                          <a:ln>
                            <a:noFill/>
                          </a:ln>
                          <a:solidFill>
                            <a:schemeClr val="tx1"/>
                          </a:solidFill>
                          <a:effectLst/>
                          <a:latin typeface="+mn-lt"/>
                        </a:rPr>
                        <a:t>, </a:t>
                      </a:r>
                      <a:r>
                        <a:rPr kumimoji="0" lang="en-AU" sz="2400" b="0" i="0" u="none" strike="noStrike" cap="none" normalizeH="0" baseline="0" dirty="0" err="1">
                          <a:ln>
                            <a:noFill/>
                          </a:ln>
                          <a:solidFill>
                            <a:schemeClr val="tx1"/>
                          </a:solidFill>
                          <a:effectLst/>
                          <a:latin typeface="+mn-lt"/>
                        </a:rPr>
                        <a:t>srai</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7361825"/>
                  </a:ext>
                </a:extLst>
              </a:tr>
              <a:tr h="50320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mn-lt"/>
                        </a:rPr>
                        <a:t>Bitwise AND</a:t>
                      </a:r>
                      <a:endParaRPr kumimoji="0" lang="en-AU"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mn-lt"/>
                        </a:rPr>
                        <a:t>&amp;</a:t>
                      </a:r>
                      <a:endParaRPr kumimoji="0" lang="en-AU"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mn-lt"/>
                        </a:rPr>
                        <a:t>&amp;</a:t>
                      </a:r>
                      <a:endParaRPr kumimoji="0" lang="en-AU"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and, </a:t>
                      </a:r>
                      <a:r>
                        <a:rPr kumimoji="0" lang="en-US" sz="2400" b="0" i="0" u="none" strike="noStrike" cap="none" normalizeH="0" baseline="0" dirty="0" err="1">
                          <a:ln>
                            <a:noFill/>
                          </a:ln>
                          <a:solidFill>
                            <a:schemeClr val="tx1"/>
                          </a:solidFill>
                          <a:effectLst/>
                          <a:latin typeface="+mn-lt"/>
                        </a:rPr>
                        <a:t>andi</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0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Bitwise OR</a:t>
                      </a:r>
                      <a:endParaRPr kumimoji="0" lang="en-AU" sz="24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mn-lt"/>
                        </a:rPr>
                        <a:t>|</a:t>
                      </a:r>
                      <a:endParaRPr kumimoji="0" lang="en-AU"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mn-lt"/>
                        </a:rPr>
                        <a:t>|</a:t>
                      </a:r>
                      <a:endParaRPr kumimoji="0" lang="en-AU"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or, </a:t>
                      </a:r>
                      <a:r>
                        <a:rPr kumimoji="0" lang="en-US" sz="2400" b="0" i="0" u="none" strike="noStrike" cap="none" normalizeH="0" baseline="0" dirty="0" err="1">
                          <a:ln>
                            <a:noFill/>
                          </a:ln>
                          <a:solidFill>
                            <a:schemeClr val="tx1"/>
                          </a:solidFill>
                          <a:effectLst/>
                          <a:latin typeface="+mn-lt"/>
                        </a:rPr>
                        <a:t>ori</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320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a:ln>
                            <a:noFill/>
                          </a:ln>
                          <a:solidFill>
                            <a:schemeClr val="tx1"/>
                          </a:solidFill>
                          <a:effectLst/>
                          <a:latin typeface="+mn-lt"/>
                        </a:rPr>
                        <a:t>Bitwise XOR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a:ln>
                            <a:noFill/>
                          </a:ln>
                          <a:solidFill>
                            <a:schemeClr val="tx1"/>
                          </a:solidFill>
                          <a:effectLst/>
                          <a:latin typeface="+mn-lt"/>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a:ln>
                            <a:noFill/>
                          </a:ln>
                          <a:solidFill>
                            <a:schemeClr val="tx1"/>
                          </a:solidFill>
                          <a:effectLst/>
                          <a:latin typeface="+mn-lt"/>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a:ln>
                            <a:noFill/>
                          </a:ln>
                          <a:solidFill>
                            <a:schemeClr val="tx1"/>
                          </a:solidFill>
                          <a:effectLst/>
                          <a:latin typeface="+mn-lt"/>
                        </a:rPr>
                        <a:t>xor</a:t>
                      </a:r>
                      <a:r>
                        <a:rPr kumimoji="0" lang="en-US" sz="2400" b="0" i="0" u="none" strike="noStrike" cap="none" normalizeH="0" baseline="0" dirty="0">
                          <a:ln>
                            <a:noFill/>
                          </a:ln>
                          <a:solidFill>
                            <a:schemeClr val="tx1"/>
                          </a:solidFill>
                          <a:effectLst/>
                          <a:latin typeface="+mn-lt"/>
                        </a:rPr>
                        <a:t>, </a:t>
                      </a:r>
                      <a:r>
                        <a:rPr kumimoji="0" lang="en-US" sz="2400" b="0" i="0" u="none" strike="noStrike" cap="none" normalizeH="0" baseline="0" dirty="0" err="1">
                          <a:ln>
                            <a:noFill/>
                          </a:ln>
                          <a:solidFill>
                            <a:schemeClr val="tx1"/>
                          </a:solidFill>
                          <a:effectLst/>
                          <a:latin typeface="+mn-lt"/>
                        </a:rPr>
                        <a:t>xori</a:t>
                      </a:r>
                      <a:endParaRPr kumimoji="0" lang="en-AU" sz="2400" b="0" i="0" u="none" strike="noStrike" cap="none" normalizeH="0" baseline="0" dirty="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5961638"/>
                  </a:ext>
                </a:extLst>
              </a:tr>
              <a:tr h="50490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Bitwise NOT</a:t>
                      </a:r>
                      <a:endParaRPr kumimoji="0" lang="en-AU" sz="24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mn-lt"/>
                        </a:rPr>
                        <a:t>~</a:t>
                      </a:r>
                      <a:endParaRPr kumimoji="0" lang="en-AU"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投影片編號版面配置區 1"/>
          <p:cNvSpPr>
            <a:spLocks noGrp="1"/>
          </p:cNvSpPr>
          <p:nvPr>
            <p:ph type="sldNum" sz="quarter" idx="11"/>
          </p:nvPr>
        </p:nvSpPr>
        <p:spPr/>
        <p:txBody>
          <a:bodyPr/>
          <a:lstStyle/>
          <a:p>
            <a:fld id="{0EF8A0A4-1A2F-4B89-B3C7-02C31CE3A532}" type="slidenum">
              <a:rPr lang="zh-TW" altLang="en-US" smtClean="0"/>
              <a:pPr/>
              <a:t>46</a:t>
            </a:fld>
            <a:endParaRPr lang="zh-TW" altLang="zh-TW"/>
          </a:p>
        </p:txBody>
      </p:sp>
      <p:sp>
        <p:nvSpPr>
          <p:cNvPr id="3" name="文字方塊 2"/>
          <p:cNvSpPr txBox="1"/>
          <p:nvPr/>
        </p:nvSpPr>
        <p:spPr>
          <a:xfrm>
            <a:off x="251520" y="5517232"/>
            <a:ext cx="1074333" cy="461665"/>
          </a:xfrm>
          <a:prstGeom prst="rect">
            <a:avLst/>
          </a:prstGeom>
          <a:noFill/>
        </p:spPr>
        <p:txBody>
          <a:bodyPr wrap="none" rtlCol="0">
            <a:spAutoFit/>
          </a:bodyPr>
          <a:lstStyle/>
          <a:p>
            <a:pPr marL="0"/>
            <a:r>
              <a:rPr lang="en-US" altLang="zh-TW" dirty="0">
                <a:latin typeface="+mn-lt"/>
              </a:rPr>
              <a:t>Fig. 2.8</a:t>
            </a:r>
            <a:endParaRPr lang="zh-TW" altLang="en-US" dirty="0">
              <a:latin typeface="+mn-lt"/>
            </a:endParaRPr>
          </a:p>
        </p:txBody>
      </p:sp>
    </p:spTree>
    <p:extLst>
      <p:ext uri="{BB962C8B-B14F-4D97-AF65-F5344CB8AC3E}">
        <p14:creationId xmlns:p14="http://schemas.microsoft.com/office/powerpoint/2010/main" val="20329168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err="1"/>
              <a:t>sll</a:t>
            </a:r>
            <a:r>
              <a:rPr lang="en-US" altLang="zh-TW" dirty="0"/>
              <a:t>: shift left logical (R-type)</a:t>
            </a:r>
          </a:p>
          <a:p>
            <a:pPr lvl="1"/>
            <a:r>
              <a:rPr lang="en-US" altLang="zh-TW" dirty="0"/>
              <a:t>Shift left and fill with 0 bits</a:t>
            </a:r>
          </a:p>
          <a:p>
            <a:pPr lvl="1"/>
            <a:r>
              <a:rPr lang="en-US" altLang="zh-TW" dirty="0"/>
              <a:t>Shift left by </a:t>
            </a:r>
            <a:r>
              <a:rPr lang="en-US" altLang="zh-TW" i="1" dirty="0" err="1"/>
              <a:t>i</a:t>
            </a:r>
            <a:r>
              <a:rPr lang="en-US" altLang="zh-TW" dirty="0"/>
              <a:t> bits = multiplies by 2</a:t>
            </a:r>
            <a:r>
              <a:rPr lang="en-US" altLang="zh-TW" baseline="30000" dirty="0"/>
              <a:t>i</a:t>
            </a:r>
            <a:r>
              <a:rPr lang="en-US" altLang="zh-TW" dirty="0"/>
              <a:t>  (faster than multiply)</a:t>
            </a:r>
          </a:p>
          <a:p>
            <a:endParaRPr lang="en-US" altLang="zh-TW" dirty="0"/>
          </a:p>
          <a:p>
            <a:endParaRPr lang="en-US" altLang="zh-TW" dirty="0"/>
          </a:p>
          <a:p>
            <a:r>
              <a:rPr lang="en-US" altLang="zh-TW" dirty="0"/>
              <a:t>Example: </a:t>
            </a:r>
            <a:r>
              <a:rPr lang="en-US" altLang="en-US" b="1" dirty="0" err="1">
                <a:latin typeface="Courier New" panose="02070309020205020404" pitchFamily="49" charset="0"/>
                <a:cs typeface="Courier New" panose="02070309020205020404" pitchFamily="49" charset="0"/>
              </a:rPr>
              <a:t>sll</a:t>
            </a:r>
            <a:r>
              <a:rPr lang="en-US" altLang="en-US" b="1" dirty="0">
                <a:latin typeface="Courier New" panose="02070309020205020404" pitchFamily="49" charset="0"/>
                <a:cs typeface="Courier New" panose="02070309020205020404" pitchFamily="49" charset="0"/>
              </a:rPr>
              <a:t> x9,x20,x21</a:t>
            </a:r>
          </a:p>
          <a:p>
            <a:pPr lvl="1"/>
            <a:endParaRPr lang="en-US" altLang="zh-TW" b="1" dirty="0">
              <a:latin typeface="Courier New" panose="02070309020205020404" pitchFamily="49" charset="0"/>
              <a:cs typeface="Courier New" panose="02070309020205020404" pitchFamily="49" charset="0"/>
            </a:endParaRPr>
          </a:p>
          <a:p>
            <a:pPr lvl="1"/>
            <a:endParaRPr lang="en-US" altLang="zh-TW" b="1" dirty="0">
              <a:latin typeface="Courier New" panose="02070309020205020404" pitchFamily="49" charset="0"/>
              <a:cs typeface="Courier New" panose="02070309020205020404" pitchFamily="49" charset="0"/>
            </a:endParaRPr>
          </a:p>
          <a:p>
            <a:pPr lvl="1"/>
            <a:endParaRPr lang="en-US" altLang="zh-TW" b="1" dirty="0">
              <a:latin typeface="Courier New" panose="02070309020205020404" pitchFamily="49" charset="0"/>
              <a:cs typeface="Courier New" panose="02070309020205020404" pitchFamily="49" charset="0"/>
            </a:endParaRPr>
          </a:p>
          <a:p>
            <a:pPr lvl="1"/>
            <a:r>
              <a:rPr lang="en-US" altLang="zh-TW" b="1" dirty="0">
                <a:latin typeface="Courier New" panose="02070309020205020404" pitchFamily="49" charset="0"/>
                <a:cs typeface="Courier New" panose="02070309020205020404" pitchFamily="49" charset="0"/>
              </a:rPr>
              <a:t>x20</a:t>
            </a:r>
            <a:r>
              <a:rPr lang="en-US" altLang="zh-TW" dirty="0"/>
              <a:t> = 0000 … 000</a:t>
            </a:r>
            <a:r>
              <a:rPr lang="en-US" altLang="zh-TW" u="sng" dirty="0"/>
              <a:t>1</a:t>
            </a:r>
            <a:r>
              <a:rPr lang="en-US" altLang="zh-TW" dirty="0"/>
              <a:t>;   </a:t>
            </a:r>
            <a:r>
              <a:rPr lang="en-US" altLang="zh-TW" b="1" dirty="0">
                <a:latin typeface="Courier New" panose="02070309020205020404" pitchFamily="49" charset="0"/>
                <a:cs typeface="Courier New" panose="02070309020205020404" pitchFamily="49" charset="0"/>
              </a:rPr>
              <a:t>x21</a:t>
            </a:r>
            <a:r>
              <a:rPr lang="en-US" altLang="zh-TW" dirty="0"/>
              <a:t> = 0000 … 0011 = 3</a:t>
            </a:r>
          </a:p>
          <a:p>
            <a:pPr lvl="1"/>
            <a:r>
              <a:rPr lang="en-US" altLang="zh-TW" dirty="0"/>
              <a:t>After instruction executed, </a:t>
            </a:r>
            <a:r>
              <a:rPr lang="en-US" altLang="zh-TW" b="1" dirty="0">
                <a:latin typeface="Courier New" panose="02070309020205020404" pitchFamily="49" charset="0"/>
                <a:cs typeface="Courier New" panose="02070309020205020404" pitchFamily="49" charset="0"/>
              </a:rPr>
              <a:t>x9</a:t>
            </a:r>
            <a:r>
              <a:rPr lang="en-US" altLang="zh-TW" dirty="0"/>
              <a:t> will contain 0000 … </a:t>
            </a:r>
            <a:r>
              <a:rPr lang="en-US" altLang="zh-TW" u="sng" dirty="0"/>
              <a:t>1</a:t>
            </a:r>
            <a:r>
              <a:rPr lang="en-US" altLang="zh-TW" dirty="0">
                <a:solidFill>
                  <a:srgbClr val="FF0000"/>
                </a:solidFill>
              </a:rPr>
              <a:t>000</a:t>
            </a:r>
          </a:p>
        </p:txBody>
      </p:sp>
      <p:sp>
        <p:nvSpPr>
          <p:cNvPr id="2" name="標題 1"/>
          <p:cNvSpPr>
            <a:spLocks noGrp="1"/>
          </p:cNvSpPr>
          <p:nvPr>
            <p:ph type="title"/>
          </p:nvPr>
        </p:nvSpPr>
        <p:spPr/>
        <p:txBody>
          <a:bodyPr/>
          <a:lstStyle/>
          <a:p>
            <a:r>
              <a:rPr lang="en-US" altLang="zh-TW" dirty="0"/>
              <a:t>Shift Operations</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47</a:t>
            </a:fld>
            <a:endParaRPr lang="zh-TW" altLang="zh-TW"/>
          </a:p>
        </p:txBody>
      </p:sp>
      <p:grpSp>
        <p:nvGrpSpPr>
          <p:cNvPr id="5" name="群組 4"/>
          <p:cNvGrpSpPr/>
          <p:nvPr/>
        </p:nvGrpSpPr>
        <p:grpSpPr>
          <a:xfrm>
            <a:off x="755303" y="2420888"/>
            <a:ext cx="7920880" cy="936104"/>
            <a:chOff x="611560" y="1340768"/>
            <a:chExt cx="7920880" cy="936104"/>
          </a:xfrm>
        </p:grpSpPr>
        <p:sp>
          <p:nvSpPr>
            <p:cNvPr id="6" name="Text Box 5"/>
            <p:cNvSpPr txBox="1">
              <a:spLocks noChangeArrowheads="1"/>
            </p:cNvSpPr>
            <p:nvPr/>
          </p:nvSpPr>
          <p:spPr bwMode="auto">
            <a:xfrm>
              <a:off x="611560" y="1340768"/>
              <a:ext cx="1517028"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funct7</a:t>
              </a:r>
              <a:endParaRPr lang="en-AU" altLang="en-US" sz="2400" dirty="0">
                <a:latin typeface="+mn-lt"/>
              </a:endParaRPr>
            </a:p>
          </p:txBody>
        </p:sp>
        <p:sp>
          <p:nvSpPr>
            <p:cNvPr id="7" name="Text Box 6"/>
            <p:cNvSpPr txBox="1">
              <a:spLocks noChangeArrowheads="1"/>
            </p:cNvSpPr>
            <p:nvPr/>
          </p:nvSpPr>
          <p:spPr bwMode="auto">
            <a:xfrm>
              <a:off x="2128588" y="1340768"/>
              <a:ext cx="1262643"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rs2</a:t>
              </a:r>
              <a:endParaRPr lang="en-AU" altLang="en-US" sz="2400">
                <a:latin typeface="+mn-lt"/>
              </a:endParaRPr>
            </a:p>
          </p:txBody>
        </p:sp>
        <p:sp>
          <p:nvSpPr>
            <p:cNvPr id="8" name="Text Box 7"/>
            <p:cNvSpPr txBox="1">
              <a:spLocks noChangeArrowheads="1"/>
            </p:cNvSpPr>
            <p:nvPr/>
          </p:nvSpPr>
          <p:spPr bwMode="auto">
            <a:xfrm>
              <a:off x="3391231" y="1340768"/>
              <a:ext cx="1262643"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rs1</a:t>
              </a:r>
              <a:endParaRPr lang="en-AU" altLang="en-US" sz="2400">
                <a:latin typeface="+mn-lt"/>
              </a:endParaRPr>
            </a:p>
          </p:txBody>
        </p:sp>
        <p:sp>
          <p:nvSpPr>
            <p:cNvPr id="9" name="Text Box 8"/>
            <p:cNvSpPr txBox="1">
              <a:spLocks noChangeArrowheads="1"/>
            </p:cNvSpPr>
            <p:nvPr/>
          </p:nvSpPr>
          <p:spPr bwMode="auto">
            <a:xfrm>
              <a:off x="5752769" y="1340768"/>
              <a:ext cx="1262643"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err="1">
                  <a:latin typeface="+mn-lt"/>
                </a:rPr>
                <a:t>rd</a:t>
              </a:r>
              <a:endParaRPr lang="en-AU" altLang="en-US" sz="2400" dirty="0">
                <a:latin typeface="+mn-lt"/>
              </a:endParaRPr>
            </a:p>
          </p:txBody>
        </p:sp>
        <p:sp>
          <p:nvSpPr>
            <p:cNvPr id="10" name="Text Box 9"/>
            <p:cNvSpPr txBox="1">
              <a:spLocks noChangeArrowheads="1"/>
            </p:cNvSpPr>
            <p:nvPr/>
          </p:nvSpPr>
          <p:spPr bwMode="auto">
            <a:xfrm>
              <a:off x="4655731" y="1340768"/>
              <a:ext cx="1095181"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funct3</a:t>
              </a:r>
              <a:endParaRPr lang="en-AU" altLang="en-US" sz="2400" dirty="0">
                <a:latin typeface="+mn-lt"/>
              </a:endParaRPr>
            </a:p>
          </p:txBody>
        </p:sp>
        <p:sp>
          <p:nvSpPr>
            <p:cNvPr id="11" name="Text Box 10"/>
            <p:cNvSpPr txBox="1">
              <a:spLocks noChangeArrowheads="1"/>
            </p:cNvSpPr>
            <p:nvPr/>
          </p:nvSpPr>
          <p:spPr bwMode="auto">
            <a:xfrm>
              <a:off x="7015412" y="1340768"/>
              <a:ext cx="1517028"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opcode</a:t>
              </a:r>
              <a:endParaRPr lang="en-AU" altLang="en-US" sz="2400">
                <a:latin typeface="+mn-lt"/>
              </a:endParaRPr>
            </a:p>
          </p:txBody>
        </p:sp>
        <p:sp>
          <p:nvSpPr>
            <p:cNvPr id="12" name="Text Box 11"/>
            <p:cNvSpPr txBox="1">
              <a:spLocks noChangeArrowheads="1"/>
            </p:cNvSpPr>
            <p:nvPr/>
          </p:nvSpPr>
          <p:spPr bwMode="auto">
            <a:xfrm>
              <a:off x="837684" y="1812631"/>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7 bits</a:t>
              </a:r>
              <a:endParaRPr lang="en-AU" altLang="en-US" sz="2400">
                <a:latin typeface="+mn-lt"/>
              </a:endParaRPr>
            </a:p>
          </p:txBody>
        </p:sp>
        <p:sp>
          <p:nvSpPr>
            <p:cNvPr id="13" name="Text Box 12"/>
            <p:cNvSpPr txBox="1">
              <a:spLocks noChangeArrowheads="1"/>
            </p:cNvSpPr>
            <p:nvPr/>
          </p:nvSpPr>
          <p:spPr bwMode="auto">
            <a:xfrm>
              <a:off x="7241535" y="1815207"/>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7 bits</a:t>
              </a:r>
              <a:endParaRPr lang="en-AU" altLang="en-US" sz="2400">
                <a:latin typeface="+mn-lt"/>
              </a:endParaRPr>
            </a:p>
          </p:txBody>
        </p:sp>
        <p:sp>
          <p:nvSpPr>
            <p:cNvPr id="14" name="Text Box 13"/>
            <p:cNvSpPr txBox="1">
              <a:spLocks noChangeArrowheads="1"/>
            </p:cNvSpPr>
            <p:nvPr/>
          </p:nvSpPr>
          <p:spPr bwMode="auto">
            <a:xfrm>
              <a:off x="2269296" y="1812631"/>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15" name="Text Box 14"/>
            <p:cNvSpPr txBox="1">
              <a:spLocks noChangeArrowheads="1"/>
            </p:cNvSpPr>
            <p:nvPr/>
          </p:nvSpPr>
          <p:spPr bwMode="auto">
            <a:xfrm>
              <a:off x="3533795" y="1812631"/>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16" name="Text Box 15"/>
            <p:cNvSpPr txBox="1">
              <a:spLocks noChangeArrowheads="1"/>
            </p:cNvSpPr>
            <p:nvPr/>
          </p:nvSpPr>
          <p:spPr bwMode="auto">
            <a:xfrm>
              <a:off x="5895334" y="1815207"/>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17" name="Text Box 16"/>
            <p:cNvSpPr txBox="1">
              <a:spLocks noChangeArrowheads="1"/>
            </p:cNvSpPr>
            <p:nvPr/>
          </p:nvSpPr>
          <p:spPr bwMode="auto">
            <a:xfrm>
              <a:off x="4628977" y="1812631"/>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3 bits</a:t>
              </a:r>
              <a:endParaRPr lang="en-AU" altLang="en-US" sz="2400" dirty="0">
                <a:latin typeface="+mn-lt"/>
              </a:endParaRPr>
            </a:p>
          </p:txBody>
        </p:sp>
      </p:grpSp>
      <p:grpSp>
        <p:nvGrpSpPr>
          <p:cNvPr id="26" name="群組 25"/>
          <p:cNvGrpSpPr/>
          <p:nvPr/>
        </p:nvGrpSpPr>
        <p:grpSpPr>
          <a:xfrm>
            <a:off x="837684" y="4335487"/>
            <a:ext cx="7694756" cy="461665"/>
            <a:chOff x="1331913" y="4813275"/>
            <a:chExt cx="6772275" cy="393534"/>
          </a:xfrm>
        </p:grpSpPr>
        <p:sp>
          <p:nvSpPr>
            <p:cNvPr id="27" name="Text Box 5"/>
            <p:cNvSpPr txBox="1">
              <a:spLocks noChangeArrowheads="1"/>
            </p:cNvSpPr>
            <p:nvPr/>
          </p:nvSpPr>
          <p:spPr bwMode="auto">
            <a:xfrm>
              <a:off x="1331913" y="4813275"/>
              <a:ext cx="1296987"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0000000</a:t>
              </a:r>
              <a:endParaRPr lang="en-AU" altLang="en-US" sz="2400">
                <a:latin typeface="+mn-lt"/>
              </a:endParaRPr>
            </a:p>
          </p:txBody>
        </p:sp>
        <p:sp>
          <p:nvSpPr>
            <p:cNvPr id="28" name="Text Box 6"/>
            <p:cNvSpPr txBox="1">
              <a:spLocks noChangeArrowheads="1"/>
            </p:cNvSpPr>
            <p:nvPr/>
          </p:nvSpPr>
          <p:spPr bwMode="auto">
            <a:xfrm>
              <a:off x="2628900" y="4813275"/>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10101</a:t>
              </a:r>
              <a:endParaRPr lang="en-AU" altLang="en-US" sz="2400">
                <a:latin typeface="+mn-lt"/>
              </a:endParaRPr>
            </a:p>
          </p:txBody>
        </p:sp>
        <p:sp>
          <p:nvSpPr>
            <p:cNvPr id="29" name="Text Box 7"/>
            <p:cNvSpPr txBox="1">
              <a:spLocks noChangeArrowheads="1"/>
            </p:cNvSpPr>
            <p:nvPr/>
          </p:nvSpPr>
          <p:spPr bwMode="auto">
            <a:xfrm>
              <a:off x="3708400" y="4813275"/>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10100</a:t>
              </a:r>
              <a:endParaRPr lang="en-AU" altLang="en-US" sz="2400">
                <a:latin typeface="+mn-lt"/>
              </a:endParaRPr>
            </a:p>
          </p:txBody>
        </p:sp>
        <p:sp>
          <p:nvSpPr>
            <p:cNvPr id="30" name="Text Box 8"/>
            <p:cNvSpPr txBox="1">
              <a:spLocks noChangeArrowheads="1"/>
            </p:cNvSpPr>
            <p:nvPr/>
          </p:nvSpPr>
          <p:spPr bwMode="auto">
            <a:xfrm>
              <a:off x="5727700" y="4813275"/>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01001</a:t>
              </a:r>
              <a:endParaRPr lang="en-AU" altLang="en-US" sz="2400">
                <a:latin typeface="+mn-lt"/>
              </a:endParaRPr>
            </a:p>
          </p:txBody>
        </p:sp>
        <p:sp>
          <p:nvSpPr>
            <p:cNvPr id="31" name="Text Box 9"/>
            <p:cNvSpPr txBox="1">
              <a:spLocks noChangeArrowheads="1"/>
            </p:cNvSpPr>
            <p:nvPr/>
          </p:nvSpPr>
          <p:spPr bwMode="auto">
            <a:xfrm>
              <a:off x="4789488" y="4813275"/>
              <a:ext cx="936625"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001</a:t>
              </a:r>
              <a:endParaRPr lang="en-AU" altLang="en-US" sz="2400" dirty="0">
                <a:latin typeface="+mn-lt"/>
              </a:endParaRPr>
            </a:p>
          </p:txBody>
        </p:sp>
        <p:sp>
          <p:nvSpPr>
            <p:cNvPr id="32" name="Text Box 10"/>
            <p:cNvSpPr txBox="1">
              <a:spLocks noChangeArrowheads="1"/>
            </p:cNvSpPr>
            <p:nvPr/>
          </p:nvSpPr>
          <p:spPr bwMode="auto">
            <a:xfrm>
              <a:off x="6807200" y="4813275"/>
              <a:ext cx="1296988"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0110011</a:t>
              </a:r>
              <a:endParaRPr lang="en-AU" altLang="en-US" sz="2400">
                <a:latin typeface="+mn-lt"/>
              </a:endParaRPr>
            </a:p>
          </p:txBody>
        </p:sp>
      </p:grpSp>
      <p:grpSp>
        <p:nvGrpSpPr>
          <p:cNvPr id="33" name="群組 32"/>
          <p:cNvGrpSpPr/>
          <p:nvPr/>
        </p:nvGrpSpPr>
        <p:grpSpPr>
          <a:xfrm>
            <a:off x="837411" y="3801814"/>
            <a:ext cx="7694756" cy="461665"/>
            <a:chOff x="1331913" y="4149700"/>
            <a:chExt cx="6772275" cy="393534"/>
          </a:xfrm>
        </p:grpSpPr>
        <p:sp>
          <p:nvSpPr>
            <p:cNvPr id="34" name="Text Box 5"/>
            <p:cNvSpPr txBox="1">
              <a:spLocks noChangeArrowheads="1"/>
            </p:cNvSpPr>
            <p:nvPr/>
          </p:nvSpPr>
          <p:spPr bwMode="auto">
            <a:xfrm>
              <a:off x="1331913" y="4149700"/>
              <a:ext cx="1296987"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0</a:t>
              </a:r>
              <a:endParaRPr lang="en-AU" altLang="en-US" sz="2400">
                <a:latin typeface="+mn-lt"/>
              </a:endParaRPr>
            </a:p>
          </p:txBody>
        </p:sp>
        <p:sp>
          <p:nvSpPr>
            <p:cNvPr id="35" name="Text Box 6"/>
            <p:cNvSpPr txBox="1">
              <a:spLocks noChangeArrowheads="1"/>
            </p:cNvSpPr>
            <p:nvPr/>
          </p:nvSpPr>
          <p:spPr bwMode="auto">
            <a:xfrm>
              <a:off x="2628900" y="4149700"/>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x21</a:t>
              </a:r>
              <a:endParaRPr lang="en-AU" altLang="en-US" sz="2400" dirty="0">
                <a:latin typeface="+mn-lt"/>
              </a:endParaRPr>
            </a:p>
          </p:txBody>
        </p:sp>
        <p:sp>
          <p:nvSpPr>
            <p:cNvPr id="36" name="Text Box 7"/>
            <p:cNvSpPr txBox="1">
              <a:spLocks noChangeArrowheads="1"/>
            </p:cNvSpPr>
            <p:nvPr/>
          </p:nvSpPr>
          <p:spPr bwMode="auto">
            <a:xfrm>
              <a:off x="3708400" y="4149700"/>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x20</a:t>
              </a:r>
              <a:endParaRPr lang="en-AU" altLang="en-US" sz="2400" dirty="0">
                <a:latin typeface="+mn-lt"/>
              </a:endParaRPr>
            </a:p>
          </p:txBody>
        </p:sp>
        <p:sp>
          <p:nvSpPr>
            <p:cNvPr id="37" name="Text Box 8"/>
            <p:cNvSpPr txBox="1">
              <a:spLocks noChangeArrowheads="1"/>
            </p:cNvSpPr>
            <p:nvPr/>
          </p:nvSpPr>
          <p:spPr bwMode="auto">
            <a:xfrm>
              <a:off x="5727700" y="4149700"/>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x9</a:t>
              </a:r>
              <a:endParaRPr lang="en-AU" altLang="en-US" sz="2400" dirty="0">
                <a:latin typeface="+mn-lt"/>
              </a:endParaRPr>
            </a:p>
          </p:txBody>
        </p:sp>
        <p:sp>
          <p:nvSpPr>
            <p:cNvPr id="38" name="Text Box 9"/>
            <p:cNvSpPr txBox="1">
              <a:spLocks noChangeArrowheads="1"/>
            </p:cNvSpPr>
            <p:nvPr/>
          </p:nvSpPr>
          <p:spPr bwMode="auto">
            <a:xfrm>
              <a:off x="4789488" y="4149700"/>
              <a:ext cx="936625"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1</a:t>
              </a:r>
              <a:endParaRPr lang="en-AU" altLang="en-US" sz="2400" dirty="0">
                <a:latin typeface="+mn-lt"/>
              </a:endParaRPr>
            </a:p>
          </p:txBody>
        </p:sp>
        <p:sp>
          <p:nvSpPr>
            <p:cNvPr id="39" name="Text Box 10"/>
            <p:cNvSpPr txBox="1">
              <a:spLocks noChangeArrowheads="1"/>
            </p:cNvSpPr>
            <p:nvPr/>
          </p:nvSpPr>
          <p:spPr bwMode="auto">
            <a:xfrm>
              <a:off x="6807200" y="4149700"/>
              <a:ext cx="1296988"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err="1">
                  <a:latin typeface="+mn-lt"/>
                </a:rPr>
                <a:t>sll</a:t>
              </a:r>
              <a:endParaRPr lang="en-AU" altLang="en-US" sz="2400" dirty="0">
                <a:latin typeface="+mn-lt"/>
              </a:endParaRPr>
            </a:p>
          </p:txBody>
        </p:sp>
      </p:grpSp>
    </p:spTree>
    <p:extLst>
      <p:ext uri="{BB962C8B-B14F-4D97-AF65-F5344CB8AC3E}">
        <p14:creationId xmlns:p14="http://schemas.microsoft.com/office/powerpoint/2010/main" val="26982870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Shift Operations</a:t>
            </a:r>
            <a:endParaRPr lang="zh-TW" altLang="en-US" dirty="0"/>
          </a:p>
        </p:txBody>
      </p:sp>
      <p:sp>
        <p:nvSpPr>
          <p:cNvPr id="3" name="內容版面配置區 2"/>
          <p:cNvSpPr>
            <a:spLocks noGrp="1"/>
          </p:cNvSpPr>
          <p:nvPr>
            <p:ph idx="1"/>
          </p:nvPr>
        </p:nvSpPr>
        <p:spPr/>
        <p:txBody>
          <a:bodyPr/>
          <a:lstStyle/>
          <a:p>
            <a:pPr>
              <a:spcBef>
                <a:spcPts val="0"/>
              </a:spcBef>
            </a:pPr>
            <a:r>
              <a:rPr lang="en-US" altLang="zh-TW" dirty="0" err="1"/>
              <a:t>srl</a:t>
            </a:r>
            <a:r>
              <a:rPr lang="en-US" altLang="zh-TW" dirty="0"/>
              <a:t>: shift right logical (R-type)</a:t>
            </a:r>
          </a:p>
          <a:p>
            <a:pPr lvl="1">
              <a:spcBef>
                <a:spcPts val="0"/>
              </a:spcBef>
            </a:pPr>
            <a:r>
              <a:rPr lang="en-US" altLang="zh-TW" dirty="0"/>
              <a:t>Shift right and fill with 0 bits</a:t>
            </a:r>
          </a:p>
          <a:p>
            <a:pPr lvl="1">
              <a:spcBef>
                <a:spcPts val="0"/>
              </a:spcBef>
            </a:pPr>
            <a:r>
              <a:rPr lang="en-US" altLang="zh-TW" dirty="0"/>
              <a:t>Shift right by </a:t>
            </a:r>
            <a:r>
              <a:rPr lang="en-US" altLang="zh-TW" i="1" dirty="0" err="1"/>
              <a:t>i</a:t>
            </a:r>
            <a:r>
              <a:rPr lang="en-US" altLang="zh-TW" dirty="0"/>
              <a:t> bits = divides by 2</a:t>
            </a:r>
            <a:r>
              <a:rPr lang="en-US" altLang="zh-TW" baseline="30000" dirty="0"/>
              <a:t>i</a:t>
            </a:r>
            <a:r>
              <a:rPr lang="en-US" altLang="zh-TW" dirty="0"/>
              <a:t> (unsigned only)</a:t>
            </a:r>
            <a:br>
              <a:rPr lang="en-US" altLang="zh-TW" dirty="0"/>
            </a:br>
            <a:r>
              <a:rPr lang="en-US" altLang="zh-TW" dirty="0"/>
              <a:t>(much faster than division, used in compiler optimization)</a:t>
            </a:r>
            <a:endParaRPr lang="en-AU" altLang="zh-TW" dirty="0"/>
          </a:p>
          <a:p>
            <a:pPr lvl="1">
              <a:spcBef>
                <a:spcPts val="0"/>
              </a:spcBef>
            </a:pPr>
            <a:r>
              <a:rPr lang="en-US" altLang="zh-TW" dirty="0"/>
              <a:t>Example: </a:t>
            </a:r>
            <a:r>
              <a:rPr lang="en-US" altLang="en-US" b="1" dirty="0" err="1">
                <a:latin typeface="Courier New" panose="02070309020205020404" pitchFamily="49" charset="0"/>
                <a:cs typeface="Courier New" panose="02070309020205020404" pitchFamily="49" charset="0"/>
              </a:rPr>
              <a:t>srl</a:t>
            </a:r>
            <a:r>
              <a:rPr lang="en-US" altLang="en-US" b="1" dirty="0">
                <a:latin typeface="Courier New" panose="02070309020205020404" pitchFamily="49" charset="0"/>
                <a:cs typeface="Courier New" panose="02070309020205020404" pitchFamily="49" charset="0"/>
              </a:rPr>
              <a:t> x9,x20,x21</a:t>
            </a:r>
          </a:p>
          <a:p>
            <a:pPr marL="914400" lvl="2" indent="0">
              <a:spcBef>
                <a:spcPts val="0"/>
              </a:spcBef>
              <a:spcAft>
                <a:spcPts val="900"/>
              </a:spcAft>
              <a:buNone/>
            </a:pPr>
            <a:endParaRPr lang="en-US" altLang="zh-TW" dirty="0"/>
          </a:p>
          <a:p>
            <a:pPr>
              <a:spcBef>
                <a:spcPts val="0"/>
              </a:spcBef>
            </a:pPr>
            <a:r>
              <a:rPr lang="en-US" altLang="zh-TW" dirty="0" err="1"/>
              <a:t>sra</a:t>
            </a:r>
            <a:r>
              <a:rPr lang="en-US" altLang="zh-TW" dirty="0"/>
              <a:t>: shift right arithmetic (R-type)</a:t>
            </a:r>
          </a:p>
          <a:p>
            <a:pPr lvl="1">
              <a:spcBef>
                <a:spcPts val="0"/>
              </a:spcBef>
            </a:pPr>
            <a:r>
              <a:rPr lang="en-US" altLang="zh-TW" dirty="0"/>
              <a:t>Shift right and fill with </a:t>
            </a:r>
            <a:r>
              <a:rPr lang="en-US" altLang="zh-TW" u="sng" dirty="0"/>
              <a:t>sign bits</a:t>
            </a:r>
            <a:r>
              <a:rPr lang="en-US" altLang="zh-TW" dirty="0"/>
              <a:t> (no </a:t>
            </a:r>
            <a:r>
              <a:rPr lang="en-US" altLang="zh-TW" b="1" dirty="0" err="1">
                <a:latin typeface="Courier New" panose="02070309020205020404" pitchFamily="49" charset="0"/>
                <a:cs typeface="Courier New" panose="02070309020205020404" pitchFamily="49" charset="0"/>
              </a:rPr>
              <a:t>sla</a:t>
            </a:r>
            <a:r>
              <a:rPr lang="en-US" altLang="zh-TW" dirty="0"/>
              <a:t>!)</a:t>
            </a:r>
          </a:p>
          <a:p>
            <a:pPr lvl="1">
              <a:spcBef>
                <a:spcPts val="0"/>
              </a:spcBef>
            </a:pPr>
            <a:r>
              <a:rPr lang="en-US" altLang="zh-TW" dirty="0"/>
              <a:t>Shift right by </a:t>
            </a:r>
            <a:r>
              <a:rPr lang="en-US" altLang="zh-TW" i="1" dirty="0" err="1"/>
              <a:t>i</a:t>
            </a:r>
            <a:r>
              <a:rPr lang="en-US" altLang="zh-TW" dirty="0"/>
              <a:t> bits = divides by 2</a:t>
            </a:r>
            <a:r>
              <a:rPr lang="en-US" altLang="zh-TW" baseline="30000" dirty="0"/>
              <a:t>i</a:t>
            </a:r>
            <a:r>
              <a:rPr lang="en-US" altLang="zh-TW" dirty="0"/>
              <a:t> (signed)</a:t>
            </a:r>
          </a:p>
          <a:p>
            <a:pPr lvl="1">
              <a:spcBef>
                <a:spcPts val="0"/>
              </a:spcBef>
            </a:pPr>
            <a:r>
              <a:rPr lang="en-US" altLang="zh-TW" dirty="0"/>
              <a:t>Example: </a:t>
            </a:r>
            <a:r>
              <a:rPr lang="en-US" altLang="en-US" b="1" dirty="0" err="1">
                <a:latin typeface="Courier New" panose="02070309020205020404" pitchFamily="49" charset="0"/>
                <a:cs typeface="Courier New" panose="02070309020205020404" pitchFamily="49" charset="0"/>
              </a:rPr>
              <a:t>sra</a:t>
            </a:r>
            <a:r>
              <a:rPr lang="en-US" altLang="en-US" b="1" dirty="0">
                <a:latin typeface="Courier New" panose="02070309020205020404" pitchFamily="49" charset="0"/>
                <a:cs typeface="Courier New" panose="02070309020205020404" pitchFamily="49" charset="0"/>
              </a:rPr>
              <a:t> x9,x20,x21</a:t>
            </a:r>
          </a:p>
          <a:p>
            <a:pPr lvl="2">
              <a:spcBef>
                <a:spcPts val="0"/>
              </a:spcBef>
              <a:spcAft>
                <a:spcPts val="1200"/>
              </a:spcAft>
            </a:pPr>
            <a:endParaRPr lang="en-US" altLang="zh-TW" b="1" dirty="0">
              <a:latin typeface="Courier New" panose="02070309020205020404" pitchFamily="49" charset="0"/>
              <a:cs typeface="Courier New" panose="02070309020205020404" pitchFamily="49" charset="0"/>
            </a:endParaRPr>
          </a:p>
          <a:p>
            <a:pPr lvl="2">
              <a:spcBef>
                <a:spcPts val="0"/>
              </a:spcBef>
            </a:pPr>
            <a:r>
              <a:rPr lang="en-US" altLang="zh-TW" b="1" dirty="0">
                <a:latin typeface="Courier New" panose="02070309020205020404" pitchFamily="49" charset="0"/>
                <a:cs typeface="Courier New" panose="02070309020205020404" pitchFamily="49" charset="0"/>
              </a:rPr>
              <a:t>x20</a:t>
            </a:r>
            <a:r>
              <a:rPr lang="en-US" altLang="zh-TW" dirty="0"/>
              <a:t> = 1111 … </a:t>
            </a:r>
            <a:r>
              <a:rPr lang="en-US" altLang="zh-TW" u="sng" dirty="0"/>
              <a:t>1</a:t>
            </a:r>
            <a:r>
              <a:rPr lang="en-US" altLang="zh-TW" dirty="0"/>
              <a:t>000;   </a:t>
            </a:r>
            <a:r>
              <a:rPr lang="en-US" altLang="zh-TW" b="1" dirty="0">
                <a:latin typeface="Courier New" panose="02070309020205020404" pitchFamily="49" charset="0"/>
                <a:cs typeface="Courier New" panose="02070309020205020404" pitchFamily="49" charset="0"/>
              </a:rPr>
              <a:t>x21</a:t>
            </a:r>
            <a:r>
              <a:rPr lang="en-US" altLang="zh-TW" dirty="0"/>
              <a:t> = 0000 … 0011 = 3</a:t>
            </a:r>
          </a:p>
          <a:p>
            <a:pPr lvl="2">
              <a:spcBef>
                <a:spcPts val="0"/>
              </a:spcBef>
            </a:pPr>
            <a:r>
              <a:rPr lang="en-US" altLang="zh-TW" dirty="0"/>
              <a:t>After instruction executed, </a:t>
            </a:r>
            <a:r>
              <a:rPr lang="en-US" altLang="zh-TW" b="1" dirty="0">
                <a:latin typeface="Courier New" panose="02070309020205020404" pitchFamily="49" charset="0"/>
                <a:cs typeface="Courier New" panose="02070309020205020404" pitchFamily="49" charset="0"/>
              </a:rPr>
              <a:t>x9</a:t>
            </a:r>
            <a:r>
              <a:rPr lang="en-US" altLang="zh-TW" dirty="0"/>
              <a:t> will contain </a:t>
            </a:r>
            <a:r>
              <a:rPr lang="en-US" altLang="zh-TW" dirty="0">
                <a:solidFill>
                  <a:srgbClr val="FF0000"/>
                </a:solidFill>
              </a:rPr>
              <a:t>111</a:t>
            </a:r>
            <a:r>
              <a:rPr lang="en-US" altLang="zh-TW" dirty="0"/>
              <a:t>1 … 111</a:t>
            </a:r>
            <a:r>
              <a:rPr lang="en-US" altLang="zh-TW" u="sng" dirty="0"/>
              <a:t>1</a:t>
            </a:r>
            <a:endParaRPr lang="en-US" altLang="zh-TW" dirty="0">
              <a:solidFill>
                <a:srgbClr val="FF0000"/>
              </a:solidFill>
            </a:endParaRPr>
          </a:p>
          <a:p>
            <a:pPr lvl="2">
              <a:spcBef>
                <a:spcPts val="0"/>
              </a:spcBef>
            </a:pPr>
            <a:endParaRPr lang="en-US" altLang="en-US" b="1" dirty="0">
              <a:latin typeface="Courier New" panose="02070309020205020404" pitchFamily="49" charset="0"/>
              <a:cs typeface="Courier New" panose="02070309020205020404" pitchFamily="49" charset="0"/>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48</a:t>
            </a:fld>
            <a:endParaRPr lang="zh-TW" altLang="zh-TW"/>
          </a:p>
        </p:txBody>
      </p:sp>
      <p:grpSp>
        <p:nvGrpSpPr>
          <p:cNvPr id="26" name="群組 25"/>
          <p:cNvGrpSpPr/>
          <p:nvPr/>
        </p:nvGrpSpPr>
        <p:grpSpPr>
          <a:xfrm>
            <a:off x="1125716" y="4983559"/>
            <a:ext cx="7694756" cy="461665"/>
            <a:chOff x="1331913" y="4813275"/>
            <a:chExt cx="6772275" cy="393534"/>
          </a:xfrm>
        </p:grpSpPr>
        <p:sp>
          <p:nvSpPr>
            <p:cNvPr id="27" name="Text Box 5"/>
            <p:cNvSpPr txBox="1">
              <a:spLocks noChangeArrowheads="1"/>
            </p:cNvSpPr>
            <p:nvPr/>
          </p:nvSpPr>
          <p:spPr bwMode="auto">
            <a:xfrm>
              <a:off x="1331913" y="4813275"/>
              <a:ext cx="1296987"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0100000</a:t>
              </a:r>
              <a:endParaRPr lang="en-AU" altLang="en-US" sz="2400" dirty="0">
                <a:latin typeface="+mn-lt"/>
              </a:endParaRPr>
            </a:p>
          </p:txBody>
        </p:sp>
        <p:sp>
          <p:nvSpPr>
            <p:cNvPr id="28" name="Text Box 6"/>
            <p:cNvSpPr txBox="1">
              <a:spLocks noChangeArrowheads="1"/>
            </p:cNvSpPr>
            <p:nvPr/>
          </p:nvSpPr>
          <p:spPr bwMode="auto">
            <a:xfrm>
              <a:off x="2628900" y="4813275"/>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10101</a:t>
              </a:r>
              <a:endParaRPr lang="en-AU" altLang="en-US" sz="2400">
                <a:latin typeface="+mn-lt"/>
              </a:endParaRPr>
            </a:p>
          </p:txBody>
        </p:sp>
        <p:sp>
          <p:nvSpPr>
            <p:cNvPr id="29" name="Text Box 7"/>
            <p:cNvSpPr txBox="1">
              <a:spLocks noChangeArrowheads="1"/>
            </p:cNvSpPr>
            <p:nvPr/>
          </p:nvSpPr>
          <p:spPr bwMode="auto">
            <a:xfrm>
              <a:off x="3708400" y="4813275"/>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10100</a:t>
              </a:r>
              <a:endParaRPr lang="en-AU" altLang="en-US" sz="2400">
                <a:latin typeface="+mn-lt"/>
              </a:endParaRPr>
            </a:p>
          </p:txBody>
        </p:sp>
        <p:sp>
          <p:nvSpPr>
            <p:cNvPr id="30" name="Text Box 8"/>
            <p:cNvSpPr txBox="1">
              <a:spLocks noChangeArrowheads="1"/>
            </p:cNvSpPr>
            <p:nvPr/>
          </p:nvSpPr>
          <p:spPr bwMode="auto">
            <a:xfrm>
              <a:off x="5727700" y="4813275"/>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01001</a:t>
              </a:r>
              <a:endParaRPr lang="en-AU" altLang="en-US" sz="2400">
                <a:latin typeface="+mn-lt"/>
              </a:endParaRPr>
            </a:p>
          </p:txBody>
        </p:sp>
        <p:sp>
          <p:nvSpPr>
            <p:cNvPr id="31" name="Text Box 9"/>
            <p:cNvSpPr txBox="1">
              <a:spLocks noChangeArrowheads="1"/>
            </p:cNvSpPr>
            <p:nvPr/>
          </p:nvSpPr>
          <p:spPr bwMode="auto">
            <a:xfrm>
              <a:off x="4789488" y="4813275"/>
              <a:ext cx="936625"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101</a:t>
              </a:r>
              <a:endParaRPr lang="en-AU" altLang="en-US" sz="2400" dirty="0">
                <a:latin typeface="+mn-lt"/>
              </a:endParaRPr>
            </a:p>
          </p:txBody>
        </p:sp>
        <p:sp>
          <p:nvSpPr>
            <p:cNvPr id="32" name="Text Box 10"/>
            <p:cNvSpPr txBox="1">
              <a:spLocks noChangeArrowheads="1"/>
            </p:cNvSpPr>
            <p:nvPr/>
          </p:nvSpPr>
          <p:spPr bwMode="auto">
            <a:xfrm>
              <a:off x="6807200" y="4813275"/>
              <a:ext cx="1296988"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0110011</a:t>
              </a:r>
              <a:endParaRPr lang="en-AU" altLang="en-US" sz="2400">
                <a:latin typeface="+mn-lt"/>
              </a:endParaRPr>
            </a:p>
          </p:txBody>
        </p:sp>
      </p:grpSp>
      <p:grpSp>
        <p:nvGrpSpPr>
          <p:cNvPr id="40" name="群組 39"/>
          <p:cNvGrpSpPr/>
          <p:nvPr/>
        </p:nvGrpSpPr>
        <p:grpSpPr>
          <a:xfrm>
            <a:off x="1125716" y="2967335"/>
            <a:ext cx="7694756" cy="461665"/>
            <a:chOff x="1331913" y="4813275"/>
            <a:chExt cx="6772275" cy="393534"/>
          </a:xfrm>
        </p:grpSpPr>
        <p:sp>
          <p:nvSpPr>
            <p:cNvPr id="41" name="Text Box 5"/>
            <p:cNvSpPr txBox="1">
              <a:spLocks noChangeArrowheads="1"/>
            </p:cNvSpPr>
            <p:nvPr/>
          </p:nvSpPr>
          <p:spPr bwMode="auto">
            <a:xfrm>
              <a:off x="1331913" y="4813275"/>
              <a:ext cx="1296987"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0000000</a:t>
              </a:r>
              <a:endParaRPr lang="en-AU" altLang="en-US" sz="2400" dirty="0">
                <a:latin typeface="+mn-lt"/>
              </a:endParaRPr>
            </a:p>
          </p:txBody>
        </p:sp>
        <p:sp>
          <p:nvSpPr>
            <p:cNvPr id="42" name="Text Box 6"/>
            <p:cNvSpPr txBox="1">
              <a:spLocks noChangeArrowheads="1"/>
            </p:cNvSpPr>
            <p:nvPr/>
          </p:nvSpPr>
          <p:spPr bwMode="auto">
            <a:xfrm>
              <a:off x="2628900" y="4813275"/>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10101</a:t>
              </a:r>
              <a:endParaRPr lang="en-AU" altLang="en-US" sz="2400">
                <a:latin typeface="+mn-lt"/>
              </a:endParaRPr>
            </a:p>
          </p:txBody>
        </p:sp>
        <p:sp>
          <p:nvSpPr>
            <p:cNvPr id="43" name="Text Box 7"/>
            <p:cNvSpPr txBox="1">
              <a:spLocks noChangeArrowheads="1"/>
            </p:cNvSpPr>
            <p:nvPr/>
          </p:nvSpPr>
          <p:spPr bwMode="auto">
            <a:xfrm>
              <a:off x="3708400" y="4813275"/>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10100</a:t>
              </a:r>
              <a:endParaRPr lang="en-AU" altLang="en-US" sz="2400">
                <a:latin typeface="+mn-lt"/>
              </a:endParaRPr>
            </a:p>
          </p:txBody>
        </p:sp>
        <p:sp>
          <p:nvSpPr>
            <p:cNvPr id="44" name="Text Box 8"/>
            <p:cNvSpPr txBox="1">
              <a:spLocks noChangeArrowheads="1"/>
            </p:cNvSpPr>
            <p:nvPr/>
          </p:nvSpPr>
          <p:spPr bwMode="auto">
            <a:xfrm>
              <a:off x="5727700" y="4813275"/>
              <a:ext cx="1079500"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01001</a:t>
              </a:r>
              <a:endParaRPr lang="en-AU" altLang="en-US" sz="2400">
                <a:latin typeface="+mn-lt"/>
              </a:endParaRPr>
            </a:p>
          </p:txBody>
        </p:sp>
        <p:sp>
          <p:nvSpPr>
            <p:cNvPr id="45" name="Text Box 9"/>
            <p:cNvSpPr txBox="1">
              <a:spLocks noChangeArrowheads="1"/>
            </p:cNvSpPr>
            <p:nvPr/>
          </p:nvSpPr>
          <p:spPr bwMode="auto">
            <a:xfrm>
              <a:off x="4789488" y="4813275"/>
              <a:ext cx="936625"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101</a:t>
              </a:r>
              <a:endParaRPr lang="en-AU" altLang="en-US" sz="2400" dirty="0">
                <a:latin typeface="+mn-lt"/>
              </a:endParaRPr>
            </a:p>
          </p:txBody>
        </p:sp>
        <p:sp>
          <p:nvSpPr>
            <p:cNvPr id="46" name="Text Box 10"/>
            <p:cNvSpPr txBox="1">
              <a:spLocks noChangeArrowheads="1"/>
            </p:cNvSpPr>
            <p:nvPr/>
          </p:nvSpPr>
          <p:spPr bwMode="auto">
            <a:xfrm>
              <a:off x="6807200" y="4813275"/>
              <a:ext cx="1296988" cy="39353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0110011</a:t>
              </a:r>
              <a:endParaRPr lang="en-AU" altLang="en-US" sz="2400">
                <a:latin typeface="+mn-lt"/>
              </a:endParaRPr>
            </a:p>
          </p:txBody>
        </p:sp>
      </p:grpSp>
      <p:sp>
        <p:nvSpPr>
          <p:cNvPr id="47" name="圓角矩形 46"/>
          <p:cNvSpPr/>
          <p:nvPr/>
        </p:nvSpPr>
        <p:spPr bwMode="auto">
          <a:xfrm>
            <a:off x="7092280" y="3717032"/>
            <a:ext cx="1656184" cy="792088"/>
          </a:xfrm>
          <a:prstGeom prst="roundRect">
            <a:avLst>
              <a:gd name="adj" fmla="val 27005"/>
            </a:avLst>
          </a:prstGeom>
          <a:solidFill>
            <a:srgbClr val="99FF99"/>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b="1" i="1" dirty="0">
                <a:latin typeface="+mn-lt"/>
              </a:rPr>
              <a:t>Note the encoding</a:t>
            </a:r>
            <a:endParaRPr lang="zh-TW" altLang="en-US" b="1" i="1" dirty="0">
              <a:latin typeface="+mn-lt"/>
            </a:endParaRPr>
          </a:p>
        </p:txBody>
      </p:sp>
    </p:spTree>
    <p:extLst>
      <p:ext uri="{BB962C8B-B14F-4D97-AF65-F5344CB8AC3E}">
        <p14:creationId xmlns:p14="http://schemas.microsoft.com/office/powerpoint/2010/main" val="26248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1+#ppt_w/2"/>
                                          </p:val>
                                        </p:tav>
                                        <p:tav tm="100000">
                                          <p:val>
                                            <p:strVal val="#ppt_x"/>
                                          </p:val>
                                        </p:tav>
                                      </p:tavLst>
                                    </p:anim>
                                    <p:anim calcmode="lin" valueType="num">
                                      <p:cBhvr additive="base">
                                        <p:cTn id="24"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Outline</a:t>
            </a:r>
            <a:endParaRPr lang="zh-TW" altLang="en-US" dirty="0"/>
          </a:p>
        </p:txBody>
      </p:sp>
      <p:sp>
        <p:nvSpPr>
          <p:cNvPr id="3" name="內容版面配置區 2"/>
          <p:cNvSpPr>
            <a:spLocks noGrp="1"/>
          </p:cNvSpPr>
          <p:nvPr>
            <p:ph idx="1"/>
          </p:nvPr>
        </p:nvSpPr>
        <p:spPr/>
        <p:txBody>
          <a:bodyPr/>
          <a:lstStyle/>
          <a:p>
            <a:r>
              <a:rPr lang="en-US" altLang="zh-TW" dirty="0">
                <a:solidFill>
                  <a:srgbClr val="FF0000"/>
                </a:solidFill>
              </a:rPr>
              <a:t>Languages of computers (Sec. 2.1)</a:t>
            </a:r>
          </a:p>
          <a:p>
            <a:r>
              <a:rPr lang="en-US" altLang="zh-TW" dirty="0"/>
              <a:t>Operations</a:t>
            </a:r>
            <a:r>
              <a:rPr lang="zh-TW" altLang="en-US" dirty="0"/>
              <a:t> </a:t>
            </a:r>
            <a:r>
              <a:rPr lang="en-US" altLang="zh-TW" dirty="0"/>
              <a:t>of computer hardware (Sec. 2.2)</a:t>
            </a:r>
          </a:p>
          <a:p>
            <a:r>
              <a:rPr lang="en-US" altLang="zh-TW" dirty="0"/>
              <a:t>Operands of computer hardware (Sec. 2.3, 2.4)</a:t>
            </a:r>
          </a:p>
          <a:p>
            <a:pPr lvl="1"/>
            <a:r>
              <a:rPr lang="en-US" altLang="zh-TW" dirty="0"/>
              <a:t>Registers, memory, signed and unsigned numbers</a:t>
            </a:r>
          </a:p>
          <a:p>
            <a:r>
              <a:rPr lang="en-US" altLang="zh-TW" dirty="0"/>
              <a:t>Representing instructions (Sec. 2.5)</a:t>
            </a:r>
          </a:p>
          <a:p>
            <a:r>
              <a:rPr lang="en-US" altLang="zh-TW" dirty="0"/>
              <a:t>More operations: logic, decision making (Sec. 2.6, 2.7)</a:t>
            </a:r>
          </a:p>
          <a:p>
            <a:r>
              <a:rPr lang="en-US" altLang="zh-TW" dirty="0"/>
              <a:t>Supporting procedures in hardware (Sec. 2.8)</a:t>
            </a:r>
          </a:p>
          <a:p>
            <a:r>
              <a:rPr lang="en-US" altLang="zh-TW" dirty="0"/>
              <a:t>More operand representations (Sec. 2.9, 2.10)</a:t>
            </a:r>
          </a:p>
          <a:p>
            <a:pPr lvl="1"/>
            <a:r>
              <a:rPr lang="en-US" altLang="zh-TW" dirty="0"/>
              <a:t>Characters, wide </a:t>
            </a:r>
            <a:r>
              <a:rPr lang="en-US" altLang="zh-TW" dirty="0" err="1"/>
              <a:t>immediates</a:t>
            </a:r>
            <a:r>
              <a:rPr lang="en-US" altLang="zh-TW" dirty="0"/>
              <a:t> and addresses</a:t>
            </a:r>
          </a:p>
          <a:p>
            <a:r>
              <a:rPr lang="en-US" altLang="zh-TW" dirty="0">
                <a:solidFill>
                  <a:schemeClr val="bg1">
                    <a:lumMod val="75000"/>
                  </a:schemeClr>
                </a:solidFill>
              </a:rPr>
              <a:t>Parallelism and instructions (Sec. 2.11)</a:t>
            </a:r>
          </a:p>
          <a:p>
            <a:r>
              <a:rPr lang="en-US" altLang="zh-TW" dirty="0"/>
              <a:t>Translating and starting a program (Sec. 2.12)</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4</a:t>
            </a:fld>
            <a:endParaRPr lang="zh-TW" altLang="zh-TW"/>
          </a:p>
        </p:txBody>
      </p:sp>
    </p:spTree>
    <p:extLst>
      <p:ext uri="{BB962C8B-B14F-4D97-AF65-F5344CB8AC3E}">
        <p14:creationId xmlns:p14="http://schemas.microsoft.com/office/powerpoint/2010/main" val="23345479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zh-TW" dirty="0"/>
              <a:t>Shift Immediate Operations</a:t>
            </a:r>
            <a:endParaRPr lang="en-AU" altLang="zh-TW" dirty="0"/>
          </a:p>
        </p:txBody>
      </p:sp>
      <p:sp>
        <p:nvSpPr>
          <p:cNvPr id="30724" name="Rectangle 3"/>
          <p:cNvSpPr>
            <a:spLocks noGrp="1" noChangeArrowheads="1"/>
          </p:cNvSpPr>
          <p:nvPr>
            <p:ph type="body" idx="1"/>
          </p:nvPr>
        </p:nvSpPr>
        <p:spPr/>
        <p:txBody>
          <a:bodyPr/>
          <a:lstStyle/>
          <a:p>
            <a:r>
              <a:rPr lang="en-US" altLang="zh-TW" dirty="0" err="1"/>
              <a:t>slli</a:t>
            </a:r>
            <a:r>
              <a:rPr lang="en-US" altLang="zh-TW" dirty="0"/>
              <a:t>: shift left logical immediate (32-bit RISC-V: RV32)</a:t>
            </a:r>
          </a:p>
          <a:p>
            <a:endParaRPr lang="en-US" altLang="zh-TW" dirty="0"/>
          </a:p>
          <a:p>
            <a:endParaRPr lang="en-US" altLang="zh-TW" dirty="0"/>
          </a:p>
          <a:p>
            <a:pPr lvl="1"/>
            <a:r>
              <a:rPr lang="en-US" altLang="zh-TW" dirty="0" err="1"/>
              <a:t>shamt</a:t>
            </a:r>
            <a:r>
              <a:rPr lang="en-US" altLang="zh-TW" dirty="0"/>
              <a:t>: how many bits to shift </a:t>
            </a:r>
          </a:p>
          <a:p>
            <a:pPr lvl="2"/>
            <a:r>
              <a:rPr lang="en-US" altLang="zh-TW" dirty="0"/>
              <a:t>32-bit data can only be shifted 32 bit positions </a:t>
            </a:r>
            <a:r>
              <a:rPr lang="en-US" altLang="zh-TW" dirty="0">
                <a:sym typeface="Wingdings" panose="05000000000000000000" pitchFamily="2" charset="2"/>
              </a:rPr>
              <a:t> 5-bit </a:t>
            </a:r>
            <a:r>
              <a:rPr lang="en-US" altLang="zh-TW" dirty="0" err="1">
                <a:sym typeface="Wingdings" panose="05000000000000000000" pitchFamily="2" charset="2"/>
              </a:rPr>
              <a:t>shamt</a:t>
            </a:r>
            <a:endParaRPr lang="en-US" altLang="zh-TW" dirty="0">
              <a:sym typeface="Wingdings" panose="05000000000000000000" pitchFamily="2" charset="2"/>
            </a:endParaRPr>
          </a:p>
          <a:p>
            <a:pPr lvl="2"/>
            <a:r>
              <a:rPr lang="en-US" altLang="zh-TW" dirty="0">
                <a:sym typeface="Wingdings" panose="05000000000000000000" pitchFamily="2" charset="2"/>
              </a:rPr>
              <a:t>Same format as R-type, except rs2 becomes </a:t>
            </a:r>
            <a:r>
              <a:rPr lang="en-US" altLang="zh-TW" dirty="0" err="1">
                <a:sym typeface="Wingdings" panose="05000000000000000000" pitchFamily="2" charset="2"/>
              </a:rPr>
              <a:t>shamt</a:t>
            </a:r>
            <a:endParaRPr lang="en-US" altLang="zh-TW" dirty="0">
              <a:sym typeface="Wingdings" panose="05000000000000000000" pitchFamily="2" charset="2"/>
            </a:endParaRPr>
          </a:p>
          <a:p>
            <a:r>
              <a:rPr lang="en-US" altLang="zh-TW" dirty="0" err="1">
                <a:sym typeface="Wingdings" panose="05000000000000000000" pitchFamily="2" charset="2"/>
              </a:rPr>
              <a:t>slli</a:t>
            </a:r>
            <a:r>
              <a:rPr lang="en-US" altLang="zh-TW" dirty="0">
                <a:sym typeface="Wingdings" panose="05000000000000000000" pitchFamily="2" charset="2"/>
              </a:rPr>
              <a:t>: how about 64-bit RISC-V (RV64)? </a:t>
            </a:r>
          </a:p>
          <a:p>
            <a:pPr lvl="1"/>
            <a:r>
              <a:rPr lang="en-US" altLang="zh-TW" dirty="0">
                <a:sym typeface="Wingdings" panose="05000000000000000000" pitchFamily="2" charset="2"/>
              </a:rPr>
              <a:t>We can shift 64 bit positions and need 6 bits for </a:t>
            </a:r>
            <a:r>
              <a:rPr lang="en-US" altLang="zh-TW" dirty="0" err="1">
                <a:sym typeface="Wingdings" panose="05000000000000000000" pitchFamily="2" charset="2"/>
              </a:rPr>
              <a:t>shamt</a:t>
            </a:r>
            <a:r>
              <a:rPr lang="en-US" altLang="zh-TW" dirty="0">
                <a:sym typeface="Wingdings" panose="05000000000000000000" pitchFamily="2" charset="2"/>
              </a:rPr>
              <a:t> </a:t>
            </a:r>
          </a:p>
          <a:p>
            <a:pPr lvl="1"/>
            <a:r>
              <a:rPr lang="en-US" altLang="zh-TW" dirty="0">
                <a:sym typeface="Wingdings" panose="05000000000000000000" pitchFamily="2" charset="2"/>
              </a:rPr>
              <a:t>How?</a:t>
            </a:r>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49</a:t>
            </a:fld>
            <a:endParaRPr lang="zh-TW" altLang="zh-TW"/>
          </a:p>
        </p:txBody>
      </p:sp>
      <p:grpSp>
        <p:nvGrpSpPr>
          <p:cNvPr id="18" name="群組 17"/>
          <p:cNvGrpSpPr/>
          <p:nvPr/>
        </p:nvGrpSpPr>
        <p:grpSpPr>
          <a:xfrm>
            <a:off x="687848" y="5013176"/>
            <a:ext cx="7920880" cy="971104"/>
            <a:chOff x="1400175" y="1389063"/>
            <a:chExt cx="6704013" cy="841263"/>
          </a:xfrm>
        </p:grpSpPr>
        <p:sp>
          <p:nvSpPr>
            <p:cNvPr id="19" name="Text Box 7"/>
            <p:cNvSpPr txBox="1">
              <a:spLocks noChangeArrowheads="1"/>
            </p:cNvSpPr>
            <p:nvPr/>
          </p:nvSpPr>
          <p:spPr bwMode="auto">
            <a:xfrm>
              <a:off x="3708400" y="1389063"/>
              <a:ext cx="1079500" cy="399938"/>
            </a:xfrm>
            <a:prstGeom prst="rect">
              <a:avLst/>
            </a:prstGeom>
            <a:solidFill>
              <a:srgbClr val="FFFF00"/>
            </a:solidFill>
            <a:ln w="19050">
              <a:solidFill>
                <a:schemeClr val="tx1"/>
              </a:solidFill>
              <a:miter lim="800000"/>
              <a:headEnd/>
              <a:tailEnd/>
            </a:ln>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rs1</a:t>
              </a:r>
              <a:endParaRPr lang="en-AU" altLang="en-US" sz="2400">
                <a:latin typeface="+mn-lt"/>
              </a:endParaRPr>
            </a:p>
          </p:txBody>
        </p:sp>
        <p:sp>
          <p:nvSpPr>
            <p:cNvPr id="20" name="Text Box 8"/>
            <p:cNvSpPr txBox="1">
              <a:spLocks noChangeArrowheads="1"/>
            </p:cNvSpPr>
            <p:nvPr/>
          </p:nvSpPr>
          <p:spPr bwMode="auto">
            <a:xfrm>
              <a:off x="5727700" y="1389063"/>
              <a:ext cx="1079500" cy="399938"/>
            </a:xfrm>
            <a:prstGeom prst="rect">
              <a:avLst/>
            </a:prstGeom>
            <a:solidFill>
              <a:srgbClr val="FFFF00"/>
            </a:solidFill>
            <a:ln w="19050">
              <a:solidFill>
                <a:schemeClr val="tx1"/>
              </a:solidFill>
              <a:miter lim="800000"/>
              <a:headEnd/>
              <a:tailEnd/>
            </a:ln>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rd</a:t>
              </a:r>
              <a:endParaRPr lang="en-AU" altLang="en-US" sz="2400">
                <a:latin typeface="+mn-lt"/>
              </a:endParaRPr>
            </a:p>
          </p:txBody>
        </p:sp>
        <p:sp>
          <p:nvSpPr>
            <p:cNvPr id="21" name="Text Box 9"/>
            <p:cNvSpPr txBox="1">
              <a:spLocks noChangeArrowheads="1"/>
            </p:cNvSpPr>
            <p:nvPr/>
          </p:nvSpPr>
          <p:spPr bwMode="auto">
            <a:xfrm>
              <a:off x="4789488" y="1389063"/>
              <a:ext cx="936625" cy="399938"/>
            </a:xfrm>
            <a:prstGeom prst="rect">
              <a:avLst/>
            </a:prstGeom>
            <a:solidFill>
              <a:srgbClr val="FFFF00"/>
            </a:solidFill>
            <a:ln w="19050">
              <a:solidFill>
                <a:schemeClr val="tx1"/>
              </a:solidFill>
              <a:miter lim="800000"/>
              <a:headEnd/>
              <a:tailEnd/>
            </a:ln>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001</a:t>
              </a:r>
              <a:endParaRPr lang="en-AU" altLang="en-US" sz="2400" dirty="0">
                <a:latin typeface="+mn-lt"/>
              </a:endParaRPr>
            </a:p>
          </p:txBody>
        </p:sp>
        <p:sp>
          <p:nvSpPr>
            <p:cNvPr id="22" name="Text Box 10"/>
            <p:cNvSpPr txBox="1">
              <a:spLocks noChangeArrowheads="1"/>
            </p:cNvSpPr>
            <p:nvPr/>
          </p:nvSpPr>
          <p:spPr bwMode="auto">
            <a:xfrm>
              <a:off x="6807200" y="1389063"/>
              <a:ext cx="1296988" cy="399938"/>
            </a:xfrm>
            <a:prstGeom prst="rect">
              <a:avLst/>
            </a:prstGeom>
            <a:solidFill>
              <a:srgbClr val="FFFF00"/>
            </a:solidFill>
            <a:ln w="19050">
              <a:solidFill>
                <a:schemeClr val="tx1"/>
              </a:solidFill>
              <a:miter lim="800000"/>
              <a:headEnd/>
              <a:tailEnd/>
            </a:ln>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0010011</a:t>
              </a:r>
              <a:endParaRPr lang="en-AU" altLang="en-US" sz="2400" dirty="0">
                <a:latin typeface="+mn-lt"/>
              </a:endParaRPr>
            </a:p>
          </p:txBody>
        </p:sp>
        <p:sp>
          <p:nvSpPr>
            <p:cNvPr id="23" name="Text Box 11"/>
            <p:cNvSpPr txBox="1">
              <a:spLocks noChangeArrowheads="1"/>
            </p:cNvSpPr>
            <p:nvPr/>
          </p:nvSpPr>
          <p:spPr bwMode="auto">
            <a:xfrm>
              <a:off x="1620230" y="1828800"/>
              <a:ext cx="766389" cy="39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6 bits</a:t>
              </a:r>
              <a:endParaRPr lang="en-AU" altLang="en-US" sz="2400">
                <a:latin typeface="+mn-lt"/>
              </a:endParaRPr>
            </a:p>
          </p:txBody>
        </p:sp>
        <p:sp>
          <p:nvSpPr>
            <p:cNvPr id="24" name="Text Box 12"/>
            <p:cNvSpPr txBox="1">
              <a:spLocks noChangeArrowheads="1"/>
            </p:cNvSpPr>
            <p:nvPr/>
          </p:nvSpPr>
          <p:spPr bwMode="auto">
            <a:xfrm>
              <a:off x="7048686" y="1830388"/>
              <a:ext cx="766389" cy="39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7 bits</a:t>
              </a:r>
              <a:endParaRPr lang="en-AU" altLang="en-US" sz="2400">
                <a:latin typeface="+mn-lt"/>
              </a:endParaRPr>
            </a:p>
          </p:txBody>
        </p:sp>
        <p:sp>
          <p:nvSpPr>
            <p:cNvPr id="25" name="Text Box 14"/>
            <p:cNvSpPr txBox="1">
              <a:spLocks noChangeArrowheads="1"/>
            </p:cNvSpPr>
            <p:nvPr/>
          </p:nvSpPr>
          <p:spPr bwMode="auto">
            <a:xfrm>
              <a:off x="3879243" y="1828800"/>
              <a:ext cx="766389" cy="39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26" name="Text Box 15"/>
            <p:cNvSpPr txBox="1">
              <a:spLocks noChangeArrowheads="1"/>
            </p:cNvSpPr>
            <p:nvPr/>
          </p:nvSpPr>
          <p:spPr bwMode="auto">
            <a:xfrm>
              <a:off x="5898543" y="1830388"/>
              <a:ext cx="766389" cy="39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27" name="Text Box 16"/>
            <p:cNvSpPr txBox="1">
              <a:spLocks noChangeArrowheads="1"/>
            </p:cNvSpPr>
            <p:nvPr/>
          </p:nvSpPr>
          <p:spPr bwMode="auto">
            <a:xfrm>
              <a:off x="4815074" y="1828800"/>
              <a:ext cx="766389" cy="39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3 bits</a:t>
              </a:r>
              <a:endParaRPr lang="en-AU" altLang="en-US" sz="2400">
                <a:latin typeface="+mn-lt"/>
              </a:endParaRPr>
            </a:p>
          </p:txBody>
        </p:sp>
        <p:sp>
          <p:nvSpPr>
            <p:cNvPr id="28" name="Text Box 7"/>
            <p:cNvSpPr txBox="1">
              <a:spLocks noChangeArrowheads="1"/>
            </p:cNvSpPr>
            <p:nvPr/>
          </p:nvSpPr>
          <p:spPr bwMode="auto">
            <a:xfrm>
              <a:off x="1400175" y="1389063"/>
              <a:ext cx="1154113" cy="399938"/>
            </a:xfrm>
            <a:prstGeom prst="rect">
              <a:avLst/>
            </a:prstGeom>
            <a:solidFill>
              <a:srgbClr val="FFFF00"/>
            </a:solidFill>
            <a:ln w="19050">
              <a:solidFill>
                <a:schemeClr val="tx1"/>
              </a:solidFill>
              <a:miter lim="800000"/>
              <a:headEnd/>
              <a:tailEnd/>
            </a:ln>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000000</a:t>
              </a:r>
              <a:endParaRPr lang="en-AU" altLang="en-US" sz="2400" dirty="0">
                <a:latin typeface="+mn-lt"/>
              </a:endParaRPr>
            </a:p>
          </p:txBody>
        </p:sp>
        <p:sp>
          <p:nvSpPr>
            <p:cNvPr id="29" name="Text Box 7"/>
            <p:cNvSpPr txBox="1">
              <a:spLocks noChangeArrowheads="1"/>
            </p:cNvSpPr>
            <p:nvPr/>
          </p:nvSpPr>
          <p:spPr bwMode="auto">
            <a:xfrm>
              <a:off x="2554288" y="1389063"/>
              <a:ext cx="1152525" cy="399938"/>
            </a:xfrm>
            <a:prstGeom prst="rect">
              <a:avLst/>
            </a:prstGeom>
            <a:solidFill>
              <a:srgbClr val="FFFF00"/>
            </a:solidFill>
            <a:ln w="19050">
              <a:solidFill>
                <a:schemeClr val="tx1"/>
              </a:solidFill>
              <a:miter lim="800000"/>
              <a:headEnd/>
              <a:tailEnd/>
            </a:ln>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err="1">
                  <a:solidFill>
                    <a:srgbClr val="FF0000"/>
                  </a:solidFill>
                  <a:latin typeface="+mn-lt"/>
                </a:rPr>
                <a:t>shamt</a:t>
              </a:r>
              <a:endParaRPr lang="en-AU" altLang="en-US" sz="2400" dirty="0">
                <a:solidFill>
                  <a:srgbClr val="FF0000"/>
                </a:solidFill>
                <a:latin typeface="+mn-lt"/>
              </a:endParaRPr>
            </a:p>
          </p:txBody>
        </p:sp>
        <p:sp>
          <p:nvSpPr>
            <p:cNvPr id="30" name="Text Box 11"/>
            <p:cNvSpPr txBox="1">
              <a:spLocks noChangeArrowheads="1"/>
            </p:cNvSpPr>
            <p:nvPr/>
          </p:nvSpPr>
          <p:spPr bwMode="auto">
            <a:xfrm>
              <a:off x="2787836" y="1828800"/>
              <a:ext cx="766389" cy="39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6 bits</a:t>
              </a:r>
              <a:endParaRPr lang="en-AU" altLang="en-US" sz="2400">
                <a:latin typeface="+mn-lt"/>
              </a:endParaRPr>
            </a:p>
          </p:txBody>
        </p:sp>
      </p:grpSp>
      <p:grpSp>
        <p:nvGrpSpPr>
          <p:cNvPr id="31" name="群組 30"/>
          <p:cNvGrpSpPr/>
          <p:nvPr/>
        </p:nvGrpSpPr>
        <p:grpSpPr>
          <a:xfrm>
            <a:off x="687848" y="1556792"/>
            <a:ext cx="7920880" cy="936104"/>
            <a:chOff x="611560" y="1340768"/>
            <a:chExt cx="7920880" cy="936104"/>
          </a:xfrm>
        </p:grpSpPr>
        <p:sp>
          <p:nvSpPr>
            <p:cNvPr id="32" name="Text Box 5"/>
            <p:cNvSpPr txBox="1">
              <a:spLocks noChangeArrowheads="1"/>
            </p:cNvSpPr>
            <p:nvPr/>
          </p:nvSpPr>
          <p:spPr bwMode="auto">
            <a:xfrm>
              <a:off x="611560" y="1340768"/>
              <a:ext cx="1517028"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0000000</a:t>
              </a:r>
              <a:endParaRPr lang="en-AU" altLang="en-US" sz="2400" dirty="0">
                <a:latin typeface="+mn-lt"/>
              </a:endParaRPr>
            </a:p>
          </p:txBody>
        </p:sp>
        <p:sp>
          <p:nvSpPr>
            <p:cNvPr id="33" name="Text Box 6"/>
            <p:cNvSpPr txBox="1">
              <a:spLocks noChangeArrowheads="1"/>
            </p:cNvSpPr>
            <p:nvPr/>
          </p:nvSpPr>
          <p:spPr bwMode="auto">
            <a:xfrm>
              <a:off x="2128588" y="1340768"/>
              <a:ext cx="1262643"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err="1">
                  <a:solidFill>
                    <a:srgbClr val="FF0000"/>
                  </a:solidFill>
                  <a:latin typeface="+mn-lt"/>
                </a:rPr>
                <a:t>shamt</a:t>
              </a:r>
              <a:endParaRPr lang="en-AU" altLang="en-US" sz="2400" dirty="0">
                <a:solidFill>
                  <a:srgbClr val="FF0000"/>
                </a:solidFill>
                <a:latin typeface="+mn-lt"/>
              </a:endParaRPr>
            </a:p>
          </p:txBody>
        </p:sp>
        <p:sp>
          <p:nvSpPr>
            <p:cNvPr id="34" name="Text Box 7"/>
            <p:cNvSpPr txBox="1">
              <a:spLocks noChangeArrowheads="1"/>
            </p:cNvSpPr>
            <p:nvPr/>
          </p:nvSpPr>
          <p:spPr bwMode="auto">
            <a:xfrm>
              <a:off x="3391231" y="1340768"/>
              <a:ext cx="1262643"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rs1</a:t>
              </a:r>
              <a:endParaRPr lang="en-AU" altLang="en-US" sz="2400">
                <a:latin typeface="+mn-lt"/>
              </a:endParaRPr>
            </a:p>
          </p:txBody>
        </p:sp>
        <p:sp>
          <p:nvSpPr>
            <p:cNvPr id="35" name="Text Box 8"/>
            <p:cNvSpPr txBox="1">
              <a:spLocks noChangeArrowheads="1"/>
            </p:cNvSpPr>
            <p:nvPr/>
          </p:nvSpPr>
          <p:spPr bwMode="auto">
            <a:xfrm>
              <a:off x="5752769" y="1340768"/>
              <a:ext cx="1262643"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err="1">
                  <a:latin typeface="+mn-lt"/>
                </a:rPr>
                <a:t>rd</a:t>
              </a:r>
              <a:endParaRPr lang="en-AU" altLang="en-US" sz="2400" dirty="0">
                <a:latin typeface="+mn-lt"/>
              </a:endParaRPr>
            </a:p>
          </p:txBody>
        </p:sp>
        <p:sp>
          <p:nvSpPr>
            <p:cNvPr id="36" name="Text Box 9"/>
            <p:cNvSpPr txBox="1">
              <a:spLocks noChangeArrowheads="1"/>
            </p:cNvSpPr>
            <p:nvPr/>
          </p:nvSpPr>
          <p:spPr bwMode="auto">
            <a:xfrm>
              <a:off x="4655731" y="1340768"/>
              <a:ext cx="1095181"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001</a:t>
              </a:r>
              <a:endParaRPr lang="en-AU" altLang="en-US" sz="2400" dirty="0">
                <a:latin typeface="+mn-lt"/>
              </a:endParaRPr>
            </a:p>
          </p:txBody>
        </p:sp>
        <p:sp>
          <p:nvSpPr>
            <p:cNvPr id="37" name="Text Box 10"/>
            <p:cNvSpPr txBox="1">
              <a:spLocks noChangeArrowheads="1"/>
            </p:cNvSpPr>
            <p:nvPr/>
          </p:nvSpPr>
          <p:spPr bwMode="auto">
            <a:xfrm>
              <a:off x="7015412" y="1340768"/>
              <a:ext cx="1517028" cy="461665"/>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0010011</a:t>
              </a:r>
              <a:endParaRPr lang="en-AU" altLang="en-US" sz="2400" dirty="0">
                <a:latin typeface="+mn-lt"/>
              </a:endParaRPr>
            </a:p>
          </p:txBody>
        </p:sp>
        <p:sp>
          <p:nvSpPr>
            <p:cNvPr id="38" name="Text Box 11"/>
            <p:cNvSpPr txBox="1">
              <a:spLocks noChangeArrowheads="1"/>
            </p:cNvSpPr>
            <p:nvPr/>
          </p:nvSpPr>
          <p:spPr bwMode="auto">
            <a:xfrm>
              <a:off x="837684" y="1812631"/>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7 bits</a:t>
              </a:r>
              <a:endParaRPr lang="en-AU" altLang="en-US" sz="2400">
                <a:latin typeface="+mn-lt"/>
              </a:endParaRPr>
            </a:p>
          </p:txBody>
        </p:sp>
        <p:sp>
          <p:nvSpPr>
            <p:cNvPr id="39" name="Text Box 12"/>
            <p:cNvSpPr txBox="1">
              <a:spLocks noChangeArrowheads="1"/>
            </p:cNvSpPr>
            <p:nvPr/>
          </p:nvSpPr>
          <p:spPr bwMode="auto">
            <a:xfrm>
              <a:off x="7241535" y="1815207"/>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7 bits</a:t>
              </a:r>
              <a:endParaRPr lang="en-AU" altLang="en-US" sz="2400">
                <a:latin typeface="+mn-lt"/>
              </a:endParaRPr>
            </a:p>
          </p:txBody>
        </p:sp>
        <p:sp>
          <p:nvSpPr>
            <p:cNvPr id="40" name="Text Box 13"/>
            <p:cNvSpPr txBox="1">
              <a:spLocks noChangeArrowheads="1"/>
            </p:cNvSpPr>
            <p:nvPr/>
          </p:nvSpPr>
          <p:spPr bwMode="auto">
            <a:xfrm>
              <a:off x="2269296" y="1812631"/>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41" name="Text Box 14"/>
            <p:cNvSpPr txBox="1">
              <a:spLocks noChangeArrowheads="1"/>
            </p:cNvSpPr>
            <p:nvPr/>
          </p:nvSpPr>
          <p:spPr bwMode="auto">
            <a:xfrm>
              <a:off x="3533795" y="1812631"/>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42" name="Text Box 15"/>
            <p:cNvSpPr txBox="1">
              <a:spLocks noChangeArrowheads="1"/>
            </p:cNvSpPr>
            <p:nvPr/>
          </p:nvSpPr>
          <p:spPr bwMode="auto">
            <a:xfrm>
              <a:off x="5895334" y="1815207"/>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5 bits</a:t>
              </a:r>
              <a:endParaRPr lang="en-AU" altLang="en-US" sz="2400">
                <a:latin typeface="+mn-lt"/>
              </a:endParaRPr>
            </a:p>
          </p:txBody>
        </p:sp>
        <p:sp>
          <p:nvSpPr>
            <p:cNvPr id="43" name="Text Box 16"/>
            <p:cNvSpPr txBox="1">
              <a:spLocks noChangeArrowheads="1"/>
            </p:cNvSpPr>
            <p:nvPr/>
          </p:nvSpPr>
          <p:spPr bwMode="auto">
            <a:xfrm>
              <a:off x="4628977" y="1812631"/>
              <a:ext cx="1010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latin typeface="+mn-lt"/>
                </a:rPr>
                <a:t>3 bits</a:t>
              </a:r>
              <a:endParaRPr lang="en-AU" altLang="en-US" sz="2400" dirty="0">
                <a:latin typeface="+mn-lt"/>
              </a:endParaRPr>
            </a:p>
          </p:txBody>
        </p:sp>
      </p:grpSp>
    </p:spTree>
    <p:extLst>
      <p:ext uri="{BB962C8B-B14F-4D97-AF65-F5344CB8AC3E}">
        <p14:creationId xmlns:p14="http://schemas.microsoft.com/office/powerpoint/2010/main" val="261947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a:spLocks noChangeArrowheads="1"/>
          </p:cNvSpPr>
          <p:nvPr/>
        </p:nvSpPr>
        <p:spPr bwMode="auto">
          <a:xfrm>
            <a:off x="7632392" y="2276872"/>
            <a:ext cx="540008" cy="1260000"/>
          </a:xfrm>
          <a:prstGeom prst="rect">
            <a:avLst/>
          </a:prstGeom>
          <a:solidFill>
            <a:srgbClr val="FFFF00"/>
          </a:solidFill>
          <a:ln>
            <a:noFill/>
          </a:ln>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latin typeface="+mn-lt"/>
            </a:endParaRPr>
          </a:p>
        </p:txBody>
      </p:sp>
      <p:sp>
        <p:nvSpPr>
          <p:cNvPr id="31748" name="Rectangle 3"/>
          <p:cNvSpPr>
            <a:spLocks noGrp="1" noChangeArrowheads="1"/>
          </p:cNvSpPr>
          <p:nvPr>
            <p:ph type="title"/>
          </p:nvPr>
        </p:nvSpPr>
        <p:spPr/>
        <p:txBody>
          <a:bodyPr/>
          <a:lstStyle/>
          <a:p>
            <a:r>
              <a:rPr lang="en-US" altLang="zh-TW" dirty="0"/>
              <a:t>Logic Operations</a:t>
            </a:r>
            <a:endParaRPr lang="en-AU" altLang="zh-TW" dirty="0"/>
          </a:p>
        </p:txBody>
      </p:sp>
      <p:sp>
        <p:nvSpPr>
          <p:cNvPr id="31749" name="Rectangle 4"/>
          <p:cNvSpPr>
            <a:spLocks noGrp="1" noChangeArrowheads="1"/>
          </p:cNvSpPr>
          <p:nvPr>
            <p:ph type="body" idx="1"/>
          </p:nvPr>
        </p:nvSpPr>
        <p:spPr/>
        <p:txBody>
          <a:bodyPr/>
          <a:lstStyle/>
          <a:p>
            <a:pPr>
              <a:spcBef>
                <a:spcPts val="0"/>
              </a:spcBef>
            </a:pPr>
            <a:r>
              <a:rPr lang="en-US" altLang="zh-TW" b="1" dirty="0">
                <a:latin typeface="Courier New" panose="02070309020205020404" pitchFamily="49" charset="0"/>
                <a:cs typeface="Courier New" panose="02070309020205020404" pitchFamily="49" charset="0"/>
              </a:rPr>
              <a:t>and</a:t>
            </a:r>
            <a:r>
              <a:rPr lang="en-US" altLang="zh-TW" dirty="0"/>
              <a:t>: useful for setting certain portions of a word to 0s, while leaving the rest alone </a:t>
            </a:r>
            <a:r>
              <a:rPr lang="en-US" altLang="zh-TW" dirty="0">
                <a:sym typeface="Wingdings" panose="05000000000000000000" pitchFamily="2" charset="2"/>
              </a:rPr>
              <a:t></a:t>
            </a:r>
            <a:r>
              <a:rPr lang="en-US" altLang="zh-TW" dirty="0"/>
              <a:t> </a:t>
            </a:r>
            <a:r>
              <a:rPr lang="en-US" altLang="zh-TW" dirty="0">
                <a:solidFill>
                  <a:srgbClr val="FF0000"/>
                </a:solidFill>
              </a:rPr>
              <a:t>masking</a:t>
            </a:r>
          </a:p>
          <a:p>
            <a:pPr lvl="1">
              <a:spcBef>
                <a:spcPts val="0"/>
              </a:spcBef>
            </a:pPr>
            <a:r>
              <a:rPr lang="en-US" altLang="zh-TW" dirty="0"/>
              <a:t>Example: </a:t>
            </a:r>
            <a:r>
              <a:rPr lang="en-US" altLang="zh-TW" b="1" dirty="0">
                <a:latin typeface="Courier New" panose="02070309020205020404" pitchFamily="49" charset="0"/>
                <a:cs typeface="Courier New" panose="02070309020205020404" pitchFamily="49" charset="0"/>
              </a:rPr>
              <a:t>and x9,x10,x11</a:t>
            </a:r>
          </a:p>
          <a:p>
            <a:pPr marL="0" indent="0">
              <a:spcBef>
                <a:spcPts val="0"/>
              </a:spcBef>
              <a:buNone/>
            </a:pPr>
            <a:endParaRPr lang="en-US" altLang="zh-TW" b="1" dirty="0">
              <a:latin typeface="Courier New" panose="02070309020205020404" pitchFamily="49" charset="0"/>
              <a:cs typeface="Courier New" panose="02070309020205020404" pitchFamily="49" charset="0"/>
            </a:endParaRPr>
          </a:p>
          <a:p>
            <a:pPr>
              <a:spcBef>
                <a:spcPts val="0"/>
              </a:spcBef>
            </a:pPr>
            <a:endParaRPr lang="en-US" altLang="zh-TW" b="1" dirty="0">
              <a:latin typeface="Courier New" panose="02070309020205020404" pitchFamily="49" charset="0"/>
              <a:cs typeface="Courier New" panose="02070309020205020404" pitchFamily="49" charset="0"/>
            </a:endParaRPr>
          </a:p>
          <a:p>
            <a:pPr lvl="1">
              <a:spcBef>
                <a:spcPts val="0"/>
              </a:spcBef>
            </a:pPr>
            <a:endParaRPr lang="en-US" altLang="zh-TW" b="1" dirty="0">
              <a:latin typeface="Courier New" panose="02070309020205020404" pitchFamily="49" charset="0"/>
              <a:cs typeface="Courier New" panose="02070309020205020404" pitchFamily="49" charset="0"/>
            </a:endParaRPr>
          </a:p>
          <a:p>
            <a:pPr>
              <a:spcBef>
                <a:spcPts val="0"/>
              </a:spcBef>
            </a:pPr>
            <a:r>
              <a:rPr lang="en-US" altLang="zh-TW" b="1" dirty="0">
                <a:latin typeface="Courier New" panose="02070309020205020404" pitchFamily="49" charset="0"/>
                <a:cs typeface="Courier New" panose="02070309020205020404" pitchFamily="49" charset="0"/>
              </a:rPr>
              <a:t>or</a:t>
            </a:r>
            <a:r>
              <a:rPr lang="en-US" altLang="zh-TW" dirty="0"/>
              <a:t>: useful for forcing certain bits of a word to 1s, while leaving others unchanged</a:t>
            </a:r>
          </a:p>
          <a:p>
            <a:pPr lvl="1">
              <a:spcBef>
                <a:spcPts val="0"/>
              </a:spcBef>
            </a:pPr>
            <a:r>
              <a:rPr lang="en-US" altLang="zh-TW" dirty="0"/>
              <a:t>Example: </a:t>
            </a:r>
            <a:r>
              <a:rPr lang="en-US" altLang="zh-TW" b="1" dirty="0">
                <a:latin typeface="Courier New" panose="02070309020205020404" pitchFamily="49" charset="0"/>
                <a:cs typeface="Courier New" panose="02070309020205020404" pitchFamily="49" charset="0"/>
              </a:rPr>
              <a:t>or x9,x10,x11</a:t>
            </a:r>
            <a:endParaRPr lang="en-AU" altLang="zh-TW" b="1" dirty="0">
              <a:latin typeface="Courier New" panose="02070309020205020404" pitchFamily="49" charset="0"/>
              <a:cs typeface="Courier New" panose="02070309020205020404" pitchFamily="49" charset="0"/>
            </a:endParaRPr>
          </a:p>
          <a:p>
            <a:pPr marL="0" indent="0">
              <a:spcBef>
                <a:spcPts val="0"/>
              </a:spcBef>
              <a:buNone/>
            </a:pPr>
            <a:endParaRPr lang="en-AU" altLang="zh-TW" b="1" dirty="0">
              <a:latin typeface="Courier New" panose="02070309020205020404" pitchFamily="49" charset="0"/>
              <a:cs typeface="Courier New" panose="02070309020205020404" pitchFamily="49" charset="0"/>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50</a:t>
            </a:fld>
            <a:endParaRPr lang="zh-TW" altLang="zh-TW"/>
          </a:p>
        </p:txBody>
      </p:sp>
      <p:sp>
        <p:nvSpPr>
          <p:cNvPr id="14" name="Rectangle 2"/>
          <p:cNvSpPr>
            <a:spLocks noChangeArrowheads="1"/>
          </p:cNvSpPr>
          <p:nvPr/>
        </p:nvSpPr>
        <p:spPr bwMode="auto">
          <a:xfrm>
            <a:off x="7056336" y="2296107"/>
            <a:ext cx="468000" cy="1260000"/>
          </a:xfrm>
          <a:prstGeom prst="rect">
            <a:avLst/>
          </a:prstGeom>
          <a:solidFill>
            <a:srgbClr val="99FF99"/>
          </a:solidFill>
          <a:ln>
            <a:noFill/>
          </a:ln>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latin typeface="+mn-lt"/>
            </a:endParaRPr>
          </a:p>
        </p:txBody>
      </p:sp>
      <p:sp>
        <p:nvSpPr>
          <p:cNvPr id="15" name="Text Box 5"/>
          <p:cNvSpPr txBox="1">
            <a:spLocks noChangeArrowheads="1"/>
          </p:cNvSpPr>
          <p:nvPr/>
        </p:nvSpPr>
        <p:spPr bwMode="auto">
          <a:xfrm>
            <a:off x="838830" y="2309469"/>
            <a:ext cx="7992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dirty="0">
                <a:latin typeface="+mn-lt"/>
              </a:rPr>
              <a:t>00000000 00000000 00000000 00000000 00000000 00000000 00001101 11000000</a:t>
            </a:r>
            <a:endParaRPr lang="en-AU" altLang="en-US" sz="1800" dirty="0">
              <a:latin typeface="+mn-lt"/>
            </a:endParaRPr>
          </a:p>
        </p:txBody>
      </p:sp>
      <p:sp>
        <p:nvSpPr>
          <p:cNvPr id="19" name="Text Box 5"/>
          <p:cNvSpPr txBox="1">
            <a:spLocks noChangeArrowheads="1"/>
          </p:cNvSpPr>
          <p:nvPr/>
        </p:nvSpPr>
        <p:spPr bwMode="auto">
          <a:xfrm>
            <a:off x="838830" y="2741188"/>
            <a:ext cx="7992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dirty="0">
                <a:latin typeface="+mn-lt"/>
              </a:rPr>
              <a:t>00000000 00000000 00000000 00000000 00000000 00000000 00111100 00000000</a:t>
            </a:r>
            <a:endParaRPr lang="en-AU" altLang="en-US" sz="1800" dirty="0">
              <a:latin typeface="+mn-lt"/>
            </a:endParaRPr>
          </a:p>
        </p:txBody>
      </p:sp>
      <p:sp>
        <p:nvSpPr>
          <p:cNvPr id="20" name="Text Box 5"/>
          <p:cNvSpPr txBox="1">
            <a:spLocks noChangeArrowheads="1"/>
          </p:cNvSpPr>
          <p:nvPr/>
        </p:nvSpPr>
        <p:spPr bwMode="auto">
          <a:xfrm>
            <a:off x="838830" y="3172906"/>
            <a:ext cx="7992000" cy="36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dirty="0">
                <a:latin typeface="+mn-lt"/>
              </a:rPr>
              <a:t>00000000 00000000 00000000 00000000 00000000 00000000 00001100 00000000</a:t>
            </a:r>
            <a:endParaRPr lang="en-AU" altLang="en-US" sz="1800" dirty="0">
              <a:latin typeface="+mn-lt"/>
            </a:endParaRPr>
          </a:p>
        </p:txBody>
      </p:sp>
      <p:sp>
        <p:nvSpPr>
          <p:cNvPr id="28" name="Text Box 7"/>
          <p:cNvSpPr txBox="1">
            <a:spLocks noChangeArrowheads="1"/>
          </p:cNvSpPr>
          <p:nvPr/>
        </p:nvSpPr>
        <p:spPr bwMode="auto">
          <a:xfrm>
            <a:off x="201602" y="2288744"/>
            <a:ext cx="576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latin typeface="+mn-lt"/>
              </a:rPr>
              <a:t>x10</a:t>
            </a:r>
            <a:endParaRPr lang="en-AU" altLang="en-US" sz="2000" dirty="0">
              <a:latin typeface="+mn-lt"/>
            </a:endParaRPr>
          </a:p>
        </p:txBody>
      </p:sp>
      <p:sp>
        <p:nvSpPr>
          <p:cNvPr id="29" name="Text Box 8"/>
          <p:cNvSpPr txBox="1">
            <a:spLocks noChangeArrowheads="1"/>
          </p:cNvSpPr>
          <p:nvPr/>
        </p:nvSpPr>
        <p:spPr bwMode="auto">
          <a:xfrm>
            <a:off x="219574" y="2721133"/>
            <a:ext cx="576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latin typeface="+mn-lt"/>
              </a:rPr>
              <a:t>x11</a:t>
            </a:r>
            <a:endParaRPr lang="en-AU" altLang="en-US" sz="2000" dirty="0">
              <a:latin typeface="+mn-lt"/>
            </a:endParaRPr>
          </a:p>
        </p:txBody>
      </p:sp>
      <p:sp>
        <p:nvSpPr>
          <p:cNvPr id="30" name="Text Box 10"/>
          <p:cNvSpPr txBox="1">
            <a:spLocks noChangeArrowheads="1"/>
          </p:cNvSpPr>
          <p:nvPr/>
        </p:nvSpPr>
        <p:spPr bwMode="auto">
          <a:xfrm>
            <a:off x="244861" y="3153522"/>
            <a:ext cx="576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latin typeface="+mn-lt"/>
              </a:rPr>
              <a:t>x9</a:t>
            </a:r>
            <a:endParaRPr lang="en-AU" altLang="en-US" sz="2000" dirty="0">
              <a:latin typeface="+mn-lt"/>
            </a:endParaRPr>
          </a:p>
        </p:txBody>
      </p:sp>
      <p:grpSp>
        <p:nvGrpSpPr>
          <p:cNvPr id="3" name="群組 2"/>
          <p:cNvGrpSpPr/>
          <p:nvPr/>
        </p:nvGrpSpPr>
        <p:grpSpPr>
          <a:xfrm>
            <a:off x="208325" y="4797152"/>
            <a:ext cx="8611737" cy="1264888"/>
            <a:chOff x="208325" y="4797152"/>
            <a:chExt cx="8611737" cy="1264888"/>
          </a:xfrm>
        </p:grpSpPr>
        <p:sp>
          <p:nvSpPr>
            <p:cNvPr id="35" name="Rectangle 2"/>
            <p:cNvSpPr>
              <a:spLocks noChangeArrowheads="1"/>
            </p:cNvSpPr>
            <p:nvPr/>
          </p:nvSpPr>
          <p:spPr bwMode="auto">
            <a:xfrm>
              <a:off x="7596336" y="4833296"/>
              <a:ext cx="540008" cy="1223856"/>
            </a:xfrm>
            <a:prstGeom prst="rect">
              <a:avLst/>
            </a:prstGeom>
            <a:solidFill>
              <a:srgbClr val="FFFF00"/>
            </a:solidFill>
            <a:ln>
              <a:noFill/>
            </a:ln>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latin typeface="+mn-lt"/>
              </a:endParaRPr>
            </a:p>
          </p:txBody>
        </p:sp>
        <p:sp>
          <p:nvSpPr>
            <p:cNvPr id="21" name="Rectangle 2"/>
            <p:cNvSpPr>
              <a:spLocks noChangeArrowheads="1"/>
            </p:cNvSpPr>
            <p:nvPr/>
          </p:nvSpPr>
          <p:spPr bwMode="auto">
            <a:xfrm>
              <a:off x="7020344" y="4833296"/>
              <a:ext cx="504000" cy="1224000"/>
            </a:xfrm>
            <a:prstGeom prst="rect">
              <a:avLst/>
            </a:prstGeom>
            <a:solidFill>
              <a:srgbClr val="99FF99"/>
            </a:solidFill>
            <a:ln>
              <a:noFill/>
            </a:ln>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2" name="Text Box 5"/>
            <p:cNvSpPr txBox="1">
              <a:spLocks noChangeArrowheads="1"/>
            </p:cNvSpPr>
            <p:nvPr/>
          </p:nvSpPr>
          <p:spPr bwMode="auto">
            <a:xfrm>
              <a:off x="820861" y="4822379"/>
              <a:ext cx="7999200"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dirty="0">
                  <a:latin typeface="+mn-lt"/>
                </a:rPr>
                <a:t>00000000 00000000 00000000 00000000 00000000 00000000 00001101 11000000</a:t>
              </a:r>
              <a:endParaRPr lang="en-AU" altLang="en-US" sz="1800" dirty="0">
                <a:latin typeface="+mn-lt"/>
              </a:endParaRPr>
            </a:p>
          </p:txBody>
        </p:sp>
        <p:sp>
          <p:nvSpPr>
            <p:cNvPr id="26" name="Text Box 5"/>
            <p:cNvSpPr txBox="1">
              <a:spLocks noChangeArrowheads="1"/>
            </p:cNvSpPr>
            <p:nvPr/>
          </p:nvSpPr>
          <p:spPr bwMode="auto">
            <a:xfrm>
              <a:off x="820862" y="5230565"/>
              <a:ext cx="7999200"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mn-lt"/>
                </a:rPr>
                <a:t>00000000 00000000 00000000 00000000 00000000 00000000 00111100 00000000</a:t>
              </a:r>
              <a:endParaRPr lang="en-AU" altLang="en-US" sz="1800">
                <a:latin typeface="+mn-lt"/>
              </a:endParaRPr>
            </a:p>
          </p:txBody>
        </p:sp>
        <p:sp>
          <p:nvSpPr>
            <p:cNvPr id="27" name="Text Box 5"/>
            <p:cNvSpPr txBox="1">
              <a:spLocks noChangeArrowheads="1"/>
            </p:cNvSpPr>
            <p:nvPr/>
          </p:nvSpPr>
          <p:spPr bwMode="auto">
            <a:xfrm>
              <a:off x="820862" y="5681221"/>
              <a:ext cx="7999200"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mn-lt"/>
                </a:rPr>
                <a:t>00000000 00000000 00000000 00000000 00000000 00000000 00111101 11000000</a:t>
              </a:r>
              <a:endParaRPr lang="en-AU" altLang="en-US" sz="1800">
                <a:latin typeface="+mn-lt"/>
              </a:endParaRPr>
            </a:p>
          </p:txBody>
        </p:sp>
        <p:sp>
          <p:nvSpPr>
            <p:cNvPr id="24" name="Text Box 7"/>
            <p:cNvSpPr txBox="1">
              <a:spLocks noChangeArrowheads="1"/>
            </p:cNvSpPr>
            <p:nvPr/>
          </p:nvSpPr>
          <p:spPr bwMode="auto">
            <a:xfrm>
              <a:off x="208325" y="4797152"/>
              <a:ext cx="576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latin typeface="+mn-lt"/>
                </a:rPr>
                <a:t>x10</a:t>
              </a:r>
              <a:endParaRPr lang="en-AU" altLang="en-US" sz="2000" dirty="0">
                <a:latin typeface="+mn-lt"/>
              </a:endParaRPr>
            </a:p>
          </p:txBody>
        </p:sp>
        <p:sp>
          <p:nvSpPr>
            <p:cNvPr id="25" name="Text Box 8"/>
            <p:cNvSpPr txBox="1">
              <a:spLocks noChangeArrowheads="1"/>
            </p:cNvSpPr>
            <p:nvPr/>
          </p:nvSpPr>
          <p:spPr bwMode="auto">
            <a:xfrm>
              <a:off x="226297" y="5229541"/>
              <a:ext cx="576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latin typeface="+mn-lt"/>
                </a:rPr>
                <a:t>x11</a:t>
              </a:r>
              <a:endParaRPr lang="en-AU" altLang="en-US" sz="2000" dirty="0">
                <a:latin typeface="+mn-lt"/>
              </a:endParaRPr>
            </a:p>
          </p:txBody>
        </p:sp>
        <p:sp>
          <p:nvSpPr>
            <p:cNvPr id="34" name="Text Box 10"/>
            <p:cNvSpPr txBox="1">
              <a:spLocks noChangeArrowheads="1"/>
            </p:cNvSpPr>
            <p:nvPr/>
          </p:nvSpPr>
          <p:spPr bwMode="auto">
            <a:xfrm>
              <a:off x="251584" y="5661930"/>
              <a:ext cx="576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latin typeface="+mn-lt"/>
                </a:rPr>
                <a:t>x9</a:t>
              </a:r>
              <a:endParaRPr lang="en-AU" altLang="en-US" sz="2000" dirty="0">
                <a:latin typeface="+mn-lt"/>
              </a:endParaRPr>
            </a:p>
          </p:txBody>
        </p:sp>
      </p:grpSp>
    </p:spTree>
    <p:extLst>
      <p:ext uri="{BB962C8B-B14F-4D97-AF65-F5344CB8AC3E}">
        <p14:creationId xmlns:p14="http://schemas.microsoft.com/office/powerpoint/2010/main" val="59451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9">
                                            <p:txEl>
                                              <p:pRg st="6" end="6"/>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ChangeArrowheads="1"/>
          </p:cNvSpPr>
          <p:nvPr/>
        </p:nvSpPr>
        <p:spPr bwMode="auto">
          <a:xfrm>
            <a:off x="2267743" y="2492896"/>
            <a:ext cx="504057" cy="1604963"/>
          </a:xfrm>
          <a:prstGeom prst="rect">
            <a:avLst/>
          </a:prstGeom>
          <a:solidFill>
            <a:srgbClr val="99FF99"/>
          </a:solidFill>
          <a:ln>
            <a:noFill/>
          </a:ln>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latin typeface="+mn-lt"/>
            </a:endParaRPr>
          </a:p>
        </p:txBody>
      </p:sp>
      <p:sp>
        <p:nvSpPr>
          <p:cNvPr id="33795" name="Rectangle 2"/>
          <p:cNvSpPr>
            <a:spLocks noGrp="1" noChangeArrowheads="1"/>
          </p:cNvSpPr>
          <p:nvPr>
            <p:ph type="title"/>
          </p:nvPr>
        </p:nvSpPr>
        <p:spPr/>
        <p:txBody>
          <a:bodyPr/>
          <a:lstStyle/>
          <a:p>
            <a:r>
              <a:rPr lang="en-US" altLang="zh-TW" dirty="0"/>
              <a:t>Logic Operations</a:t>
            </a:r>
            <a:endParaRPr lang="en-AU" altLang="zh-TW" dirty="0"/>
          </a:p>
        </p:txBody>
      </p:sp>
      <p:sp>
        <p:nvSpPr>
          <p:cNvPr id="33796" name="Rectangle 3"/>
          <p:cNvSpPr>
            <a:spLocks noGrp="1" noChangeArrowheads="1"/>
          </p:cNvSpPr>
          <p:nvPr>
            <p:ph type="body" idx="1"/>
          </p:nvPr>
        </p:nvSpPr>
        <p:spPr/>
        <p:txBody>
          <a:bodyPr/>
          <a:lstStyle/>
          <a:p>
            <a:pPr eaLnBrk="1" hangingPunct="1"/>
            <a:r>
              <a:rPr lang="en-US" altLang="en-US" b="1" dirty="0" err="1">
                <a:latin typeface="Courier New" panose="02070309020205020404" pitchFamily="49" charset="0"/>
                <a:cs typeface="Courier New" panose="02070309020205020404" pitchFamily="49" charset="0"/>
              </a:rPr>
              <a:t>xor</a:t>
            </a:r>
            <a:r>
              <a:rPr lang="en-US" altLang="en-US" dirty="0"/>
              <a:t>: differencing operation</a:t>
            </a:r>
          </a:p>
          <a:p>
            <a:pPr lvl="1" eaLnBrk="1" hangingPunct="1"/>
            <a:r>
              <a:rPr lang="en-US" altLang="en-US" dirty="0"/>
              <a:t>Set some bits to 1, leave others unchanged</a:t>
            </a:r>
          </a:p>
          <a:p>
            <a:pPr marL="0" indent="0">
              <a:buNone/>
            </a:pPr>
            <a:r>
              <a:rPr lang="en-US" altLang="zh-TW" dirty="0"/>
              <a:t>	</a:t>
            </a:r>
            <a:r>
              <a:rPr lang="en-US" altLang="zh-TW" b="1" dirty="0" err="1">
                <a:latin typeface="Courier New" panose="02070309020205020404" pitchFamily="49" charset="0"/>
                <a:cs typeface="Courier New" panose="02070309020205020404" pitchFamily="49" charset="0"/>
              </a:rPr>
              <a:t>xor</a:t>
            </a:r>
            <a:r>
              <a:rPr lang="en-US" altLang="zh-TW" b="1" dirty="0">
                <a:latin typeface="Courier New" panose="02070309020205020404" pitchFamily="49" charset="0"/>
                <a:cs typeface="Courier New" panose="02070309020205020404" pitchFamily="49" charset="0"/>
              </a:rPr>
              <a:t> x9,x10,x12</a:t>
            </a:r>
          </a:p>
          <a:p>
            <a:pPr marL="0" indent="0">
              <a:buNone/>
            </a:pPr>
            <a:endParaRPr lang="en-US" altLang="zh-TW" b="1" dirty="0">
              <a:latin typeface="Courier New" panose="02070309020205020404" pitchFamily="49" charset="0"/>
              <a:cs typeface="Courier New" panose="02070309020205020404" pitchFamily="49" charset="0"/>
            </a:endParaRPr>
          </a:p>
          <a:p>
            <a:pPr marL="0" indent="0">
              <a:buNone/>
            </a:pPr>
            <a:endParaRPr lang="en-US" altLang="zh-TW" b="1" dirty="0">
              <a:latin typeface="Courier New" panose="02070309020205020404" pitchFamily="49" charset="0"/>
              <a:cs typeface="Courier New" panose="02070309020205020404" pitchFamily="49" charset="0"/>
            </a:endParaRPr>
          </a:p>
          <a:p>
            <a:pPr marL="0" indent="0">
              <a:buNone/>
            </a:pPr>
            <a:endParaRPr lang="en-US" altLang="zh-TW" b="1" dirty="0">
              <a:latin typeface="Courier New" panose="02070309020205020404" pitchFamily="49" charset="0"/>
              <a:cs typeface="Courier New" panose="02070309020205020404" pitchFamily="49" charset="0"/>
            </a:endParaRPr>
          </a:p>
          <a:p>
            <a:pPr marL="0" indent="0">
              <a:buNone/>
            </a:pPr>
            <a:endParaRPr lang="en-US" altLang="zh-TW" b="1" dirty="0">
              <a:latin typeface="Courier New" panose="02070309020205020404" pitchFamily="49" charset="0"/>
              <a:cs typeface="Courier New" panose="02070309020205020404" pitchFamily="49" charset="0"/>
            </a:endParaRPr>
          </a:p>
          <a:p>
            <a:pPr lvl="1"/>
            <a:r>
              <a:rPr lang="en-US" altLang="zh-TW" dirty="0"/>
              <a:t>If mask (x12) = 1, 0 </a:t>
            </a:r>
            <a:r>
              <a:rPr lang="en-US" altLang="zh-TW" dirty="0">
                <a:sym typeface="Wingdings" panose="05000000000000000000" pitchFamily="2" charset="2"/>
              </a:rPr>
              <a:t> 1 and 1  0</a:t>
            </a:r>
          </a:p>
          <a:p>
            <a:pPr lvl="1"/>
            <a:r>
              <a:rPr lang="en-US" altLang="zh-TW" dirty="0">
                <a:sym typeface="Wingdings" panose="05000000000000000000" pitchFamily="2" charset="2"/>
              </a:rPr>
              <a:t>If mask (x12) = 1, 0  0 and 1  1</a:t>
            </a:r>
          </a:p>
          <a:p>
            <a:pPr lvl="1"/>
            <a:r>
              <a:rPr lang="en-US" altLang="zh-TW" dirty="0">
                <a:sym typeface="Wingdings" panose="05000000000000000000" pitchFamily="2" charset="2"/>
              </a:rPr>
              <a:t>So, if mask is all 1s, XOR becomes a NOT operation</a:t>
            </a:r>
            <a:br>
              <a:rPr lang="en-US" altLang="zh-TW" dirty="0">
                <a:sym typeface="Wingdings" panose="05000000000000000000" pitchFamily="2" charset="2"/>
              </a:rPr>
            </a:br>
            <a:r>
              <a:rPr lang="en-US" altLang="zh-TW" dirty="0">
                <a:sym typeface="Wingdings" panose="05000000000000000000" pitchFamily="2" charset="2"/>
              </a:rPr>
              <a:t> no need for a </a:t>
            </a:r>
            <a:r>
              <a:rPr lang="en-US" altLang="zh-TW" b="1" dirty="0">
                <a:latin typeface="Courier New" panose="02070309020205020404" pitchFamily="49" charset="0"/>
                <a:cs typeface="Courier New" panose="02070309020205020404" pitchFamily="49" charset="0"/>
                <a:sym typeface="Wingdings" panose="05000000000000000000" pitchFamily="2" charset="2"/>
              </a:rPr>
              <a:t>not</a:t>
            </a:r>
            <a:r>
              <a:rPr lang="en-US" altLang="zh-TW" dirty="0">
                <a:sym typeface="Wingdings" panose="05000000000000000000" pitchFamily="2" charset="2"/>
              </a:rPr>
              <a:t> instruction (2-address) in RISC-V</a:t>
            </a:r>
            <a:endParaRPr lang="en-AU"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51</a:t>
            </a:fld>
            <a:endParaRPr lang="zh-TW" altLang="zh-TW"/>
          </a:p>
        </p:txBody>
      </p:sp>
      <p:sp>
        <p:nvSpPr>
          <p:cNvPr id="11" name="Rectangle 2"/>
          <p:cNvSpPr>
            <a:spLocks noChangeArrowheads="1"/>
          </p:cNvSpPr>
          <p:nvPr/>
        </p:nvSpPr>
        <p:spPr bwMode="auto">
          <a:xfrm>
            <a:off x="7452245" y="2500634"/>
            <a:ext cx="792163" cy="1604963"/>
          </a:xfrm>
          <a:prstGeom prst="rect">
            <a:avLst/>
          </a:prstGeom>
          <a:solidFill>
            <a:srgbClr val="99FF99"/>
          </a:solidFill>
          <a:ln>
            <a:noFill/>
          </a:ln>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latin typeface="+mn-lt"/>
            </a:endParaRPr>
          </a:p>
        </p:txBody>
      </p:sp>
      <p:sp>
        <p:nvSpPr>
          <p:cNvPr id="12" name="Text Box 5"/>
          <p:cNvSpPr txBox="1">
            <a:spLocks noChangeArrowheads="1"/>
          </p:cNvSpPr>
          <p:nvPr/>
        </p:nvSpPr>
        <p:spPr bwMode="auto">
          <a:xfrm>
            <a:off x="1036886" y="2541909"/>
            <a:ext cx="7992000" cy="3497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dirty="0">
                <a:latin typeface="+mn-lt"/>
              </a:rPr>
              <a:t>00000000 00010100 00000000 00000000 00000000 00000000 00001101  11000000</a:t>
            </a:r>
            <a:endParaRPr lang="en-AU" altLang="en-US" sz="1800" dirty="0">
              <a:latin typeface="+mn-lt"/>
            </a:endParaRPr>
          </a:p>
        </p:txBody>
      </p:sp>
      <p:sp>
        <p:nvSpPr>
          <p:cNvPr id="13" name="Text Box 7"/>
          <p:cNvSpPr txBox="1">
            <a:spLocks noChangeArrowheads="1"/>
          </p:cNvSpPr>
          <p:nvPr/>
        </p:nvSpPr>
        <p:spPr bwMode="auto">
          <a:xfrm>
            <a:off x="395536" y="2522664"/>
            <a:ext cx="5549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latin typeface="+mn-lt"/>
              </a:rPr>
              <a:t>x10</a:t>
            </a:r>
            <a:endParaRPr lang="en-AU" altLang="en-US" sz="2000" dirty="0">
              <a:latin typeface="+mn-lt"/>
            </a:endParaRPr>
          </a:p>
        </p:txBody>
      </p:sp>
      <p:sp>
        <p:nvSpPr>
          <p:cNvPr id="14" name="Text Box 8"/>
          <p:cNvSpPr txBox="1">
            <a:spLocks noChangeArrowheads="1"/>
          </p:cNvSpPr>
          <p:nvPr/>
        </p:nvSpPr>
        <p:spPr bwMode="auto">
          <a:xfrm>
            <a:off x="395536" y="3102297"/>
            <a:ext cx="5549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latin typeface="+mn-lt"/>
              </a:rPr>
              <a:t>x12</a:t>
            </a:r>
            <a:endParaRPr lang="en-AU" altLang="en-US" sz="2000" dirty="0">
              <a:latin typeface="+mn-lt"/>
            </a:endParaRPr>
          </a:p>
        </p:txBody>
      </p:sp>
      <p:sp>
        <p:nvSpPr>
          <p:cNvPr id="15" name="Text Box 10"/>
          <p:cNvSpPr txBox="1">
            <a:spLocks noChangeArrowheads="1"/>
          </p:cNvSpPr>
          <p:nvPr/>
        </p:nvSpPr>
        <p:spPr bwMode="auto">
          <a:xfrm>
            <a:off x="406400" y="3681930"/>
            <a:ext cx="4251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latin typeface="+mn-lt"/>
              </a:rPr>
              <a:t>x9</a:t>
            </a:r>
            <a:endParaRPr lang="en-AU" altLang="en-US" sz="2000" dirty="0">
              <a:latin typeface="+mn-lt"/>
            </a:endParaRPr>
          </a:p>
        </p:txBody>
      </p:sp>
      <p:sp>
        <p:nvSpPr>
          <p:cNvPr id="16" name="Text Box 5"/>
          <p:cNvSpPr txBox="1">
            <a:spLocks noChangeArrowheads="1"/>
          </p:cNvSpPr>
          <p:nvPr/>
        </p:nvSpPr>
        <p:spPr bwMode="auto">
          <a:xfrm>
            <a:off x="1036886" y="3126109"/>
            <a:ext cx="7992000" cy="3497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dirty="0">
                <a:latin typeface="+mn-lt"/>
              </a:rPr>
              <a:t>11111111 11000011 11111111 11111111 11111111 11111111 11111111 11111111</a:t>
            </a:r>
            <a:endParaRPr lang="en-AU" altLang="en-US" sz="1800" dirty="0">
              <a:latin typeface="+mn-lt"/>
            </a:endParaRPr>
          </a:p>
        </p:txBody>
      </p:sp>
      <p:sp>
        <p:nvSpPr>
          <p:cNvPr id="17" name="Text Box 5"/>
          <p:cNvSpPr txBox="1">
            <a:spLocks noChangeArrowheads="1"/>
          </p:cNvSpPr>
          <p:nvPr/>
        </p:nvSpPr>
        <p:spPr bwMode="auto">
          <a:xfrm>
            <a:off x="1036886" y="3707134"/>
            <a:ext cx="7992000" cy="3497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dirty="0">
                <a:latin typeface="+mn-lt"/>
              </a:rPr>
              <a:t>11111111 11010111 11111111 11111111 11111111 11111111 11110010 00111111</a:t>
            </a:r>
            <a:endParaRPr lang="en-AU" altLang="en-US" sz="1800" dirty="0">
              <a:latin typeface="+mn-lt"/>
            </a:endParaRPr>
          </a:p>
        </p:txBody>
      </p:sp>
      <p:sp>
        <p:nvSpPr>
          <p:cNvPr id="3" name="橢圓 2"/>
          <p:cNvSpPr/>
          <p:nvPr/>
        </p:nvSpPr>
        <p:spPr bwMode="auto">
          <a:xfrm>
            <a:off x="3995936" y="3126109"/>
            <a:ext cx="144016" cy="303858"/>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b="1" i="1" dirty="0">
              <a:latin typeface="+mn-lt"/>
            </a:endParaRPr>
          </a:p>
        </p:txBody>
      </p:sp>
      <p:sp>
        <p:nvSpPr>
          <p:cNvPr id="4" name="弧形 3"/>
          <p:cNvSpPr/>
          <p:nvPr/>
        </p:nvSpPr>
        <p:spPr bwMode="auto">
          <a:xfrm flipH="1">
            <a:off x="3851920" y="2781895"/>
            <a:ext cx="338861" cy="1008112"/>
          </a:xfrm>
          <a:prstGeom prst="arc">
            <a:avLst>
              <a:gd name="adj1" fmla="val 16200000"/>
              <a:gd name="adj2" fmla="val 5510345"/>
            </a:avLst>
          </a:prstGeom>
          <a:noFill/>
          <a:ln w="1905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sp>
        <p:nvSpPr>
          <p:cNvPr id="19" name="橢圓 18"/>
          <p:cNvSpPr/>
          <p:nvPr/>
        </p:nvSpPr>
        <p:spPr bwMode="auto">
          <a:xfrm>
            <a:off x="2267744" y="3125142"/>
            <a:ext cx="144016" cy="303858"/>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b="1" i="1" dirty="0">
              <a:latin typeface="+mn-lt"/>
            </a:endParaRPr>
          </a:p>
        </p:txBody>
      </p:sp>
      <p:sp>
        <p:nvSpPr>
          <p:cNvPr id="20" name="弧形 19"/>
          <p:cNvSpPr/>
          <p:nvPr/>
        </p:nvSpPr>
        <p:spPr bwMode="auto">
          <a:xfrm flipH="1">
            <a:off x="2123728" y="2780928"/>
            <a:ext cx="338861" cy="1008112"/>
          </a:xfrm>
          <a:prstGeom prst="arc">
            <a:avLst>
              <a:gd name="adj1" fmla="val 16200000"/>
              <a:gd name="adj2" fmla="val 5510345"/>
            </a:avLst>
          </a:prstGeom>
          <a:noFill/>
          <a:ln w="1905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Tahoma" panose="020B0604030504040204" pitchFamily="34" charset="0"/>
              <a:ea typeface="標楷體" panose="03000509000000000000" pitchFamily="65" charset="-120"/>
            </a:endParaRPr>
          </a:p>
        </p:txBody>
      </p:sp>
      <p:graphicFrame>
        <p:nvGraphicFramePr>
          <p:cNvPr id="5" name="表格 4"/>
          <p:cNvGraphicFramePr>
            <a:graphicFrameLocks noGrp="1"/>
          </p:cNvGraphicFramePr>
          <p:nvPr>
            <p:extLst>
              <p:ext uri="{D42A27DB-BD31-4B8C-83A1-F6EECF244321}">
                <p14:modId xmlns:p14="http://schemas.microsoft.com/office/powerpoint/2010/main" val="3093763908"/>
              </p:ext>
            </p:extLst>
          </p:nvPr>
        </p:nvGraphicFramePr>
        <p:xfrm>
          <a:off x="7092279" y="814102"/>
          <a:ext cx="1643967" cy="1584960"/>
        </p:xfrm>
        <a:graphic>
          <a:graphicData uri="http://schemas.openxmlformats.org/drawingml/2006/table">
            <a:tbl>
              <a:tblPr firstRow="1" bandRow="1">
                <a:effectLst>
                  <a:outerShdw blurRad="63500" sx="102000" sy="102000" algn="ctr" rotWithShape="0">
                    <a:prstClr val="black">
                      <a:alpha val="40000"/>
                    </a:prstClr>
                  </a:outerShdw>
                </a:effectLst>
                <a:tableStyleId>{2D5ABB26-0587-4C30-8999-92F81FD0307C}</a:tableStyleId>
              </a:tblPr>
              <a:tblGrid>
                <a:gridCol w="547989">
                  <a:extLst>
                    <a:ext uri="{9D8B030D-6E8A-4147-A177-3AD203B41FA5}">
                      <a16:colId xmlns:a16="http://schemas.microsoft.com/office/drawing/2014/main" val="944441282"/>
                    </a:ext>
                  </a:extLst>
                </a:gridCol>
                <a:gridCol w="547989">
                  <a:extLst>
                    <a:ext uri="{9D8B030D-6E8A-4147-A177-3AD203B41FA5}">
                      <a16:colId xmlns:a16="http://schemas.microsoft.com/office/drawing/2014/main" val="891518438"/>
                    </a:ext>
                  </a:extLst>
                </a:gridCol>
                <a:gridCol w="547989">
                  <a:extLst>
                    <a:ext uri="{9D8B030D-6E8A-4147-A177-3AD203B41FA5}">
                      <a16:colId xmlns:a16="http://schemas.microsoft.com/office/drawing/2014/main" val="905334457"/>
                    </a:ext>
                  </a:extLst>
                </a:gridCol>
              </a:tblGrid>
              <a:tr h="345891">
                <a:tc>
                  <a:txBody>
                    <a:bodyPr/>
                    <a:lstStyle/>
                    <a:p>
                      <a:pPr algn="ctr"/>
                      <a:r>
                        <a:rPr lang="en-US" altLang="zh-TW" sz="2000" dirty="0"/>
                        <a:t>0</a:t>
                      </a:r>
                      <a:endParaRPr lang="zh-TW" altLang="en-US" sz="2000" dirty="0"/>
                    </a:p>
                  </a:txBody>
                  <a:tcP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TW" sz="2000" dirty="0"/>
                        <a:t>0</a:t>
                      </a:r>
                      <a:endParaRPr lang="zh-TW" alt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z="2000" dirty="0"/>
                        <a:t>0</a:t>
                      </a:r>
                      <a:endParaRPr lang="zh-TW" alt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306388300"/>
                  </a:ext>
                </a:extLst>
              </a:tr>
              <a:tr h="345891">
                <a:tc>
                  <a:txBody>
                    <a:bodyPr/>
                    <a:lstStyle/>
                    <a:p>
                      <a:pPr algn="ctr"/>
                      <a:r>
                        <a:rPr lang="en-US" altLang="zh-TW" sz="2000" dirty="0"/>
                        <a:t>0</a:t>
                      </a:r>
                      <a:endParaRPr lang="zh-TW" altLang="en-US" sz="2000" dirty="0"/>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TW" sz="2000" dirty="0"/>
                        <a:t>1</a:t>
                      </a:r>
                      <a:endParaRPr lang="zh-TW" alt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z="2000" dirty="0"/>
                        <a:t>1</a:t>
                      </a:r>
                      <a:endParaRPr lang="zh-TW" alt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931792144"/>
                  </a:ext>
                </a:extLst>
              </a:tr>
              <a:tr h="345891">
                <a:tc>
                  <a:txBody>
                    <a:bodyPr/>
                    <a:lstStyle/>
                    <a:p>
                      <a:pPr algn="ctr"/>
                      <a:r>
                        <a:rPr lang="en-US" altLang="zh-TW" sz="2000" dirty="0"/>
                        <a:t>1</a:t>
                      </a:r>
                      <a:endParaRPr lang="zh-TW" altLang="en-US" sz="2000" dirty="0"/>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ltLang="zh-TW" sz="2000" dirty="0"/>
                        <a:t>0</a:t>
                      </a:r>
                      <a:endParaRPr lang="zh-TW" alt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z="2000" dirty="0"/>
                        <a:t>1</a:t>
                      </a:r>
                      <a:endParaRPr lang="zh-TW" alt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757723713"/>
                  </a:ext>
                </a:extLst>
              </a:tr>
              <a:tr h="345891">
                <a:tc>
                  <a:txBody>
                    <a:bodyPr/>
                    <a:lstStyle/>
                    <a:p>
                      <a:pPr algn="ctr"/>
                      <a:r>
                        <a:rPr lang="en-US" altLang="zh-TW" sz="2000" dirty="0"/>
                        <a:t>1</a:t>
                      </a:r>
                      <a:endParaRPr lang="zh-TW" altLang="en-US" sz="2000" dirty="0"/>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00"/>
                    </a:solidFill>
                  </a:tcPr>
                </a:tc>
                <a:tc>
                  <a:txBody>
                    <a:bodyPr/>
                    <a:lstStyle/>
                    <a:p>
                      <a:pPr algn="ctr"/>
                      <a:r>
                        <a:rPr lang="en-US" altLang="zh-TW" sz="2000" dirty="0"/>
                        <a:t>1</a:t>
                      </a:r>
                      <a:endParaRPr lang="zh-TW" alt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tc>
                  <a:txBody>
                    <a:bodyPr/>
                    <a:lstStyle/>
                    <a:p>
                      <a:pPr algn="ctr"/>
                      <a:r>
                        <a:rPr lang="en-US" altLang="zh-TW" sz="2000" dirty="0"/>
                        <a:t>0</a:t>
                      </a:r>
                      <a:endParaRPr lang="zh-TW" alt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1731111503"/>
                  </a:ext>
                </a:extLst>
              </a:tr>
            </a:tbl>
          </a:graphicData>
        </a:graphic>
      </p:graphicFrame>
      <p:sp>
        <p:nvSpPr>
          <p:cNvPr id="6" name="文字方塊 5"/>
          <p:cNvSpPr txBox="1"/>
          <p:nvPr/>
        </p:nvSpPr>
        <p:spPr>
          <a:xfrm>
            <a:off x="7330166" y="372694"/>
            <a:ext cx="706668" cy="461665"/>
          </a:xfrm>
          <a:prstGeom prst="rect">
            <a:avLst/>
          </a:prstGeom>
          <a:noFill/>
        </p:spPr>
        <p:txBody>
          <a:bodyPr wrap="none" rtlCol="0">
            <a:spAutoFit/>
          </a:bodyPr>
          <a:lstStyle/>
          <a:p>
            <a:pPr marL="0"/>
            <a:r>
              <a:rPr lang="en-US" altLang="zh-TW" dirty="0">
                <a:latin typeface="+mn-lt"/>
              </a:rPr>
              <a:t>XOR</a:t>
            </a:r>
            <a:endParaRPr lang="zh-TW" altLang="en-US" dirty="0">
              <a:latin typeface="+mn-lt"/>
            </a:endParaRPr>
          </a:p>
        </p:txBody>
      </p:sp>
    </p:spTree>
    <p:extLst>
      <p:ext uri="{BB962C8B-B14F-4D97-AF65-F5344CB8AC3E}">
        <p14:creationId xmlns:p14="http://schemas.microsoft.com/office/powerpoint/2010/main" val="188692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96">
                                            <p:txEl>
                                              <p:pRg st="7" end="7"/>
                                            </p:txEl>
                                          </p:spTgt>
                                        </p:tgtEl>
                                        <p:attrNameLst>
                                          <p:attrName>style.visibility</p:attrName>
                                        </p:attrNameLst>
                                      </p:cBhvr>
                                      <p:to>
                                        <p:strVal val="visible"/>
                                      </p:to>
                                    </p:set>
                                    <p:animEffect transition="in" filter="fade">
                                      <p:cBhvr>
                                        <p:cTn id="7" dur="500"/>
                                        <p:tgtEl>
                                          <p:spTgt spid="3379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796">
                                            <p:txEl>
                                              <p:pRg st="8" end="8"/>
                                            </p:txEl>
                                          </p:spTgt>
                                        </p:tgtEl>
                                        <p:attrNameLst>
                                          <p:attrName>style.visibility</p:attrName>
                                        </p:attrNameLst>
                                      </p:cBhvr>
                                      <p:to>
                                        <p:strVal val="visible"/>
                                      </p:to>
                                    </p:set>
                                    <p:animEffect transition="in" filter="fade">
                                      <p:cBhvr>
                                        <p:cTn id="21" dur="500"/>
                                        <p:tgtEl>
                                          <p:spTgt spid="33796">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3796">
                                            <p:txEl>
                                              <p:pRg st="9" end="9"/>
                                            </p:txEl>
                                          </p:spTgt>
                                        </p:tgtEl>
                                        <p:attrNameLst>
                                          <p:attrName>style.visibility</p:attrName>
                                        </p:attrNameLst>
                                      </p:cBhvr>
                                      <p:to>
                                        <p:strVal val="visible"/>
                                      </p:to>
                                    </p:set>
                                    <p:animEffect transition="in" filter="fade">
                                      <p:cBhvr>
                                        <p:cTn id="35" dur="500"/>
                                        <p:tgtEl>
                                          <p:spTgt spid="337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9" grpId="0" animBg="1"/>
      <p:bldP spid="2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4" name="Rectangle 4"/>
          <p:cNvSpPr>
            <a:spLocks noGrp="1" noChangeArrowheads="1"/>
          </p:cNvSpPr>
          <p:nvPr>
            <p:ph type="title"/>
          </p:nvPr>
        </p:nvSpPr>
        <p:spPr/>
        <p:txBody>
          <a:bodyPr/>
          <a:lstStyle/>
          <a:p>
            <a:r>
              <a:rPr lang="en-US" altLang="zh-TW"/>
              <a:t>So Far...</a:t>
            </a:r>
          </a:p>
        </p:txBody>
      </p:sp>
      <p:sp>
        <p:nvSpPr>
          <p:cNvPr id="414725" name="Rectangle 5"/>
          <p:cNvSpPr>
            <a:spLocks noGrp="1" noChangeArrowheads="1"/>
          </p:cNvSpPr>
          <p:nvPr>
            <p:ph type="body" idx="1"/>
          </p:nvPr>
        </p:nvSpPr>
        <p:spPr/>
        <p:txBody>
          <a:bodyPr/>
          <a:lstStyle/>
          <a:p>
            <a:r>
              <a:rPr lang="en-US" altLang="zh-TW" dirty="0"/>
              <a:t>All instructions studied so far have allowed us to manipulate data</a:t>
            </a:r>
          </a:p>
          <a:p>
            <a:r>
              <a:rPr lang="en-US" altLang="zh-TW" dirty="0"/>
              <a:t>So we have built a calculator</a:t>
            </a:r>
          </a:p>
          <a:p>
            <a:r>
              <a:rPr lang="en-US" altLang="zh-TW" dirty="0"/>
              <a:t>However, in order to build a computer, we need the ability to make decisions and change the execution flow</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52</a:t>
            </a:fld>
            <a:endParaRPr lang="zh-TW" altLang="zh-TW"/>
          </a:p>
        </p:txBody>
      </p:sp>
    </p:spTree>
    <p:extLst>
      <p:ext uri="{BB962C8B-B14F-4D97-AF65-F5344CB8AC3E}">
        <p14:creationId xmlns:p14="http://schemas.microsoft.com/office/powerpoint/2010/main" val="13258492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zh-TW" dirty="0"/>
              <a:t>Conditional Branch Operations</a:t>
            </a:r>
            <a:endParaRPr lang="en-AU" altLang="zh-TW" dirty="0"/>
          </a:p>
        </p:txBody>
      </p:sp>
      <p:sp>
        <p:nvSpPr>
          <p:cNvPr id="34820" name="Rectangle 3"/>
          <p:cNvSpPr>
            <a:spLocks noGrp="1" noChangeArrowheads="1"/>
          </p:cNvSpPr>
          <p:nvPr>
            <p:ph type="body" idx="1"/>
          </p:nvPr>
        </p:nvSpPr>
        <p:spPr/>
        <p:txBody>
          <a:bodyPr/>
          <a:lstStyle/>
          <a:p>
            <a:r>
              <a:rPr lang="en-US" altLang="zh-TW" dirty="0"/>
              <a:t>Branch to a </a:t>
            </a:r>
            <a:r>
              <a:rPr lang="en-US" altLang="zh-TW" i="1" dirty="0"/>
              <a:t>labeled instruction </a:t>
            </a:r>
            <a:r>
              <a:rPr lang="en-US" altLang="zh-TW" dirty="0"/>
              <a:t>if a condition is true</a:t>
            </a:r>
          </a:p>
          <a:p>
            <a:pPr lvl="1"/>
            <a:r>
              <a:rPr lang="en-US" altLang="zh-TW" dirty="0"/>
              <a:t>Otherwise, continue sequentially</a:t>
            </a:r>
          </a:p>
          <a:p>
            <a:r>
              <a:rPr lang="en-US" altLang="zh-TW" b="1" dirty="0" err="1">
                <a:latin typeface="Courier New" panose="02070309020205020404" pitchFamily="49" charset="0"/>
                <a:cs typeface="Courier New" panose="02070309020205020404" pitchFamily="49" charset="0"/>
              </a:rPr>
              <a:t>beq</a:t>
            </a:r>
            <a:r>
              <a:rPr lang="en-US" altLang="zh-TW" b="1" dirty="0">
                <a:latin typeface="Courier New" panose="02070309020205020404" pitchFamily="49" charset="0"/>
                <a:cs typeface="Courier New" panose="02070309020205020404" pitchFamily="49" charset="0"/>
              </a:rPr>
              <a:t> rs1,rs2,L1</a:t>
            </a:r>
          </a:p>
          <a:p>
            <a:pPr lvl="1"/>
            <a:r>
              <a:rPr lang="en-US" altLang="zh-TW" dirty="0"/>
              <a:t>if (rs1 == rs2) branch to instruction labeled L1, i.e., load memory address of that instruction to </a:t>
            </a:r>
            <a:r>
              <a:rPr lang="en-US" altLang="zh-TW" dirty="0">
                <a:solidFill>
                  <a:srgbClr val="FF0000"/>
                </a:solidFill>
              </a:rPr>
              <a:t>PC</a:t>
            </a:r>
            <a:r>
              <a:rPr lang="zh-TW" altLang="en-US" dirty="0"/>
              <a:t> </a:t>
            </a:r>
            <a:r>
              <a:rPr lang="en-US" altLang="zh-TW" dirty="0"/>
              <a:t>(Program Counter), so that the CPU will next fetch and execute the branch-to instruction</a:t>
            </a:r>
          </a:p>
          <a:p>
            <a:r>
              <a:rPr lang="en-US" altLang="zh-TW" b="1" dirty="0" err="1">
                <a:latin typeface="Courier New" panose="02070309020205020404" pitchFamily="49" charset="0"/>
                <a:cs typeface="Courier New" panose="02070309020205020404" pitchFamily="49" charset="0"/>
              </a:rPr>
              <a:t>b</a:t>
            </a:r>
            <a:r>
              <a:rPr lang="en-US" altLang="zh-TW" b="1" dirty="0" err="1" smtClean="0">
                <a:latin typeface="Courier New" panose="02070309020205020404" pitchFamily="49" charset="0"/>
                <a:cs typeface="Courier New" panose="02070309020205020404" pitchFamily="49" charset="0"/>
              </a:rPr>
              <a:t>ne</a:t>
            </a:r>
            <a:r>
              <a:rPr lang="en-US" altLang="zh-TW" b="1" dirty="0" smtClean="0">
                <a:latin typeface="Courier New" panose="02070309020205020404" pitchFamily="49" charset="0"/>
                <a:cs typeface="Courier New" panose="02070309020205020404" pitchFamily="49" charset="0"/>
              </a:rPr>
              <a:t> </a:t>
            </a:r>
            <a:r>
              <a:rPr lang="en-US" altLang="zh-TW" b="1" dirty="0">
                <a:latin typeface="Courier New" panose="02070309020205020404" pitchFamily="49" charset="0"/>
                <a:cs typeface="Courier New" panose="02070309020205020404" pitchFamily="49" charset="0"/>
              </a:rPr>
              <a:t>rs1,rs2,L1</a:t>
            </a:r>
          </a:p>
          <a:p>
            <a:pPr lvl="1"/>
            <a:r>
              <a:rPr lang="en-US" altLang="zh-TW" dirty="0"/>
              <a:t>If (rs1 != rs2) branch to instruction labeled L1 by storing L1 (an address) into PC</a:t>
            </a:r>
          </a:p>
          <a:p>
            <a:endParaRPr lang="en-US" altLang="zh-TW" dirty="0"/>
          </a:p>
        </p:txBody>
      </p:sp>
      <p:sp>
        <p:nvSpPr>
          <p:cNvPr id="7" name="AutoShape 8"/>
          <p:cNvSpPr>
            <a:spLocks/>
          </p:cNvSpPr>
          <p:nvPr/>
        </p:nvSpPr>
        <p:spPr bwMode="auto">
          <a:xfrm>
            <a:off x="5580112" y="1916832"/>
            <a:ext cx="2592288" cy="504056"/>
          </a:xfrm>
          <a:prstGeom prst="borderCallout1">
            <a:avLst>
              <a:gd name="adj1" fmla="val 43649"/>
              <a:gd name="adj2" fmla="val -1582"/>
              <a:gd name="adj3" fmla="val 52258"/>
              <a:gd name="adj4" fmla="val -62964"/>
            </a:avLst>
          </a:prstGeom>
          <a:solidFill>
            <a:srgbClr val="FFFF00"/>
          </a:solidFill>
          <a:ln w="9525">
            <a:solidFill>
              <a:schemeClr val="tx1"/>
            </a:solidFill>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dirty="0">
                <a:latin typeface="+mn-lt"/>
              </a:rPr>
              <a:t>Memory address</a:t>
            </a:r>
            <a:endParaRPr lang="en-AU" altLang="zh-TW"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53</a:t>
            </a:fld>
            <a:endParaRPr lang="zh-TW" altLang="zh-TW"/>
          </a:p>
        </p:txBody>
      </p:sp>
    </p:spTree>
    <p:extLst>
      <p:ext uri="{BB962C8B-B14F-4D97-AF65-F5344CB8AC3E}">
        <p14:creationId xmlns:p14="http://schemas.microsoft.com/office/powerpoint/2010/main" val="192141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TW"/>
              <a:t>Compiling If Statements</a:t>
            </a:r>
            <a:endParaRPr lang="en-AU" altLang="zh-TW"/>
          </a:p>
        </p:txBody>
      </p:sp>
      <p:sp>
        <p:nvSpPr>
          <p:cNvPr id="35844" name="Rectangle 3"/>
          <p:cNvSpPr>
            <a:spLocks noGrp="1" noChangeArrowheads="1"/>
          </p:cNvSpPr>
          <p:nvPr>
            <p:ph type="body" idx="1"/>
          </p:nvPr>
        </p:nvSpPr>
        <p:spPr/>
        <p:txBody>
          <a:bodyPr/>
          <a:lstStyle/>
          <a:p>
            <a:r>
              <a:rPr lang="en-US" altLang="zh-TW" dirty="0"/>
              <a:t>C code:</a:t>
            </a:r>
          </a:p>
          <a:p>
            <a:pPr marL="0" indent="0">
              <a:buNone/>
            </a:pPr>
            <a:r>
              <a:rPr lang="en-US" altLang="zh-TW" b="1" dirty="0">
                <a:latin typeface="Courier New" panose="02070309020205020404" pitchFamily="49" charset="0"/>
                <a:cs typeface="Courier New" panose="02070309020205020404" pitchFamily="49" charset="0"/>
              </a:rPr>
              <a:t>if (</a:t>
            </a:r>
            <a:r>
              <a:rPr lang="en-US" altLang="zh-TW" b="1" dirty="0" err="1">
                <a:latin typeface="Courier New" panose="02070309020205020404" pitchFamily="49" charset="0"/>
                <a:cs typeface="Courier New" panose="02070309020205020404" pitchFamily="49" charset="0"/>
              </a:rPr>
              <a:t>i</a:t>
            </a:r>
            <a:r>
              <a:rPr lang="en-US" altLang="zh-TW" b="1" dirty="0">
                <a:latin typeface="Courier New" panose="02070309020205020404" pitchFamily="49" charset="0"/>
                <a:cs typeface="Courier New" panose="02070309020205020404" pitchFamily="49" charset="0"/>
              </a:rPr>
              <a:t>==j) f = g + h;</a:t>
            </a:r>
            <a:br>
              <a:rPr lang="en-US" altLang="zh-TW" b="1" dirty="0">
                <a:latin typeface="Courier New" panose="02070309020205020404" pitchFamily="49" charset="0"/>
                <a:cs typeface="Courier New" panose="02070309020205020404" pitchFamily="49" charset="0"/>
              </a:rPr>
            </a:br>
            <a:r>
              <a:rPr lang="en-US" altLang="zh-TW" b="1" dirty="0">
                <a:latin typeface="Courier New" panose="02070309020205020404" pitchFamily="49" charset="0"/>
                <a:cs typeface="Courier New" panose="02070309020205020404" pitchFamily="49" charset="0"/>
              </a:rPr>
              <a:t>else f = g - h;</a:t>
            </a:r>
          </a:p>
          <a:p>
            <a:pPr lvl="1"/>
            <a:r>
              <a:rPr lang="en-US" altLang="zh-TW" b="1" dirty="0">
                <a:latin typeface="Courier New" panose="02070309020205020404" pitchFamily="49" charset="0"/>
                <a:cs typeface="Courier New" panose="02070309020205020404" pitchFamily="49" charset="0"/>
              </a:rPr>
              <a:t>f, g, h, </a:t>
            </a:r>
            <a:r>
              <a:rPr lang="en-US" altLang="zh-TW" b="1" dirty="0" err="1">
                <a:latin typeface="Courier New" panose="02070309020205020404" pitchFamily="49" charset="0"/>
                <a:cs typeface="Courier New" panose="02070309020205020404" pitchFamily="49" charset="0"/>
              </a:rPr>
              <a:t>i</a:t>
            </a:r>
            <a:r>
              <a:rPr lang="en-US" altLang="zh-TW" b="1" dirty="0">
                <a:latin typeface="Courier New" panose="02070309020205020404" pitchFamily="49" charset="0"/>
                <a:cs typeface="Courier New" panose="02070309020205020404" pitchFamily="49" charset="0"/>
              </a:rPr>
              <a:t>, j </a:t>
            </a:r>
            <a:r>
              <a:rPr lang="en-US" altLang="zh-TW" dirty="0"/>
              <a:t>in </a:t>
            </a:r>
            <a:br>
              <a:rPr lang="en-US" altLang="zh-TW" dirty="0"/>
            </a:br>
            <a:r>
              <a:rPr lang="en-US" altLang="zh-TW" b="1" dirty="0">
                <a:latin typeface="Courier New" panose="02070309020205020404" pitchFamily="49" charset="0"/>
                <a:cs typeface="Courier New" panose="02070309020205020404" pitchFamily="49" charset="0"/>
              </a:rPr>
              <a:t>x19, x20, x21, x22, x23</a:t>
            </a:r>
          </a:p>
          <a:p>
            <a:r>
              <a:rPr lang="en-US" altLang="zh-TW" dirty="0"/>
              <a:t>Compiled RISC-V code:</a:t>
            </a:r>
          </a:p>
          <a:p>
            <a:pPr marL="0" indent="0">
              <a:buNone/>
            </a:pP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bne</a:t>
            </a:r>
            <a:r>
              <a:rPr lang="en-US" altLang="zh-TW" b="1" dirty="0">
                <a:latin typeface="Courier New" panose="02070309020205020404" pitchFamily="49" charset="0"/>
                <a:cs typeface="Courier New" panose="02070309020205020404" pitchFamily="49" charset="0"/>
              </a:rPr>
              <a:t> x22,x23,Else</a:t>
            </a:r>
            <a:br>
              <a:rPr lang="en-US" altLang="zh-TW" b="1" dirty="0">
                <a:latin typeface="Courier New" panose="02070309020205020404" pitchFamily="49" charset="0"/>
                <a:cs typeface="Courier New" panose="02070309020205020404" pitchFamily="49" charset="0"/>
              </a:rPr>
            </a:br>
            <a:r>
              <a:rPr lang="en-US" altLang="zh-TW" b="1" dirty="0">
                <a:latin typeface="Courier New" panose="02070309020205020404" pitchFamily="49" charset="0"/>
                <a:cs typeface="Courier New" panose="02070309020205020404" pitchFamily="49" charset="0"/>
              </a:rPr>
              <a:t>      add x19,x20,x21</a:t>
            </a:r>
            <a:br>
              <a:rPr lang="en-US" altLang="zh-TW" b="1" dirty="0">
                <a:latin typeface="Courier New" panose="02070309020205020404" pitchFamily="49" charset="0"/>
                <a:cs typeface="Courier New" panose="02070309020205020404" pitchFamily="49" charset="0"/>
              </a:rPr>
            </a:b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beq</a:t>
            </a:r>
            <a:r>
              <a:rPr lang="en-US" altLang="zh-TW" b="1" dirty="0">
                <a:latin typeface="Courier New" panose="02070309020205020404" pitchFamily="49" charset="0"/>
                <a:cs typeface="Courier New" panose="02070309020205020404" pitchFamily="49" charset="0"/>
              </a:rPr>
              <a:t> x0,x0,Exit  // unconditional</a:t>
            </a:r>
            <a:br>
              <a:rPr lang="en-US" altLang="zh-TW" b="1" dirty="0">
                <a:latin typeface="Courier New" panose="02070309020205020404" pitchFamily="49" charset="0"/>
                <a:cs typeface="Courier New" panose="02070309020205020404" pitchFamily="49" charset="0"/>
              </a:rPr>
            </a:br>
            <a:r>
              <a:rPr lang="en-US" altLang="zh-TW" b="1" dirty="0">
                <a:latin typeface="Courier New" panose="02070309020205020404" pitchFamily="49" charset="0"/>
                <a:cs typeface="Courier New" panose="02070309020205020404" pitchFamily="49" charset="0"/>
              </a:rPr>
              <a:t>Else: sub x19,x20,x21</a:t>
            </a:r>
            <a:br>
              <a:rPr lang="en-US" altLang="zh-TW" b="1" dirty="0">
                <a:latin typeface="Courier New" panose="02070309020205020404" pitchFamily="49" charset="0"/>
                <a:cs typeface="Courier New" panose="02070309020205020404" pitchFamily="49" charset="0"/>
              </a:rPr>
            </a:br>
            <a:r>
              <a:rPr lang="en-US" altLang="zh-TW" b="1" dirty="0">
                <a:latin typeface="Courier New" panose="02070309020205020404" pitchFamily="49" charset="0"/>
                <a:cs typeface="Courier New" panose="02070309020205020404" pitchFamily="49" charset="0"/>
              </a:rPr>
              <a:t>Exit: …</a:t>
            </a:r>
            <a:endParaRPr lang="en-AU" altLang="zh-TW" b="1" dirty="0">
              <a:latin typeface="Courier New" panose="02070309020205020404" pitchFamily="49" charset="0"/>
              <a:cs typeface="Courier New" panose="02070309020205020404" pitchFamily="49" charset="0"/>
            </a:endParaRPr>
          </a:p>
        </p:txBody>
      </p:sp>
      <p:sp>
        <p:nvSpPr>
          <p:cNvPr id="35845" name="AutoShape 5"/>
          <p:cNvSpPr>
            <a:spLocks/>
          </p:cNvSpPr>
          <p:nvPr/>
        </p:nvSpPr>
        <p:spPr bwMode="auto">
          <a:xfrm>
            <a:off x="5135630" y="5229200"/>
            <a:ext cx="3795637" cy="810940"/>
          </a:xfrm>
          <a:prstGeom prst="borderCallout1">
            <a:avLst>
              <a:gd name="adj1" fmla="val 70421"/>
              <a:gd name="adj2" fmla="val -179"/>
              <a:gd name="adj3" fmla="val 12346"/>
              <a:gd name="adj4" fmla="val -94776"/>
            </a:avLst>
          </a:prstGeom>
          <a:solidFill>
            <a:srgbClr val="FFFF00"/>
          </a:solidFill>
          <a:ln w="9525">
            <a:solidFill>
              <a:schemeClr val="tx1"/>
            </a:solidFill>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dirty="0">
                <a:latin typeface="+mn-lt"/>
                <a:cs typeface="Courier New" panose="02070309020205020404" pitchFamily="49" charset="0"/>
              </a:rPr>
              <a:t>Assembler calculates address</a:t>
            </a:r>
          </a:p>
          <a:p>
            <a:pPr algn="ctr"/>
            <a:r>
              <a:rPr lang="en-US" altLang="zh-TW" dirty="0">
                <a:latin typeface="+mn-lt"/>
                <a:cs typeface="Courier New" panose="02070309020205020404" pitchFamily="49" charset="0"/>
              </a:rPr>
              <a:t>(discussed later)</a:t>
            </a:r>
            <a:endParaRPr lang="en-AU" altLang="zh-TW" dirty="0">
              <a:latin typeface="+mn-lt"/>
              <a:cs typeface="Courier New" panose="02070309020205020404" pitchFamily="49" charset="0"/>
            </a:endParaRPr>
          </a:p>
        </p:txBody>
      </p:sp>
      <p:grpSp>
        <p:nvGrpSpPr>
          <p:cNvPr id="8" name="Group 2"/>
          <p:cNvGrpSpPr>
            <a:grpSpLocks/>
          </p:cNvGrpSpPr>
          <p:nvPr/>
        </p:nvGrpSpPr>
        <p:grpSpPr bwMode="auto">
          <a:xfrm>
            <a:off x="5135631" y="1124744"/>
            <a:ext cx="3957517" cy="2898456"/>
            <a:chOff x="3163" y="480"/>
            <a:chExt cx="2228" cy="1758"/>
          </a:xfrm>
        </p:grpSpPr>
        <p:sp>
          <p:nvSpPr>
            <p:cNvPr id="9" name="Text Box 3"/>
            <p:cNvSpPr txBox="1">
              <a:spLocks noChangeArrowheads="1"/>
            </p:cNvSpPr>
            <p:nvPr/>
          </p:nvSpPr>
          <p:spPr bwMode="auto">
            <a:xfrm>
              <a:off x="4134" y="1965"/>
              <a:ext cx="407"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579" tIns="40290" rIns="80579" bIns="40290">
              <a:spAutoFit/>
            </a:bodyPr>
            <a:lstStyle>
              <a:lvl1pPr defTabSz="873125">
                <a:defRPr sz="2400">
                  <a:solidFill>
                    <a:schemeClr val="tx1"/>
                  </a:solidFill>
                  <a:latin typeface="Times New Roman" panose="02020603050405020304" pitchFamily="18" charset="0"/>
                  <a:ea typeface="新細明體" panose="02020500000000000000" pitchFamily="18" charset="-120"/>
                </a:defRPr>
              </a:lvl1pPr>
              <a:lvl2pPr marL="436563" defTabSz="873125">
                <a:defRPr sz="2400">
                  <a:solidFill>
                    <a:schemeClr val="tx1"/>
                  </a:solidFill>
                  <a:latin typeface="Times New Roman" panose="02020603050405020304" pitchFamily="18" charset="0"/>
                  <a:ea typeface="新細明體" panose="02020500000000000000" pitchFamily="18" charset="-120"/>
                </a:defRPr>
              </a:lvl2pPr>
              <a:lvl3pPr marL="873125" defTabSz="873125">
                <a:defRPr sz="2400">
                  <a:solidFill>
                    <a:schemeClr val="tx1"/>
                  </a:solidFill>
                  <a:latin typeface="Times New Roman" panose="02020603050405020304" pitchFamily="18" charset="0"/>
                  <a:ea typeface="新細明體" panose="02020500000000000000" pitchFamily="18" charset="-120"/>
                </a:defRPr>
              </a:lvl3pPr>
              <a:lvl4pPr marL="1309688" defTabSz="873125">
                <a:defRPr sz="2400">
                  <a:solidFill>
                    <a:schemeClr val="tx1"/>
                  </a:solidFill>
                  <a:latin typeface="Times New Roman" panose="02020603050405020304" pitchFamily="18" charset="0"/>
                  <a:ea typeface="新細明體" panose="02020500000000000000" pitchFamily="18" charset="-120"/>
                </a:defRPr>
              </a:lvl4pPr>
              <a:lvl5pPr marL="1744663" defTabSz="873125">
                <a:defRPr sz="2400">
                  <a:solidFill>
                    <a:schemeClr val="tx1"/>
                  </a:solidFill>
                  <a:latin typeface="Times New Roman" panose="02020603050405020304" pitchFamily="18" charset="0"/>
                  <a:ea typeface="新細明體" panose="02020500000000000000" pitchFamily="18" charset="-120"/>
                </a:defRPr>
              </a:lvl5pPr>
              <a:lvl6pPr marL="22018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6590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1162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5734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b="1" dirty="0">
                  <a:solidFill>
                    <a:srgbClr val="FF0000"/>
                  </a:solidFill>
                  <a:latin typeface="+mn-lt"/>
                </a:rPr>
                <a:t>Exit:</a:t>
              </a:r>
            </a:p>
          </p:txBody>
        </p:sp>
        <p:sp>
          <p:nvSpPr>
            <p:cNvPr id="10" name="AutoShape 4"/>
            <p:cNvSpPr>
              <a:spLocks noChangeArrowheads="1"/>
            </p:cNvSpPr>
            <p:nvPr/>
          </p:nvSpPr>
          <p:spPr bwMode="auto">
            <a:xfrm>
              <a:off x="3745" y="624"/>
              <a:ext cx="1055" cy="480"/>
            </a:xfrm>
            <a:prstGeom prst="flowChartDecision">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1" name="Text Box 5"/>
            <p:cNvSpPr txBox="1">
              <a:spLocks noChangeArrowheads="1"/>
            </p:cNvSpPr>
            <p:nvPr/>
          </p:nvSpPr>
          <p:spPr bwMode="auto">
            <a:xfrm>
              <a:off x="4038" y="728"/>
              <a:ext cx="509"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579" tIns="40290" rIns="80579" bIns="40290">
              <a:spAutoFit/>
            </a:bodyPr>
            <a:lstStyle>
              <a:lvl1pPr defTabSz="873125">
                <a:defRPr sz="2400">
                  <a:solidFill>
                    <a:schemeClr val="tx1"/>
                  </a:solidFill>
                  <a:latin typeface="Times New Roman" panose="02020603050405020304" pitchFamily="18" charset="0"/>
                  <a:ea typeface="新細明體" panose="02020500000000000000" pitchFamily="18" charset="-120"/>
                </a:defRPr>
              </a:lvl1pPr>
              <a:lvl2pPr marL="436563" defTabSz="873125">
                <a:defRPr sz="2400">
                  <a:solidFill>
                    <a:schemeClr val="tx1"/>
                  </a:solidFill>
                  <a:latin typeface="Times New Roman" panose="02020603050405020304" pitchFamily="18" charset="0"/>
                  <a:ea typeface="新細明體" panose="02020500000000000000" pitchFamily="18" charset="-120"/>
                </a:defRPr>
              </a:lvl2pPr>
              <a:lvl3pPr marL="873125" defTabSz="873125">
                <a:defRPr sz="2400">
                  <a:solidFill>
                    <a:schemeClr val="tx1"/>
                  </a:solidFill>
                  <a:latin typeface="Times New Roman" panose="02020603050405020304" pitchFamily="18" charset="0"/>
                  <a:ea typeface="新細明體" panose="02020500000000000000" pitchFamily="18" charset="-120"/>
                </a:defRPr>
              </a:lvl3pPr>
              <a:lvl4pPr marL="1309688" defTabSz="873125">
                <a:defRPr sz="2400">
                  <a:solidFill>
                    <a:schemeClr val="tx1"/>
                  </a:solidFill>
                  <a:latin typeface="Times New Roman" panose="02020603050405020304" pitchFamily="18" charset="0"/>
                  <a:ea typeface="新細明體" panose="02020500000000000000" pitchFamily="18" charset="-120"/>
                </a:defRPr>
              </a:lvl4pPr>
              <a:lvl5pPr marL="1744663" defTabSz="873125">
                <a:defRPr sz="2400">
                  <a:solidFill>
                    <a:schemeClr val="tx1"/>
                  </a:solidFill>
                  <a:latin typeface="Times New Roman" panose="02020603050405020304" pitchFamily="18" charset="0"/>
                  <a:ea typeface="新細明體" panose="02020500000000000000" pitchFamily="18" charset="-120"/>
                </a:defRPr>
              </a:lvl5pPr>
              <a:lvl6pPr marL="22018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6590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1162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5734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b="1" dirty="0" err="1">
                  <a:latin typeface="+mn-lt"/>
                </a:rPr>
                <a:t>i</a:t>
              </a:r>
              <a:r>
                <a:rPr lang="en-US" altLang="zh-TW" b="1" dirty="0">
                  <a:latin typeface="+mn-lt"/>
                </a:rPr>
                <a:t> == j?</a:t>
              </a:r>
            </a:p>
          </p:txBody>
        </p:sp>
        <p:sp>
          <p:nvSpPr>
            <p:cNvPr id="12" name="Text Box 6"/>
            <p:cNvSpPr txBox="1">
              <a:spLocks noChangeArrowheads="1"/>
            </p:cNvSpPr>
            <p:nvPr/>
          </p:nvSpPr>
          <p:spPr bwMode="auto">
            <a:xfrm>
              <a:off x="3436" y="1304"/>
              <a:ext cx="495" cy="273"/>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579" tIns="40290" rIns="80579" bIns="40290">
              <a:spAutoFit/>
            </a:bodyPr>
            <a:lstStyle>
              <a:lvl1pPr defTabSz="873125">
                <a:defRPr sz="2400">
                  <a:solidFill>
                    <a:schemeClr val="tx1"/>
                  </a:solidFill>
                  <a:latin typeface="Times New Roman" panose="02020603050405020304" pitchFamily="18" charset="0"/>
                  <a:ea typeface="新細明體" panose="02020500000000000000" pitchFamily="18" charset="-120"/>
                </a:defRPr>
              </a:lvl1pPr>
              <a:lvl2pPr marL="436563" defTabSz="873125">
                <a:defRPr sz="2400">
                  <a:solidFill>
                    <a:schemeClr val="tx1"/>
                  </a:solidFill>
                  <a:latin typeface="Times New Roman" panose="02020603050405020304" pitchFamily="18" charset="0"/>
                  <a:ea typeface="新細明體" panose="02020500000000000000" pitchFamily="18" charset="-120"/>
                </a:defRPr>
              </a:lvl2pPr>
              <a:lvl3pPr marL="873125" defTabSz="873125">
                <a:defRPr sz="2400">
                  <a:solidFill>
                    <a:schemeClr val="tx1"/>
                  </a:solidFill>
                  <a:latin typeface="Times New Roman" panose="02020603050405020304" pitchFamily="18" charset="0"/>
                  <a:ea typeface="新細明體" panose="02020500000000000000" pitchFamily="18" charset="-120"/>
                </a:defRPr>
              </a:lvl3pPr>
              <a:lvl4pPr marL="1309688" defTabSz="873125">
                <a:defRPr sz="2400">
                  <a:solidFill>
                    <a:schemeClr val="tx1"/>
                  </a:solidFill>
                  <a:latin typeface="Times New Roman" panose="02020603050405020304" pitchFamily="18" charset="0"/>
                  <a:ea typeface="新細明體" panose="02020500000000000000" pitchFamily="18" charset="-120"/>
                </a:defRPr>
              </a:lvl4pPr>
              <a:lvl5pPr marL="1744663" defTabSz="873125">
                <a:defRPr sz="2400">
                  <a:solidFill>
                    <a:schemeClr val="tx1"/>
                  </a:solidFill>
                  <a:latin typeface="Times New Roman" panose="02020603050405020304" pitchFamily="18" charset="0"/>
                  <a:ea typeface="新細明體" panose="02020500000000000000" pitchFamily="18" charset="-120"/>
                </a:defRPr>
              </a:lvl5pPr>
              <a:lvl6pPr marL="22018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6590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1162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5734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b="1" dirty="0">
                  <a:latin typeface="+mn-lt"/>
                </a:rPr>
                <a:t>f=</a:t>
              </a:r>
              <a:r>
                <a:rPr lang="en-US" altLang="zh-TW" b="1" dirty="0" err="1">
                  <a:latin typeface="+mn-lt"/>
                </a:rPr>
                <a:t>g+h</a:t>
              </a:r>
              <a:endParaRPr lang="en-US" altLang="zh-TW" b="1" dirty="0">
                <a:latin typeface="+mn-lt"/>
              </a:endParaRPr>
            </a:p>
          </p:txBody>
        </p:sp>
        <p:sp>
          <p:nvSpPr>
            <p:cNvPr id="13" name="Text Box 7"/>
            <p:cNvSpPr txBox="1">
              <a:spLocks noChangeArrowheads="1"/>
            </p:cNvSpPr>
            <p:nvPr/>
          </p:nvSpPr>
          <p:spPr bwMode="auto">
            <a:xfrm>
              <a:off x="4449" y="1304"/>
              <a:ext cx="462" cy="273"/>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579" tIns="40290" rIns="80579" bIns="40290">
              <a:spAutoFit/>
            </a:bodyPr>
            <a:lstStyle>
              <a:lvl1pPr defTabSz="873125">
                <a:defRPr sz="2400">
                  <a:solidFill>
                    <a:schemeClr val="tx1"/>
                  </a:solidFill>
                  <a:latin typeface="Times New Roman" panose="02020603050405020304" pitchFamily="18" charset="0"/>
                  <a:ea typeface="新細明體" panose="02020500000000000000" pitchFamily="18" charset="-120"/>
                </a:defRPr>
              </a:lvl1pPr>
              <a:lvl2pPr marL="436563" defTabSz="873125">
                <a:defRPr sz="2400">
                  <a:solidFill>
                    <a:schemeClr val="tx1"/>
                  </a:solidFill>
                  <a:latin typeface="Times New Roman" panose="02020603050405020304" pitchFamily="18" charset="0"/>
                  <a:ea typeface="新細明體" panose="02020500000000000000" pitchFamily="18" charset="-120"/>
                </a:defRPr>
              </a:lvl2pPr>
              <a:lvl3pPr marL="873125" defTabSz="873125">
                <a:defRPr sz="2400">
                  <a:solidFill>
                    <a:schemeClr val="tx1"/>
                  </a:solidFill>
                  <a:latin typeface="Times New Roman" panose="02020603050405020304" pitchFamily="18" charset="0"/>
                  <a:ea typeface="新細明體" panose="02020500000000000000" pitchFamily="18" charset="-120"/>
                </a:defRPr>
              </a:lvl3pPr>
              <a:lvl4pPr marL="1309688" defTabSz="873125">
                <a:defRPr sz="2400">
                  <a:solidFill>
                    <a:schemeClr val="tx1"/>
                  </a:solidFill>
                  <a:latin typeface="Times New Roman" panose="02020603050405020304" pitchFamily="18" charset="0"/>
                  <a:ea typeface="新細明體" panose="02020500000000000000" pitchFamily="18" charset="-120"/>
                </a:defRPr>
              </a:lvl4pPr>
              <a:lvl5pPr marL="1744663" defTabSz="873125">
                <a:defRPr sz="2400">
                  <a:solidFill>
                    <a:schemeClr val="tx1"/>
                  </a:solidFill>
                  <a:latin typeface="Times New Roman" panose="02020603050405020304" pitchFamily="18" charset="0"/>
                  <a:ea typeface="新細明體" panose="02020500000000000000" pitchFamily="18" charset="-120"/>
                </a:defRPr>
              </a:lvl5pPr>
              <a:lvl6pPr marL="22018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6590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1162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5734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b="1">
                  <a:latin typeface="+mn-lt"/>
                </a:rPr>
                <a:t>f=g-h</a:t>
              </a:r>
            </a:p>
          </p:txBody>
        </p:sp>
        <p:sp>
          <p:nvSpPr>
            <p:cNvPr id="14" name="Line 8"/>
            <p:cNvSpPr>
              <a:spLocks noChangeShapeType="1"/>
            </p:cNvSpPr>
            <p:nvPr/>
          </p:nvSpPr>
          <p:spPr bwMode="auto">
            <a:xfrm>
              <a:off x="4800" y="864"/>
              <a:ext cx="0"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Line 9"/>
            <p:cNvSpPr>
              <a:spLocks noChangeShapeType="1"/>
            </p:cNvSpPr>
            <p:nvPr/>
          </p:nvSpPr>
          <p:spPr bwMode="auto">
            <a:xfrm>
              <a:off x="3745" y="864"/>
              <a:ext cx="0"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6" name="Line 10"/>
            <p:cNvSpPr>
              <a:spLocks noChangeShapeType="1"/>
            </p:cNvSpPr>
            <p:nvPr/>
          </p:nvSpPr>
          <p:spPr bwMode="auto">
            <a:xfrm>
              <a:off x="3745" y="1584"/>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7" name="Line 11"/>
            <p:cNvSpPr>
              <a:spLocks noChangeShapeType="1"/>
            </p:cNvSpPr>
            <p:nvPr/>
          </p:nvSpPr>
          <p:spPr bwMode="auto">
            <a:xfrm flipH="1">
              <a:off x="4800" y="1584"/>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8" name="Line 12"/>
            <p:cNvSpPr>
              <a:spLocks noChangeShapeType="1"/>
            </p:cNvSpPr>
            <p:nvPr/>
          </p:nvSpPr>
          <p:spPr bwMode="auto">
            <a:xfrm>
              <a:off x="3745" y="1776"/>
              <a:ext cx="107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9" name="Line 13"/>
            <p:cNvSpPr>
              <a:spLocks noChangeShapeType="1"/>
            </p:cNvSpPr>
            <p:nvPr/>
          </p:nvSpPr>
          <p:spPr bwMode="auto">
            <a:xfrm>
              <a:off x="4294" y="1776"/>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20" name="Text Box 14"/>
            <p:cNvSpPr txBox="1">
              <a:spLocks noChangeArrowheads="1"/>
            </p:cNvSpPr>
            <p:nvPr/>
          </p:nvSpPr>
          <p:spPr bwMode="auto">
            <a:xfrm>
              <a:off x="4815" y="586"/>
              <a:ext cx="576" cy="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579" tIns="40290" rIns="80579" bIns="40290">
              <a:spAutoFit/>
            </a:bodyPr>
            <a:lstStyle>
              <a:lvl1pPr defTabSz="873125">
                <a:defRPr sz="2400">
                  <a:solidFill>
                    <a:schemeClr val="tx1"/>
                  </a:solidFill>
                  <a:latin typeface="Times New Roman" panose="02020603050405020304" pitchFamily="18" charset="0"/>
                  <a:ea typeface="新細明體" panose="02020500000000000000" pitchFamily="18" charset="-120"/>
                </a:defRPr>
              </a:lvl1pPr>
              <a:lvl2pPr marL="436563" defTabSz="873125">
                <a:defRPr sz="2400">
                  <a:solidFill>
                    <a:schemeClr val="tx1"/>
                  </a:solidFill>
                  <a:latin typeface="Times New Roman" panose="02020603050405020304" pitchFamily="18" charset="0"/>
                  <a:ea typeface="新細明體" panose="02020500000000000000" pitchFamily="18" charset="-120"/>
                </a:defRPr>
              </a:lvl2pPr>
              <a:lvl3pPr marL="873125" defTabSz="873125">
                <a:defRPr sz="2400">
                  <a:solidFill>
                    <a:schemeClr val="tx1"/>
                  </a:solidFill>
                  <a:latin typeface="Times New Roman" panose="02020603050405020304" pitchFamily="18" charset="0"/>
                  <a:ea typeface="新細明體" panose="02020500000000000000" pitchFamily="18" charset="-120"/>
                </a:defRPr>
              </a:lvl3pPr>
              <a:lvl4pPr marL="1309688" defTabSz="873125">
                <a:defRPr sz="2400">
                  <a:solidFill>
                    <a:schemeClr val="tx1"/>
                  </a:solidFill>
                  <a:latin typeface="Times New Roman" panose="02020603050405020304" pitchFamily="18" charset="0"/>
                  <a:ea typeface="新細明體" panose="02020500000000000000" pitchFamily="18" charset="-120"/>
                </a:defRPr>
              </a:lvl4pPr>
              <a:lvl5pPr marL="1744663" defTabSz="873125">
                <a:defRPr sz="2400">
                  <a:solidFill>
                    <a:schemeClr val="tx1"/>
                  </a:solidFill>
                  <a:latin typeface="Times New Roman" panose="02020603050405020304" pitchFamily="18" charset="0"/>
                  <a:ea typeface="新細明體" panose="02020500000000000000" pitchFamily="18" charset="-120"/>
                </a:defRPr>
              </a:lvl5pPr>
              <a:lvl6pPr marL="22018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6590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1162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5734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b="1" dirty="0">
                  <a:solidFill>
                    <a:srgbClr val="FF0000"/>
                  </a:solidFill>
                  <a:latin typeface="+mn-lt"/>
                </a:rPr>
                <a:t>(</a:t>
              </a:r>
              <a:r>
                <a:rPr lang="en-US" altLang="zh-TW" b="1" dirty="0">
                  <a:solidFill>
                    <a:srgbClr val="FF0000"/>
                  </a:solidFill>
                  <a:latin typeface="+mn-lt"/>
                </a:rPr>
                <a:t>false) </a:t>
              </a:r>
              <a:br>
                <a:rPr lang="en-US" altLang="zh-TW" b="1" dirty="0">
                  <a:solidFill>
                    <a:srgbClr val="FF0000"/>
                  </a:solidFill>
                  <a:latin typeface="+mn-lt"/>
                </a:rPr>
              </a:br>
              <a:r>
                <a:rPr lang="en-US" altLang="zh-TW" b="1" dirty="0" err="1">
                  <a:solidFill>
                    <a:srgbClr val="FF0000"/>
                  </a:solidFill>
                  <a:latin typeface="+mn-lt"/>
                </a:rPr>
                <a:t>i</a:t>
              </a:r>
              <a:r>
                <a:rPr lang="en-US" altLang="zh-TW" b="1" dirty="0">
                  <a:solidFill>
                    <a:srgbClr val="FF0000"/>
                  </a:solidFill>
                  <a:latin typeface="+mn-lt"/>
                </a:rPr>
                <a:t> != j</a:t>
              </a:r>
            </a:p>
          </p:txBody>
        </p:sp>
        <p:sp>
          <p:nvSpPr>
            <p:cNvPr id="21" name="Text Box 15"/>
            <p:cNvSpPr txBox="1">
              <a:spLocks noChangeArrowheads="1"/>
            </p:cNvSpPr>
            <p:nvPr/>
          </p:nvSpPr>
          <p:spPr bwMode="auto">
            <a:xfrm>
              <a:off x="3163" y="634"/>
              <a:ext cx="541" cy="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579" tIns="40290" rIns="80579" bIns="40290">
              <a:spAutoFit/>
            </a:bodyPr>
            <a:lstStyle>
              <a:lvl1pPr defTabSz="873125">
                <a:defRPr sz="2400">
                  <a:solidFill>
                    <a:schemeClr val="tx1"/>
                  </a:solidFill>
                  <a:latin typeface="Times New Roman" panose="02020603050405020304" pitchFamily="18" charset="0"/>
                  <a:ea typeface="新細明體" panose="02020500000000000000" pitchFamily="18" charset="-120"/>
                </a:defRPr>
              </a:lvl1pPr>
              <a:lvl2pPr marL="436563" defTabSz="873125">
                <a:defRPr sz="2400">
                  <a:solidFill>
                    <a:schemeClr val="tx1"/>
                  </a:solidFill>
                  <a:latin typeface="Times New Roman" panose="02020603050405020304" pitchFamily="18" charset="0"/>
                  <a:ea typeface="新細明體" panose="02020500000000000000" pitchFamily="18" charset="-120"/>
                </a:defRPr>
              </a:lvl2pPr>
              <a:lvl3pPr marL="873125" defTabSz="873125">
                <a:defRPr sz="2400">
                  <a:solidFill>
                    <a:schemeClr val="tx1"/>
                  </a:solidFill>
                  <a:latin typeface="Times New Roman" panose="02020603050405020304" pitchFamily="18" charset="0"/>
                  <a:ea typeface="新細明體" panose="02020500000000000000" pitchFamily="18" charset="-120"/>
                </a:defRPr>
              </a:lvl3pPr>
              <a:lvl4pPr marL="1309688" defTabSz="873125">
                <a:defRPr sz="2400">
                  <a:solidFill>
                    <a:schemeClr val="tx1"/>
                  </a:solidFill>
                  <a:latin typeface="Times New Roman" panose="02020603050405020304" pitchFamily="18" charset="0"/>
                  <a:ea typeface="新細明體" panose="02020500000000000000" pitchFamily="18" charset="-120"/>
                </a:defRPr>
              </a:lvl4pPr>
              <a:lvl5pPr marL="1744663" defTabSz="873125">
                <a:defRPr sz="2400">
                  <a:solidFill>
                    <a:schemeClr val="tx1"/>
                  </a:solidFill>
                  <a:latin typeface="Times New Roman" panose="02020603050405020304" pitchFamily="18" charset="0"/>
                  <a:ea typeface="新細明體" panose="02020500000000000000" pitchFamily="18" charset="-120"/>
                </a:defRPr>
              </a:lvl5pPr>
              <a:lvl6pPr marL="22018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6590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1162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5734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b="1" dirty="0">
                  <a:solidFill>
                    <a:srgbClr val="FF0000"/>
                  </a:solidFill>
                  <a:latin typeface="+mn-lt"/>
                </a:rPr>
                <a:t>(</a:t>
              </a:r>
              <a:r>
                <a:rPr lang="en-US" altLang="zh-TW" b="1" dirty="0">
                  <a:solidFill>
                    <a:srgbClr val="FF0000"/>
                  </a:solidFill>
                  <a:latin typeface="+mn-lt"/>
                </a:rPr>
                <a:t>true) </a:t>
              </a:r>
              <a:br>
                <a:rPr lang="en-US" altLang="zh-TW" b="1" dirty="0">
                  <a:solidFill>
                    <a:srgbClr val="FF0000"/>
                  </a:solidFill>
                  <a:latin typeface="+mn-lt"/>
                </a:rPr>
              </a:br>
              <a:r>
                <a:rPr lang="en-US" altLang="zh-TW" b="1" dirty="0" err="1">
                  <a:solidFill>
                    <a:srgbClr val="FF0000"/>
                  </a:solidFill>
                  <a:latin typeface="+mn-lt"/>
                </a:rPr>
                <a:t>i</a:t>
              </a:r>
              <a:r>
                <a:rPr lang="en-US" altLang="zh-TW" b="1" dirty="0">
                  <a:solidFill>
                    <a:srgbClr val="FF0000"/>
                  </a:solidFill>
                  <a:latin typeface="+mn-lt"/>
                </a:rPr>
                <a:t> == j</a:t>
              </a:r>
            </a:p>
          </p:txBody>
        </p:sp>
        <p:sp>
          <p:nvSpPr>
            <p:cNvPr id="22" name="Line 16"/>
            <p:cNvSpPr>
              <a:spLocks noChangeShapeType="1"/>
            </p:cNvSpPr>
            <p:nvPr/>
          </p:nvSpPr>
          <p:spPr bwMode="auto">
            <a:xfrm>
              <a:off x="4273" y="480"/>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54</a:t>
            </a:fld>
            <a:endParaRPr lang="zh-TW" altLang="zh-TW"/>
          </a:p>
        </p:txBody>
      </p:sp>
      <p:sp>
        <p:nvSpPr>
          <p:cNvPr id="3" name="橢圓 2"/>
          <p:cNvSpPr/>
          <p:nvPr/>
        </p:nvSpPr>
        <p:spPr bwMode="auto">
          <a:xfrm>
            <a:off x="251520" y="4869160"/>
            <a:ext cx="1440160" cy="576064"/>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23" name="Text Box 3"/>
          <p:cNvSpPr txBox="1">
            <a:spLocks noChangeArrowheads="1"/>
          </p:cNvSpPr>
          <p:nvPr/>
        </p:nvSpPr>
        <p:spPr bwMode="auto">
          <a:xfrm>
            <a:off x="7243257" y="2067812"/>
            <a:ext cx="752637" cy="45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579" tIns="40290" rIns="80579" bIns="40290">
            <a:spAutoFit/>
          </a:bodyPr>
          <a:lstStyle>
            <a:lvl1pPr defTabSz="873125">
              <a:defRPr sz="2400">
                <a:solidFill>
                  <a:schemeClr val="tx1"/>
                </a:solidFill>
                <a:latin typeface="Times New Roman" panose="02020603050405020304" pitchFamily="18" charset="0"/>
                <a:ea typeface="新細明體" panose="02020500000000000000" pitchFamily="18" charset="-120"/>
              </a:defRPr>
            </a:lvl1pPr>
            <a:lvl2pPr marL="436563" defTabSz="873125">
              <a:defRPr sz="2400">
                <a:solidFill>
                  <a:schemeClr val="tx1"/>
                </a:solidFill>
                <a:latin typeface="Times New Roman" panose="02020603050405020304" pitchFamily="18" charset="0"/>
                <a:ea typeface="新細明體" panose="02020500000000000000" pitchFamily="18" charset="-120"/>
              </a:defRPr>
            </a:lvl2pPr>
            <a:lvl3pPr marL="873125" defTabSz="873125">
              <a:defRPr sz="2400">
                <a:solidFill>
                  <a:schemeClr val="tx1"/>
                </a:solidFill>
                <a:latin typeface="Times New Roman" panose="02020603050405020304" pitchFamily="18" charset="0"/>
                <a:ea typeface="新細明體" panose="02020500000000000000" pitchFamily="18" charset="-120"/>
              </a:defRPr>
            </a:lvl3pPr>
            <a:lvl4pPr marL="1309688" defTabSz="873125">
              <a:defRPr sz="2400">
                <a:solidFill>
                  <a:schemeClr val="tx1"/>
                </a:solidFill>
                <a:latin typeface="Times New Roman" panose="02020603050405020304" pitchFamily="18" charset="0"/>
                <a:ea typeface="新細明體" panose="02020500000000000000" pitchFamily="18" charset="-120"/>
              </a:defRPr>
            </a:lvl4pPr>
            <a:lvl5pPr marL="1744663" defTabSz="873125">
              <a:defRPr sz="2400">
                <a:solidFill>
                  <a:schemeClr val="tx1"/>
                </a:solidFill>
                <a:latin typeface="Times New Roman" panose="02020603050405020304" pitchFamily="18" charset="0"/>
                <a:ea typeface="新細明體" panose="02020500000000000000" pitchFamily="18" charset="-120"/>
              </a:defRPr>
            </a:lvl5pPr>
            <a:lvl6pPr marL="22018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6590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1162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573463" defTabSz="873125"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b="1" dirty="0">
                <a:solidFill>
                  <a:srgbClr val="FF0000"/>
                </a:solidFill>
                <a:latin typeface="+mn-lt"/>
              </a:rPr>
              <a:t>Else:</a:t>
            </a:r>
          </a:p>
        </p:txBody>
      </p:sp>
      <p:sp>
        <p:nvSpPr>
          <p:cNvPr id="4" name="圓角矩形 3"/>
          <p:cNvSpPr/>
          <p:nvPr/>
        </p:nvSpPr>
        <p:spPr bwMode="auto">
          <a:xfrm>
            <a:off x="5436096" y="4095208"/>
            <a:ext cx="3240360" cy="485920"/>
          </a:xfrm>
          <a:prstGeom prst="roundRect">
            <a:avLst/>
          </a:prstGeom>
          <a:solidFill>
            <a:schemeClr val="bg1">
              <a:lumMod val="95000"/>
            </a:schemeClr>
          </a:solidFill>
          <a:ln w="28575" cap="flat" cmpd="sng" algn="ctr">
            <a:solidFill>
              <a:schemeClr val="accent1"/>
            </a:solidFill>
            <a:prstDash val="sys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b="1" i="1" dirty="0">
                <a:solidFill>
                  <a:srgbClr val="FF0000"/>
                </a:solidFill>
                <a:latin typeface="+mn-lt"/>
              </a:rPr>
              <a:t>Why not unconditional jump?</a:t>
            </a:r>
            <a:endParaRPr lang="zh-TW" altLang="en-US" sz="2000" b="1" i="1" dirty="0">
              <a:solidFill>
                <a:srgbClr val="FF0000"/>
              </a:solidFill>
              <a:latin typeface="+mn-lt"/>
            </a:endParaRPr>
          </a:p>
        </p:txBody>
      </p:sp>
      <p:sp>
        <p:nvSpPr>
          <p:cNvPr id="24" name="橢圓 23"/>
          <p:cNvSpPr/>
          <p:nvPr/>
        </p:nvSpPr>
        <p:spPr bwMode="auto">
          <a:xfrm>
            <a:off x="4355975" y="3592895"/>
            <a:ext cx="1008113" cy="576064"/>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Tree>
    <p:extLst>
      <p:ext uri="{BB962C8B-B14F-4D97-AF65-F5344CB8AC3E}">
        <p14:creationId xmlns:p14="http://schemas.microsoft.com/office/powerpoint/2010/main" val="238693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4">
                                            <p:txEl>
                                              <p:pRg st="3" end="3"/>
                                            </p:txEl>
                                          </p:spTgt>
                                        </p:tgtEl>
                                        <p:attrNameLst>
                                          <p:attrName>style.visibility</p:attrName>
                                        </p:attrNameLst>
                                      </p:cBhvr>
                                      <p:to>
                                        <p:strVal val="visible"/>
                                      </p:to>
                                    </p:set>
                                    <p:animEffect transition="in" filter="fade">
                                      <p:cBhvr>
                                        <p:cTn id="7" dur="500"/>
                                        <p:tgtEl>
                                          <p:spTgt spid="3584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5844">
                                            <p:txEl>
                                              <p:pRg st="4" end="4"/>
                                            </p:txEl>
                                          </p:spTgt>
                                        </p:tgtEl>
                                        <p:attrNameLst>
                                          <p:attrName>style.visibility</p:attrName>
                                        </p:attrNameLst>
                                      </p:cBhvr>
                                      <p:to>
                                        <p:strVal val="visible"/>
                                      </p:to>
                                    </p:set>
                                    <p:animEffect transition="in" filter="fade">
                                      <p:cBhvr>
                                        <p:cTn id="10" dur="500"/>
                                        <p:tgtEl>
                                          <p:spTgt spid="35844">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845"/>
                                        </p:tgtEl>
                                        <p:attrNameLst>
                                          <p:attrName>style.visibility</p:attrName>
                                        </p:attrNameLst>
                                      </p:cBhvr>
                                      <p:to>
                                        <p:strVal val="visible"/>
                                      </p:to>
                                    </p:set>
                                    <p:animEffect transition="in" filter="fade">
                                      <p:cBhvr>
                                        <p:cTn id="15" dur="500"/>
                                        <p:tgtEl>
                                          <p:spTgt spid="35845"/>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p:bldP spid="3" grpId="0" animBg="1"/>
      <p:bldP spid="4" grpId="0" animBg="1"/>
      <p:bldP spid="2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zh-TW"/>
              <a:t>Compiling Loop Statements</a:t>
            </a:r>
            <a:endParaRPr lang="en-AU" altLang="zh-TW"/>
          </a:p>
        </p:txBody>
      </p:sp>
      <p:sp>
        <p:nvSpPr>
          <p:cNvPr id="36868" name="Rectangle 3"/>
          <p:cNvSpPr>
            <a:spLocks noGrp="1" noChangeArrowheads="1"/>
          </p:cNvSpPr>
          <p:nvPr>
            <p:ph type="body" idx="1"/>
          </p:nvPr>
        </p:nvSpPr>
        <p:spPr/>
        <p:txBody>
          <a:bodyPr/>
          <a:lstStyle/>
          <a:p>
            <a:r>
              <a:rPr lang="en-US" altLang="zh-TW" dirty="0"/>
              <a:t>C code:</a:t>
            </a:r>
          </a:p>
          <a:p>
            <a:pPr marL="0" indent="0">
              <a:buNone/>
            </a:pPr>
            <a:r>
              <a:rPr lang="en-US" altLang="zh-TW" b="1" dirty="0">
                <a:latin typeface="Courier New" panose="02070309020205020404" pitchFamily="49" charset="0"/>
                <a:cs typeface="Courier New" panose="02070309020205020404" pitchFamily="49" charset="0"/>
              </a:rPr>
              <a:t>	while (save[</a:t>
            </a:r>
            <a:r>
              <a:rPr lang="en-US" altLang="zh-TW" b="1" dirty="0" err="1">
                <a:latin typeface="Courier New" panose="02070309020205020404" pitchFamily="49" charset="0"/>
                <a:cs typeface="Courier New" panose="02070309020205020404" pitchFamily="49" charset="0"/>
              </a:rPr>
              <a:t>i</a:t>
            </a:r>
            <a:r>
              <a:rPr lang="en-US" altLang="zh-TW" b="1" dirty="0">
                <a:latin typeface="Courier New" panose="02070309020205020404" pitchFamily="49" charset="0"/>
                <a:cs typeface="Courier New" panose="02070309020205020404" pitchFamily="49" charset="0"/>
              </a:rPr>
              <a:t>] == k) </a:t>
            </a:r>
            <a:r>
              <a:rPr lang="en-US" altLang="zh-TW" b="1" dirty="0" err="1">
                <a:latin typeface="Courier New" panose="02070309020205020404" pitchFamily="49" charset="0"/>
                <a:cs typeface="Courier New" panose="02070309020205020404" pitchFamily="49" charset="0"/>
              </a:rPr>
              <a:t>i</a:t>
            </a:r>
            <a:r>
              <a:rPr lang="en-US" altLang="zh-TW" b="1" dirty="0">
                <a:latin typeface="Courier New" panose="02070309020205020404" pitchFamily="49" charset="0"/>
                <a:cs typeface="Courier New" panose="02070309020205020404" pitchFamily="49" charset="0"/>
              </a:rPr>
              <a:t> += 1;</a:t>
            </a:r>
          </a:p>
          <a:p>
            <a:pPr lvl="1"/>
            <a:r>
              <a:rPr lang="en-US" altLang="zh-TW" b="1" dirty="0" err="1">
                <a:latin typeface="Courier New" panose="02070309020205020404" pitchFamily="49" charset="0"/>
                <a:cs typeface="Courier New" panose="02070309020205020404" pitchFamily="49" charset="0"/>
              </a:rPr>
              <a:t>i</a:t>
            </a:r>
            <a:r>
              <a:rPr lang="en-US" altLang="zh-TW" dirty="0"/>
              <a:t> in </a:t>
            </a:r>
            <a:r>
              <a:rPr lang="en-US" altLang="zh-TW" b="1" dirty="0">
                <a:latin typeface="Courier New" panose="02070309020205020404" pitchFamily="49" charset="0"/>
                <a:cs typeface="Courier New" panose="02070309020205020404" pitchFamily="49" charset="0"/>
              </a:rPr>
              <a:t>x22</a:t>
            </a:r>
            <a:r>
              <a:rPr lang="en-US" altLang="zh-TW" dirty="0"/>
              <a:t>, </a:t>
            </a:r>
            <a:r>
              <a:rPr lang="en-US" altLang="zh-TW" b="1" dirty="0">
                <a:latin typeface="Courier New" panose="02070309020205020404" pitchFamily="49" charset="0"/>
                <a:cs typeface="Courier New" panose="02070309020205020404" pitchFamily="49" charset="0"/>
              </a:rPr>
              <a:t>k</a:t>
            </a:r>
            <a:r>
              <a:rPr lang="en-US" altLang="zh-TW" dirty="0"/>
              <a:t> in </a:t>
            </a:r>
            <a:r>
              <a:rPr lang="en-US" altLang="zh-TW" b="1" dirty="0">
                <a:latin typeface="Courier New" panose="02070309020205020404" pitchFamily="49" charset="0"/>
                <a:cs typeface="Courier New" panose="02070309020205020404" pitchFamily="49" charset="0"/>
              </a:rPr>
              <a:t>x24</a:t>
            </a:r>
            <a:r>
              <a:rPr lang="en-US" altLang="zh-TW" dirty="0"/>
              <a:t>, base address of </a:t>
            </a:r>
            <a:r>
              <a:rPr lang="en-US" altLang="zh-TW" b="1" dirty="0">
                <a:latin typeface="Courier New" panose="02070309020205020404" pitchFamily="49" charset="0"/>
                <a:cs typeface="Courier New" panose="02070309020205020404" pitchFamily="49" charset="0"/>
              </a:rPr>
              <a:t>save[]</a:t>
            </a:r>
            <a:r>
              <a:rPr lang="en-US" altLang="zh-TW" dirty="0"/>
              <a:t> in </a:t>
            </a:r>
            <a:r>
              <a:rPr lang="en-US" altLang="zh-TW" b="1" dirty="0">
                <a:latin typeface="Courier New" panose="02070309020205020404" pitchFamily="49" charset="0"/>
                <a:cs typeface="Courier New" panose="02070309020205020404" pitchFamily="49" charset="0"/>
              </a:rPr>
              <a:t>x25</a:t>
            </a:r>
          </a:p>
          <a:p>
            <a:r>
              <a:rPr lang="en-US" altLang="zh-TW" dirty="0"/>
              <a:t>Compiled RISC-V code:</a:t>
            </a:r>
          </a:p>
          <a:p>
            <a:pPr marL="0" indent="0">
              <a:buNone/>
            </a:pPr>
            <a:r>
              <a:rPr lang="en-US" altLang="zh-TW" b="1" dirty="0">
                <a:latin typeface="Courier New" panose="02070309020205020404" pitchFamily="49" charset="0"/>
                <a:cs typeface="Courier New" panose="02070309020205020404" pitchFamily="49" charset="0"/>
              </a:rPr>
              <a:t>Loop: </a:t>
            </a:r>
            <a:r>
              <a:rPr lang="en-US" altLang="zh-TW" b="1" dirty="0" err="1">
                <a:latin typeface="Courier New" panose="02070309020205020404" pitchFamily="49" charset="0"/>
                <a:cs typeface="Courier New" panose="02070309020205020404" pitchFamily="49" charset="0"/>
              </a:rPr>
              <a:t>slli</a:t>
            </a:r>
            <a:r>
              <a:rPr lang="en-US" altLang="zh-TW" b="1" dirty="0">
                <a:latin typeface="Courier New" panose="02070309020205020404" pitchFamily="49" charset="0"/>
                <a:cs typeface="Courier New" panose="02070309020205020404" pitchFamily="49" charset="0"/>
              </a:rPr>
              <a:t> x10,x22,3   // x10</a:t>
            </a:r>
            <a:r>
              <a:rPr lang="en-US" altLang="zh-TW" b="1" dirty="0">
                <a:latin typeface="Courier New" panose="02070309020205020404" pitchFamily="49" charset="0"/>
                <a:cs typeface="Courier New" panose="02070309020205020404" pitchFamily="49" charset="0"/>
                <a:sym typeface="Wingdings" panose="05000000000000000000" pitchFamily="2" charset="2"/>
              </a:rPr>
              <a:t>i*8</a:t>
            </a:r>
            <a:r>
              <a:rPr lang="en-US" altLang="zh-TW" b="1" dirty="0">
                <a:latin typeface="Courier New" panose="02070309020205020404" pitchFamily="49" charset="0"/>
                <a:cs typeface="Courier New" panose="02070309020205020404" pitchFamily="49" charset="0"/>
              </a:rPr>
              <a:t/>
            </a:r>
            <a:br>
              <a:rPr lang="en-US" altLang="zh-TW" b="1" dirty="0">
                <a:latin typeface="Courier New" panose="02070309020205020404" pitchFamily="49" charset="0"/>
                <a:cs typeface="Courier New" panose="02070309020205020404" pitchFamily="49" charset="0"/>
              </a:rPr>
            </a:br>
            <a:r>
              <a:rPr lang="en-US" altLang="zh-TW" b="1" dirty="0">
                <a:latin typeface="Courier New" panose="02070309020205020404" pitchFamily="49" charset="0"/>
                <a:cs typeface="Courier New" panose="02070309020205020404" pitchFamily="49" charset="0"/>
              </a:rPr>
              <a:t>      add  x10,x10,x25 // x10</a:t>
            </a:r>
            <a:r>
              <a:rPr lang="en-US" altLang="zh-TW" b="1" dirty="0">
                <a:latin typeface="Courier New" panose="02070309020205020404" pitchFamily="49" charset="0"/>
                <a:cs typeface="Courier New" panose="02070309020205020404" pitchFamily="49" charset="0"/>
                <a:sym typeface="Wingdings" panose="05000000000000000000" pitchFamily="2" charset="2"/>
              </a:rPr>
              <a:t>save[</a:t>
            </a:r>
            <a:r>
              <a:rPr lang="en-US" altLang="zh-TW" b="1" dirty="0" err="1">
                <a:latin typeface="Courier New" panose="02070309020205020404" pitchFamily="49" charset="0"/>
                <a:cs typeface="Courier New" panose="02070309020205020404" pitchFamily="49" charset="0"/>
                <a:sym typeface="Wingdings" panose="05000000000000000000" pitchFamily="2" charset="2"/>
              </a:rPr>
              <a:t>i</a:t>
            </a:r>
            <a:r>
              <a:rPr lang="en-US" altLang="zh-TW" b="1" dirty="0">
                <a:latin typeface="Courier New" panose="02070309020205020404" pitchFamily="49" charset="0"/>
                <a:cs typeface="Courier New" panose="02070309020205020404" pitchFamily="49" charset="0"/>
                <a:sym typeface="Wingdings" panose="05000000000000000000" pitchFamily="2" charset="2"/>
              </a:rPr>
              <a:t>]</a:t>
            </a:r>
            <a:r>
              <a:rPr lang="en-US" altLang="zh-TW" b="1" dirty="0">
                <a:latin typeface="Courier New" panose="02070309020205020404" pitchFamily="49" charset="0"/>
                <a:cs typeface="Courier New" panose="02070309020205020404" pitchFamily="49" charset="0"/>
              </a:rPr>
              <a:t/>
            </a:r>
            <a:br>
              <a:rPr lang="en-US" altLang="zh-TW" b="1" dirty="0">
                <a:latin typeface="Courier New" panose="02070309020205020404" pitchFamily="49" charset="0"/>
                <a:cs typeface="Courier New" panose="02070309020205020404" pitchFamily="49" charset="0"/>
              </a:rPr>
            </a:b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ld</a:t>
            </a:r>
            <a:r>
              <a:rPr lang="en-US" altLang="zh-TW" b="1" dirty="0">
                <a:latin typeface="Courier New" panose="02070309020205020404" pitchFamily="49" charset="0"/>
                <a:cs typeface="Courier New" panose="02070309020205020404" pitchFamily="49" charset="0"/>
              </a:rPr>
              <a:t>   x9,0(x10)</a:t>
            </a:r>
            <a:br>
              <a:rPr lang="en-US" altLang="zh-TW" b="1" dirty="0">
                <a:latin typeface="Courier New" panose="02070309020205020404" pitchFamily="49" charset="0"/>
                <a:cs typeface="Courier New" panose="02070309020205020404" pitchFamily="49" charset="0"/>
              </a:rPr>
            </a:b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bne</a:t>
            </a:r>
            <a:r>
              <a:rPr lang="en-US" altLang="zh-TW" b="1" dirty="0">
                <a:latin typeface="Courier New" panose="02070309020205020404" pitchFamily="49" charset="0"/>
                <a:cs typeface="Courier New" panose="02070309020205020404" pitchFamily="49" charset="0"/>
              </a:rPr>
              <a:t>  x9,x24,Exit</a:t>
            </a:r>
            <a:br>
              <a:rPr lang="en-US" altLang="zh-TW" b="1" dirty="0">
                <a:latin typeface="Courier New" panose="02070309020205020404" pitchFamily="49" charset="0"/>
                <a:cs typeface="Courier New" panose="02070309020205020404" pitchFamily="49" charset="0"/>
              </a:rPr>
            </a:b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addi</a:t>
            </a:r>
            <a:r>
              <a:rPr lang="en-US" altLang="zh-TW" b="1" dirty="0">
                <a:latin typeface="Courier New" panose="02070309020205020404" pitchFamily="49" charset="0"/>
                <a:cs typeface="Courier New" panose="02070309020205020404" pitchFamily="49" charset="0"/>
              </a:rPr>
              <a:t> x22,x22,1</a:t>
            </a:r>
            <a:br>
              <a:rPr lang="en-US" altLang="zh-TW" b="1" dirty="0">
                <a:latin typeface="Courier New" panose="02070309020205020404" pitchFamily="49" charset="0"/>
                <a:cs typeface="Courier New" panose="02070309020205020404" pitchFamily="49" charset="0"/>
              </a:rPr>
            </a:b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beq</a:t>
            </a:r>
            <a:r>
              <a:rPr lang="en-US" altLang="zh-TW" b="1" dirty="0">
                <a:latin typeface="Courier New" panose="02070309020205020404" pitchFamily="49" charset="0"/>
                <a:cs typeface="Courier New" panose="02070309020205020404" pitchFamily="49" charset="0"/>
              </a:rPr>
              <a:t>  x0,x0,Loop</a:t>
            </a:r>
            <a:br>
              <a:rPr lang="en-US" altLang="zh-TW" b="1" dirty="0">
                <a:latin typeface="Courier New" panose="02070309020205020404" pitchFamily="49" charset="0"/>
                <a:cs typeface="Courier New" panose="02070309020205020404" pitchFamily="49" charset="0"/>
              </a:rPr>
            </a:br>
            <a:r>
              <a:rPr lang="en-US" altLang="zh-TW" b="1" dirty="0">
                <a:latin typeface="Courier New" panose="02070309020205020404" pitchFamily="49" charset="0"/>
                <a:cs typeface="Courier New" panose="02070309020205020404" pitchFamily="49" charset="0"/>
              </a:rPr>
              <a:t>Exit: …</a:t>
            </a:r>
            <a:endParaRPr lang="en-AU" altLang="zh-TW" b="1" dirty="0">
              <a:latin typeface="Courier New" panose="02070309020205020404" pitchFamily="49" charset="0"/>
              <a:cs typeface="Courier New" panose="02070309020205020404" pitchFamily="49" charset="0"/>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55</a:t>
            </a:fld>
            <a:endParaRPr lang="zh-TW" altLang="zh-TW"/>
          </a:p>
        </p:txBody>
      </p:sp>
    </p:spTree>
    <p:extLst>
      <p:ext uri="{BB962C8B-B14F-4D97-AF65-F5344CB8AC3E}">
        <p14:creationId xmlns:p14="http://schemas.microsoft.com/office/powerpoint/2010/main" val="338868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68">
                                            <p:txEl>
                                              <p:pRg st="3" end="3"/>
                                            </p:txEl>
                                          </p:spTgt>
                                        </p:tgtEl>
                                        <p:attrNameLst>
                                          <p:attrName>style.visibility</p:attrName>
                                        </p:attrNameLst>
                                      </p:cBhvr>
                                      <p:to>
                                        <p:strVal val="visible"/>
                                      </p:to>
                                    </p:set>
                                    <p:animEffect transition="in" filter="fade">
                                      <p:cBhvr>
                                        <p:cTn id="7" dur="500"/>
                                        <p:tgtEl>
                                          <p:spTgt spid="3686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868">
                                            <p:txEl>
                                              <p:pRg st="4" end="4"/>
                                            </p:txEl>
                                          </p:spTgt>
                                        </p:tgtEl>
                                        <p:attrNameLst>
                                          <p:attrName>style.visibility</p:attrName>
                                        </p:attrNameLst>
                                      </p:cBhvr>
                                      <p:to>
                                        <p:strVal val="visible"/>
                                      </p:to>
                                    </p:set>
                                    <p:animEffect transition="in" filter="fade">
                                      <p:cBhvr>
                                        <p:cTn id="10" dur="500"/>
                                        <p:tgtEl>
                                          <p:spTgt spid="368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zh-TW" dirty="0"/>
              <a:t>Concept of Basic Blocks</a:t>
            </a:r>
            <a:endParaRPr lang="en-AU" altLang="zh-TW" dirty="0"/>
          </a:p>
        </p:txBody>
      </p:sp>
      <p:sp>
        <p:nvSpPr>
          <p:cNvPr id="37892" name="Rectangle 3"/>
          <p:cNvSpPr>
            <a:spLocks noGrp="1" noChangeArrowheads="1"/>
          </p:cNvSpPr>
          <p:nvPr>
            <p:ph type="body" idx="1"/>
          </p:nvPr>
        </p:nvSpPr>
        <p:spPr/>
        <p:txBody>
          <a:bodyPr/>
          <a:lstStyle/>
          <a:p>
            <a:r>
              <a:rPr lang="en-US" altLang="zh-TW" dirty="0"/>
              <a:t>A </a:t>
            </a:r>
            <a:r>
              <a:rPr lang="en-US" altLang="zh-TW" dirty="0">
                <a:solidFill>
                  <a:srgbClr val="FF0000"/>
                </a:solidFill>
              </a:rPr>
              <a:t>basic block </a:t>
            </a:r>
            <a:r>
              <a:rPr lang="en-US" altLang="zh-TW" dirty="0"/>
              <a:t>is a sequence of instructions with</a:t>
            </a:r>
          </a:p>
          <a:p>
            <a:pPr lvl="1"/>
            <a:r>
              <a:rPr lang="en-US" altLang="zh-TW" dirty="0"/>
              <a:t>No embedded branches (except at end)</a:t>
            </a:r>
          </a:p>
          <a:p>
            <a:pPr lvl="1"/>
            <a:r>
              <a:rPr lang="en-US" altLang="zh-TW" dirty="0"/>
              <a:t>No branch targets (except at beginning)</a:t>
            </a:r>
          </a:p>
          <a:p>
            <a:r>
              <a:rPr lang="en-US" altLang="zh-TW" dirty="0"/>
              <a:t>A compiler identifies basic blocks for optimization</a:t>
            </a:r>
          </a:p>
          <a:p>
            <a:pPr lvl="1"/>
            <a:r>
              <a:rPr lang="en-US" altLang="zh-TW" dirty="0"/>
              <a:t>All instructions in a basic block will surely be executed once the basic block is entered</a:t>
            </a:r>
            <a:br>
              <a:rPr lang="en-US" altLang="zh-TW" dirty="0"/>
            </a:br>
            <a:r>
              <a:rPr lang="en-US" altLang="zh-TW" dirty="0">
                <a:sym typeface="Wingdings" panose="05000000000000000000" pitchFamily="2" charset="2"/>
              </a:rPr>
              <a:t> can rearrange execution seq.</a:t>
            </a:r>
            <a:endParaRPr lang="en-US" altLang="zh-TW" dirty="0"/>
          </a:p>
          <a:p>
            <a:r>
              <a:rPr lang="en-US" altLang="zh-TW" dirty="0"/>
              <a:t>An advanced processor can </a:t>
            </a:r>
            <a:br>
              <a:rPr lang="en-US" altLang="zh-TW" dirty="0"/>
            </a:br>
            <a:r>
              <a:rPr lang="en-US" altLang="zh-TW" dirty="0"/>
              <a:t>accelerate execution of </a:t>
            </a:r>
            <a:br>
              <a:rPr lang="en-US" altLang="zh-TW" dirty="0"/>
            </a:br>
            <a:r>
              <a:rPr lang="en-US" altLang="zh-TW" dirty="0"/>
              <a:t>basic blocks</a:t>
            </a:r>
          </a:p>
          <a:p>
            <a:pPr lvl="1"/>
            <a:endParaRPr lang="en-AU" altLang="zh-TW" dirty="0"/>
          </a:p>
        </p:txBody>
      </p:sp>
      <p:grpSp>
        <p:nvGrpSpPr>
          <p:cNvPr id="37893" name="Group 4"/>
          <p:cNvGrpSpPr>
            <a:grpSpLocks/>
          </p:cNvGrpSpPr>
          <p:nvPr/>
        </p:nvGrpSpPr>
        <p:grpSpPr bwMode="auto">
          <a:xfrm>
            <a:off x="5302434" y="3284984"/>
            <a:ext cx="3590046" cy="2794151"/>
            <a:chOff x="1429" y="2296"/>
            <a:chExt cx="2000" cy="1633"/>
          </a:xfrm>
        </p:grpSpPr>
        <p:sp>
          <p:nvSpPr>
            <p:cNvPr id="37895" name="Rectangle 5"/>
            <p:cNvSpPr>
              <a:spLocks noChangeArrowheads="1"/>
            </p:cNvSpPr>
            <p:nvPr/>
          </p:nvSpPr>
          <p:spPr bwMode="auto">
            <a:xfrm>
              <a:off x="1791" y="2614"/>
              <a:ext cx="1270" cy="136"/>
            </a:xfrm>
            <a:prstGeom prst="rect">
              <a:avLst/>
            </a:prstGeom>
            <a:solidFill>
              <a:srgbClr val="99FF9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37896" name="Rectangle 6"/>
            <p:cNvSpPr>
              <a:spLocks noChangeArrowheads="1"/>
            </p:cNvSpPr>
            <p:nvPr/>
          </p:nvSpPr>
          <p:spPr bwMode="auto">
            <a:xfrm>
              <a:off x="1791" y="2750"/>
              <a:ext cx="1270" cy="136"/>
            </a:xfrm>
            <a:prstGeom prst="rect">
              <a:avLst/>
            </a:prstGeom>
            <a:solidFill>
              <a:srgbClr val="99FF9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37897" name="Rectangle 7"/>
            <p:cNvSpPr>
              <a:spLocks noChangeArrowheads="1"/>
            </p:cNvSpPr>
            <p:nvPr/>
          </p:nvSpPr>
          <p:spPr bwMode="auto">
            <a:xfrm>
              <a:off x="1791" y="2886"/>
              <a:ext cx="1270" cy="136"/>
            </a:xfrm>
            <a:prstGeom prst="rect">
              <a:avLst/>
            </a:prstGeom>
            <a:solidFill>
              <a:srgbClr val="99FF9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37898" name="Rectangle 8"/>
            <p:cNvSpPr>
              <a:spLocks noChangeArrowheads="1"/>
            </p:cNvSpPr>
            <p:nvPr/>
          </p:nvSpPr>
          <p:spPr bwMode="auto">
            <a:xfrm>
              <a:off x="1791" y="3022"/>
              <a:ext cx="1270" cy="136"/>
            </a:xfrm>
            <a:prstGeom prst="rect">
              <a:avLst/>
            </a:prstGeom>
            <a:solidFill>
              <a:srgbClr val="99FF9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37899" name="Rectangle 9"/>
            <p:cNvSpPr>
              <a:spLocks noChangeArrowheads="1"/>
            </p:cNvSpPr>
            <p:nvPr/>
          </p:nvSpPr>
          <p:spPr bwMode="auto">
            <a:xfrm>
              <a:off x="1791" y="3158"/>
              <a:ext cx="1270" cy="136"/>
            </a:xfrm>
            <a:prstGeom prst="rect">
              <a:avLst/>
            </a:prstGeom>
            <a:solidFill>
              <a:srgbClr val="99FF9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37900" name="Rectangle 10"/>
            <p:cNvSpPr>
              <a:spLocks noChangeArrowheads="1"/>
            </p:cNvSpPr>
            <p:nvPr/>
          </p:nvSpPr>
          <p:spPr bwMode="auto">
            <a:xfrm>
              <a:off x="1791" y="3294"/>
              <a:ext cx="1270" cy="136"/>
            </a:xfrm>
            <a:prstGeom prst="rect">
              <a:avLst/>
            </a:prstGeom>
            <a:solidFill>
              <a:srgbClr val="99FF9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37901" name="Rectangle 11"/>
            <p:cNvSpPr>
              <a:spLocks noChangeArrowheads="1"/>
            </p:cNvSpPr>
            <p:nvPr/>
          </p:nvSpPr>
          <p:spPr bwMode="auto">
            <a:xfrm>
              <a:off x="1791" y="3430"/>
              <a:ext cx="1270" cy="136"/>
            </a:xfrm>
            <a:prstGeom prst="rect">
              <a:avLst/>
            </a:prstGeom>
            <a:solidFill>
              <a:srgbClr val="99FF9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37902" name="Line 12"/>
            <p:cNvSpPr>
              <a:spLocks noChangeShapeType="1"/>
            </p:cNvSpPr>
            <p:nvPr/>
          </p:nvSpPr>
          <p:spPr bwMode="auto">
            <a:xfrm>
              <a:off x="2426" y="2296"/>
              <a:ext cx="0" cy="31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7903" name="Line 13"/>
            <p:cNvSpPr>
              <a:spLocks noChangeShapeType="1"/>
            </p:cNvSpPr>
            <p:nvPr/>
          </p:nvSpPr>
          <p:spPr bwMode="auto">
            <a:xfrm>
              <a:off x="2426" y="2614"/>
              <a:ext cx="0" cy="907"/>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7904" name="Line 14"/>
            <p:cNvSpPr>
              <a:spLocks noChangeShapeType="1"/>
            </p:cNvSpPr>
            <p:nvPr/>
          </p:nvSpPr>
          <p:spPr bwMode="auto">
            <a:xfrm>
              <a:off x="2426" y="3521"/>
              <a:ext cx="0" cy="40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7905" name="Line 15"/>
            <p:cNvSpPr>
              <a:spLocks noChangeShapeType="1"/>
            </p:cNvSpPr>
            <p:nvPr/>
          </p:nvSpPr>
          <p:spPr bwMode="auto">
            <a:xfrm>
              <a:off x="2426" y="3521"/>
              <a:ext cx="1003"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7906" name="Line 16"/>
            <p:cNvSpPr>
              <a:spLocks noChangeShapeType="1"/>
            </p:cNvSpPr>
            <p:nvPr/>
          </p:nvSpPr>
          <p:spPr bwMode="auto">
            <a:xfrm>
              <a:off x="1429" y="2659"/>
              <a:ext cx="363"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7907" name="Rectangle 17"/>
            <p:cNvSpPr>
              <a:spLocks noChangeArrowheads="1"/>
            </p:cNvSpPr>
            <p:nvPr/>
          </p:nvSpPr>
          <p:spPr bwMode="auto">
            <a:xfrm>
              <a:off x="1791" y="2478"/>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37908" name="Rectangle 18"/>
            <p:cNvSpPr>
              <a:spLocks noChangeArrowheads="1"/>
            </p:cNvSpPr>
            <p:nvPr/>
          </p:nvSpPr>
          <p:spPr bwMode="auto">
            <a:xfrm>
              <a:off x="1791" y="2348"/>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37909" name="Rectangle 19"/>
            <p:cNvSpPr>
              <a:spLocks noChangeArrowheads="1"/>
            </p:cNvSpPr>
            <p:nvPr/>
          </p:nvSpPr>
          <p:spPr bwMode="auto">
            <a:xfrm>
              <a:off x="1791" y="3566"/>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sp>
          <p:nvSpPr>
            <p:cNvPr id="37910" name="Rectangle 20"/>
            <p:cNvSpPr>
              <a:spLocks noChangeArrowheads="1"/>
            </p:cNvSpPr>
            <p:nvPr/>
          </p:nvSpPr>
          <p:spPr bwMode="auto">
            <a:xfrm>
              <a:off x="1791" y="3702"/>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56</a:t>
            </a:fld>
            <a:endParaRPr lang="zh-TW" altLang="zh-TW"/>
          </a:p>
        </p:txBody>
      </p:sp>
    </p:spTree>
    <p:extLst>
      <p:ext uri="{BB962C8B-B14F-4D97-AF65-F5344CB8AC3E}">
        <p14:creationId xmlns:p14="http://schemas.microsoft.com/office/powerpoint/2010/main" val="3102864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TW" dirty="0"/>
              <a:t>More Conditional Branch Operations</a:t>
            </a:r>
            <a:endParaRPr lang="en-AU" altLang="zh-TW" dirty="0"/>
          </a:p>
        </p:txBody>
      </p:sp>
      <p:sp>
        <p:nvSpPr>
          <p:cNvPr id="38916" name="Rectangle 3"/>
          <p:cNvSpPr>
            <a:spLocks noGrp="1" noChangeArrowheads="1"/>
          </p:cNvSpPr>
          <p:nvPr>
            <p:ph type="body" idx="1"/>
          </p:nvPr>
        </p:nvSpPr>
        <p:spPr/>
        <p:txBody>
          <a:bodyPr/>
          <a:lstStyle/>
          <a:p>
            <a:r>
              <a:rPr lang="en-US" altLang="zh-TW" b="1" dirty="0" err="1">
                <a:latin typeface="Courier New" panose="02070309020205020404" pitchFamily="49" charset="0"/>
                <a:cs typeface="Courier New" panose="02070309020205020404" pitchFamily="49" charset="0"/>
              </a:rPr>
              <a:t>blt</a:t>
            </a:r>
            <a:r>
              <a:rPr lang="en-US" altLang="zh-TW" b="1" dirty="0">
                <a:latin typeface="Courier New" panose="02070309020205020404" pitchFamily="49" charset="0"/>
                <a:cs typeface="Courier New" panose="02070309020205020404" pitchFamily="49" charset="0"/>
              </a:rPr>
              <a:t> rs1,rs2,L1</a:t>
            </a:r>
            <a:r>
              <a:rPr lang="en-US" altLang="zh-TW" dirty="0"/>
              <a:t> </a:t>
            </a:r>
            <a:endParaRPr lang="en-US" altLang="zh-TW" b="1" dirty="0">
              <a:latin typeface="Courier New" panose="02070309020205020404" pitchFamily="49" charset="0"/>
              <a:cs typeface="Courier New" panose="02070309020205020404" pitchFamily="49" charset="0"/>
            </a:endParaRPr>
          </a:p>
          <a:p>
            <a:pPr lvl="1"/>
            <a:r>
              <a:rPr lang="en-US" altLang="zh-TW" dirty="0"/>
              <a:t>if (rs1 &lt; rs2) </a:t>
            </a:r>
            <a:r>
              <a:rPr lang="en-US" altLang="en-US" dirty="0"/>
              <a:t>branch to instruction labeled L1</a:t>
            </a:r>
            <a:endParaRPr lang="en-US" altLang="zh-TW" dirty="0"/>
          </a:p>
          <a:p>
            <a:r>
              <a:rPr lang="en-US" altLang="zh-TW" b="1" dirty="0" err="1">
                <a:latin typeface="Courier New" panose="02070309020205020404" pitchFamily="49" charset="0"/>
                <a:cs typeface="Courier New" panose="02070309020205020404" pitchFamily="49" charset="0"/>
              </a:rPr>
              <a:t>bge</a:t>
            </a:r>
            <a:r>
              <a:rPr lang="en-US" altLang="zh-TW" b="1" dirty="0">
                <a:latin typeface="Courier New" panose="02070309020205020404" pitchFamily="49" charset="0"/>
                <a:cs typeface="Courier New" panose="02070309020205020404" pitchFamily="49" charset="0"/>
              </a:rPr>
              <a:t> rs1,rs2,L1</a:t>
            </a:r>
          </a:p>
          <a:p>
            <a:pPr lvl="1"/>
            <a:r>
              <a:rPr lang="en-US" altLang="zh-TW" dirty="0"/>
              <a:t>if (rs1 &gt;= rs2) </a:t>
            </a:r>
            <a:r>
              <a:rPr lang="en-US" altLang="en-US" dirty="0"/>
              <a:t>branch to instruction labeled L1</a:t>
            </a:r>
            <a:endParaRPr lang="en-US" altLang="zh-TW" dirty="0"/>
          </a:p>
          <a:p>
            <a:pPr eaLnBrk="1" hangingPunct="1">
              <a:defRPr/>
            </a:pPr>
            <a:r>
              <a:rPr lang="en-US" altLang="en-US" dirty="0"/>
              <a:t>Example:</a:t>
            </a:r>
          </a:p>
          <a:p>
            <a:pPr marL="457200" lvl="1" indent="0" eaLnBrk="1" hangingPunct="1">
              <a:buNone/>
              <a:defRPr/>
            </a:pPr>
            <a:r>
              <a:rPr lang="en-US" altLang="en-US" b="1" dirty="0">
                <a:latin typeface="Courier New" panose="02070309020205020404" pitchFamily="49" charset="0"/>
                <a:cs typeface="Courier New" panose="02070309020205020404" pitchFamily="49" charset="0"/>
              </a:rPr>
              <a:t>   if (a &gt; b) a += 1;</a:t>
            </a:r>
          </a:p>
          <a:p>
            <a:pPr lvl="1" eaLnBrk="1" hangingPunct="1">
              <a:defRPr/>
            </a:pPr>
            <a:r>
              <a:rPr lang="en-US" altLang="en-US" b="1" dirty="0">
                <a:latin typeface="Courier New" panose="02070309020205020404" pitchFamily="49" charset="0"/>
                <a:cs typeface="Courier New" panose="02070309020205020404" pitchFamily="49" charset="0"/>
              </a:rPr>
              <a:t>a</a:t>
            </a:r>
            <a:r>
              <a:rPr lang="en-US" altLang="en-US" dirty="0"/>
              <a:t> in </a:t>
            </a:r>
            <a:r>
              <a:rPr lang="en-US" altLang="en-US" b="1" dirty="0">
                <a:latin typeface="Courier New" panose="02070309020205020404" pitchFamily="49" charset="0"/>
                <a:cs typeface="Courier New" panose="02070309020205020404" pitchFamily="49" charset="0"/>
              </a:rPr>
              <a:t>x22</a:t>
            </a:r>
            <a:r>
              <a:rPr lang="en-US" altLang="en-US" dirty="0"/>
              <a:t>, </a:t>
            </a:r>
            <a:r>
              <a:rPr lang="en-US" altLang="en-US" b="1" dirty="0">
                <a:latin typeface="Courier New" panose="02070309020205020404" pitchFamily="49" charset="0"/>
                <a:cs typeface="Courier New" panose="02070309020205020404" pitchFamily="49" charset="0"/>
              </a:rPr>
              <a:t>b</a:t>
            </a:r>
            <a:r>
              <a:rPr lang="en-US" altLang="en-US" dirty="0"/>
              <a:t> in </a:t>
            </a:r>
            <a:r>
              <a:rPr lang="en-US" altLang="en-US" b="1" dirty="0">
                <a:latin typeface="Courier New" panose="02070309020205020404" pitchFamily="49" charset="0"/>
                <a:cs typeface="Courier New" panose="02070309020205020404" pitchFamily="49" charset="0"/>
              </a:rPr>
              <a:t>x23</a:t>
            </a:r>
          </a:p>
          <a:p>
            <a:pPr marL="514350" lvl="1" indent="0" eaLnBrk="1" hangingPunct="1">
              <a:buFont typeface="Wingdings" panose="05000000000000000000" pitchFamily="2" charset="2"/>
              <a:buNone/>
              <a:defRPr/>
            </a:pPr>
            <a:endParaRPr lang="en-US" altLang="en-US" b="1" dirty="0">
              <a:latin typeface="Courier New" panose="02070309020205020404" pitchFamily="49" charset="0"/>
              <a:cs typeface="Courier New" panose="02070309020205020404" pitchFamily="49" charset="0"/>
            </a:endParaRPr>
          </a:p>
          <a:p>
            <a:pPr marL="514350" lvl="1" indent="0" eaLnBrk="1" hangingPunct="1">
              <a:buFont typeface="Wingdings" panose="05000000000000000000" pitchFamily="2" charset="2"/>
              <a:buNone/>
              <a:defRPr/>
            </a:pP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bge</a:t>
            </a:r>
            <a:r>
              <a:rPr lang="en-US" altLang="en-US" b="1" dirty="0">
                <a:latin typeface="Courier New" panose="02070309020205020404" pitchFamily="49" charset="0"/>
                <a:cs typeface="Courier New" panose="02070309020205020404" pitchFamily="49" charset="0"/>
              </a:rPr>
              <a:t>  x23,x22,Exit  // branch if b &gt;= a</a:t>
            </a:r>
          </a:p>
          <a:p>
            <a:pPr marL="514350" lvl="1" indent="0" eaLnBrk="1" hangingPunct="1">
              <a:buFont typeface="Wingdings" panose="05000000000000000000" pitchFamily="2" charset="2"/>
              <a:buNone/>
              <a:defRPr/>
            </a:pP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addi</a:t>
            </a:r>
            <a:r>
              <a:rPr lang="en-US" altLang="en-US" b="1" dirty="0">
                <a:latin typeface="Courier New" panose="02070309020205020404" pitchFamily="49" charset="0"/>
                <a:cs typeface="Courier New" panose="02070309020205020404" pitchFamily="49" charset="0"/>
              </a:rPr>
              <a:t> x22,x22,1</a:t>
            </a:r>
          </a:p>
          <a:p>
            <a:pPr marL="514350" lvl="1" indent="-574675" eaLnBrk="1" hangingPunct="1">
              <a:buFont typeface="Wingdings" panose="05000000000000000000" pitchFamily="2" charset="2"/>
              <a:buNone/>
              <a:defRPr/>
            </a:pPr>
            <a:r>
              <a:rPr lang="en-US" altLang="en-US" b="1" dirty="0">
                <a:latin typeface="Courier New" panose="02070309020205020404" pitchFamily="49" charset="0"/>
                <a:cs typeface="Courier New" panose="02070309020205020404" pitchFamily="49" charset="0"/>
              </a:rPr>
              <a:t>Exit:</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57</a:t>
            </a:fld>
            <a:endParaRPr lang="zh-TW" altLang="zh-TW"/>
          </a:p>
        </p:txBody>
      </p:sp>
    </p:spTree>
    <p:extLst>
      <p:ext uri="{BB962C8B-B14F-4D97-AF65-F5344CB8AC3E}">
        <p14:creationId xmlns:p14="http://schemas.microsoft.com/office/powerpoint/2010/main" val="21532086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AU" altLang="zh-TW" dirty="0"/>
              <a:t>Signed vs. Unsigned Comparison</a:t>
            </a:r>
          </a:p>
        </p:txBody>
      </p:sp>
      <p:sp>
        <p:nvSpPr>
          <p:cNvPr id="40964" name="Rectangle 3"/>
          <p:cNvSpPr>
            <a:spLocks noGrp="1" noChangeArrowheads="1"/>
          </p:cNvSpPr>
          <p:nvPr>
            <p:ph type="body" idx="1"/>
          </p:nvPr>
        </p:nvSpPr>
        <p:spPr/>
        <p:txBody>
          <a:bodyPr/>
          <a:lstStyle/>
          <a:p>
            <a:pPr eaLnBrk="1" hangingPunct="1"/>
            <a:r>
              <a:rPr lang="en-AU" altLang="zh-TW" dirty="0"/>
              <a:t>Signed comparison</a:t>
            </a:r>
            <a:r>
              <a:rPr lang="en-AU" altLang="zh-TW" dirty="0" smtClean="0"/>
              <a:t>:       </a:t>
            </a:r>
            <a:r>
              <a:rPr lang="en-AU" altLang="zh-TW" b="1" dirty="0" err="1" smtClean="0">
                <a:latin typeface="Courier New" panose="02070309020205020404" pitchFamily="49" charset="0"/>
                <a:cs typeface="Courier New" panose="02070309020205020404" pitchFamily="49" charset="0"/>
              </a:rPr>
              <a:t>blt</a:t>
            </a:r>
            <a:r>
              <a:rPr lang="en-AU" altLang="zh-TW" b="1" dirty="0">
                <a:latin typeface="Courier New" panose="02070309020205020404" pitchFamily="49" charset="0"/>
                <a:cs typeface="Courier New" panose="02070309020205020404" pitchFamily="49" charset="0"/>
              </a:rPr>
              <a:t>, </a:t>
            </a:r>
            <a:r>
              <a:rPr lang="en-AU" altLang="zh-TW" b="1" dirty="0" err="1">
                <a:latin typeface="Courier New" panose="02070309020205020404" pitchFamily="49" charset="0"/>
                <a:cs typeface="Courier New" panose="02070309020205020404" pitchFamily="49" charset="0"/>
              </a:rPr>
              <a:t>bge</a:t>
            </a:r>
            <a:endParaRPr lang="en-AU" altLang="zh-TW" b="1" dirty="0">
              <a:latin typeface="Courier New" panose="02070309020205020404" pitchFamily="49" charset="0"/>
              <a:cs typeface="Courier New" panose="02070309020205020404" pitchFamily="49" charset="0"/>
            </a:endParaRPr>
          </a:p>
          <a:p>
            <a:pPr eaLnBrk="1" hangingPunct="1"/>
            <a:r>
              <a:rPr lang="en-AU" altLang="zh-TW" dirty="0"/>
              <a:t>Unsigned comparison</a:t>
            </a:r>
            <a:r>
              <a:rPr lang="en-AU" altLang="zh-TW" dirty="0" smtClean="0"/>
              <a:t>:  </a:t>
            </a:r>
            <a:r>
              <a:rPr lang="en-AU" altLang="zh-TW" b="1" dirty="0" err="1">
                <a:latin typeface="Courier New" panose="02070309020205020404" pitchFamily="49" charset="0"/>
                <a:cs typeface="Courier New" panose="02070309020205020404" pitchFamily="49" charset="0"/>
              </a:rPr>
              <a:t>bltu</a:t>
            </a:r>
            <a:r>
              <a:rPr lang="en-AU" altLang="zh-TW" b="1" dirty="0">
                <a:latin typeface="Courier New" panose="02070309020205020404" pitchFamily="49" charset="0"/>
                <a:cs typeface="Courier New" panose="02070309020205020404" pitchFamily="49" charset="0"/>
              </a:rPr>
              <a:t>, </a:t>
            </a:r>
            <a:r>
              <a:rPr lang="en-AU" altLang="zh-TW" b="1" dirty="0" err="1">
                <a:latin typeface="Courier New" panose="02070309020205020404" pitchFamily="49" charset="0"/>
                <a:cs typeface="Courier New" panose="02070309020205020404" pitchFamily="49" charset="0"/>
              </a:rPr>
              <a:t>bgeu</a:t>
            </a:r>
            <a:endParaRPr lang="en-AU" altLang="zh-TW" b="1" dirty="0">
              <a:latin typeface="Courier New" panose="02070309020205020404" pitchFamily="49" charset="0"/>
              <a:cs typeface="Courier New" panose="02070309020205020404" pitchFamily="49" charset="0"/>
            </a:endParaRPr>
          </a:p>
          <a:p>
            <a:pPr eaLnBrk="1" hangingPunct="1"/>
            <a:r>
              <a:rPr lang="en-AU" altLang="zh-TW" dirty="0"/>
              <a:t>Example</a:t>
            </a:r>
            <a:r>
              <a:rPr lang="en-US" altLang="zh-TW" dirty="0"/>
              <a:t>:</a:t>
            </a:r>
            <a:endParaRPr lang="en-AU" altLang="zh-TW" dirty="0"/>
          </a:p>
          <a:p>
            <a:pPr lvl="1" eaLnBrk="1" hangingPunct="1"/>
            <a:r>
              <a:rPr lang="en-AU" altLang="zh-TW" dirty="0"/>
              <a:t>x22 = </a:t>
            </a:r>
            <a:r>
              <a:rPr lang="en-AU" altLang="zh-TW" sz="2400" dirty="0"/>
              <a:t>1111 1111 1111 1111 1111 1111 1111 1111</a:t>
            </a:r>
          </a:p>
          <a:p>
            <a:pPr lvl="1" eaLnBrk="1" hangingPunct="1"/>
            <a:r>
              <a:rPr lang="en-AU" altLang="zh-TW" dirty="0"/>
              <a:t>x23 = </a:t>
            </a:r>
            <a:r>
              <a:rPr lang="en-AU" altLang="zh-TW" sz="2400" dirty="0"/>
              <a:t>0000 0000 0000 0000 0000 0000 0000 0001</a:t>
            </a:r>
          </a:p>
          <a:p>
            <a:pPr lvl="1" eaLnBrk="1" hangingPunct="1"/>
            <a:r>
              <a:rPr lang="en-AU" altLang="zh-TW" b="1" dirty="0" err="1">
                <a:latin typeface="Courier New" panose="02070309020205020404" pitchFamily="49" charset="0"/>
                <a:cs typeface="Courier New" panose="02070309020205020404" pitchFamily="49" charset="0"/>
              </a:rPr>
              <a:t>blt</a:t>
            </a:r>
            <a:r>
              <a:rPr lang="en-AU" altLang="zh-TW" b="1" dirty="0">
                <a:latin typeface="Courier New" panose="02070309020205020404" pitchFamily="49" charset="0"/>
                <a:cs typeface="Courier New" panose="02070309020205020404" pitchFamily="49" charset="0"/>
              </a:rPr>
              <a:t>  x22,x23,L1  # signed</a:t>
            </a:r>
          </a:p>
          <a:p>
            <a:pPr marL="457200" lvl="1" indent="0" eaLnBrk="1" hangingPunct="1">
              <a:buNone/>
            </a:pPr>
            <a:r>
              <a:rPr lang="en-AU" altLang="zh-TW" dirty="0">
                <a:cs typeface="Arial" panose="020B0604020202020204" pitchFamily="34" charset="0"/>
              </a:rPr>
              <a:t>	–1 &lt; +1 </a:t>
            </a:r>
            <a:r>
              <a:rPr lang="en-AU" altLang="zh-TW" dirty="0">
                <a:cs typeface="Arial" panose="020B0604020202020204" pitchFamily="34" charset="0"/>
                <a:sym typeface="Symbol" panose="05050102010706020507" pitchFamily="18" charset="2"/>
              </a:rPr>
              <a:t> branch to L1</a:t>
            </a:r>
          </a:p>
          <a:p>
            <a:pPr lvl="1" eaLnBrk="1" hangingPunct="1"/>
            <a:r>
              <a:rPr lang="en-AU" altLang="zh-TW" b="1" dirty="0" err="1">
                <a:latin typeface="Courier New" panose="02070309020205020404" pitchFamily="49" charset="0"/>
                <a:cs typeface="Courier New" panose="02070309020205020404" pitchFamily="49" charset="0"/>
                <a:sym typeface="Symbol" panose="05050102010706020507" pitchFamily="18" charset="2"/>
              </a:rPr>
              <a:t>bltu</a:t>
            </a:r>
            <a:r>
              <a:rPr lang="en-AU" altLang="zh-TW" b="1" dirty="0">
                <a:latin typeface="Courier New" panose="02070309020205020404" pitchFamily="49" charset="0"/>
                <a:cs typeface="Courier New" panose="02070309020205020404" pitchFamily="49" charset="0"/>
                <a:sym typeface="Symbol" panose="05050102010706020507" pitchFamily="18" charset="2"/>
              </a:rPr>
              <a:t> x22,x23,L1  # unsigned</a:t>
            </a:r>
          </a:p>
          <a:p>
            <a:pPr marL="457200" lvl="1" indent="0" eaLnBrk="1" hangingPunct="1">
              <a:buNone/>
            </a:pPr>
            <a:r>
              <a:rPr lang="en-US" altLang="zh-TW" dirty="0">
                <a:ea typeface="新細明體" panose="02020500000000000000" pitchFamily="18" charset="-120"/>
              </a:rPr>
              <a:t>	+4,294,967,295 &gt; +1 </a:t>
            </a:r>
            <a:r>
              <a:rPr lang="en-AU" altLang="zh-TW" dirty="0">
                <a:cs typeface="Arial" panose="020B0604020202020204" pitchFamily="34" charset="0"/>
                <a:sym typeface="Symbol" panose="05050102010706020507" pitchFamily="18" charset="2"/>
              </a:rPr>
              <a:t> do not branch</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58</a:t>
            </a:fld>
            <a:endParaRPr lang="zh-TW" altLang="zh-TW"/>
          </a:p>
        </p:txBody>
      </p:sp>
    </p:spTree>
    <p:extLst>
      <p:ext uri="{BB962C8B-B14F-4D97-AF65-F5344CB8AC3E}">
        <p14:creationId xmlns:p14="http://schemas.microsoft.com/office/powerpoint/2010/main" val="2748009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圓角矩形 3"/>
          <p:cNvSpPr/>
          <p:nvPr/>
        </p:nvSpPr>
        <p:spPr bwMode="auto">
          <a:xfrm>
            <a:off x="422452" y="1124744"/>
            <a:ext cx="5742149" cy="3997812"/>
          </a:xfrm>
          <a:prstGeom prst="roundRect">
            <a:avLst>
              <a:gd name="adj" fmla="val 7450"/>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b="1" i="1" dirty="0">
              <a:latin typeface="+mn-lt"/>
            </a:endParaRPr>
          </a:p>
        </p:txBody>
      </p:sp>
      <p:sp>
        <p:nvSpPr>
          <p:cNvPr id="43" name="標題 42"/>
          <p:cNvSpPr>
            <a:spLocks noGrp="1"/>
          </p:cNvSpPr>
          <p:nvPr>
            <p:ph type="title"/>
          </p:nvPr>
        </p:nvSpPr>
        <p:spPr/>
        <p:txBody>
          <a:bodyPr/>
          <a:lstStyle/>
          <a:p>
            <a:r>
              <a:rPr lang="en-US" altLang="zh-TW" dirty="0"/>
              <a:t>Language to Computer Hardware</a:t>
            </a:r>
            <a:endParaRPr lang="zh-TW" altLang="en-US" dirty="0"/>
          </a:p>
        </p:txBody>
      </p:sp>
      <p:sp>
        <p:nvSpPr>
          <p:cNvPr id="5" name="Freeform 2051"/>
          <p:cNvSpPr>
            <a:spLocks/>
          </p:cNvSpPr>
          <p:nvPr/>
        </p:nvSpPr>
        <p:spPr bwMode="auto">
          <a:xfrm>
            <a:off x="3238790" y="2709640"/>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800" dirty="0">
              <a:latin typeface="+mn-lt"/>
            </a:endParaRPr>
          </a:p>
        </p:txBody>
      </p:sp>
      <p:sp>
        <p:nvSpPr>
          <p:cNvPr id="6" name="Line 2052"/>
          <p:cNvSpPr>
            <a:spLocks noChangeShapeType="1"/>
          </p:cNvSpPr>
          <p:nvPr/>
        </p:nvSpPr>
        <p:spPr bwMode="auto">
          <a:xfrm>
            <a:off x="4693917" y="2198221"/>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7" name="Line 2053"/>
          <p:cNvSpPr>
            <a:spLocks noChangeShapeType="1"/>
          </p:cNvSpPr>
          <p:nvPr/>
        </p:nvSpPr>
        <p:spPr bwMode="auto">
          <a:xfrm>
            <a:off x="3530401" y="2393116"/>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8" name="Line 2057"/>
          <p:cNvSpPr>
            <a:spLocks noChangeShapeType="1"/>
          </p:cNvSpPr>
          <p:nvPr/>
        </p:nvSpPr>
        <p:spPr bwMode="auto">
          <a:xfrm>
            <a:off x="2265307" y="2430242"/>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9" name="Line 2058"/>
          <p:cNvSpPr>
            <a:spLocks noChangeShapeType="1"/>
          </p:cNvSpPr>
          <p:nvPr/>
        </p:nvSpPr>
        <p:spPr bwMode="auto">
          <a:xfrm>
            <a:off x="2265307" y="2543893"/>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0" name="Line 2059"/>
          <p:cNvSpPr>
            <a:spLocks noChangeShapeType="1"/>
          </p:cNvSpPr>
          <p:nvPr/>
        </p:nvSpPr>
        <p:spPr bwMode="auto">
          <a:xfrm>
            <a:off x="2265307" y="2657544"/>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1" name="Rectangle 2060"/>
          <p:cNvSpPr>
            <a:spLocks noChangeArrowheads="1"/>
          </p:cNvSpPr>
          <p:nvPr/>
        </p:nvSpPr>
        <p:spPr bwMode="auto">
          <a:xfrm>
            <a:off x="2105891" y="3630587"/>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dirty="0">
                <a:solidFill>
                  <a:srgbClr val="000000"/>
                </a:solidFill>
                <a:latin typeface="+mn-lt"/>
              </a:rPr>
              <a:t>Z</a:t>
            </a:r>
          </a:p>
        </p:txBody>
      </p:sp>
      <p:sp>
        <p:nvSpPr>
          <p:cNvPr id="12" name="Rectangle 2061"/>
          <p:cNvSpPr>
            <a:spLocks noChangeArrowheads="1"/>
          </p:cNvSpPr>
          <p:nvPr/>
        </p:nvSpPr>
        <p:spPr bwMode="auto">
          <a:xfrm>
            <a:off x="2105281" y="3411334"/>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dirty="0">
                <a:solidFill>
                  <a:srgbClr val="000000"/>
                </a:solidFill>
                <a:latin typeface="+mn-lt"/>
              </a:rPr>
              <a:t>N</a:t>
            </a:r>
          </a:p>
        </p:txBody>
      </p:sp>
      <p:sp>
        <p:nvSpPr>
          <p:cNvPr id="13" name="Rectangle 2065"/>
          <p:cNvSpPr>
            <a:spLocks noChangeArrowheads="1"/>
          </p:cNvSpPr>
          <p:nvPr/>
        </p:nvSpPr>
        <p:spPr bwMode="auto">
          <a:xfrm>
            <a:off x="3194829" y="1396207"/>
            <a:ext cx="1853711" cy="80347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dirty="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3530401" y="2230459"/>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15" name="Rectangle 2071"/>
          <p:cNvSpPr>
            <a:spLocks noChangeArrowheads="1"/>
          </p:cNvSpPr>
          <p:nvPr/>
        </p:nvSpPr>
        <p:spPr bwMode="auto">
          <a:xfrm>
            <a:off x="6280929" y="1645770"/>
            <a:ext cx="1406704" cy="1756997"/>
          </a:xfrm>
          <a:prstGeom prst="rect">
            <a:avLst/>
          </a:prstGeom>
          <a:solidFill>
            <a:srgbClr val="99FF99"/>
          </a:solidFill>
          <a:ln w="38100">
            <a:solidFill>
              <a:srgbClr val="339933"/>
            </a:solidFill>
            <a:miter lim="800000"/>
            <a:headEnd/>
            <a:tailEnd/>
          </a:ln>
          <a:effectLst/>
          <a:extLst/>
        </p:spPr>
        <p:txBody>
          <a:bodyPr wrap="none" anchor="ctr"/>
          <a:lstStyle/>
          <a:p>
            <a:pPr algn="ctr"/>
            <a:r>
              <a:rPr lang="en-US" altLang="zh-TW" b="1" dirty="0">
                <a:latin typeface="+mn-lt"/>
                <a:ea typeface="標楷體" panose="03000509000000000000" pitchFamily="65" charset="-120"/>
              </a:rPr>
              <a:t>Memory</a:t>
            </a:r>
          </a:p>
          <a:p>
            <a:pPr algn="ctr"/>
            <a:endParaRPr lang="en-US" altLang="zh-TW" sz="2800" b="1" dirty="0">
              <a:latin typeface="+mn-lt"/>
              <a:ea typeface="標楷體" panose="03000509000000000000" pitchFamily="65" charset="-120"/>
            </a:endParaRPr>
          </a:p>
          <a:p>
            <a:pPr algn="ctr"/>
            <a:endParaRPr lang="zh-TW" altLang="en-US" sz="2800" b="1" dirty="0">
              <a:latin typeface="+mn-lt"/>
              <a:ea typeface="標楷體" panose="03000509000000000000" pitchFamily="65" charset="-120"/>
            </a:endParaRPr>
          </a:p>
        </p:txBody>
      </p:sp>
      <p:sp>
        <p:nvSpPr>
          <p:cNvPr id="16" name="Rectangle 2073"/>
          <p:cNvSpPr>
            <a:spLocks noChangeArrowheads="1"/>
          </p:cNvSpPr>
          <p:nvPr/>
        </p:nvSpPr>
        <p:spPr bwMode="auto">
          <a:xfrm>
            <a:off x="4160516" y="4213124"/>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mn-lt"/>
              </a:rPr>
              <a:t>01001101</a:t>
            </a:r>
          </a:p>
        </p:txBody>
      </p:sp>
      <p:sp>
        <p:nvSpPr>
          <p:cNvPr id="17" name="Rectangle 2074"/>
          <p:cNvSpPr>
            <a:spLocks noChangeArrowheads="1"/>
          </p:cNvSpPr>
          <p:nvPr/>
        </p:nvSpPr>
        <p:spPr bwMode="auto">
          <a:xfrm>
            <a:off x="2142608" y="4213124"/>
            <a:ext cx="1217735" cy="467458"/>
          </a:xfrm>
          <a:prstGeom prst="rect">
            <a:avLst/>
          </a:prstGeom>
          <a:solidFill>
            <a:srgbClr val="99CCFF"/>
          </a:solidFill>
          <a:ln w="38100">
            <a:solidFill>
              <a:srgbClr val="0000FF"/>
            </a:solidFill>
            <a:miter lim="800000"/>
            <a:headEnd/>
            <a:tailEnd/>
          </a:ln>
          <a:effectLst/>
          <a:extLst/>
        </p:spPr>
        <p:txBody>
          <a:bodyPr wrap="none" anchor="ctr"/>
          <a:lstStyle/>
          <a:p>
            <a:pPr algn="ctr"/>
            <a:endParaRPr kumimoji="0" lang="zh-TW" altLang="en-US" sz="2000" dirty="0">
              <a:ea typeface="標楷體" panose="03000509000000000000" pitchFamily="65" charset="-120"/>
            </a:endParaRPr>
          </a:p>
        </p:txBody>
      </p:sp>
      <p:sp>
        <p:nvSpPr>
          <p:cNvPr id="18" name="Rectangle 2080"/>
          <p:cNvSpPr>
            <a:spLocks noChangeArrowheads="1"/>
          </p:cNvSpPr>
          <p:nvPr/>
        </p:nvSpPr>
        <p:spPr bwMode="auto">
          <a:xfrm>
            <a:off x="609123" y="2385827"/>
            <a:ext cx="1496158" cy="1460989"/>
          </a:xfrm>
          <a:prstGeom prst="rect">
            <a:avLst/>
          </a:prstGeom>
          <a:solidFill>
            <a:srgbClr val="99CCFF"/>
          </a:solidFill>
          <a:ln w="38100">
            <a:solidFill>
              <a:srgbClr val="0000FF"/>
            </a:solidFill>
            <a:miter lim="800000"/>
            <a:headEnd/>
            <a:tailEnd/>
          </a:ln>
          <a:effectLst/>
          <a:extLst/>
        </p:spPr>
        <p:txBody>
          <a:bodyPr wrap="none" anchor="ctr"/>
          <a:lstStyle/>
          <a:p>
            <a:pPr algn="ctr"/>
            <a:r>
              <a:rPr lang="en-US" altLang="zh-TW" b="1" dirty="0">
                <a:latin typeface="+mn-lt"/>
                <a:ea typeface="標楷體" panose="03000509000000000000" pitchFamily="65" charset="-120"/>
              </a:rPr>
              <a:t>Controller</a:t>
            </a:r>
            <a:endParaRPr lang="zh-TW" altLang="en-US" dirty="0">
              <a:latin typeface="+mn-lt"/>
            </a:endParaRPr>
          </a:p>
        </p:txBody>
      </p:sp>
      <p:sp>
        <p:nvSpPr>
          <p:cNvPr id="19" name="Text Box 2082"/>
          <p:cNvSpPr txBox="1">
            <a:spLocks noChangeArrowheads="1"/>
          </p:cNvSpPr>
          <p:nvPr/>
        </p:nvSpPr>
        <p:spPr bwMode="auto">
          <a:xfrm>
            <a:off x="3856347" y="2867056"/>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sp>
        <p:nvSpPr>
          <p:cNvPr id="20" name="Line 2083"/>
          <p:cNvSpPr>
            <a:spLocks noChangeShapeType="1"/>
          </p:cNvSpPr>
          <p:nvPr/>
        </p:nvSpPr>
        <p:spPr bwMode="auto">
          <a:xfrm>
            <a:off x="1094166" y="3836558"/>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21" name="Rectangle 2084"/>
          <p:cNvSpPr>
            <a:spLocks noChangeArrowheads="1"/>
          </p:cNvSpPr>
          <p:nvPr/>
        </p:nvSpPr>
        <p:spPr bwMode="auto">
          <a:xfrm>
            <a:off x="613520" y="4204129"/>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b="1" dirty="0">
                <a:solidFill>
                  <a:srgbClr val="000000"/>
                </a:solidFill>
                <a:latin typeface="+mn-lt"/>
                <a:ea typeface="標楷體" panose="03000509000000000000" pitchFamily="65" charset="-120"/>
              </a:rPr>
              <a:t>clock</a:t>
            </a:r>
          </a:p>
        </p:txBody>
      </p:sp>
      <p:sp>
        <p:nvSpPr>
          <p:cNvPr id="22" name="文字方塊 21"/>
          <p:cNvSpPr txBox="1"/>
          <p:nvPr/>
        </p:nvSpPr>
        <p:spPr>
          <a:xfrm>
            <a:off x="2121291" y="1656247"/>
            <a:ext cx="969610" cy="707886"/>
          </a:xfrm>
          <a:prstGeom prst="rect">
            <a:avLst/>
          </a:prstGeom>
          <a:noFill/>
        </p:spPr>
        <p:txBody>
          <a:bodyPr wrap="square" rtlCol="0">
            <a:spAutoFit/>
          </a:bodyPr>
          <a:lstStyle/>
          <a:p>
            <a:pPr marL="0"/>
            <a:r>
              <a:rPr lang="en-US" altLang="zh-TW" sz="2000" dirty="0">
                <a:latin typeface="+mn-lt"/>
              </a:rPr>
              <a:t>Control signals</a:t>
            </a:r>
            <a:endParaRPr lang="zh-TW" altLang="en-US" sz="2000" dirty="0">
              <a:latin typeface="+mn-lt"/>
            </a:endParaRPr>
          </a:p>
        </p:txBody>
      </p:sp>
      <p:cxnSp>
        <p:nvCxnSpPr>
          <p:cNvPr id="23" name="肘形接點 22"/>
          <p:cNvCxnSpPr>
            <a:cxnSpLocks/>
            <a:stCxn id="16" idx="2"/>
            <a:endCxn id="15" idx="2"/>
          </p:cNvCxnSpPr>
          <p:nvPr/>
        </p:nvCxnSpPr>
        <p:spPr bwMode="auto">
          <a:xfrm rot="5400000" flipH="1" flipV="1">
            <a:off x="5232795" y="2929097"/>
            <a:ext cx="1277815" cy="2225155"/>
          </a:xfrm>
          <a:prstGeom prst="bentConnector3">
            <a:avLst>
              <a:gd name="adj1" fmla="val -1789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肘形接點 23"/>
          <p:cNvCxnSpPr>
            <a:stCxn id="17" idx="0"/>
          </p:cNvCxnSpPr>
          <p:nvPr/>
        </p:nvCxnSpPr>
        <p:spPr bwMode="auto">
          <a:xfrm rot="5400000" flipH="1" flipV="1">
            <a:off x="4103184" y="2515224"/>
            <a:ext cx="346193" cy="3049609"/>
          </a:xfrm>
          <a:prstGeom prst="bentConnector2">
            <a:avLst/>
          </a:prstGeom>
          <a:solidFill>
            <a:schemeClr val="accent1"/>
          </a:solidFill>
          <a:ln w="381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肘形接點 24"/>
          <p:cNvCxnSpPr>
            <a:cxnSpLocks/>
            <a:stCxn id="15" idx="1"/>
          </p:cNvCxnSpPr>
          <p:nvPr/>
        </p:nvCxnSpPr>
        <p:spPr bwMode="auto">
          <a:xfrm rot="10800000" flipV="1">
            <a:off x="5794421" y="2524269"/>
            <a:ext cx="486508" cy="1381124"/>
          </a:xfrm>
          <a:prstGeom prst="bentConnector2">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直線接點 25"/>
          <p:cNvCxnSpPr/>
          <p:nvPr/>
        </p:nvCxnSpPr>
        <p:spPr bwMode="auto">
          <a:xfrm>
            <a:off x="5289643" y="2524268"/>
            <a:ext cx="710711"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7" name="肘形接點 26"/>
          <p:cNvCxnSpPr>
            <a:endCxn id="13" idx="3"/>
          </p:cNvCxnSpPr>
          <p:nvPr/>
        </p:nvCxnSpPr>
        <p:spPr bwMode="auto">
          <a:xfrm rot="5400000" flipH="1" flipV="1">
            <a:off x="3889584" y="2169079"/>
            <a:ext cx="1530088" cy="787823"/>
          </a:xfrm>
          <a:prstGeom prst="bentConnector4">
            <a:avLst>
              <a:gd name="adj1" fmla="val -13515"/>
              <a:gd name="adj2" fmla="val 129017"/>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8" name="肘形接點 27"/>
          <p:cNvCxnSpPr/>
          <p:nvPr/>
        </p:nvCxnSpPr>
        <p:spPr bwMode="auto">
          <a:xfrm rot="5400000">
            <a:off x="3099540" y="2677458"/>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肘形接點 28"/>
          <p:cNvCxnSpPr/>
          <p:nvPr/>
        </p:nvCxnSpPr>
        <p:spPr bwMode="auto">
          <a:xfrm rot="5400000">
            <a:off x="3117534" y="2711863"/>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 name="肘形接點 29"/>
          <p:cNvCxnSpPr>
            <a:stCxn id="17" idx="1"/>
          </p:cNvCxnSpPr>
          <p:nvPr/>
        </p:nvCxnSpPr>
        <p:spPr bwMode="auto">
          <a:xfrm rot="10800000">
            <a:off x="1716954" y="3846817"/>
            <a:ext cx="425654" cy="600037"/>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1" name="矩形 30"/>
          <p:cNvSpPr/>
          <p:nvPr/>
        </p:nvSpPr>
        <p:spPr bwMode="auto">
          <a:xfrm>
            <a:off x="2696130" y="1268760"/>
            <a:ext cx="3304224" cy="3708462"/>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497393" y="1268760"/>
            <a:ext cx="2050394" cy="3708462"/>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5073619" y="1297795"/>
            <a:ext cx="1335687" cy="461665"/>
          </a:xfrm>
          <a:prstGeom prst="rect">
            <a:avLst/>
          </a:prstGeom>
          <a:noFill/>
        </p:spPr>
        <p:txBody>
          <a:bodyPr wrap="none" rtlCol="0">
            <a:spAutoFit/>
          </a:bodyPr>
          <a:lstStyle/>
          <a:p>
            <a:pPr marL="0"/>
            <a:r>
              <a:rPr lang="en-US" altLang="zh-TW" dirty="0" err="1">
                <a:solidFill>
                  <a:srgbClr val="FF0000"/>
                </a:solidFill>
                <a:latin typeface="+mn-lt"/>
              </a:rPr>
              <a:t>Datapath</a:t>
            </a:r>
            <a:endParaRPr lang="zh-TW" altLang="en-US" dirty="0">
              <a:solidFill>
                <a:srgbClr val="FF0000"/>
              </a:solidFill>
              <a:latin typeface="+mn-lt"/>
            </a:endParaRPr>
          </a:p>
        </p:txBody>
      </p:sp>
      <p:sp>
        <p:nvSpPr>
          <p:cNvPr id="34" name="文字方塊 33"/>
          <p:cNvSpPr txBox="1"/>
          <p:nvPr/>
        </p:nvSpPr>
        <p:spPr>
          <a:xfrm>
            <a:off x="497393" y="1297795"/>
            <a:ext cx="1106585" cy="461665"/>
          </a:xfrm>
          <a:prstGeom prst="rect">
            <a:avLst/>
          </a:prstGeom>
          <a:noFill/>
        </p:spPr>
        <p:txBody>
          <a:bodyPr wrap="none" rtlCol="0">
            <a:spAutoFit/>
          </a:bodyPr>
          <a:lstStyle/>
          <a:p>
            <a:pPr marL="0"/>
            <a:r>
              <a:rPr lang="en-US" altLang="zh-TW" dirty="0">
                <a:solidFill>
                  <a:srgbClr val="FF0000"/>
                </a:solidFill>
                <a:latin typeface="+mn-lt"/>
              </a:rPr>
              <a:t>Control</a:t>
            </a:r>
            <a:endParaRPr lang="zh-TW" altLang="en-US" dirty="0">
              <a:solidFill>
                <a:srgbClr val="FF0000"/>
              </a:solidFill>
              <a:latin typeface="+mn-lt"/>
            </a:endParaRPr>
          </a:p>
        </p:txBody>
      </p:sp>
      <p:cxnSp>
        <p:nvCxnSpPr>
          <p:cNvPr id="35" name="肘形接點 34"/>
          <p:cNvCxnSpPr/>
          <p:nvPr/>
        </p:nvCxnSpPr>
        <p:spPr bwMode="auto">
          <a:xfrm rot="5400000" flipH="1" flipV="1">
            <a:off x="5228378" y="2916000"/>
            <a:ext cx="1277815" cy="2232000"/>
          </a:xfrm>
          <a:prstGeom prst="bentConnector3">
            <a:avLst>
              <a:gd name="adj1" fmla="val -17890"/>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6" name="肘形接點 35"/>
          <p:cNvCxnSpPr/>
          <p:nvPr/>
        </p:nvCxnSpPr>
        <p:spPr bwMode="auto">
          <a:xfrm rot="10800000" flipV="1">
            <a:off x="5818400" y="2528552"/>
            <a:ext cx="486508" cy="1381124"/>
          </a:xfrm>
          <a:prstGeom prst="bentConnector2">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7" name="肘形接點 36"/>
          <p:cNvCxnSpPr/>
          <p:nvPr/>
        </p:nvCxnSpPr>
        <p:spPr bwMode="auto">
          <a:xfrm rot="5400000" flipH="1" flipV="1">
            <a:off x="4104972" y="2533389"/>
            <a:ext cx="322385" cy="3024000"/>
          </a:xfrm>
          <a:prstGeom prst="bentConnector2">
            <a:avLst/>
          </a:prstGeom>
          <a:solidFill>
            <a:schemeClr val="accent1"/>
          </a:solidFill>
          <a:ln w="571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8" name="肘形接點 37"/>
          <p:cNvCxnSpPr>
            <a:stCxn id="17" idx="1"/>
          </p:cNvCxnSpPr>
          <p:nvPr/>
        </p:nvCxnSpPr>
        <p:spPr bwMode="auto">
          <a:xfrm rot="10800000">
            <a:off x="1716954" y="3836559"/>
            <a:ext cx="425654" cy="610295"/>
          </a:xfrm>
          <a:prstGeom prst="bentConnector2">
            <a:avLst/>
          </a:prstGeom>
          <a:solidFill>
            <a:schemeClr val="accent1"/>
          </a:solidFill>
          <a:ln w="57150" cap="flat" cmpd="sng" algn="ctr">
            <a:solidFill>
              <a:srgbClr val="FF0000"/>
            </a:solidFill>
            <a:prstDash val="sys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9" name="Line 2059"/>
          <p:cNvSpPr>
            <a:spLocks noChangeShapeType="1"/>
          </p:cNvSpPr>
          <p:nvPr/>
        </p:nvSpPr>
        <p:spPr bwMode="auto">
          <a:xfrm>
            <a:off x="2193299" y="2549901"/>
            <a:ext cx="583223" cy="0"/>
          </a:xfrm>
          <a:prstGeom prst="line">
            <a:avLst/>
          </a:prstGeom>
          <a:noFill/>
          <a:ln w="57150">
            <a:solidFill>
              <a:srgbClr val="FF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40" name="Line 2069"/>
          <p:cNvSpPr>
            <a:spLocks noChangeShapeType="1"/>
          </p:cNvSpPr>
          <p:nvPr/>
        </p:nvSpPr>
        <p:spPr bwMode="auto">
          <a:xfrm>
            <a:off x="3518210" y="2064511"/>
            <a:ext cx="12191" cy="658703"/>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41" name="Line 2052"/>
          <p:cNvSpPr>
            <a:spLocks noChangeShapeType="1"/>
          </p:cNvSpPr>
          <p:nvPr/>
        </p:nvSpPr>
        <p:spPr bwMode="auto">
          <a:xfrm>
            <a:off x="4693917" y="1901581"/>
            <a:ext cx="0" cy="808059"/>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cxnSp>
        <p:nvCxnSpPr>
          <p:cNvPr id="42" name="肘形接點 41"/>
          <p:cNvCxnSpPr/>
          <p:nvPr/>
        </p:nvCxnSpPr>
        <p:spPr bwMode="auto">
          <a:xfrm rot="5400000" flipH="1" flipV="1">
            <a:off x="3896482" y="2132374"/>
            <a:ext cx="1548000" cy="828000"/>
          </a:xfrm>
          <a:prstGeom prst="bentConnector4">
            <a:avLst>
              <a:gd name="adj1" fmla="val -14563"/>
              <a:gd name="adj2" fmla="val 125625"/>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4" name="文字方塊 43"/>
          <p:cNvSpPr txBox="1"/>
          <p:nvPr/>
        </p:nvSpPr>
        <p:spPr>
          <a:xfrm>
            <a:off x="5372514" y="4185134"/>
            <a:ext cx="506870" cy="461665"/>
          </a:xfrm>
          <a:prstGeom prst="rect">
            <a:avLst/>
          </a:prstGeom>
          <a:noFill/>
        </p:spPr>
        <p:txBody>
          <a:bodyPr wrap="none" rtlCol="0">
            <a:spAutoFit/>
          </a:bodyPr>
          <a:lstStyle/>
          <a:p>
            <a:pPr marL="0"/>
            <a:r>
              <a:rPr lang="en-US" altLang="zh-TW" b="1" dirty="0">
                <a:latin typeface="+mn-lt"/>
              </a:rPr>
              <a:t>PC</a:t>
            </a:r>
            <a:endParaRPr lang="zh-TW" altLang="en-US" b="1" dirty="0">
              <a:latin typeface="+mn-lt"/>
            </a:endParaRPr>
          </a:p>
        </p:txBody>
      </p:sp>
      <p:sp>
        <p:nvSpPr>
          <p:cNvPr id="45" name="文字方塊 44"/>
          <p:cNvSpPr txBox="1"/>
          <p:nvPr/>
        </p:nvSpPr>
        <p:spPr>
          <a:xfrm>
            <a:off x="3420802" y="4176527"/>
            <a:ext cx="439544" cy="461665"/>
          </a:xfrm>
          <a:prstGeom prst="rect">
            <a:avLst/>
          </a:prstGeom>
          <a:noFill/>
        </p:spPr>
        <p:txBody>
          <a:bodyPr wrap="none" rtlCol="0">
            <a:spAutoFit/>
          </a:bodyPr>
          <a:lstStyle/>
          <a:p>
            <a:pPr marL="0"/>
            <a:r>
              <a:rPr lang="en-US" altLang="zh-TW" b="1" dirty="0">
                <a:latin typeface="+mn-lt"/>
              </a:rPr>
              <a:t>IR</a:t>
            </a:r>
            <a:endParaRPr lang="zh-TW" altLang="en-US" b="1" dirty="0">
              <a:latin typeface="+mn-lt"/>
            </a:endParaRPr>
          </a:p>
        </p:txBody>
      </p:sp>
      <p:sp>
        <p:nvSpPr>
          <p:cNvPr id="48" name="矩形 47"/>
          <p:cNvSpPr/>
          <p:nvPr/>
        </p:nvSpPr>
        <p:spPr bwMode="auto">
          <a:xfrm>
            <a:off x="6280929" y="2361717"/>
            <a:ext cx="1406704" cy="370376"/>
          </a:xfrm>
          <a:prstGeom prst="rect">
            <a:avLst/>
          </a:prstGeom>
          <a:solidFill>
            <a:srgbClr val="92D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eaLnBrk="0" hangingPunct="0"/>
            <a:r>
              <a:rPr kumimoji="0" lang="en-US" altLang="zh-TW" sz="2000" dirty="0">
                <a:latin typeface="+mn-lt"/>
                <a:ea typeface="標楷體" panose="03000509000000000000" pitchFamily="65" charset="-120"/>
              </a:rPr>
              <a:t>10110100</a:t>
            </a:r>
            <a:endParaRPr kumimoji="0" lang="zh-TW" altLang="en-US" sz="2000" dirty="0">
              <a:latin typeface="+mn-lt"/>
              <a:ea typeface="標楷體" panose="03000509000000000000" pitchFamily="65" charset="-120"/>
            </a:endParaRPr>
          </a:p>
        </p:txBody>
      </p:sp>
      <p:sp>
        <p:nvSpPr>
          <p:cNvPr id="50" name="文字方塊 49"/>
          <p:cNvSpPr txBox="1"/>
          <p:nvPr/>
        </p:nvSpPr>
        <p:spPr>
          <a:xfrm>
            <a:off x="2132154" y="4248560"/>
            <a:ext cx="1223412" cy="400110"/>
          </a:xfrm>
          <a:prstGeom prst="rect">
            <a:avLst/>
          </a:prstGeom>
          <a:noFill/>
        </p:spPr>
        <p:txBody>
          <a:bodyPr wrap="none" rtlCol="0">
            <a:spAutoFit/>
          </a:bodyPr>
          <a:lstStyle/>
          <a:p>
            <a:r>
              <a:rPr kumimoji="0" lang="en-US" altLang="zh-TW" sz="2000" dirty="0">
                <a:latin typeface="+mn-lt"/>
                <a:ea typeface="標楷體" panose="03000509000000000000" pitchFamily="65" charset="-120"/>
              </a:rPr>
              <a:t>10110100</a:t>
            </a:r>
            <a:endParaRPr kumimoji="0" lang="zh-TW" altLang="en-US" sz="2000" dirty="0">
              <a:latin typeface="+mn-lt"/>
              <a:ea typeface="標楷體" panose="03000509000000000000" pitchFamily="65" charset="-120"/>
            </a:endParaRPr>
          </a:p>
        </p:txBody>
      </p:sp>
      <p:sp>
        <p:nvSpPr>
          <p:cNvPr id="56" name="文字方塊 55"/>
          <p:cNvSpPr txBox="1"/>
          <p:nvPr/>
        </p:nvSpPr>
        <p:spPr>
          <a:xfrm>
            <a:off x="2688929" y="5122556"/>
            <a:ext cx="5742149" cy="461665"/>
          </a:xfrm>
          <a:prstGeom prst="rect">
            <a:avLst/>
          </a:prstGeom>
          <a:noFill/>
        </p:spPr>
        <p:txBody>
          <a:bodyPr wrap="none" rtlCol="0">
            <a:spAutoFit/>
          </a:bodyPr>
          <a:lstStyle/>
          <a:p>
            <a:pPr marL="0"/>
            <a:r>
              <a:rPr lang="en-US" altLang="zh-TW" i="1" dirty="0">
                <a:solidFill>
                  <a:srgbClr val="FF0000"/>
                </a:solidFill>
                <a:latin typeface="+mn-lt"/>
              </a:rPr>
              <a:t>Instruction</a:t>
            </a:r>
            <a:r>
              <a:rPr lang="en-US" altLang="zh-TW" dirty="0">
                <a:latin typeface="+mn-lt"/>
              </a:rPr>
              <a:t>: words of a computer’s language </a:t>
            </a:r>
            <a:endParaRPr lang="zh-TW" altLang="en-US" dirty="0">
              <a:latin typeface="+mn-lt"/>
            </a:endParaRPr>
          </a:p>
        </p:txBody>
      </p:sp>
      <p:cxnSp>
        <p:nvCxnSpPr>
          <p:cNvPr id="58" name="直線單箭頭接點 57"/>
          <p:cNvCxnSpPr/>
          <p:nvPr/>
        </p:nvCxnSpPr>
        <p:spPr bwMode="auto">
          <a:xfrm flipH="1" flipV="1">
            <a:off x="2848530" y="4608576"/>
            <a:ext cx="267718" cy="614757"/>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0" name="文字方塊 59"/>
          <p:cNvSpPr txBox="1"/>
          <p:nvPr/>
        </p:nvSpPr>
        <p:spPr>
          <a:xfrm>
            <a:off x="2664610" y="5517232"/>
            <a:ext cx="5507790" cy="461665"/>
          </a:xfrm>
          <a:prstGeom prst="rect">
            <a:avLst/>
          </a:prstGeom>
          <a:noFill/>
        </p:spPr>
        <p:txBody>
          <a:bodyPr wrap="none" rtlCol="0">
            <a:spAutoFit/>
          </a:bodyPr>
          <a:lstStyle/>
          <a:p>
            <a:pPr marL="0"/>
            <a:r>
              <a:rPr lang="en-US" altLang="zh-TW" i="1" dirty="0">
                <a:solidFill>
                  <a:srgbClr val="FF0000"/>
                </a:solidFill>
                <a:latin typeface="+mn-lt"/>
              </a:rPr>
              <a:t>Instruction set</a:t>
            </a:r>
            <a:r>
              <a:rPr lang="en-US" altLang="zh-TW" dirty="0">
                <a:latin typeface="+mn-lt"/>
              </a:rPr>
              <a:t>: vocabulary of the language</a:t>
            </a:r>
            <a:endParaRPr lang="zh-TW" altLang="en-US" dirty="0">
              <a:latin typeface="+mn-lt"/>
            </a:endParaRPr>
          </a:p>
        </p:txBody>
      </p:sp>
      <p:sp>
        <p:nvSpPr>
          <p:cNvPr id="2" name="文字方塊 1"/>
          <p:cNvSpPr txBox="1"/>
          <p:nvPr/>
        </p:nvSpPr>
        <p:spPr>
          <a:xfrm>
            <a:off x="2204162" y="4293096"/>
            <a:ext cx="1114088" cy="276999"/>
          </a:xfrm>
          <a:prstGeom prst="rect">
            <a:avLst/>
          </a:prstGeom>
          <a:solidFill>
            <a:srgbClr val="99CCFF"/>
          </a:solidFill>
        </p:spPr>
        <p:txBody>
          <a:bodyPr wrap="none" lIns="0" tIns="0" rIns="0" bIns="0" rtlCol="0" anchor="ctr" anchorCtr="1">
            <a:spAutoFit/>
          </a:bodyPr>
          <a:lstStyle/>
          <a:p>
            <a:pPr marL="0"/>
            <a:r>
              <a:rPr lang="en-US" altLang="zh-TW" sz="1800" dirty="0">
                <a:latin typeface="+mn-lt"/>
              </a:rPr>
              <a:t>add r1,r2,r3</a:t>
            </a:r>
            <a:endParaRPr lang="zh-TW" altLang="en-US" sz="1800" dirty="0">
              <a:latin typeface="+mn-lt"/>
            </a:endParaRPr>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5</a:t>
            </a:fld>
            <a:endParaRPr lang="zh-TW" altLang="zh-TW"/>
          </a:p>
        </p:txBody>
      </p:sp>
      <p:sp>
        <p:nvSpPr>
          <p:cNvPr id="55" name="Rectangle 2073">
            <a:extLst>
              <a:ext uri="{FF2B5EF4-FFF2-40B4-BE49-F238E27FC236}">
                <a16:creationId xmlns:a16="http://schemas.microsoft.com/office/drawing/2014/main" id="{72DC58B5-7888-4D5E-B1D5-331EBC556DA9}"/>
              </a:ext>
            </a:extLst>
          </p:cNvPr>
          <p:cNvSpPr>
            <a:spLocks noChangeArrowheads="1"/>
          </p:cNvSpPr>
          <p:nvPr/>
        </p:nvSpPr>
        <p:spPr bwMode="auto">
          <a:xfrm>
            <a:off x="7695260" y="2323510"/>
            <a:ext cx="1197220" cy="467458"/>
          </a:xfrm>
          <a:prstGeom prst="rect">
            <a:avLst/>
          </a:prstGeom>
          <a:noFill/>
          <a:ln w="38100">
            <a:noFill/>
            <a:miter lim="800000"/>
            <a:headEnd/>
            <a:tailEnd/>
          </a:ln>
          <a:effectLst/>
          <a:extLst/>
        </p:spPr>
        <p:txBody>
          <a:bodyPr wrap="none" anchor="ctr"/>
          <a:lstStyle/>
          <a:p>
            <a:pPr algn="ctr"/>
            <a:r>
              <a:rPr lang="en-US" altLang="zh-TW" sz="2000" dirty="0">
                <a:latin typeface="+mn-lt"/>
              </a:rPr>
              <a:t>01001101</a:t>
            </a:r>
          </a:p>
        </p:txBody>
      </p:sp>
      <p:sp>
        <p:nvSpPr>
          <p:cNvPr id="57" name="矩形 56">
            <a:extLst>
              <a:ext uri="{FF2B5EF4-FFF2-40B4-BE49-F238E27FC236}">
                <a16:creationId xmlns:a16="http://schemas.microsoft.com/office/drawing/2014/main" id="{B92477AC-888C-4AE9-A148-4187B28BCE49}"/>
              </a:ext>
            </a:extLst>
          </p:cNvPr>
          <p:cNvSpPr/>
          <p:nvPr/>
        </p:nvSpPr>
        <p:spPr bwMode="auto">
          <a:xfrm>
            <a:off x="3275856" y="1923829"/>
            <a:ext cx="525013" cy="216024"/>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mn-lt"/>
                <a:ea typeface="標楷體" panose="03000509000000000000" pitchFamily="65" charset="-120"/>
              </a:rPr>
              <a:t>0011</a:t>
            </a:r>
            <a:endParaRPr kumimoji="0" lang="zh-TW" altLang="en-US" sz="1600" b="0" i="0" u="none" strike="noStrike" cap="none" normalizeH="0" baseline="0" dirty="0">
              <a:ln>
                <a:noFill/>
              </a:ln>
              <a:solidFill>
                <a:schemeClr val="tx1"/>
              </a:solidFill>
              <a:effectLst/>
              <a:latin typeface="+mn-lt"/>
              <a:ea typeface="標楷體" panose="03000509000000000000" pitchFamily="65" charset="-120"/>
            </a:endParaRPr>
          </a:p>
        </p:txBody>
      </p:sp>
      <p:sp>
        <p:nvSpPr>
          <p:cNvPr id="59" name="矩形 58">
            <a:extLst>
              <a:ext uri="{FF2B5EF4-FFF2-40B4-BE49-F238E27FC236}">
                <a16:creationId xmlns:a16="http://schemas.microsoft.com/office/drawing/2014/main" id="{D9020312-42D8-4506-95B0-BEA77567F674}"/>
              </a:ext>
            </a:extLst>
          </p:cNvPr>
          <p:cNvSpPr/>
          <p:nvPr/>
        </p:nvSpPr>
        <p:spPr bwMode="auto">
          <a:xfrm>
            <a:off x="4356423" y="1851821"/>
            <a:ext cx="525013" cy="216024"/>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mn-lt"/>
                <a:ea typeface="標楷體" panose="03000509000000000000" pitchFamily="65" charset="-120"/>
              </a:rPr>
              <a:t>0100</a:t>
            </a:r>
            <a:endParaRPr kumimoji="0" lang="zh-TW" altLang="en-US" sz="1600" b="0" i="0" u="none" strike="noStrike" cap="none" normalizeH="0" baseline="0" dirty="0">
              <a:ln>
                <a:noFill/>
              </a:ln>
              <a:solidFill>
                <a:schemeClr val="tx1"/>
              </a:solidFill>
              <a:effectLst/>
              <a:latin typeface="+mn-lt"/>
              <a:ea typeface="標楷體" panose="03000509000000000000" pitchFamily="65" charset="-120"/>
            </a:endParaRPr>
          </a:p>
        </p:txBody>
      </p:sp>
      <p:sp>
        <p:nvSpPr>
          <p:cNvPr id="61" name="矩形 60">
            <a:extLst>
              <a:ext uri="{FF2B5EF4-FFF2-40B4-BE49-F238E27FC236}">
                <a16:creationId xmlns:a16="http://schemas.microsoft.com/office/drawing/2014/main" id="{2583CA0D-1DB8-4695-B189-9EA38B21A04D}"/>
              </a:ext>
            </a:extLst>
          </p:cNvPr>
          <p:cNvSpPr/>
          <p:nvPr/>
        </p:nvSpPr>
        <p:spPr bwMode="auto">
          <a:xfrm>
            <a:off x="4351649" y="1484784"/>
            <a:ext cx="525013" cy="216024"/>
          </a:xfrm>
          <a:prstGeom prst="rect">
            <a:avLst/>
          </a:prstGeom>
          <a:solidFill>
            <a:schemeClr val="accent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chemeClr val="tx1"/>
                </a:solidFill>
                <a:effectLst/>
                <a:latin typeface="+mn-lt"/>
                <a:ea typeface="標楷體" panose="03000509000000000000" pitchFamily="65" charset="-120"/>
              </a:rPr>
              <a:t>0111</a:t>
            </a:r>
            <a:endParaRPr kumimoji="0" lang="zh-TW" altLang="en-US" sz="1600" b="0" i="0" u="none" strike="noStrike" cap="none" normalizeH="0" baseline="0" dirty="0">
              <a:ln>
                <a:noFill/>
              </a:ln>
              <a:solidFill>
                <a:schemeClr val="tx1"/>
              </a:solidFill>
              <a:effectLst/>
              <a:latin typeface="+mn-lt"/>
              <a:ea typeface="標楷體" panose="03000509000000000000" pitchFamily="65" charset="-120"/>
            </a:endParaRPr>
          </a:p>
        </p:txBody>
      </p:sp>
      <p:sp>
        <p:nvSpPr>
          <p:cNvPr id="62" name="橢圓 61">
            <a:extLst>
              <a:ext uri="{FF2B5EF4-FFF2-40B4-BE49-F238E27FC236}">
                <a16:creationId xmlns:a16="http://schemas.microsoft.com/office/drawing/2014/main" id="{69682F8A-CD10-42F5-8088-3854924C16FF}"/>
              </a:ext>
            </a:extLst>
          </p:cNvPr>
          <p:cNvSpPr/>
          <p:nvPr/>
        </p:nvSpPr>
        <p:spPr bwMode="auto">
          <a:xfrm>
            <a:off x="4023012" y="2925227"/>
            <a:ext cx="360000" cy="360000"/>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3200" b="1" i="0" u="none" strike="noStrike" cap="none" normalizeH="0" baseline="0" dirty="0">
                <a:ln>
                  <a:noFill/>
                </a:ln>
                <a:solidFill>
                  <a:srgbClr val="FF0000"/>
                </a:solidFill>
                <a:effectLst/>
                <a:latin typeface="+mn-lt"/>
                <a:ea typeface="標楷體" panose="03000509000000000000" pitchFamily="65" charset="-120"/>
              </a:rPr>
              <a:t>+</a:t>
            </a:r>
            <a:endParaRPr kumimoji="0" lang="zh-TW" altLang="en-US" sz="3200" b="1" i="0" u="none" strike="noStrike" cap="none" normalizeH="0" baseline="0" dirty="0">
              <a:ln>
                <a:noFill/>
              </a:ln>
              <a:solidFill>
                <a:srgbClr val="FF0000"/>
              </a:solidFill>
              <a:effectLst/>
              <a:latin typeface="+mn-lt"/>
              <a:ea typeface="標楷體" panose="03000509000000000000" pitchFamily="65" charset="-120"/>
            </a:endParaRPr>
          </a:p>
        </p:txBody>
      </p:sp>
      <p:sp>
        <p:nvSpPr>
          <p:cNvPr id="63" name="Line 2059">
            <a:extLst>
              <a:ext uri="{FF2B5EF4-FFF2-40B4-BE49-F238E27FC236}">
                <a16:creationId xmlns:a16="http://schemas.microsoft.com/office/drawing/2014/main" id="{45AE8B7F-4973-4317-88E7-0FB6DF40132E}"/>
              </a:ext>
            </a:extLst>
          </p:cNvPr>
          <p:cNvSpPr>
            <a:spLocks noChangeShapeType="1"/>
          </p:cNvSpPr>
          <p:nvPr/>
        </p:nvSpPr>
        <p:spPr bwMode="auto">
          <a:xfrm>
            <a:off x="2195736" y="2702301"/>
            <a:ext cx="583223" cy="0"/>
          </a:xfrm>
          <a:prstGeom prst="line">
            <a:avLst/>
          </a:prstGeom>
          <a:noFill/>
          <a:ln w="57150">
            <a:solidFill>
              <a:srgbClr val="FF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Tree>
    <p:extLst>
      <p:ext uri="{BB962C8B-B14F-4D97-AF65-F5344CB8AC3E}">
        <p14:creationId xmlns:p14="http://schemas.microsoft.com/office/powerpoint/2010/main" val="21663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right)">
                                      <p:cBhvr>
                                        <p:cTn id="21" dur="500"/>
                                        <p:tgtEl>
                                          <p:spTgt spid="36"/>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right)">
                                      <p:cBhvr>
                                        <p:cTn id="25" dur="500"/>
                                        <p:tgtEl>
                                          <p:spTgt spid="37"/>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down)">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left)">
                                      <p:cBhvr>
                                        <p:cTn id="42" dur="500"/>
                                        <p:tgtEl>
                                          <p:spTgt spid="3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wipe(left)">
                                      <p:cBhvr>
                                        <p:cTn id="45" dur="500"/>
                                        <p:tgtEl>
                                          <p:spTgt spid="6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up)">
                                      <p:cBhvr>
                                        <p:cTn id="56" dur="500"/>
                                        <p:tgtEl>
                                          <p:spTgt spid="40"/>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up)">
                                      <p:cBhvr>
                                        <p:cTn id="59" dur="500"/>
                                        <p:tgtEl>
                                          <p:spTgt spid="4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fade">
                                      <p:cBhvr>
                                        <p:cTn id="64" dur="500"/>
                                        <p:tgtEl>
                                          <p:spTgt spid="6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wipe(down)">
                                      <p:cBhvr>
                                        <p:cTn id="69" dur="500"/>
                                        <p:tgtEl>
                                          <p:spTgt spid="42"/>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61"/>
                                        </p:tgtEl>
                                        <p:attrNameLst>
                                          <p:attrName>style.visibility</p:attrName>
                                        </p:attrNameLst>
                                      </p:cBhvr>
                                      <p:to>
                                        <p:strVal val="visible"/>
                                      </p:to>
                                    </p:set>
                                    <p:animEffect transition="in" filter="fade">
                                      <p:cBhvr>
                                        <p:cTn id="73" dur="500"/>
                                        <p:tgtEl>
                                          <p:spTgt spid="61"/>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56"/>
                                        </p:tgtEl>
                                        <p:attrNameLst>
                                          <p:attrName>style.visibility</p:attrName>
                                        </p:attrNameLst>
                                      </p:cBhvr>
                                      <p:to>
                                        <p:strVal val="visible"/>
                                      </p:to>
                                    </p:set>
                                    <p:anim calcmode="lin" valueType="num">
                                      <p:cBhvr additive="base">
                                        <p:cTn id="78" dur="500" fill="hold"/>
                                        <p:tgtEl>
                                          <p:spTgt spid="56"/>
                                        </p:tgtEl>
                                        <p:attrNameLst>
                                          <p:attrName>ppt_x</p:attrName>
                                        </p:attrNameLst>
                                      </p:cBhvr>
                                      <p:tavLst>
                                        <p:tav tm="0">
                                          <p:val>
                                            <p:strVal val="1+#ppt_w/2"/>
                                          </p:val>
                                        </p:tav>
                                        <p:tav tm="100000">
                                          <p:val>
                                            <p:strVal val="#ppt_x"/>
                                          </p:val>
                                        </p:tav>
                                      </p:tavLst>
                                    </p:anim>
                                    <p:anim calcmode="lin" valueType="num">
                                      <p:cBhvr additive="base">
                                        <p:cTn id="79" dur="500" fill="hold"/>
                                        <p:tgtEl>
                                          <p:spTgt spid="56"/>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wipe(down)">
                                      <p:cBhvr>
                                        <p:cTn id="83" dur="500"/>
                                        <p:tgtEl>
                                          <p:spTgt spid="58"/>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8" grpId="0" animBg="1"/>
      <p:bldP spid="50" grpId="0"/>
      <p:bldP spid="56" grpId="0"/>
      <p:bldP spid="60" grpId="0"/>
      <p:bldP spid="2" grpId="0" animBg="1"/>
      <p:bldP spid="55" grpId="0"/>
      <p:bldP spid="57" grpId="0" animBg="1"/>
      <p:bldP spid="59" grpId="0" animBg="1"/>
      <p:bldP spid="61" grpId="0" animBg="1"/>
      <p:bldP spid="62" grpId="0" animBg="1"/>
      <p:bldP spid="6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zh-TW">
                <a:ea typeface="新細明體" panose="02020500000000000000" pitchFamily="18" charset="-120"/>
              </a:rPr>
              <a:t>Branch Instruction Design</a:t>
            </a:r>
            <a:endParaRPr lang="en-AU" altLang="zh-TW"/>
          </a:p>
        </p:txBody>
      </p:sp>
      <p:sp>
        <p:nvSpPr>
          <p:cNvPr id="39940" name="Rectangle 3"/>
          <p:cNvSpPr>
            <a:spLocks noGrp="1" noChangeArrowheads="1"/>
          </p:cNvSpPr>
          <p:nvPr>
            <p:ph type="body" idx="1"/>
          </p:nvPr>
        </p:nvSpPr>
        <p:spPr/>
        <p:txBody>
          <a:bodyPr/>
          <a:lstStyle/>
          <a:p>
            <a:pPr eaLnBrk="1" hangingPunct="1"/>
            <a:r>
              <a:rPr lang="en-US" altLang="zh-TW" dirty="0">
                <a:ea typeface="新細明體" panose="02020500000000000000" pitchFamily="18" charset="-120"/>
              </a:rPr>
              <a:t>Alternative 1: (MIPS approach)</a:t>
            </a:r>
          </a:p>
          <a:p>
            <a:pPr lvl="1"/>
            <a:r>
              <a:rPr lang="en-US" altLang="zh-TW" dirty="0"/>
              <a:t>Set a register based on comparison result (e.g.,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slt</a:t>
            </a:r>
            <a:r>
              <a:rPr lang="en-US" altLang="zh-TW" dirty="0"/>
              <a:t>), then branch on the value in that register with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beq</a:t>
            </a:r>
            <a:r>
              <a:rPr lang="en-US" altLang="zh-TW" sz="2000" dirty="0"/>
              <a:t> </a:t>
            </a:r>
            <a:r>
              <a:rPr lang="en-US" altLang="zh-TW" dirty="0"/>
              <a:t>or </a:t>
            </a:r>
            <a:r>
              <a:rPr lang="en-US" altLang="zh-TW" b="1" dirty="0" err="1">
                <a:latin typeface="Courier New" panose="02070309020205020404" pitchFamily="49" charset="0"/>
                <a:ea typeface="新細明體" panose="02020500000000000000" pitchFamily="18" charset="-120"/>
                <a:cs typeface="Courier New" panose="02070309020205020404" pitchFamily="49" charset="0"/>
              </a:rPr>
              <a:t>bne</a:t>
            </a:r>
            <a:endParaRPr lang="en-US" altLang="zh-TW" dirty="0">
              <a:ea typeface="新細明體" panose="02020500000000000000" pitchFamily="18" charset="-120"/>
            </a:endParaRPr>
          </a:p>
          <a:p>
            <a:pPr lvl="1" eaLnBrk="1" hangingPunct="1"/>
            <a:r>
              <a:rPr lang="en-US" altLang="zh-TW" dirty="0">
                <a:ea typeface="新細明體" panose="02020500000000000000" pitchFamily="18" charset="-120"/>
              </a:rPr>
              <a:t>Pro: hardware for &lt;, ≥, … slower than =, ≠, because combining with branch involves more work per instruction, requiring a slower clock </a:t>
            </a:r>
            <a:r>
              <a:rPr lang="en-US" altLang="zh-TW" dirty="0">
                <a:ea typeface="新細明體" panose="02020500000000000000" pitchFamily="18" charset="-120"/>
                <a:sym typeface="Wingdings" panose="05000000000000000000" pitchFamily="2" charset="2"/>
              </a:rPr>
              <a:t> a</a:t>
            </a:r>
            <a:r>
              <a:rPr lang="en-US" altLang="zh-TW" dirty="0">
                <a:ea typeface="新細明體" panose="02020500000000000000" pitchFamily="18" charset="-120"/>
              </a:rPr>
              <a:t>ll instructions penalized!</a:t>
            </a:r>
          </a:p>
          <a:p>
            <a:pPr lvl="1" eaLnBrk="1" hangingPunct="1"/>
            <a:r>
              <a:rPr lang="en-US" altLang="zh-TW" dirty="0">
                <a:ea typeface="新細明體" panose="02020500000000000000" pitchFamily="18" charset="-120"/>
              </a:rPr>
              <a:t>Con: need two instructions instead of one</a:t>
            </a:r>
          </a:p>
          <a:p>
            <a:pPr eaLnBrk="1" hangingPunct="1"/>
            <a:r>
              <a:rPr lang="en-US" altLang="zh-TW" dirty="0">
                <a:ea typeface="新細明體" panose="02020500000000000000" pitchFamily="18" charset="-120"/>
              </a:rPr>
              <a:t>Alternative 2: (ARM approach)</a:t>
            </a:r>
          </a:p>
          <a:p>
            <a:pPr lvl="1"/>
            <a:r>
              <a:rPr lang="en-US" altLang="zh-TW" dirty="0"/>
              <a:t>Keep extra bits (</a:t>
            </a:r>
            <a:r>
              <a:rPr lang="en-US" altLang="zh-TW" i="1" dirty="0"/>
              <a:t>condition codes </a:t>
            </a:r>
            <a:r>
              <a:rPr lang="en-US" altLang="zh-TW" dirty="0"/>
              <a:t>or </a:t>
            </a:r>
            <a:r>
              <a:rPr lang="en-US" altLang="zh-TW" i="1" dirty="0"/>
              <a:t>flags</a:t>
            </a:r>
            <a:r>
              <a:rPr lang="en-US" altLang="zh-TW" dirty="0"/>
              <a:t>) that record what occurred during an instruction, e.g., overflow, negative, …</a:t>
            </a:r>
          </a:p>
          <a:p>
            <a:pPr lvl="1"/>
            <a:r>
              <a:rPr lang="en-US" altLang="zh-TW" dirty="0"/>
              <a:t>Conditional branches then test on condition codes</a:t>
            </a:r>
          </a:p>
          <a:p>
            <a:pPr lvl="1"/>
            <a:r>
              <a:rPr lang="en-US" altLang="zh-TW" dirty="0"/>
              <a:t>Con: will create dependencies on condition codes</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59</a:t>
            </a:fld>
            <a:endParaRPr lang="zh-TW" altLang="zh-TW"/>
          </a:p>
        </p:txBody>
      </p:sp>
    </p:spTree>
    <p:extLst>
      <p:ext uri="{BB962C8B-B14F-4D97-AF65-F5344CB8AC3E}">
        <p14:creationId xmlns:p14="http://schemas.microsoft.com/office/powerpoint/2010/main" val="353378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40">
                                            <p:txEl>
                                              <p:pRg st="4" end="4"/>
                                            </p:txEl>
                                          </p:spTgt>
                                        </p:tgtEl>
                                        <p:attrNameLst>
                                          <p:attrName>style.visibility</p:attrName>
                                        </p:attrNameLst>
                                      </p:cBhvr>
                                      <p:to>
                                        <p:strVal val="visible"/>
                                      </p:to>
                                    </p:set>
                                    <p:animEffect transition="in" filter="fade">
                                      <p:cBhvr>
                                        <p:cTn id="7" dur="500"/>
                                        <p:tgtEl>
                                          <p:spTgt spid="39940">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940">
                                            <p:txEl>
                                              <p:pRg st="5" end="5"/>
                                            </p:txEl>
                                          </p:spTgt>
                                        </p:tgtEl>
                                        <p:attrNameLst>
                                          <p:attrName>style.visibility</p:attrName>
                                        </p:attrNameLst>
                                      </p:cBhvr>
                                      <p:to>
                                        <p:strVal val="visible"/>
                                      </p:to>
                                    </p:set>
                                    <p:animEffect transition="in" filter="fade">
                                      <p:cBhvr>
                                        <p:cTn id="10" dur="500"/>
                                        <p:tgtEl>
                                          <p:spTgt spid="39940">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9940">
                                            <p:txEl>
                                              <p:pRg st="6" end="6"/>
                                            </p:txEl>
                                          </p:spTgt>
                                        </p:tgtEl>
                                        <p:attrNameLst>
                                          <p:attrName>style.visibility</p:attrName>
                                        </p:attrNameLst>
                                      </p:cBhvr>
                                      <p:to>
                                        <p:strVal val="visible"/>
                                      </p:to>
                                    </p:set>
                                    <p:animEffect transition="in" filter="fade">
                                      <p:cBhvr>
                                        <p:cTn id="13" dur="500"/>
                                        <p:tgtEl>
                                          <p:spTgt spid="39940">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9940">
                                            <p:txEl>
                                              <p:pRg st="7" end="7"/>
                                            </p:txEl>
                                          </p:spTgt>
                                        </p:tgtEl>
                                        <p:attrNameLst>
                                          <p:attrName>style.visibility</p:attrName>
                                        </p:attrNameLst>
                                      </p:cBhvr>
                                      <p:to>
                                        <p:strVal val="visible"/>
                                      </p:to>
                                    </p:set>
                                    <p:animEffect transition="in" filter="fade">
                                      <p:cBhvr>
                                        <p:cTn id="16" dur="500"/>
                                        <p:tgtEl>
                                          <p:spTgt spid="3994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Language to Computer Hardware</a:t>
            </a:r>
            <a:endParaRPr lang="zh-TW" altLang="en-US" dirty="0"/>
          </a:p>
        </p:txBody>
      </p:sp>
      <p:sp>
        <p:nvSpPr>
          <p:cNvPr id="3" name="內容版面配置區 2"/>
          <p:cNvSpPr>
            <a:spLocks noGrp="1"/>
          </p:cNvSpPr>
          <p:nvPr>
            <p:ph idx="1"/>
          </p:nvPr>
        </p:nvSpPr>
        <p:spPr/>
        <p:txBody>
          <a:bodyPr/>
          <a:lstStyle/>
          <a:p>
            <a:r>
              <a:rPr lang="en-US" altLang="zh-TW" dirty="0"/>
              <a:t>Different computers have different languages (instruction sets)</a:t>
            </a:r>
          </a:p>
          <a:p>
            <a:pPr lvl="1"/>
            <a:r>
              <a:rPr lang="en-US" altLang="zh-TW" dirty="0"/>
              <a:t>But with many aspects in common</a:t>
            </a:r>
          </a:p>
          <a:p>
            <a:pPr lvl="1"/>
            <a:r>
              <a:rPr lang="en-US" altLang="zh-TW" dirty="0"/>
              <a:t>Because all computers are constructed from hardware technologies based on similar underlying principles</a:t>
            </a:r>
          </a:p>
          <a:p>
            <a:pPr lvl="1"/>
            <a:r>
              <a:rPr lang="en-US" altLang="zh-TW" dirty="0"/>
              <a:t>Because there are a few </a:t>
            </a:r>
            <a:r>
              <a:rPr lang="en-US" altLang="zh-TW" b="1" u="sng" dirty="0">
                <a:solidFill>
                  <a:srgbClr val="FF0000"/>
                </a:solidFill>
              </a:rPr>
              <a:t>basic</a:t>
            </a:r>
            <a:r>
              <a:rPr lang="en-US" altLang="zh-TW" u="sng" dirty="0">
                <a:solidFill>
                  <a:srgbClr val="FF0000"/>
                </a:solidFill>
              </a:rPr>
              <a:t> operations that all computers must provide</a:t>
            </a:r>
          </a:p>
          <a:p>
            <a:pPr lvl="2"/>
            <a:r>
              <a:rPr lang="en-US" altLang="zh-TW" dirty="0"/>
              <a:t>Makes it easy to build the hardware and the compiler while maximizing performance and minimizing cost and energy</a:t>
            </a:r>
          </a:p>
          <a:p>
            <a:pPr lvl="2"/>
            <a:r>
              <a:rPr lang="en-US" altLang="zh-TW" dirty="0"/>
              <a:t>Combinations of these basic operations allow a computer to run all sorts of programs written in various HLLs</a:t>
            </a:r>
          </a:p>
          <a:p>
            <a:endParaRPr lang="en-US" altLang="zh-TW" dirty="0"/>
          </a:p>
        </p:txBody>
      </p:sp>
      <p:sp>
        <p:nvSpPr>
          <p:cNvPr id="6" name="圓角矩形 5"/>
          <p:cNvSpPr/>
          <p:nvPr/>
        </p:nvSpPr>
        <p:spPr bwMode="auto">
          <a:xfrm>
            <a:off x="539552" y="5383191"/>
            <a:ext cx="8342064" cy="679450"/>
          </a:xfrm>
          <a:prstGeom prst="roundRect">
            <a:avLst>
              <a:gd name="adj" fmla="val 32688"/>
            </a:avLst>
          </a:prstGeom>
          <a:solidFill>
            <a:srgbClr val="FFFF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algn="ctr" eaLnBrk="0" hangingPunct="0"/>
            <a:r>
              <a:rPr lang="en-US" altLang="zh-TW" b="1" dirty="0">
                <a:solidFill>
                  <a:srgbClr val="FF0000"/>
                </a:solidFill>
                <a:latin typeface="+mn-lt"/>
                <a:sym typeface="Wingdings" panose="05000000000000000000" pitchFamily="2" charset="2"/>
              </a:rPr>
              <a:t>What are the most basic operations and how to specify them? </a:t>
            </a:r>
            <a:endParaRPr kumimoji="0" lang="zh-TW" altLang="en-US" b="1" i="0" u="none" strike="noStrike" cap="none" normalizeH="0" baseline="0" dirty="0">
              <a:ln>
                <a:noFill/>
              </a:ln>
              <a:solidFill>
                <a:srgbClr val="FF0000"/>
              </a:solidFill>
              <a:effectLst/>
              <a:latin typeface="+mn-lt"/>
              <a:ea typeface="標楷體" panose="03000509000000000000" pitchFamily="65" charset="-120"/>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6</a:t>
            </a:fld>
            <a:endParaRPr lang="zh-TW" altLang="zh-TW"/>
          </a:p>
        </p:txBody>
      </p:sp>
    </p:spTree>
    <p:extLst>
      <p:ext uri="{BB962C8B-B14F-4D97-AF65-F5344CB8AC3E}">
        <p14:creationId xmlns:p14="http://schemas.microsoft.com/office/powerpoint/2010/main" val="369423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Essentially, We Are Asking …</a:t>
            </a:r>
            <a:endParaRPr lang="zh-TW" altLang="en-US" dirty="0"/>
          </a:p>
        </p:txBody>
      </p:sp>
      <p:sp>
        <p:nvSpPr>
          <p:cNvPr id="3" name="內容版面配置區 2"/>
          <p:cNvSpPr>
            <a:spLocks noGrp="1"/>
          </p:cNvSpPr>
          <p:nvPr>
            <p:ph idx="1"/>
          </p:nvPr>
        </p:nvSpPr>
        <p:spPr/>
        <p:txBody>
          <a:bodyPr/>
          <a:lstStyle/>
          <a:p>
            <a:r>
              <a:rPr lang="en-US" altLang="zh-TW" dirty="0"/>
              <a:t>What must be specified in an instruction set architecture (ISA)?</a:t>
            </a:r>
          </a:p>
          <a:p>
            <a:pPr lvl="1"/>
            <a:r>
              <a:rPr lang="en-US" altLang="zh-TW" dirty="0"/>
              <a:t>“ISA encompasses </a:t>
            </a:r>
            <a:r>
              <a:rPr lang="en-US" altLang="zh-TW" u="sng" dirty="0"/>
              <a:t>all the information necessary to write a machine language program that will run correctly</a:t>
            </a:r>
            <a:r>
              <a:rPr lang="en-US" altLang="zh-TW" dirty="0"/>
              <a:t>”</a:t>
            </a:r>
          </a:p>
          <a:p>
            <a:pPr lvl="1"/>
            <a:r>
              <a:rPr lang="en-US" altLang="zh-TW" dirty="0"/>
              <a:t>Including:</a:t>
            </a:r>
          </a:p>
          <a:p>
            <a:pPr marL="457200" lvl="1" indent="0">
              <a:buNone/>
            </a:pPr>
            <a:r>
              <a:rPr lang="en-US" altLang="zh-TW" dirty="0"/>
              <a:t>	</a:t>
            </a:r>
            <a:r>
              <a:rPr lang="en-US" altLang="zh-TW" dirty="0">
                <a:solidFill>
                  <a:srgbClr val="FF0000"/>
                </a:solidFill>
              </a:rPr>
              <a:t>operations</a:t>
            </a:r>
            <a:r>
              <a:rPr lang="en-US" altLang="zh-TW" dirty="0"/>
              <a:t>: </a:t>
            </a:r>
            <a:r>
              <a:rPr lang="en-US" altLang="zh-TW" dirty="0">
                <a:latin typeface="Courier New" panose="02070309020205020404" pitchFamily="49" charset="0"/>
              </a:rPr>
              <a:t>+</a:t>
            </a:r>
            <a:r>
              <a:rPr lang="en-US" altLang="zh-TW" dirty="0"/>
              <a:t>, </a:t>
            </a:r>
            <a:r>
              <a:rPr lang="en-US" altLang="zh-TW" dirty="0">
                <a:latin typeface="Courier New" panose="02070309020205020404" pitchFamily="49" charset="0"/>
              </a:rPr>
              <a:t>-</a:t>
            </a:r>
            <a:r>
              <a:rPr lang="en-US" altLang="zh-TW" dirty="0"/>
              <a:t>, </a:t>
            </a:r>
            <a:r>
              <a:rPr lang="en-US" altLang="zh-TW" dirty="0">
                <a:latin typeface="Courier New" panose="02070309020205020404" pitchFamily="49" charset="0"/>
              </a:rPr>
              <a:t>*</a:t>
            </a:r>
            <a:r>
              <a:rPr lang="en-US" altLang="zh-TW" dirty="0"/>
              <a:t>,</a:t>
            </a:r>
            <a:r>
              <a:rPr lang="en-US" altLang="zh-TW" dirty="0">
                <a:latin typeface="Courier New" panose="02070309020205020404" pitchFamily="49" charset="0"/>
              </a:rPr>
              <a:t> /</a:t>
            </a:r>
            <a:r>
              <a:rPr lang="en-US" altLang="zh-TW" dirty="0"/>
              <a:t>, ... </a:t>
            </a:r>
          </a:p>
          <a:p>
            <a:pPr marL="457200" lvl="1" indent="0">
              <a:buNone/>
            </a:pPr>
            <a:r>
              <a:rPr lang="en-US" altLang="zh-TW" dirty="0"/>
              <a:t>	</a:t>
            </a:r>
            <a:r>
              <a:rPr lang="en-US" altLang="zh-TW" dirty="0">
                <a:solidFill>
                  <a:srgbClr val="FF0000"/>
                </a:solidFill>
              </a:rPr>
              <a:t>operands</a:t>
            </a:r>
            <a:r>
              <a:rPr lang="en-US" altLang="zh-TW" dirty="0"/>
              <a:t> (data, address)</a:t>
            </a:r>
          </a:p>
          <a:p>
            <a:pPr marL="457200" lvl="1" indent="0">
              <a:buNone/>
            </a:pPr>
            <a:r>
              <a:rPr lang="en-US" altLang="zh-TW" dirty="0"/>
              <a:t>	</a:t>
            </a:r>
            <a:r>
              <a:rPr lang="en-US" altLang="zh-TW" dirty="0">
                <a:solidFill>
                  <a:srgbClr val="FF0000"/>
                </a:solidFill>
              </a:rPr>
              <a:t>flow control</a:t>
            </a:r>
          </a:p>
          <a:p>
            <a:pPr lvl="1"/>
            <a:endParaRPr lang="zh-TW" altLang="en-US" dirty="0"/>
          </a:p>
        </p:txBody>
      </p:sp>
      <p:grpSp>
        <p:nvGrpSpPr>
          <p:cNvPr id="6" name="群組 5"/>
          <p:cNvGrpSpPr/>
          <p:nvPr/>
        </p:nvGrpSpPr>
        <p:grpSpPr>
          <a:xfrm>
            <a:off x="4067944" y="3451720"/>
            <a:ext cx="4968552" cy="2569568"/>
            <a:chOff x="1935309" y="1862741"/>
            <a:chExt cx="6324089" cy="3968037"/>
          </a:xfrm>
        </p:grpSpPr>
        <p:sp>
          <p:nvSpPr>
            <p:cNvPr id="8" name="矩形 7"/>
            <p:cNvSpPr/>
            <p:nvPr/>
          </p:nvSpPr>
          <p:spPr bwMode="auto">
            <a:xfrm>
              <a:off x="2815480" y="1872520"/>
              <a:ext cx="3744397" cy="1340456"/>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dirty="0">
                <a:ln>
                  <a:noFill/>
                </a:ln>
                <a:solidFill>
                  <a:schemeClr val="tx1"/>
                </a:solidFill>
                <a:effectLst/>
                <a:latin typeface="+mn-lt"/>
                <a:ea typeface="標楷體" panose="03000509000000000000" pitchFamily="65" charset="-120"/>
              </a:endParaRPr>
            </a:p>
          </p:txBody>
        </p:sp>
        <p:sp>
          <p:nvSpPr>
            <p:cNvPr id="9" name="矩形 8"/>
            <p:cNvSpPr/>
            <p:nvPr/>
          </p:nvSpPr>
          <p:spPr bwMode="auto">
            <a:xfrm>
              <a:off x="4415027" y="2131821"/>
              <a:ext cx="2799211" cy="1030743"/>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dirty="0">
                <a:ln>
                  <a:noFill/>
                </a:ln>
                <a:solidFill>
                  <a:schemeClr val="tx1"/>
                </a:solidFill>
                <a:effectLst/>
                <a:latin typeface="+mn-lt"/>
                <a:ea typeface="標楷體" panose="03000509000000000000" pitchFamily="65" charset="-120"/>
              </a:endParaRPr>
            </a:p>
          </p:txBody>
        </p:sp>
        <p:sp>
          <p:nvSpPr>
            <p:cNvPr id="10" name="Rectangle 8"/>
            <p:cNvSpPr>
              <a:spLocks noChangeArrowheads="1"/>
            </p:cNvSpPr>
            <p:nvPr/>
          </p:nvSpPr>
          <p:spPr bwMode="auto">
            <a:xfrm>
              <a:off x="2642800" y="3429000"/>
              <a:ext cx="1794948" cy="498369"/>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TW" sz="1600" b="1" dirty="0">
                  <a:latin typeface="+mn-lt"/>
                </a:rPr>
                <a:t>Processor</a:t>
              </a:r>
            </a:p>
          </p:txBody>
        </p:sp>
        <p:sp>
          <p:nvSpPr>
            <p:cNvPr id="11" name="Rectangle 12"/>
            <p:cNvSpPr>
              <a:spLocks noChangeArrowheads="1"/>
            </p:cNvSpPr>
            <p:nvPr/>
          </p:nvSpPr>
          <p:spPr bwMode="auto">
            <a:xfrm>
              <a:off x="5761210" y="2167571"/>
              <a:ext cx="967966" cy="549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gn="ctr">
                <a:lnSpc>
                  <a:spcPct val="102000"/>
                </a:lnSpc>
              </a:pPr>
              <a:r>
                <a:rPr lang="en-US" altLang="zh-TW" sz="1600" b="1" dirty="0">
                  <a:latin typeface="+mn-lt"/>
                  <a:ea typeface="+mj-ea"/>
                </a:rPr>
                <a:t>Operating</a:t>
              </a:r>
              <a:br>
                <a:rPr lang="en-US" altLang="zh-TW" sz="1600" b="1" dirty="0">
                  <a:latin typeface="+mn-lt"/>
                  <a:ea typeface="+mj-ea"/>
                </a:rPr>
              </a:br>
              <a:r>
                <a:rPr lang="en-US" altLang="zh-TW" sz="1600" b="1" dirty="0">
                  <a:latin typeface="+mn-lt"/>
                  <a:ea typeface="+mj-ea"/>
                </a:rPr>
                <a:t>System</a:t>
              </a:r>
            </a:p>
          </p:txBody>
        </p:sp>
        <p:sp>
          <p:nvSpPr>
            <p:cNvPr id="12" name="Rectangle 17"/>
            <p:cNvSpPr>
              <a:spLocks noChangeArrowheads="1"/>
            </p:cNvSpPr>
            <p:nvPr/>
          </p:nvSpPr>
          <p:spPr bwMode="auto">
            <a:xfrm>
              <a:off x="2904089" y="1862741"/>
              <a:ext cx="1089859" cy="29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102000"/>
                </a:lnSpc>
              </a:pPr>
              <a:r>
                <a:rPr lang="en-US" altLang="zh-TW" sz="1600" b="1" dirty="0">
                  <a:latin typeface="+mn-lt"/>
                  <a:ea typeface="+mj-ea"/>
                </a:rPr>
                <a:t>Application</a:t>
              </a:r>
            </a:p>
          </p:txBody>
        </p:sp>
        <p:sp>
          <p:nvSpPr>
            <p:cNvPr id="13" name="Rectangle 21"/>
            <p:cNvSpPr>
              <a:spLocks noChangeArrowheads="1"/>
            </p:cNvSpPr>
            <p:nvPr/>
          </p:nvSpPr>
          <p:spPr bwMode="auto">
            <a:xfrm>
              <a:off x="3397131" y="4500388"/>
              <a:ext cx="3798929" cy="448533"/>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TW" sz="1600" b="1" dirty="0">
                  <a:latin typeface="+mn-lt"/>
                </a:rPr>
                <a:t>Digital Design</a:t>
              </a:r>
            </a:p>
          </p:txBody>
        </p:sp>
        <p:sp>
          <p:nvSpPr>
            <p:cNvPr id="14" name="Rectangle 23"/>
            <p:cNvSpPr>
              <a:spLocks noChangeArrowheads="1"/>
            </p:cNvSpPr>
            <p:nvPr/>
          </p:nvSpPr>
          <p:spPr bwMode="auto">
            <a:xfrm>
              <a:off x="3675103" y="4946172"/>
              <a:ext cx="3242984" cy="425691"/>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TW" sz="1600" b="1" dirty="0">
                  <a:latin typeface="+mn-lt"/>
                </a:rPr>
                <a:t>Circuit Design</a:t>
              </a:r>
            </a:p>
          </p:txBody>
        </p:sp>
        <p:sp>
          <p:nvSpPr>
            <p:cNvPr id="16" name="Rectangle 30"/>
            <p:cNvSpPr>
              <a:spLocks noChangeArrowheads="1"/>
            </p:cNvSpPr>
            <p:nvPr/>
          </p:nvSpPr>
          <p:spPr bwMode="auto">
            <a:xfrm>
              <a:off x="3833371" y="5371863"/>
              <a:ext cx="2926447" cy="458915"/>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TW" sz="1600" b="1" dirty="0">
                  <a:latin typeface="+mn-lt"/>
                </a:rPr>
                <a:t>Transistors</a:t>
              </a:r>
              <a:endParaRPr lang="zh-TW" altLang="en-US" sz="1600" dirty="0">
                <a:latin typeface="+mn-lt"/>
                <a:ea typeface="+mj-ea"/>
              </a:endParaRPr>
            </a:p>
          </p:txBody>
        </p:sp>
        <p:sp>
          <p:nvSpPr>
            <p:cNvPr id="17" name="Text Box 33"/>
            <p:cNvSpPr txBox="1">
              <a:spLocks noChangeArrowheads="1"/>
            </p:cNvSpPr>
            <p:nvPr/>
          </p:nvSpPr>
          <p:spPr bwMode="auto">
            <a:xfrm>
              <a:off x="1945256" y="3384425"/>
              <a:ext cx="636995" cy="522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b="1" dirty="0">
                  <a:solidFill>
                    <a:srgbClr val="002060"/>
                  </a:solidFill>
                  <a:latin typeface="+mn-lt"/>
                  <a:ea typeface="+mj-ea"/>
                </a:rPr>
                <a:t>HW</a:t>
              </a:r>
            </a:p>
          </p:txBody>
        </p:sp>
        <p:sp>
          <p:nvSpPr>
            <p:cNvPr id="18" name="Text Box 34"/>
            <p:cNvSpPr txBox="1">
              <a:spLocks noChangeArrowheads="1"/>
            </p:cNvSpPr>
            <p:nvPr/>
          </p:nvSpPr>
          <p:spPr bwMode="auto">
            <a:xfrm>
              <a:off x="1982573" y="2717238"/>
              <a:ext cx="594310" cy="522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b="1" dirty="0">
                  <a:solidFill>
                    <a:srgbClr val="002060"/>
                  </a:solidFill>
                  <a:latin typeface="+mn-lt"/>
                  <a:ea typeface="+mj-ea"/>
                </a:rPr>
                <a:t>SW</a:t>
              </a:r>
            </a:p>
          </p:txBody>
        </p:sp>
        <p:sp>
          <p:nvSpPr>
            <p:cNvPr id="19" name="Rectangle 37"/>
            <p:cNvSpPr>
              <a:spLocks noChangeArrowheads="1"/>
            </p:cNvSpPr>
            <p:nvPr/>
          </p:nvSpPr>
          <p:spPr bwMode="auto">
            <a:xfrm>
              <a:off x="3424397" y="2301063"/>
              <a:ext cx="1635902" cy="431920"/>
            </a:xfrm>
            <a:prstGeom prst="rect">
              <a:avLst/>
            </a:prstGeom>
            <a:solidFill>
              <a:srgbClr val="99CCFF"/>
            </a:solidFill>
            <a:ln w="9525">
              <a:solidFill>
                <a:schemeClr val="tx1"/>
              </a:solidFill>
              <a:miter lim="800000"/>
              <a:headEnd/>
              <a:tailEnd/>
            </a:ln>
            <a:effectLst/>
            <a:extLst/>
          </p:spPr>
          <p:txBody>
            <a:bodyPr wrap="none" anchor="ctr"/>
            <a:lstStyle/>
            <a:p>
              <a:pPr algn="ctr"/>
              <a:r>
                <a:rPr lang="en-US" altLang="zh-TW" sz="1600" b="1" dirty="0">
                  <a:latin typeface="+mn-lt"/>
                  <a:ea typeface="+mj-ea"/>
                </a:rPr>
                <a:t>Compiler</a:t>
              </a:r>
              <a:endParaRPr lang="zh-TW" altLang="en-US" sz="1600" b="1" dirty="0">
                <a:latin typeface="+mn-lt"/>
                <a:ea typeface="+mj-ea"/>
              </a:endParaRPr>
            </a:p>
          </p:txBody>
        </p:sp>
        <p:sp>
          <p:nvSpPr>
            <p:cNvPr id="20" name="Rectangle 11"/>
            <p:cNvSpPr>
              <a:spLocks noChangeArrowheads="1"/>
            </p:cNvSpPr>
            <p:nvPr/>
          </p:nvSpPr>
          <p:spPr bwMode="auto">
            <a:xfrm>
              <a:off x="3315337" y="2729505"/>
              <a:ext cx="1854023" cy="431920"/>
            </a:xfrm>
            <a:prstGeom prst="rect">
              <a:avLst/>
            </a:prstGeom>
            <a:solidFill>
              <a:srgbClr val="99CCFF"/>
            </a:solidFill>
            <a:ln w="9525">
              <a:solidFill>
                <a:schemeClr val="tx1"/>
              </a:solidFill>
              <a:miter lim="800000"/>
              <a:headEnd/>
              <a:tailEnd/>
            </a:ln>
            <a:effectLst/>
            <a:extLst/>
          </p:spPr>
          <p:txBody>
            <a:bodyPr wrap="none" anchor="ctr"/>
            <a:lstStyle/>
            <a:p>
              <a:pPr algn="ctr"/>
              <a:r>
                <a:rPr lang="en-US" altLang="zh-TW" sz="1600" b="1" dirty="0">
                  <a:latin typeface="+mn-lt"/>
                  <a:ea typeface="+mj-ea"/>
                </a:rPr>
                <a:t>Assembler</a:t>
              </a:r>
              <a:endParaRPr lang="zh-TW" altLang="en-US" sz="1600" b="1" dirty="0">
                <a:latin typeface="+mn-lt"/>
                <a:ea typeface="+mj-ea"/>
              </a:endParaRPr>
            </a:p>
          </p:txBody>
        </p:sp>
        <p:sp>
          <p:nvSpPr>
            <p:cNvPr id="21" name="Rectangle 8"/>
            <p:cNvSpPr>
              <a:spLocks noChangeArrowheads="1"/>
            </p:cNvSpPr>
            <p:nvPr/>
          </p:nvSpPr>
          <p:spPr bwMode="auto">
            <a:xfrm>
              <a:off x="4436593" y="3429000"/>
              <a:ext cx="1794948" cy="498369"/>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TW" sz="1600" b="1" dirty="0">
                  <a:latin typeface="+mn-lt"/>
                  <a:ea typeface="+mj-ea"/>
                </a:rPr>
                <a:t>Memory</a:t>
              </a:r>
              <a:endParaRPr lang="zh-TW" altLang="en-US" sz="1600" b="1" dirty="0">
                <a:latin typeface="+mn-lt"/>
                <a:ea typeface="+mj-ea"/>
              </a:endParaRPr>
            </a:p>
          </p:txBody>
        </p:sp>
        <p:sp>
          <p:nvSpPr>
            <p:cNvPr id="22" name="Rectangle 8"/>
            <p:cNvSpPr>
              <a:spLocks noChangeArrowheads="1"/>
            </p:cNvSpPr>
            <p:nvPr/>
          </p:nvSpPr>
          <p:spPr bwMode="auto">
            <a:xfrm>
              <a:off x="6231541" y="3429000"/>
              <a:ext cx="1794948" cy="498369"/>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TW" sz="1600" b="1" dirty="0">
                  <a:latin typeface="+mn-lt"/>
                  <a:ea typeface="+mj-ea"/>
                </a:rPr>
                <a:t>I/O System</a:t>
              </a:r>
              <a:endParaRPr lang="zh-TW" altLang="en-US" sz="1600" b="1" dirty="0">
                <a:latin typeface="+mn-lt"/>
                <a:ea typeface="+mj-ea"/>
              </a:endParaRPr>
            </a:p>
          </p:txBody>
        </p:sp>
        <p:sp>
          <p:nvSpPr>
            <p:cNvPr id="23" name="Rectangle 24" descr="50%"/>
            <p:cNvSpPr>
              <a:spLocks noChangeArrowheads="1"/>
            </p:cNvSpPr>
            <p:nvPr/>
          </p:nvSpPr>
          <p:spPr bwMode="auto">
            <a:xfrm>
              <a:off x="1935309" y="3151459"/>
              <a:ext cx="6324089" cy="276404"/>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800" b="1" dirty="0">
                  <a:solidFill>
                    <a:srgbClr val="FF0000"/>
                  </a:solidFill>
                  <a:latin typeface="+mn-lt"/>
                  <a:ea typeface="+mj-ea"/>
                </a:rPr>
                <a:t>ISA</a:t>
              </a:r>
              <a:endParaRPr lang="zh-TW" altLang="en-US" sz="1800" b="1" dirty="0">
                <a:solidFill>
                  <a:srgbClr val="FF0000"/>
                </a:solidFill>
                <a:latin typeface="+mn-lt"/>
                <a:ea typeface="+mj-ea"/>
              </a:endParaRPr>
            </a:p>
          </p:txBody>
        </p:sp>
        <p:sp>
          <p:nvSpPr>
            <p:cNvPr id="15" name="Rectangle 28"/>
            <p:cNvSpPr>
              <a:spLocks noChangeArrowheads="1"/>
            </p:cNvSpPr>
            <p:nvPr/>
          </p:nvSpPr>
          <p:spPr bwMode="auto">
            <a:xfrm>
              <a:off x="3233542" y="3922577"/>
              <a:ext cx="4126109" cy="581431"/>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TW" sz="1600" b="1" dirty="0" err="1">
                  <a:latin typeface="+mn-lt"/>
                </a:rPr>
                <a:t>Datapath</a:t>
              </a:r>
              <a:r>
                <a:rPr lang="en-US" altLang="zh-TW" sz="1600" b="1" dirty="0">
                  <a:latin typeface="+mn-lt"/>
                </a:rPr>
                <a:t> &amp; Control </a:t>
              </a:r>
            </a:p>
          </p:txBody>
        </p:sp>
      </p:grpSp>
      <p:sp>
        <p:nvSpPr>
          <p:cNvPr id="24" name="圓角矩形 23"/>
          <p:cNvSpPr/>
          <p:nvPr/>
        </p:nvSpPr>
        <p:spPr bwMode="auto">
          <a:xfrm>
            <a:off x="218698" y="4465241"/>
            <a:ext cx="3747866" cy="1407760"/>
          </a:xfrm>
          <a:prstGeom prst="roundRect">
            <a:avLst/>
          </a:prstGeom>
          <a:solidFill>
            <a:srgbClr val="FFFF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algn="ctr" eaLnBrk="0" hangingPunct="0">
              <a:lnSpc>
                <a:spcPts val="2400"/>
              </a:lnSpc>
            </a:pPr>
            <a:r>
              <a:rPr lang="en-US" altLang="zh-TW" dirty="0">
                <a:solidFill>
                  <a:srgbClr val="FF0000"/>
                </a:solidFill>
                <a:latin typeface="+mn-lt"/>
                <a:sym typeface="Wingdings" panose="05000000000000000000" pitchFamily="2" charset="2"/>
              </a:rPr>
              <a:t>What are included in ISA and how are they specified have profound effects on computer design!</a:t>
            </a:r>
            <a:endParaRPr kumimoji="0" lang="zh-TW" altLang="en-US" i="0" u="none" strike="noStrike" cap="none" normalizeH="0" baseline="0" dirty="0">
              <a:ln>
                <a:noFill/>
              </a:ln>
              <a:solidFill>
                <a:srgbClr val="FF0000"/>
              </a:solidFill>
              <a:effectLst/>
              <a:latin typeface="+mn-lt"/>
              <a:ea typeface="標楷體" panose="03000509000000000000" pitchFamily="65" charset="-120"/>
            </a:endParaRPr>
          </a:p>
        </p:txBody>
      </p:sp>
      <p:sp>
        <p:nvSpPr>
          <p:cNvPr id="25" name="投影片編號版面配置區 24"/>
          <p:cNvSpPr>
            <a:spLocks noGrp="1"/>
          </p:cNvSpPr>
          <p:nvPr>
            <p:ph type="sldNum" sz="quarter" idx="11"/>
          </p:nvPr>
        </p:nvSpPr>
        <p:spPr/>
        <p:txBody>
          <a:bodyPr/>
          <a:lstStyle/>
          <a:p>
            <a:fld id="{0EF8A0A4-1A2F-4B89-B3C7-02C31CE3A532}" type="slidenum">
              <a:rPr lang="zh-TW" altLang="en-US" smtClean="0"/>
              <a:pPr/>
              <a:t>7</a:t>
            </a:fld>
            <a:endParaRPr lang="zh-TW" altLang="zh-TW"/>
          </a:p>
        </p:txBody>
      </p:sp>
    </p:spTree>
    <p:extLst>
      <p:ext uri="{BB962C8B-B14F-4D97-AF65-F5344CB8AC3E}">
        <p14:creationId xmlns:p14="http://schemas.microsoft.com/office/powerpoint/2010/main" val="4897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1000" fill="hold"/>
                                        <p:tgtEl>
                                          <p:spTgt spid="24"/>
                                        </p:tgtEl>
                                        <p:attrNameLst>
                                          <p:attrName>ppt_w</p:attrName>
                                        </p:attrNameLst>
                                      </p:cBhvr>
                                      <p:tavLst>
                                        <p:tav tm="0">
                                          <p:val>
                                            <p:fltVal val="0"/>
                                          </p:val>
                                        </p:tav>
                                        <p:tav tm="100000">
                                          <p:val>
                                            <p:strVal val="#ppt_w"/>
                                          </p:val>
                                        </p:tav>
                                      </p:tavLst>
                                    </p:anim>
                                    <p:anim calcmode="lin" valueType="num">
                                      <p:cBhvr>
                                        <p:cTn id="42" dur="1000" fill="hold"/>
                                        <p:tgtEl>
                                          <p:spTgt spid="24"/>
                                        </p:tgtEl>
                                        <p:attrNameLst>
                                          <p:attrName>ppt_h</p:attrName>
                                        </p:attrNameLst>
                                      </p:cBhvr>
                                      <p:tavLst>
                                        <p:tav tm="0">
                                          <p:val>
                                            <p:fltVal val="0"/>
                                          </p:val>
                                        </p:tav>
                                        <p:tav tm="100000">
                                          <p:val>
                                            <p:strVal val="#ppt_h"/>
                                          </p:val>
                                        </p:tav>
                                      </p:tavLst>
                                    </p:anim>
                                    <p:anim calcmode="lin" valueType="num">
                                      <p:cBhvr>
                                        <p:cTn id="43" dur="1000" fill="hold"/>
                                        <p:tgtEl>
                                          <p:spTgt spid="24"/>
                                        </p:tgtEl>
                                        <p:attrNameLst>
                                          <p:attrName>style.rotation</p:attrName>
                                        </p:attrNameLst>
                                      </p:cBhvr>
                                      <p:tavLst>
                                        <p:tav tm="0">
                                          <p:val>
                                            <p:fltVal val="90"/>
                                          </p:val>
                                        </p:tav>
                                        <p:tav tm="100000">
                                          <p:val>
                                            <p:fltVal val="0"/>
                                          </p:val>
                                        </p:tav>
                                      </p:tavLst>
                                    </p:anim>
                                    <p:animEffect transition="in" filter="fade">
                                      <p:cBhvr>
                                        <p:cTn id="4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body" idx="1"/>
          </p:nvPr>
        </p:nvSpPr>
        <p:spPr/>
        <p:txBody>
          <a:bodyPr/>
          <a:lstStyle/>
          <a:p>
            <a:pPr marL="0" indent="0">
              <a:buNone/>
            </a:pPr>
            <a:r>
              <a:rPr lang="en-US" altLang="zh-TW" u="sng" dirty="0"/>
              <a:t>Storage and data</a:t>
            </a:r>
            <a:r>
              <a:rPr lang="en-US" altLang="zh-TW" dirty="0"/>
              <a:t>: (operands)</a:t>
            </a:r>
          </a:p>
          <a:p>
            <a:r>
              <a:rPr lang="en-US" altLang="zh-TW" dirty="0"/>
              <a:t>Organization of programmable storage: </a:t>
            </a:r>
          </a:p>
          <a:p>
            <a:pPr lvl="1"/>
            <a:r>
              <a:rPr lang="en-US" altLang="zh-TW" dirty="0">
                <a:solidFill>
                  <a:srgbClr val="FF0000"/>
                </a:solidFill>
              </a:rPr>
              <a:t>Registers</a:t>
            </a:r>
            <a:r>
              <a:rPr lang="en-US" altLang="zh-TW" dirty="0"/>
              <a:t>: # of bits, #</a:t>
            </a:r>
            <a:r>
              <a:rPr lang="zh-TW" altLang="en-US" dirty="0"/>
              <a:t> </a:t>
            </a:r>
            <a:r>
              <a:rPr lang="en-US" altLang="zh-TW" dirty="0"/>
              <a:t>of registers, their roles, …</a:t>
            </a:r>
          </a:p>
          <a:p>
            <a:pPr lvl="1"/>
            <a:r>
              <a:rPr lang="en-US" altLang="zh-TW" dirty="0">
                <a:solidFill>
                  <a:srgbClr val="FF0000"/>
                </a:solidFill>
              </a:rPr>
              <a:t>Memory</a:t>
            </a:r>
            <a:r>
              <a:rPr lang="en-US" altLang="zh-TW" dirty="0"/>
              <a:t>: </a:t>
            </a:r>
            <a:r>
              <a:rPr lang="en-US" altLang="zh-TW" b="1" dirty="0"/>
              <a:t>addressing</a:t>
            </a:r>
            <a:r>
              <a:rPr lang="en-US" altLang="zh-TW" dirty="0"/>
              <a:t>, access methods, …</a:t>
            </a:r>
          </a:p>
          <a:p>
            <a:r>
              <a:rPr lang="en-US" altLang="zh-TW" dirty="0"/>
              <a:t>Data types and data structures</a:t>
            </a:r>
          </a:p>
          <a:p>
            <a:pPr lvl="1"/>
            <a:r>
              <a:rPr lang="en-US" altLang="zh-TW" dirty="0"/>
              <a:t>Integers, floating-point, text, signed number, …</a:t>
            </a:r>
          </a:p>
          <a:p>
            <a:pPr marL="0" indent="0">
              <a:buNone/>
            </a:pPr>
            <a:r>
              <a:rPr lang="en-US" altLang="zh-TW" u="sng" dirty="0"/>
              <a:t>Operations on data and execution flow control</a:t>
            </a:r>
            <a:r>
              <a:rPr lang="en-US" altLang="zh-TW" dirty="0"/>
              <a:t>:</a:t>
            </a:r>
          </a:p>
          <a:p>
            <a:r>
              <a:rPr lang="en-US" altLang="zh-TW" dirty="0"/>
              <a:t>Instruction set (or operation code)</a:t>
            </a:r>
          </a:p>
          <a:p>
            <a:pPr lvl="1"/>
            <a:r>
              <a:rPr lang="en-US" altLang="zh-TW" dirty="0"/>
              <a:t>ALU, control transfer, exceptional handling</a:t>
            </a:r>
          </a:p>
          <a:p>
            <a:pPr marL="0" indent="0">
              <a:buNone/>
            </a:pPr>
            <a:r>
              <a:rPr lang="en-US" altLang="zh-TW" u="sng" dirty="0"/>
              <a:t>Instruction specification</a:t>
            </a:r>
            <a:r>
              <a:rPr lang="en-US" altLang="zh-TW" dirty="0"/>
              <a:t>:</a:t>
            </a:r>
          </a:p>
          <a:p>
            <a:r>
              <a:rPr lang="en-US" altLang="zh-TW" dirty="0"/>
              <a:t>Instruction format and encoding</a:t>
            </a:r>
          </a:p>
        </p:txBody>
      </p:sp>
      <p:sp>
        <p:nvSpPr>
          <p:cNvPr id="241667" name="Rectangle 3"/>
          <p:cNvSpPr>
            <a:spLocks noGrp="1" noChangeArrowheads="1"/>
          </p:cNvSpPr>
          <p:nvPr>
            <p:ph type="title"/>
          </p:nvPr>
        </p:nvSpPr>
        <p:spPr/>
        <p:txBody>
          <a:bodyPr/>
          <a:lstStyle/>
          <a:p>
            <a:r>
              <a:rPr lang="en-US" altLang="zh-TW"/>
              <a:t>Components of an ISA</a:t>
            </a: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8</a:t>
            </a:fld>
            <a:endParaRPr lang="zh-TW" altLang="zh-TW"/>
          </a:p>
        </p:txBody>
      </p:sp>
    </p:spTree>
    <p:extLst>
      <p:ext uri="{BB962C8B-B14F-4D97-AF65-F5344CB8AC3E}">
        <p14:creationId xmlns:p14="http://schemas.microsoft.com/office/powerpoint/2010/main" val="78338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666">
                                            <p:txEl>
                                              <p:pRg st="6" end="6"/>
                                            </p:txEl>
                                          </p:spTgt>
                                        </p:tgtEl>
                                        <p:attrNameLst>
                                          <p:attrName>style.visibility</p:attrName>
                                        </p:attrNameLst>
                                      </p:cBhvr>
                                      <p:to>
                                        <p:strVal val="visible"/>
                                      </p:to>
                                    </p:set>
                                    <p:animEffect transition="in" filter="fade">
                                      <p:cBhvr>
                                        <p:cTn id="7" dur="500"/>
                                        <p:tgtEl>
                                          <p:spTgt spid="241666">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41666">
                                            <p:txEl>
                                              <p:pRg st="7" end="7"/>
                                            </p:txEl>
                                          </p:spTgt>
                                        </p:tgtEl>
                                        <p:attrNameLst>
                                          <p:attrName>style.visibility</p:attrName>
                                        </p:attrNameLst>
                                      </p:cBhvr>
                                      <p:to>
                                        <p:strVal val="visible"/>
                                      </p:to>
                                    </p:set>
                                    <p:animEffect transition="in" filter="fade">
                                      <p:cBhvr>
                                        <p:cTn id="10" dur="500"/>
                                        <p:tgtEl>
                                          <p:spTgt spid="241666">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1666">
                                            <p:txEl>
                                              <p:pRg st="8" end="8"/>
                                            </p:txEl>
                                          </p:spTgt>
                                        </p:tgtEl>
                                        <p:attrNameLst>
                                          <p:attrName>style.visibility</p:attrName>
                                        </p:attrNameLst>
                                      </p:cBhvr>
                                      <p:to>
                                        <p:strVal val="visible"/>
                                      </p:to>
                                    </p:set>
                                    <p:animEffect transition="in" filter="fade">
                                      <p:cBhvr>
                                        <p:cTn id="13" dur="500"/>
                                        <p:tgtEl>
                                          <p:spTgt spid="241666">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1666">
                                            <p:txEl>
                                              <p:pRg st="9" end="9"/>
                                            </p:txEl>
                                          </p:spTgt>
                                        </p:tgtEl>
                                        <p:attrNameLst>
                                          <p:attrName>style.visibility</p:attrName>
                                        </p:attrNameLst>
                                      </p:cBhvr>
                                      <p:to>
                                        <p:strVal val="visible"/>
                                      </p:to>
                                    </p:set>
                                    <p:animEffect transition="in" filter="fade">
                                      <p:cBhvr>
                                        <p:cTn id="18" dur="500"/>
                                        <p:tgtEl>
                                          <p:spTgt spid="24166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41666">
                                            <p:txEl>
                                              <p:pRg st="10" end="10"/>
                                            </p:txEl>
                                          </p:spTgt>
                                        </p:tgtEl>
                                        <p:attrNameLst>
                                          <p:attrName>style.visibility</p:attrName>
                                        </p:attrNameLst>
                                      </p:cBhvr>
                                      <p:to>
                                        <p:strVal val="visible"/>
                                      </p:to>
                                    </p:set>
                                    <p:animEffect transition="in" filter="fade">
                                      <p:cBhvr>
                                        <p:cTn id="21" dur="500"/>
                                        <p:tgtEl>
                                          <p:spTgt spid="24166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emporary Portrai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algn="ctr" eaLnBrk="1" hangingPunct="1">
          <a:defRPr b="1" i="1" dirty="0">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marL="0">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15174</TotalTime>
  <Words>4880</Words>
  <Application>Microsoft Office PowerPoint</Application>
  <PresentationFormat>如螢幕大小 (4:3)</PresentationFormat>
  <Paragraphs>1148</Paragraphs>
  <Slides>60</Slides>
  <Notes>36</Notes>
  <HiddenSlides>0</HiddenSlides>
  <MMClips>0</MMClips>
  <ScaleCrop>false</ScaleCrop>
  <HeadingPairs>
    <vt:vector size="8" baseType="variant">
      <vt:variant>
        <vt:lpstr>使用字型</vt:lpstr>
      </vt:variant>
      <vt:variant>
        <vt:i4>10</vt:i4>
      </vt:variant>
      <vt:variant>
        <vt:lpstr>佈景主題</vt:lpstr>
      </vt:variant>
      <vt:variant>
        <vt:i4>1</vt:i4>
      </vt:variant>
      <vt:variant>
        <vt:lpstr>內嵌 OLE 伺服程式</vt:lpstr>
      </vt:variant>
      <vt:variant>
        <vt:i4>1</vt:i4>
      </vt:variant>
      <vt:variant>
        <vt:lpstr>投影片標題</vt:lpstr>
      </vt:variant>
      <vt:variant>
        <vt:i4>60</vt:i4>
      </vt:variant>
    </vt:vector>
  </HeadingPairs>
  <TitlesOfParts>
    <vt:vector size="72" baseType="lpstr">
      <vt:lpstr>新細明體</vt:lpstr>
      <vt:lpstr>標楷體</vt:lpstr>
      <vt:lpstr>Arial</vt:lpstr>
      <vt:lpstr>Calibri</vt:lpstr>
      <vt:lpstr>Courier New</vt:lpstr>
      <vt:lpstr>Lucida Console</vt:lpstr>
      <vt:lpstr>Symbol</vt:lpstr>
      <vt:lpstr>Tahoma</vt:lpstr>
      <vt:lpstr>Times New Roman</vt:lpstr>
      <vt:lpstr>Wingdings</vt:lpstr>
      <vt:lpstr>Contemporary Portrait</vt:lpstr>
      <vt:lpstr>Equation</vt:lpstr>
      <vt:lpstr>CS4100: Computer Architecture  Instructions:  Language of the Computer (I)</vt:lpstr>
      <vt:lpstr>Introduction</vt:lpstr>
      <vt:lpstr>Outline</vt:lpstr>
      <vt:lpstr>Outline</vt:lpstr>
      <vt:lpstr>Outline</vt:lpstr>
      <vt:lpstr>Language to Computer Hardware</vt:lpstr>
      <vt:lpstr>Language to Computer Hardware</vt:lpstr>
      <vt:lpstr>Essentially, We Are Asking …</vt:lpstr>
      <vt:lpstr>Components of an ISA</vt:lpstr>
      <vt:lpstr>Use 64-bit RISC-V (RV64) as an Example</vt:lpstr>
      <vt:lpstr>Outline</vt:lpstr>
      <vt:lpstr>What Basic Operations for Hardware?</vt:lpstr>
      <vt:lpstr>Let’s Start with Arithmetic Operations</vt:lpstr>
      <vt:lpstr>Arithmetic Instruction Example</vt:lpstr>
      <vt:lpstr>Why 3-Address Format: add a,b,c?</vt:lpstr>
      <vt:lpstr>Outline</vt:lpstr>
      <vt:lpstr>Operands to an Operation</vt:lpstr>
      <vt:lpstr>Why Restricted to Register Operands?</vt:lpstr>
      <vt:lpstr>How to Specify (1) Register Operands?</vt:lpstr>
      <vt:lpstr>Register Operand Example</vt:lpstr>
      <vt:lpstr>How to Specify (2) Memory Operands?</vt:lpstr>
      <vt:lpstr>Memory Operand Example</vt:lpstr>
      <vt:lpstr>Registers and Memory Size</vt:lpstr>
      <vt:lpstr>More about RISC-V Memory Organization</vt:lpstr>
      <vt:lpstr>More about RISC-V Memory Organization</vt:lpstr>
      <vt:lpstr>Registers vs. Memory</vt:lpstr>
      <vt:lpstr>How about (3) Immediate Operands?</vt:lpstr>
      <vt:lpstr>Handling Constant Zero and Negatives</vt:lpstr>
      <vt:lpstr>Represent Unsigned Binary Integers</vt:lpstr>
      <vt:lpstr>Signed Binary Integers (2’s-Complement) </vt:lpstr>
      <vt:lpstr>2’s-Complement Signed Integers</vt:lpstr>
      <vt:lpstr>Sign Extension</vt:lpstr>
      <vt:lpstr>Outline</vt:lpstr>
      <vt:lpstr>How to Specify RISC-V Instructions?</vt:lpstr>
      <vt:lpstr>RISC-V R-format Instructions</vt:lpstr>
      <vt:lpstr>R-format Example</vt:lpstr>
      <vt:lpstr>RISC-V I-format Instructions</vt:lpstr>
      <vt:lpstr>I-Format Example 1</vt:lpstr>
      <vt:lpstr>I-Format Example 2</vt:lpstr>
      <vt:lpstr>RISC-V S-format Instructions</vt:lpstr>
      <vt:lpstr>Key Computer Design Principles </vt:lpstr>
      <vt:lpstr>Stored-Program Computers</vt:lpstr>
      <vt:lpstr>Stored Program with Memory Access</vt:lpstr>
      <vt:lpstr>Instruction and Data Encoding (in Hex)</vt:lpstr>
      <vt:lpstr>Outline</vt:lpstr>
      <vt:lpstr>Bitwise Operations</vt:lpstr>
      <vt:lpstr>Logical and Shift Operations</vt:lpstr>
      <vt:lpstr>Shift Operations</vt:lpstr>
      <vt:lpstr>Shift Operations</vt:lpstr>
      <vt:lpstr>Shift Immediate Operations</vt:lpstr>
      <vt:lpstr>Logic Operations</vt:lpstr>
      <vt:lpstr>Logic Operations</vt:lpstr>
      <vt:lpstr>So Far...</vt:lpstr>
      <vt:lpstr>Conditional Branch Operations</vt:lpstr>
      <vt:lpstr>Compiling If Statements</vt:lpstr>
      <vt:lpstr>Compiling Loop Statements</vt:lpstr>
      <vt:lpstr>Concept of Basic Blocks</vt:lpstr>
      <vt:lpstr>More Conditional Branch Operations</vt:lpstr>
      <vt:lpstr>Signed vs. Unsigned Comparison</vt:lpstr>
      <vt:lpstr>Branch Instruction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1861</cp:revision>
  <dcterms:created xsi:type="dcterms:W3CDTF">2000-02-07T23:54:30Z</dcterms:created>
  <dcterms:modified xsi:type="dcterms:W3CDTF">2019-03-05T15:05:02Z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