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77"/>
  </p:notesMasterIdLst>
  <p:handoutMasterIdLst>
    <p:handoutMasterId r:id="rId78"/>
  </p:handoutMasterIdLst>
  <p:sldIdLst>
    <p:sldId id="665" r:id="rId2"/>
    <p:sldId id="889" r:id="rId3"/>
    <p:sldId id="890" r:id="rId4"/>
    <p:sldId id="891" r:id="rId5"/>
    <p:sldId id="824" r:id="rId6"/>
    <p:sldId id="829" r:id="rId7"/>
    <p:sldId id="880" r:id="rId8"/>
    <p:sldId id="881" r:id="rId9"/>
    <p:sldId id="882" r:id="rId10"/>
    <p:sldId id="823" r:id="rId11"/>
    <p:sldId id="883" r:id="rId12"/>
    <p:sldId id="884" r:id="rId13"/>
    <p:sldId id="732" r:id="rId14"/>
    <p:sldId id="902" r:id="rId15"/>
    <p:sldId id="903" r:id="rId16"/>
    <p:sldId id="904" r:id="rId17"/>
    <p:sldId id="895" r:id="rId18"/>
    <p:sldId id="905" r:id="rId19"/>
    <p:sldId id="907" r:id="rId20"/>
    <p:sldId id="906" r:id="rId21"/>
    <p:sldId id="737" r:id="rId22"/>
    <p:sldId id="739" r:id="rId23"/>
    <p:sldId id="741" r:id="rId24"/>
    <p:sldId id="740" r:id="rId25"/>
    <p:sldId id="1012" r:id="rId26"/>
    <p:sldId id="981" r:id="rId27"/>
    <p:sldId id="920" r:id="rId28"/>
    <p:sldId id="918" r:id="rId29"/>
    <p:sldId id="744" r:id="rId30"/>
    <p:sldId id="745" r:id="rId31"/>
    <p:sldId id="836" r:id="rId32"/>
    <p:sldId id="839" r:id="rId33"/>
    <p:sldId id="886" r:id="rId34"/>
    <p:sldId id="841" r:id="rId35"/>
    <p:sldId id="994" r:id="rId36"/>
    <p:sldId id="923" r:id="rId37"/>
    <p:sldId id="924" r:id="rId38"/>
    <p:sldId id="982" r:id="rId39"/>
    <p:sldId id="754" r:id="rId40"/>
    <p:sldId id="983" r:id="rId41"/>
    <p:sldId id="973" r:id="rId42"/>
    <p:sldId id="974" r:id="rId43"/>
    <p:sldId id="984" r:id="rId44"/>
    <p:sldId id="784" r:id="rId45"/>
    <p:sldId id="977" r:id="rId46"/>
    <p:sldId id="787" r:id="rId47"/>
    <p:sldId id="853" r:id="rId48"/>
    <p:sldId id="1011" r:id="rId49"/>
    <p:sldId id="1004" r:id="rId50"/>
    <p:sldId id="1005" r:id="rId51"/>
    <p:sldId id="1006" r:id="rId52"/>
    <p:sldId id="1007" r:id="rId53"/>
    <p:sldId id="1008" r:id="rId54"/>
    <p:sldId id="1009" r:id="rId55"/>
    <p:sldId id="1010" r:id="rId56"/>
    <p:sldId id="985" r:id="rId57"/>
    <p:sldId id="986" r:id="rId58"/>
    <p:sldId id="987" r:id="rId59"/>
    <p:sldId id="988" r:id="rId60"/>
    <p:sldId id="989" r:id="rId61"/>
    <p:sldId id="1003" r:id="rId62"/>
    <p:sldId id="990" r:id="rId63"/>
    <p:sldId id="991" r:id="rId64"/>
    <p:sldId id="961" r:id="rId65"/>
    <p:sldId id="963" r:id="rId66"/>
    <p:sldId id="992" r:id="rId67"/>
    <p:sldId id="964" r:id="rId68"/>
    <p:sldId id="965" r:id="rId69"/>
    <p:sldId id="978" r:id="rId70"/>
    <p:sldId id="967" r:id="rId71"/>
    <p:sldId id="980" r:id="rId72"/>
    <p:sldId id="861" r:id="rId73"/>
    <p:sldId id="862" r:id="rId74"/>
    <p:sldId id="863" r:id="rId75"/>
    <p:sldId id="864" r:id="rId76"/>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33"/>
    <a:srgbClr val="99FF99"/>
    <a:srgbClr val="99CCFF"/>
    <a:srgbClr val="FF33CC"/>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214"/>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application binary interface (ABI)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This convention is another example of making the </a:t>
            </a:r>
            <a:r>
              <a:rPr kumimoji="1" lang="en-US" altLang="zh-TW" sz="1200" b="1"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common case fast</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most procedures can be satisfied with up to eight argument registers, twelve saved registers, and seven temporary registers without ever going to memory.</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17</a:t>
            </a:fld>
            <a:endParaRPr lang="zh-TW" altLang="zh-TW"/>
          </a:p>
        </p:txBody>
      </p:sp>
    </p:spTree>
    <p:extLst>
      <p:ext uri="{BB962C8B-B14F-4D97-AF65-F5344CB8AC3E}">
        <p14:creationId xmlns:p14="http://schemas.microsoft.com/office/powerpoint/2010/main" val="1932597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1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C6FB49-51A7-4F4D-8686-9DDCFB090756}"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1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1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2BC0018-2A7D-4B85-8E6E-7C360311E513}" type="slidenum">
              <a:rPr lang="en-US" altLang="zh-TW">
                <a:latin typeface="Times New Roman" panose="02020603050405020304" pitchFamily="18" charset="0"/>
              </a:rPr>
              <a:pPr/>
              <a:t>20</a:t>
            </a:fld>
            <a:endParaRPr lang="en-US" altLang="zh-TW">
              <a:latin typeface="Times New Roman" panose="02020603050405020304" pitchFamily="18" charset="0"/>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79095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3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F1A07D-2B11-41E5-B6A6-2785FB9D3698}"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33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33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784C1E-AF33-47AB-AA20-5C038BE875A3}" type="slidenum">
              <a:rPr lang="en-US" altLang="zh-TW">
                <a:latin typeface="Times New Roman" panose="02020603050405020304" pitchFamily="18" charset="0"/>
              </a:rPr>
              <a:pPr/>
              <a:t>21</a:t>
            </a:fld>
            <a:endParaRPr lang="en-US" altLang="zh-TW">
              <a:latin typeface="Times New Roman" panose="02020603050405020304" pitchFamily="18" charset="0"/>
            </a:endParaRPr>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711900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1F3AC5F-AF43-4640-9CD2-D019B094B576}"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C7252F2-2D2D-4457-83E4-E477F87E7802}" type="slidenum">
              <a:rPr lang="en-US" altLang="zh-TW">
                <a:latin typeface="Times New Roman" panose="02020603050405020304" pitchFamily="18" charset="0"/>
              </a:rPr>
              <a:pPr/>
              <a:t>22</a:t>
            </a:fld>
            <a:endParaRPr lang="en-US" altLang="zh-TW">
              <a:latin typeface="Times New Roman" panose="02020603050405020304" pitchFamily="18"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How many “programs” can</a:t>
            </a:r>
            <a:r>
              <a:rPr lang="en-US" altLang="zh-TW" baseline="0" dirty="0" smtClean="0"/>
              <a:t> be executed in a computer at the same time?</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user address space is set to 2^38 of the potential 2^64 total address space given a 64-bit architecture.</a:t>
            </a:r>
            <a:endParaRPr lang="en-AU" altLang="zh-TW" dirty="0" smtClean="0"/>
          </a:p>
        </p:txBody>
      </p:sp>
    </p:spTree>
    <p:extLst>
      <p:ext uri="{BB962C8B-B14F-4D97-AF65-F5344CB8AC3E}">
        <p14:creationId xmlns:p14="http://schemas.microsoft.com/office/powerpoint/2010/main" val="4690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4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F4C3BB-A68D-43CE-9926-60B8EFDB4F11}"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4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4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EE3D85-D578-448E-BCB8-3B8A8A0581BF}" type="slidenum">
              <a:rPr lang="en-US" altLang="zh-TW">
                <a:latin typeface="Times New Roman" panose="02020603050405020304" pitchFamily="18" charset="0"/>
              </a:rPr>
              <a:pPr/>
              <a:t>23</a:t>
            </a:fld>
            <a:endParaRPr lang="en-US" altLang="zh-TW">
              <a:latin typeface="Times New Roman" panose="02020603050405020304" pitchFamily="18" charset="0"/>
            </a:endParaRPr>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The working</a:t>
            </a:r>
            <a:r>
              <a:rPr lang="en-AU" altLang="zh-TW" baseline="0" dirty="0" smtClean="0"/>
              <a:t> space of a procedure, all the storage requirements of a procedure </a:t>
            </a:r>
            <a:r>
              <a:rPr lang="en-AU" altLang="zh-TW" baseline="0" dirty="0" smtClean="0">
                <a:sym typeface="Wingdings" panose="05000000000000000000" pitchFamily="2" charset="2"/>
              </a:rPr>
              <a:t> all necessary code generated by compiler</a:t>
            </a:r>
            <a:endParaRPr lang="en-AU" altLang="zh-TW" baseline="0" dirty="0" smtClean="0"/>
          </a:p>
          <a:p>
            <a:r>
              <a:rPr lang="en-AU" altLang="zh-TW" baseline="0" dirty="0" smtClean="0"/>
              <a:t>Why not use $</a:t>
            </a:r>
            <a:r>
              <a:rPr lang="en-AU" altLang="zh-TW" baseline="0" dirty="0" err="1" smtClean="0"/>
              <a:t>sp</a:t>
            </a:r>
            <a:r>
              <a:rPr lang="en-AU" altLang="zh-TW" baseline="0" dirty="0" smtClean="0"/>
              <a:t>, but introducing $</a:t>
            </a:r>
            <a:r>
              <a:rPr lang="en-AU" altLang="zh-TW" baseline="0" dirty="0" err="1" smtClean="0"/>
              <a:t>fp</a:t>
            </a:r>
            <a:r>
              <a:rPr lang="en-AU" altLang="zh-TW" baseline="0" dirty="0" smtClean="0"/>
              <a:t> instead?</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Since the stack pointer may change during program execution, it’s easier for programmers to reference variables via the stable frame pointer, although it could be done just with the stack pointer and a little address arithmetic. If there are no local variables on the stack within a procedure, the compiler will save time by </a:t>
            </a:r>
            <a:r>
              <a:rPr kumimoji="1" lang="en-US" altLang="zh-TW" sz="1200" b="0" i="1"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not </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setting and restoring the frame pointer. When a frame pointer is used, it is initialized using the address in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sp</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on a call, and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sp</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is restored using fp. </a:t>
            </a:r>
            <a:endParaRPr lang="en-AU" altLang="zh-TW" dirty="0" smtClean="0"/>
          </a:p>
        </p:txBody>
      </p:sp>
    </p:spTree>
    <p:extLst>
      <p:ext uri="{BB962C8B-B14F-4D97-AF65-F5344CB8AC3E}">
        <p14:creationId xmlns:p14="http://schemas.microsoft.com/office/powerpoint/2010/main" val="2343484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DE9EDD-53F6-4F8A-A896-C0204014F762}"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C8ED8A-C245-42CE-9AF0-0A22E88800D1}" type="slidenum">
              <a:rPr lang="en-US" altLang="zh-TW">
                <a:latin typeface="Times New Roman" panose="02020603050405020304" pitchFamily="18" charset="0"/>
              </a:rPr>
              <a:pPr/>
              <a:t>26</a:t>
            </a:fld>
            <a:endParaRPr lang="en-US" altLang="zh-TW">
              <a:latin typeface="Times New Roman" panose="02020603050405020304" pitchFamily="18" charset="0"/>
            </a:endParaRP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1"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American Standard Code for Information Interchange </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(ASCII)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Unicode by default uses 16 bits to represent a character.</a:t>
            </a:r>
            <a:endParaRPr lang="en-AU" altLang="zh-TW" dirty="0" smtClean="0"/>
          </a:p>
        </p:txBody>
      </p:sp>
    </p:spTree>
    <p:extLst>
      <p:ext uri="{BB962C8B-B14F-4D97-AF65-F5344CB8AC3E}">
        <p14:creationId xmlns:p14="http://schemas.microsoft.com/office/powerpoint/2010/main" val="2904861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77D2EA5-21B5-4381-9916-9694A836CD15}"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1BBB43-5BFA-4D4A-AE57-C03D4BF85571}" type="slidenum">
              <a:rPr lang="en-US" altLang="zh-TW">
                <a:latin typeface="Times New Roman" panose="02020603050405020304" pitchFamily="18" charset="0"/>
              </a:rPr>
              <a:pPr/>
              <a:t>27</a:t>
            </a:fld>
            <a:endParaRPr lang="en-US" altLang="zh-TW">
              <a:latin typeface="Times New Roman" panose="02020603050405020304" pitchFamily="18" charset="0"/>
            </a:endParaRPr>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99978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59DBE3D-FD1F-4D21-92D1-A95211875627}"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C739B6-6F5C-4BF3-8B8F-C6874BC31146}" type="slidenum">
              <a:rPr lang="en-US" altLang="zh-TW">
                <a:latin typeface="Times New Roman" panose="02020603050405020304" pitchFamily="18" charset="0"/>
              </a:rPr>
              <a:pPr/>
              <a:t>28</a:t>
            </a:fld>
            <a:endParaRPr lang="en-US" altLang="zh-TW">
              <a:latin typeface="Times New Roman" panose="02020603050405020304" pitchFamily="18" charset="0"/>
            </a:endParaRP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61639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B542E1-920C-41E8-8A60-B7DCBAEACD54}"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49ADE1-3D06-4F65-8543-35FBE5F7FC5C}" type="slidenum">
              <a:rPr lang="en-US" altLang="zh-TW">
                <a:latin typeface="Times New Roman" panose="02020603050405020304" pitchFamily="18" charset="0"/>
              </a:rPr>
              <a:pPr/>
              <a:t>29</a:t>
            </a:fld>
            <a:endParaRPr lang="en-US" altLang="zh-TW">
              <a:latin typeface="Times New Roman" panose="02020603050405020304" pitchFamily="18" charset="0"/>
            </a:endParaRPr>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34240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12-bit field in the conditional branch instructions is also a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halfword</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address, meaning that it represents a 13-bit byte address.</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32</a:t>
            </a:fld>
            <a:endParaRPr lang="zh-TW" altLang="zh-TW"/>
          </a:p>
        </p:txBody>
      </p:sp>
    </p:spTree>
    <p:extLst>
      <p:ext uri="{BB962C8B-B14F-4D97-AF65-F5344CB8AC3E}">
        <p14:creationId xmlns:p14="http://schemas.microsoft.com/office/powerpoint/2010/main" val="176170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4</a:t>
            </a:fld>
            <a:endParaRPr lang="zh-TW" altLang="zh-TW"/>
          </a:p>
        </p:txBody>
      </p:sp>
    </p:spTree>
    <p:extLst>
      <p:ext uri="{BB962C8B-B14F-4D97-AF65-F5344CB8AC3E}">
        <p14:creationId xmlns:p14="http://schemas.microsoft.com/office/powerpoint/2010/main" val="569328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Thus, the 20-bit address field in the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jal</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instruction can encode a distance of ±2^19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halfwords</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or ±1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MiB</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from the current PC. </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33</a:t>
            </a:fld>
            <a:endParaRPr lang="zh-TW" altLang="zh-TW"/>
          </a:p>
        </p:txBody>
      </p:sp>
    </p:spTree>
    <p:extLst>
      <p:ext uri="{BB962C8B-B14F-4D97-AF65-F5344CB8AC3E}">
        <p14:creationId xmlns:p14="http://schemas.microsoft.com/office/powerpoint/2010/main" val="105115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F1E18D-CD31-49C3-A78A-25E1457C5D89}"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C4E2AE-AB0D-484A-90C8-5C024DD6E41E}" type="slidenum">
              <a:rPr lang="en-US" altLang="zh-TW">
                <a:latin typeface="Times New Roman" panose="02020603050405020304" pitchFamily="18" charset="0"/>
              </a:rPr>
              <a:pPr/>
              <a:t>34</a:t>
            </a:fld>
            <a:endParaRPr lang="en-US" altLang="zh-TW">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branch destination relative to the branch instruction in line 3 (12+80012) </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branch instruction on the last line does a backwards branch (−20+80020), corresponding to the label Loop.</a:t>
            </a:r>
            <a:endParaRPr lang="en-AU" altLang="zh-TW" dirty="0" smtClean="0"/>
          </a:p>
        </p:txBody>
      </p:sp>
    </p:spTree>
    <p:extLst>
      <p:ext uri="{BB962C8B-B14F-4D97-AF65-F5344CB8AC3E}">
        <p14:creationId xmlns:p14="http://schemas.microsoft.com/office/powerpoint/2010/main" val="734681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3C631F-5949-4F7E-8BA7-E68F3984E784}"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75F15E-BDA0-4A9B-ABD2-6A18049BC6B6}" type="slidenum">
              <a:rPr lang="en-US" altLang="zh-TW">
                <a:latin typeface="Times New Roman" panose="02020603050405020304" pitchFamily="18" charset="0"/>
              </a:rPr>
              <a:pPr/>
              <a:t>38</a:t>
            </a:fld>
            <a:endParaRPr lang="en-US" altLang="zh-TW">
              <a:latin typeface="Times New Roman" panose="02020603050405020304" pitchFamily="18"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A high-level language program is first compiled into an assembly language program and then assembled into an object module in machine language. The</a:t>
            </a:r>
            <a:r>
              <a:rPr lang="en-US" altLang="zh-TW" baseline="0" dirty="0" smtClean="0"/>
              <a:t> </a:t>
            </a:r>
            <a:r>
              <a:rPr lang="en-US" altLang="zh-TW" dirty="0" smtClean="0"/>
              <a:t>linker combines multiple modules with library routines to resolve all references. The loader then places the machine code into the proper memory locations for execution by the processor. </a:t>
            </a:r>
          </a:p>
          <a:p>
            <a:r>
              <a:rPr lang="en-US" altLang="zh-TW" dirty="0" smtClean="0"/>
              <a:t>Some compilers produce object modules directly, and some systems use linking loaders that perform the last two steps. To identify the type of file, UNIX follows a suffix convention for files: C source files are named </a:t>
            </a:r>
            <a:r>
              <a:rPr lang="en-US" altLang="zh-TW" dirty="0" err="1" smtClean="0"/>
              <a:t>x.c</a:t>
            </a:r>
            <a:r>
              <a:rPr lang="en-US" altLang="zh-TW" dirty="0" smtClean="0"/>
              <a:t>, assembly files are </a:t>
            </a:r>
            <a:r>
              <a:rPr lang="en-US" altLang="zh-TW" dirty="0" err="1" smtClean="0"/>
              <a:t>x.s</a:t>
            </a:r>
            <a:r>
              <a:rPr lang="en-US" altLang="zh-TW" dirty="0" smtClean="0"/>
              <a:t>, object files are named </a:t>
            </a:r>
            <a:r>
              <a:rPr lang="en-US" altLang="zh-TW" dirty="0" err="1" smtClean="0"/>
              <a:t>x.o</a:t>
            </a:r>
            <a:r>
              <a:rPr lang="en-US" altLang="zh-TW" dirty="0" smtClean="0"/>
              <a:t>, statically linked library routines are </a:t>
            </a:r>
            <a:r>
              <a:rPr lang="en-US" altLang="zh-TW" dirty="0" err="1" smtClean="0"/>
              <a:t>x.a</a:t>
            </a:r>
            <a:r>
              <a:rPr lang="en-US" altLang="zh-TW" dirty="0" smtClean="0"/>
              <a:t>, dynamically linked library routes are x.so, and executable files by default are called </a:t>
            </a:r>
            <a:r>
              <a:rPr lang="en-US" altLang="zh-TW" dirty="0" err="1" smtClean="0"/>
              <a:t>a.out</a:t>
            </a:r>
            <a:r>
              <a:rPr lang="en-US" altLang="zh-TW" dirty="0" smtClean="0"/>
              <a:t>. MS-DOS uses the suffixes .C, .ASM, .OBJ, .LIB, .DLL, and .EXE to the same effect.</a:t>
            </a:r>
          </a:p>
        </p:txBody>
      </p:sp>
    </p:spTree>
    <p:extLst>
      <p:ext uri="{BB962C8B-B14F-4D97-AF65-F5344CB8AC3E}">
        <p14:creationId xmlns:p14="http://schemas.microsoft.com/office/powerpoint/2010/main" val="594579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8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8F269A1-F362-431A-AE6C-22EFBFC4F37C}"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8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8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795577D-CFD7-4F1D-ACC1-D7D5222FB5F9}" type="slidenum">
              <a:rPr lang="en-US" altLang="zh-TW">
                <a:latin typeface="Times New Roman" panose="02020603050405020304" pitchFamily="18" charset="0"/>
              </a:rPr>
              <a:pPr/>
              <a:t>43</a:t>
            </a:fld>
            <a:endParaRPr lang="en-US" altLang="zh-TW">
              <a:latin typeface="Times New Roman" panose="02020603050405020304" pitchFamily="18" charset="0"/>
            </a:endParaRPr>
          </a:p>
        </p:txBody>
      </p:sp>
      <p:sp>
        <p:nvSpPr>
          <p:cNvPr id="188422" name="Rectangle 2"/>
          <p:cNvSpPr>
            <a:spLocks noGrp="1" noRot="1" noChangeAspect="1" noChangeArrowheads="1" noTextEdit="1"/>
          </p:cNvSpPr>
          <p:nvPr>
            <p:ph type="sldImg"/>
          </p:nvPr>
        </p:nvSpPr>
        <p:spPr>
          <a:ln/>
        </p:spPr>
      </p:sp>
      <p:sp>
        <p:nvSpPr>
          <p:cNvPr id="188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89531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82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6E742A-1DEC-455B-90C3-452D43FE3576}" type="datetime3">
              <a:rPr lang="en-US" altLang="en-US" smtClean="0">
                <a:latin typeface="Times New Roman" panose="02020603050405020304" pitchFamily="18" charset="0"/>
              </a:rPr>
              <a:pPr/>
              <a:t>12 March 2019</a:t>
            </a:fld>
            <a:endParaRPr lang="en-US" altLang="en-US" smtClean="0">
              <a:latin typeface="Times New Roman" panose="02020603050405020304" pitchFamily="18" charset="0"/>
            </a:endParaRPr>
          </a:p>
        </p:txBody>
      </p:sp>
      <p:sp>
        <p:nvSpPr>
          <p:cNvPr id="182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82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4691AE-2D84-445C-9739-C875B6A9DEE4}" type="slidenum">
              <a:rPr lang="en-US" altLang="en-US" smtClean="0">
                <a:latin typeface="Times New Roman" panose="02020603050405020304" pitchFamily="18" charset="0"/>
              </a:rPr>
              <a:pPr/>
              <a:t>44</a:t>
            </a:fld>
            <a:endParaRPr lang="en-US" altLang="en-US" smtClean="0">
              <a:latin typeface="Times New Roman" panose="02020603050405020304" pitchFamily="18" charset="0"/>
            </a:endParaRPr>
          </a:p>
        </p:txBody>
      </p:sp>
      <p:sp>
        <p:nvSpPr>
          <p:cNvPr id="182278" name="Rectangle 2"/>
          <p:cNvSpPr>
            <a:spLocks noGrp="1" noRot="1" noChangeAspect="1" noChangeArrowheads="1" noTextEdit="1"/>
          </p:cNvSpPr>
          <p:nvPr>
            <p:ph type="sldImg"/>
          </p:nvPr>
        </p:nvSpPr>
        <p:spPr>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2859569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91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096A391-FFA8-415E-AC83-667FA32AB93D}"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91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91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194081-4727-45AD-981C-432ED1255393}" type="slidenum">
              <a:rPr lang="en-US" altLang="zh-TW">
                <a:latin typeface="Times New Roman" panose="02020603050405020304" pitchFamily="18" charset="0"/>
              </a:rPr>
              <a:pPr/>
              <a:t>45</a:t>
            </a:fld>
            <a:endParaRPr lang="en-US" altLang="zh-TW">
              <a:latin typeface="Times New Roman" panose="02020603050405020304" pitchFamily="18" charset="0"/>
            </a:endParaRPr>
          </a:p>
        </p:txBody>
      </p:sp>
      <p:sp>
        <p:nvSpPr>
          <p:cNvPr id="191494" name="Rectangle 2"/>
          <p:cNvSpPr>
            <a:spLocks noGrp="1" noRot="1" noChangeAspect="1" noChangeArrowheads="1" noTextEdit="1"/>
          </p:cNvSpPr>
          <p:nvPr>
            <p:ph type="sldImg"/>
          </p:nvPr>
        </p:nvSpPr>
        <p:spPr>
          <a:ln/>
        </p:spPr>
      </p:sp>
      <p:sp>
        <p:nvSpPr>
          <p:cNvPr id="191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4061884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32E2BB-6FBD-47D0-8608-07998374E9EE}"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8AA56A9-2508-4D2B-B9B5-3538CE7FDB3A}" type="slidenum">
              <a:rPr lang="en-US" altLang="zh-TW">
                <a:latin typeface="Times New Roman" panose="02020603050405020304" pitchFamily="18" charset="0"/>
              </a:rPr>
              <a:pPr/>
              <a:t>48</a:t>
            </a:fld>
            <a:endParaRPr lang="en-US" altLang="zh-TW">
              <a:latin typeface="Times New Roman" panose="02020603050405020304" pitchFamily="18" charset="0"/>
            </a:endParaRPr>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5862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0C808B-B8EF-4C4F-9B87-565567BC239D}"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6EF617A-2EB1-4481-9EDD-62D1B3AF21CA}" type="slidenum">
              <a:rPr lang="en-US" altLang="zh-TW">
                <a:latin typeface="Times New Roman" panose="02020603050405020304" pitchFamily="18" charset="0"/>
              </a:rPr>
              <a:pPr/>
              <a:t>49</a:t>
            </a:fld>
            <a:endParaRPr lang="en-US" altLang="zh-TW">
              <a:latin typeface="Times New Roman" panose="02020603050405020304" pitchFamily="18"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950575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1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BEDF1E9-F599-4D31-8235-16478D08C185}"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1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1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C4267B2-429B-40AE-8AA2-3F2D18F6497D}" type="slidenum">
              <a:rPr lang="en-US" altLang="zh-TW">
                <a:latin typeface="Times New Roman" panose="02020603050405020304" pitchFamily="18" charset="0"/>
              </a:rPr>
              <a:pPr/>
              <a:t>50</a:t>
            </a:fld>
            <a:endParaRPr lang="en-US" altLang="zh-TW">
              <a:latin typeface="Times New Roman" panose="02020603050405020304" pitchFamily="18" charset="0"/>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Much faster to link individual modules than recompile the whole program</a:t>
            </a:r>
          </a:p>
        </p:txBody>
      </p:sp>
    </p:spTree>
    <p:extLst>
      <p:ext uri="{BB962C8B-B14F-4D97-AF65-F5344CB8AC3E}">
        <p14:creationId xmlns:p14="http://schemas.microsoft.com/office/powerpoint/2010/main" val="977405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0B68B6-59F3-4454-B6CE-98FF3C49B58F}"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FF4949-6684-40C6-8432-9C5E5C5F8570}" type="slidenum">
              <a:rPr lang="en-US" altLang="zh-TW">
                <a:latin typeface="Times New Roman" panose="02020603050405020304" pitchFamily="18" charset="0"/>
              </a:rPr>
              <a:pPr/>
              <a:t>51</a:t>
            </a:fld>
            <a:endParaRPr lang="en-US" altLang="zh-TW">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22483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9</a:t>
            </a:fld>
            <a:endParaRPr lang="zh-TW" altLang="zh-TW"/>
          </a:p>
        </p:txBody>
      </p:sp>
    </p:spTree>
    <p:extLst>
      <p:ext uri="{BB962C8B-B14F-4D97-AF65-F5344CB8AC3E}">
        <p14:creationId xmlns:p14="http://schemas.microsoft.com/office/powerpoint/2010/main" val="3619690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E1534B-BDD5-4DBF-8240-8F4CA19D87BF}"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EBEFC2-10E7-4D4A-99AA-AA5149B9831F}" type="slidenum">
              <a:rPr lang="en-US" altLang="zh-TW">
                <a:latin typeface="Times New Roman" panose="02020603050405020304" pitchFamily="18" charset="0"/>
              </a:rPr>
              <a:pPr/>
              <a:t>52</a:t>
            </a:fld>
            <a:endParaRPr lang="en-US" altLang="zh-TW">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89229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4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AD0060-0295-4BF0-9CF4-1F5E23E7A52C}"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4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4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5F06886-A077-4CD2-81CA-ED85696BACD7}" type="slidenum">
              <a:rPr lang="en-US" altLang="zh-TW">
                <a:latin typeface="Times New Roman" panose="02020603050405020304" pitchFamily="18" charset="0"/>
              </a:rPr>
              <a:pPr/>
              <a:t>53</a:t>
            </a:fld>
            <a:endParaRPr lang="en-US" altLang="zh-TW">
              <a:latin typeface="Times New Roman" panose="02020603050405020304" pitchFamily="18" charset="0"/>
            </a:endParaRPr>
          </a:p>
        </p:txBody>
      </p:sp>
      <p:sp>
        <p:nvSpPr>
          <p:cNvPr id="164870" name="Rectangle 2"/>
          <p:cNvSpPr>
            <a:spLocks noGrp="1" noRot="1" noChangeAspect="1" noChangeArrowheads="1" noTextEdit="1"/>
          </p:cNvSpPr>
          <p:nvPr>
            <p:ph type="sldImg"/>
          </p:nvPr>
        </p:nvSpPr>
        <p:spPr>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baseline="0" dirty="0" smtClean="0"/>
              <a:t>When the procedure is first called, the call loads the address of the stub function and jumps to that stub function. The stub function load information of the library procedure and then jumps to the dynamic linker/loader. The latter loads and links the library procedure into the program and modifies the indirection table to point to that library procedure. Future invocations of that procedure can follow the information in the indirection table to jump to the right library procedure.</a:t>
            </a:r>
          </a:p>
          <a:p>
            <a:r>
              <a:rPr lang="en-AU" altLang="zh-TW" baseline="0" dirty="0" smtClean="0"/>
              <a:t>The indirection table was prepared by the dynamic linker/loader on program start using external reference information.</a:t>
            </a:r>
            <a:endParaRPr lang="en-AU" altLang="zh-TW" dirty="0" smtClean="0"/>
          </a:p>
        </p:txBody>
      </p:sp>
    </p:spTree>
    <p:extLst>
      <p:ext uri="{BB962C8B-B14F-4D97-AF65-F5344CB8AC3E}">
        <p14:creationId xmlns:p14="http://schemas.microsoft.com/office/powerpoint/2010/main" val="3466100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5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534467-EAAF-47FC-8687-BD435D641034}"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5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5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3BA895-37F4-4D25-A415-84289BFAE06E}" type="slidenum">
              <a:rPr lang="en-US" altLang="zh-TW">
                <a:latin typeface="Times New Roman" panose="02020603050405020304" pitchFamily="18" charset="0"/>
              </a:rPr>
              <a:pPr/>
              <a:t>54</a:t>
            </a:fld>
            <a:endParaRPr lang="en-US" altLang="zh-TW">
              <a:latin typeface="Times New Roman" panose="02020603050405020304" pitchFamily="18" charset="0"/>
            </a:endParaRPr>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smtClean="0"/>
              <a:t>Why Java takes this approach? Portability, efficiency in transferring</a:t>
            </a:r>
            <a:r>
              <a:rPr lang="en-AU" altLang="zh-TW" baseline="0" dirty="0" smtClean="0"/>
              <a:t> code over slow network</a:t>
            </a:r>
            <a:endParaRPr lang="en-AU" altLang="zh-TW" dirty="0" smtClean="0"/>
          </a:p>
        </p:txBody>
      </p:sp>
    </p:spTree>
    <p:extLst>
      <p:ext uri="{BB962C8B-B14F-4D97-AF65-F5344CB8AC3E}">
        <p14:creationId xmlns:p14="http://schemas.microsoft.com/office/powerpoint/2010/main" val="2449759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D89CA2-F3CB-487B-92C7-D2D5934BEF55}"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848F355-4FD0-4719-86DC-BC92A79014A4}" type="slidenum">
              <a:rPr lang="en-US" altLang="zh-TW">
                <a:latin typeface="Times New Roman" panose="02020603050405020304" pitchFamily="18" charset="0"/>
              </a:rPr>
              <a:pPr/>
              <a:t>56</a:t>
            </a:fld>
            <a:endParaRPr lang="en-US" altLang="zh-TW">
              <a:latin typeface="Times New Roman" panose="02020603050405020304" pitchFamily="18" charset="0"/>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644050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68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5CEE897-FEFF-4156-AA97-A2B31B55D13F}"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68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68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9C40682-75B9-46F8-A40B-2050357343BB}" type="slidenum">
              <a:rPr lang="en-US" altLang="zh-TW">
                <a:latin typeface="Times New Roman" panose="02020603050405020304" pitchFamily="18" charset="0"/>
              </a:rPr>
              <a:pPr/>
              <a:t>57</a:t>
            </a:fld>
            <a:endParaRPr lang="en-US" altLang="zh-TW">
              <a:latin typeface="Times New Roman" panose="02020603050405020304" pitchFamily="18" charset="0"/>
            </a:endParaRPr>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654075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75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8F4447-39CC-4D6B-8CFE-C3C3C43DEFC8}"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75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75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AFA9202-CF8A-4E7B-B44A-D020B03CAAC0}" type="slidenum">
              <a:rPr lang="en-US" altLang="zh-TW">
                <a:latin typeface="Times New Roman" panose="02020603050405020304" pitchFamily="18" charset="0"/>
              </a:rPr>
              <a:pPr/>
              <a:t>63</a:t>
            </a:fld>
            <a:endParaRPr lang="en-US" altLang="zh-TW">
              <a:latin typeface="Times New Roman" panose="02020603050405020304" pitchFamily="18" charset="0"/>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511109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F5830C-1E1A-45A2-BAD7-8420D4C8253A}"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815F22-1D5A-431C-B0EC-DB15584B5980}" type="slidenum">
              <a:rPr lang="en-US" altLang="zh-TW">
                <a:latin typeface="Times New Roman" panose="02020603050405020304" pitchFamily="18" charset="0"/>
              </a:rPr>
              <a:pPr/>
              <a:t>64</a:t>
            </a:fld>
            <a:endParaRPr lang="en-US" altLang="zh-TW">
              <a:latin typeface="Times New Roman" panose="02020603050405020304" pitchFamily="18" charset="0"/>
            </a:endParaRPr>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5767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B39292-920D-4E64-9026-46251AF840C8}" type="datetime3">
              <a:rPr lang="en-US" altLang="en-US" smtClean="0">
                <a:latin typeface="Times New Roman" panose="02020603050405020304" pitchFamily="18" charset="0"/>
              </a:rPr>
              <a:pPr/>
              <a:t>12 March 2019</a:t>
            </a:fld>
            <a:endParaRPr lang="en-US" altLang="en-US" smtClean="0">
              <a:latin typeface="Times New Roman" panose="02020603050405020304" pitchFamily="18"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C40678-0F91-4369-93C8-865E90E99EE9}" type="slidenum">
              <a:rPr lang="en-US" altLang="en-US" smtClean="0">
                <a:latin typeface="Times New Roman" panose="02020603050405020304" pitchFamily="18" charset="0"/>
              </a:rPr>
              <a:pPr/>
              <a:t>66</a:t>
            </a:fld>
            <a:endParaRPr lang="en-US" altLang="en-US" smtClean="0">
              <a:latin typeface="Times New Roman" panose="02020603050405020304" pitchFamily="18" charset="0"/>
            </a:endParaRPr>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3319800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7AAAD3-7F5E-4936-908E-2D82C0F42F4F}" type="datetime3">
              <a:rPr lang="en-US" altLang="en-US" smtClean="0">
                <a:latin typeface="Times New Roman" panose="02020603050405020304" pitchFamily="18" charset="0"/>
              </a:rPr>
              <a:pPr/>
              <a:t>12 March 2019</a:t>
            </a:fld>
            <a:endParaRPr lang="en-US" altLang="en-US" smtClean="0">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FBABE5-BF18-4617-A359-EC27144E3258}" type="slidenum">
              <a:rPr lang="en-US" altLang="en-US" smtClean="0">
                <a:latin typeface="Times New Roman" panose="02020603050405020304" pitchFamily="18" charset="0"/>
              </a:rPr>
              <a:pPr/>
              <a:t>67</a:t>
            </a:fld>
            <a:endParaRPr lang="en-US" altLang="en-US" smtClean="0">
              <a:latin typeface="Times New Roman" panose="02020603050405020304" pitchFamily="18"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39002004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1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64143F6-5826-4029-86EB-E790A1587476}"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12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12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8C71201-C92B-4578-9FB0-A1E21A53693D}" type="slidenum">
              <a:rPr lang="en-US" altLang="zh-TW">
                <a:latin typeface="Times New Roman" panose="02020603050405020304" pitchFamily="18" charset="0"/>
              </a:rPr>
              <a:pPr/>
              <a:t>68</a:t>
            </a:fld>
            <a:endParaRPr lang="en-US" altLang="zh-TW">
              <a:latin typeface="Times New Roman" panose="02020603050405020304" pitchFamily="18" charset="0"/>
            </a:endParaRPr>
          </a:p>
        </p:txBody>
      </p:sp>
      <p:sp>
        <p:nvSpPr>
          <p:cNvPr id="181254" name="Rectangle 2"/>
          <p:cNvSpPr>
            <a:spLocks noGrp="1" noRot="1" noChangeAspect="1" noChangeArrowheads="1" noTextEdit="1"/>
          </p:cNvSpPr>
          <p:nvPr>
            <p:ph type="sldImg"/>
          </p:nvPr>
        </p:nvSpPr>
        <p:spPr>
          <a:ln/>
        </p:spPr>
      </p:sp>
      <p:sp>
        <p:nvSpPr>
          <p:cNvPr id="181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04548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What if not? Consider a recursive function.</a:t>
            </a:r>
          </a:p>
          <a:p>
            <a:r>
              <a:rPr lang="en-US" altLang="zh-TW" dirty="0" smtClean="0"/>
              <a:t>foo() {</a:t>
            </a:r>
          </a:p>
          <a:p>
            <a:r>
              <a:rPr lang="en-US" altLang="zh-TW" dirty="0" smtClean="0"/>
              <a:t>   temp = …;</a:t>
            </a:r>
          </a:p>
          <a:p>
            <a:r>
              <a:rPr lang="en-US" altLang="zh-TW" dirty="0" smtClean="0"/>
              <a:t>   foo();</a:t>
            </a:r>
          </a:p>
          <a:p>
            <a:r>
              <a:rPr lang="en-US" altLang="zh-TW" dirty="0" smtClean="0"/>
              <a:t>   … = …temp…;</a:t>
            </a:r>
          </a:p>
          <a:p>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10</a:t>
            </a:fld>
            <a:endParaRPr lang="zh-TW" altLang="zh-TW"/>
          </a:p>
        </p:txBody>
      </p:sp>
    </p:spTree>
    <p:extLst>
      <p:ext uri="{BB962C8B-B14F-4D97-AF65-F5344CB8AC3E}">
        <p14:creationId xmlns:p14="http://schemas.microsoft.com/office/powerpoint/2010/main" val="3349200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E36F9A-BB93-4859-AE4B-C80E389C6062}" type="datetime3">
              <a:rPr lang="en-US" altLang="en-US" smtClean="0">
                <a:latin typeface="Times New Roman" panose="02020603050405020304" pitchFamily="18" charset="0"/>
              </a:rPr>
              <a:pPr/>
              <a:t>12 March 2019</a:t>
            </a:fld>
            <a:endParaRPr lang="en-US" altLang="en-US"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A09E20-254D-4B5A-9309-CD27E47A35CC}" type="slidenum">
              <a:rPr lang="en-US" altLang="en-US" smtClean="0">
                <a:latin typeface="Times New Roman" panose="02020603050405020304" pitchFamily="18" charset="0"/>
              </a:rPr>
              <a:pPr/>
              <a:t>69</a:t>
            </a:fld>
            <a:endParaRPr lang="en-US" altLang="en-US" smtClean="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15942389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3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360E0A-346D-4B6C-9C39-D22E4C089F3B}"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3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3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6EAAA2-BC95-4264-9B14-FF0F79AC3C7C}" type="slidenum">
              <a:rPr lang="en-US" altLang="zh-TW">
                <a:latin typeface="Times New Roman" panose="02020603050405020304" pitchFamily="18" charset="0"/>
              </a:rPr>
              <a:pPr/>
              <a:t>70</a:t>
            </a:fld>
            <a:endParaRPr lang="en-US" altLang="zh-TW">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835547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4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F06927-8AB1-469E-8666-E2E47BED25DD}"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4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4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13A622-82D4-4CCC-A3CD-58982947420D}" type="slidenum">
              <a:rPr lang="en-US" altLang="zh-TW">
                <a:latin typeface="Times New Roman" panose="02020603050405020304" pitchFamily="18" charset="0"/>
              </a:rPr>
              <a:pPr/>
              <a:t>71</a:t>
            </a:fld>
            <a:endParaRPr lang="en-US" altLang="zh-TW">
              <a:latin typeface="Times New Roman" panose="02020603050405020304" pitchFamily="18" charset="0"/>
            </a:endParaRPr>
          </a:p>
        </p:txBody>
      </p:sp>
      <p:sp>
        <p:nvSpPr>
          <p:cNvPr id="184326" name="Rectangle 2"/>
          <p:cNvSpPr>
            <a:spLocks noGrp="1" noRot="1" noChangeAspect="1" noChangeArrowheads="1" noTextEdit="1"/>
          </p:cNvSpPr>
          <p:nvPr>
            <p:ph type="sldImg"/>
          </p:nvPr>
        </p:nvSpPr>
        <p:spPr>
          <a:ln/>
        </p:spPr>
      </p:sp>
      <p:sp>
        <p:nvSpPr>
          <p:cNvPr id="184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60666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5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8B1B202-5C04-4EED-89D6-4E95B141BB01}"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53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53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ECC3BB-AF88-4AE8-BBAC-EDA854CC91D9}" type="slidenum">
              <a:rPr lang="en-US" altLang="zh-TW">
                <a:latin typeface="Times New Roman" panose="02020603050405020304" pitchFamily="18" charset="0"/>
              </a:rPr>
              <a:pPr/>
              <a:t>72</a:t>
            </a:fld>
            <a:endParaRPr lang="en-US" altLang="zh-TW">
              <a:latin typeface="Times New Roman" panose="02020603050405020304" pitchFamily="18" charset="0"/>
            </a:endParaRPr>
          </a:p>
        </p:txBody>
      </p:sp>
      <p:sp>
        <p:nvSpPr>
          <p:cNvPr id="185350" name="Rectangle 2"/>
          <p:cNvSpPr>
            <a:spLocks noGrp="1" noRot="1" noChangeAspect="1" noChangeArrowheads="1" noTextEdit="1"/>
          </p:cNvSpPr>
          <p:nvPr>
            <p:ph type="sldImg"/>
          </p:nvPr>
        </p:nvSpPr>
        <p:spPr>
          <a:ln/>
        </p:spPr>
      </p:sp>
      <p:sp>
        <p:nvSpPr>
          <p:cNvPr id="1853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312336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6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6BCFAB3-4FFC-4D47-B525-5587A34BDD4D}"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6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6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0CB490-1F58-418B-90E6-00F432591099}" type="slidenum">
              <a:rPr lang="en-US" altLang="zh-TW">
                <a:latin typeface="Times New Roman" panose="02020603050405020304" pitchFamily="18" charset="0"/>
              </a:rPr>
              <a:pPr/>
              <a:t>73</a:t>
            </a:fld>
            <a:endParaRPr lang="en-US" altLang="zh-TW">
              <a:latin typeface="Times New Roman" panose="02020603050405020304" pitchFamily="18" charset="0"/>
            </a:endParaRPr>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4089168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87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0288700-3F7E-44AF-A197-AE40EDFDDC57}"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87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87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C1696C-8B75-418B-8CD4-17B7F5D37316}" type="slidenum">
              <a:rPr lang="en-US" altLang="zh-TW">
                <a:latin typeface="Times New Roman" panose="02020603050405020304" pitchFamily="18" charset="0"/>
              </a:rPr>
              <a:pPr/>
              <a:t>74</a:t>
            </a:fld>
            <a:endParaRPr lang="en-US" altLang="zh-TW">
              <a:latin typeface="Times New Roman" panose="02020603050405020304" pitchFamily="18" charset="0"/>
            </a:endParaRPr>
          </a:p>
        </p:txBody>
      </p:sp>
      <p:sp>
        <p:nvSpPr>
          <p:cNvPr id="187398" name="Rectangle 2"/>
          <p:cNvSpPr>
            <a:spLocks noGrp="1" noRot="1" noChangeAspect="1" noChangeArrowheads="1" noTextEdit="1"/>
          </p:cNvSpPr>
          <p:nvPr>
            <p:ph type="sldImg"/>
          </p:nvPr>
        </p:nvSpPr>
        <p:spPr>
          <a:ln/>
        </p:spPr>
      </p:sp>
      <p:sp>
        <p:nvSpPr>
          <p:cNvPr id="187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62131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This is a tradeoff between execution speed (via</a:t>
            </a:r>
            <a:r>
              <a:rPr lang="en-US" altLang="zh-TW" baseline="0" dirty="0" smtClean="0"/>
              <a:t> registers) and correctness</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11</a:t>
            </a:fld>
            <a:endParaRPr lang="zh-TW" altLang="zh-TW"/>
          </a:p>
        </p:txBody>
      </p:sp>
    </p:spTree>
    <p:extLst>
      <p:ext uri="{BB962C8B-B14F-4D97-AF65-F5344CB8AC3E}">
        <p14:creationId xmlns:p14="http://schemas.microsoft.com/office/powerpoint/2010/main" val="151903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36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8DB3363-3C71-4B9C-88B2-917F2743027D}"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36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36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CDBCFE-D93A-4D59-A765-B71587312E58}" type="slidenum">
              <a:rPr lang="en-US" altLang="zh-TW">
                <a:latin typeface="Times New Roman" panose="02020603050405020304" pitchFamily="18" charset="0"/>
              </a:rPr>
              <a:pPr/>
              <a:t>12</a:t>
            </a:fld>
            <a:endParaRPr lang="en-US" altLang="zh-TW">
              <a:latin typeface="Times New Roman" panose="02020603050405020304" pitchFamily="18" charset="0"/>
            </a:endParaRPr>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153082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38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63ED5C-A26C-4EE7-863A-44501C95D010}"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38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38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14741F-9546-4A31-B2E8-828E735FA08D}" type="slidenum">
              <a:rPr lang="en-US" altLang="zh-TW">
                <a:latin typeface="Times New Roman" panose="02020603050405020304" pitchFamily="18" charset="0"/>
              </a:rPr>
              <a:pPr/>
              <a:t>13</a:t>
            </a:fld>
            <a:endParaRPr lang="en-US" altLang="zh-TW">
              <a:latin typeface="Times New Roman" panose="02020603050405020304"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688894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39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92CA881-7409-41BD-A6E3-041C04AF5D20}"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39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39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EEA026-ABE2-484B-8248-C78FCF93B83A}" type="slidenum">
              <a:rPr lang="en-US" altLang="zh-TW">
                <a:latin typeface="Times New Roman" panose="02020603050405020304" pitchFamily="18" charset="0"/>
              </a:rPr>
              <a:pPr/>
              <a:t>14</a:t>
            </a:fld>
            <a:endParaRPr lang="en-US" altLang="zh-TW">
              <a:latin typeface="Times New Roman" panose="02020603050405020304" pitchFamily="18" charset="0"/>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In this book, pointers are all 64 bits and declare all C integers as long </a:t>
            </a:r>
            <a:r>
              <a:rPr lang="en-US" altLang="zh-TW" dirty="0" err="1" smtClean="0"/>
              <a:t>long</a:t>
            </a:r>
            <a:r>
              <a:rPr lang="en-US" altLang="zh-TW" dirty="0" smtClean="0"/>
              <a:t> </a:t>
            </a:r>
            <a:r>
              <a:rPr lang="en-US" altLang="zh-TW" dirty="0" err="1" smtClean="0"/>
              <a:t>int</a:t>
            </a:r>
            <a:r>
              <a:rPr lang="en-US" altLang="zh-TW" dirty="0" smtClean="0"/>
              <a:t> to keep them the same size. Also</a:t>
            </a:r>
            <a:r>
              <a:rPr lang="en-US" altLang="zh-TW" baseline="0" dirty="0" smtClean="0"/>
              <a:t> d</a:t>
            </a:r>
            <a:r>
              <a:rPr lang="en-US" altLang="zh-TW" dirty="0" smtClean="0"/>
              <a:t>eclare variables used as indexes to arrays to be </a:t>
            </a:r>
            <a:r>
              <a:rPr lang="en-US" altLang="zh-TW" dirty="0" err="1" smtClean="0"/>
              <a:t>size_t</a:t>
            </a:r>
            <a:r>
              <a:rPr lang="en-US" altLang="zh-TW" dirty="0" smtClean="0"/>
              <a:t>, which guarantees they are the right size no matter how big the array. They are typically declared the same as long int. </a:t>
            </a:r>
            <a:endParaRPr lang="en-AU" altLang="zh-TW" dirty="0" smtClean="0"/>
          </a:p>
        </p:txBody>
      </p:sp>
    </p:spTree>
    <p:extLst>
      <p:ext uri="{BB962C8B-B14F-4D97-AF65-F5344CB8AC3E}">
        <p14:creationId xmlns:p14="http://schemas.microsoft.com/office/powerpoint/2010/main" val="29136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The University of Adelaide, School of Computer Science</a:t>
            </a:r>
          </a:p>
        </p:txBody>
      </p:sp>
      <p:sp>
        <p:nvSpPr>
          <p:cNvPr id="140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C84DC0-A850-4583-979F-4A19E4B729AE}" type="datetime3">
              <a:rPr lang="en-US" altLang="zh-TW" smtClean="0">
                <a:latin typeface="Times New Roman" panose="02020603050405020304" pitchFamily="18" charset="0"/>
              </a:rPr>
              <a:pPr/>
              <a:t>12 March 2019</a:t>
            </a:fld>
            <a:endParaRPr lang="en-US" altLang="zh-TW" smtClean="0">
              <a:latin typeface="Times New Roman" panose="02020603050405020304" pitchFamily="18" charset="0"/>
            </a:endParaRPr>
          </a:p>
        </p:txBody>
      </p:sp>
      <p:sp>
        <p:nvSpPr>
          <p:cNvPr id="140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2 — Instructions: Language of the Computer</a:t>
            </a:r>
          </a:p>
        </p:txBody>
      </p:sp>
      <p:sp>
        <p:nvSpPr>
          <p:cNvPr id="140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5819F7-8C01-422D-8E14-5779FA325E59}" type="slidenum">
              <a:rPr lang="en-US" altLang="zh-TW">
                <a:latin typeface="Times New Roman" panose="02020603050405020304" pitchFamily="18" charset="0"/>
              </a:rPr>
              <a:pPr/>
              <a:t>15</a:t>
            </a:fld>
            <a:endParaRPr lang="en-US" altLang="zh-TW">
              <a:latin typeface="Times New Roman" panose="02020603050405020304" pitchFamily="18" charset="0"/>
            </a:endParaRPr>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069434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slide" Target="slide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a:solidFill>
                  <a:srgbClr val="0000FF"/>
                </a:solidFill>
              </a:rPr>
              <a:t>Instructions: </a:t>
            </a:r>
            <a:r>
              <a:rPr lang="en-US" altLang="zh-TW" dirty="0" smtClean="0">
                <a:solidFill>
                  <a:srgbClr val="0000FF"/>
                </a:solidFill>
              </a:rPr>
              <a:t/>
            </a:r>
            <a:br>
              <a:rPr lang="en-US" altLang="zh-TW" dirty="0" smtClean="0">
                <a:solidFill>
                  <a:srgbClr val="0000FF"/>
                </a:solidFill>
              </a:rPr>
            </a:br>
            <a:r>
              <a:rPr lang="en-US" altLang="zh-TW" dirty="0" smtClean="0">
                <a:solidFill>
                  <a:srgbClr val="0000FF"/>
                </a:solidFill>
              </a:rPr>
              <a:t>Language </a:t>
            </a:r>
            <a:r>
              <a:rPr lang="en-US" altLang="zh-TW" dirty="0">
                <a:solidFill>
                  <a:srgbClr val="0000FF"/>
                </a:solidFill>
              </a:rPr>
              <a:t>of the </a:t>
            </a:r>
            <a:r>
              <a:rPr lang="en-US" altLang="zh-TW" dirty="0" smtClean="0">
                <a:solidFill>
                  <a:srgbClr val="0000FF"/>
                </a:solidFill>
              </a:rPr>
              <a:t>Computer (II)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
        <p:nvSpPr>
          <p:cNvPr id="4" name="文字方塊 3"/>
          <p:cNvSpPr txBox="1"/>
          <p:nvPr/>
        </p:nvSpPr>
        <p:spPr>
          <a:xfrm>
            <a:off x="543283" y="5877272"/>
            <a:ext cx="8146333" cy="276999"/>
          </a:xfrm>
          <a:prstGeom prst="rect">
            <a:avLst/>
          </a:prstGeom>
          <a:noFill/>
        </p:spPr>
        <p:txBody>
          <a:bodyPr wrap="none" rtlCol="0" anchor="ctr" anchorCtr="1">
            <a:spAutoFit/>
          </a:bodyPr>
          <a:lstStyle/>
          <a:p>
            <a:r>
              <a:rPr lang="en-US" altLang="zh-TW" sz="1200" dirty="0" smtClean="0">
                <a:latin typeface="+mn-lt"/>
                <a:ea typeface="標楷體" pitchFamily="65" charset="-120"/>
                <a:cs typeface="Calibri" pitchFamily="34" charset="0"/>
              </a:rPr>
              <a:t>(</a:t>
            </a:r>
            <a:r>
              <a:rPr lang="en-US" altLang="zh-TW" sz="1200" dirty="0">
                <a:latin typeface="+mn-lt"/>
                <a:ea typeface="標楷體" pitchFamily="65" charset="-120"/>
                <a:cs typeface="Calibri" pitchFamily="34" charset="0"/>
              </a:rPr>
              <a:t>A</a:t>
            </a:r>
            <a:r>
              <a:rPr lang="en-US" altLang="zh-TW" sz="1200" dirty="0" smtClean="0">
                <a:latin typeface="+mn-lt"/>
                <a:ea typeface="標楷體" pitchFamily="65" charset="-120"/>
                <a:cs typeface="Calibri" pitchFamily="34" charset="0"/>
              </a:rPr>
              <a:t>dapted from textbook slides </a:t>
            </a:r>
            <a:r>
              <a:rPr lang="en-US" altLang="zh-TW" sz="1200" dirty="0">
                <a:latin typeface="+mn-lt"/>
                <a:ea typeface="標楷體" pitchFamily="65" charset="-120"/>
                <a:cs typeface="Calibri" pitchFamily="34" charset="0"/>
              </a:rPr>
              <a:t>https://</a:t>
            </a:r>
            <a:r>
              <a:rPr lang="en-US" altLang="zh-TW" sz="1200" dirty="0" smtClean="0">
                <a:latin typeface="+mn-lt"/>
                <a:ea typeface="標楷體" pitchFamily="65" charset="-120"/>
                <a:cs typeface="Calibri" pitchFamily="34" charset="0"/>
              </a:rPr>
              <a:t>www.elsevier.com/books-and-journals/book-companion/9780128122754/lecture-slides) </a:t>
            </a:r>
            <a:endParaRPr lang="zh-TW" altLang="en-US" sz="1200" dirty="0" smtClean="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“Working Space” of “Alive” Procedures</a:t>
            </a:r>
            <a:endParaRPr lang="zh-TW" altLang="en-US" dirty="0"/>
          </a:p>
        </p:txBody>
      </p:sp>
      <p:sp>
        <p:nvSpPr>
          <p:cNvPr id="3" name="內容版面配置區 2"/>
          <p:cNvSpPr>
            <a:spLocks noGrp="1"/>
          </p:cNvSpPr>
          <p:nvPr>
            <p:ph idx="1"/>
          </p:nvPr>
        </p:nvSpPr>
        <p:spPr/>
        <p:txBody>
          <a:bodyPr/>
          <a:lstStyle/>
          <a:p>
            <a:r>
              <a:rPr lang="en-US" altLang="zh-TW" dirty="0" smtClean="0"/>
              <a:t>Every “alive” procedure/function must have its own working space, i.e. memory space for all the variables that it works on</a:t>
            </a:r>
            <a:endParaRPr lang="en-US" altLang="zh-TW" dirty="0"/>
          </a:p>
          <a:p>
            <a:pPr lvl="1"/>
            <a:r>
              <a:rPr lang="en-US" altLang="zh-TW" dirty="0" smtClean="0"/>
              <a:t>Compiler knows size and contents of working space</a:t>
            </a:r>
          </a:p>
          <a:p>
            <a:pPr lvl="1"/>
            <a:r>
              <a:rPr lang="en-US" altLang="zh-TW" dirty="0" smtClean="0"/>
              <a:t>Whenever a procedure is called, </a:t>
            </a:r>
            <a:r>
              <a:rPr lang="en-US" altLang="zh-TW" u="sng" dirty="0" smtClean="0"/>
              <a:t>compiler</a:t>
            </a:r>
            <a:r>
              <a:rPr lang="en-US" altLang="zh-TW" dirty="0" smtClean="0"/>
              <a:t> generates some machine code to allocate its working space</a:t>
            </a:r>
          </a:p>
          <a:p>
            <a:pPr lvl="2"/>
            <a:r>
              <a:rPr lang="en-US" altLang="zh-TW" dirty="0" smtClean="0"/>
              <a:t>How to pass the address of working space to the procedure?</a:t>
            </a:r>
          </a:p>
          <a:p>
            <a:r>
              <a:rPr lang="en-US" altLang="zh-TW" dirty="0" smtClean="0"/>
              <a:t>Live procedures are called first-in-last-out, so a nature way of managing “working space” is a </a:t>
            </a:r>
            <a:r>
              <a:rPr lang="en-US" altLang="zh-TW" b="1" dirty="0" smtClean="0"/>
              <a:t>stack</a:t>
            </a:r>
          </a:p>
          <a:p>
            <a:pPr lvl="1"/>
            <a:r>
              <a:rPr lang="en-US" altLang="zh-TW" dirty="0" smtClean="0"/>
              <a:t>Added benefit: all alive procedures of same procedure (e.g., fact()) can run </a:t>
            </a:r>
            <a:r>
              <a:rPr lang="en-US" altLang="zh-TW" u="sng" dirty="0" smtClean="0"/>
              <a:t>using the same code </a:t>
            </a:r>
            <a:r>
              <a:rPr lang="en-US" altLang="zh-TW" dirty="0" smtClean="0"/>
              <a:t>with </a:t>
            </a:r>
            <a:r>
              <a:rPr lang="en-US" altLang="zh-TW" dirty="0"/>
              <a:t>own separate working </a:t>
            </a:r>
            <a:r>
              <a:rPr lang="en-US" altLang="zh-TW" dirty="0" smtClean="0"/>
              <a:t>space, referenced to by </a:t>
            </a:r>
            <a:r>
              <a:rPr lang="en-US" altLang="zh-TW" i="1" dirty="0" smtClean="0"/>
              <a:t>stack pointer </a:t>
            </a:r>
            <a:r>
              <a:rPr lang="en-US" altLang="zh-TW" dirty="0" smtClean="0"/>
              <a:t>register (SP)</a:t>
            </a: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43227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Procedures/Functions in HLL</a:t>
            </a:r>
            <a:endParaRPr lang="zh-TW" altLang="en-US" dirty="0"/>
          </a:p>
        </p:txBody>
      </p:sp>
      <p:sp>
        <p:nvSpPr>
          <p:cNvPr id="3" name="內容版面配置區 2"/>
          <p:cNvSpPr>
            <a:spLocks noGrp="1"/>
          </p:cNvSpPr>
          <p:nvPr>
            <p:ph idx="1"/>
          </p:nvPr>
        </p:nvSpPr>
        <p:spPr/>
        <p:txBody>
          <a:bodyPr/>
          <a:lstStyle/>
          <a:p>
            <a:r>
              <a:rPr lang="en-US" altLang="zh-TW" dirty="0"/>
              <a:t>General strategies:</a:t>
            </a:r>
          </a:p>
          <a:p>
            <a:pPr lvl="1"/>
            <a:r>
              <a:rPr lang="en-US" altLang="zh-TW" dirty="0" smtClean="0"/>
              <a:t>Compiler allocates </a:t>
            </a:r>
            <a:r>
              <a:rPr lang="en-US" altLang="zh-TW" dirty="0"/>
              <a:t>all memory required of a procedure in </a:t>
            </a:r>
            <a:r>
              <a:rPr lang="en-US" altLang="zh-TW" i="1" dirty="0" smtClean="0">
                <a:solidFill>
                  <a:srgbClr val="FF0000"/>
                </a:solidFill>
              </a:rPr>
              <a:t>program </a:t>
            </a:r>
            <a:r>
              <a:rPr lang="en-US" altLang="zh-TW" i="1" dirty="0">
                <a:solidFill>
                  <a:srgbClr val="FF0000"/>
                </a:solidFill>
              </a:rPr>
              <a:t>stack </a:t>
            </a:r>
            <a:r>
              <a:rPr lang="en-US" altLang="zh-TW" dirty="0" smtClean="0">
                <a:sym typeface="Wingdings" panose="05000000000000000000" pitchFamily="2" charset="2"/>
              </a:rPr>
              <a:t>(pointed </a:t>
            </a:r>
            <a:r>
              <a:rPr lang="en-US" altLang="zh-TW" dirty="0">
                <a:sym typeface="Wingdings" panose="05000000000000000000" pitchFamily="2" charset="2"/>
              </a:rPr>
              <a:t>to by </a:t>
            </a:r>
            <a:r>
              <a:rPr lang="en-US" altLang="zh-TW" i="1" dirty="0" smtClean="0">
                <a:sym typeface="Wingdings" panose="05000000000000000000" pitchFamily="2" charset="2"/>
              </a:rPr>
              <a:t>stack </a:t>
            </a:r>
            <a:r>
              <a:rPr lang="en-US" altLang="zh-TW" i="1" dirty="0">
                <a:sym typeface="Wingdings" panose="05000000000000000000" pitchFamily="2" charset="2"/>
              </a:rPr>
              <a:t>pointer </a:t>
            </a:r>
            <a:r>
              <a:rPr lang="en-US" altLang="zh-TW" dirty="0" smtClean="0">
                <a:sym typeface="Wingdings" panose="05000000000000000000" pitchFamily="2" charset="2"/>
              </a:rPr>
              <a:t>register SP)</a:t>
            </a:r>
            <a:endParaRPr lang="en-US" altLang="zh-TW" dirty="0"/>
          </a:p>
          <a:p>
            <a:pPr lvl="2"/>
            <a:r>
              <a:rPr lang="en-US" altLang="zh-TW" dirty="0" smtClean="0"/>
              <a:t>Typical memory layout seen by each </a:t>
            </a:r>
            <a:br>
              <a:rPr lang="en-US" altLang="zh-TW" dirty="0" smtClean="0"/>
            </a:br>
            <a:r>
              <a:rPr lang="en-US" altLang="zh-TW" dirty="0" smtClean="0"/>
              <a:t>program (compiler generates</a:t>
            </a:r>
            <a:r>
              <a:rPr lang="en-US" altLang="zh-TW" dirty="0"/>
              <a:t> </a:t>
            </a:r>
            <a:r>
              <a:rPr lang="en-US" altLang="zh-TW" dirty="0" smtClean="0"/>
              <a:t>code to </a:t>
            </a:r>
            <a:br>
              <a:rPr lang="en-US" altLang="zh-TW" dirty="0" smtClean="0"/>
            </a:br>
            <a:r>
              <a:rPr lang="en-US" altLang="zh-TW" dirty="0" smtClean="0"/>
              <a:t>allocate and manage the stack)</a:t>
            </a:r>
          </a:p>
          <a:p>
            <a:pPr lvl="1"/>
            <a:r>
              <a:rPr lang="en-US" altLang="zh-TW" dirty="0" smtClean="0"/>
              <a:t>Use </a:t>
            </a:r>
            <a:r>
              <a:rPr lang="en-US" altLang="zh-TW" dirty="0"/>
              <a:t>registers to transfer </a:t>
            </a:r>
            <a:r>
              <a:rPr lang="en-US" altLang="zh-TW" dirty="0" smtClean="0"/>
              <a:t>addresses </a:t>
            </a:r>
            <a:br>
              <a:rPr lang="en-US" altLang="zh-TW" dirty="0" smtClean="0"/>
            </a:br>
            <a:r>
              <a:rPr lang="en-US" altLang="zh-TW" dirty="0" smtClean="0"/>
              <a:t>and data as </a:t>
            </a:r>
            <a:r>
              <a:rPr lang="en-US" altLang="zh-TW" dirty="0"/>
              <a:t>much </a:t>
            </a:r>
            <a:r>
              <a:rPr lang="en-US" altLang="zh-TW" dirty="0" smtClean="0"/>
              <a:t>as possible</a:t>
            </a:r>
          </a:p>
        </p:txBody>
      </p:sp>
      <p:pic>
        <p:nvPicPr>
          <p:cNvPr id="4" name="Picture 8" descr="f02-13-P374493"/>
          <p:cNvPicPr>
            <a:picLocks noChangeAspect="1" noChangeArrowheads="1"/>
          </p:cNvPicPr>
          <p:nvPr/>
        </p:nvPicPr>
        <p:blipFill rotWithShape="1">
          <a:blip r:embed="rId3">
            <a:extLst>
              <a:ext uri="{28A0092B-C50C-407E-A947-70E740481C1C}">
                <a14:useLocalDpi xmlns:a14="http://schemas.microsoft.com/office/drawing/2010/main" val="0"/>
              </a:ext>
            </a:extLst>
          </a:blip>
          <a:srcRect l="49158"/>
          <a:stretch/>
        </p:blipFill>
        <p:spPr bwMode="auto">
          <a:xfrm>
            <a:off x="6516216" y="2420888"/>
            <a:ext cx="2351751" cy="366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橢圓 4"/>
          <p:cNvSpPr/>
          <p:nvPr/>
        </p:nvSpPr>
        <p:spPr bwMode="auto">
          <a:xfrm>
            <a:off x="7020272" y="2420888"/>
            <a:ext cx="1368152" cy="108012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10</a:t>
            </a:fld>
            <a:endParaRPr lang="zh-TW" altLang="zh-TW"/>
          </a:p>
        </p:txBody>
      </p:sp>
      <p:sp>
        <p:nvSpPr>
          <p:cNvPr id="7" name="文字方塊 6"/>
          <p:cNvSpPr txBox="1"/>
          <p:nvPr/>
        </p:nvSpPr>
        <p:spPr>
          <a:xfrm>
            <a:off x="1360610" y="4266962"/>
            <a:ext cx="3355406" cy="1754326"/>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1800" b="1" dirty="0">
                <a:latin typeface="Courier New" panose="02070309020205020404" pitchFamily="49" charset="0"/>
                <a:cs typeface="Courier New" panose="02070309020205020404" pitchFamily="49" charset="0"/>
              </a:rPr>
              <a:t>c</a:t>
            </a:r>
            <a:r>
              <a:rPr lang="en-US" altLang="zh-TW" sz="1800" b="1" dirty="0" smtClean="0">
                <a:latin typeface="Courier New" panose="02070309020205020404" pitchFamily="49" charset="0"/>
                <a:cs typeface="Courier New" panose="02070309020205020404" pitchFamily="49" charset="0"/>
              </a:rPr>
              <a:t> = sum(</a:t>
            </a:r>
            <a:r>
              <a:rPr lang="en-US" altLang="zh-TW" sz="1800" b="1" dirty="0" err="1" smtClean="0">
                <a:latin typeface="Courier New" panose="02070309020205020404" pitchFamily="49" charset="0"/>
                <a:cs typeface="Courier New" panose="02070309020205020404" pitchFamily="49" charset="0"/>
              </a:rPr>
              <a:t>a,b</a:t>
            </a:r>
            <a:r>
              <a:rPr lang="en-US" altLang="zh-TW" sz="1800" b="1" dirty="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sum(</a:t>
            </a:r>
            <a:r>
              <a:rPr lang="en-US" altLang="zh-TW" sz="1800" b="1" dirty="0" err="1">
                <a:latin typeface="Courier New" panose="02070309020205020404" pitchFamily="49" charset="0"/>
                <a:cs typeface="Courier New" panose="02070309020205020404" pitchFamily="49" charset="0"/>
              </a:rPr>
              <a:t>int</a:t>
            </a:r>
            <a:r>
              <a:rPr lang="en-US" altLang="zh-TW" sz="1800" b="1" dirty="0">
                <a:latin typeface="Courier New" panose="02070309020205020404" pitchFamily="49" charset="0"/>
                <a:cs typeface="Courier New" panose="02070309020205020404" pitchFamily="49" charset="0"/>
              </a:rPr>
              <a:t> x, </a:t>
            </a:r>
            <a:r>
              <a:rPr lang="en-US" altLang="zh-TW" sz="1800" b="1" dirty="0" err="1">
                <a:latin typeface="Courier New" panose="02070309020205020404" pitchFamily="49" charset="0"/>
                <a:cs typeface="Courier New" panose="02070309020205020404" pitchFamily="49" charset="0"/>
              </a:rPr>
              <a:t>int</a:t>
            </a:r>
            <a:r>
              <a:rPr lang="en-US" altLang="zh-TW" sz="1800" b="1" dirty="0">
                <a:latin typeface="Courier New" panose="02070309020205020404" pitchFamily="49" charset="0"/>
                <a:cs typeface="Courier New" panose="02070309020205020404" pitchFamily="49" charset="0"/>
              </a:rPr>
              <a:t> y) {</a:t>
            </a:r>
            <a:br>
              <a:rPr lang="en-US" altLang="zh-TW" sz="1800" b="1" dirty="0">
                <a:latin typeface="Courier New" panose="02070309020205020404" pitchFamily="49" charset="0"/>
                <a:cs typeface="Courier New" panose="02070309020205020404" pitchFamily="49" charset="0"/>
              </a:rPr>
            </a:b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temp;</a:t>
            </a:r>
          </a:p>
          <a:p>
            <a:pPr>
              <a:buFont typeface="Wingdings" panose="05000000000000000000" pitchFamily="2" charset="2"/>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temp = x + y;</a:t>
            </a:r>
          </a:p>
          <a:p>
            <a:pPr>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return temp; }</a:t>
            </a:r>
            <a:endParaRPr lang="en-US" altLang="zh-TW"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47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Use Registers to Pass Arguments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11</a:t>
            </a:fld>
            <a:endParaRPr lang="zh-TW" altLang="zh-TW"/>
          </a:p>
        </p:txBody>
      </p:sp>
      <p:sp>
        <p:nvSpPr>
          <p:cNvPr id="6" name="文字方塊 5"/>
          <p:cNvSpPr txBox="1"/>
          <p:nvPr/>
        </p:nvSpPr>
        <p:spPr>
          <a:xfrm>
            <a:off x="616203" y="1196752"/>
            <a:ext cx="2339102" cy="2554545"/>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x = add5(x);</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y = add5(y);</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add5(</a:t>
            </a: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w){</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return w + 5;</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a:t>
            </a:r>
            <a:endParaRPr lang="en-US" altLang="zh-TW" sz="2000" b="1" dirty="0" smtClean="0">
              <a:latin typeface="Courier New" panose="02070309020205020404" pitchFamily="49" charset="0"/>
              <a:cs typeface="Courier New" panose="02070309020205020404" pitchFamily="49" charset="0"/>
            </a:endParaRPr>
          </a:p>
        </p:txBody>
      </p:sp>
      <p:grpSp>
        <p:nvGrpSpPr>
          <p:cNvPr id="28" name="群組 27"/>
          <p:cNvGrpSpPr/>
          <p:nvPr/>
        </p:nvGrpSpPr>
        <p:grpSpPr>
          <a:xfrm>
            <a:off x="6732240" y="2907204"/>
            <a:ext cx="1728192" cy="1160388"/>
            <a:chOff x="6732240" y="2907204"/>
            <a:chExt cx="1728192" cy="1160388"/>
          </a:xfrm>
        </p:grpSpPr>
        <p:sp>
          <p:nvSpPr>
            <p:cNvPr id="38" name="文字方塊 37"/>
            <p:cNvSpPr txBox="1"/>
            <p:nvPr/>
          </p:nvSpPr>
          <p:spPr>
            <a:xfrm>
              <a:off x="6902545" y="2937343"/>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a:t>
              </a:r>
              <a:r>
                <a:rPr lang="en-US" altLang="zh-TW" sz="1800" dirty="0">
                  <a:latin typeface="+mn-lt"/>
                  <a:sym typeface="Wingdings" panose="05000000000000000000" pitchFamily="2" charset="2"/>
                </a:rPr>
                <a:t>?</a:t>
              </a:r>
              <a:endParaRPr lang="zh-TW" altLang="en-US" sz="1800" dirty="0">
                <a:latin typeface="+mn-lt"/>
              </a:endParaRPr>
            </a:p>
          </p:txBody>
        </p:sp>
        <p:sp>
          <p:nvSpPr>
            <p:cNvPr id="39" name="文字方塊 38"/>
            <p:cNvSpPr txBox="1"/>
            <p:nvPr/>
          </p:nvSpPr>
          <p:spPr>
            <a:xfrm>
              <a:off x="6902545" y="3360099"/>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x21 + 5</a:t>
              </a:r>
              <a:endParaRPr lang="zh-TW" altLang="en-US" sz="1800" dirty="0">
                <a:latin typeface="+mn-lt"/>
              </a:endParaRPr>
            </a:p>
          </p:txBody>
        </p:sp>
        <p:sp>
          <p:nvSpPr>
            <p:cNvPr id="40" name="文字方塊 39"/>
            <p:cNvSpPr txBox="1"/>
            <p:nvPr/>
          </p:nvSpPr>
          <p:spPr>
            <a:xfrm>
              <a:off x="6902545" y="3698260"/>
              <a:ext cx="1557887" cy="369332"/>
            </a:xfrm>
            <a:prstGeom prst="rect">
              <a:avLst/>
            </a:prstGeom>
            <a:noFill/>
          </p:spPr>
          <p:txBody>
            <a:bodyPr wrap="square" rtlCol="0">
              <a:spAutoFit/>
            </a:bodyPr>
            <a:lstStyle/>
            <a:p>
              <a:pPr marL="0"/>
              <a:r>
                <a:rPr lang="en-US" altLang="zh-TW" sz="1800" dirty="0" smtClean="0">
                  <a:latin typeface="+mn-lt"/>
                </a:rPr>
                <a:t>?? </a:t>
              </a:r>
              <a:r>
                <a:rPr lang="en-US" altLang="zh-TW" sz="1800" dirty="0" smtClean="0">
                  <a:latin typeface="+mn-lt"/>
                  <a:sym typeface="Wingdings" panose="05000000000000000000" pitchFamily="2" charset="2"/>
                </a:rPr>
                <a:t> x21</a:t>
              </a:r>
              <a:r>
                <a:rPr lang="en-US" altLang="zh-TW" sz="1800" dirty="0" smtClean="0">
                  <a:latin typeface="+mn-lt"/>
                </a:rPr>
                <a:t> </a:t>
              </a:r>
              <a:endParaRPr lang="zh-TW" altLang="en-US" sz="1800" dirty="0">
                <a:latin typeface="+mn-lt"/>
              </a:endParaRPr>
            </a:p>
          </p:txBody>
        </p:sp>
        <p:sp>
          <p:nvSpPr>
            <p:cNvPr id="42" name="右大括弧 41"/>
            <p:cNvSpPr/>
            <p:nvPr/>
          </p:nvSpPr>
          <p:spPr bwMode="auto">
            <a:xfrm>
              <a:off x="6732240" y="2907204"/>
              <a:ext cx="171545" cy="422756"/>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grpSp>
      <p:sp>
        <p:nvSpPr>
          <p:cNvPr id="43" name="燕尾形向右箭號 42"/>
          <p:cNvSpPr/>
          <p:nvPr/>
        </p:nvSpPr>
        <p:spPr bwMode="auto">
          <a:xfrm>
            <a:off x="3251372" y="2204864"/>
            <a:ext cx="792088" cy="538010"/>
          </a:xfrm>
          <a:prstGeom prst="notchedRigh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4" name="文字方塊 43"/>
          <p:cNvSpPr txBox="1"/>
          <p:nvPr/>
        </p:nvSpPr>
        <p:spPr>
          <a:xfrm>
            <a:off x="4211130" y="4859868"/>
            <a:ext cx="288862" cy="369332"/>
          </a:xfrm>
          <a:prstGeom prst="rect">
            <a:avLst/>
          </a:prstGeom>
          <a:noFill/>
        </p:spPr>
        <p:txBody>
          <a:bodyPr wrap="square" rtlCol="0">
            <a:spAutoFit/>
          </a:bodyPr>
          <a:lstStyle/>
          <a:p>
            <a:pPr marL="0"/>
            <a:r>
              <a:rPr lang="en-US" altLang="zh-TW" sz="1800" b="1" dirty="0" smtClean="0">
                <a:solidFill>
                  <a:srgbClr val="FF0000"/>
                </a:solidFill>
                <a:latin typeface="+mn-lt"/>
              </a:rPr>
              <a:t>?</a:t>
            </a:r>
            <a:endParaRPr lang="zh-TW" altLang="en-US" sz="1800" b="1" dirty="0">
              <a:solidFill>
                <a:srgbClr val="FF0000"/>
              </a:solidFill>
              <a:latin typeface="+mn-lt"/>
            </a:endParaRPr>
          </a:p>
        </p:txBody>
      </p:sp>
      <p:sp>
        <p:nvSpPr>
          <p:cNvPr id="45" name="文字方塊 44"/>
          <p:cNvSpPr txBox="1"/>
          <p:nvPr/>
        </p:nvSpPr>
        <p:spPr>
          <a:xfrm>
            <a:off x="3779912" y="5147900"/>
            <a:ext cx="720910" cy="369332"/>
          </a:xfrm>
          <a:prstGeom prst="rect">
            <a:avLst/>
          </a:prstGeom>
          <a:noFill/>
        </p:spPr>
        <p:txBody>
          <a:bodyPr wrap="square" rtlCol="0">
            <a:spAutoFit/>
          </a:bodyPr>
          <a:lstStyle/>
          <a:p>
            <a:pPr marL="0" algn="r"/>
            <a:r>
              <a:rPr lang="en-US" altLang="zh-TW" sz="1800" dirty="0" smtClean="0">
                <a:solidFill>
                  <a:srgbClr val="FF0000"/>
                </a:solidFill>
                <a:latin typeface="+mn-lt"/>
              </a:rPr>
              <a:t>??</a:t>
            </a:r>
            <a:endParaRPr lang="zh-TW" altLang="en-US" sz="1800" dirty="0">
              <a:solidFill>
                <a:srgbClr val="FF0000"/>
              </a:solidFill>
              <a:latin typeface="+mn-lt"/>
            </a:endParaRPr>
          </a:p>
        </p:txBody>
      </p:sp>
      <p:grpSp>
        <p:nvGrpSpPr>
          <p:cNvPr id="25" name="群組 24"/>
          <p:cNvGrpSpPr/>
          <p:nvPr/>
        </p:nvGrpSpPr>
        <p:grpSpPr>
          <a:xfrm>
            <a:off x="3707904" y="1156774"/>
            <a:ext cx="2698964" cy="4936522"/>
            <a:chOff x="3707904" y="1156774"/>
            <a:chExt cx="2698964" cy="4936522"/>
          </a:xfrm>
        </p:grpSpPr>
        <p:sp>
          <p:nvSpPr>
            <p:cNvPr id="8" name="矩形 7"/>
            <p:cNvSpPr/>
            <p:nvPr/>
          </p:nvSpPr>
          <p:spPr bwMode="auto">
            <a:xfrm>
              <a:off x="4472023" y="1171729"/>
              <a:ext cx="1934845" cy="544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a:t>
              </a:r>
              <a:endParaRPr lang="zh-TW" altLang="en-US" sz="1800" i="1" dirty="0">
                <a:latin typeface="+mn-lt"/>
              </a:endParaRPr>
            </a:p>
          </p:txBody>
        </p:sp>
        <p:sp>
          <p:nvSpPr>
            <p:cNvPr id="9" name="矩形 8"/>
            <p:cNvSpPr/>
            <p:nvPr/>
          </p:nvSpPr>
          <p:spPr bwMode="auto">
            <a:xfrm>
              <a:off x="4472023" y="171577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add5(x)</a:t>
              </a:r>
              <a:endParaRPr lang="zh-TW" altLang="en-US" sz="1800" i="1" dirty="0">
                <a:latin typeface="+mn-lt"/>
              </a:endParaRPr>
            </a:p>
          </p:txBody>
        </p:sp>
        <p:sp>
          <p:nvSpPr>
            <p:cNvPr id="10" name="矩形 9"/>
            <p:cNvSpPr/>
            <p:nvPr/>
          </p:nvSpPr>
          <p:spPr bwMode="auto">
            <a:xfrm>
              <a:off x="4472023" y="2001988"/>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1" name="矩形 10"/>
            <p:cNvSpPr/>
            <p:nvPr/>
          </p:nvSpPr>
          <p:spPr bwMode="auto">
            <a:xfrm>
              <a:off x="4472023" y="230386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add5(y)</a:t>
              </a:r>
              <a:endParaRPr lang="zh-TW" altLang="en-US" sz="1800" i="1" dirty="0">
                <a:latin typeface="+mn-lt"/>
              </a:endParaRPr>
            </a:p>
          </p:txBody>
        </p:sp>
        <p:sp>
          <p:nvSpPr>
            <p:cNvPr id="12" name="矩形 11"/>
            <p:cNvSpPr/>
            <p:nvPr/>
          </p:nvSpPr>
          <p:spPr bwMode="auto">
            <a:xfrm>
              <a:off x="4472023" y="256979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3" name="矩形 12"/>
            <p:cNvSpPr/>
            <p:nvPr/>
          </p:nvSpPr>
          <p:spPr bwMode="auto">
            <a:xfrm>
              <a:off x="4472022" y="434160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endParaRPr lang="zh-TW" altLang="en-US" sz="1800" i="1" dirty="0">
                <a:latin typeface="+mn-lt"/>
              </a:endParaRPr>
            </a:p>
          </p:txBody>
        </p:sp>
        <p:sp>
          <p:nvSpPr>
            <p:cNvPr id="19" name="矩形 18"/>
            <p:cNvSpPr/>
            <p:nvPr/>
          </p:nvSpPr>
          <p:spPr bwMode="auto">
            <a:xfrm>
              <a:off x="4472023" y="464857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0" name="矩形 19"/>
            <p:cNvSpPr/>
            <p:nvPr/>
          </p:nvSpPr>
          <p:spPr bwMode="auto">
            <a:xfrm>
              <a:off x="4471200" y="491450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1" name="矩形 20"/>
            <p:cNvSpPr/>
            <p:nvPr/>
          </p:nvSpPr>
          <p:spPr bwMode="auto">
            <a:xfrm>
              <a:off x="4472022" y="5206170"/>
              <a:ext cx="1934845" cy="809947"/>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    …</a:t>
              </a:r>
              <a:endParaRPr lang="zh-TW" altLang="en-US" sz="1800" i="1" dirty="0">
                <a:latin typeface="+mn-lt"/>
              </a:endParaRPr>
            </a:p>
          </p:txBody>
        </p:sp>
        <p:sp>
          <p:nvSpPr>
            <p:cNvPr id="22" name="文字方塊 21"/>
            <p:cNvSpPr txBox="1"/>
            <p:nvPr/>
          </p:nvSpPr>
          <p:spPr>
            <a:xfrm>
              <a:off x="3707904" y="5723965"/>
              <a:ext cx="764119" cy="369331"/>
            </a:xfrm>
            <a:prstGeom prst="rect">
              <a:avLst/>
            </a:prstGeom>
            <a:noFill/>
          </p:spPr>
          <p:txBody>
            <a:bodyPr wrap="none" rtlCol="0">
              <a:spAutoFit/>
            </a:bodyPr>
            <a:lstStyle/>
            <a:p>
              <a:pPr marL="0" algn="ctr"/>
              <a:r>
                <a:rPr lang="en-US" altLang="zh-TW" sz="1800" dirty="0" smtClean="0">
                  <a:solidFill>
                    <a:srgbClr val="0000FF"/>
                  </a:solidFill>
                  <a:latin typeface="+mn-lt"/>
                </a:rPr>
                <a:t>2</a:t>
              </a:r>
              <a:r>
                <a:rPr lang="en-US" altLang="zh-TW" sz="1800" baseline="30000" dirty="0" smtClean="0">
                  <a:solidFill>
                    <a:srgbClr val="0000FF"/>
                  </a:solidFill>
                  <a:latin typeface="+mn-lt"/>
                </a:rPr>
                <a:t>32</a:t>
              </a:r>
              <a:r>
                <a:rPr lang="en-US" altLang="zh-TW" sz="1800" dirty="0" smtClean="0">
                  <a:solidFill>
                    <a:srgbClr val="0000FF"/>
                  </a:solidFill>
                  <a:latin typeface="+mn-lt"/>
                </a:rPr>
                <a:t> - 1</a:t>
              </a:r>
              <a:endParaRPr lang="zh-TW" altLang="en-US" sz="1800" dirty="0">
                <a:solidFill>
                  <a:srgbClr val="0000FF"/>
                </a:solidFill>
                <a:latin typeface="+mn-lt"/>
              </a:endParaRPr>
            </a:p>
          </p:txBody>
        </p:sp>
        <p:sp>
          <p:nvSpPr>
            <p:cNvPr id="23" name="文字方塊 22"/>
            <p:cNvSpPr txBox="1"/>
            <p:nvPr/>
          </p:nvSpPr>
          <p:spPr>
            <a:xfrm>
              <a:off x="4165529" y="1156774"/>
              <a:ext cx="306494" cy="369331"/>
            </a:xfrm>
            <a:prstGeom prst="rect">
              <a:avLst/>
            </a:prstGeom>
            <a:noFill/>
          </p:spPr>
          <p:txBody>
            <a:bodyPr wrap="none" rtlCol="0">
              <a:spAutoFit/>
            </a:bodyPr>
            <a:lstStyle/>
            <a:p>
              <a:pPr marL="0" algn="ctr"/>
              <a:r>
                <a:rPr lang="en-US" altLang="zh-TW" sz="1800" dirty="0" smtClean="0">
                  <a:solidFill>
                    <a:srgbClr val="0000FF"/>
                  </a:solidFill>
                  <a:latin typeface="+mn-lt"/>
                </a:rPr>
                <a:t>0</a:t>
              </a:r>
              <a:endParaRPr lang="zh-TW" altLang="en-US" sz="1800" dirty="0">
                <a:solidFill>
                  <a:srgbClr val="0000FF"/>
                </a:solidFill>
                <a:latin typeface="+mn-lt"/>
              </a:endParaRPr>
            </a:p>
          </p:txBody>
        </p:sp>
        <p:sp>
          <p:nvSpPr>
            <p:cNvPr id="26" name="文字方塊 25"/>
            <p:cNvSpPr txBox="1"/>
            <p:nvPr/>
          </p:nvSpPr>
          <p:spPr>
            <a:xfrm>
              <a:off x="4183161" y="4571836"/>
              <a:ext cx="288862" cy="369332"/>
            </a:xfrm>
            <a:prstGeom prst="rect">
              <a:avLst/>
            </a:prstGeom>
            <a:noFill/>
          </p:spPr>
          <p:txBody>
            <a:bodyPr wrap="square" rtlCol="0">
              <a:spAutoFit/>
            </a:bodyPr>
            <a:lstStyle/>
            <a:p>
              <a:pPr marL="0"/>
              <a:r>
                <a:rPr lang="en-US" altLang="zh-TW" sz="1800" dirty="0" smtClean="0">
                  <a:solidFill>
                    <a:srgbClr val="0000FF"/>
                  </a:solidFill>
                  <a:latin typeface="+mn-lt"/>
                </a:rPr>
                <a:t>y</a:t>
              </a:r>
              <a:endParaRPr lang="zh-TW" altLang="en-US" sz="1800" dirty="0">
                <a:solidFill>
                  <a:srgbClr val="0000FF"/>
                </a:solidFill>
                <a:latin typeface="+mn-lt"/>
              </a:endParaRPr>
            </a:p>
          </p:txBody>
        </p:sp>
        <p:sp>
          <p:nvSpPr>
            <p:cNvPr id="27" name="文字方塊 26"/>
            <p:cNvSpPr txBox="1"/>
            <p:nvPr/>
          </p:nvSpPr>
          <p:spPr>
            <a:xfrm>
              <a:off x="4187971" y="4293096"/>
              <a:ext cx="284052" cy="369332"/>
            </a:xfrm>
            <a:prstGeom prst="rect">
              <a:avLst/>
            </a:prstGeom>
            <a:noFill/>
          </p:spPr>
          <p:txBody>
            <a:bodyPr wrap="none" rtlCol="0">
              <a:spAutoFit/>
            </a:bodyPr>
            <a:lstStyle/>
            <a:p>
              <a:pPr marL="0"/>
              <a:r>
                <a:rPr lang="en-US" altLang="zh-TW" sz="1800" dirty="0" smtClean="0">
                  <a:solidFill>
                    <a:srgbClr val="0000FF"/>
                  </a:solidFill>
                  <a:latin typeface="+mn-lt"/>
                </a:rPr>
                <a:t>x</a:t>
              </a:r>
              <a:endParaRPr lang="zh-TW" altLang="en-US" sz="1800" dirty="0">
                <a:solidFill>
                  <a:srgbClr val="0000FF"/>
                </a:solidFill>
                <a:latin typeface="+mn-lt"/>
              </a:endParaRPr>
            </a:p>
          </p:txBody>
        </p:sp>
        <p:sp>
          <p:nvSpPr>
            <p:cNvPr id="33" name="矩形 32"/>
            <p:cNvSpPr/>
            <p:nvPr/>
          </p:nvSpPr>
          <p:spPr bwMode="auto">
            <a:xfrm>
              <a:off x="4472023" y="2852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a:latin typeface="+mn-lt"/>
                </a:rPr>
                <a:t>a</a:t>
              </a:r>
              <a:r>
                <a:rPr lang="en-US" altLang="zh-TW" sz="1800" i="1" dirty="0" err="1" smtClean="0">
                  <a:latin typeface="+mn-lt"/>
                </a:rPr>
                <a:t>ddi</a:t>
              </a:r>
              <a:r>
                <a:rPr lang="en-US" altLang="zh-TW" sz="1800" i="1" dirty="0" smtClean="0">
                  <a:latin typeface="+mn-lt"/>
                </a:rPr>
                <a:t> x9,x0,</a:t>
              </a:r>
              <a:r>
                <a:rPr lang="en-US" altLang="zh-TW" sz="1800" b="1" i="1" dirty="0" smtClean="0">
                  <a:solidFill>
                    <a:srgbClr val="FF0000"/>
                  </a:solidFill>
                  <a:latin typeface="+mn-lt"/>
                </a:rPr>
                <a:t>?</a:t>
              </a:r>
              <a:endParaRPr lang="zh-TW" altLang="en-US" sz="1800" i="1" dirty="0">
                <a:latin typeface="+mn-lt"/>
              </a:endParaRPr>
            </a:p>
          </p:txBody>
        </p:sp>
        <p:sp>
          <p:nvSpPr>
            <p:cNvPr id="34" name="矩形 33"/>
            <p:cNvSpPr/>
            <p:nvPr/>
          </p:nvSpPr>
          <p:spPr bwMode="auto">
            <a:xfrm>
              <a:off x="4472023" y="3140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ld</a:t>
              </a:r>
              <a:r>
                <a:rPr lang="en-US" altLang="zh-TW" sz="1800" i="1" dirty="0" smtClean="0">
                  <a:latin typeface="+mn-lt"/>
                </a:rPr>
                <a:t> x21,0(x9)</a:t>
              </a:r>
              <a:endParaRPr lang="zh-TW" altLang="en-US" sz="1800" i="1" dirty="0">
                <a:latin typeface="+mn-lt"/>
              </a:endParaRPr>
            </a:p>
          </p:txBody>
        </p:sp>
        <p:sp>
          <p:nvSpPr>
            <p:cNvPr id="35" name="矩形 34"/>
            <p:cNvSpPr/>
            <p:nvPr/>
          </p:nvSpPr>
          <p:spPr bwMode="auto">
            <a:xfrm>
              <a:off x="4472023" y="3428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addi</a:t>
              </a:r>
              <a:r>
                <a:rPr lang="en-US" altLang="zh-TW" sz="1800" i="1" dirty="0" smtClean="0">
                  <a:latin typeface="+mn-lt"/>
                </a:rPr>
                <a:t> x21,x21,5</a:t>
              </a:r>
              <a:endParaRPr lang="zh-TW" altLang="en-US" sz="1800" i="1" dirty="0">
                <a:latin typeface="+mn-lt"/>
              </a:endParaRPr>
            </a:p>
          </p:txBody>
        </p:sp>
        <p:sp>
          <p:nvSpPr>
            <p:cNvPr id="36" name="矩形 35"/>
            <p:cNvSpPr/>
            <p:nvPr/>
          </p:nvSpPr>
          <p:spPr bwMode="auto">
            <a:xfrm>
              <a:off x="4472023" y="373432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addi</a:t>
              </a:r>
              <a:r>
                <a:rPr lang="en-US" altLang="zh-TW" sz="1800" i="1" dirty="0" smtClean="0">
                  <a:latin typeface="+mn-lt"/>
                </a:rPr>
                <a:t> x9,x0,??</a:t>
              </a:r>
              <a:endParaRPr lang="zh-TW" altLang="en-US" sz="1800" i="1" dirty="0">
                <a:latin typeface="+mn-lt"/>
              </a:endParaRPr>
            </a:p>
          </p:txBody>
        </p:sp>
        <p:sp>
          <p:nvSpPr>
            <p:cNvPr id="37" name="矩形 36"/>
            <p:cNvSpPr/>
            <p:nvPr/>
          </p:nvSpPr>
          <p:spPr bwMode="auto">
            <a:xfrm>
              <a:off x="4472023" y="403619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sw</a:t>
              </a:r>
              <a:r>
                <a:rPr lang="en-US" altLang="zh-TW" sz="1800" i="1" dirty="0" smtClean="0">
                  <a:latin typeface="+mn-lt"/>
                </a:rPr>
                <a:t> x21,0(x9)</a:t>
              </a:r>
              <a:endParaRPr lang="zh-TW" altLang="en-US" sz="1800" i="1" dirty="0">
                <a:latin typeface="+mn-lt"/>
              </a:endParaRPr>
            </a:p>
          </p:txBody>
        </p:sp>
        <p:sp>
          <p:nvSpPr>
            <p:cNvPr id="46" name="矩形 45"/>
            <p:cNvSpPr/>
            <p:nvPr/>
          </p:nvSpPr>
          <p:spPr bwMode="auto">
            <a:xfrm>
              <a:off x="4471192" y="5203281"/>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47" name="文字方塊 46"/>
            <p:cNvSpPr txBox="1"/>
            <p:nvPr/>
          </p:nvSpPr>
          <p:spPr>
            <a:xfrm>
              <a:off x="3779912" y="2842255"/>
              <a:ext cx="720910" cy="369332"/>
            </a:xfrm>
            <a:prstGeom prst="rect">
              <a:avLst/>
            </a:prstGeom>
            <a:noFill/>
          </p:spPr>
          <p:txBody>
            <a:bodyPr wrap="square" rtlCol="0">
              <a:spAutoFit/>
            </a:bodyPr>
            <a:lstStyle/>
            <a:p>
              <a:pPr marL="0" algn="r"/>
              <a:r>
                <a:rPr lang="en-US" altLang="zh-TW" sz="1800" dirty="0">
                  <a:solidFill>
                    <a:srgbClr val="FF0000"/>
                  </a:solidFill>
                  <a:latin typeface="+mn-lt"/>
                </a:rPr>
                <a:t>a</a:t>
              </a:r>
              <a:r>
                <a:rPr lang="en-US" altLang="zh-TW" sz="1800" dirty="0" smtClean="0">
                  <a:solidFill>
                    <a:srgbClr val="FF0000"/>
                  </a:solidFill>
                  <a:latin typeface="+mn-lt"/>
                </a:rPr>
                <a:t>dd5:</a:t>
              </a:r>
              <a:endParaRPr lang="zh-TW" altLang="en-US" sz="1800" dirty="0">
                <a:solidFill>
                  <a:srgbClr val="FF0000"/>
                </a:solidFill>
                <a:latin typeface="+mn-lt"/>
              </a:endParaRPr>
            </a:p>
          </p:txBody>
        </p:sp>
      </p:grpSp>
      <p:sp>
        <p:nvSpPr>
          <p:cNvPr id="2" name="圓角矩形 1"/>
          <p:cNvSpPr/>
          <p:nvPr/>
        </p:nvSpPr>
        <p:spPr bwMode="auto">
          <a:xfrm>
            <a:off x="4472021" y="4914503"/>
            <a:ext cx="1934845" cy="598209"/>
          </a:xfrm>
          <a:prstGeom prst="roundRect">
            <a:avLst/>
          </a:prstGeom>
          <a:noFill/>
          <a:ln w="571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nvGrpSpPr>
          <p:cNvPr id="17" name="群組 16"/>
          <p:cNvGrpSpPr/>
          <p:nvPr/>
        </p:nvGrpSpPr>
        <p:grpSpPr>
          <a:xfrm>
            <a:off x="6401340" y="1197153"/>
            <a:ext cx="2048039" cy="787884"/>
            <a:chOff x="6366674" y="1442915"/>
            <a:chExt cx="2048039" cy="787884"/>
          </a:xfrm>
        </p:grpSpPr>
        <p:sp>
          <p:nvSpPr>
            <p:cNvPr id="48" name="文字方塊 47"/>
            <p:cNvSpPr txBox="1"/>
            <p:nvPr/>
          </p:nvSpPr>
          <p:spPr>
            <a:xfrm>
              <a:off x="6902545" y="1442915"/>
              <a:ext cx="1512168" cy="784830"/>
            </a:xfrm>
            <a:prstGeom prst="rect">
              <a:avLst/>
            </a:prstGeom>
            <a:noFill/>
          </p:spPr>
          <p:txBody>
            <a:bodyPr wrap="square" rtlCol="0">
              <a:spAutoFit/>
            </a:bodyPr>
            <a:lstStyle/>
            <a:p>
              <a:pPr marL="0">
                <a:lnSpc>
                  <a:spcPts val="1800"/>
                </a:lnSpc>
              </a:pPr>
              <a:r>
                <a:rPr lang="en-US" altLang="zh-TW" sz="1800" dirty="0">
                  <a:latin typeface="+mn-lt"/>
                </a:rPr>
                <a:t>?</a:t>
              </a:r>
              <a:r>
                <a:rPr lang="en-US" altLang="zh-TW" sz="1800" dirty="0" smtClean="0">
                  <a:latin typeface="+mn-lt"/>
                </a:rPr>
                <a:t> </a:t>
              </a:r>
              <a:r>
                <a:rPr lang="en-US" altLang="zh-TW" sz="1800" dirty="0" smtClean="0">
                  <a:latin typeface="+mn-lt"/>
                  <a:sym typeface="Wingdings" panose="05000000000000000000" pitchFamily="2" charset="2"/>
                </a:rPr>
                <a:t> </a:t>
              </a:r>
              <a:r>
                <a:rPr lang="en-US" altLang="zh-TW" sz="1800" b="1" dirty="0" smtClean="0">
                  <a:solidFill>
                    <a:srgbClr val="FF0000"/>
                  </a:solidFill>
                  <a:latin typeface="+mn-lt"/>
                  <a:sym typeface="Wingdings" panose="05000000000000000000" pitchFamily="2" charset="2"/>
                </a:rPr>
                <a:t>x</a:t>
              </a:r>
            </a:p>
            <a:p>
              <a:pPr marL="0">
                <a:lnSpc>
                  <a:spcPts val="1800"/>
                </a:lnSpc>
              </a:pPr>
              <a:r>
                <a:rPr lang="en-US" altLang="zh-TW" sz="1800" dirty="0">
                  <a:latin typeface="+mn-lt"/>
                  <a:sym typeface="Wingdings" panose="05000000000000000000" pitchFamily="2" charset="2"/>
                </a:rPr>
                <a:t>j</a:t>
              </a:r>
              <a:r>
                <a:rPr lang="en-US" altLang="zh-TW" sz="1800" dirty="0" smtClean="0">
                  <a:latin typeface="+mn-lt"/>
                  <a:sym typeface="Wingdings" panose="05000000000000000000" pitchFamily="2" charset="2"/>
                </a:rPr>
                <a:t>ump add5</a:t>
              </a:r>
            </a:p>
            <a:p>
              <a:pPr marL="0">
                <a:lnSpc>
                  <a:spcPts val="1800"/>
                </a:lnSpc>
              </a:pPr>
              <a:r>
                <a:rPr lang="en-US" altLang="zh-TW" sz="1800" b="1" dirty="0">
                  <a:solidFill>
                    <a:srgbClr val="FF0000"/>
                  </a:solidFill>
                  <a:latin typeface="+mn-lt"/>
                  <a:sym typeface="Wingdings" panose="05000000000000000000" pitchFamily="2" charset="2"/>
                </a:rPr>
                <a:t>x</a:t>
              </a:r>
              <a:r>
                <a:rPr lang="en-US" altLang="zh-TW" sz="1800" dirty="0" smtClean="0">
                  <a:latin typeface="+mn-lt"/>
                  <a:sym typeface="Wingdings" panose="05000000000000000000" pitchFamily="2" charset="2"/>
                </a:rPr>
                <a:t>  ??</a:t>
              </a:r>
              <a:endParaRPr lang="zh-TW" altLang="en-US" sz="1800" dirty="0">
                <a:latin typeface="+mn-lt"/>
              </a:endParaRPr>
            </a:p>
          </p:txBody>
        </p:sp>
        <p:cxnSp>
          <p:nvCxnSpPr>
            <p:cNvPr id="15" name="直線接點 14"/>
            <p:cNvCxnSpPr/>
            <p:nvPr/>
          </p:nvCxnSpPr>
          <p:spPr bwMode="auto">
            <a:xfrm flipV="1">
              <a:off x="6389534" y="1526106"/>
              <a:ext cx="513011" cy="417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直線接點 51"/>
            <p:cNvCxnSpPr/>
            <p:nvPr/>
          </p:nvCxnSpPr>
          <p:spPr bwMode="auto">
            <a:xfrm flipV="1">
              <a:off x="6366674" y="2099484"/>
              <a:ext cx="581590" cy="1313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3" name="群組 52"/>
          <p:cNvGrpSpPr/>
          <p:nvPr/>
        </p:nvGrpSpPr>
        <p:grpSpPr>
          <a:xfrm>
            <a:off x="6393832" y="2040789"/>
            <a:ext cx="2042513" cy="784830"/>
            <a:chOff x="6372200" y="1442915"/>
            <a:chExt cx="2042513" cy="784830"/>
          </a:xfrm>
        </p:grpSpPr>
        <p:sp>
          <p:nvSpPr>
            <p:cNvPr id="54" name="文字方塊 53"/>
            <p:cNvSpPr txBox="1"/>
            <p:nvPr/>
          </p:nvSpPr>
          <p:spPr>
            <a:xfrm>
              <a:off x="6902545" y="1442915"/>
              <a:ext cx="1512168" cy="784830"/>
            </a:xfrm>
            <a:prstGeom prst="rect">
              <a:avLst/>
            </a:prstGeom>
            <a:noFill/>
          </p:spPr>
          <p:txBody>
            <a:bodyPr wrap="square" rtlCol="0">
              <a:spAutoFit/>
            </a:bodyPr>
            <a:lstStyle/>
            <a:p>
              <a:pPr marL="0">
                <a:lnSpc>
                  <a:spcPts val="1800"/>
                </a:lnSpc>
              </a:pPr>
              <a:r>
                <a:rPr lang="en-US" altLang="zh-TW" sz="1800" dirty="0">
                  <a:latin typeface="+mn-lt"/>
                </a:rPr>
                <a:t>?</a:t>
              </a:r>
              <a:r>
                <a:rPr lang="en-US" altLang="zh-TW" sz="1800" dirty="0" smtClean="0">
                  <a:latin typeface="+mn-lt"/>
                </a:rPr>
                <a:t> </a:t>
              </a:r>
              <a:r>
                <a:rPr lang="en-US" altLang="zh-TW" sz="1800" dirty="0" smtClean="0">
                  <a:latin typeface="+mn-lt"/>
                  <a:sym typeface="Wingdings" panose="05000000000000000000" pitchFamily="2" charset="2"/>
                </a:rPr>
                <a:t></a:t>
              </a:r>
              <a:r>
                <a:rPr lang="en-US" altLang="zh-TW" sz="1800" b="1" dirty="0" smtClean="0">
                  <a:solidFill>
                    <a:srgbClr val="FF0000"/>
                  </a:solidFill>
                  <a:latin typeface="+mn-lt"/>
                  <a:sym typeface="Wingdings" panose="05000000000000000000" pitchFamily="2" charset="2"/>
                </a:rPr>
                <a:t> </a:t>
              </a:r>
              <a:r>
                <a:rPr lang="en-US" altLang="zh-TW" sz="1800" b="1" dirty="0">
                  <a:solidFill>
                    <a:srgbClr val="FF0000"/>
                  </a:solidFill>
                  <a:latin typeface="+mn-lt"/>
                  <a:sym typeface="Wingdings" panose="05000000000000000000" pitchFamily="2" charset="2"/>
                </a:rPr>
                <a:t>y</a:t>
              </a:r>
              <a:endParaRPr lang="en-US" altLang="zh-TW" sz="1800" b="1" dirty="0" smtClean="0">
                <a:solidFill>
                  <a:srgbClr val="FF0000"/>
                </a:solidFill>
                <a:latin typeface="+mn-lt"/>
                <a:sym typeface="Wingdings" panose="05000000000000000000" pitchFamily="2" charset="2"/>
              </a:endParaRPr>
            </a:p>
            <a:p>
              <a:pPr marL="0">
                <a:lnSpc>
                  <a:spcPts val="1800"/>
                </a:lnSpc>
              </a:pPr>
              <a:r>
                <a:rPr lang="en-US" altLang="zh-TW" sz="1800" dirty="0">
                  <a:latin typeface="+mn-lt"/>
                  <a:sym typeface="Wingdings" panose="05000000000000000000" pitchFamily="2" charset="2"/>
                </a:rPr>
                <a:t>j</a:t>
              </a:r>
              <a:r>
                <a:rPr lang="en-US" altLang="zh-TW" sz="1800" dirty="0" smtClean="0">
                  <a:latin typeface="+mn-lt"/>
                  <a:sym typeface="Wingdings" panose="05000000000000000000" pitchFamily="2" charset="2"/>
                </a:rPr>
                <a:t>ump add5</a:t>
              </a:r>
            </a:p>
            <a:p>
              <a:pPr marL="0">
                <a:lnSpc>
                  <a:spcPts val="1800"/>
                </a:lnSpc>
              </a:pPr>
              <a:r>
                <a:rPr lang="en-US" altLang="zh-TW" sz="1800" b="1" dirty="0" smtClean="0">
                  <a:solidFill>
                    <a:srgbClr val="FF0000"/>
                  </a:solidFill>
                  <a:latin typeface="+mn-lt"/>
                  <a:sym typeface="Wingdings" panose="05000000000000000000" pitchFamily="2" charset="2"/>
                </a:rPr>
                <a:t>y</a:t>
              </a:r>
              <a:r>
                <a:rPr lang="en-US" altLang="zh-TW" sz="1800" dirty="0" smtClean="0">
                  <a:latin typeface="+mn-lt"/>
                  <a:sym typeface="Wingdings" panose="05000000000000000000" pitchFamily="2" charset="2"/>
                </a:rPr>
                <a:t>  ??</a:t>
              </a:r>
              <a:endParaRPr lang="zh-TW" altLang="en-US" sz="1800" dirty="0">
                <a:latin typeface="+mn-lt"/>
              </a:endParaRPr>
            </a:p>
          </p:txBody>
        </p:sp>
        <p:cxnSp>
          <p:nvCxnSpPr>
            <p:cNvPr id="55" name="直線接點 54"/>
            <p:cNvCxnSpPr/>
            <p:nvPr/>
          </p:nvCxnSpPr>
          <p:spPr bwMode="auto">
            <a:xfrm flipV="1">
              <a:off x="6406866" y="1526105"/>
              <a:ext cx="495679" cy="1896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直線接點 55"/>
            <p:cNvCxnSpPr/>
            <p:nvPr/>
          </p:nvCxnSpPr>
          <p:spPr bwMode="auto">
            <a:xfrm>
              <a:off x="6372200" y="1988841"/>
              <a:ext cx="576064" cy="1106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 name="圓角矩形 2"/>
          <p:cNvSpPr/>
          <p:nvPr/>
        </p:nvSpPr>
        <p:spPr bwMode="auto">
          <a:xfrm>
            <a:off x="6731000" y="4405753"/>
            <a:ext cx="2161480" cy="1543527"/>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solidFill>
                  <a:schemeClr val="bg1"/>
                </a:solidFill>
                <a:latin typeface="+mn-lt"/>
              </a:rPr>
              <a:t>? and ?? can be mapped to registers instead of memory</a:t>
            </a:r>
            <a:endParaRPr lang="zh-TW" altLang="en-US" sz="2000" i="1" dirty="0">
              <a:solidFill>
                <a:schemeClr val="bg1"/>
              </a:solidFill>
              <a:latin typeface="+mn-lt"/>
            </a:endParaRPr>
          </a:p>
        </p:txBody>
      </p:sp>
      <p:sp>
        <p:nvSpPr>
          <p:cNvPr id="7" name="圓角矩形 6"/>
          <p:cNvSpPr/>
          <p:nvPr/>
        </p:nvSpPr>
        <p:spPr bwMode="auto">
          <a:xfrm>
            <a:off x="539552" y="3933056"/>
            <a:ext cx="2711820" cy="108941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But wait …</a:t>
            </a:r>
          </a:p>
          <a:p>
            <a:pPr algn="ctr" eaLnBrk="1" hangingPunct="1"/>
            <a:r>
              <a:rPr lang="en-US" altLang="zh-TW" sz="2000" i="1" dirty="0" smtClean="0">
                <a:latin typeface="+mn-lt"/>
              </a:rPr>
              <a:t>How about separate working spaces?</a:t>
            </a:r>
            <a:endParaRPr lang="zh-TW" altLang="en-US" sz="2000" i="1" dirty="0">
              <a:latin typeface="+mn-lt"/>
            </a:endParaRPr>
          </a:p>
        </p:txBody>
      </p:sp>
      <p:sp>
        <p:nvSpPr>
          <p:cNvPr id="49" name="圓角矩形 48"/>
          <p:cNvSpPr/>
          <p:nvPr/>
        </p:nvSpPr>
        <p:spPr bwMode="auto">
          <a:xfrm>
            <a:off x="323528" y="5229200"/>
            <a:ext cx="3168352" cy="79208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solidFill>
                  <a:srgbClr val="0000FF"/>
                </a:solidFill>
                <a:latin typeface="+mn-lt"/>
              </a:rPr>
              <a:t>Back up reg. before use!</a:t>
            </a:r>
          </a:p>
          <a:p>
            <a:pPr algn="ctr" eaLnBrk="1" hangingPunct="1"/>
            <a:r>
              <a:rPr lang="en-US" altLang="zh-TW" i="1" dirty="0" smtClean="0">
                <a:solidFill>
                  <a:srgbClr val="0000FF"/>
                </a:solidFill>
                <a:latin typeface="+mn-lt"/>
              </a:rPr>
              <a:t>Where? stack!</a:t>
            </a:r>
            <a:endParaRPr lang="zh-TW" altLang="en-US" sz="2000" i="1" dirty="0">
              <a:solidFill>
                <a:srgbClr val="0000FF"/>
              </a:solidFill>
              <a:latin typeface="+mn-lt"/>
            </a:endParaRPr>
          </a:p>
        </p:txBody>
      </p:sp>
    </p:spTree>
    <p:extLst>
      <p:ext uri="{BB962C8B-B14F-4D97-AF65-F5344CB8AC3E}">
        <p14:creationId xmlns:p14="http://schemas.microsoft.com/office/powerpoint/2010/main" val="13908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TW" dirty="0" smtClean="0"/>
              <a:t>Summary: Procedure Call in RISC-V</a:t>
            </a:r>
            <a:endParaRPr lang="en-AU" altLang="zh-TW" dirty="0" smtClean="0"/>
          </a:p>
        </p:txBody>
      </p:sp>
      <p:sp>
        <p:nvSpPr>
          <p:cNvPr id="41988" name="Rectangle 3"/>
          <p:cNvSpPr>
            <a:spLocks noGrp="1" noChangeArrowheads="1"/>
          </p:cNvSpPr>
          <p:nvPr>
            <p:ph type="body" idx="1"/>
          </p:nvPr>
        </p:nvSpPr>
        <p:spPr/>
        <p:txBody>
          <a:bodyPr/>
          <a:lstStyle/>
          <a:p>
            <a:r>
              <a:rPr lang="en-US" altLang="zh-TW" b="1" dirty="0" smtClean="0"/>
              <a:t>Caller:</a:t>
            </a:r>
          </a:p>
          <a:p>
            <a:pPr marL="0" indent="0">
              <a:buNone/>
            </a:pPr>
            <a:r>
              <a:rPr lang="en-US" altLang="zh-TW" dirty="0" smtClean="0"/>
              <a:t>1)</a:t>
            </a:r>
            <a:r>
              <a:rPr lang="zh-TW" altLang="en-US" dirty="0" smtClean="0"/>
              <a:t> </a:t>
            </a:r>
            <a:r>
              <a:rPr lang="en-US" altLang="zh-TW" dirty="0" smtClean="0"/>
              <a:t>Place arguments in </a:t>
            </a:r>
            <a:r>
              <a:rPr lang="en-US" altLang="zh-TW" u="sng" dirty="0" smtClean="0"/>
              <a:t>registers</a:t>
            </a:r>
            <a:r>
              <a:rPr lang="en-US" altLang="zh-TW" dirty="0" smtClean="0"/>
              <a:t> (x10 to x17)</a:t>
            </a:r>
          </a:p>
          <a:p>
            <a:pPr marL="0" indent="0">
              <a:buNone/>
            </a:pPr>
            <a:r>
              <a:rPr lang="en-US" altLang="zh-TW" dirty="0" smtClean="0"/>
              <a:t>2)</a:t>
            </a:r>
            <a:r>
              <a:rPr lang="zh-TW" altLang="en-US" dirty="0" smtClean="0"/>
              <a:t> </a:t>
            </a:r>
            <a:r>
              <a:rPr lang="en-US" altLang="zh-TW" dirty="0" smtClean="0"/>
              <a:t>Jump to beginning of procedure</a:t>
            </a:r>
          </a:p>
          <a:p>
            <a:r>
              <a:rPr lang="en-US" altLang="zh-TW" b="1" dirty="0" err="1" smtClean="0"/>
              <a:t>Callee</a:t>
            </a:r>
            <a:r>
              <a:rPr lang="en-US" altLang="zh-TW" b="1" dirty="0" smtClean="0"/>
              <a:t>:</a:t>
            </a:r>
          </a:p>
          <a:p>
            <a:pPr marL="0" indent="0">
              <a:buNone/>
            </a:pPr>
            <a:r>
              <a:rPr lang="en-US" altLang="zh-TW" dirty="0" smtClean="0"/>
              <a:t>3)</a:t>
            </a:r>
            <a:r>
              <a:rPr lang="zh-TW" altLang="en-US" dirty="0" smtClean="0"/>
              <a:t> </a:t>
            </a:r>
            <a:r>
              <a:rPr lang="en-US" altLang="zh-TW" dirty="0" smtClean="0"/>
              <a:t>Allocate storage on program stack</a:t>
            </a:r>
          </a:p>
          <a:p>
            <a:pPr marL="0" indent="0">
              <a:buNone/>
            </a:pPr>
            <a:r>
              <a:rPr lang="en-US" altLang="zh-TW" dirty="0" smtClean="0"/>
              <a:t>4)</a:t>
            </a:r>
            <a:r>
              <a:rPr lang="zh-TW" altLang="en-US" dirty="0" smtClean="0"/>
              <a:t> </a:t>
            </a:r>
            <a:r>
              <a:rPr lang="en-US" altLang="zh-TW" dirty="0" smtClean="0"/>
              <a:t>Perform procedure’s operations</a:t>
            </a:r>
          </a:p>
          <a:p>
            <a:pPr marL="0" indent="0">
              <a:buNone/>
            </a:pPr>
            <a:r>
              <a:rPr lang="en-US" altLang="zh-TW" dirty="0" smtClean="0"/>
              <a:t>5)</a:t>
            </a:r>
            <a:r>
              <a:rPr lang="zh-TW" altLang="en-US" dirty="0" smtClean="0"/>
              <a:t> </a:t>
            </a:r>
            <a:r>
              <a:rPr lang="en-US" altLang="zh-TW" dirty="0" smtClean="0"/>
              <a:t>Place result in </a:t>
            </a:r>
            <a:r>
              <a:rPr lang="en-US" altLang="zh-TW" u="sng" dirty="0" smtClean="0"/>
              <a:t>register</a:t>
            </a:r>
            <a:r>
              <a:rPr lang="en-US" altLang="zh-TW" dirty="0" smtClean="0"/>
              <a:t> (x10) for caller</a:t>
            </a:r>
          </a:p>
          <a:p>
            <a:pPr marL="0" indent="0">
              <a:buNone/>
            </a:pPr>
            <a:r>
              <a:rPr lang="en-US" altLang="zh-TW" dirty="0" smtClean="0"/>
              <a:t>6)</a:t>
            </a:r>
            <a:r>
              <a:rPr lang="zh-TW" altLang="en-US" dirty="0" smtClean="0"/>
              <a:t> </a:t>
            </a:r>
            <a:r>
              <a:rPr lang="en-US" altLang="zh-TW" dirty="0" smtClean="0"/>
              <a:t>Return to place of call at caller</a:t>
            </a:r>
          </a:p>
          <a:p>
            <a:r>
              <a:rPr lang="en-US" altLang="zh-TW" b="1" dirty="0" smtClean="0"/>
              <a:t>Caller:</a:t>
            </a:r>
            <a:endParaRPr lang="en-US" altLang="zh-TW" b="1" dirty="0"/>
          </a:p>
          <a:p>
            <a:pPr marL="0" indent="0">
              <a:buNone/>
            </a:pPr>
            <a:r>
              <a:rPr lang="en-US" altLang="zh-TW" dirty="0" smtClean="0"/>
              <a:t>7) Get return result from </a:t>
            </a:r>
            <a:r>
              <a:rPr lang="en-US" altLang="zh-TW" u="sng" dirty="0" smtClean="0"/>
              <a:t>register</a:t>
            </a:r>
            <a:r>
              <a:rPr lang="en-US" altLang="zh-TW" dirty="0" smtClean="0"/>
              <a:t> (x10)</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12</a:t>
            </a:fld>
            <a:endParaRPr lang="zh-TW" altLang="zh-TW"/>
          </a:p>
        </p:txBody>
      </p:sp>
      <p:grpSp>
        <p:nvGrpSpPr>
          <p:cNvPr id="8" name="群組 7"/>
          <p:cNvGrpSpPr/>
          <p:nvPr/>
        </p:nvGrpSpPr>
        <p:grpSpPr>
          <a:xfrm>
            <a:off x="5220072" y="3429000"/>
            <a:ext cx="3816424" cy="1944216"/>
            <a:chOff x="4788024" y="3212976"/>
            <a:chExt cx="3816424" cy="1944216"/>
          </a:xfrm>
        </p:grpSpPr>
        <p:sp>
          <p:nvSpPr>
            <p:cNvPr id="2" name="圓角矩形 1"/>
            <p:cNvSpPr/>
            <p:nvPr/>
          </p:nvSpPr>
          <p:spPr bwMode="auto">
            <a:xfrm>
              <a:off x="5220072" y="3933056"/>
              <a:ext cx="3384376" cy="122413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Also need to backup and restore registers so that caller will not know</a:t>
              </a:r>
              <a:endParaRPr lang="zh-TW" altLang="en-US" i="1" dirty="0">
                <a:latin typeface="+mn-lt"/>
              </a:endParaRPr>
            </a:p>
          </p:txBody>
        </p:sp>
        <p:cxnSp>
          <p:nvCxnSpPr>
            <p:cNvPr id="5" name="直線單箭頭接點 4"/>
            <p:cNvCxnSpPr>
              <a:stCxn id="2" idx="0"/>
            </p:cNvCxnSpPr>
            <p:nvPr/>
          </p:nvCxnSpPr>
          <p:spPr bwMode="auto">
            <a:xfrm flipH="1" flipV="1">
              <a:off x="5292080" y="3212976"/>
              <a:ext cx="1620180" cy="7200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直線單箭頭接點 6"/>
            <p:cNvCxnSpPr>
              <a:stCxn id="2" idx="1"/>
            </p:cNvCxnSpPr>
            <p:nvPr/>
          </p:nvCxnSpPr>
          <p:spPr bwMode="auto">
            <a:xfrm flipH="1" flipV="1">
              <a:off x="4788024" y="4221088"/>
              <a:ext cx="432048" cy="3240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圓角矩形 3"/>
          <p:cNvSpPr/>
          <p:nvPr/>
        </p:nvSpPr>
        <p:spPr bwMode="auto">
          <a:xfrm>
            <a:off x="5580112" y="2060848"/>
            <a:ext cx="3384376" cy="936104"/>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Use registers to communicate between caller and </a:t>
            </a:r>
            <a:r>
              <a:rPr lang="en-US" altLang="zh-TW" sz="2000" i="1" dirty="0" err="1" smtClean="0">
                <a:latin typeface="+mn-lt"/>
              </a:rPr>
              <a:t>callee</a:t>
            </a:r>
            <a:r>
              <a:rPr lang="en-US" altLang="zh-TW" sz="2000" i="1" dirty="0" smtClean="0">
                <a:latin typeface="+mn-lt"/>
              </a:rPr>
              <a:t> as much as possible</a:t>
            </a:r>
            <a:endParaRPr lang="zh-TW" altLang="en-US" sz="2000" i="1" dirty="0">
              <a:latin typeface="+mn-lt"/>
            </a:endParaRPr>
          </a:p>
        </p:txBody>
      </p:sp>
    </p:spTree>
    <p:extLst>
      <p:ext uri="{BB962C8B-B14F-4D97-AF65-F5344CB8AC3E}">
        <p14:creationId xmlns:p14="http://schemas.microsoft.com/office/powerpoint/2010/main" val="9891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Procedure Call Instructions</a:t>
            </a:r>
            <a:endParaRPr lang="en-AU" altLang="zh-TW" smtClean="0"/>
          </a:p>
        </p:txBody>
      </p:sp>
      <p:sp>
        <p:nvSpPr>
          <p:cNvPr id="44036" name="Rectangle 3"/>
          <p:cNvSpPr>
            <a:spLocks noGrp="1" noChangeArrowheads="1"/>
          </p:cNvSpPr>
          <p:nvPr>
            <p:ph type="body" idx="1"/>
          </p:nvPr>
        </p:nvSpPr>
        <p:spPr/>
        <p:txBody>
          <a:bodyPr/>
          <a:lstStyle/>
          <a:p>
            <a:pPr eaLnBrk="1" hangingPunct="1"/>
            <a:r>
              <a:rPr lang="en-US" altLang="en-US" dirty="0"/>
              <a:t>Procedure call: </a:t>
            </a:r>
            <a:r>
              <a:rPr lang="en-US" altLang="en-US" i="1" dirty="0"/>
              <a:t>jump and link</a:t>
            </a:r>
          </a:p>
          <a:p>
            <a:pPr eaLnBrk="1" hangingPunct="1">
              <a:buFont typeface="Wingdings" panose="05000000000000000000" pitchFamily="2" charset="2"/>
              <a:buNone/>
            </a:pPr>
            <a:r>
              <a:rPr lang="en-US" altLang="en-US" dirty="0">
                <a:latin typeface="Lucida Console" panose="020B0609040504020204" pitchFamily="49" charset="0"/>
              </a:rPr>
              <a:t>	</a:t>
            </a:r>
            <a:r>
              <a:rPr lang="en-US" altLang="en-US" b="1" dirty="0" err="1">
                <a:latin typeface="Courier New" panose="02070309020205020404" pitchFamily="49" charset="0"/>
                <a:ea typeface="新細明體" panose="02020500000000000000" pitchFamily="18" charset="-120"/>
                <a:cs typeface="Courier New" panose="02070309020205020404" pitchFamily="49" charset="0"/>
              </a:rPr>
              <a:t>jal</a:t>
            </a:r>
            <a:r>
              <a:rPr lang="en-US" altLang="en-US" b="1" dirty="0">
                <a:latin typeface="Courier New" panose="02070309020205020404" pitchFamily="49" charset="0"/>
                <a:ea typeface="新細明體" panose="02020500000000000000" pitchFamily="18" charset="-120"/>
                <a:cs typeface="Courier New" panose="02070309020205020404" pitchFamily="49" charset="0"/>
              </a:rPr>
              <a:t> x1,ProcedureLabel</a:t>
            </a:r>
          </a:p>
          <a:p>
            <a:pPr lvl="1" eaLnBrk="1" hangingPunct="1"/>
            <a:r>
              <a:rPr lang="en-US" altLang="en-US" dirty="0"/>
              <a:t>Address of following instruction put in </a:t>
            </a:r>
            <a:r>
              <a:rPr lang="en-US" altLang="en-US" b="1" dirty="0" smtClean="0">
                <a:latin typeface="Courier New" panose="02070309020205020404" pitchFamily="49" charset="0"/>
                <a:ea typeface="新細明體" panose="02020500000000000000" pitchFamily="18" charset="-120"/>
                <a:cs typeface="Courier New" panose="02070309020205020404" pitchFamily="49" charset="0"/>
              </a:rPr>
              <a:t>x1</a:t>
            </a:r>
            <a:r>
              <a:rPr lang="zh-TW" altLang="en-US" dirty="0" smtClean="0"/>
              <a:t> </a:t>
            </a:r>
            <a:r>
              <a:rPr lang="en-US" altLang="zh-TW" dirty="0" smtClean="0"/>
              <a:t>(PC</a:t>
            </a:r>
            <a:r>
              <a:rPr lang="zh-TW" altLang="en-US" dirty="0" smtClean="0"/>
              <a:t> </a:t>
            </a:r>
            <a:r>
              <a:rPr lang="en-US" altLang="zh-TW" dirty="0" smtClean="0"/>
              <a:t>+</a:t>
            </a:r>
            <a:r>
              <a:rPr lang="zh-TW" altLang="en-US" dirty="0" smtClean="0"/>
              <a:t> </a:t>
            </a:r>
            <a:r>
              <a:rPr lang="en-US" altLang="zh-TW" dirty="0" smtClean="0"/>
              <a:t>4)</a:t>
            </a:r>
            <a:endParaRPr lang="en-US" altLang="en-US" dirty="0" smtClean="0"/>
          </a:p>
          <a:p>
            <a:pPr lvl="1" eaLnBrk="1" hangingPunct="1"/>
            <a:r>
              <a:rPr lang="en-US" altLang="en-US" dirty="0" smtClean="0"/>
              <a:t>Jumps </a:t>
            </a:r>
            <a:r>
              <a:rPr lang="en-US" altLang="en-US" dirty="0"/>
              <a:t>to </a:t>
            </a:r>
            <a:r>
              <a:rPr lang="en-US" altLang="zh-TW" dirty="0" smtClean="0">
                <a:ea typeface="新細明體" panose="02020500000000000000" pitchFamily="18" charset="-120"/>
              </a:rPr>
              <a:t>address </a:t>
            </a:r>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ProcedureLabel</a:t>
            </a:r>
            <a:r>
              <a:rPr lang="en-US" altLang="zh-TW" dirty="0" smtClean="0"/>
              <a:t> by</a:t>
            </a:r>
            <a:r>
              <a:rPr lang="zh-TW" altLang="en-US" dirty="0" smtClean="0"/>
              <a:t> </a:t>
            </a:r>
            <a:r>
              <a:rPr lang="en-US" altLang="zh-TW" dirty="0" smtClean="0"/>
              <a:t>loading into PC</a:t>
            </a:r>
          </a:p>
          <a:p>
            <a:pPr lvl="1" eaLnBrk="1" hangingPunct="1"/>
            <a:r>
              <a:rPr lang="en-US" altLang="zh-TW" dirty="0" smtClean="0"/>
              <a:t>Why </a:t>
            </a:r>
            <a:r>
              <a:rPr lang="en-US" altLang="zh-TW" dirty="0"/>
              <a:t>have a </a:t>
            </a:r>
            <a:r>
              <a:rPr lang="en-US" altLang="zh-TW" b="1" dirty="0" err="1">
                <a:latin typeface="Courier New" panose="02070309020205020404" pitchFamily="49" charset="0"/>
                <a:cs typeface="Courier New" panose="02070309020205020404" pitchFamily="49" charset="0"/>
              </a:rPr>
              <a:t>jal</a:t>
            </a:r>
            <a:r>
              <a:rPr lang="en-US" altLang="zh-TW" dirty="0"/>
              <a:t>? </a:t>
            </a:r>
            <a:r>
              <a:rPr lang="en-US" altLang="zh-TW" dirty="0" smtClean="0"/>
              <a:t/>
            </a:r>
            <a:br>
              <a:rPr lang="en-US" altLang="zh-TW" dirty="0" smtClean="0"/>
            </a:br>
            <a:r>
              <a:rPr lang="en-US" altLang="zh-TW" u="sng" dirty="0" smtClean="0"/>
              <a:t>Make </a:t>
            </a:r>
            <a:r>
              <a:rPr lang="en-US" altLang="zh-TW" u="sng" dirty="0"/>
              <a:t>the common case fast</a:t>
            </a:r>
            <a:r>
              <a:rPr lang="en-US" altLang="zh-TW" dirty="0"/>
              <a:t>: functions are very common</a:t>
            </a:r>
          </a:p>
          <a:p>
            <a:pPr eaLnBrk="1" hangingPunct="1"/>
            <a:r>
              <a:rPr lang="en-US" altLang="en-US" dirty="0"/>
              <a:t>Procedure return: </a:t>
            </a:r>
            <a:r>
              <a:rPr lang="en-US" altLang="en-US" i="1" dirty="0"/>
              <a:t>jump and link register</a:t>
            </a:r>
          </a:p>
          <a:p>
            <a:pPr eaLnBrk="1" hangingPunct="1">
              <a:buFont typeface="Wingdings" panose="05000000000000000000" pitchFamily="2" charset="2"/>
              <a:buNone/>
            </a:pPr>
            <a:r>
              <a:rPr lang="en-US" altLang="en-US" dirty="0">
                <a:latin typeface="Lucida Console" panose="020B0609040504020204" pitchFamily="49" charset="0"/>
              </a:rPr>
              <a:t>	</a:t>
            </a:r>
            <a:r>
              <a:rPr lang="en-US" altLang="en-US" b="1" dirty="0" err="1">
                <a:latin typeface="Courier New" panose="02070309020205020404" pitchFamily="49" charset="0"/>
                <a:ea typeface="新細明體" panose="02020500000000000000" pitchFamily="18" charset="-120"/>
                <a:cs typeface="Courier New" panose="02070309020205020404" pitchFamily="49" charset="0"/>
              </a:rPr>
              <a:t>jalr</a:t>
            </a:r>
            <a:r>
              <a:rPr lang="en-US" altLang="en-US"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b="1" dirty="0" smtClean="0">
                <a:latin typeface="Courier New" panose="02070309020205020404" pitchFamily="49" charset="0"/>
                <a:ea typeface="新細明體" panose="02020500000000000000" pitchFamily="18" charset="-120"/>
                <a:cs typeface="Courier New" panose="02070309020205020404" pitchFamily="49" charset="0"/>
              </a:rPr>
              <a:t>x0,0(x1</a:t>
            </a:r>
            <a:r>
              <a:rPr lang="en-US" altLang="en-US" b="1" dirty="0">
                <a:latin typeface="Courier New" panose="02070309020205020404" pitchFamily="49" charset="0"/>
                <a:ea typeface="新細明體" panose="02020500000000000000" pitchFamily="18" charset="-120"/>
                <a:cs typeface="Courier New" panose="02070309020205020404" pitchFamily="49" charset="0"/>
              </a:rPr>
              <a:t>)</a:t>
            </a:r>
          </a:p>
          <a:p>
            <a:pPr lvl="1" eaLnBrk="1" hangingPunct="1"/>
            <a:r>
              <a:rPr lang="en-US" altLang="en-US" dirty="0"/>
              <a:t>Like </a:t>
            </a:r>
            <a:r>
              <a:rPr lang="en-US" altLang="en-US" b="1" dirty="0" err="1">
                <a:latin typeface="Courier New" panose="02070309020205020404" pitchFamily="49" charset="0"/>
                <a:cs typeface="Courier New" panose="02070309020205020404" pitchFamily="49" charset="0"/>
              </a:rPr>
              <a:t>jal</a:t>
            </a:r>
            <a:r>
              <a:rPr lang="en-US" altLang="en-US" dirty="0"/>
              <a:t>, but jumps to 0 + address in </a:t>
            </a:r>
            <a:r>
              <a:rPr lang="en-US" altLang="en-US" b="1" dirty="0">
                <a:latin typeface="Courier New" panose="02070309020205020404" pitchFamily="49" charset="0"/>
                <a:cs typeface="Courier New" panose="02070309020205020404" pitchFamily="49" charset="0"/>
              </a:rPr>
              <a:t>x1</a:t>
            </a:r>
          </a:p>
          <a:p>
            <a:pPr lvl="1" eaLnBrk="1" hangingPunct="1"/>
            <a:r>
              <a:rPr lang="en-US" altLang="en-US" dirty="0"/>
              <a:t>Use </a:t>
            </a:r>
            <a:r>
              <a:rPr lang="en-US" altLang="en-US" b="1" dirty="0">
                <a:latin typeface="Courier New" panose="02070309020205020404" pitchFamily="49" charset="0"/>
                <a:cs typeface="Courier New" panose="02070309020205020404" pitchFamily="49" charset="0"/>
              </a:rPr>
              <a:t>x0</a:t>
            </a:r>
            <a:r>
              <a:rPr lang="en-US" altLang="en-US" dirty="0"/>
              <a:t> as </a:t>
            </a:r>
            <a:r>
              <a:rPr lang="en-US" altLang="en-US" b="1" dirty="0" err="1">
                <a:latin typeface="Courier New" panose="02070309020205020404" pitchFamily="49" charset="0"/>
                <a:cs typeface="Courier New" panose="02070309020205020404" pitchFamily="49" charset="0"/>
              </a:rPr>
              <a:t>rd</a:t>
            </a:r>
            <a:r>
              <a:rPr lang="en-US" altLang="en-US" dirty="0"/>
              <a:t> </a:t>
            </a:r>
            <a:r>
              <a:rPr lang="en-US" altLang="en-US" dirty="0" smtClean="0"/>
              <a:t>(hardware still tries to put PC + 4 into </a:t>
            </a:r>
            <a:r>
              <a:rPr lang="en-US" altLang="en-US" b="1" dirty="0" smtClean="0">
                <a:latin typeface="Courier New" panose="02070309020205020404" pitchFamily="49" charset="0"/>
                <a:cs typeface="Courier New" panose="02070309020205020404" pitchFamily="49" charset="0"/>
              </a:rPr>
              <a:t>x0</a:t>
            </a:r>
            <a:r>
              <a:rPr lang="en-US" altLang="en-US" dirty="0" smtClean="0"/>
              <a:t>, but </a:t>
            </a:r>
            <a:r>
              <a:rPr lang="en-US" altLang="en-US" b="1" dirty="0">
                <a:latin typeface="Courier New" panose="02070309020205020404" pitchFamily="49" charset="0"/>
                <a:cs typeface="Courier New" panose="02070309020205020404" pitchFamily="49" charset="0"/>
              </a:rPr>
              <a:t>x0</a:t>
            </a:r>
            <a:r>
              <a:rPr lang="en-US" altLang="en-US" dirty="0" smtClean="0"/>
              <a:t> cannot be changed)</a:t>
            </a:r>
            <a:endParaRPr lang="en-US" altLang="en-US" dirty="0"/>
          </a:p>
          <a:p>
            <a:pPr lvl="1" eaLnBrk="1" hangingPunct="1"/>
            <a:r>
              <a:rPr lang="en-US" altLang="en-US" dirty="0"/>
              <a:t>Can also be used for computed </a:t>
            </a:r>
            <a:r>
              <a:rPr lang="en-US" altLang="en-US" dirty="0" smtClean="0"/>
              <a:t>jumps, e.g</a:t>
            </a:r>
            <a:r>
              <a:rPr lang="en-US" altLang="en-US" dirty="0"/>
              <a:t>., for </a:t>
            </a:r>
            <a:r>
              <a:rPr lang="en-US" altLang="en-US" dirty="0" smtClean="0"/>
              <a:t>case/switch</a:t>
            </a:r>
            <a:endParaRPr lang="en-AU"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11208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6">
                                            <p:txEl>
                                              <p:pRg st="5" end="5"/>
                                            </p:txEl>
                                          </p:spTgt>
                                        </p:tgtEl>
                                        <p:attrNameLst>
                                          <p:attrName>style.visibility</p:attrName>
                                        </p:attrNameLst>
                                      </p:cBhvr>
                                      <p:to>
                                        <p:strVal val="visible"/>
                                      </p:to>
                                    </p:set>
                                    <p:animEffect transition="in" filter="fade">
                                      <p:cBhvr>
                                        <p:cTn id="7" dur="500"/>
                                        <p:tgtEl>
                                          <p:spTgt spid="4403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036">
                                            <p:txEl>
                                              <p:pRg st="6" end="6"/>
                                            </p:txEl>
                                          </p:spTgt>
                                        </p:tgtEl>
                                        <p:attrNameLst>
                                          <p:attrName>style.visibility</p:attrName>
                                        </p:attrNameLst>
                                      </p:cBhvr>
                                      <p:to>
                                        <p:strVal val="visible"/>
                                      </p:to>
                                    </p:set>
                                    <p:animEffect transition="in" filter="fade">
                                      <p:cBhvr>
                                        <p:cTn id="10" dur="500"/>
                                        <p:tgtEl>
                                          <p:spTgt spid="4403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036">
                                            <p:txEl>
                                              <p:pRg st="7" end="7"/>
                                            </p:txEl>
                                          </p:spTgt>
                                        </p:tgtEl>
                                        <p:attrNameLst>
                                          <p:attrName>style.visibility</p:attrName>
                                        </p:attrNameLst>
                                      </p:cBhvr>
                                      <p:to>
                                        <p:strVal val="visible"/>
                                      </p:to>
                                    </p:set>
                                    <p:animEffect transition="in" filter="fade">
                                      <p:cBhvr>
                                        <p:cTn id="13" dur="500"/>
                                        <p:tgtEl>
                                          <p:spTgt spid="4403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036">
                                            <p:txEl>
                                              <p:pRg st="8" end="8"/>
                                            </p:txEl>
                                          </p:spTgt>
                                        </p:tgtEl>
                                        <p:attrNameLst>
                                          <p:attrName>style.visibility</p:attrName>
                                        </p:attrNameLst>
                                      </p:cBhvr>
                                      <p:to>
                                        <p:strVal val="visible"/>
                                      </p:to>
                                    </p:set>
                                    <p:animEffect transition="in" filter="fade">
                                      <p:cBhvr>
                                        <p:cTn id="16" dur="500"/>
                                        <p:tgtEl>
                                          <p:spTgt spid="44036">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036">
                                            <p:txEl>
                                              <p:pRg st="9" end="9"/>
                                            </p:txEl>
                                          </p:spTgt>
                                        </p:tgtEl>
                                        <p:attrNameLst>
                                          <p:attrName>style.visibility</p:attrName>
                                        </p:attrNameLst>
                                      </p:cBhvr>
                                      <p:to>
                                        <p:strVal val="visible"/>
                                      </p:to>
                                    </p:set>
                                    <p:animEffect transition="in" filter="fade">
                                      <p:cBhvr>
                                        <p:cTn id="19" dur="500"/>
                                        <p:tgtEl>
                                          <p:spTgt spid="440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Leaf Procedure Example</a:t>
            </a:r>
            <a:endParaRPr lang="en-AU" altLang="zh-TW" dirty="0" smtClean="0"/>
          </a:p>
        </p:txBody>
      </p:sp>
      <p:sp>
        <p:nvSpPr>
          <p:cNvPr id="45060"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C code:</a:t>
            </a:r>
          </a:p>
          <a:p>
            <a:pPr eaLnBrk="1" hangingPunct="1">
              <a:buNone/>
            </a:pPr>
            <a:r>
              <a:rPr lang="en-US" altLang="zh-TW" sz="2800" dirty="0" smtClean="0">
                <a:latin typeface="Lucida Console" panose="020B0609040504020204" pitchFamily="49" charset="0"/>
                <a:ea typeface="新細明體" panose="02020500000000000000" pitchFamily="18" charset="-120"/>
              </a:rPr>
              <a:t>	</a:t>
            </a:r>
            <a:r>
              <a:rPr lang="en-US" altLang="en-US" sz="2400" b="1" dirty="0" smtClean="0">
                <a:latin typeface="Courier New" panose="02070309020205020404" pitchFamily="49" charset="0"/>
                <a:ea typeface="新細明體" panose="02020500000000000000" pitchFamily="18" charset="-120"/>
                <a:cs typeface="Courier New" panose="02070309020205020404" pitchFamily="49" charset="0"/>
              </a:rPr>
              <a:t>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leaf_example</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g, 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h,</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j) {</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long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long</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f;</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f = (g + h) - (</a:t>
            </a:r>
            <a:r>
              <a:rPr lang="en-US" altLang="en-US" sz="2400" b="1" dirty="0" err="1">
                <a:latin typeface="Courier New" panose="02070309020205020404" pitchFamily="49" charset="0"/>
                <a:ea typeface="新細明體" panose="02020500000000000000" pitchFamily="18" charset="-120"/>
                <a:cs typeface="Courier New" panose="02070309020205020404" pitchFamily="49" charset="0"/>
              </a:rPr>
              <a:t>i</a:t>
            </a: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 j);</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a:latin typeface="Courier New" panose="02070309020205020404" pitchFamily="49" charset="0"/>
                <a:ea typeface="新細明體" panose="02020500000000000000" pitchFamily="18" charset="-120"/>
                <a:cs typeface="Courier New" panose="02070309020205020404" pitchFamily="49" charset="0"/>
              </a:rPr>
              <a:t>  return f;</a:t>
            </a:r>
            <a:br>
              <a:rPr lang="en-US" altLang="en-US" sz="2400" b="1" dirty="0">
                <a:latin typeface="Courier New" panose="02070309020205020404" pitchFamily="49" charset="0"/>
                <a:ea typeface="新細明體" panose="02020500000000000000" pitchFamily="18" charset="-120"/>
                <a:cs typeface="Courier New" panose="02070309020205020404" pitchFamily="49" charset="0"/>
              </a:rPr>
            </a:br>
            <a:r>
              <a:rPr lang="en-US" altLang="en-US" sz="2400" b="1" dirty="0" smtClean="0">
                <a:latin typeface="Courier New" panose="02070309020205020404" pitchFamily="49" charset="0"/>
                <a:ea typeface="新細明體" panose="02020500000000000000" pitchFamily="18" charset="-120"/>
                <a:cs typeface="Courier New" panose="02070309020205020404" pitchFamily="49" charset="0"/>
              </a:rPr>
              <a:t>}</a:t>
            </a:r>
            <a:endPar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endParaRPr>
          </a:p>
          <a:p>
            <a:pPr lvl="1" eaLnBrk="1" hangingPunct="1"/>
            <a:r>
              <a:rPr lang="en-US" altLang="zh-TW" dirty="0" smtClean="0">
                <a:ea typeface="新細明體" panose="02020500000000000000" pitchFamily="18" charset="-120"/>
              </a:rPr>
              <a:t>Arguments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g</a:t>
            </a:r>
            <a:r>
              <a:rPr lang="en-US" altLang="zh-TW" dirty="0">
                <a:ea typeface="新細明體" panose="02020500000000000000" pitchFamily="18" charset="-120"/>
              </a:rPr>
              <a: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h</a:t>
            </a:r>
            <a:r>
              <a:rPr lang="en-US" altLang="zh-TW" dirty="0">
                <a:ea typeface="新細明體" panose="02020500000000000000" pitchFamily="18" charset="-120"/>
              </a:rPr>
              <a:t>, </a:t>
            </a:r>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dirty="0">
                <a:ea typeface="新細明體" panose="02020500000000000000" pitchFamily="18" charset="-120"/>
              </a:rPr>
              <a: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j</a:t>
            </a:r>
            <a:r>
              <a:rPr lang="en-US" altLang="zh-TW" dirty="0" smtClean="0">
                <a:ea typeface="新細明體" panose="02020500000000000000" pitchFamily="18" charset="-120"/>
              </a:rPr>
              <a:t>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r>
              <a:rPr lang="en-US" altLang="zh-TW" dirty="0">
                <a:ea typeface="新細明體" panose="02020500000000000000" pitchFamily="18" charset="-120"/>
              </a:rPr>
              <a:t> ~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x13</a:t>
            </a:r>
          </a:p>
          <a:p>
            <a:pPr lvl="1" eaLnBrk="1" hangingPunct="1"/>
            <a:r>
              <a:rPr lang="en-US" altLang="zh-TW" dirty="0">
                <a:ea typeface="新細明體" panose="02020500000000000000" pitchFamily="18" charset="-120"/>
              </a:rPr>
              <a:t>Local </a:t>
            </a:r>
            <a:r>
              <a:rPr lang="en-US" altLang="zh-TW" dirty="0" smtClean="0">
                <a:ea typeface="新細明體" panose="02020500000000000000" pitchFamily="18" charset="-120"/>
              </a:rPr>
              <a:t>variable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f</a:t>
            </a:r>
            <a:r>
              <a:rPr lang="en-US" altLang="zh-TW" dirty="0" smtClean="0">
                <a:ea typeface="新細明體" panose="02020500000000000000" pitchFamily="18" charset="-120"/>
              </a:rPr>
              <a:t>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x20</a:t>
            </a:r>
            <a:r>
              <a:rPr lang="en-US" altLang="zh-TW" dirty="0" smtClean="0">
                <a:ea typeface="新細明體" panose="02020500000000000000" pitchFamily="18" charset="-120"/>
              </a:rPr>
              <a:t> (assigned by the compiler)</a:t>
            </a:r>
          </a:p>
          <a:p>
            <a:pPr lvl="1" eaLnBrk="1" hangingPunct="1"/>
            <a:r>
              <a:rPr lang="en-US" altLang="en-US" dirty="0" smtClean="0"/>
              <a:t>Temporaries </a:t>
            </a:r>
            <a:r>
              <a:rPr lang="en-US" altLang="en-US" b="1" dirty="0">
                <a:latin typeface="Courier New" panose="02070309020205020404" pitchFamily="49" charset="0"/>
                <a:ea typeface="新細明體" panose="02020500000000000000" pitchFamily="18" charset="-120"/>
                <a:cs typeface="Courier New" panose="02070309020205020404" pitchFamily="49" charset="0"/>
              </a:rPr>
              <a:t>x5</a:t>
            </a:r>
            <a:r>
              <a:rPr lang="en-US" altLang="en-US" dirty="0"/>
              <a:t>, </a:t>
            </a:r>
            <a:r>
              <a:rPr lang="en-US" altLang="en-US" b="1" dirty="0" smtClean="0">
                <a:latin typeface="Courier New" panose="02070309020205020404" pitchFamily="49" charset="0"/>
                <a:ea typeface="新細明體" panose="02020500000000000000" pitchFamily="18" charset="-120"/>
                <a:cs typeface="Courier New" panose="02070309020205020404" pitchFamily="49" charset="0"/>
              </a:rPr>
              <a:t>x6</a:t>
            </a:r>
            <a:r>
              <a:rPr lang="en-US" altLang="zh-TW" dirty="0" smtClean="0">
                <a:ea typeface="新細明體" panose="02020500000000000000" pitchFamily="18" charset="-120"/>
              </a:rPr>
              <a:t> (assigned </a:t>
            </a:r>
            <a:r>
              <a:rPr lang="en-US" altLang="zh-TW" dirty="0">
                <a:ea typeface="新細明體" panose="02020500000000000000" pitchFamily="18" charset="-120"/>
              </a:rPr>
              <a:t>by the compiler</a:t>
            </a:r>
            <a:r>
              <a:rPr lang="en-US" altLang="zh-TW" dirty="0" smtClean="0">
                <a:ea typeface="新細明體" panose="02020500000000000000" pitchFamily="18" charset="-120"/>
              </a:rPr>
              <a:t>)</a:t>
            </a:r>
            <a:endParaRPr lang="en-US" altLang="en-US" b="1" dirty="0">
              <a:latin typeface="Courier New" panose="02070309020205020404" pitchFamily="49" charset="0"/>
              <a:ea typeface="新細明體" panose="02020500000000000000" pitchFamily="18" charset="-120"/>
              <a:cs typeface="Courier New" panose="02070309020205020404" pitchFamily="49" charset="0"/>
            </a:endParaRPr>
          </a:p>
          <a:p>
            <a:pPr lvl="1" eaLnBrk="1" hangingPunct="1"/>
            <a:r>
              <a:rPr lang="en-US" altLang="zh-TW" dirty="0" smtClean="0">
                <a:ea typeface="新細明體" panose="02020500000000000000" pitchFamily="18" charset="-120"/>
              </a:rPr>
              <a:t>Result value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endParaRPr lang="en-AU" altLang="zh-TW" b="1" dirty="0" smtClean="0">
              <a:latin typeface="Courier New" panose="02070309020205020404" pitchFamily="49" charset="0"/>
              <a:cs typeface="Courier New" panose="02070309020205020404" pitchFamily="49" charset="0"/>
            </a:endParaRPr>
          </a:p>
          <a:p>
            <a:pPr lvl="1" eaLnBrk="1" hangingPunct="1"/>
            <a:r>
              <a:rPr lang="en-US" altLang="en-US" dirty="0" smtClean="0">
                <a:solidFill>
                  <a:srgbClr val="0000FF"/>
                </a:solidFill>
              </a:rPr>
              <a:t>Need </a:t>
            </a:r>
            <a:r>
              <a:rPr lang="en-US" altLang="en-US" dirty="0">
                <a:solidFill>
                  <a:srgbClr val="0000FF"/>
                </a:solidFill>
              </a:rPr>
              <a:t>to save </a:t>
            </a:r>
            <a:r>
              <a:rPr lang="en-US" altLang="en-US" b="1" dirty="0">
                <a:solidFill>
                  <a:srgbClr val="0000FF"/>
                </a:solidFill>
                <a:latin typeface="Courier New" panose="02070309020205020404" pitchFamily="49" charset="0"/>
                <a:ea typeface="新細明體" panose="02020500000000000000" pitchFamily="18" charset="-120"/>
                <a:cs typeface="Courier New" panose="02070309020205020404" pitchFamily="49" charset="0"/>
              </a:rPr>
              <a:t>x5</a:t>
            </a:r>
            <a:r>
              <a:rPr lang="en-US" altLang="en-US" dirty="0">
                <a:solidFill>
                  <a:srgbClr val="0000FF"/>
                </a:solidFill>
              </a:rPr>
              <a:t>, </a:t>
            </a:r>
            <a:r>
              <a:rPr lang="en-US" altLang="en-US" b="1" dirty="0">
                <a:solidFill>
                  <a:srgbClr val="0000FF"/>
                </a:solidFill>
                <a:latin typeface="Courier New" panose="02070309020205020404" pitchFamily="49" charset="0"/>
                <a:ea typeface="新細明體" panose="02020500000000000000" pitchFamily="18" charset="-120"/>
                <a:cs typeface="Courier New" panose="02070309020205020404" pitchFamily="49" charset="0"/>
              </a:rPr>
              <a:t>x6</a:t>
            </a:r>
            <a:r>
              <a:rPr lang="en-US" altLang="en-US" dirty="0">
                <a:solidFill>
                  <a:srgbClr val="0000FF"/>
                </a:solidFill>
              </a:rPr>
              <a:t>, </a:t>
            </a:r>
            <a:r>
              <a:rPr lang="en-US" altLang="en-US" b="1" dirty="0">
                <a:solidFill>
                  <a:srgbClr val="0000FF"/>
                </a:solidFill>
                <a:latin typeface="Courier New" panose="02070309020205020404" pitchFamily="49" charset="0"/>
                <a:ea typeface="新細明體" panose="02020500000000000000" pitchFamily="18" charset="-120"/>
                <a:cs typeface="Courier New" panose="02070309020205020404" pitchFamily="49" charset="0"/>
              </a:rPr>
              <a:t>x20</a:t>
            </a:r>
            <a:r>
              <a:rPr lang="en-US" altLang="en-US" dirty="0">
                <a:solidFill>
                  <a:srgbClr val="0000FF"/>
                </a:solidFill>
              </a:rPr>
              <a:t> on </a:t>
            </a:r>
            <a:r>
              <a:rPr lang="en-US" altLang="en-US" dirty="0" smtClean="0">
                <a:solidFill>
                  <a:srgbClr val="0000FF"/>
                </a:solidFill>
              </a:rPr>
              <a:t>stack in case caller uses them</a:t>
            </a:r>
            <a:endParaRPr lang="en-US" altLang="zh-TW" dirty="0" smtClean="0">
              <a:solidFill>
                <a:srgbClr val="0000FF"/>
              </a:solidFill>
              <a:ea typeface="新細明體" panose="02020500000000000000" pitchFamily="18"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14</a:t>
            </a:fld>
            <a:endParaRPr lang="zh-TW" altLang="zh-TW"/>
          </a:p>
        </p:txBody>
      </p:sp>
    </p:spTree>
    <p:extLst>
      <p:ext uri="{BB962C8B-B14F-4D97-AF65-F5344CB8AC3E}">
        <p14:creationId xmlns:p14="http://schemas.microsoft.com/office/powerpoint/2010/main" val="2398186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Rectangle 2"/>
          <p:cNvSpPr>
            <a:spLocks noGrp="1" noChangeArrowheads="1"/>
          </p:cNvSpPr>
          <p:nvPr>
            <p:ph type="title"/>
          </p:nvPr>
        </p:nvSpPr>
        <p:spPr/>
        <p:txBody>
          <a:bodyPr/>
          <a:lstStyle/>
          <a:p>
            <a:r>
              <a:rPr lang="en-US" altLang="zh-TW" smtClean="0"/>
              <a:t>Leaf Procedure Example</a:t>
            </a:r>
            <a:endParaRPr lang="en-AU" altLang="zh-TW" dirty="0" smtClean="0"/>
          </a:p>
        </p:txBody>
      </p:sp>
      <p:sp>
        <p:nvSpPr>
          <p:cNvPr id="46090" name="Rectangle 3"/>
          <p:cNvSpPr>
            <a:spLocks noGrp="1" noChangeArrowheads="1"/>
          </p:cNvSpPr>
          <p:nvPr>
            <p:ph type="body" idx="1"/>
          </p:nvPr>
        </p:nvSpPr>
        <p:spPr/>
        <p:txBody>
          <a:bodyPr/>
          <a:lstStyle/>
          <a:p>
            <a:r>
              <a:rPr lang="en-US" altLang="en-US" dirty="0" smtClean="0"/>
              <a:t>RISC-V code:</a:t>
            </a:r>
          </a:p>
          <a:p>
            <a:pPr marL="0" indent="0">
              <a:spcBef>
                <a:spcPts val="0"/>
              </a:spcBef>
              <a:buNone/>
            </a:pPr>
            <a:r>
              <a:rPr lang="en-US" altLang="en-US" sz="2200" b="1" dirty="0" err="1" smtClean="0">
                <a:latin typeface="Courier New" panose="02070309020205020404" pitchFamily="49" charset="0"/>
                <a:cs typeface="Courier New" panose="02070309020205020404" pitchFamily="49" charset="0"/>
              </a:rPr>
              <a:t>leaf_example</a:t>
            </a: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addi</a:t>
            </a:r>
            <a:r>
              <a:rPr lang="en-US" altLang="en-US" sz="2200" b="1" dirty="0" smtClean="0">
                <a:latin typeface="Courier New" panose="02070309020205020404" pitchFamily="49" charset="0"/>
                <a:cs typeface="Courier New" panose="02070309020205020404" pitchFamily="49" charset="0"/>
              </a:rPr>
              <a:t> sp,sp,-24</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 </a:t>
            </a: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sd</a:t>
            </a:r>
            <a:r>
              <a:rPr lang="en-US" altLang="en-US" sz="2200" b="1" dirty="0" smtClean="0">
                <a:latin typeface="Courier New" panose="02070309020205020404" pitchFamily="49" charset="0"/>
                <a:cs typeface="Courier New" panose="02070309020205020404" pitchFamily="49" charset="0"/>
              </a:rPr>
              <a:t>   x5,16(</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sd</a:t>
            </a:r>
            <a:r>
              <a:rPr lang="en-US" altLang="en-US" sz="2200" b="1" dirty="0" smtClean="0">
                <a:latin typeface="Courier New" panose="02070309020205020404" pitchFamily="49" charset="0"/>
                <a:cs typeface="Courier New" panose="02070309020205020404" pitchFamily="49" charset="0"/>
              </a:rPr>
              <a:t>   x6,8(</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sd</a:t>
            </a:r>
            <a:r>
              <a:rPr lang="en-US" altLang="en-US" sz="2200" b="1" dirty="0" smtClean="0">
                <a:latin typeface="Courier New" panose="02070309020205020404" pitchFamily="49" charset="0"/>
                <a:cs typeface="Courier New" panose="02070309020205020404" pitchFamily="49" charset="0"/>
              </a:rPr>
              <a:t>   x20,0(</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add  x5,x10,x11</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add  x6,x12,x1</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sub  x20,x5,x6</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addi</a:t>
            </a:r>
            <a:r>
              <a:rPr lang="en-US" altLang="en-US" sz="2200" b="1" dirty="0" smtClean="0">
                <a:latin typeface="Courier New" panose="02070309020205020404" pitchFamily="49" charset="0"/>
                <a:cs typeface="Courier New" panose="02070309020205020404" pitchFamily="49" charset="0"/>
              </a:rPr>
              <a:t> x10,x20,0</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ld</a:t>
            </a:r>
            <a:r>
              <a:rPr lang="en-US" altLang="en-US" sz="2200" b="1" dirty="0" smtClean="0">
                <a:latin typeface="Courier New" panose="02070309020205020404" pitchFamily="49" charset="0"/>
                <a:cs typeface="Courier New" panose="02070309020205020404" pitchFamily="49" charset="0"/>
              </a:rPr>
              <a:t>   x20,0(</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ld</a:t>
            </a:r>
            <a:r>
              <a:rPr lang="en-US" altLang="en-US" sz="2200" b="1" dirty="0" smtClean="0">
                <a:latin typeface="Courier New" panose="02070309020205020404" pitchFamily="49" charset="0"/>
                <a:cs typeface="Courier New" panose="02070309020205020404" pitchFamily="49" charset="0"/>
              </a:rPr>
              <a:t>   x6,8(</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ld</a:t>
            </a:r>
            <a:r>
              <a:rPr lang="en-US" altLang="en-US" sz="2200" b="1" dirty="0" smtClean="0">
                <a:latin typeface="Courier New" panose="02070309020205020404" pitchFamily="49" charset="0"/>
                <a:cs typeface="Courier New" panose="02070309020205020404" pitchFamily="49" charset="0"/>
              </a:rPr>
              <a:t>   x5,16(</a:t>
            </a:r>
            <a:r>
              <a:rPr lang="en-US" altLang="en-US" sz="2200" b="1" dirty="0" err="1" smtClean="0">
                <a:latin typeface="Courier New" panose="02070309020205020404" pitchFamily="49" charset="0"/>
                <a:cs typeface="Courier New" panose="02070309020205020404" pitchFamily="49" charset="0"/>
              </a:rPr>
              <a:t>sp</a:t>
            </a:r>
            <a:r>
              <a:rPr lang="en-US" altLang="en-US" sz="2200" b="1" dirty="0" smtClean="0">
                <a:latin typeface="Courier New" panose="02070309020205020404" pitchFamily="49" charset="0"/>
                <a:cs typeface="Courier New" panose="02070309020205020404" pitchFamily="49" charset="0"/>
              </a:rPr>
              <a:t>)</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addi</a:t>
            </a:r>
            <a:r>
              <a:rPr lang="en-US" altLang="en-US" sz="2200" b="1" dirty="0" smtClean="0">
                <a:latin typeface="Courier New" panose="02070309020205020404" pitchFamily="49" charset="0"/>
                <a:cs typeface="Courier New" panose="02070309020205020404" pitchFamily="49" charset="0"/>
              </a:rPr>
              <a:t> sp,sp,24</a:t>
            </a:r>
          </a:p>
          <a:p>
            <a:pPr marL="0" indent="0">
              <a:spcBef>
                <a:spcPts val="0"/>
              </a:spcBef>
              <a:buNone/>
            </a:pPr>
            <a:r>
              <a:rPr lang="en-US" altLang="en-US" sz="2200" b="1" dirty="0" smtClean="0">
                <a:latin typeface="Courier New" panose="02070309020205020404" pitchFamily="49" charset="0"/>
                <a:cs typeface="Courier New" panose="02070309020205020404" pitchFamily="49" charset="0"/>
              </a:rPr>
              <a:t>		   </a:t>
            </a:r>
            <a:r>
              <a:rPr lang="en-US" altLang="en-US" sz="2200" b="1" dirty="0" err="1" smtClean="0">
                <a:latin typeface="Courier New" panose="02070309020205020404" pitchFamily="49" charset="0"/>
                <a:cs typeface="Courier New" panose="02070309020205020404" pitchFamily="49" charset="0"/>
              </a:rPr>
              <a:t>jalr</a:t>
            </a:r>
            <a:r>
              <a:rPr lang="en-US" altLang="en-US" sz="2200" b="1" dirty="0" smtClean="0">
                <a:latin typeface="Courier New" panose="02070309020205020404" pitchFamily="49" charset="0"/>
                <a:cs typeface="Courier New" panose="02070309020205020404" pitchFamily="49" charset="0"/>
              </a:rPr>
              <a:t> x0,0(x1)</a:t>
            </a:r>
            <a:endParaRPr lang="en-US" altLang="zh-TW" sz="2200"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15</a:t>
            </a:fld>
            <a:endParaRPr lang="zh-TW" altLang="zh-TW"/>
          </a:p>
        </p:txBody>
      </p:sp>
      <p:sp>
        <p:nvSpPr>
          <p:cNvPr id="18" name="Text Box 4"/>
          <p:cNvSpPr txBox="1">
            <a:spLocks noChangeArrowheads="1"/>
          </p:cNvSpPr>
          <p:nvPr/>
        </p:nvSpPr>
        <p:spPr bwMode="auto">
          <a:xfrm>
            <a:off x="5652120" y="1990001"/>
            <a:ext cx="29646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a:latin typeface="+mn-lt"/>
              </a:rPr>
              <a:t>s</a:t>
            </a:r>
            <a:r>
              <a:rPr lang="en-US" altLang="en-US" sz="2200" dirty="0" smtClean="0">
                <a:latin typeface="+mn-lt"/>
              </a:rPr>
              <a:t>ave </a:t>
            </a:r>
            <a:r>
              <a:rPr lang="en-US" altLang="en-US" sz="2200" dirty="0">
                <a:latin typeface="+mn-lt"/>
              </a:rPr>
              <a:t>x5, x6, x20 on stack</a:t>
            </a:r>
            <a:endParaRPr lang="en-AU" altLang="en-US" sz="2200" dirty="0">
              <a:latin typeface="+mn-lt"/>
            </a:endParaRPr>
          </a:p>
        </p:txBody>
      </p:sp>
      <p:sp>
        <p:nvSpPr>
          <p:cNvPr id="19" name="Text Box 5"/>
          <p:cNvSpPr txBox="1">
            <a:spLocks noChangeArrowheads="1"/>
          </p:cNvSpPr>
          <p:nvPr/>
        </p:nvSpPr>
        <p:spPr bwMode="auto">
          <a:xfrm>
            <a:off x="5652120" y="2780928"/>
            <a:ext cx="1268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mn-lt"/>
              </a:rPr>
              <a:t>x5 = g + h</a:t>
            </a:r>
          </a:p>
        </p:txBody>
      </p:sp>
      <p:sp>
        <p:nvSpPr>
          <p:cNvPr id="20" name="Text Box 5"/>
          <p:cNvSpPr txBox="1">
            <a:spLocks noChangeArrowheads="1"/>
          </p:cNvSpPr>
          <p:nvPr/>
        </p:nvSpPr>
        <p:spPr bwMode="auto">
          <a:xfrm>
            <a:off x="5652120" y="3134940"/>
            <a:ext cx="11192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mn-lt"/>
              </a:rPr>
              <a:t>x6 = i + j</a:t>
            </a:r>
          </a:p>
        </p:txBody>
      </p:sp>
      <p:sp>
        <p:nvSpPr>
          <p:cNvPr id="21" name="Text Box 5"/>
          <p:cNvSpPr txBox="1">
            <a:spLocks noChangeArrowheads="1"/>
          </p:cNvSpPr>
          <p:nvPr/>
        </p:nvSpPr>
        <p:spPr bwMode="auto">
          <a:xfrm>
            <a:off x="5652120" y="3465140"/>
            <a:ext cx="13388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mn-lt"/>
              </a:rPr>
              <a:t>f = x5 – x6</a:t>
            </a:r>
          </a:p>
        </p:txBody>
      </p:sp>
      <p:sp>
        <p:nvSpPr>
          <p:cNvPr id="22" name="Text Box 5"/>
          <p:cNvSpPr txBox="1">
            <a:spLocks noChangeArrowheads="1"/>
          </p:cNvSpPr>
          <p:nvPr/>
        </p:nvSpPr>
        <p:spPr bwMode="auto">
          <a:xfrm>
            <a:off x="5652120" y="3799404"/>
            <a:ext cx="28993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a:latin typeface="+mn-lt"/>
              </a:rPr>
              <a:t>copy f to return register</a:t>
            </a:r>
          </a:p>
        </p:txBody>
      </p:sp>
      <p:sp>
        <p:nvSpPr>
          <p:cNvPr id="23" name="Text Box 4"/>
          <p:cNvSpPr txBox="1">
            <a:spLocks noChangeArrowheads="1"/>
          </p:cNvSpPr>
          <p:nvPr/>
        </p:nvSpPr>
        <p:spPr bwMode="auto">
          <a:xfrm>
            <a:off x="5652120" y="4654297"/>
            <a:ext cx="35404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err="1" smtClean="0">
                <a:latin typeface="+mn-lt"/>
              </a:rPr>
              <a:t>retsore</a:t>
            </a:r>
            <a:r>
              <a:rPr lang="en-US" altLang="en-US" sz="2200" dirty="0" smtClean="0">
                <a:latin typeface="+mn-lt"/>
              </a:rPr>
              <a:t> </a:t>
            </a:r>
            <a:r>
              <a:rPr lang="en-US" altLang="en-US" sz="2200" dirty="0">
                <a:latin typeface="+mn-lt"/>
              </a:rPr>
              <a:t>x5, x6, x20 from stack</a:t>
            </a:r>
            <a:endParaRPr lang="en-AU" altLang="en-US" sz="2200" dirty="0">
              <a:latin typeface="+mn-lt"/>
            </a:endParaRPr>
          </a:p>
        </p:txBody>
      </p:sp>
      <p:sp>
        <p:nvSpPr>
          <p:cNvPr id="24" name="Text Box 4"/>
          <p:cNvSpPr txBox="1">
            <a:spLocks noChangeArrowheads="1"/>
          </p:cNvSpPr>
          <p:nvPr/>
        </p:nvSpPr>
        <p:spPr bwMode="auto">
          <a:xfrm>
            <a:off x="5652120" y="5445224"/>
            <a:ext cx="18926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a:latin typeface="+mn-lt"/>
              </a:rPr>
              <a:t>r</a:t>
            </a:r>
            <a:r>
              <a:rPr lang="en-US" altLang="en-US" sz="2200" dirty="0" smtClean="0">
                <a:latin typeface="+mn-lt"/>
              </a:rPr>
              <a:t>eturn </a:t>
            </a:r>
            <a:r>
              <a:rPr lang="en-US" altLang="en-US" sz="2200" dirty="0">
                <a:latin typeface="+mn-lt"/>
              </a:rPr>
              <a:t>to caller</a:t>
            </a:r>
            <a:endParaRPr lang="en-AU" altLang="en-US" sz="2200" dirty="0">
              <a:latin typeface="+mn-lt"/>
            </a:endParaRPr>
          </a:p>
        </p:txBody>
      </p:sp>
      <p:sp>
        <p:nvSpPr>
          <p:cNvPr id="3" name="右大括弧 2"/>
          <p:cNvSpPr/>
          <p:nvPr/>
        </p:nvSpPr>
        <p:spPr bwMode="auto">
          <a:xfrm>
            <a:off x="5364088" y="1628800"/>
            <a:ext cx="288032" cy="1152128"/>
          </a:xfrm>
          <a:prstGeom prst="rightBrace">
            <a:avLst>
              <a:gd name="adj1" fmla="val 43870"/>
              <a:gd name="adj2" fmla="val 50000"/>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26" name="右大括弧 25"/>
          <p:cNvSpPr/>
          <p:nvPr/>
        </p:nvSpPr>
        <p:spPr bwMode="auto">
          <a:xfrm>
            <a:off x="5364088" y="4301704"/>
            <a:ext cx="288032" cy="1152128"/>
          </a:xfrm>
          <a:prstGeom prst="rightBrace">
            <a:avLst>
              <a:gd name="adj1" fmla="val 43870"/>
              <a:gd name="adj2" fmla="val 50000"/>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圓角矩形 8"/>
          <p:cNvSpPr/>
          <p:nvPr/>
        </p:nvSpPr>
        <p:spPr bwMode="auto">
          <a:xfrm>
            <a:off x="5652120" y="1212654"/>
            <a:ext cx="3096344" cy="498028"/>
          </a:xfrm>
          <a:prstGeom prst="roundRect">
            <a:avLst>
              <a:gd name="adj" fmla="val 21405"/>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Assembler changes </a:t>
            </a:r>
            <a:r>
              <a:rPr lang="en-US" altLang="zh-TW" sz="2000" i="1" dirty="0" err="1" smtClean="0">
                <a:latin typeface="+mn-lt"/>
              </a:rPr>
              <a:t>sp</a:t>
            </a:r>
            <a:r>
              <a:rPr lang="en-US" altLang="zh-TW" sz="2000" i="1" dirty="0" smtClean="0">
                <a:latin typeface="+mn-lt"/>
              </a:rPr>
              <a:t> to x2</a:t>
            </a:r>
            <a:endParaRPr lang="zh-TW" altLang="en-US" sz="2000" i="1" dirty="0">
              <a:latin typeface="+mn-lt"/>
            </a:endParaRPr>
          </a:p>
        </p:txBody>
      </p:sp>
    </p:spTree>
    <p:extLst>
      <p:ext uri="{BB962C8B-B14F-4D97-AF65-F5344CB8AC3E}">
        <p14:creationId xmlns:p14="http://schemas.microsoft.com/office/powerpoint/2010/main" val="176004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dirty="0" smtClean="0"/>
              <a:t>Preserving Register Contents on the Stack</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16</a:t>
            </a:fld>
            <a:endParaRPr lang="zh-TW" altLang="zh-TW"/>
          </a:p>
        </p:txBody>
      </p:sp>
      <p:sp>
        <p:nvSpPr>
          <p:cNvPr id="2" name="文字方塊 1"/>
          <p:cNvSpPr txBox="1"/>
          <p:nvPr/>
        </p:nvSpPr>
        <p:spPr>
          <a:xfrm>
            <a:off x="7505661" y="4889896"/>
            <a:ext cx="1229824" cy="461665"/>
          </a:xfrm>
          <a:prstGeom prst="rect">
            <a:avLst/>
          </a:prstGeom>
          <a:noFill/>
        </p:spPr>
        <p:txBody>
          <a:bodyPr wrap="none" rtlCol="0">
            <a:spAutoFit/>
          </a:bodyPr>
          <a:lstStyle/>
          <a:p>
            <a:pPr marL="0"/>
            <a:r>
              <a:rPr lang="en-US" altLang="zh-TW" dirty="0" smtClean="0">
                <a:latin typeface="+mn-lt"/>
              </a:rPr>
              <a:t>Fig. 2.10</a:t>
            </a:r>
            <a:endParaRPr lang="zh-TW" altLang="en-US" dirty="0">
              <a:latin typeface="+mn-lt"/>
            </a:endParaRPr>
          </a:p>
        </p:txBody>
      </p:sp>
      <p:sp>
        <p:nvSpPr>
          <p:cNvPr id="6" name="文字方塊 5"/>
          <p:cNvSpPr txBox="1"/>
          <p:nvPr/>
        </p:nvSpPr>
        <p:spPr>
          <a:xfrm>
            <a:off x="558639" y="5559623"/>
            <a:ext cx="8037585" cy="461665"/>
          </a:xfrm>
          <a:prstGeom prst="rect">
            <a:avLst/>
          </a:prstGeom>
          <a:noFill/>
        </p:spPr>
        <p:txBody>
          <a:bodyPr wrap="none" rtlCol="0">
            <a:spAutoFit/>
          </a:bodyPr>
          <a:lstStyle/>
          <a:p>
            <a:r>
              <a:rPr lang="en-US" altLang="zh-TW" dirty="0">
                <a:latin typeface="+mn-lt"/>
              </a:rPr>
              <a:t>Space allocated specifically for this invocation of the </a:t>
            </a:r>
            <a:r>
              <a:rPr lang="en-US" altLang="zh-TW" dirty="0" smtClean="0">
                <a:latin typeface="+mn-lt"/>
              </a:rPr>
              <a:t>procedure</a:t>
            </a:r>
            <a:endParaRPr lang="zh-TW" altLang="en-US" dirty="0">
              <a:latin typeface="+mn-lt"/>
            </a:endParaRPr>
          </a:p>
        </p:txBody>
      </p:sp>
      <p:grpSp>
        <p:nvGrpSpPr>
          <p:cNvPr id="5" name="群組 4"/>
          <p:cNvGrpSpPr/>
          <p:nvPr/>
        </p:nvGrpSpPr>
        <p:grpSpPr>
          <a:xfrm>
            <a:off x="317602" y="1268760"/>
            <a:ext cx="8575075" cy="3420572"/>
            <a:chOff x="317602" y="1268760"/>
            <a:chExt cx="8575075" cy="3420572"/>
          </a:xfrm>
        </p:grpSpPr>
        <p:pic>
          <p:nvPicPr>
            <p:cNvPr id="8397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602" y="1268760"/>
              <a:ext cx="8575075" cy="33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1619672" y="4320000"/>
              <a:ext cx="1828642" cy="369332"/>
            </a:xfrm>
            <a:prstGeom prst="rect">
              <a:avLst/>
            </a:prstGeom>
            <a:noFill/>
          </p:spPr>
          <p:txBody>
            <a:bodyPr wrap="none" rtlCol="0">
              <a:spAutoFit/>
            </a:bodyPr>
            <a:lstStyle/>
            <a:p>
              <a:r>
                <a:rPr lang="en-US" altLang="zh-TW" sz="1800" dirty="0" smtClean="0">
                  <a:latin typeface="+mn-lt"/>
                </a:rPr>
                <a:t>Before invocation</a:t>
              </a:r>
              <a:endParaRPr lang="zh-TW" altLang="en-US" sz="1800" dirty="0">
                <a:latin typeface="+mn-lt"/>
              </a:endParaRPr>
            </a:p>
          </p:txBody>
        </p:sp>
        <p:sp>
          <p:nvSpPr>
            <p:cNvPr id="8" name="文字方塊 7"/>
            <p:cNvSpPr txBox="1"/>
            <p:nvPr/>
          </p:nvSpPr>
          <p:spPr>
            <a:xfrm>
              <a:off x="4255526" y="4319721"/>
              <a:ext cx="1779718" cy="369332"/>
            </a:xfrm>
            <a:prstGeom prst="rect">
              <a:avLst/>
            </a:prstGeom>
            <a:noFill/>
          </p:spPr>
          <p:txBody>
            <a:bodyPr wrap="none" rtlCol="0">
              <a:spAutoFit/>
            </a:bodyPr>
            <a:lstStyle/>
            <a:p>
              <a:r>
                <a:rPr lang="en-US" altLang="zh-TW" sz="1800" dirty="0" smtClean="0">
                  <a:latin typeface="+mn-lt"/>
                </a:rPr>
                <a:t>During execution</a:t>
              </a:r>
              <a:endParaRPr lang="zh-TW" altLang="en-US" sz="1800" dirty="0">
                <a:latin typeface="+mn-lt"/>
              </a:endParaRPr>
            </a:p>
          </p:txBody>
        </p:sp>
        <p:sp>
          <p:nvSpPr>
            <p:cNvPr id="9" name="文字方塊 8"/>
            <p:cNvSpPr txBox="1"/>
            <p:nvPr/>
          </p:nvSpPr>
          <p:spPr>
            <a:xfrm>
              <a:off x="7236296" y="4320000"/>
              <a:ext cx="1303242" cy="369332"/>
            </a:xfrm>
            <a:prstGeom prst="rect">
              <a:avLst/>
            </a:prstGeom>
            <a:noFill/>
          </p:spPr>
          <p:txBody>
            <a:bodyPr wrap="none" rtlCol="0">
              <a:spAutoFit/>
            </a:bodyPr>
            <a:lstStyle/>
            <a:p>
              <a:r>
                <a:rPr lang="en-US" altLang="zh-TW" sz="1800" dirty="0" smtClean="0">
                  <a:latin typeface="+mn-lt"/>
                </a:rPr>
                <a:t>After return</a:t>
              </a:r>
              <a:endParaRPr lang="zh-TW" altLang="en-US" sz="1800" dirty="0">
                <a:latin typeface="+mn-lt"/>
              </a:endParaRPr>
            </a:p>
          </p:txBody>
        </p:sp>
      </p:grpSp>
    </p:spTree>
    <p:extLst>
      <p:ext uri="{BB962C8B-B14F-4D97-AF65-F5344CB8AC3E}">
        <p14:creationId xmlns:p14="http://schemas.microsoft.com/office/powerpoint/2010/main" val="3996414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RISC-V Procedure Call Convention</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17</a:t>
            </a:fld>
            <a:endParaRPr lang="zh-TW" altLang="zh-TW"/>
          </a:p>
        </p:txBody>
      </p:sp>
      <p:graphicFrame>
        <p:nvGraphicFramePr>
          <p:cNvPr id="5" name="表格 4"/>
          <p:cNvGraphicFramePr>
            <a:graphicFrameLocks noGrp="1"/>
          </p:cNvGraphicFramePr>
          <p:nvPr>
            <p:extLst>
              <p:ext uri="{D42A27DB-BD31-4B8C-83A1-F6EECF244321}">
                <p14:modId xmlns:p14="http://schemas.microsoft.com/office/powerpoint/2010/main" val="3955611200"/>
              </p:ext>
            </p:extLst>
          </p:nvPr>
        </p:nvGraphicFramePr>
        <p:xfrm>
          <a:off x="755576" y="1052736"/>
          <a:ext cx="7776865" cy="5547360"/>
        </p:xfrm>
        <a:graphic>
          <a:graphicData uri="http://schemas.openxmlformats.org/drawingml/2006/table">
            <a:tbl>
              <a:tblPr firstRow="1" bandRow="1">
                <a:tableStyleId>{B301B821-A1FF-4177-AEE7-76D212191A09}</a:tableStyleId>
              </a:tblPr>
              <a:tblGrid>
                <a:gridCol w="1316270">
                  <a:extLst>
                    <a:ext uri="{9D8B030D-6E8A-4147-A177-3AD203B41FA5}">
                      <a16:colId xmlns:a16="http://schemas.microsoft.com/office/drawing/2014/main" val="946902027"/>
                    </a:ext>
                  </a:extLst>
                </a:gridCol>
                <a:gridCol w="1276018">
                  <a:extLst>
                    <a:ext uri="{9D8B030D-6E8A-4147-A177-3AD203B41FA5}">
                      <a16:colId xmlns:a16="http://schemas.microsoft.com/office/drawing/2014/main" val="654899269"/>
                    </a:ext>
                  </a:extLst>
                </a:gridCol>
                <a:gridCol w="3776444">
                  <a:extLst>
                    <a:ext uri="{9D8B030D-6E8A-4147-A177-3AD203B41FA5}">
                      <a16:colId xmlns:a16="http://schemas.microsoft.com/office/drawing/2014/main" val="1484901051"/>
                    </a:ext>
                  </a:extLst>
                </a:gridCol>
                <a:gridCol w="1408133">
                  <a:extLst>
                    <a:ext uri="{9D8B030D-6E8A-4147-A177-3AD203B41FA5}">
                      <a16:colId xmlns:a16="http://schemas.microsoft.com/office/drawing/2014/main" val="449064030"/>
                    </a:ext>
                  </a:extLst>
                </a:gridCol>
              </a:tblGrid>
              <a:tr h="370840">
                <a:tc>
                  <a:txBody>
                    <a:bodyPr/>
                    <a:lstStyle/>
                    <a:p>
                      <a:pPr algn="ctr"/>
                      <a:r>
                        <a:rPr lang="en-US" altLang="zh-TW" sz="2000" dirty="0" smtClean="0"/>
                        <a:t>Register</a:t>
                      </a:r>
                      <a:endParaRPr lang="zh-TW" altLang="en-US" sz="2000" dirty="0"/>
                    </a:p>
                  </a:txBody>
                  <a:tcPr/>
                </a:tc>
                <a:tc>
                  <a:txBody>
                    <a:bodyPr/>
                    <a:lstStyle/>
                    <a:p>
                      <a:pPr algn="ctr"/>
                      <a:r>
                        <a:rPr lang="en-US" altLang="zh-TW" sz="2000" dirty="0" smtClean="0"/>
                        <a:t>ABI Name </a:t>
                      </a:r>
                      <a:endParaRPr lang="zh-TW" altLang="en-US" sz="2000" dirty="0"/>
                    </a:p>
                  </a:txBody>
                  <a:tcPr/>
                </a:tc>
                <a:tc>
                  <a:txBody>
                    <a:bodyPr/>
                    <a:lstStyle/>
                    <a:p>
                      <a:pPr algn="ctr"/>
                      <a:r>
                        <a:rPr lang="en-US" altLang="zh-TW" sz="2000" dirty="0" smtClean="0"/>
                        <a:t>Description</a:t>
                      </a:r>
                      <a:endParaRPr lang="zh-TW" altLang="en-US" sz="2000" dirty="0"/>
                    </a:p>
                  </a:txBody>
                  <a:tcPr/>
                </a:tc>
                <a:tc>
                  <a:txBody>
                    <a:bodyPr/>
                    <a:lstStyle/>
                    <a:p>
                      <a:pPr algn="ctr"/>
                      <a:r>
                        <a:rPr lang="en-US" altLang="zh-TW" sz="2000" dirty="0" smtClean="0"/>
                        <a:t>Saver</a:t>
                      </a:r>
                      <a:endParaRPr lang="zh-TW" altLang="en-US" sz="2000" dirty="0"/>
                    </a:p>
                  </a:txBody>
                  <a:tcPr/>
                </a:tc>
                <a:extLst>
                  <a:ext uri="{0D108BD9-81ED-4DB2-BD59-A6C34878D82A}">
                    <a16:rowId xmlns:a16="http://schemas.microsoft.com/office/drawing/2014/main" val="3825407597"/>
                  </a:ext>
                </a:extLst>
              </a:tr>
              <a:tr h="370840">
                <a:tc>
                  <a:txBody>
                    <a:bodyPr/>
                    <a:lstStyle/>
                    <a:p>
                      <a:r>
                        <a:rPr lang="en-US" altLang="zh-TW" sz="2000" dirty="0" smtClean="0"/>
                        <a:t>x0</a:t>
                      </a:r>
                    </a:p>
                  </a:txBody>
                  <a:tcPr/>
                </a:tc>
                <a:tc>
                  <a:txBody>
                    <a:bodyPr/>
                    <a:lstStyle/>
                    <a:p>
                      <a:r>
                        <a:rPr lang="en-US" altLang="zh-TW" sz="2000" dirty="0" smtClean="0"/>
                        <a:t>zero</a:t>
                      </a:r>
                      <a:endParaRPr lang="zh-TW" altLang="en-US" sz="2000" dirty="0"/>
                    </a:p>
                  </a:txBody>
                  <a:tcPr/>
                </a:tc>
                <a:tc>
                  <a:txBody>
                    <a:bodyPr/>
                    <a:lstStyle/>
                    <a:p>
                      <a:r>
                        <a:rPr lang="en-US" altLang="zh-TW" sz="2000" dirty="0" smtClean="0"/>
                        <a:t>Hard-wired zero</a:t>
                      </a:r>
                      <a:endParaRPr lang="zh-TW" altLang="en-US" sz="2000" dirty="0"/>
                    </a:p>
                  </a:txBody>
                  <a:tcPr/>
                </a:tc>
                <a:tc>
                  <a:txBody>
                    <a:bodyPr/>
                    <a:lstStyle/>
                    <a:p>
                      <a:r>
                        <a:rPr lang="en-US" altLang="zh-TW" sz="2000" dirty="0" smtClean="0"/>
                        <a:t>---</a:t>
                      </a:r>
                      <a:endParaRPr lang="zh-TW" altLang="en-US" sz="2000" dirty="0"/>
                    </a:p>
                  </a:txBody>
                  <a:tcPr/>
                </a:tc>
                <a:extLst>
                  <a:ext uri="{0D108BD9-81ED-4DB2-BD59-A6C34878D82A}">
                    <a16:rowId xmlns:a16="http://schemas.microsoft.com/office/drawing/2014/main" val="1091547819"/>
                  </a:ext>
                </a:extLst>
              </a:tr>
              <a:tr h="370840">
                <a:tc>
                  <a:txBody>
                    <a:bodyPr/>
                    <a:lstStyle/>
                    <a:p>
                      <a:r>
                        <a:rPr lang="en-US" altLang="zh-TW" sz="2000" dirty="0" smtClean="0"/>
                        <a:t>x1</a:t>
                      </a:r>
                      <a:endParaRPr lang="zh-TW" altLang="en-US" sz="2000" dirty="0"/>
                    </a:p>
                  </a:txBody>
                  <a:tcPr/>
                </a:tc>
                <a:tc>
                  <a:txBody>
                    <a:bodyPr/>
                    <a:lstStyle/>
                    <a:p>
                      <a:r>
                        <a:rPr lang="en-US" altLang="zh-TW" sz="2000" dirty="0" err="1" smtClean="0"/>
                        <a:t>ra</a:t>
                      </a:r>
                      <a:endParaRPr lang="zh-TW" altLang="en-US" sz="2000" dirty="0"/>
                    </a:p>
                  </a:txBody>
                  <a:tcPr/>
                </a:tc>
                <a:tc>
                  <a:txBody>
                    <a:bodyPr/>
                    <a:lstStyle/>
                    <a:p>
                      <a:r>
                        <a:rPr lang="en-US" altLang="zh-TW" sz="2000" dirty="0" smtClean="0"/>
                        <a:t>Return address</a:t>
                      </a:r>
                      <a:endParaRPr lang="zh-TW" altLang="en-US" sz="2000" dirty="0"/>
                    </a:p>
                  </a:txBody>
                  <a:tcPr/>
                </a:tc>
                <a:tc>
                  <a:txBody>
                    <a:bodyPr/>
                    <a:lstStyle/>
                    <a:p>
                      <a:r>
                        <a:rPr lang="en-US" altLang="zh-TW" sz="2000" dirty="0" smtClean="0"/>
                        <a:t>Caller</a:t>
                      </a:r>
                      <a:endParaRPr lang="zh-TW" altLang="en-US" sz="2000" dirty="0"/>
                    </a:p>
                  </a:txBody>
                  <a:tcPr/>
                </a:tc>
                <a:extLst>
                  <a:ext uri="{0D108BD9-81ED-4DB2-BD59-A6C34878D82A}">
                    <a16:rowId xmlns:a16="http://schemas.microsoft.com/office/drawing/2014/main" val="4204959859"/>
                  </a:ext>
                </a:extLst>
              </a:tr>
              <a:tr h="370840">
                <a:tc>
                  <a:txBody>
                    <a:bodyPr/>
                    <a:lstStyle/>
                    <a:p>
                      <a:r>
                        <a:rPr lang="en-US" altLang="zh-TW" sz="2000" dirty="0" smtClean="0"/>
                        <a:t>x2</a:t>
                      </a:r>
                      <a:endParaRPr lang="zh-TW" altLang="en-US" sz="2000" dirty="0"/>
                    </a:p>
                  </a:txBody>
                  <a:tcPr/>
                </a:tc>
                <a:tc>
                  <a:txBody>
                    <a:bodyPr/>
                    <a:lstStyle/>
                    <a:p>
                      <a:r>
                        <a:rPr lang="en-US" altLang="zh-TW" sz="2000" dirty="0" err="1" smtClean="0"/>
                        <a:t>sp</a:t>
                      </a:r>
                      <a:endParaRPr lang="zh-TW" altLang="en-US" sz="2000" dirty="0"/>
                    </a:p>
                  </a:txBody>
                  <a:tcPr/>
                </a:tc>
                <a:tc>
                  <a:txBody>
                    <a:bodyPr/>
                    <a:lstStyle/>
                    <a:p>
                      <a:r>
                        <a:rPr lang="en-US" altLang="zh-TW" sz="2000" dirty="0" smtClean="0"/>
                        <a:t>Stack pointer</a:t>
                      </a:r>
                      <a:endParaRPr lang="zh-TW" altLang="en-US" sz="2000" dirty="0"/>
                    </a:p>
                  </a:txBody>
                  <a:tcPr/>
                </a:tc>
                <a:tc>
                  <a:txBody>
                    <a:bodyPr/>
                    <a:lstStyle/>
                    <a:p>
                      <a:r>
                        <a:rPr lang="en-US" altLang="zh-TW" sz="2000" dirty="0" err="1" smtClean="0"/>
                        <a:t>Callee</a:t>
                      </a:r>
                      <a:endParaRPr lang="zh-TW" altLang="en-US" sz="2000" dirty="0"/>
                    </a:p>
                  </a:txBody>
                  <a:tcPr/>
                </a:tc>
                <a:extLst>
                  <a:ext uri="{0D108BD9-81ED-4DB2-BD59-A6C34878D82A}">
                    <a16:rowId xmlns:a16="http://schemas.microsoft.com/office/drawing/2014/main" val="2343438865"/>
                  </a:ext>
                </a:extLst>
              </a:tr>
              <a:tr h="370840">
                <a:tc>
                  <a:txBody>
                    <a:bodyPr/>
                    <a:lstStyle/>
                    <a:p>
                      <a:r>
                        <a:rPr lang="en-US" altLang="zh-TW" sz="2000" dirty="0" smtClean="0"/>
                        <a:t>x3</a:t>
                      </a:r>
                      <a:endParaRPr lang="zh-TW" altLang="en-US" sz="2000" dirty="0"/>
                    </a:p>
                  </a:txBody>
                  <a:tcPr/>
                </a:tc>
                <a:tc>
                  <a:txBody>
                    <a:bodyPr/>
                    <a:lstStyle/>
                    <a:p>
                      <a:r>
                        <a:rPr lang="en-US" altLang="zh-TW" sz="2000" dirty="0" err="1" smtClean="0"/>
                        <a:t>gp</a:t>
                      </a:r>
                      <a:endParaRPr lang="zh-TW" altLang="en-US" sz="2000" dirty="0"/>
                    </a:p>
                  </a:txBody>
                  <a:tcPr/>
                </a:tc>
                <a:tc>
                  <a:txBody>
                    <a:bodyPr/>
                    <a:lstStyle/>
                    <a:p>
                      <a:r>
                        <a:rPr lang="en-US" altLang="zh-TW" sz="2000" dirty="0" smtClean="0"/>
                        <a:t>Global pointer</a:t>
                      </a:r>
                      <a:endParaRPr lang="zh-TW" altLang="en-US" sz="2000" dirty="0"/>
                    </a:p>
                  </a:txBody>
                  <a:tcPr/>
                </a:tc>
                <a:tc>
                  <a:txBody>
                    <a:bodyPr/>
                    <a:lstStyle/>
                    <a:p>
                      <a:r>
                        <a:rPr lang="en-US" altLang="zh-TW" sz="2000" dirty="0" smtClean="0"/>
                        <a:t>---</a:t>
                      </a:r>
                      <a:endParaRPr lang="zh-TW" altLang="en-US" sz="2000" dirty="0"/>
                    </a:p>
                  </a:txBody>
                  <a:tcPr/>
                </a:tc>
                <a:extLst>
                  <a:ext uri="{0D108BD9-81ED-4DB2-BD59-A6C34878D82A}">
                    <a16:rowId xmlns:a16="http://schemas.microsoft.com/office/drawing/2014/main" val="371043990"/>
                  </a:ext>
                </a:extLst>
              </a:tr>
              <a:tr h="370840">
                <a:tc>
                  <a:txBody>
                    <a:bodyPr/>
                    <a:lstStyle/>
                    <a:p>
                      <a:r>
                        <a:rPr lang="en-US" altLang="zh-TW" sz="2000" dirty="0" smtClean="0"/>
                        <a:t>x4</a:t>
                      </a:r>
                      <a:endParaRPr lang="zh-TW" altLang="en-US" sz="2000" dirty="0"/>
                    </a:p>
                  </a:txBody>
                  <a:tcPr/>
                </a:tc>
                <a:tc>
                  <a:txBody>
                    <a:bodyPr/>
                    <a:lstStyle/>
                    <a:p>
                      <a:r>
                        <a:rPr lang="en-US" altLang="zh-TW" sz="2000" dirty="0" err="1" smtClean="0"/>
                        <a:t>tp</a:t>
                      </a:r>
                      <a:endParaRPr lang="zh-TW" altLang="en-US" sz="2000" dirty="0"/>
                    </a:p>
                  </a:txBody>
                  <a:tcPr/>
                </a:tc>
                <a:tc>
                  <a:txBody>
                    <a:bodyPr/>
                    <a:lstStyle/>
                    <a:p>
                      <a:r>
                        <a:rPr lang="en-US" altLang="zh-TW" sz="2000" dirty="0" smtClean="0"/>
                        <a:t>Thread pointer </a:t>
                      </a:r>
                      <a:endParaRPr lang="zh-TW" altLang="en-US" sz="2000" dirty="0"/>
                    </a:p>
                  </a:txBody>
                  <a:tcPr/>
                </a:tc>
                <a:tc>
                  <a:txBody>
                    <a:bodyPr/>
                    <a:lstStyle/>
                    <a:p>
                      <a:r>
                        <a:rPr lang="en-US" altLang="zh-TW" sz="2000" dirty="0" smtClean="0"/>
                        <a:t>---</a:t>
                      </a:r>
                      <a:endParaRPr lang="zh-TW" altLang="en-US" sz="2000" dirty="0"/>
                    </a:p>
                  </a:txBody>
                  <a:tcPr/>
                </a:tc>
                <a:extLst>
                  <a:ext uri="{0D108BD9-81ED-4DB2-BD59-A6C34878D82A}">
                    <a16:rowId xmlns:a16="http://schemas.microsoft.com/office/drawing/2014/main" val="1823960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Temporary/alternate link register</a:t>
                      </a:r>
                    </a:p>
                  </a:txBody>
                  <a:tcPr/>
                </a:tc>
                <a:tc>
                  <a:txBody>
                    <a:bodyPr/>
                    <a:lstStyle/>
                    <a:p>
                      <a:r>
                        <a:rPr lang="en-US" altLang="zh-TW" sz="2000" dirty="0" smtClean="0"/>
                        <a:t>Caller</a:t>
                      </a:r>
                      <a:endParaRPr lang="zh-TW" altLang="en-US" sz="2000" dirty="0"/>
                    </a:p>
                  </a:txBody>
                  <a:tcPr/>
                </a:tc>
                <a:extLst>
                  <a:ext uri="{0D108BD9-81ED-4DB2-BD59-A6C34878D82A}">
                    <a16:rowId xmlns:a16="http://schemas.microsoft.com/office/drawing/2014/main" val="3482354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x6~x7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t1~t2</a:t>
                      </a:r>
                    </a:p>
                  </a:txBody>
                  <a:tcPr/>
                </a:tc>
                <a:tc>
                  <a:txBody>
                    <a:bodyPr/>
                    <a:lstStyle/>
                    <a:p>
                      <a:r>
                        <a:rPr lang="en-US" altLang="zh-TW" sz="2000" dirty="0" smtClean="0"/>
                        <a:t>Temporaries</a:t>
                      </a:r>
                      <a:endParaRPr lang="zh-TW" altLang="en-US" sz="2000" dirty="0"/>
                    </a:p>
                  </a:txBody>
                  <a:tcPr/>
                </a:tc>
                <a:tc>
                  <a:txBody>
                    <a:bodyPr/>
                    <a:lstStyle/>
                    <a:p>
                      <a:r>
                        <a:rPr lang="en-US" altLang="zh-TW" sz="2000" dirty="0" smtClean="0"/>
                        <a:t>Caller</a:t>
                      </a:r>
                      <a:endParaRPr lang="zh-TW" altLang="en-US" sz="2000" dirty="0"/>
                    </a:p>
                  </a:txBody>
                  <a:tcPr/>
                </a:tc>
                <a:extLst>
                  <a:ext uri="{0D108BD9-81ED-4DB2-BD59-A6C34878D82A}">
                    <a16:rowId xmlns:a16="http://schemas.microsoft.com/office/drawing/2014/main" val="1849833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s0/</a:t>
                      </a:r>
                      <a:r>
                        <a:rPr lang="en-US" altLang="zh-TW" sz="2000" dirty="0" err="1" smtClean="0"/>
                        <a:t>fp</a:t>
                      </a:r>
                      <a:endParaRPr lang="en-US" altLang="zh-TW" sz="2000" dirty="0" smtClean="0"/>
                    </a:p>
                  </a:txBody>
                  <a:tcPr/>
                </a:tc>
                <a:tc>
                  <a:txBody>
                    <a:bodyPr/>
                    <a:lstStyle/>
                    <a:p>
                      <a:r>
                        <a:rPr lang="en-US" altLang="zh-TW" sz="2000" dirty="0" smtClean="0"/>
                        <a:t>Saved register/frame pointer</a:t>
                      </a:r>
                      <a:endParaRPr lang="zh-TW" altLang="en-US" sz="2000" dirty="0"/>
                    </a:p>
                  </a:txBody>
                  <a:tcPr/>
                </a:tc>
                <a:tc>
                  <a:txBody>
                    <a:bodyPr/>
                    <a:lstStyle/>
                    <a:p>
                      <a:r>
                        <a:rPr lang="en-US" altLang="zh-TW" sz="2000" dirty="0" err="1" smtClean="0"/>
                        <a:t>Callee</a:t>
                      </a:r>
                      <a:endParaRPr lang="zh-TW" altLang="en-US" sz="2000" dirty="0"/>
                    </a:p>
                  </a:txBody>
                  <a:tcPr/>
                </a:tc>
                <a:extLst>
                  <a:ext uri="{0D108BD9-81ED-4DB2-BD59-A6C34878D82A}">
                    <a16:rowId xmlns:a16="http://schemas.microsoft.com/office/drawing/2014/main" val="4052864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s1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Saved register</a:t>
                      </a:r>
                    </a:p>
                  </a:txBody>
                  <a:tcPr/>
                </a:tc>
                <a:tc>
                  <a:txBody>
                    <a:bodyPr/>
                    <a:lstStyle/>
                    <a:p>
                      <a:r>
                        <a:rPr lang="en-US" altLang="zh-TW" sz="2000" dirty="0" err="1" smtClean="0"/>
                        <a:t>Callee</a:t>
                      </a:r>
                      <a:endParaRPr lang="zh-TW" altLang="en-US" sz="2000" dirty="0"/>
                    </a:p>
                  </a:txBody>
                  <a:tcPr/>
                </a:tc>
                <a:extLst>
                  <a:ext uri="{0D108BD9-81ED-4DB2-BD59-A6C34878D82A}">
                    <a16:rowId xmlns:a16="http://schemas.microsoft.com/office/drawing/2014/main" val="3147114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x10~x11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a0~a1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Function arguments/return values</a:t>
                      </a:r>
                    </a:p>
                  </a:txBody>
                  <a:tcPr/>
                </a:tc>
                <a:tc>
                  <a:txBody>
                    <a:bodyPr/>
                    <a:lstStyle/>
                    <a:p>
                      <a:r>
                        <a:rPr lang="en-US" altLang="zh-TW" sz="2000" dirty="0" smtClean="0"/>
                        <a:t>Caller</a:t>
                      </a:r>
                      <a:endParaRPr lang="zh-TW" altLang="en-US" sz="2000" dirty="0"/>
                    </a:p>
                  </a:txBody>
                  <a:tcPr/>
                </a:tc>
                <a:extLst>
                  <a:ext uri="{0D108BD9-81ED-4DB2-BD59-A6C34878D82A}">
                    <a16:rowId xmlns:a16="http://schemas.microsoft.com/office/drawing/2014/main" val="24313947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x12~x17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a2~a7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Function arguments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Caller</a:t>
                      </a:r>
                    </a:p>
                  </a:txBody>
                  <a:tcPr/>
                </a:tc>
                <a:extLst>
                  <a:ext uri="{0D108BD9-81ED-4DB2-BD59-A6C34878D82A}">
                    <a16:rowId xmlns:a16="http://schemas.microsoft.com/office/drawing/2014/main" val="331921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x18~x27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s2~s11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Saved registers</a:t>
                      </a:r>
                    </a:p>
                  </a:txBody>
                  <a:tcPr/>
                </a:tc>
                <a:tc>
                  <a:txBody>
                    <a:bodyPr/>
                    <a:lstStyle/>
                    <a:p>
                      <a:r>
                        <a:rPr lang="en-US" altLang="zh-TW" sz="2000" dirty="0" err="1" smtClean="0"/>
                        <a:t>Callee</a:t>
                      </a:r>
                      <a:endParaRPr lang="zh-TW" altLang="en-US" sz="2000" dirty="0"/>
                    </a:p>
                  </a:txBody>
                  <a:tcPr/>
                </a:tc>
                <a:extLst>
                  <a:ext uri="{0D108BD9-81ED-4DB2-BD59-A6C34878D82A}">
                    <a16:rowId xmlns:a16="http://schemas.microsoft.com/office/drawing/2014/main" val="25222013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x28~x31</a:t>
                      </a:r>
                      <a:endParaRPr lang="zh-TW" altLang="en-US" sz="20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t3~t6</a:t>
                      </a:r>
                      <a:endParaRPr lang="zh-TW" altLang="en-US" sz="2000" dirty="0" smtClean="0"/>
                    </a:p>
                  </a:txBody>
                  <a:tcPr/>
                </a:tc>
                <a:tc>
                  <a:txBody>
                    <a:bodyPr/>
                    <a:lstStyle/>
                    <a:p>
                      <a:r>
                        <a:rPr lang="en-US" altLang="zh-TW" sz="2000" dirty="0" smtClean="0"/>
                        <a:t>Temporaries</a:t>
                      </a:r>
                      <a:endParaRPr lang="zh-TW" altLang="en-US" sz="2000" dirty="0"/>
                    </a:p>
                  </a:txBody>
                  <a:tcPr/>
                </a:tc>
                <a:tc>
                  <a:txBody>
                    <a:bodyPr/>
                    <a:lstStyle/>
                    <a:p>
                      <a:r>
                        <a:rPr lang="en-US" altLang="zh-TW" sz="2000" dirty="0" smtClean="0"/>
                        <a:t>Caller</a:t>
                      </a:r>
                      <a:endParaRPr lang="zh-TW" altLang="en-US" sz="2000" dirty="0"/>
                    </a:p>
                  </a:txBody>
                  <a:tcPr/>
                </a:tc>
                <a:extLst>
                  <a:ext uri="{0D108BD9-81ED-4DB2-BD59-A6C34878D82A}">
                    <a16:rowId xmlns:a16="http://schemas.microsoft.com/office/drawing/2014/main" val="31786952"/>
                  </a:ext>
                </a:extLst>
              </a:tr>
            </a:tbl>
          </a:graphicData>
        </a:graphic>
      </p:graphicFrame>
      <p:pic>
        <p:nvPicPr>
          <p:cNvPr id="6" name="Picture 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03022" y="142146"/>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7887527" y="2802448"/>
            <a:ext cx="1074333" cy="461665"/>
          </a:xfrm>
          <a:prstGeom prst="rect">
            <a:avLst/>
          </a:prstGeom>
          <a:noFill/>
        </p:spPr>
        <p:txBody>
          <a:bodyPr wrap="none" rtlCol="0">
            <a:spAutoFit/>
          </a:bodyPr>
          <a:lstStyle/>
          <a:p>
            <a:r>
              <a:rPr lang="en-US" altLang="zh-TW" dirty="0" smtClean="0">
                <a:latin typeface="+mn-lt"/>
              </a:rPr>
              <a:t>Fig. 2.1</a:t>
            </a:r>
            <a:endParaRPr lang="zh-TW" altLang="en-US" dirty="0">
              <a:latin typeface="+mn-lt"/>
            </a:endParaRPr>
          </a:p>
        </p:txBody>
      </p:sp>
    </p:spTree>
    <p:extLst>
      <p:ext uri="{BB962C8B-B14F-4D97-AF65-F5344CB8AC3E}">
        <p14:creationId xmlns:p14="http://schemas.microsoft.com/office/powerpoint/2010/main" val="3070495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zh-TW" dirty="0" smtClean="0"/>
              <a:t>Procedure Call Convention</a:t>
            </a:r>
            <a:endParaRPr lang="en-US" altLang="zh-TW" dirty="0">
              <a:solidFill>
                <a:srgbClr val="FF0000"/>
              </a:solidFill>
            </a:endParaRPr>
          </a:p>
        </p:txBody>
      </p:sp>
      <p:sp>
        <p:nvSpPr>
          <p:cNvPr id="313347" name="Rectangle 3"/>
          <p:cNvSpPr>
            <a:spLocks noGrp="1" noChangeArrowheads="1"/>
          </p:cNvSpPr>
          <p:nvPr>
            <p:ph type="body" idx="1"/>
          </p:nvPr>
        </p:nvSpPr>
        <p:spPr/>
        <p:txBody>
          <a:bodyPr/>
          <a:lstStyle/>
          <a:p>
            <a:pPr>
              <a:buFont typeface="Wingdings" panose="05000000000000000000" pitchFamily="2" charset="2"/>
              <a:buNone/>
            </a:pPr>
            <a:r>
              <a:rPr lang="zh-TW" altLang="en-US" sz="2400" b="1" dirty="0">
                <a:latin typeface="Courier New" panose="02070309020205020404" pitchFamily="49" charset="0"/>
              </a:rPr>
              <a:t>	... </a:t>
            </a:r>
            <a:r>
              <a:rPr lang="en-US" altLang="zh-TW" sz="2400" b="1" dirty="0">
                <a:latin typeface="Courier New" panose="02070309020205020404" pitchFamily="49" charset="0"/>
              </a:rPr>
              <a:t>sum(</a:t>
            </a:r>
            <a:r>
              <a:rPr lang="en-US" altLang="zh-TW" sz="2400" b="1" dirty="0" err="1">
                <a:latin typeface="Courier New" panose="02070309020205020404" pitchFamily="49" charset="0"/>
              </a:rPr>
              <a:t>a,b</a:t>
            </a:r>
            <a:r>
              <a:rPr lang="en-US" altLang="zh-TW" sz="2400" b="1" dirty="0" smtClean="0">
                <a:latin typeface="Courier New" panose="02070309020205020404" pitchFamily="49" charset="0"/>
              </a:rPr>
              <a:t>)...; </a:t>
            </a:r>
            <a:endParaRPr lang="en-US" altLang="zh-TW" sz="2400" b="1" dirty="0">
              <a:latin typeface="Courier New" panose="02070309020205020404" pitchFamily="49" charset="0"/>
            </a:endParaRPr>
          </a:p>
          <a:p>
            <a:pPr>
              <a:buFont typeface="Wingdings" panose="05000000000000000000" pitchFamily="2" charset="2"/>
              <a:buNone/>
            </a:pPr>
            <a:r>
              <a:rPr lang="en-US" altLang="zh-TW" sz="2400" b="1" dirty="0">
                <a:latin typeface="Courier New" panose="02070309020205020404" pitchFamily="49" charset="0"/>
              </a:rPr>
              <a:t/>
            </a:r>
            <a:br>
              <a:rPr lang="en-US" altLang="zh-TW" sz="2400" b="1" dirty="0">
                <a:latin typeface="Courier New" panose="02070309020205020404" pitchFamily="49" charset="0"/>
              </a:rPr>
            </a:br>
            <a:r>
              <a:rPr lang="en-US" altLang="zh-TW" sz="2400" b="1" dirty="0" smtClean="0">
                <a:latin typeface="Courier New" panose="02070309020205020404" pitchFamily="49" charset="0"/>
              </a:rPr>
              <a:t>long </a:t>
            </a:r>
            <a:r>
              <a:rPr lang="en-US" altLang="zh-TW" sz="2400" b="1" dirty="0" err="1" smtClean="0">
                <a:latin typeface="Courier New" panose="02070309020205020404" pitchFamily="49" charset="0"/>
              </a:rPr>
              <a:t>long</a:t>
            </a:r>
            <a:r>
              <a:rPr lang="en-US" altLang="zh-TW" sz="2400" b="1" dirty="0" smtClean="0">
                <a:latin typeface="Courier New" panose="02070309020205020404" pitchFamily="49" charset="0"/>
              </a:rPr>
              <a:t> </a:t>
            </a:r>
            <a:r>
              <a:rPr lang="en-US" altLang="zh-TW" sz="2400" b="1" dirty="0" err="1" smtClean="0">
                <a:latin typeface="Courier New" panose="02070309020205020404" pitchFamily="49" charset="0"/>
              </a:rPr>
              <a:t>int</a:t>
            </a:r>
            <a:r>
              <a:rPr lang="en-US" altLang="zh-TW" sz="2400" b="1" dirty="0" smtClean="0">
                <a:latin typeface="Courier New" panose="02070309020205020404" pitchFamily="49" charset="0"/>
              </a:rPr>
              <a:t> sum(long </a:t>
            </a:r>
            <a:r>
              <a:rPr lang="en-US" altLang="zh-TW" sz="2400" b="1" dirty="0" err="1" smtClean="0">
                <a:latin typeface="Courier New" panose="02070309020205020404" pitchFamily="49" charset="0"/>
              </a:rPr>
              <a:t>long</a:t>
            </a:r>
            <a:r>
              <a:rPr lang="en-US" altLang="zh-TW" sz="2400" b="1" dirty="0" smtClean="0">
                <a:latin typeface="Courier New" panose="02070309020205020404" pitchFamily="49" charset="0"/>
              </a:rPr>
              <a:t> </a:t>
            </a:r>
            <a:r>
              <a:rPr lang="en-US" altLang="zh-TW" sz="2400" b="1" dirty="0" err="1" smtClean="0">
                <a:latin typeface="Courier New" panose="02070309020205020404" pitchFamily="49" charset="0"/>
              </a:rPr>
              <a:t>int</a:t>
            </a:r>
            <a:r>
              <a:rPr lang="en-US" altLang="zh-TW" sz="2400" b="1" dirty="0" smtClean="0">
                <a:latin typeface="Courier New" panose="02070309020205020404" pitchFamily="49" charset="0"/>
              </a:rPr>
              <a:t> </a:t>
            </a:r>
            <a:r>
              <a:rPr lang="en-US" altLang="zh-TW" sz="2400" b="1" dirty="0">
                <a:latin typeface="Courier New" panose="02070309020205020404" pitchFamily="49" charset="0"/>
              </a:rPr>
              <a:t>x, </a:t>
            </a:r>
            <a:endParaRPr lang="en-US" altLang="zh-TW" sz="2400" b="1" dirty="0" smtClean="0">
              <a:latin typeface="Courier New" panose="02070309020205020404" pitchFamily="49" charset="0"/>
            </a:endParaRPr>
          </a:p>
          <a:p>
            <a:pPr>
              <a:buFont typeface="Wingdings" panose="05000000000000000000" pitchFamily="2" charset="2"/>
              <a:buNone/>
            </a:pPr>
            <a:r>
              <a:rPr lang="en-US" altLang="zh-TW" sz="2400" b="1" dirty="0">
                <a:latin typeface="Courier New" panose="02070309020205020404" pitchFamily="49" charset="0"/>
              </a:rPr>
              <a:t>	</a:t>
            </a:r>
            <a:r>
              <a:rPr lang="en-US" altLang="zh-TW" sz="2400" b="1" dirty="0" smtClean="0">
                <a:latin typeface="Courier New" panose="02070309020205020404" pitchFamily="49" charset="0"/>
              </a:rPr>
              <a:t>			long </a:t>
            </a:r>
            <a:r>
              <a:rPr lang="en-US" altLang="zh-TW" sz="2400" b="1" dirty="0" err="1" smtClean="0">
                <a:latin typeface="Courier New" panose="02070309020205020404" pitchFamily="49" charset="0"/>
              </a:rPr>
              <a:t>long</a:t>
            </a:r>
            <a:r>
              <a:rPr lang="en-US" altLang="zh-TW" sz="2400" b="1" dirty="0" smtClean="0">
                <a:latin typeface="Courier New" panose="02070309020205020404" pitchFamily="49" charset="0"/>
              </a:rPr>
              <a:t> </a:t>
            </a:r>
            <a:r>
              <a:rPr lang="en-US" altLang="zh-TW" sz="2400" b="1" dirty="0" err="1" smtClean="0">
                <a:latin typeface="Courier New" panose="02070309020205020404" pitchFamily="49" charset="0"/>
              </a:rPr>
              <a:t>int</a:t>
            </a:r>
            <a:r>
              <a:rPr lang="en-US" altLang="zh-TW" sz="2400" b="1" dirty="0" smtClean="0">
                <a:latin typeface="Courier New" panose="02070309020205020404" pitchFamily="49" charset="0"/>
              </a:rPr>
              <a:t> </a:t>
            </a:r>
            <a:r>
              <a:rPr lang="en-US" altLang="zh-TW" sz="2400" b="1" dirty="0">
                <a:latin typeface="Courier New" panose="02070309020205020404" pitchFamily="49" charset="0"/>
              </a:rPr>
              <a:t>y) </a:t>
            </a:r>
            <a:r>
              <a:rPr lang="en-US" altLang="zh-TW" sz="2400" b="1" dirty="0" smtClean="0">
                <a:latin typeface="Courier New" panose="02070309020205020404" pitchFamily="49" charset="0"/>
              </a:rPr>
              <a:t>{</a:t>
            </a:r>
          </a:p>
          <a:p>
            <a:pPr>
              <a:buFont typeface="Wingdings" panose="05000000000000000000" pitchFamily="2" charset="2"/>
              <a:buNone/>
            </a:pPr>
            <a:r>
              <a:rPr lang="en-US" altLang="zh-TW" sz="2400" b="1" dirty="0">
                <a:latin typeface="Courier New" panose="02070309020205020404" pitchFamily="49" charset="0"/>
              </a:rPr>
              <a:t>	</a:t>
            </a:r>
            <a:r>
              <a:rPr lang="en-US" altLang="zh-TW" sz="2400" b="1" dirty="0" smtClean="0">
                <a:latin typeface="Courier New" panose="02070309020205020404" pitchFamily="49" charset="0"/>
              </a:rPr>
              <a:t>	long </a:t>
            </a:r>
            <a:r>
              <a:rPr lang="en-US" altLang="zh-TW" sz="2400" b="1" dirty="0" err="1" smtClean="0">
                <a:latin typeface="Courier New" panose="02070309020205020404" pitchFamily="49" charset="0"/>
              </a:rPr>
              <a:t>long</a:t>
            </a:r>
            <a:r>
              <a:rPr lang="en-US" altLang="zh-TW" sz="2400" b="1" dirty="0" smtClean="0">
                <a:latin typeface="Courier New" panose="02070309020205020404" pitchFamily="49" charset="0"/>
              </a:rPr>
              <a:t> </a:t>
            </a:r>
            <a:r>
              <a:rPr lang="en-US" altLang="zh-TW" sz="2400" b="1" dirty="0" err="1" smtClean="0">
                <a:latin typeface="Courier New" panose="02070309020205020404" pitchFamily="49" charset="0"/>
              </a:rPr>
              <a:t>int</a:t>
            </a:r>
            <a:r>
              <a:rPr lang="en-US" altLang="zh-TW" sz="2400" b="1" dirty="0" smtClean="0">
                <a:latin typeface="Courier New" panose="02070309020205020404" pitchFamily="49" charset="0"/>
              </a:rPr>
              <a:t> temp;</a:t>
            </a:r>
          </a:p>
          <a:p>
            <a:pPr>
              <a:buFont typeface="Wingdings" panose="05000000000000000000" pitchFamily="2" charset="2"/>
              <a:buNone/>
            </a:pPr>
            <a:r>
              <a:rPr lang="en-US" altLang="zh-TW" sz="2400" b="1" dirty="0">
                <a:latin typeface="Courier New" panose="02070309020205020404" pitchFamily="49" charset="0"/>
              </a:rPr>
              <a:t>	</a:t>
            </a:r>
            <a:r>
              <a:rPr lang="en-US" altLang="zh-TW" sz="2400" b="1" dirty="0" smtClean="0">
                <a:latin typeface="Courier New" panose="02070309020205020404" pitchFamily="49" charset="0"/>
              </a:rPr>
              <a:t>	temp = x + y;</a:t>
            </a:r>
            <a:r>
              <a:rPr lang="en-US" altLang="zh-TW" sz="2400" b="1" dirty="0">
                <a:latin typeface="Courier New" panose="02070309020205020404" pitchFamily="49" charset="0"/>
              </a:rPr>
              <a:t/>
            </a:r>
            <a:br>
              <a:rPr lang="en-US" altLang="zh-TW" sz="2400" b="1" dirty="0">
                <a:latin typeface="Courier New" panose="02070309020205020404" pitchFamily="49" charset="0"/>
              </a:rPr>
            </a:br>
            <a:r>
              <a:rPr lang="en-US" altLang="zh-TW" sz="2400" b="1" dirty="0">
                <a:latin typeface="Courier New" panose="02070309020205020404" pitchFamily="49" charset="0"/>
              </a:rPr>
              <a:t>	return </a:t>
            </a:r>
            <a:r>
              <a:rPr lang="en-US" altLang="zh-TW" sz="2400" b="1" dirty="0" smtClean="0">
                <a:latin typeface="Courier New" panose="02070309020205020404" pitchFamily="49" charset="0"/>
              </a:rPr>
              <a:t>temp;</a:t>
            </a:r>
            <a:r>
              <a:rPr lang="en-US" altLang="zh-TW" sz="2400" b="1" dirty="0">
                <a:latin typeface="Courier New" panose="02070309020205020404" pitchFamily="49" charset="0"/>
              </a:rPr>
              <a:t/>
            </a:r>
            <a:br>
              <a:rPr lang="en-US" altLang="zh-TW" sz="2400" b="1" dirty="0">
                <a:latin typeface="Courier New" panose="02070309020205020404" pitchFamily="49" charset="0"/>
              </a:rPr>
            </a:br>
            <a:r>
              <a:rPr lang="en-US" altLang="zh-TW" sz="2400" b="1" dirty="0">
                <a:latin typeface="Courier New" panose="02070309020205020404" pitchFamily="49" charset="0"/>
              </a:rPr>
              <a:t>}</a:t>
            </a:r>
            <a:endParaRPr lang="en-US" altLang="zh-TW" sz="2400" b="1" dirty="0"/>
          </a:p>
          <a:p>
            <a:r>
              <a:rPr lang="en-US" altLang="zh-TW" sz="2400" dirty="0"/>
              <a:t>Return address	</a:t>
            </a:r>
            <a:r>
              <a:rPr lang="en-US" altLang="zh-TW" sz="2400" dirty="0" smtClean="0"/>
              <a:t>   </a:t>
            </a:r>
            <a:r>
              <a:rPr lang="en-US" altLang="zh-TW" sz="2400" dirty="0" err="1" smtClean="0">
                <a:latin typeface="Courier New" panose="02070309020205020404" pitchFamily="49" charset="0"/>
              </a:rPr>
              <a:t>ra</a:t>
            </a:r>
            <a:r>
              <a:rPr lang="en-US" altLang="zh-TW" sz="2400" dirty="0" smtClean="0">
                <a:latin typeface="Courier New" panose="02070309020205020404" pitchFamily="49" charset="0"/>
              </a:rPr>
              <a:t> (x1)</a:t>
            </a:r>
            <a:endParaRPr lang="en-US" altLang="zh-TW" sz="2400" dirty="0"/>
          </a:p>
          <a:p>
            <a:r>
              <a:rPr lang="en-US" altLang="zh-TW" sz="2400" dirty="0"/>
              <a:t>Procedure address	   </a:t>
            </a:r>
            <a:r>
              <a:rPr lang="en-US" altLang="zh-TW" sz="2400" dirty="0">
                <a:latin typeface="Courier New" panose="02070309020205020404" pitchFamily="49" charset="0"/>
              </a:rPr>
              <a:t>Labels</a:t>
            </a:r>
            <a:endParaRPr lang="en-US" altLang="zh-TW" sz="2400" dirty="0"/>
          </a:p>
          <a:p>
            <a:r>
              <a:rPr lang="en-US" altLang="zh-TW" sz="2400" dirty="0"/>
              <a:t>Arguments		   </a:t>
            </a:r>
            <a:r>
              <a:rPr lang="en-US" altLang="zh-TW" sz="2400" dirty="0" smtClean="0">
                <a:latin typeface="Courier New" panose="02070309020205020404" pitchFamily="49" charset="0"/>
              </a:rPr>
              <a:t>a0~a7 (x10~x17)</a:t>
            </a:r>
            <a:endParaRPr lang="en-US" altLang="zh-TW" sz="2400" dirty="0"/>
          </a:p>
          <a:p>
            <a:r>
              <a:rPr lang="en-US" altLang="zh-TW" sz="2400" dirty="0" smtClean="0"/>
              <a:t>Local variables	   </a:t>
            </a:r>
            <a:r>
              <a:rPr lang="en-US" altLang="zh-TW" sz="2400" dirty="0" smtClean="0">
                <a:latin typeface="Courier New" panose="02070309020205020404" pitchFamily="49" charset="0"/>
              </a:rPr>
              <a:t>t0~t6 </a:t>
            </a:r>
            <a:r>
              <a:rPr lang="en-US" altLang="zh-TW" sz="2400" dirty="0">
                <a:latin typeface="Courier New" panose="02070309020205020404" pitchFamily="49" charset="0"/>
              </a:rPr>
              <a:t>(</a:t>
            </a:r>
            <a:r>
              <a:rPr lang="en-US" altLang="zh-TW" sz="2400" dirty="0" smtClean="0">
                <a:latin typeface="Courier New" panose="02070309020205020404" pitchFamily="49" charset="0"/>
              </a:rPr>
              <a:t>x5~x7,x28~x31)</a:t>
            </a:r>
            <a:endParaRPr lang="en-US" altLang="zh-TW" sz="2400" dirty="0" smtClean="0"/>
          </a:p>
          <a:p>
            <a:r>
              <a:rPr lang="en-US" altLang="zh-TW" sz="2400" dirty="0" smtClean="0"/>
              <a:t>Return value	</a:t>
            </a:r>
            <a:r>
              <a:rPr lang="en-US" altLang="zh-TW" sz="2400" dirty="0"/>
              <a:t> </a:t>
            </a:r>
            <a:r>
              <a:rPr lang="en-US" altLang="zh-TW" sz="2400" dirty="0" smtClean="0"/>
              <a:t>  </a:t>
            </a:r>
            <a:r>
              <a:rPr lang="en-US" altLang="zh-TW" sz="2400" dirty="0" smtClean="0">
                <a:latin typeface="Courier New" panose="02070309020205020404" pitchFamily="49" charset="0"/>
              </a:rPr>
              <a:t>a0,a1 (x10,x11)</a:t>
            </a:r>
            <a:endParaRPr lang="en-US" altLang="zh-TW" sz="2400" dirty="0"/>
          </a:p>
        </p:txBody>
      </p:sp>
      <p:cxnSp>
        <p:nvCxnSpPr>
          <p:cNvPr id="6" name="直線單箭頭接點 5"/>
          <p:cNvCxnSpPr/>
          <p:nvPr/>
        </p:nvCxnSpPr>
        <p:spPr bwMode="auto">
          <a:xfrm flipH="1" flipV="1">
            <a:off x="3203848" y="1412776"/>
            <a:ext cx="504056" cy="280831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線單箭頭接點 7"/>
          <p:cNvCxnSpPr/>
          <p:nvPr/>
        </p:nvCxnSpPr>
        <p:spPr bwMode="auto">
          <a:xfrm flipV="1">
            <a:off x="4211960" y="2204864"/>
            <a:ext cx="2376264" cy="288032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線單箭頭接點 9"/>
          <p:cNvCxnSpPr/>
          <p:nvPr/>
        </p:nvCxnSpPr>
        <p:spPr bwMode="auto">
          <a:xfrm flipV="1">
            <a:off x="4067944" y="3020368"/>
            <a:ext cx="360040" cy="246086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線單箭頭接點 11"/>
          <p:cNvCxnSpPr/>
          <p:nvPr/>
        </p:nvCxnSpPr>
        <p:spPr bwMode="auto">
          <a:xfrm flipH="1" flipV="1">
            <a:off x="2915816" y="3706256"/>
            <a:ext cx="792088" cy="223224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爆炸 1 13"/>
          <p:cNvSpPr/>
          <p:nvPr/>
        </p:nvSpPr>
        <p:spPr bwMode="auto">
          <a:xfrm>
            <a:off x="6059894" y="2708920"/>
            <a:ext cx="2808312" cy="2376264"/>
          </a:xfrm>
          <a:prstGeom prst="irregularSeal1">
            <a:avLst/>
          </a:prstGeom>
          <a:solidFill>
            <a:srgbClr val="99FF99"/>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Why such convention?</a:t>
            </a:r>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39050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smtClean="0"/>
              <a:t>Languages of computers (Sec. 2.1)</a:t>
            </a:r>
          </a:p>
          <a:p>
            <a:r>
              <a:rPr lang="en-US" altLang="zh-TW" dirty="0" smtClean="0"/>
              <a:t>Operations</a:t>
            </a:r>
            <a:r>
              <a:rPr lang="zh-TW" altLang="en-US" dirty="0" smtClean="0"/>
              <a:t> </a:t>
            </a:r>
            <a:r>
              <a:rPr lang="en-US" altLang="zh-TW" dirty="0" smtClean="0"/>
              <a:t>of computer hardware (Sec</a:t>
            </a:r>
            <a:r>
              <a:rPr lang="en-US" altLang="zh-TW" dirty="0"/>
              <a:t>. 2.2)</a:t>
            </a:r>
          </a:p>
          <a:p>
            <a:r>
              <a:rPr lang="en-US" altLang="zh-TW" dirty="0"/>
              <a:t>O</a:t>
            </a:r>
            <a:r>
              <a:rPr lang="en-US" altLang="zh-TW" dirty="0" smtClean="0"/>
              <a:t>perands of computer hardware (Sec</a:t>
            </a:r>
            <a:r>
              <a:rPr lang="en-US" altLang="zh-TW" dirty="0"/>
              <a:t>. 2.3, </a:t>
            </a:r>
            <a:r>
              <a:rPr lang="en-US" altLang="zh-TW" dirty="0" smtClean="0"/>
              <a:t>2.4)</a:t>
            </a:r>
            <a:endParaRPr lang="en-US" altLang="zh-TW" dirty="0"/>
          </a:p>
          <a:p>
            <a:pPr lvl="1"/>
            <a:r>
              <a:rPr lang="en-US" altLang="zh-TW" dirty="0" smtClean="0"/>
              <a:t>Registers, memory, signed and unsigned numbers</a:t>
            </a:r>
            <a:endParaRPr lang="en-US" altLang="zh-TW" dirty="0"/>
          </a:p>
          <a:p>
            <a:r>
              <a:rPr lang="en-US" altLang="zh-TW" dirty="0" smtClean="0"/>
              <a:t>Representing instructions (Sec</a:t>
            </a:r>
            <a:r>
              <a:rPr lang="en-US" altLang="zh-TW" dirty="0"/>
              <a:t>. 2.5)</a:t>
            </a:r>
          </a:p>
          <a:p>
            <a:r>
              <a:rPr lang="en-US" altLang="zh-TW" dirty="0"/>
              <a:t>More operations: logic, decision making (Sec. 2.6, 2.7</a:t>
            </a:r>
            <a:r>
              <a:rPr lang="en-US" altLang="zh-TW" dirty="0" smtClean="0"/>
              <a:t>)</a:t>
            </a:r>
          </a:p>
          <a:p>
            <a:r>
              <a:rPr lang="en-US" altLang="zh-TW" dirty="0"/>
              <a:t>Supporting 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t>Parallelism and instructions (Sec. 2.11)</a:t>
            </a:r>
          </a:p>
          <a:p>
            <a:r>
              <a:rPr lang="en-US" altLang="zh-TW" dirty="0"/>
              <a:t>Translating and starting a program (Sec. 2.12</a:t>
            </a:r>
            <a:r>
              <a:rPr lang="en-US" altLang="zh-TW" dirty="0" smtClean="0"/>
              <a:t>)</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41634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BFBFBF"/>
                                      </p:to>
                                    </p:animClr>
                                    <p:animClr clrSpc="rgb" dir="cw">
                                      <p:cBhvr>
                                        <p:cTn id="7" dur="500" fill="hold"/>
                                        <p:tgtEl>
                                          <p:spTgt spid="3">
                                            <p:txEl>
                                              <p:pRg st="0" end="0"/>
                                            </p:txEl>
                                          </p:spTgt>
                                        </p:tgtEl>
                                        <p:attrNameLst>
                                          <p:attrName>fillcolor</p:attrName>
                                        </p:attrNameLst>
                                      </p:cBhvr>
                                      <p:to>
                                        <a:srgbClr val="BFBFB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1" end="1"/>
                                            </p:txEl>
                                          </p:spTgt>
                                        </p:tgtEl>
                                        <p:attrNameLst>
                                          <p:attrName>style.color</p:attrName>
                                        </p:attrNameLst>
                                      </p:cBhvr>
                                      <p:to>
                                        <a:srgbClr val="BFBFBF"/>
                                      </p:to>
                                    </p:animClr>
                                    <p:animClr clrSpc="rgb" dir="cw">
                                      <p:cBhvr>
                                        <p:cTn id="12" dur="500" fill="hold"/>
                                        <p:tgtEl>
                                          <p:spTgt spid="3">
                                            <p:txEl>
                                              <p:pRg st="1" end="1"/>
                                            </p:txEl>
                                          </p:spTgt>
                                        </p:tgtEl>
                                        <p:attrNameLst>
                                          <p:attrName>fillcolor</p:attrName>
                                        </p:attrNameLst>
                                      </p:cBhvr>
                                      <p:to>
                                        <a:srgbClr val="BFBFBF"/>
                                      </p:to>
                                    </p:animClr>
                                    <p:set>
                                      <p:cBhvr>
                                        <p:cTn id="13" dur="500" fill="hold"/>
                                        <p:tgtEl>
                                          <p:spTgt spid="3">
                                            <p:txEl>
                                              <p:pRg st="1" end="1"/>
                                            </p:txEl>
                                          </p:spTgt>
                                        </p:tgtEl>
                                        <p:attrNameLst>
                                          <p:attrName>fill.type</p:attrName>
                                        </p:attrNameLst>
                                      </p:cBhvr>
                                      <p:to>
                                        <p:strVal val="solid"/>
                                      </p:to>
                                    </p:set>
                                    <p:set>
                                      <p:cBhvr>
                                        <p:cTn id="14" dur="500" fill="hold"/>
                                        <p:tgtEl>
                                          <p:spTgt spid="3">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2" end="2"/>
                                            </p:txEl>
                                          </p:spTgt>
                                        </p:tgtEl>
                                        <p:attrNameLst>
                                          <p:attrName>style.color</p:attrName>
                                        </p:attrNameLst>
                                      </p:cBhvr>
                                      <p:to>
                                        <a:srgbClr val="BFBFBF"/>
                                      </p:to>
                                    </p:animClr>
                                    <p:animClr clrSpc="rgb" dir="cw">
                                      <p:cBhvr>
                                        <p:cTn id="17" dur="500" fill="hold"/>
                                        <p:tgtEl>
                                          <p:spTgt spid="3">
                                            <p:txEl>
                                              <p:pRg st="2" end="2"/>
                                            </p:txEl>
                                          </p:spTgt>
                                        </p:tgtEl>
                                        <p:attrNameLst>
                                          <p:attrName>fillcolor</p:attrName>
                                        </p:attrNameLst>
                                      </p:cBhvr>
                                      <p:to>
                                        <a:srgbClr val="BFBFBF"/>
                                      </p:to>
                                    </p:animClr>
                                    <p:set>
                                      <p:cBhvr>
                                        <p:cTn id="18" dur="500" fill="hold"/>
                                        <p:tgtEl>
                                          <p:spTgt spid="3">
                                            <p:txEl>
                                              <p:pRg st="2" end="2"/>
                                            </p:txEl>
                                          </p:spTgt>
                                        </p:tgtEl>
                                        <p:attrNameLst>
                                          <p:attrName>fill.type</p:attrName>
                                        </p:attrNameLst>
                                      </p:cBhvr>
                                      <p:to>
                                        <p:strVal val="solid"/>
                                      </p:to>
                                    </p:set>
                                    <p:set>
                                      <p:cBhvr>
                                        <p:cTn id="19" dur="500" fill="hold"/>
                                        <p:tgtEl>
                                          <p:spTgt spid="3">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3" end="3"/>
                                            </p:txEl>
                                          </p:spTgt>
                                        </p:tgtEl>
                                        <p:attrNameLst>
                                          <p:attrName>style.color</p:attrName>
                                        </p:attrNameLst>
                                      </p:cBhvr>
                                      <p:to>
                                        <a:srgbClr val="BFBFBF"/>
                                      </p:to>
                                    </p:animClr>
                                    <p:animClr clrSpc="rgb" dir="cw">
                                      <p:cBhvr>
                                        <p:cTn id="22" dur="500" fill="hold"/>
                                        <p:tgtEl>
                                          <p:spTgt spid="3">
                                            <p:txEl>
                                              <p:pRg st="3" end="3"/>
                                            </p:txEl>
                                          </p:spTgt>
                                        </p:tgtEl>
                                        <p:attrNameLst>
                                          <p:attrName>fillcolor</p:attrName>
                                        </p:attrNameLst>
                                      </p:cBhvr>
                                      <p:to>
                                        <a:srgbClr val="BFBFBF"/>
                                      </p:to>
                                    </p:animClr>
                                    <p:set>
                                      <p:cBhvr>
                                        <p:cTn id="23" dur="500" fill="hold"/>
                                        <p:tgtEl>
                                          <p:spTgt spid="3">
                                            <p:txEl>
                                              <p:pRg st="3" end="3"/>
                                            </p:txEl>
                                          </p:spTgt>
                                        </p:tgtEl>
                                        <p:attrNameLst>
                                          <p:attrName>fill.type</p:attrName>
                                        </p:attrNameLst>
                                      </p:cBhvr>
                                      <p:to>
                                        <p:strVal val="solid"/>
                                      </p:to>
                                    </p:set>
                                    <p:set>
                                      <p:cBhvr>
                                        <p:cTn id="24" dur="500" fill="hold"/>
                                        <p:tgtEl>
                                          <p:spTgt spid="3">
                                            <p:txEl>
                                              <p:pRg st="3" end="3"/>
                                            </p:txEl>
                                          </p:spTgt>
                                        </p:tgtEl>
                                        <p:attrNameLst>
                                          <p:attrName>fill.on</p:attrName>
                                        </p:attrNameLst>
                                      </p:cBhvr>
                                      <p:to>
                                        <p:strVal val="true"/>
                                      </p:to>
                                    </p:set>
                                  </p:childTnLst>
                                </p:cTn>
                              </p:par>
                              <p:par>
                                <p:cTn id="25" presetID="19" presetClass="emph" presetSubtype="0" fill="hold" nodeType="withEffect">
                                  <p:stCondLst>
                                    <p:cond delay="0"/>
                                  </p:stCondLst>
                                  <p:childTnLst>
                                    <p:animClr clrSpc="rgb" dir="cw">
                                      <p:cBhvr override="childStyle">
                                        <p:cTn id="26" dur="500" fill="hold"/>
                                        <p:tgtEl>
                                          <p:spTgt spid="3">
                                            <p:txEl>
                                              <p:pRg st="4" end="4"/>
                                            </p:txEl>
                                          </p:spTgt>
                                        </p:tgtEl>
                                        <p:attrNameLst>
                                          <p:attrName>style.color</p:attrName>
                                        </p:attrNameLst>
                                      </p:cBhvr>
                                      <p:to>
                                        <a:srgbClr val="BFBFBF"/>
                                      </p:to>
                                    </p:animClr>
                                    <p:animClr clrSpc="rgb" dir="cw">
                                      <p:cBhvr>
                                        <p:cTn id="27" dur="500" fill="hold"/>
                                        <p:tgtEl>
                                          <p:spTgt spid="3">
                                            <p:txEl>
                                              <p:pRg st="4" end="4"/>
                                            </p:txEl>
                                          </p:spTgt>
                                        </p:tgtEl>
                                        <p:attrNameLst>
                                          <p:attrName>fillcolor</p:attrName>
                                        </p:attrNameLst>
                                      </p:cBhvr>
                                      <p:to>
                                        <a:srgbClr val="BFBFBF"/>
                                      </p:to>
                                    </p:animClr>
                                    <p:set>
                                      <p:cBhvr>
                                        <p:cTn id="28" dur="500" fill="hold"/>
                                        <p:tgtEl>
                                          <p:spTgt spid="3">
                                            <p:txEl>
                                              <p:pRg st="4" end="4"/>
                                            </p:txEl>
                                          </p:spTgt>
                                        </p:tgtEl>
                                        <p:attrNameLst>
                                          <p:attrName>fill.type</p:attrName>
                                        </p:attrNameLst>
                                      </p:cBhvr>
                                      <p:to>
                                        <p:strVal val="solid"/>
                                      </p:to>
                                    </p:set>
                                    <p:set>
                                      <p:cBhvr>
                                        <p:cTn id="29" dur="500" fill="hold"/>
                                        <p:tgtEl>
                                          <p:spTgt spid="3">
                                            <p:txEl>
                                              <p:pRg st="4" end="4"/>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3">
                                            <p:txEl>
                                              <p:pRg st="5" end="5"/>
                                            </p:txEl>
                                          </p:spTgt>
                                        </p:tgtEl>
                                        <p:attrNameLst>
                                          <p:attrName>style.color</p:attrName>
                                        </p:attrNameLst>
                                      </p:cBhvr>
                                      <p:to>
                                        <a:srgbClr val="BFBFBF"/>
                                      </p:to>
                                    </p:animClr>
                                    <p:animClr clrSpc="rgb" dir="cw">
                                      <p:cBhvr>
                                        <p:cTn id="32" dur="500" fill="hold"/>
                                        <p:tgtEl>
                                          <p:spTgt spid="3">
                                            <p:txEl>
                                              <p:pRg st="5" end="5"/>
                                            </p:txEl>
                                          </p:spTgt>
                                        </p:tgtEl>
                                        <p:attrNameLst>
                                          <p:attrName>fillcolor</p:attrName>
                                        </p:attrNameLst>
                                      </p:cBhvr>
                                      <p:to>
                                        <a:srgbClr val="BFBFBF"/>
                                      </p:to>
                                    </p:animClr>
                                    <p:set>
                                      <p:cBhvr>
                                        <p:cTn id="33" dur="500" fill="hold"/>
                                        <p:tgtEl>
                                          <p:spTgt spid="3">
                                            <p:txEl>
                                              <p:pRg st="5" end="5"/>
                                            </p:txEl>
                                          </p:spTgt>
                                        </p:tgtEl>
                                        <p:attrNameLst>
                                          <p:attrName>fill.type</p:attrName>
                                        </p:attrNameLst>
                                      </p:cBhvr>
                                      <p:to>
                                        <p:strVal val="solid"/>
                                      </p:to>
                                    </p:set>
                                    <p:set>
                                      <p:cBhvr>
                                        <p:cTn id="34"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50" name="Rectangle 2054"/>
          <p:cNvSpPr>
            <a:spLocks noGrp="1" noChangeArrowheads="1"/>
          </p:cNvSpPr>
          <p:nvPr>
            <p:ph type="title"/>
          </p:nvPr>
        </p:nvSpPr>
        <p:spPr/>
        <p:txBody>
          <a:bodyPr/>
          <a:lstStyle/>
          <a:p>
            <a:r>
              <a:rPr lang="en-US" altLang="zh-TW" dirty="0"/>
              <a:t>Why Procedure </a:t>
            </a:r>
            <a:r>
              <a:rPr lang="en-US" altLang="zh-TW" dirty="0" smtClean="0"/>
              <a:t>Convention</a:t>
            </a:r>
            <a:r>
              <a:rPr lang="zh-TW" altLang="en-US" dirty="0" smtClean="0"/>
              <a:t> </a:t>
            </a:r>
            <a:r>
              <a:rPr lang="en-US" altLang="zh-TW" dirty="0" smtClean="0"/>
              <a:t>Important?</a:t>
            </a:r>
            <a:endParaRPr lang="en-US" altLang="zh-TW" dirty="0"/>
          </a:p>
        </p:txBody>
      </p:sp>
      <p:sp>
        <p:nvSpPr>
          <p:cNvPr id="518151" name="Rectangle 2055"/>
          <p:cNvSpPr>
            <a:spLocks noGrp="1" noChangeArrowheads="1"/>
          </p:cNvSpPr>
          <p:nvPr>
            <p:ph type="body" idx="1"/>
          </p:nvPr>
        </p:nvSpPr>
        <p:spPr/>
        <p:txBody>
          <a:bodyPr/>
          <a:lstStyle/>
          <a:p>
            <a:r>
              <a:rPr lang="en-US" altLang="zh-TW" dirty="0" smtClean="0"/>
              <a:t>As </a:t>
            </a:r>
            <a:r>
              <a:rPr lang="en-US" altLang="zh-TW" dirty="0"/>
              <a:t>a </a:t>
            </a:r>
            <a:r>
              <a:rPr lang="en-US" altLang="zh-TW" i="1" dirty="0"/>
              <a:t>contract</a:t>
            </a:r>
            <a:r>
              <a:rPr lang="en-US" altLang="zh-TW" dirty="0"/>
              <a:t> between </a:t>
            </a:r>
            <a:r>
              <a:rPr lang="en-US" altLang="zh-TW" dirty="0" smtClean="0"/>
              <a:t>caller </a:t>
            </a:r>
            <a:r>
              <a:rPr lang="en-US" altLang="zh-TW" dirty="0"/>
              <a:t>and </a:t>
            </a:r>
            <a:r>
              <a:rPr lang="en-US" altLang="zh-TW" dirty="0" err="1" smtClean="0"/>
              <a:t>callee</a:t>
            </a:r>
            <a:r>
              <a:rPr lang="en-US" altLang="zh-TW" dirty="0" smtClean="0"/>
              <a:t>, so that</a:t>
            </a:r>
            <a:endParaRPr lang="en-US" altLang="zh-TW" dirty="0"/>
          </a:p>
          <a:p>
            <a:pPr lvl="1"/>
            <a:r>
              <a:rPr lang="en-US" altLang="zh-TW" dirty="0" smtClean="0"/>
              <a:t>People </a:t>
            </a:r>
            <a:r>
              <a:rPr lang="en-US" altLang="zh-TW" dirty="0"/>
              <a:t>who have never seen or even communicated with each other can write functions that work </a:t>
            </a:r>
            <a:r>
              <a:rPr lang="en-US" altLang="zh-TW" dirty="0" smtClean="0"/>
              <a:t>together</a:t>
            </a:r>
          </a:p>
          <a:p>
            <a:endParaRPr lang="en-US" altLang="en-US" dirty="0" smtClean="0"/>
          </a:p>
          <a:p>
            <a:endParaRPr lang="en-US" altLang="en-US" dirty="0"/>
          </a:p>
          <a:p>
            <a:endParaRPr lang="en-US" altLang="en-US" dirty="0" smtClean="0"/>
          </a:p>
          <a:p>
            <a:pPr lvl="1"/>
            <a:endParaRPr lang="en-US" altLang="en-US" dirty="0" smtClean="0"/>
          </a:p>
          <a:p>
            <a:pPr lvl="1"/>
            <a:endParaRPr lang="en-US" altLang="en-US" dirty="0"/>
          </a:p>
          <a:p>
            <a:pPr lvl="1"/>
            <a:r>
              <a:rPr lang="en-US" altLang="en-US" dirty="0" smtClean="0"/>
              <a:t>Preserved: if </a:t>
            </a:r>
            <a:r>
              <a:rPr lang="en-US" altLang="en-US" dirty="0"/>
              <a:t>used, </a:t>
            </a:r>
            <a:r>
              <a:rPr lang="en-US" altLang="en-US" dirty="0" err="1" smtClean="0"/>
              <a:t>callee</a:t>
            </a:r>
            <a:r>
              <a:rPr lang="en-US" altLang="en-US" dirty="0" smtClean="0"/>
              <a:t> </a:t>
            </a:r>
            <a:r>
              <a:rPr lang="en-US" altLang="en-US" dirty="0"/>
              <a:t>saves and restores </a:t>
            </a:r>
            <a:r>
              <a:rPr lang="en-US" altLang="en-US" dirty="0" smtClean="0"/>
              <a:t>them in stack</a:t>
            </a:r>
            <a:endParaRPr lang="en-US" altLang="en-US" dirty="0"/>
          </a:p>
          <a:p>
            <a:pPr lvl="1"/>
            <a:r>
              <a:rPr lang="en-US" altLang="en-US" dirty="0"/>
              <a:t>Not preserved: </a:t>
            </a:r>
            <a:r>
              <a:rPr lang="en-US" altLang="en-US" dirty="0" err="1" smtClean="0"/>
              <a:t>callee</a:t>
            </a:r>
            <a:r>
              <a:rPr lang="en-US" altLang="en-US" dirty="0" smtClean="0"/>
              <a:t> uses them freely without preserving</a:t>
            </a:r>
          </a:p>
          <a:p>
            <a:pPr lvl="2"/>
            <a:r>
              <a:rPr lang="en-US" altLang="en-US" dirty="0" smtClean="0"/>
              <a:t>So if caller needs them after the call, it has to preserve them</a:t>
            </a:r>
            <a:endParaRPr lang="en-US" altLang="en-US" dirty="0"/>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40" y="2276872"/>
            <a:ext cx="8288338" cy="224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7683500" y="1901353"/>
            <a:ext cx="1229824" cy="461665"/>
          </a:xfrm>
          <a:prstGeom prst="rect">
            <a:avLst/>
          </a:prstGeom>
          <a:noFill/>
        </p:spPr>
        <p:txBody>
          <a:bodyPr wrap="none" rtlCol="0">
            <a:spAutoFit/>
          </a:bodyPr>
          <a:lstStyle/>
          <a:p>
            <a:r>
              <a:rPr lang="en-US" altLang="zh-TW" dirty="0" smtClean="0">
                <a:latin typeface="+mn-lt"/>
              </a:rPr>
              <a:t>Fig. 2.11</a:t>
            </a:r>
            <a:endParaRPr lang="zh-TW" altLang="en-US" dirty="0">
              <a:latin typeface="+mn-lt"/>
            </a:endParaRPr>
          </a:p>
        </p:txBody>
      </p:sp>
      <p:sp>
        <p:nvSpPr>
          <p:cNvPr id="4" name="矩形 3"/>
          <p:cNvSpPr/>
          <p:nvPr/>
        </p:nvSpPr>
        <p:spPr bwMode="auto">
          <a:xfrm>
            <a:off x="539552" y="5733256"/>
            <a:ext cx="8208912" cy="36004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Based on this convention, x5, x6 in leaf procedure example need not be saved</a:t>
            </a:r>
            <a:endParaRPr lang="zh-TW" altLang="en-US" sz="2000" i="1" dirty="0">
              <a:latin typeface="+mn-lt"/>
            </a:endParaRPr>
          </a:p>
        </p:txBody>
      </p:sp>
    </p:spTree>
    <p:extLst>
      <p:ext uri="{BB962C8B-B14F-4D97-AF65-F5344CB8AC3E}">
        <p14:creationId xmlns:p14="http://schemas.microsoft.com/office/powerpoint/2010/main" val="24954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TW" smtClean="0"/>
              <a:t>Non-Leaf Procedures</a:t>
            </a:r>
            <a:endParaRPr lang="en-AU" altLang="zh-TW" smtClean="0"/>
          </a:p>
        </p:txBody>
      </p:sp>
      <p:sp>
        <p:nvSpPr>
          <p:cNvPr id="47108" name="Rectangle 3"/>
          <p:cNvSpPr>
            <a:spLocks noGrp="1" noChangeArrowheads="1"/>
          </p:cNvSpPr>
          <p:nvPr>
            <p:ph type="body" idx="1"/>
          </p:nvPr>
        </p:nvSpPr>
        <p:spPr/>
        <p:txBody>
          <a:bodyPr/>
          <a:lstStyle/>
          <a:p>
            <a:r>
              <a:rPr lang="en-US" altLang="zh-TW" dirty="0" smtClean="0"/>
              <a:t>Procedures that call other procedures</a:t>
            </a:r>
          </a:p>
          <a:p>
            <a:r>
              <a:rPr lang="en-US" altLang="zh-TW" dirty="0" smtClean="0"/>
              <a:t>For nested calls, caller needs to save on the stack:</a:t>
            </a:r>
          </a:p>
          <a:p>
            <a:pPr lvl="1"/>
            <a:r>
              <a:rPr lang="en-US" altLang="zh-TW" dirty="0" smtClean="0"/>
              <a:t>Its return address</a:t>
            </a:r>
          </a:p>
          <a:p>
            <a:pPr lvl="1"/>
            <a:r>
              <a:rPr lang="en-US" altLang="zh-TW" dirty="0" smtClean="0"/>
              <a:t>Any arguments and temporaries needed after the call</a:t>
            </a:r>
          </a:p>
          <a:p>
            <a:r>
              <a:rPr lang="en-US" altLang="zh-TW" dirty="0" smtClean="0"/>
              <a:t>Restore from the stack after the call</a:t>
            </a:r>
          </a:p>
          <a:p>
            <a:pPr eaLnBrk="1" hangingPunct="1"/>
            <a:r>
              <a:rPr lang="en-US" altLang="zh-TW" dirty="0" smtClean="0">
                <a:ea typeface="新細明體" panose="02020500000000000000" pitchFamily="18" charset="-120"/>
              </a:rPr>
              <a:t>Example C code:</a:t>
            </a:r>
          </a:p>
          <a:p>
            <a:pPr eaLnBrk="1" hangingPunct="1">
              <a:buFont typeface="Wingdings" panose="05000000000000000000" pitchFamily="2" charset="2"/>
              <a:buNone/>
            </a:pP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long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long</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fact(long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long</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n) {</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if (n &lt; 1) return 1;</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else return n * fact(n - 1);</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a:t>
            </a:r>
            <a:endParaRPr lang="en-US" altLang="zh-TW" b="1" dirty="0" smtClean="0">
              <a:latin typeface="Courier New" panose="02070309020205020404" pitchFamily="49" charset="0"/>
              <a:ea typeface="新細明體" panose="02020500000000000000" pitchFamily="18" charset="-120"/>
              <a:cs typeface="Courier New" panose="02070309020205020404" pitchFamily="49" charset="0"/>
            </a:endParaRPr>
          </a:p>
          <a:p>
            <a:pPr lvl="1" eaLnBrk="1" hangingPunct="1"/>
            <a:r>
              <a:rPr lang="en-US" altLang="zh-TW" dirty="0" smtClean="0">
                <a:ea typeface="新細明體" panose="02020500000000000000" pitchFamily="18" charset="-120"/>
              </a:rPr>
              <a:t>Argument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n</a:t>
            </a:r>
            <a:r>
              <a:rPr lang="en-US" altLang="zh-TW" dirty="0" smtClean="0">
                <a:ea typeface="新細明體" panose="02020500000000000000" pitchFamily="18" charset="-120"/>
              </a:rPr>
              <a:t>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a0</a:t>
            </a:r>
            <a:r>
              <a:rPr lang="en-US" altLang="zh-TW" dirty="0" smtClean="0">
                <a:ea typeface="新細明體" panose="02020500000000000000" pitchFamily="18" charset="-120"/>
              </a:rPr>
              <a: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p>
          <a:p>
            <a:pPr lvl="1" eaLnBrk="1" hangingPunct="1"/>
            <a:r>
              <a:rPr lang="en-US" altLang="zh-TW" dirty="0" smtClean="0">
                <a:ea typeface="新細明體" panose="02020500000000000000" pitchFamily="18" charset="-120"/>
              </a:rPr>
              <a:t>Result value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a0</a:t>
            </a:r>
            <a:r>
              <a:rPr lang="en-US" altLang="zh-TW" dirty="0" smtClean="0">
                <a:ea typeface="新細明體" panose="02020500000000000000" pitchFamily="18" charset="-120"/>
              </a:rPr>
              <a: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endParaRPr lang="en-AU" altLang="zh-TW" b="1" dirty="0" smtClean="0">
              <a:latin typeface="Courier New" panose="02070309020205020404" pitchFamily="49" charset="0"/>
              <a:cs typeface="Courier New" panose="02070309020205020404" pitchFamily="49" charset="0"/>
            </a:endParaRPr>
          </a:p>
          <a:p>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401862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8">
                                            <p:txEl>
                                              <p:pRg st="5" end="5"/>
                                            </p:txEl>
                                          </p:spTgt>
                                        </p:tgtEl>
                                        <p:attrNameLst>
                                          <p:attrName>style.visibility</p:attrName>
                                        </p:attrNameLst>
                                      </p:cBhvr>
                                      <p:to>
                                        <p:strVal val="visible"/>
                                      </p:to>
                                    </p:set>
                                    <p:animEffect transition="in" filter="fade">
                                      <p:cBhvr>
                                        <p:cTn id="7" dur="500"/>
                                        <p:tgtEl>
                                          <p:spTgt spid="4710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108">
                                            <p:txEl>
                                              <p:pRg st="6" end="6"/>
                                            </p:txEl>
                                          </p:spTgt>
                                        </p:tgtEl>
                                        <p:attrNameLst>
                                          <p:attrName>style.visibility</p:attrName>
                                        </p:attrNameLst>
                                      </p:cBhvr>
                                      <p:to>
                                        <p:strVal val="visible"/>
                                      </p:to>
                                    </p:set>
                                    <p:animEffect transition="in" filter="fade">
                                      <p:cBhvr>
                                        <p:cTn id="10" dur="500"/>
                                        <p:tgtEl>
                                          <p:spTgt spid="4710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108">
                                            <p:txEl>
                                              <p:pRg st="7" end="7"/>
                                            </p:txEl>
                                          </p:spTgt>
                                        </p:tgtEl>
                                        <p:attrNameLst>
                                          <p:attrName>style.visibility</p:attrName>
                                        </p:attrNameLst>
                                      </p:cBhvr>
                                      <p:to>
                                        <p:strVal val="visible"/>
                                      </p:to>
                                    </p:set>
                                    <p:animEffect transition="in" filter="fade">
                                      <p:cBhvr>
                                        <p:cTn id="13" dur="500"/>
                                        <p:tgtEl>
                                          <p:spTgt spid="4710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7108">
                                            <p:txEl>
                                              <p:pRg st="8" end="8"/>
                                            </p:txEl>
                                          </p:spTgt>
                                        </p:tgtEl>
                                        <p:attrNameLst>
                                          <p:attrName>style.visibility</p:attrName>
                                        </p:attrNameLst>
                                      </p:cBhvr>
                                      <p:to>
                                        <p:strVal val="visible"/>
                                      </p:to>
                                    </p:set>
                                    <p:animEffect transition="in" filter="fade">
                                      <p:cBhvr>
                                        <p:cTn id="16" dur="500"/>
                                        <p:tgtEl>
                                          <p:spTgt spid="47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5"/>
          <p:cNvSpPr>
            <a:spLocks noChangeArrowheads="1"/>
          </p:cNvSpPr>
          <p:nvPr/>
        </p:nvSpPr>
        <p:spPr bwMode="auto">
          <a:xfrm>
            <a:off x="395536" y="1124745"/>
            <a:ext cx="7920880" cy="899564"/>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49158" name="Rectangle 7"/>
          <p:cNvSpPr>
            <a:spLocks noChangeArrowheads="1"/>
          </p:cNvSpPr>
          <p:nvPr/>
        </p:nvSpPr>
        <p:spPr bwMode="auto">
          <a:xfrm>
            <a:off x="395536" y="2024310"/>
            <a:ext cx="7920880" cy="1530093"/>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49159" name="Rectangle 8"/>
          <p:cNvSpPr>
            <a:spLocks noChangeArrowheads="1"/>
          </p:cNvSpPr>
          <p:nvPr/>
        </p:nvSpPr>
        <p:spPr bwMode="auto">
          <a:xfrm>
            <a:off x="395536" y="3560234"/>
            <a:ext cx="7920880" cy="588846"/>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49161" name="Rectangle 10"/>
          <p:cNvSpPr>
            <a:spLocks noChangeArrowheads="1"/>
          </p:cNvSpPr>
          <p:nvPr/>
        </p:nvSpPr>
        <p:spPr bwMode="auto">
          <a:xfrm>
            <a:off x="395536" y="4149080"/>
            <a:ext cx="7920880" cy="288032"/>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49162" name="Rectangle 11"/>
          <p:cNvSpPr>
            <a:spLocks noChangeArrowheads="1"/>
          </p:cNvSpPr>
          <p:nvPr/>
        </p:nvSpPr>
        <p:spPr bwMode="auto">
          <a:xfrm>
            <a:off x="395536" y="5373216"/>
            <a:ext cx="7920880" cy="612702"/>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12" name="Rectangle 10"/>
          <p:cNvSpPr>
            <a:spLocks noChangeArrowheads="1"/>
          </p:cNvSpPr>
          <p:nvPr/>
        </p:nvSpPr>
        <p:spPr bwMode="auto">
          <a:xfrm>
            <a:off x="395536" y="4437782"/>
            <a:ext cx="7920880" cy="935434"/>
          </a:xfrm>
          <a:prstGeom prst="rect">
            <a:avLst/>
          </a:prstGeom>
          <a:solidFill>
            <a:schemeClr val="bg1">
              <a:lumMod val="85000"/>
              <a:alpha val="3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49163"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Non-Leaf Procedure Example (RISC-V Code)</a:t>
            </a:r>
            <a:endParaRPr lang="en-AU" altLang="zh-TW" dirty="0" smtClean="0"/>
          </a:p>
        </p:txBody>
      </p:sp>
      <p:sp>
        <p:nvSpPr>
          <p:cNvPr id="49164" name="Rectangle 3"/>
          <p:cNvSpPr>
            <a:spLocks noGrp="1" noChangeArrowheads="1"/>
          </p:cNvSpPr>
          <p:nvPr>
            <p:ph type="body" idx="1"/>
          </p:nvPr>
        </p:nvSpPr>
        <p:spPr/>
        <p:txBody>
          <a:bodyPr/>
          <a:lstStyle/>
          <a:p>
            <a:pPr marL="0" indent="0" eaLnBrk="1" hangingPunct="1">
              <a:buNone/>
            </a:pP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fact: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sp,sp,-16</a:t>
            </a: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smtClean="0">
                <a:ea typeface="新細明體" panose="02020500000000000000" pitchFamily="18" charset="-120"/>
                <a:cs typeface="Courier New" panose="02070309020205020404" pitchFamily="49" charset="0"/>
              </a:rPr>
              <a:t>// make space </a:t>
            </a:r>
            <a:r>
              <a:rPr lang="en-US" altLang="zh-TW" sz="2000" dirty="0">
                <a:ea typeface="新細明體" panose="02020500000000000000" pitchFamily="18" charset="-120"/>
                <a:cs typeface="Courier New" panose="02070309020205020404" pitchFamily="49" charset="0"/>
              </a:rPr>
              <a:t>on </a:t>
            </a:r>
            <a:r>
              <a:rPr lang="en-US" altLang="zh-TW" sz="2000" dirty="0" smtClean="0">
                <a:ea typeface="新細明體" panose="02020500000000000000" pitchFamily="18" charset="-120"/>
                <a:cs typeface="Courier New" panose="02070309020205020404" pitchFamily="49" charset="0"/>
              </a:rPr>
              <a:t>stack</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sd</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x1,8(</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sp</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smtClean="0">
                <a:ea typeface="新細明體" panose="02020500000000000000" pitchFamily="18" charset="-120"/>
                <a:cs typeface="Courier New" panose="02070309020205020404" pitchFamily="49" charset="0"/>
              </a:rPr>
              <a:t>// save return address in x1 onto stack</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sd</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x10,0(</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sp</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smtClean="0">
                <a:ea typeface="新細明體" panose="02020500000000000000" pitchFamily="18" charset="-120"/>
                <a:cs typeface="Courier New" panose="02070309020205020404" pitchFamily="49" charset="0"/>
              </a:rPr>
              <a:t>// save argument in x10 onto stack</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x5,x10,-1  </a:t>
            </a:r>
            <a:r>
              <a:rPr lang="en-US" altLang="zh-TW" sz="2000" dirty="0" smtClean="0">
                <a:ea typeface="新細明體" panose="02020500000000000000" pitchFamily="18" charset="-120"/>
                <a:cs typeface="Courier New" panose="02070309020205020404" pitchFamily="49" charset="0"/>
              </a:rPr>
              <a:t>// x5 = n – 1</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bge</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x5,x0,L1   </a:t>
            </a:r>
            <a:r>
              <a:rPr lang="en-US" altLang="zh-TW" sz="2000" dirty="0" smtClean="0">
                <a:ea typeface="新細明體" panose="02020500000000000000" pitchFamily="18" charset="-120"/>
                <a:cs typeface="Courier New" panose="02070309020205020404" pitchFamily="49" charset="0"/>
              </a:rPr>
              <a:t>// if n &gt;= 1, go to L1 </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x10,x0,1   </a:t>
            </a:r>
            <a:r>
              <a:rPr lang="en-US" altLang="zh-TW" sz="2000" dirty="0" smtClean="0">
                <a:ea typeface="新細明體" panose="02020500000000000000" pitchFamily="18" charset="-120"/>
                <a:cs typeface="Courier New" panose="02070309020205020404" pitchFamily="49" charset="0"/>
              </a:rPr>
              <a:t>// else, set return value to 1</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sp,sp,16   </a:t>
            </a:r>
            <a:r>
              <a:rPr lang="en-US" altLang="zh-TW" sz="2000" dirty="0" smtClean="0">
                <a:ea typeface="新細明體" panose="02020500000000000000" pitchFamily="18" charset="-120"/>
                <a:cs typeface="Courier New" panose="02070309020205020404" pitchFamily="49" charset="0"/>
              </a:rPr>
              <a:t>// pop stack, don’t bother restoring values</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jalr</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x0,0(x1)   </a:t>
            </a:r>
            <a:r>
              <a:rPr lang="en-US" altLang="zh-TW" sz="2000" dirty="0" smtClean="0">
                <a:ea typeface="新細明體" panose="02020500000000000000" pitchFamily="18" charset="-120"/>
                <a:cs typeface="Courier New" panose="02070309020205020404" pitchFamily="49" charset="0"/>
              </a:rPr>
              <a:t>// return</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L1: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x10,x10,-1 </a:t>
            </a:r>
            <a:r>
              <a:rPr lang="en-US" altLang="zh-TW" sz="2000" dirty="0" smtClean="0">
                <a:ea typeface="新細明體" panose="02020500000000000000" pitchFamily="18" charset="-120"/>
                <a:cs typeface="Courier New" panose="02070309020205020404" pitchFamily="49" charset="0"/>
              </a:rPr>
              <a:t>// n </a:t>
            </a:r>
            <a:r>
              <a:rPr lang="en-US" altLang="zh-TW" sz="2000" dirty="0">
                <a:ea typeface="新細明體" panose="02020500000000000000" pitchFamily="18" charset="-120"/>
                <a:cs typeface="Courier New" panose="02070309020205020404" pitchFamily="49" charset="0"/>
              </a:rPr>
              <a:t>= n – </a:t>
            </a:r>
            <a:r>
              <a:rPr lang="en-US" altLang="zh-TW" sz="2000" dirty="0" smtClean="0">
                <a:ea typeface="新細明體" panose="02020500000000000000" pitchFamily="18" charset="-120"/>
                <a:cs typeface="Courier New" panose="02070309020205020404" pitchFamily="49" charset="0"/>
              </a:rPr>
              <a:t>1  </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jal</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x1,fact    </a:t>
            </a:r>
            <a:r>
              <a:rPr lang="en-US" altLang="zh-TW" sz="2000" dirty="0" smtClean="0">
                <a:ea typeface="新細明體" panose="02020500000000000000" pitchFamily="18" charset="-120"/>
                <a:cs typeface="Courier New" panose="02070309020205020404" pitchFamily="49" charset="0"/>
              </a:rPr>
              <a:t>// </a:t>
            </a:r>
            <a:r>
              <a:rPr lang="en-US" altLang="zh-TW" sz="2000" dirty="0">
                <a:ea typeface="新細明體" panose="02020500000000000000" pitchFamily="18" charset="-120"/>
                <a:cs typeface="Courier New" panose="02070309020205020404" pitchFamily="49" charset="0"/>
              </a:rPr>
              <a:t>call </a:t>
            </a:r>
            <a:r>
              <a:rPr lang="en-US" altLang="zh-TW" sz="2000" dirty="0" smtClean="0">
                <a:ea typeface="新細明體" panose="02020500000000000000" pitchFamily="18" charset="-120"/>
                <a:cs typeface="Courier New" panose="02070309020205020404" pitchFamily="49" charset="0"/>
              </a:rPr>
              <a:t>fact(n – 1)</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x6,x10,0   </a:t>
            </a:r>
            <a:r>
              <a:rPr lang="en-US" altLang="zh-TW" sz="2000" dirty="0" smtClean="0">
                <a:ea typeface="新細明體" panose="02020500000000000000" pitchFamily="18" charset="-120"/>
                <a:cs typeface="Courier New" panose="02070309020205020404" pitchFamily="49" charset="0"/>
              </a:rPr>
              <a:t>// move return value </a:t>
            </a:r>
            <a:r>
              <a:rPr lang="en-US" altLang="zh-TW" sz="2000" dirty="0">
                <a:ea typeface="新細明體" panose="02020500000000000000" pitchFamily="18" charset="-120"/>
                <a:cs typeface="Courier New" panose="02070309020205020404" pitchFamily="49" charset="0"/>
              </a:rPr>
              <a:t>of fact(n – </a:t>
            </a:r>
            <a:r>
              <a:rPr lang="en-US" altLang="zh-TW" sz="2000" dirty="0" smtClean="0">
                <a:ea typeface="新細明體" panose="02020500000000000000" pitchFamily="18" charset="-120"/>
                <a:cs typeface="Courier New" panose="02070309020205020404" pitchFamily="49" charset="0"/>
              </a:rPr>
              <a:t>1) to x6</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ld</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x10,0(</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sp</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smtClean="0">
                <a:ea typeface="新細明體" panose="02020500000000000000" pitchFamily="18" charset="-120"/>
                <a:cs typeface="Courier New" panose="02070309020205020404" pitchFamily="49" charset="0"/>
              </a:rPr>
              <a:t>// restore caller’s n</a:t>
            </a:r>
            <a:br>
              <a:rPr lang="en-US" altLang="zh-TW" sz="2000" dirty="0" smtClean="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ld</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x1,8(</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sp</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smtClean="0">
                <a:ea typeface="新細明體" panose="02020500000000000000" pitchFamily="18" charset="-120"/>
                <a:cs typeface="Courier New" panose="02070309020205020404" pitchFamily="49" charset="0"/>
              </a:rPr>
              <a:t>// restore return address</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addi</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sp,sp,16   </a:t>
            </a:r>
            <a:r>
              <a:rPr lang="en-US" altLang="zh-TW" sz="2000" dirty="0" smtClean="0">
                <a:ea typeface="新細明體" panose="02020500000000000000" pitchFamily="18" charset="-120"/>
                <a:cs typeface="Courier New" panose="02070309020205020404" pitchFamily="49" charset="0"/>
              </a:rPr>
              <a:t>// return space on stack</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mul</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x10,x10,x6 </a:t>
            </a:r>
            <a:r>
              <a:rPr lang="en-US" altLang="zh-TW" sz="2000" dirty="0" smtClean="0">
                <a:ea typeface="新細明體" panose="02020500000000000000" pitchFamily="18" charset="-120"/>
                <a:cs typeface="Courier New" panose="02070309020205020404" pitchFamily="49" charset="0"/>
              </a:rPr>
              <a:t>// return n * fact(n – 1)</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r>
            <a:b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err="1" smtClean="0">
                <a:latin typeface="Courier New" panose="02070309020205020404" pitchFamily="49" charset="0"/>
                <a:ea typeface="新細明體" panose="02020500000000000000" pitchFamily="18" charset="-120"/>
                <a:cs typeface="Courier New" panose="02070309020205020404" pitchFamily="49" charset="0"/>
              </a:rPr>
              <a:t>jalr</a:t>
            </a:r>
            <a:r>
              <a:rPr lang="en-US" altLang="zh-TW" sz="2000" b="1" dirty="0" smtClean="0">
                <a:latin typeface="Courier New" panose="02070309020205020404" pitchFamily="49" charset="0"/>
                <a:ea typeface="新細明體" panose="02020500000000000000" pitchFamily="18" charset="-120"/>
                <a:cs typeface="Courier New" panose="02070309020205020404" pitchFamily="49" charset="0"/>
              </a:rPr>
              <a:t> x0,0(x1)   </a:t>
            </a:r>
            <a:r>
              <a:rPr lang="en-US" altLang="zh-TW" sz="2000" dirty="0" smtClean="0">
                <a:ea typeface="新細明體" panose="02020500000000000000" pitchFamily="18" charset="-120"/>
                <a:cs typeface="Courier New" panose="02070309020205020404" pitchFamily="49" charset="0"/>
              </a:rPr>
              <a:t>// return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1234122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title"/>
          </p:nvPr>
        </p:nvSpPr>
        <p:spPr/>
        <p:txBody>
          <a:bodyPr/>
          <a:lstStyle/>
          <a:p>
            <a:r>
              <a:rPr lang="en-US" altLang="zh-TW" dirty="0" smtClean="0"/>
              <a:t>Typical Memory Layout of a Program</a:t>
            </a:r>
            <a:endParaRPr lang="en-AU" altLang="zh-TW" dirty="0" smtClean="0"/>
          </a:p>
        </p:txBody>
      </p:sp>
      <p:sp>
        <p:nvSpPr>
          <p:cNvPr id="51205" name="Rectangle 7"/>
          <p:cNvSpPr>
            <a:spLocks noGrp="1" noChangeArrowheads="1"/>
          </p:cNvSpPr>
          <p:nvPr>
            <p:ph type="body" idx="1"/>
          </p:nvPr>
        </p:nvSpPr>
        <p:spPr/>
        <p:txBody>
          <a:bodyPr/>
          <a:lstStyle/>
          <a:p>
            <a:pPr marL="0" indent="0">
              <a:buNone/>
            </a:pPr>
            <a:r>
              <a:rPr lang="en-US" altLang="zh-TW" dirty="0" smtClean="0"/>
              <a:t>Compilers allocate (map) variables to memory based on this view for each and every program</a:t>
            </a:r>
          </a:p>
          <a:p>
            <a:r>
              <a:rPr lang="en-US" altLang="zh-TW" dirty="0" smtClean="0"/>
              <a:t>Text: program code</a:t>
            </a:r>
          </a:p>
          <a:p>
            <a:r>
              <a:rPr lang="en-US" altLang="zh-TW" dirty="0" smtClean="0"/>
              <a:t>Static data: global variables</a:t>
            </a:r>
          </a:p>
          <a:p>
            <a:pPr lvl="1"/>
            <a:r>
              <a:rPr lang="en-US" altLang="zh-TW" dirty="0" smtClean="0"/>
              <a:t>e.g., static variables in C, </a:t>
            </a:r>
            <a:br>
              <a:rPr lang="en-US" altLang="zh-TW" dirty="0" smtClean="0"/>
            </a:br>
            <a:r>
              <a:rPr lang="en-US" altLang="zh-TW" dirty="0" smtClean="0"/>
              <a:t>constant arrays, strings</a:t>
            </a:r>
          </a:p>
          <a:p>
            <a:pPr lvl="1"/>
            <a:r>
              <a:rPr lang="en-US" altLang="zh-TW" dirty="0"/>
              <a:t>x</a:t>
            </a:r>
            <a:r>
              <a:rPr lang="en-US" altLang="zh-TW" dirty="0" smtClean="0"/>
              <a:t>3 (global pointer, </a:t>
            </a:r>
            <a:r>
              <a:rPr lang="en-US" altLang="zh-TW" dirty="0" err="1" smtClean="0"/>
              <a:t>gp</a:t>
            </a:r>
            <a:r>
              <a:rPr lang="en-US" altLang="zh-TW" dirty="0" smtClean="0"/>
              <a:t>) initialized </a:t>
            </a:r>
            <a:br>
              <a:rPr lang="en-US" altLang="zh-TW" dirty="0" smtClean="0"/>
            </a:br>
            <a:r>
              <a:rPr lang="en-US" altLang="zh-TW" dirty="0" smtClean="0"/>
              <a:t>to address allowing ±offsets </a:t>
            </a:r>
            <a:br>
              <a:rPr lang="en-US" altLang="zh-TW" dirty="0" smtClean="0"/>
            </a:br>
            <a:r>
              <a:rPr lang="en-US" altLang="zh-TW" dirty="0" smtClean="0"/>
              <a:t>into this segment</a:t>
            </a:r>
          </a:p>
          <a:p>
            <a:r>
              <a:rPr lang="en-US" altLang="zh-TW" dirty="0" smtClean="0"/>
              <a:t>Dynamic data: heap</a:t>
            </a:r>
          </a:p>
          <a:p>
            <a:pPr lvl="1"/>
            <a:r>
              <a:rPr lang="en-US" altLang="zh-TW" dirty="0"/>
              <a:t>e</a:t>
            </a:r>
            <a:r>
              <a:rPr lang="en-US" altLang="zh-TW" dirty="0" smtClean="0"/>
              <a:t>.g., </a:t>
            </a:r>
            <a:r>
              <a:rPr lang="en-US" altLang="zh-TW" dirty="0" err="1" smtClean="0"/>
              <a:t>malloc</a:t>
            </a:r>
            <a:r>
              <a:rPr lang="en-US" altLang="zh-TW" dirty="0" smtClean="0"/>
              <a:t>() and free() in C, new in Java</a:t>
            </a:r>
          </a:p>
          <a:p>
            <a:r>
              <a:rPr lang="en-US" altLang="zh-TW" dirty="0" smtClean="0"/>
              <a:t>Stack: automatic storage (local variables)</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22</a:t>
            </a:fld>
            <a:endParaRPr lang="zh-TW" altLang="zh-TW"/>
          </a:p>
        </p:txBody>
      </p:sp>
      <p:pic>
        <p:nvPicPr>
          <p:cNvPr id="6"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276872"/>
            <a:ext cx="496809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5508104" y="3645024"/>
            <a:ext cx="415498" cy="369332"/>
          </a:xfrm>
          <a:prstGeom prst="rect">
            <a:avLst/>
          </a:prstGeom>
          <a:noFill/>
        </p:spPr>
        <p:txBody>
          <a:bodyPr wrap="none" rtlCol="0">
            <a:spAutoFit/>
          </a:bodyPr>
          <a:lstStyle/>
          <a:p>
            <a:r>
              <a:rPr lang="en-US" altLang="zh-TW" sz="1800" dirty="0" err="1" smtClean="0">
                <a:latin typeface="+mn-lt"/>
              </a:rPr>
              <a:t>gp</a:t>
            </a:r>
            <a:endParaRPr lang="zh-TW" altLang="en-US" sz="1800" dirty="0">
              <a:latin typeface="+mn-lt"/>
            </a:endParaRPr>
          </a:p>
        </p:txBody>
      </p:sp>
      <p:cxnSp>
        <p:nvCxnSpPr>
          <p:cNvPr id="5" name="直線單箭頭接點 4"/>
          <p:cNvCxnSpPr>
            <a:stCxn id="3" idx="2"/>
          </p:cNvCxnSpPr>
          <p:nvPr/>
        </p:nvCxnSpPr>
        <p:spPr bwMode="auto">
          <a:xfrm>
            <a:off x="5715853" y="4014356"/>
            <a:ext cx="8275" cy="206732"/>
          </a:xfrm>
          <a:prstGeom prst="straightConnector1">
            <a:avLst/>
          </a:prstGeom>
          <a:solidFill>
            <a:schemeClr val="accent1"/>
          </a:solidFill>
          <a:ln w="9525"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文字方塊 7"/>
          <p:cNvSpPr txBox="1"/>
          <p:nvPr/>
        </p:nvSpPr>
        <p:spPr>
          <a:xfrm>
            <a:off x="7518640" y="5301208"/>
            <a:ext cx="1229824" cy="461665"/>
          </a:xfrm>
          <a:prstGeom prst="rect">
            <a:avLst/>
          </a:prstGeom>
          <a:noFill/>
        </p:spPr>
        <p:txBody>
          <a:bodyPr wrap="none" rtlCol="0">
            <a:spAutoFit/>
          </a:bodyPr>
          <a:lstStyle/>
          <a:p>
            <a:r>
              <a:rPr lang="en-US" altLang="zh-TW" dirty="0" smtClean="0">
                <a:latin typeface="+mn-lt"/>
              </a:rPr>
              <a:t>Fig. 2.13</a:t>
            </a:r>
            <a:endParaRPr lang="zh-TW" altLang="en-US" dirty="0">
              <a:latin typeface="+mn-lt"/>
            </a:endParaRPr>
          </a:p>
        </p:txBody>
      </p:sp>
    </p:spTree>
    <p:extLst>
      <p:ext uri="{BB962C8B-B14F-4D97-AF65-F5344CB8AC3E}">
        <p14:creationId xmlns:p14="http://schemas.microsoft.com/office/powerpoint/2010/main" val="3495805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Grp="1" noChangeArrowheads="1"/>
          </p:cNvSpPr>
          <p:nvPr>
            <p:ph type="title"/>
          </p:nvPr>
        </p:nvSpPr>
        <p:spPr/>
        <p:txBody>
          <a:bodyPr/>
          <a:lstStyle/>
          <a:p>
            <a:r>
              <a:rPr lang="en-US" altLang="zh-TW" smtClean="0"/>
              <a:t>Local Data on the Stack</a:t>
            </a:r>
            <a:endParaRPr lang="en-AU" altLang="zh-TW" smtClean="0"/>
          </a:p>
        </p:txBody>
      </p:sp>
      <p:sp>
        <p:nvSpPr>
          <p:cNvPr id="2" name="內容版面配置區 1"/>
          <p:cNvSpPr>
            <a:spLocks noGrp="1"/>
          </p:cNvSpPr>
          <p:nvPr>
            <p:ph idx="1"/>
          </p:nvPr>
        </p:nvSpPr>
        <p:spPr/>
        <p:txBody>
          <a:bodyPr/>
          <a:lstStyle/>
          <a:p>
            <a:pPr>
              <a:spcBef>
                <a:spcPts val="0"/>
              </a:spcBef>
            </a:pPr>
            <a:endParaRPr lang="en-US" altLang="zh-TW" dirty="0" smtClean="0"/>
          </a:p>
          <a:p>
            <a:pPr>
              <a:spcBef>
                <a:spcPts val="0"/>
              </a:spcBef>
            </a:pPr>
            <a:endParaRPr lang="en-US" altLang="zh-TW" dirty="0"/>
          </a:p>
          <a:p>
            <a:pPr>
              <a:spcBef>
                <a:spcPts val="0"/>
              </a:spcBef>
            </a:pPr>
            <a:endParaRPr lang="en-US" altLang="zh-TW" dirty="0" smtClean="0"/>
          </a:p>
          <a:p>
            <a:pPr>
              <a:spcBef>
                <a:spcPts val="0"/>
              </a:spcBef>
            </a:pPr>
            <a:endParaRPr lang="en-US" altLang="zh-TW" dirty="0"/>
          </a:p>
          <a:p>
            <a:pPr>
              <a:spcBef>
                <a:spcPts val="0"/>
              </a:spcBef>
            </a:pPr>
            <a:endParaRPr lang="en-US" altLang="zh-TW" dirty="0" smtClean="0"/>
          </a:p>
          <a:p>
            <a:pPr>
              <a:spcBef>
                <a:spcPts val="0"/>
              </a:spcBef>
            </a:pPr>
            <a:endParaRPr lang="en-US" altLang="zh-TW" dirty="0"/>
          </a:p>
          <a:p>
            <a:pPr>
              <a:spcBef>
                <a:spcPts val="0"/>
              </a:spcBef>
            </a:pPr>
            <a:endParaRPr lang="en-US" altLang="zh-TW" dirty="0" smtClean="0"/>
          </a:p>
          <a:p>
            <a:pPr>
              <a:spcBef>
                <a:spcPts val="0"/>
              </a:spcBef>
            </a:pPr>
            <a:endParaRPr lang="en-US" altLang="zh-TW" dirty="0" smtClean="0"/>
          </a:p>
          <a:p>
            <a:pPr>
              <a:spcBef>
                <a:spcPts val="0"/>
              </a:spcBef>
            </a:pPr>
            <a:endParaRPr lang="en-US" altLang="zh-TW" dirty="0" smtClean="0"/>
          </a:p>
          <a:p>
            <a:pPr>
              <a:spcBef>
                <a:spcPts val="0"/>
              </a:spcBef>
            </a:pPr>
            <a:r>
              <a:rPr lang="en-US" altLang="zh-TW" dirty="0" smtClean="0"/>
              <a:t>Local data allocated by </a:t>
            </a:r>
            <a:r>
              <a:rPr lang="en-US" altLang="zh-TW" dirty="0" err="1" smtClean="0"/>
              <a:t>callee</a:t>
            </a:r>
            <a:r>
              <a:rPr lang="en-US" altLang="zh-TW" dirty="0" smtClean="0"/>
              <a:t>, e.g., local array, in stack</a:t>
            </a:r>
          </a:p>
          <a:p>
            <a:pPr>
              <a:spcBef>
                <a:spcPts val="0"/>
              </a:spcBef>
            </a:pPr>
            <a:r>
              <a:rPr lang="en-US" altLang="zh-TW" dirty="0" smtClean="0">
                <a:solidFill>
                  <a:srgbClr val="FF0000"/>
                </a:solidFill>
              </a:rPr>
              <a:t>Procedure frame </a:t>
            </a:r>
            <a:r>
              <a:rPr lang="en-US" altLang="zh-TW" dirty="0" smtClean="0"/>
              <a:t>(</a:t>
            </a:r>
            <a:r>
              <a:rPr lang="en-US" altLang="zh-TW" i="1" dirty="0" smtClean="0">
                <a:solidFill>
                  <a:srgbClr val="FF0000"/>
                </a:solidFill>
              </a:rPr>
              <a:t>activation record</a:t>
            </a:r>
            <a:r>
              <a:rPr lang="en-US" altLang="zh-TW" dirty="0" smtClean="0"/>
              <a:t>): </a:t>
            </a:r>
            <a:r>
              <a:rPr lang="en-US" altLang="zh-TW" b="1" dirty="0" err="1" smtClean="0">
                <a:latin typeface="Courier New" panose="02070309020205020404" pitchFamily="49" charset="0"/>
                <a:cs typeface="Courier New" panose="02070309020205020404" pitchFamily="49" charset="0"/>
              </a:rPr>
              <a:t>fp</a:t>
            </a:r>
            <a:endParaRPr lang="en-US" altLang="zh-TW" b="1" dirty="0" smtClean="0">
              <a:latin typeface="Courier New" panose="02070309020205020404" pitchFamily="49" charset="0"/>
              <a:cs typeface="Courier New" panose="02070309020205020404" pitchFamily="49" charset="0"/>
            </a:endParaRPr>
          </a:p>
          <a:p>
            <a:pPr lvl="1">
              <a:spcBef>
                <a:spcPts val="0"/>
              </a:spcBef>
            </a:pPr>
            <a:r>
              <a:rPr lang="en-US" altLang="zh-TW" dirty="0" smtClean="0"/>
              <a:t>“Working space” of the procedure, compiler generates</a:t>
            </a:r>
            <a:endParaRPr lang="en-AU" altLang="zh-TW" dirty="0" smtClean="0"/>
          </a:p>
          <a:p>
            <a:pPr>
              <a:spcBef>
                <a:spcPts val="0"/>
              </a:spcBef>
            </a:pPr>
            <a:endParaRPr lang="zh-TW" altLang="en-US" dirty="0"/>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23</a:t>
            </a:fld>
            <a:endParaRPr lang="zh-TW" altLang="zh-TW"/>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24744"/>
            <a:ext cx="7776864" cy="378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23528" y="3212976"/>
            <a:ext cx="1229824" cy="461665"/>
          </a:xfrm>
          <a:prstGeom prst="rect">
            <a:avLst/>
          </a:prstGeom>
          <a:noFill/>
        </p:spPr>
        <p:txBody>
          <a:bodyPr wrap="none" rtlCol="0">
            <a:spAutoFit/>
          </a:bodyPr>
          <a:lstStyle/>
          <a:p>
            <a:r>
              <a:rPr lang="en-US" altLang="zh-TW" dirty="0" smtClean="0">
                <a:latin typeface="+mn-lt"/>
              </a:rPr>
              <a:t>Fig. 2.12</a:t>
            </a:r>
            <a:endParaRPr lang="zh-TW" altLang="en-US" dirty="0">
              <a:latin typeface="+mn-lt"/>
            </a:endParaRPr>
          </a:p>
        </p:txBody>
      </p:sp>
    </p:spTree>
    <p:extLst>
      <p:ext uri="{BB962C8B-B14F-4D97-AF65-F5344CB8AC3E}">
        <p14:creationId xmlns:p14="http://schemas.microsoft.com/office/powerpoint/2010/main" val="2207667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 Procedure Calls</a:t>
            </a:r>
            <a:endParaRPr lang="zh-TW" altLang="en-US" dirty="0"/>
          </a:p>
        </p:txBody>
      </p:sp>
      <p:sp>
        <p:nvSpPr>
          <p:cNvPr id="3" name="內容版面配置區 2"/>
          <p:cNvSpPr>
            <a:spLocks noGrp="1"/>
          </p:cNvSpPr>
          <p:nvPr>
            <p:ph idx="1"/>
          </p:nvPr>
        </p:nvSpPr>
        <p:spPr/>
        <p:txBody>
          <a:bodyPr/>
          <a:lstStyle/>
          <a:p>
            <a:r>
              <a:rPr lang="en-US" altLang="zh-TW" dirty="0" smtClean="0"/>
              <a:t>Compiler (or assembly programmer) and processor hardware work together to support/translate procedure calls in HLLs</a:t>
            </a:r>
          </a:p>
          <a:p>
            <a:r>
              <a:rPr lang="en-US" altLang="zh-TW" dirty="0" smtClean="0"/>
              <a:t>Processor hardware provides:</a:t>
            </a:r>
          </a:p>
          <a:p>
            <a:pPr lvl="1"/>
            <a:r>
              <a:rPr lang="en-US" altLang="zh-TW" dirty="0" smtClean="0"/>
              <a:t>Registers: SP (stack pointer), RA (return address), …</a:t>
            </a:r>
          </a:p>
          <a:p>
            <a:pPr lvl="1"/>
            <a:r>
              <a:rPr lang="en-US" altLang="zh-TW" dirty="0" smtClean="0"/>
              <a:t>Instructions: </a:t>
            </a:r>
            <a:r>
              <a:rPr lang="en-US" altLang="zh-TW" b="1" dirty="0" err="1" smtClean="0">
                <a:latin typeface="Courier New" panose="02070309020205020404" pitchFamily="49" charset="0"/>
                <a:cs typeface="Courier New" panose="02070309020205020404" pitchFamily="49" charset="0"/>
              </a:rPr>
              <a:t>jal</a:t>
            </a:r>
            <a:r>
              <a:rPr lang="en-US" altLang="zh-TW" dirty="0" smtClean="0"/>
              <a:t>, </a:t>
            </a:r>
            <a:r>
              <a:rPr lang="en-US" altLang="zh-TW" b="1" dirty="0" err="1" smtClean="0">
                <a:latin typeface="Courier New" panose="02070309020205020404" pitchFamily="49" charset="0"/>
                <a:cs typeface="Courier New" panose="02070309020205020404" pitchFamily="49" charset="0"/>
              </a:rPr>
              <a:t>jalr</a:t>
            </a:r>
            <a:endParaRPr lang="en-US" altLang="zh-TW" b="1" dirty="0" smtClean="0">
              <a:latin typeface="Courier New" panose="02070309020205020404" pitchFamily="49" charset="0"/>
              <a:cs typeface="Courier New" panose="02070309020205020404" pitchFamily="49" charset="0"/>
            </a:endParaRPr>
          </a:p>
          <a:p>
            <a:r>
              <a:rPr lang="en-US" altLang="zh-TW" dirty="0" smtClean="0"/>
              <a:t>Compiler does</a:t>
            </a:r>
          </a:p>
          <a:p>
            <a:pPr lvl="1"/>
            <a:r>
              <a:rPr lang="en-US" altLang="zh-TW" dirty="0" smtClean="0"/>
              <a:t>Allocation of memory space for stack and local variables</a:t>
            </a:r>
          </a:p>
          <a:p>
            <a:pPr lvl="1"/>
            <a:r>
              <a:rPr lang="en-US" altLang="zh-TW" dirty="0" smtClean="0"/>
              <a:t>Generation of instructions for managing stack, passing arguments and return values, jumping to and returning from procedure </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429071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a:solidFill>
                  <a:srgbClr val="FF0000"/>
                </a:solidFill>
              </a:rPr>
              <a:t>More operand representations (Sec. 2.9, 2.10)</a:t>
            </a:r>
          </a:p>
          <a:p>
            <a:pPr lvl="1"/>
            <a:r>
              <a:rPr lang="en-US" altLang="zh-TW" dirty="0" smtClean="0">
                <a:solidFill>
                  <a:srgbClr val="FF0000"/>
                </a:solidFill>
              </a:rPr>
              <a:t>Characters, wide </a:t>
            </a:r>
            <a:r>
              <a:rPr lang="en-US" altLang="zh-TW" dirty="0" err="1" smtClean="0">
                <a:solidFill>
                  <a:srgbClr val="FF0000"/>
                </a:solidFill>
              </a:rPr>
              <a:t>immediates</a:t>
            </a:r>
            <a:r>
              <a:rPr lang="en-US" altLang="zh-TW" dirty="0" smtClean="0">
                <a:solidFill>
                  <a:srgbClr val="FF0000"/>
                </a:solidFill>
              </a:rPr>
              <a:t> and addresses</a:t>
            </a:r>
            <a:endParaRPr lang="en-US" altLang="zh-TW" dirty="0">
              <a:solidFill>
                <a:srgbClr val="FF0000"/>
              </a:solidFill>
            </a:endParaRPr>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1246457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zh-TW" smtClean="0"/>
              <a:t>Character Data</a:t>
            </a:r>
            <a:endParaRPr lang="en-AU" altLang="zh-TW" smtClean="0"/>
          </a:p>
        </p:txBody>
      </p:sp>
      <p:sp>
        <p:nvSpPr>
          <p:cNvPr id="52228" name="Rectangle 3"/>
          <p:cNvSpPr>
            <a:spLocks noGrp="1" noChangeArrowheads="1"/>
          </p:cNvSpPr>
          <p:nvPr>
            <p:ph type="body" idx="1"/>
          </p:nvPr>
        </p:nvSpPr>
        <p:spPr/>
        <p:txBody>
          <a:bodyPr/>
          <a:lstStyle/>
          <a:p>
            <a:r>
              <a:rPr lang="en-US" altLang="zh-TW" u="sng" dirty="0" smtClean="0"/>
              <a:t>Byte-encoded</a:t>
            </a:r>
            <a:r>
              <a:rPr lang="en-US" altLang="zh-TW" dirty="0" smtClean="0"/>
              <a:t> character sets</a:t>
            </a:r>
          </a:p>
          <a:p>
            <a:pPr lvl="1"/>
            <a:r>
              <a:rPr lang="en-US" altLang="zh-TW" dirty="0" smtClean="0">
                <a:solidFill>
                  <a:srgbClr val="FF0000"/>
                </a:solidFill>
              </a:rPr>
              <a:t>ASCII</a:t>
            </a:r>
            <a:r>
              <a:rPr lang="en-US" altLang="zh-TW" dirty="0" smtClean="0"/>
              <a:t>: 128 characters: 95 graphic, 33 control</a:t>
            </a:r>
          </a:p>
          <a:p>
            <a:pPr lvl="1"/>
            <a:r>
              <a:rPr lang="en-US" altLang="zh-TW" dirty="0" smtClean="0"/>
              <a:t>Latin-1: 256 characters (ASCII, +96 more graphic characters)</a:t>
            </a:r>
          </a:p>
          <a:p>
            <a:r>
              <a:rPr lang="en-US" altLang="zh-TW" dirty="0" smtClean="0">
                <a:solidFill>
                  <a:srgbClr val="FF0000"/>
                </a:solidFill>
              </a:rPr>
              <a:t>Unicode</a:t>
            </a:r>
            <a:r>
              <a:rPr lang="en-US" altLang="zh-TW" dirty="0" smtClean="0"/>
              <a:t>: 32-bit character set</a:t>
            </a:r>
          </a:p>
          <a:p>
            <a:pPr lvl="1"/>
            <a:r>
              <a:rPr lang="en-US" altLang="zh-TW" dirty="0" smtClean="0"/>
              <a:t>Used in Java, C++ wide characters, …</a:t>
            </a:r>
          </a:p>
          <a:p>
            <a:pPr lvl="1"/>
            <a:r>
              <a:rPr lang="en-US" altLang="zh-TW" dirty="0" smtClean="0"/>
              <a:t>Most of the world’s alphabets, plus symbols</a:t>
            </a:r>
          </a:p>
          <a:p>
            <a:pPr lvl="1"/>
            <a:r>
              <a:rPr lang="en-US" altLang="zh-TW" dirty="0" smtClean="0"/>
              <a:t>UTF-8, UTF-16: variable-length encodings</a:t>
            </a:r>
            <a:endParaRPr lang="en-AU" altLang="zh-TW" dirty="0" smtClean="0"/>
          </a:p>
        </p:txBody>
      </p:sp>
      <p:pic>
        <p:nvPicPr>
          <p:cNvPr id="2" name="圖片 1"/>
          <p:cNvPicPr>
            <a:picLocks noChangeAspect="1"/>
          </p:cNvPicPr>
          <p:nvPr/>
        </p:nvPicPr>
        <p:blipFill>
          <a:blip r:embed="rId3"/>
          <a:stretch>
            <a:fillRect/>
          </a:stretch>
        </p:blipFill>
        <p:spPr>
          <a:xfrm>
            <a:off x="1835696" y="4022192"/>
            <a:ext cx="7513712" cy="3007208"/>
          </a:xfrm>
          <a:prstGeom prst="rect">
            <a:avLst/>
          </a:prstGeom>
        </p:spPr>
      </p:pic>
      <p:sp>
        <p:nvSpPr>
          <p:cNvPr id="3" name="文字方塊 2"/>
          <p:cNvSpPr txBox="1"/>
          <p:nvPr/>
        </p:nvSpPr>
        <p:spPr>
          <a:xfrm>
            <a:off x="251520" y="5525796"/>
            <a:ext cx="1229824" cy="461665"/>
          </a:xfrm>
          <a:prstGeom prst="rect">
            <a:avLst/>
          </a:prstGeom>
          <a:noFill/>
        </p:spPr>
        <p:txBody>
          <a:bodyPr wrap="none" rtlCol="0">
            <a:spAutoFit/>
          </a:bodyPr>
          <a:lstStyle/>
          <a:p>
            <a:pPr marL="0"/>
            <a:r>
              <a:rPr lang="en-US" altLang="zh-TW" dirty="0" smtClean="0">
                <a:latin typeface="+mn-lt"/>
              </a:rPr>
              <a:t>Fig. 2.15</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26</a:t>
            </a:fld>
            <a:endParaRPr lang="zh-TW" altLang="zh-TW"/>
          </a:p>
        </p:txBody>
      </p:sp>
    </p:spTree>
    <p:extLst>
      <p:ext uri="{BB962C8B-B14F-4D97-AF65-F5344CB8AC3E}">
        <p14:creationId xmlns:p14="http://schemas.microsoft.com/office/powerpoint/2010/main" val="3991109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dirty="0" smtClean="0"/>
              <a:t>RISC-V Byte/</a:t>
            </a:r>
            <a:r>
              <a:rPr lang="en-US" altLang="en-US" dirty="0" err="1" smtClean="0"/>
              <a:t>Halfword</a:t>
            </a:r>
            <a:r>
              <a:rPr lang="en-US" altLang="en-US" dirty="0" smtClean="0"/>
              <a:t>/Word Operations</a:t>
            </a:r>
            <a:endParaRPr lang="en-AU" altLang="zh-TW" dirty="0" smtClean="0"/>
          </a:p>
        </p:txBody>
      </p:sp>
      <p:sp>
        <p:nvSpPr>
          <p:cNvPr id="53252" name="Rectangle 3"/>
          <p:cNvSpPr>
            <a:spLocks noGrp="1" noChangeArrowheads="1"/>
          </p:cNvSpPr>
          <p:nvPr>
            <p:ph type="body" idx="1"/>
          </p:nvPr>
        </p:nvSpPr>
        <p:spPr/>
        <p:txBody>
          <a:bodyPr/>
          <a:lstStyle/>
          <a:p>
            <a:r>
              <a:rPr lang="en-US" altLang="en-US" dirty="0" smtClean="0"/>
              <a:t>RISC-V byte/</a:t>
            </a:r>
            <a:r>
              <a:rPr lang="en-US" altLang="en-US" dirty="0" err="1" smtClean="0"/>
              <a:t>halfword</a:t>
            </a:r>
            <a:r>
              <a:rPr lang="en-US" altLang="en-US" dirty="0" smtClean="0"/>
              <a:t>/word load/store</a:t>
            </a:r>
          </a:p>
          <a:p>
            <a:pPr lvl="1"/>
            <a:r>
              <a:rPr lang="en-US" altLang="en-US" dirty="0" smtClean="0"/>
              <a:t>Load byte/</a:t>
            </a:r>
            <a:r>
              <a:rPr lang="en-US" altLang="en-US" dirty="0" err="1" smtClean="0"/>
              <a:t>halfword</a:t>
            </a:r>
            <a:r>
              <a:rPr lang="en-US" altLang="en-US" dirty="0" smtClean="0"/>
              <a:t>/word: sign extend to 64 bits in </a:t>
            </a:r>
            <a:r>
              <a:rPr lang="en-US" altLang="en-US" sz="2200" b="1" dirty="0" err="1">
                <a:latin typeface="Courier New" panose="02070309020205020404" pitchFamily="49" charset="0"/>
                <a:cs typeface="Courier New" panose="02070309020205020404" pitchFamily="49" charset="0"/>
              </a:rPr>
              <a:t>rd</a:t>
            </a:r>
            <a:endParaRPr lang="en-US" altLang="en-US" sz="2200" b="1" dirty="0">
              <a:latin typeface="Courier New" panose="02070309020205020404" pitchFamily="49" charset="0"/>
              <a:cs typeface="Courier New" panose="02070309020205020404" pitchFamily="49" charset="0"/>
            </a:endParaRPr>
          </a:p>
          <a:p>
            <a:pPr lvl="2"/>
            <a:r>
              <a:rPr lang="en-US" altLang="en-US" b="1" dirty="0" err="1" smtClean="0">
                <a:latin typeface="Courier New" panose="02070309020205020404" pitchFamily="49" charset="0"/>
                <a:cs typeface="Courier New" panose="02070309020205020404" pitchFamily="49" charset="0"/>
              </a:rPr>
              <a:t>lb</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p>
          <a:p>
            <a:pPr lvl="2"/>
            <a:r>
              <a:rPr lang="en-US" altLang="en-US" b="1" dirty="0" err="1" smtClean="0">
                <a:latin typeface="Courier New" panose="02070309020205020404" pitchFamily="49" charset="0"/>
                <a:cs typeface="Courier New" panose="02070309020205020404" pitchFamily="49" charset="0"/>
              </a:rPr>
              <a:t>lh</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p>
          <a:p>
            <a:pPr lvl="2"/>
            <a:r>
              <a:rPr lang="en-US" altLang="en-US" b="1" dirty="0" err="1" smtClean="0">
                <a:latin typeface="Courier New" panose="02070309020205020404" pitchFamily="49" charset="0"/>
                <a:cs typeface="Courier New" panose="02070309020205020404" pitchFamily="49" charset="0"/>
              </a:rPr>
              <a:t>lw</a:t>
            </a:r>
            <a:r>
              <a:rPr lang="en-US" altLang="en-US" b="1" dirty="0" smtClean="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p>
          <a:p>
            <a:pPr lvl="1"/>
            <a:r>
              <a:rPr lang="en-US" altLang="en-US" dirty="0" smtClean="0"/>
              <a:t>Load byte/</a:t>
            </a:r>
            <a:r>
              <a:rPr lang="en-US" altLang="en-US" dirty="0" err="1" smtClean="0"/>
              <a:t>halfword</a:t>
            </a:r>
            <a:r>
              <a:rPr lang="en-US" altLang="en-US" dirty="0" smtClean="0"/>
              <a:t>/word unsigned: zero extend to 64 bits</a:t>
            </a:r>
          </a:p>
          <a:p>
            <a:pPr lvl="2"/>
            <a:r>
              <a:rPr lang="en-US" altLang="en-US" b="1" dirty="0" err="1">
                <a:latin typeface="Courier New" panose="02070309020205020404" pitchFamily="49" charset="0"/>
                <a:cs typeface="Courier New" panose="02070309020205020404" pitchFamily="49" charset="0"/>
              </a:rPr>
              <a:t>lbu</a:t>
            </a:r>
            <a:r>
              <a:rPr lang="en-US" altLang="en-US" b="1" dirty="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r>
              <a:rPr lang="en-US" altLang="en-US" b="1" dirty="0">
                <a:latin typeface="Courier New" panose="02070309020205020404" pitchFamily="49" charset="0"/>
                <a:cs typeface="Courier New" panose="02070309020205020404" pitchFamily="49" charset="0"/>
              </a:rPr>
              <a:t>)</a:t>
            </a:r>
          </a:p>
          <a:p>
            <a:pPr lvl="2"/>
            <a:r>
              <a:rPr lang="en-US" altLang="en-US" b="1" dirty="0" err="1">
                <a:latin typeface="Courier New" panose="02070309020205020404" pitchFamily="49" charset="0"/>
                <a:cs typeface="Courier New" panose="02070309020205020404" pitchFamily="49" charset="0"/>
              </a:rPr>
              <a:t>lhu</a:t>
            </a:r>
            <a:r>
              <a:rPr lang="en-US" altLang="en-US" b="1" dirty="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r>
              <a:rPr lang="en-US" altLang="en-US" b="1" dirty="0">
                <a:latin typeface="Courier New" panose="02070309020205020404" pitchFamily="49" charset="0"/>
                <a:cs typeface="Courier New" panose="02070309020205020404" pitchFamily="49" charset="0"/>
              </a:rPr>
              <a:t>)</a:t>
            </a:r>
          </a:p>
          <a:p>
            <a:pPr lvl="2"/>
            <a:r>
              <a:rPr lang="en-US" altLang="en-US" b="1" dirty="0" err="1">
                <a:latin typeface="Courier New" panose="02070309020205020404" pitchFamily="49" charset="0"/>
                <a:cs typeface="Courier New" panose="02070309020205020404" pitchFamily="49" charset="0"/>
              </a:rPr>
              <a:t>lwu</a:t>
            </a:r>
            <a:r>
              <a:rPr lang="en-US" altLang="en-US" b="1" dirty="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rd,offset</a:t>
            </a:r>
            <a:r>
              <a:rPr lang="en-US" altLang="en-US" b="1" dirty="0" smtClean="0">
                <a:latin typeface="Courier New" panose="02070309020205020404" pitchFamily="49" charset="0"/>
                <a:cs typeface="Courier New" panose="02070309020205020404" pitchFamily="49" charset="0"/>
              </a:rPr>
              <a:t>(rs1</a:t>
            </a:r>
            <a:r>
              <a:rPr lang="en-US" altLang="en-US" b="1" dirty="0">
                <a:latin typeface="Courier New" panose="02070309020205020404" pitchFamily="49" charset="0"/>
                <a:cs typeface="Courier New" panose="02070309020205020404" pitchFamily="49" charset="0"/>
              </a:rPr>
              <a:t>)</a:t>
            </a:r>
          </a:p>
          <a:p>
            <a:pPr lvl="1"/>
            <a:r>
              <a:rPr lang="en-US" altLang="en-US" dirty="0" smtClean="0"/>
              <a:t>Store byte/</a:t>
            </a:r>
            <a:r>
              <a:rPr lang="en-US" altLang="en-US" dirty="0" err="1" smtClean="0"/>
              <a:t>halfword</a:t>
            </a:r>
            <a:r>
              <a:rPr lang="en-US" altLang="en-US" dirty="0" smtClean="0"/>
              <a:t>/word: store rightmost 8/16/32 bits</a:t>
            </a:r>
          </a:p>
          <a:p>
            <a:pPr lvl="2"/>
            <a:r>
              <a:rPr lang="en-US" altLang="en-US" b="1" dirty="0" err="1">
                <a:latin typeface="Courier New" panose="02070309020205020404" pitchFamily="49" charset="0"/>
                <a:cs typeface="Courier New" panose="02070309020205020404" pitchFamily="49" charset="0"/>
              </a:rPr>
              <a:t>sb</a:t>
            </a: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rs2,offset(rs1</a:t>
            </a:r>
            <a:r>
              <a:rPr lang="en-US" altLang="en-US" b="1" dirty="0">
                <a:latin typeface="Courier New" panose="02070309020205020404" pitchFamily="49" charset="0"/>
                <a:cs typeface="Courier New" panose="02070309020205020404" pitchFamily="49" charset="0"/>
              </a:rPr>
              <a:t>)</a:t>
            </a:r>
          </a:p>
          <a:p>
            <a:pPr lvl="2"/>
            <a:r>
              <a:rPr lang="en-US" altLang="en-US" b="1" dirty="0" err="1">
                <a:latin typeface="Courier New" panose="02070309020205020404" pitchFamily="49" charset="0"/>
                <a:cs typeface="Courier New" panose="02070309020205020404" pitchFamily="49" charset="0"/>
              </a:rPr>
              <a:t>sh</a:t>
            </a: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rs2,offset(rs1</a:t>
            </a:r>
            <a:r>
              <a:rPr lang="en-US" altLang="en-US" b="1" dirty="0">
                <a:latin typeface="Courier New" panose="02070309020205020404" pitchFamily="49" charset="0"/>
                <a:cs typeface="Courier New" panose="02070309020205020404" pitchFamily="49" charset="0"/>
              </a:rPr>
              <a:t>)</a:t>
            </a:r>
          </a:p>
          <a:p>
            <a:pPr lvl="2"/>
            <a:r>
              <a:rPr lang="en-US" altLang="en-US" b="1" dirty="0" err="1">
                <a:latin typeface="Courier New" panose="02070309020205020404" pitchFamily="49" charset="0"/>
                <a:cs typeface="Courier New" panose="02070309020205020404" pitchFamily="49" charset="0"/>
              </a:rPr>
              <a:t>sw</a:t>
            </a: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rs2,offset(rs1</a:t>
            </a:r>
            <a:r>
              <a:rPr lang="en-US" altLang="en-US" b="1" dirty="0">
                <a:latin typeface="Courier New" panose="02070309020205020404" pitchFamily="49" charset="0"/>
                <a:cs typeface="Courier New" panose="02070309020205020404" pitchFamily="49" charset="0"/>
              </a:rPr>
              <a: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489043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String Copy Example for Handling Bytes</a:t>
            </a:r>
            <a:endParaRPr lang="en-AU" altLang="zh-TW" dirty="0" smtClean="0"/>
          </a:p>
        </p:txBody>
      </p:sp>
      <p:sp>
        <p:nvSpPr>
          <p:cNvPr id="54276"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C code:</a:t>
            </a:r>
          </a:p>
          <a:p>
            <a:pPr lvl="1" eaLnBrk="1" hangingPunct="1"/>
            <a:r>
              <a:rPr lang="en-US" altLang="zh-TW" dirty="0" smtClean="0">
                <a:ea typeface="新細明體" panose="02020500000000000000" pitchFamily="18" charset="-120"/>
              </a:rPr>
              <a:t>Null-terminated strings</a:t>
            </a:r>
          </a:p>
          <a:p>
            <a:pPr eaLnBrk="1" hangingPunct="1">
              <a:buFont typeface="Wingdings" panose="05000000000000000000" pitchFamily="2" charset="2"/>
              <a:buNone/>
            </a:pPr>
            <a:r>
              <a:rPr lang="en-US" altLang="zh-TW" sz="2800" dirty="0" smtClean="0">
                <a:latin typeface="Lucida Console" panose="020B0609040504020204" pitchFamily="49" charset="0"/>
                <a:ea typeface="新細明體" panose="02020500000000000000" pitchFamily="18" charset="-120"/>
              </a:rPr>
              <a:t>	</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void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strcpy</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(char x[], char y[]){</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size_t</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 0;</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while ((x[</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]=y[</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])!='\0')</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 += 1;</a:t>
            </a:r>
            <a:b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br>
            <a:r>
              <a:rPr lang="en-US" altLang="zh-TW" sz="2400" b="1" dirty="0" smtClean="0">
                <a:latin typeface="Courier New" panose="02070309020205020404" pitchFamily="49" charset="0"/>
                <a:ea typeface="新細明體" panose="02020500000000000000" pitchFamily="18" charset="-120"/>
                <a:cs typeface="Courier New" panose="02070309020205020404" pitchFamily="49" charset="0"/>
              </a:rPr>
              <a:t>}</a:t>
            </a:r>
          </a:p>
          <a:p>
            <a:pPr lvl="1" eaLnBrk="1" hangingPunct="1"/>
            <a:r>
              <a:rPr lang="en-US" altLang="zh-TW" dirty="0" smtClean="0">
                <a:ea typeface="新細明體" panose="02020500000000000000" pitchFamily="18" charset="-120"/>
              </a:rPr>
              <a:t>Addresses of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a:t>
            </a:r>
            <a:r>
              <a:rPr lang="en-US" altLang="zh-TW" dirty="0" smtClean="0">
                <a:ea typeface="新細明體" panose="02020500000000000000" pitchFamily="18" charset="-120"/>
              </a:rPr>
              <a:t>,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y</a:t>
            </a:r>
            <a:r>
              <a:rPr lang="en-US" altLang="zh-TW" dirty="0" smtClean="0">
                <a:ea typeface="新細明體" panose="02020500000000000000" pitchFamily="18" charset="-120"/>
              </a:rPr>
              <a:t>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r>
              <a:rPr lang="en-US" altLang="zh-TW" dirty="0" smtClean="0">
                <a:ea typeface="新細明體" panose="02020500000000000000" pitchFamily="18" charset="-12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x11</a:t>
            </a:r>
            <a:r>
              <a:rPr lang="en-US" altLang="zh-TW" dirty="0">
                <a:ea typeface="新細明體" panose="02020500000000000000" pitchFamily="18" charset="-120"/>
              </a:rPr>
              <a:t> (argument registers)</a:t>
            </a:r>
          </a:p>
          <a:p>
            <a:pPr lvl="1" eaLnBrk="1" hangingPunct="1"/>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i</a:t>
            </a:r>
            <a:r>
              <a:rPr lang="en-US" altLang="zh-TW" dirty="0" smtClean="0">
                <a:ea typeface="新細明體" panose="02020500000000000000" pitchFamily="18" charset="-120"/>
              </a:rPr>
              <a:t> in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x19</a:t>
            </a:r>
            <a:r>
              <a:rPr lang="en-US" altLang="zh-TW" dirty="0">
                <a:ea typeface="新細明體" panose="02020500000000000000" pitchFamily="18" charset="-120"/>
              </a:rPr>
              <a:t> </a:t>
            </a:r>
            <a:r>
              <a:rPr lang="en-US" altLang="zh-TW" dirty="0" smtClean="0">
                <a:ea typeface="新細明體" panose="02020500000000000000" pitchFamily="18" charset="-120"/>
              </a:rPr>
              <a:t>(saved register</a:t>
            </a:r>
            <a:r>
              <a:rPr lang="zh-TW" altLang="en-US" dirty="0" smtClean="0">
                <a:ea typeface="新細明體" panose="02020500000000000000" pitchFamily="18" charset="-120"/>
              </a:rPr>
              <a:t> </a:t>
            </a:r>
            <a:r>
              <a:rPr lang="en-US" altLang="zh-TW" dirty="0" smtClean="0">
                <a:ea typeface="新細明體" panose="02020500000000000000" pitchFamily="18" charset="-120"/>
                <a:sym typeface="Wingdings" panose="05000000000000000000" pitchFamily="2" charset="2"/>
              </a:rPr>
              <a:t></a:t>
            </a:r>
            <a:r>
              <a:rPr lang="zh-TW" altLang="en-US" dirty="0" smtClean="0">
                <a:ea typeface="新細明體" panose="02020500000000000000" pitchFamily="18" charset="-120"/>
                <a:sym typeface="Wingdings" panose="05000000000000000000" pitchFamily="2" charset="2"/>
              </a:rPr>
              <a:t> </a:t>
            </a:r>
            <a:r>
              <a:rPr lang="en-US" altLang="zh-TW" dirty="0" smtClean="0">
                <a:ea typeface="新細明體" panose="02020500000000000000" pitchFamily="18" charset="-120"/>
                <a:sym typeface="Wingdings" panose="05000000000000000000" pitchFamily="2" charset="2"/>
              </a:rPr>
              <a:t>need to be preserved</a:t>
            </a:r>
            <a:r>
              <a:rPr lang="en-US" altLang="zh-TW" dirty="0" smtClean="0">
                <a:ea typeface="新細明體" panose="02020500000000000000" pitchFamily="18" charset="-120"/>
              </a:rPr>
              <a:t>)</a:t>
            </a:r>
          </a:p>
          <a:p>
            <a:pPr lvl="2" eaLnBrk="1" hangingPunct="1"/>
            <a:r>
              <a:rPr lang="en-US" altLang="zh-TW" dirty="0" smtClean="0">
                <a:ea typeface="新細明體" panose="02020500000000000000" pitchFamily="18" charset="-120"/>
              </a:rPr>
              <a:t>Compiler should actually use registers for temporaries (x5~x7, x28~x31)</a:t>
            </a:r>
            <a:endParaRPr lang="en-US" altLang="zh-TW" dirty="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spTree>
    <p:extLst>
      <p:ext uri="{BB962C8B-B14F-4D97-AF65-F5344CB8AC3E}">
        <p14:creationId xmlns:p14="http://schemas.microsoft.com/office/powerpoint/2010/main" val="1203886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A </a:t>
            </a:r>
            <a:r>
              <a:rPr lang="en-US" altLang="zh-TW" dirty="0"/>
              <a:t>C sort example to put it all together (Sec. 2.13</a:t>
            </a:r>
            <a:r>
              <a:rPr lang="en-US" altLang="zh-TW" dirty="0" smtClean="0"/>
              <a:t>)</a:t>
            </a:r>
          </a:p>
          <a:p>
            <a:r>
              <a:rPr lang="fr-FR" altLang="zh-TW" dirty="0" smtClean="0"/>
              <a:t>Arrays </a:t>
            </a:r>
            <a:r>
              <a:rPr lang="fr-FR" altLang="zh-TW" dirty="0"/>
              <a:t>versus </a:t>
            </a:r>
            <a:r>
              <a:rPr lang="fr-FR" altLang="zh-TW" dirty="0" smtClean="0"/>
              <a:t>pointers (Sec. 2.14)</a:t>
            </a:r>
            <a:endParaRPr lang="en-US" altLang="zh-TW" dirty="0"/>
          </a:p>
          <a:p>
            <a:r>
              <a:rPr lang="en-US" altLang="zh-TW" dirty="0"/>
              <a:t>Compiling C and interpreting Java (Sec. 2.15)</a:t>
            </a:r>
          </a:p>
          <a:p>
            <a:r>
              <a:rPr lang="en-US" altLang="zh-TW" dirty="0"/>
              <a:t>Other ISAs: MIPS, x86 (Sec. 2.16, 2.17)</a:t>
            </a:r>
          </a:p>
          <a:p>
            <a:r>
              <a:rPr lang="en-US" altLang="zh-TW" dirty="0" smtClean="0"/>
              <a:t>The rest of RISC-V (Sec. 2.18)</a:t>
            </a:r>
          </a:p>
          <a:p>
            <a:r>
              <a:rPr lang="en-US" altLang="zh-TW" dirty="0"/>
              <a:t>Fallacies and pitfalls (Sec. 2.19)</a:t>
            </a:r>
          </a:p>
          <a:p>
            <a:endParaRPr lang="en-US" altLang="zh-TW" dirty="0" smtClean="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1437734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8" name="Rectangle 2"/>
          <p:cNvSpPr>
            <a:spLocks noGrp="1" noChangeArrowheads="1"/>
          </p:cNvSpPr>
          <p:nvPr>
            <p:ph type="title"/>
          </p:nvPr>
        </p:nvSpPr>
        <p:spPr/>
        <p:txBody>
          <a:bodyPr/>
          <a:lstStyle/>
          <a:p>
            <a:r>
              <a:rPr lang="en-US" altLang="zh-TW" smtClean="0"/>
              <a:t>String Copy Example</a:t>
            </a:r>
            <a:endParaRPr lang="en-AU" altLang="zh-TW" smtClean="0"/>
          </a:p>
        </p:txBody>
      </p:sp>
      <p:sp>
        <p:nvSpPr>
          <p:cNvPr id="55309" name="Rectangle 3"/>
          <p:cNvSpPr>
            <a:spLocks noGrp="1" noChangeArrowheads="1"/>
          </p:cNvSpPr>
          <p:nvPr>
            <p:ph type="body" idx="1"/>
          </p:nvPr>
        </p:nvSpPr>
        <p:spPr/>
        <p:txBody>
          <a:bodyPr/>
          <a:lstStyle/>
          <a:p>
            <a:r>
              <a:rPr lang="en-US" altLang="zh-TW" dirty="0" smtClean="0"/>
              <a:t>RISC-V code: (pointer version)</a:t>
            </a:r>
          </a:p>
        </p:txBody>
      </p:sp>
      <p:sp>
        <p:nvSpPr>
          <p:cNvPr id="4" name="文字方塊 3"/>
          <p:cNvSpPr txBox="1"/>
          <p:nvPr/>
        </p:nvSpPr>
        <p:spPr>
          <a:xfrm>
            <a:off x="754985" y="1556792"/>
            <a:ext cx="7417415" cy="4401205"/>
          </a:xfrm>
          <a:prstGeom prst="rect">
            <a:avLst/>
          </a:prstGeom>
          <a:solidFill>
            <a:schemeClr val="bg1">
              <a:lumMod val="85000"/>
            </a:schemeClr>
          </a:solidFill>
          <a:ln>
            <a:solidFill>
              <a:schemeClr val="tx1"/>
            </a:solidFill>
          </a:ln>
        </p:spPr>
        <p:txBody>
          <a:bodyPr wrap="none" rtlCol="0">
            <a:spAutoFit/>
          </a:bodyPr>
          <a:lstStyle/>
          <a:p>
            <a:r>
              <a:rPr lang="en-US" altLang="zh-TW" sz="2000" b="1" dirty="0" err="1">
                <a:latin typeface="Courier New" panose="02070309020205020404" pitchFamily="49" charset="0"/>
                <a:cs typeface="Courier New" panose="02070309020205020404" pitchFamily="49" charset="0"/>
              </a:rPr>
              <a:t>strcpy</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addi</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sp,sp,-</a:t>
            </a:r>
            <a:r>
              <a:rPr lang="en-US" altLang="zh-TW" sz="2000" b="1" dirty="0">
                <a:latin typeface="Courier New" panose="02070309020205020404" pitchFamily="49" charset="0"/>
                <a:cs typeface="Courier New" panose="02070309020205020404" pitchFamily="49" charset="0"/>
              </a:rPr>
              <a:t>8</a:t>
            </a:r>
            <a:r>
              <a:rPr lang="en-US" altLang="zh-TW" sz="2000" b="1" dirty="0" smtClean="0">
                <a:latin typeface="Courier New" panose="02070309020205020404" pitchFamily="49" charset="0"/>
                <a:cs typeface="Courier New" panose="02070309020205020404" pitchFamily="49" charset="0"/>
              </a:rPr>
              <a:t>    // make space on stack</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x19,0(</a:t>
            </a:r>
            <a:r>
              <a:rPr lang="en-US" altLang="zh-TW" sz="2000" b="1" dirty="0" err="1" smtClean="0">
                <a:latin typeface="Courier New" panose="02070309020205020404" pitchFamily="49" charset="0"/>
                <a:cs typeface="Courier New" panose="02070309020205020404" pitchFamily="49" charset="0"/>
              </a:rPr>
              <a:t>sp</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save </a:t>
            </a:r>
            <a:r>
              <a:rPr lang="en-US" altLang="zh-TW" sz="2000" b="1" dirty="0" smtClean="0">
                <a:latin typeface="Courier New" panose="02070309020205020404" pitchFamily="49" charset="0"/>
                <a:cs typeface="Courier New" panose="02070309020205020404" pitchFamily="49" charset="0"/>
              </a:rPr>
              <a:t>x19</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add  </a:t>
            </a:r>
            <a:r>
              <a:rPr lang="en-US" altLang="zh-TW" sz="2000" b="1" dirty="0" smtClean="0">
                <a:latin typeface="Courier New" panose="02070309020205020404" pitchFamily="49" charset="0"/>
                <a:cs typeface="Courier New" panose="02070309020205020404" pitchFamily="49" charset="0"/>
              </a:rPr>
              <a:t>x19,x0,x0   // x19 = </a:t>
            </a:r>
            <a:r>
              <a:rPr lang="en-US" altLang="zh-TW" sz="2000" b="1" dirty="0" err="1" smtClean="0">
                <a:latin typeface="Courier New" panose="02070309020205020404" pitchFamily="49" charset="0"/>
                <a:cs typeface="Courier New" panose="02070309020205020404" pitchFamily="49" charset="0"/>
              </a:rPr>
              <a:t>i</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 0</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L1: add  </a:t>
            </a:r>
            <a:r>
              <a:rPr lang="en-US" altLang="zh-TW" sz="2000" b="1" dirty="0" smtClean="0">
                <a:latin typeface="Courier New" panose="02070309020205020404" pitchFamily="49" charset="0"/>
                <a:cs typeface="Courier New" panose="02070309020205020404" pitchFamily="49" charset="0"/>
              </a:rPr>
              <a:t>x5,x19,x11  // x5 = </a:t>
            </a:r>
            <a:r>
              <a:rPr lang="en-US" altLang="zh-TW" sz="2000" b="1" dirty="0" err="1" smtClean="0">
                <a:latin typeface="Courier New" panose="02070309020205020404" pitchFamily="49" charset="0"/>
                <a:cs typeface="Courier New" panose="02070309020205020404" pitchFamily="49" charset="0"/>
              </a:rPr>
              <a:t>addr</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of y[</a:t>
            </a:r>
            <a:r>
              <a:rPr lang="en-US" altLang="zh-TW" sz="2000" b="1" dirty="0" err="1">
                <a:latin typeface="Courier New" panose="02070309020205020404" pitchFamily="49" charset="0"/>
                <a:cs typeface="Courier New" panose="02070309020205020404" pitchFamily="49" charset="0"/>
              </a:rPr>
              <a:t>i</a:t>
            </a:r>
            <a:r>
              <a:rPr lang="en-US" altLang="zh-TW" sz="2000" b="1" dirty="0" smtClean="0">
                <a:latin typeface="Courier New" panose="02070309020205020404" pitchFamily="49" charset="0"/>
                <a:cs typeface="Courier New" panose="02070309020205020404" pitchFamily="49" charset="0"/>
              </a:rPr>
              <a:t>]</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solidFill>
                  <a:srgbClr val="FF0000"/>
                </a:solidFill>
                <a:latin typeface="Courier New" panose="02070309020205020404" pitchFamily="49" charset="0"/>
                <a:cs typeface="Courier New" panose="02070309020205020404" pitchFamily="49" charset="0"/>
              </a:rPr>
              <a:t>lbu</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x6,0(x5)    // x6 </a:t>
            </a:r>
            <a:r>
              <a:rPr lang="en-US" altLang="zh-TW" sz="2000" b="1" dirty="0">
                <a:latin typeface="Courier New" panose="02070309020205020404" pitchFamily="49" charset="0"/>
                <a:cs typeface="Courier New" panose="02070309020205020404" pitchFamily="49" charset="0"/>
              </a:rPr>
              <a:t>= y[</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add  </a:t>
            </a:r>
            <a:r>
              <a:rPr lang="en-US" altLang="zh-TW" sz="2000" b="1" dirty="0" smtClean="0">
                <a:latin typeface="Courier New" panose="02070309020205020404" pitchFamily="49" charset="0"/>
                <a:cs typeface="Courier New" panose="02070309020205020404" pitchFamily="49" charset="0"/>
              </a:rPr>
              <a:t>x7,x19,x10  // x7 = </a:t>
            </a:r>
            <a:r>
              <a:rPr lang="en-US" altLang="zh-TW" sz="2000" b="1" dirty="0" err="1" smtClean="0">
                <a:latin typeface="Courier New" panose="02070309020205020404" pitchFamily="49" charset="0"/>
                <a:cs typeface="Courier New" panose="02070309020205020404" pitchFamily="49" charset="0"/>
              </a:rPr>
              <a:t>addr</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of x[</a:t>
            </a:r>
            <a:r>
              <a:rPr lang="en-US" altLang="zh-TW" sz="2000" b="1" dirty="0" err="1">
                <a:latin typeface="Courier New" panose="02070309020205020404" pitchFamily="49" charset="0"/>
                <a:cs typeface="Courier New" panose="02070309020205020404" pitchFamily="49" charset="0"/>
              </a:rPr>
              <a:t>i</a:t>
            </a:r>
            <a:r>
              <a:rPr lang="en-US" altLang="zh-TW" sz="2000" b="1" dirty="0" smtClean="0">
                <a:latin typeface="Courier New" panose="02070309020205020404" pitchFamily="49" charset="0"/>
                <a:cs typeface="Courier New" panose="02070309020205020404" pitchFamily="49" charset="0"/>
              </a:rPr>
              <a:t>]</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solidFill>
                  <a:srgbClr val="FF0000"/>
                </a:solidFill>
                <a:latin typeface="Courier New" panose="02070309020205020404" pitchFamily="49" charset="0"/>
                <a:cs typeface="Courier New" panose="02070309020205020404" pitchFamily="49" charset="0"/>
              </a:rPr>
              <a:t>sb</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x6,0(x7)    // </a:t>
            </a:r>
            <a:r>
              <a:rPr lang="en-US" altLang="zh-TW" sz="2000" b="1" dirty="0">
                <a:latin typeface="Courier New" panose="02070309020205020404" pitchFamily="49" charset="0"/>
                <a:cs typeface="Courier New" panose="02070309020205020404" pitchFamily="49" charset="0"/>
              </a:rPr>
              <a:t>x[</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 y[</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beq</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x6,x0,L2    // exit </a:t>
            </a:r>
            <a:r>
              <a:rPr lang="en-US" altLang="zh-TW" sz="2000" b="1" dirty="0">
                <a:latin typeface="Courier New" panose="02070309020205020404" pitchFamily="49" charset="0"/>
                <a:cs typeface="Courier New" panose="02070309020205020404" pitchFamily="49" charset="0"/>
              </a:rPr>
              <a:t>if y[</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 0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addi</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x19,x19,1   //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 </a:t>
            </a:r>
            <a:r>
              <a:rPr lang="en-US" altLang="zh-TW" sz="2000" b="1" dirty="0" err="1">
                <a:latin typeface="Courier New" panose="02070309020205020404" pitchFamily="49" charset="0"/>
                <a:cs typeface="Courier New" panose="02070309020205020404" pitchFamily="49" charset="0"/>
              </a:rPr>
              <a:t>i</a:t>
            </a:r>
            <a:r>
              <a:rPr lang="en-US" altLang="zh-TW" sz="2000" b="1" dirty="0">
                <a:latin typeface="Courier New" panose="02070309020205020404" pitchFamily="49" charset="0"/>
                <a:cs typeface="Courier New" panose="02070309020205020404" pitchFamily="49" charset="0"/>
              </a:rPr>
              <a:t> + 1</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jal</a:t>
            </a:r>
            <a:r>
              <a:rPr lang="en-US" altLang="zh-TW" sz="2000" b="1" dirty="0" smtClean="0">
                <a:latin typeface="Courier New" panose="02070309020205020404" pitchFamily="49" charset="0"/>
                <a:cs typeface="Courier New" panose="02070309020205020404" pitchFamily="49" charset="0"/>
              </a:rPr>
              <a:t>  x0,L1       // </a:t>
            </a:r>
            <a:r>
              <a:rPr lang="en-US" altLang="zh-TW" sz="2000" b="1" dirty="0">
                <a:latin typeface="Courier New" panose="02070309020205020404" pitchFamily="49" charset="0"/>
                <a:cs typeface="Courier New" panose="02070309020205020404" pitchFamily="49" charset="0"/>
              </a:rPr>
              <a:t>next iteration of loop</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L2: </a:t>
            </a:r>
            <a:r>
              <a:rPr lang="en-US" altLang="zh-TW" sz="2000" b="1" dirty="0" err="1" smtClean="0">
                <a:latin typeface="Courier New" panose="02070309020205020404" pitchFamily="49" charset="0"/>
                <a:cs typeface="Courier New" panose="02070309020205020404" pitchFamily="49" charset="0"/>
              </a:rPr>
              <a:t>ld</a:t>
            </a:r>
            <a:r>
              <a:rPr lang="en-US" altLang="zh-TW" sz="2000" b="1" dirty="0" smtClean="0">
                <a:latin typeface="Courier New" panose="02070309020205020404" pitchFamily="49" charset="0"/>
                <a:cs typeface="Courier New" panose="02070309020205020404" pitchFamily="49" charset="0"/>
              </a:rPr>
              <a:t>   x19,0(</a:t>
            </a:r>
            <a:r>
              <a:rPr lang="en-US" altLang="zh-TW" sz="2000" b="1" dirty="0" err="1" smtClean="0">
                <a:latin typeface="Courier New" panose="02070309020205020404" pitchFamily="49" charset="0"/>
                <a:cs typeface="Courier New" panose="02070309020205020404" pitchFamily="49" charset="0"/>
              </a:rPr>
              <a:t>sp</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restore saved </a:t>
            </a:r>
            <a:r>
              <a:rPr lang="en-US" altLang="zh-TW" sz="2000" b="1" dirty="0" smtClean="0">
                <a:latin typeface="Courier New" panose="02070309020205020404" pitchFamily="49" charset="0"/>
                <a:cs typeface="Courier New" panose="02070309020205020404" pitchFamily="49" charset="0"/>
              </a:rPr>
              <a:t>x19</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addi</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sp,sp,8     // return space on </a:t>
            </a:r>
            <a:r>
              <a:rPr lang="en-US" altLang="zh-TW" sz="2000" b="1" dirty="0">
                <a:latin typeface="Courier New" panose="02070309020205020404" pitchFamily="49" charset="0"/>
                <a:cs typeface="Courier New" panose="02070309020205020404" pitchFamily="49" charset="0"/>
              </a:rPr>
              <a:t>stack</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jalr</a:t>
            </a:r>
            <a:r>
              <a:rPr lang="en-US" altLang="zh-TW" sz="2000" b="1" dirty="0" smtClean="0">
                <a:latin typeface="Courier New" panose="02070309020205020404" pitchFamily="49" charset="0"/>
                <a:cs typeface="Courier New" panose="02070309020205020404" pitchFamily="49" charset="0"/>
              </a:rPr>
              <a:t> x0,0(x1)    // return</a:t>
            </a:r>
            <a:endParaRPr lang="zh-TW" altLang="en-US" sz="2000"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2452851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zh-TW" dirty="0" smtClean="0"/>
              <a:t>How to Load 32-bit </a:t>
            </a:r>
            <a:r>
              <a:rPr lang="en-US" altLang="zh-TW" dirty="0" err="1" smtClean="0"/>
              <a:t>Immediates</a:t>
            </a:r>
            <a:r>
              <a:rPr lang="en-US" altLang="zh-TW" dirty="0" smtClean="0"/>
              <a:t>?</a:t>
            </a:r>
            <a:endParaRPr lang="en-US" altLang="zh-TW" dirty="0"/>
          </a:p>
        </p:txBody>
      </p:sp>
      <p:sp>
        <p:nvSpPr>
          <p:cNvPr id="284675" name="Rectangle 3"/>
          <p:cNvSpPr>
            <a:spLocks noGrp="1" noChangeArrowheads="1"/>
          </p:cNvSpPr>
          <p:nvPr>
            <p:ph type="body" idx="1"/>
          </p:nvPr>
        </p:nvSpPr>
        <p:spPr/>
        <p:txBody>
          <a:bodyPr/>
          <a:lstStyle/>
          <a:p>
            <a:r>
              <a:rPr lang="en-US" altLang="zh-TW" dirty="0" smtClean="0"/>
              <a:t>I-format only allows 12-bit immediate; what if want to load a 32-bit constant?</a:t>
            </a:r>
            <a:endParaRPr lang="en-US" altLang="zh-TW" dirty="0"/>
          </a:p>
          <a:p>
            <a:r>
              <a:rPr lang="en-US" altLang="zh-TW" dirty="0" smtClean="0"/>
              <a:t>Use Load </a:t>
            </a:r>
            <a:r>
              <a:rPr lang="en-US" altLang="zh-TW" dirty="0"/>
              <a:t>Upper </a:t>
            </a:r>
            <a:r>
              <a:rPr lang="en-US" altLang="zh-TW" dirty="0" smtClean="0"/>
              <a:t>Immediate (</a:t>
            </a:r>
            <a:r>
              <a:rPr lang="en-US" altLang="zh-TW" dirty="0" err="1" smtClean="0"/>
              <a:t>lui</a:t>
            </a:r>
            <a:r>
              <a:rPr lang="en-US" altLang="zh-TW" dirty="0" smtClean="0"/>
              <a:t>) + </a:t>
            </a:r>
            <a:r>
              <a:rPr lang="en-US" altLang="zh-TW" dirty="0" err="1" smtClean="0"/>
              <a:t>addi</a:t>
            </a:r>
            <a:endParaRPr lang="en-US" altLang="zh-TW" dirty="0"/>
          </a:p>
          <a:p>
            <a:pPr lvl="1">
              <a:buFont typeface="Wingdings" panose="05000000000000000000" pitchFamily="2" charset="2"/>
              <a:buNone/>
            </a:pPr>
            <a:r>
              <a:rPr lang="en-US" altLang="zh-TW" dirty="0"/>
              <a:t>		</a:t>
            </a:r>
            <a:r>
              <a:rPr lang="en-US" altLang="zh-TW" b="1" dirty="0" err="1">
                <a:latin typeface="Courier New" panose="02070309020205020404" pitchFamily="49" charset="0"/>
              </a:rPr>
              <a:t>lui</a:t>
            </a:r>
            <a:r>
              <a:rPr lang="en-US" altLang="zh-TW" b="1" dirty="0">
                <a:latin typeface="Courier New" panose="02070309020205020404" pitchFamily="49" charset="0"/>
              </a:rPr>
              <a:t>   </a:t>
            </a:r>
            <a:r>
              <a:rPr lang="en-US" altLang="zh-TW" b="1" dirty="0" err="1" smtClean="0">
                <a:latin typeface="Courier New" panose="02070309020205020404" pitchFamily="49" charset="0"/>
              </a:rPr>
              <a:t>rd,constant</a:t>
            </a:r>
            <a:endParaRPr lang="en-US" altLang="zh-TW" b="1" dirty="0"/>
          </a:p>
          <a:p>
            <a:pPr lvl="1" eaLnBrk="1" hangingPunct="1"/>
            <a:endParaRPr lang="en-US" altLang="en-US" dirty="0" smtClean="0"/>
          </a:p>
          <a:p>
            <a:pPr lvl="1" eaLnBrk="1" hangingPunct="1"/>
            <a:endParaRPr lang="en-US" altLang="en-US" dirty="0"/>
          </a:p>
          <a:p>
            <a:pPr lvl="1" eaLnBrk="1" hangingPunct="1"/>
            <a:r>
              <a:rPr lang="en-US" altLang="en-US" dirty="0" smtClean="0"/>
              <a:t>Copies </a:t>
            </a:r>
            <a:r>
              <a:rPr lang="en-US" altLang="en-US" dirty="0"/>
              <a:t>20-bit constant to bits [31:12] of </a:t>
            </a:r>
            <a:r>
              <a:rPr lang="en-US" altLang="en-US" dirty="0" err="1"/>
              <a:t>rd</a:t>
            </a:r>
            <a:endParaRPr lang="en-US" altLang="en-US" dirty="0"/>
          </a:p>
          <a:p>
            <a:pPr lvl="1" eaLnBrk="1" hangingPunct="1"/>
            <a:r>
              <a:rPr lang="en-US" altLang="en-US" dirty="0"/>
              <a:t>Extends bit 31 to bits [63:32</a:t>
            </a:r>
            <a:r>
              <a:rPr lang="en-US" altLang="en-US" dirty="0" smtClean="0"/>
              <a:t>], </a:t>
            </a:r>
            <a:r>
              <a:rPr lang="en-US" altLang="en-US" dirty="0"/>
              <a:t>c</a:t>
            </a:r>
            <a:r>
              <a:rPr lang="en-US" altLang="en-US" dirty="0" smtClean="0"/>
              <a:t>lears </a:t>
            </a:r>
            <a:r>
              <a:rPr lang="en-US" altLang="en-US" dirty="0"/>
              <a:t>bits [11:0] of </a:t>
            </a:r>
            <a:r>
              <a:rPr lang="en-US" altLang="en-US" dirty="0" err="1"/>
              <a:t>rd</a:t>
            </a:r>
            <a:r>
              <a:rPr lang="en-US" altLang="en-US" dirty="0"/>
              <a:t> to 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
        <p:nvSpPr>
          <p:cNvPr id="17" name="Text Box 5"/>
          <p:cNvSpPr txBox="1">
            <a:spLocks noChangeArrowheads="1"/>
          </p:cNvSpPr>
          <p:nvPr/>
        </p:nvSpPr>
        <p:spPr bwMode="auto">
          <a:xfrm>
            <a:off x="1034515" y="4519302"/>
            <a:ext cx="64524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dirty="0" err="1">
                <a:latin typeface="Courier New" panose="02070309020205020404" pitchFamily="49" charset="0"/>
                <a:cs typeface="Courier New" panose="02070309020205020404" pitchFamily="49" charset="0"/>
              </a:rPr>
              <a:t>lui</a:t>
            </a: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x19,976        // 976=0x003D0</a:t>
            </a:r>
            <a:endParaRPr lang="en-AU" altLang="en-US" sz="2400" b="1" dirty="0">
              <a:latin typeface="Courier New" panose="02070309020205020404" pitchFamily="49" charset="0"/>
              <a:cs typeface="Courier New" panose="02070309020205020404" pitchFamily="49" charset="0"/>
            </a:endParaRPr>
          </a:p>
        </p:txBody>
      </p:sp>
      <p:sp>
        <p:nvSpPr>
          <p:cNvPr id="18" name="Text Box 5"/>
          <p:cNvSpPr txBox="1">
            <a:spLocks noChangeArrowheads="1"/>
          </p:cNvSpPr>
          <p:nvPr/>
        </p:nvSpPr>
        <p:spPr bwMode="auto">
          <a:xfrm>
            <a:off x="1034515" y="5340039"/>
            <a:ext cx="60837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dirty="0" err="1">
                <a:latin typeface="Courier New" panose="02070309020205020404" pitchFamily="49" charset="0"/>
                <a:cs typeface="Courier New" panose="02070309020205020404" pitchFamily="49" charset="0"/>
              </a:rPr>
              <a:t>addi</a:t>
            </a: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x19,x19,1280  </a:t>
            </a: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1280=0x500</a:t>
            </a:r>
            <a:endParaRPr lang="en-AU" altLang="en-US" sz="2400" b="1" dirty="0">
              <a:latin typeface="Courier New" panose="02070309020205020404" pitchFamily="49" charset="0"/>
              <a:cs typeface="Courier New" panose="02070309020205020404" pitchFamily="49" charset="0"/>
            </a:endParaRPr>
          </a:p>
        </p:txBody>
      </p:sp>
      <p:grpSp>
        <p:nvGrpSpPr>
          <p:cNvPr id="7" name="群組 6"/>
          <p:cNvGrpSpPr/>
          <p:nvPr/>
        </p:nvGrpSpPr>
        <p:grpSpPr>
          <a:xfrm>
            <a:off x="-28259" y="4869160"/>
            <a:ext cx="9064755" cy="380392"/>
            <a:chOff x="-28259" y="4869160"/>
            <a:chExt cx="9064755" cy="380392"/>
          </a:xfrm>
        </p:grpSpPr>
        <p:sp>
          <p:nvSpPr>
            <p:cNvPr id="15" name="Rectangle 11"/>
            <p:cNvSpPr>
              <a:spLocks noChangeArrowheads="1"/>
            </p:cNvSpPr>
            <p:nvPr/>
          </p:nvSpPr>
          <p:spPr bwMode="auto">
            <a:xfrm>
              <a:off x="4761358" y="4909827"/>
              <a:ext cx="2611438" cy="339725"/>
            </a:xfrm>
            <a:prstGeom prst="rect">
              <a:avLst/>
            </a:prstGeom>
            <a:solidFill>
              <a:srgbClr val="99FF99"/>
            </a:solidFill>
            <a:ln w="9525">
              <a:solidFill>
                <a:schemeClr val="tx1"/>
              </a:solidFill>
              <a:miter lim="800000"/>
              <a:headEnd/>
              <a:tailEnd/>
            </a:ln>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0000 0000 0011 1101 0000</a:t>
              </a:r>
            </a:p>
          </p:txBody>
        </p:sp>
        <p:sp>
          <p:nvSpPr>
            <p:cNvPr id="16" name="Text Box 4"/>
            <p:cNvSpPr txBox="1">
              <a:spLocks noChangeArrowheads="1"/>
            </p:cNvSpPr>
            <p:nvPr/>
          </p:nvSpPr>
          <p:spPr bwMode="auto">
            <a:xfrm>
              <a:off x="406846" y="4909827"/>
              <a:ext cx="217805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0000 0000 0000 0000</a:t>
              </a:r>
              <a:endParaRPr lang="en-AU" altLang="en-US" sz="1800" dirty="0">
                <a:latin typeface="+mn-lt"/>
              </a:endParaRPr>
            </a:p>
          </p:txBody>
        </p:sp>
        <p:sp>
          <p:nvSpPr>
            <p:cNvPr id="19" name="Text Box 4"/>
            <p:cNvSpPr txBox="1">
              <a:spLocks noChangeArrowheads="1"/>
            </p:cNvSpPr>
            <p:nvPr/>
          </p:nvSpPr>
          <p:spPr bwMode="auto">
            <a:xfrm>
              <a:off x="2583308" y="4909827"/>
              <a:ext cx="2179638"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0000 0000 0000 0000</a:t>
              </a:r>
              <a:endParaRPr lang="en-AU" altLang="en-US" sz="1800" dirty="0">
                <a:latin typeface="+mn-lt"/>
              </a:endParaRPr>
            </a:p>
          </p:txBody>
        </p:sp>
        <p:sp>
          <p:nvSpPr>
            <p:cNvPr id="20" name="Text Box 4"/>
            <p:cNvSpPr txBox="1">
              <a:spLocks noChangeArrowheads="1"/>
            </p:cNvSpPr>
            <p:nvPr/>
          </p:nvSpPr>
          <p:spPr bwMode="auto">
            <a:xfrm>
              <a:off x="7371208" y="4909827"/>
              <a:ext cx="1665288"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mn-lt"/>
                </a:rPr>
                <a:t>0000 0000 0000</a:t>
              </a:r>
              <a:endParaRPr lang="en-AU" altLang="en-US" sz="1800">
                <a:latin typeface="+mn-lt"/>
              </a:endParaRPr>
            </a:p>
          </p:txBody>
        </p:sp>
        <p:sp>
          <p:nvSpPr>
            <p:cNvPr id="4" name="文字方塊 3"/>
            <p:cNvSpPr txBox="1"/>
            <p:nvPr/>
          </p:nvSpPr>
          <p:spPr>
            <a:xfrm>
              <a:off x="-28259" y="4869160"/>
              <a:ext cx="518091" cy="369332"/>
            </a:xfrm>
            <a:prstGeom prst="rect">
              <a:avLst/>
            </a:prstGeom>
            <a:noFill/>
          </p:spPr>
          <p:txBody>
            <a:bodyPr wrap="none" rtlCol="0">
              <a:spAutoFit/>
            </a:bodyPr>
            <a:lstStyle/>
            <a:p>
              <a:r>
                <a:rPr lang="en-US" altLang="zh-TW" sz="1800" dirty="0" smtClean="0">
                  <a:latin typeface="+mn-lt"/>
                </a:rPr>
                <a:t>x19</a:t>
              </a:r>
              <a:endParaRPr lang="zh-TW" altLang="en-US" sz="1800" dirty="0">
                <a:latin typeface="+mn-lt"/>
              </a:endParaRPr>
            </a:p>
          </p:txBody>
        </p:sp>
      </p:grpSp>
      <p:grpSp>
        <p:nvGrpSpPr>
          <p:cNvPr id="8" name="群組 7"/>
          <p:cNvGrpSpPr/>
          <p:nvPr/>
        </p:nvGrpSpPr>
        <p:grpSpPr>
          <a:xfrm>
            <a:off x="-35799" y="5733256"/>
            <a:ext cx="9072295" cy="369332"/>
            <a:chOff x="-35799" y="5733256"/>
            <a:chExt cx="9072295" cy="369332"/>
          </a:xfrm>
        </p:grpSpPr>
        <p:sp>
          <p:nvSpPr>
            <p:cNvPr id="21" name="Rectangle 11"/>
            <p:cNvSpPr>
              <a:spLocks noChangeArrowheads="1"/>
            </p:cNvSpPr>
            <p:nvPr/>
          </p:nvSpPr>
          <p:spPr bwMode="auto">
            <a:xfrm>
              <a:off x="4761358" y="5759139"/>
              <a:ext cx="2611438" cy="339725"/>
            </a:xfrm>
            <a:prstGeom prst="rect">
              <a:avLst/>
            </a:prstGeom>
            <a:solidFill>
              <a:srgbClr val="99FF99"/>
            </a:solidFill>
            <a:ln w="9525">
              <a:solidFill>
                <a:schemeClr val="tx1"/>
              </a:solidFill>
              <a:miter lim="800000"/>
              <a:headEnd/>
              <a:tailEnd/>
            </a:ln>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0000 0000 0011 1101 0000</a:t>
              </a:r>
            </a:p>
          </p:txBody>
        </p:sp>
        <p:sp>
          <p:nvSpPr>
            <p:cNvPr id="22" name="Text Box 4"/>
            <p:cNvSpPr txBox="1">
              <a:spLocks noChangeArrowheads="1"/>
            </p:cNvSpPr>
            <p:nvPr/>
          </p:nvSpPr>
          <p:spPr bwMode="auto">
            <a:xfrm>
              <a:off x="406846" y="5759139"/>
              <a:ext cx="21780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mn-lt"/>
                </a:rPr>
                <a:t>0000 0000 0000 0000</a:t>
              </a:r>
              <a:endParaRPr lang="en-AU" altLang="en-US" sz="1800">
                <a:latin typeface="+mn-lt"/>
              </a:endParaRPr>
            </a:p>
          </p:txBody>
        </p:sp>
        <p:sp>
          <p:nvSpPr>
            <p:cNvPr id="23" name="Text Box 4"/>
            <p:cNvSpPr txBox="1">
              <a:spLocks noChangeArrowheads="1"/>
            </p:cNvSpPr>
            <p:nvPr/>
          </p:nvSpPr>
          <p:spPr bwMode="auto">
            <a:xfrm>
              <a:off x="2583308" y="5759139"/>
              <a:ext cx="2179638"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mn-lt"/>
                </a:rPr>
                <a:t>0000 0000 0000 0000</a:t>
              </a:r>
              <a:endParaRPr lang="en-AU" altLang="en-US" sz="1800">
                <a:latin typeface="+mn-lt"/>
              </a:endParaRPr>
            </a:p>
          </p:txBody>
        </p:sp>
        <p:sp>
          <p:nvSpPr>
            <p:cNvPr id="24" name="Text Box 4"/>
            <p:cNvSpPr txBox="1">
              <a:spLocks noChangeArrowheads="1"/>
            </p:cNvSpPr>
            <p:nvPr/>
          </p:nvSpPr>
          <p:spPr bwMode="auto">
            <a:xfrm>
              <a:off x="7371208" y="5759139"/>
              <a:ext cx="1665288" cy="338138"/>
            </a:xfrm>
            <a:prstGeom prst="rect">
              <a:avLst/>
            </a:prstGeom>
            <a:solidFill>
              <a:srgbClr val="FFFF00"/>
            </a:solidFill>
            <a:ln w="9525">
              <a:solidFill>
                <a:schemeClr val="tx1"/>
              </a:solidFill>
              <a:miter lim="800000"/>
              <a:headEnd/>
              <a:tailEnd/>
            </a:ln>
          </p:spPr>
          <p:txBody>
            <a:bodyPr wrap="none"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0101 0000 0000</a:t>
              </a:r>
              <a:endParaRPr lang="en-AU" altLang="en-US" sz="1800" dirty="0">
                <a:latin typeface="+mn-lt"/>
              </a:endParaRPr>
            </a:p>
          </p:txBody>
        </p:sp>
        <p:sp>
          <p:nvSpPr>
            <p:cNvPr id="26" name="文字方塊 25"/>
            <p:cNvSpPr txBox="1"/>
            <p:nvPr/>
          </p:nvSpPr>
          <p:spPr>
            <a:xfrm>
              <a:off x="-35799" y="5733256"/>
              <a:ext cx="518091" cy="369332"/>
            </a:xfrm>
            <a:prstGeom prst="rect">
              <a:avLst/>
            </a:prstGeom>
            <a:noFill/>
          </p:spPr>
          <p:txBody>
            <a:bodyPr wrap="none" rtlCol="0">
              <a:spAutoFit/>
            </a:bodyPr>
            <a:lstStyle/>
            <a:p>
              <a:r>
                <a:rPr lang="en-US" altLang="zh-TW" sz="1800" dirty="0" smtClean="0">
                  <a:latin typeface="+mn-lt"/>
                </a:rPr>
                <a:t>x19</a:t>
              </a:r>
              <a:endParaRPr lang="zh-TW" altLang="en-US" sz="1800" dirty="0">
                <a:latin typeface="+mn-lt"/>
              </a:endParaRPr>
            </a:p>
          </p:txBody>
        </p:sp>
      </p:grpSp>
      <p:grpSp>
        <p:nvGrpSpPr>
          <p:cNvPr id="6" name="群組 5"/>
          <p:cNvGrpSpPr/>
          <p:nvPr/>
        </p:nvGrpSpPr>
        <p:grpSpPr>
          <a:xfrm>
            <a:off x="683568" y="2420888"/>
            <a:ext cx="8024439" cy="1373314"/>
            <a:chOff x="683568" y="2420888"/>
            <a:chExt cx="8024439" cy="1373314"/>
          </a:xfrm>
        </p:grpSpPr>
        <p:grpSp>
          <p:nvGrpSpPr>
            <p:cNvPr id="27" name="群組 26"/>
            <p:cNvGrpSpPr/>
            <p:nvPr/>
          </p:nvGrpSpPr>
          <p:grpSpPr>
            <a:xfrm>
              <a:off x="683568" y="2852936"/>
              <a:ext cx="8024439" cy="941266"/>
              <a:chOff x="611560" y="1296469"/>
              <a:chExt cx="8024439" cy="941266"/>
            </a:xfrm>
          </p:grpSpPr>
          <p:sp>
            <p:nvSpPr>
              <p:cNvPr id="28" name="Text Box 5"/>
              <p:cNvSpPr txBox="1">
                <a:spLocks noChangeArrowheads="1"/>
              </p:cNvSpPr>
              <p:nvPr/>
            </p:nvSpPr>
            <p:spPr bwMode="auto">
              <a:xfrm>
                <a:off x="611560" y="1296469"/>
                <a:ext cx="5208426"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smtClean="0">
                    <a:latin typeface="+mn-lt"/>
                  </a:rPr>
                  <a:t>Immediate[31-12]</a:t>
                </a:r>
                <a:endParaRPr lang="en-AU" altLang="en-US" sz="2400" dirty="0">
                  <a:latin typeface="+mn-lt"/>
                </a:endParaRPr>
              </a:p>
            </p:txBody>
          </p:sp>
          <p:sp>
            <p:nvSpPr>
              <p:cNvPr id="30" name="Text Box 8"/>
              <p:cNvSpPr txBox="1">
                <a:spLocks noChangeArrowheads="1"/>
              </p:cNvSpPr>
              <p:nvPr/>
            </p:nvSpPr>
            <p:spPr bwMode="auto">
              <a:xfrm>
                <a:off x="5819986" y="1296469"/>
                <a:ext cx="127915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32" name="Text Box 10"/>
              <p:cNvSpPr txBox="1">
                <a:spLocks noChangeArrowheads="1"/>
              </p:cNvSpPr>
              <p:nvPr/>
            </p:nvSpPr>
            <p:spPr bwMode="auto">
              <a:xfrm>
                <a:off x="7099137" y="1296469"/>
                <a:ext cx="1536862"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opcode</a:t>
                </a:r>
                <a:endParaRPr lang="en-AU" altLang="en-US" sz="2400" dirty="0">
                  <a:latin typeface="+mn-lt"/>
                </a:endParaRPr>
              </a:p>
            </p:txBody>
          </p:sp>
          <p:sp>
            <p:nvSpPr>
              <p:cNvPr id="33" name="Text Box 11"/>
              <p:cNvSpPr txBox="1">
                <a:spLocks noChangeArrowheads="1"/>
              </p:cNvSpPr>
              <p:nvPr/>
            </p:nvSpPr>
            <p:spPr bwMode="auto">
              <a:xfrm>
                <a:off x="2760081" y="1772816"/>
                <a:ext cx="1019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smtClean="0">
                    <a:latin typeface="+mn-lt"/>
                  </a:rPr>
                  <a:t>20 </a:t>
                </a:r>
                <a:r>
                  <a:rPr lang="en-US" altLang="en-US" sz="2400" dirty="0">
                    <a:latin typeface="+mn-lt"/>
                  </a:rPr>
                  <a:t>bits</a:t>
                </a:r>
                <a:endParaRPr lang="en-AU" altLang="en-US" sz="2400" dirty="0">
                  <a:latin typeface="+mn-lt"/>
                </a:endParaRPr>
              </a:p>
            </p:txBody>
          </p:sp>
          <p:sp>
            <p:nvSpPr>
              <p:cNvPr id="34" name="Text Box 12"/>
              <p:cNvSpPr txBox="1">
                <a:spLocks noChangeArrowheads="1"/>
              </p:cNvSpPr>
              <p:nvPr/>
            </p:nvSpPr>
            <p:spPr bwMode="auto">
              <a:xfrm>
                <a:off x="7408121" y="1776069"/>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36" name="Text Box 15"/>
              <p:cNvSpPr txBox="1">
                <a:spLocks noChangeArrowheads="1"/>
              </p:cNvSpPr>
              <p:nvPr/>
            </p:nvSpPr>
            <p:spPr bwMode="auto">
              <a:xfrm>
                <a:off x="6044322" y="1776069"/>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grpSp>
        <p:sp>
          <p:nvSpPr>
            <p:cNvPr id="5" name="文字方塊 4"/>
            <p:cNvSpPr txBox="1"/>
            <p:nvPr/>
          </p:nvSpPr>
          <p:spPr>
            <a:xfrm>
              <a:off x="6660232" y="2420888"/>
              <a:ext cx="1034257" cy="461665"/>
            </a:xfrm>
            <a:prstGeom prst="rect">
              <a:avLst/>
            </a:prstGeom>
            <a:noFill/>
          </p:spPr>
          <p:txBody>
            <a:bodyPr wrap="none" rtlCol="0">
              <a:spAutoFit/>
            </a:bodyPr>
            <a:lstStyle/>
            <a:p>
              <a:r>
                <a:rPr lang="en-US" altLang="zh-TW" dirty="0" smtClean="0">
                  <a:latin typeface="+mn-lt"/>
                </a:rPr>
                <a:t>U-type</a:t>
              </a:r>
              <a:endParaRPr lang="zh-TW" altLang="en-US" dirty="0">
                <a:latin typeface="+mn-lt"/>
              </a:endParaRPr>
            </a:p>
          </p:txBody>
        </p:sp>
      </p:grpSp>
    </p:spTree>
    <p:extLst>
      <p:ext uri="{BB962C8B-B14F-4D97-AF65-F5344CB8AC3E}">
        <p14:creationId xmlns:p14="http://schemas.microsoft.com/office/powerpoint/2010/main" val="158735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fade">
                                      <p:cBhvr>
                                        <p:cTn id="7" dur="500"/>
                                        <p:tgtEl>
                                          <p:spTgt spid="28467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4675">
                                            <p:txEl>
                                              <p:pRg st="2" end="2"/>
                                            </p:txEl>
                                          </p:spTgt>
                                        </p:tgtEl>
                                        <p:attrNameLst>
                                          <p:attrName>style.visibility</p:attrName>
                                        </p:attrNameLst>
                                      </p:cBhvr>
                                      <p:to>
                                        <p:strVal val="visible"/>
                                      </p:to>
                                    </p:set>
                                    <p:animEffect transition="in" filter="fade">
                                      <p:cBhvr>
                                        <p:cTn id="10" dur="500"/>
                                        <p:tgtEl>
                                          <p:spTgt spid="284675">
                                            <p:txEl>
                                              <p:pRg st="2" end="2"/>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84675">
                                            <p:txEl>
                                              <p:pRg st="5" end="5"/>
                                            </p:txEl>
                                          </p:spTgt>
                                        </p:tgtEl>
                                        <p:attrNameLst>
                                          <p:attrName>style.visibility</p:attrName>
                                        </p:attrNameLst>
                                      </p:cBhvr>
                                      <p:to>
                                        <p:strVal val="visible"/>
                                      </p:to>
                                    </p:set>
                                    <p:animEffect transition="in" filter="fade">
                                      <p:cBhvr>
                                        <p:cTn id="17" dur="500"/>
                                        <p:tgtEl>
                                          <p:spTgt spid="284675">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84675">
                                            <p:txEl>
                                              <p:pRg st="6" end="6"/>
                                            </p:txEl>
                                          </p:spTgt>
                                        </p:tgtEl>
                                        <p:attrNameLst>
                                          <p:attrName>style.visibility</p:attrName>
                                        </p:attrNameLst>
                                      </p:cBhvr>
                                      <p:to>
                                        <p:strVal val="visible"/>
                                      </p:to>
                                    </p:set>
                                    <p:animEffect transition="in" filter="fade">
                                      <p:cBhvr>
                                        <p:cTn id="20" dur="500"/>
                                        <p:tgtEl>
                                          <p:spTgt spid="28467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zh-TW" smtClean="0"/>
              <a:t>How to Specify Branch Target?</a:t>
            </a:r>
            <a:endParaRPr lang="en-US" altLang="zh-TW" dirty="0"/>
          </a:p>
        </p:txBody>
      </p:sp>
      <p:sp>
        <p:nvSpPr>
          <p:cNvPr id="308227" name="Rectangle 3"/>
          <p:cNvSpPr>
            <a:spLocks noGrp="1" noChangeArrowheads="1"/>
          </p:cNvSpPr>
          <p:nvPr>
            <p:ph type="body" idx="1"/>
          </p:nvPr>
        </p:nvSpPr>
        <p:spPr/>
        <p:txBody>
          <a:bodyPr/>
          <a:lstStyle/>
          <a:p>
            <a:r>
              <a:rPr lang="en-US" altLang="zh-TW" dirty="0" smtClean="0"/>
              <a:t>RISC-V Code:</a:t>
            </a:r>
          </a:p>
          <a:p>
            <a:pPr marL="457200" lvl="1" indent="0">
              <a:buNone/>
            </a:pPr>
            <a:r>
              <a:rPr lang="en-US" altLang="zh-TW" b="1" dirty="0" smtClean="0">
                <a:latin typeface="Courier New" panose="02070309020205020404" pitchFamily="49" charset="0"/>
                <a:cs typeface="Courier New" panose="02070309020205020404" pitchFamily="49" charset="0"/>
              </a:rPr>
              <a:t>Loop:	</a:t>
            </a:r>
            <a:r>
              <a:rPr lang="en-US" altLang="zh-TW" b="1" dirty="0" err="1" smtClean="0">
                <a:latin typeface="Courier New" panose="02070309020205020404" pitchFamily="49" charset="0"/>
                <a:cs typeface="Courier New" panose="02070309020205020404" pitchFamily="49" charset="0"/>
              </a:rPr>
              <a:t>beq</a:t>
            </a:r>
            <a:r>
              <a:rPr lang="en-US" altLang="zh-TW" b="1" dirty="0" smtClean="0">
                <a:latin typeface="Courier New" panose="02070309020205020404" pitchFamily="49" charset="0"/>
                <a:cs typeface="Courier New" panose="02070309020205020404" pitchFamily="49" charset="0"/>
              </a:rPr>
              <a:t>   x6,x0,End						</a:t>
            </a:r>
            <a:r>
              <a:rPr lang="en-US" altLang="zh-TW" b="1" dirty="0" err="1" smtClean="0">
                <a:latin typeface="Courier New" panose="02070309020205020404" pitchFamily="49" charset="0"/>
                <a:cs typeface="Courier New" panose="02070309020205020404" pitchFamily="49" charset="0"/>
              </a:rPr>
              <a:t>addi</a:t>
            </a:r>
            <a:r>
              <a:rPr lang="en-US" altLang="zh-TW" b="1" dirty="0" smtClean="0">
                <a:latin typeface="Courier New" panose="02070309020205020404" pitchFamily="49" charset="0"/>
                <a:cs typeface="Courier New" panose="02070309020205020404" pitchFamily="49" charset="0"/>
              </a:rPr>
              <a:t>  x19,x19,1						</a:t>
            </a:r>
            <a:r>
              <a:rPr lang="en-US" altLang="zh-TW" b="1" dirty="0" err="1" smtClean="0">
                <a:latin typeface="Courier New" panose="02070309020205020404" pitchFamily="49" charset="0"/>
                <a:cs typeface="Courier New" panose="02070309020205020404" pitchFamily="49" charset="0"/>
              </a:rPr>
              <a:t>jal</a:t>
            </a:r>
            <a:r>
              <a:rPr lang="en-US" altLang="zh-TW" b="1" dirty="0" smtClean="0">
                <a:latin typeface="Courier New" panose="02070309020205020404" pitchFamily="49" charset="0"/>
                <a:cs typeface="Courier New" panose="02070309020205020404" pitchFamily="49" charset="0"/>
              </a:rPr>
              <a:t>   x0,Loop</a:t>
            </a:r>
            <a:br>
              <a:rPr lang="en-US" altLang="zh-TW" b="1" dirty="0" smtClean="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End:</a:t>
            </a:r>
          </a:p>
          <a:p>
            <a:pPr eaLnBrk="1" hangingPunct="1"/>
            <a:r>
              <a:rPr lang="en-US" altLang="en-US" dirty="0" smtClean="0"/>
              <a:t>Branch instructions (SB-type)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a:p>
          <a:p>
            <a:pPr lvl="2" eaLnBrk="1" hangingPunct="1"/>
            <a:endParaRPr lang="en-US" altLang="en-US" dirty="0" smtClean="0"/>
          </a:p>
          <a:p>
            <a:pPr lvl="1" eaLnBrk="1" hangingPunct="1"/>
            <a:r>
              <a:rPr lang="en-US" altLang="en-US" dirty="0" smtClean="0"/>
              <a:t>But immediate field can only take 12 bits for target address</a:t>
            </a:r>
          </a:p>
          <a:p>
            <a:pPr lvl="1" eaLnBrk="1" hangingPunct="1"/>
            <a:r>
              <a:rPr lang="en-US" altLang="en-US" dirty="0" smtClean="0"/>
              <a:t>How to get the full address for the target instruction?</a:t>
            </a:r>
          </a:p>
        </p:txBody>
      </p:sp>
      <p:cxnSp>
        <p:nvCxnSpPr>
          <p:cNvPr id="4" name="直線單箭頭接點 3"/>
          <p:cNvCxnSpPr/>
          <p:nvPr/>
        </p:nvCxnSpPr>
        <p:spPr bwMode="auto">
          <a:xfrm flipH="1">
            <a:off x="1691680" y="1772816"/>
            <a:ext cx="2916780" cy="100811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直線圖說文字 1 6"/>
          <p:cNvSpPr/>
          <p:nvPr/>
        </p:nvSpPr>
        <p:spPr bwMode="auto">
          <a:xfrm>
            <a:off x="6084168" y="1399190"/>
            <a:ext cx="2232248" cy="747599"/>
          </a:xfrm>
          <a:prstGeom prst="borderCallout1">
            <a:avLst>
              <a:gd name="adj1" fmla="val 41712"/>
              <a:gd name="adj2" fmla="val -455"/>
              <a:gd name="adj3" fmla="val 48039"/>
              <a:gd name="adj4" fmla="val -43060"/>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Put address of End here</a:t>
            </a:r>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p:grpSp>
        <p:nvGrpSpPr>
          <p:cNvPr id="11" name="群組 10"/>
          <p:cNvGrpSpPr/>
          <p:nvPr/>
        </p:nvGrpSpPr>
        <p:grpSpPr>
          <a:xfrm>
            <a:off x="692009" y="3501008"/>
            <a:ext cx="7412179" cy="864471"/>
            <a:chOff x="692009" y="3501008"/>
            <a:chExt cx="7412179" cy="864471"/>
          </a:xfrm>
        </p:grpSpPr>
        <p:sp>
          <p:nvSpPr>
            <p:cNvPr id="21" name="Text Box 5"/>
            <p:cNvSpPr txBox="1">
              <a:spLocks noChangeArrowheads="1"/>
            </p:cNvSpPr>
            <p:nvPr/>
          </p:nvSpPr>
          <p:spPr bwMode="auto">
            <a:xfrm>
              <a:off x="1331913" y="3537652"/>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solidFill>
                    <a:srgbClr val="FF0000"/>
                  </a:solidFill>
                  <a:latin typeface="+mn-lt"/>
                </a:rPr>
                <a:t>imm</a:t>
              </a:r>
              <a:r>
                <a:rPr lang="en-US" altLang="en-US" sz="2000" dirty="0">
                  <a:solidFill>
                    <a:srgbClr val="FF0000"/>
                  </a:solidFill>
                  <a:latin typeface="+mn-lt"/>
                </a:rPr>
                <a:t>[10:5</a:t>
              </a:r>
              <a:r>
                <a:rPr lang="en-US" altLang="en-US" sz="2000" dirty="0" smtClean="0">
                  <a:solidFill>
                    <a:srgbClr val="FF0000"/>
                  </a:solidFill>
                  <a:latin typeface="+mn-lt"/>
                </a:rPr>
                <a:t>]</a:t>
              </a:r>
              <a:endParaRPr lang="en-AU" altLang="en-US" sz="2000" dirty="0">
                <a:solidFill>
                  <a:srgbClr val="FF0000"/>
                </a:solidFill>
                <a:latin typeface="+mn-lt"/>
              </a:endParaRPr>
            </a:p>
          </p:txBody>
        </p:sp>
        <p:sp>
          <p:nvSpPr>
            <p:cNvPr id="22" name="Text Box 6"/>
            <p:cNvSpPr txBox="1">
              <a:spLocks noChangeArrowheads="1"/>
            </p:cNvSpPr>
            <p:nvPr/>
          </p:nvSpPr>
          <p:spPr bwMode="auto">
            <a:xfrm>
              <a:off x="2628900" y="3537652"/>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23" name="Text Box 7"/>
            <p:cNvSpPr txBox="1">
              <a:spLocks noChangeArrowheads="1"/>
            </p:cNvSpPr>
            <p:nvPr/>
          </p:nvSpPr>
          <p:spPr bwMode="auto">
            <a:xfrm>
              <a:off x="3708400" y="3537652"/>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24" name="Text Box 8"/>
            <p:cNvSpPr txBox="1">
              <a:spLocks noChangeArrowheads="1"/>
            </p:cNvSpPr>
            <p:nvPr/>
          </p:nvSpPr>
          <p:spPr bwMode="auto">
            <a:xfrm>
              <a:off x="5727700" y="3537652"/>
              <a:ext cx="788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25" name="Text Box 9"/>
            <p:cNvSpPr txBox="1">
              <a:spLocks noChangeArrowheads="1"/>
            </p:cNvSpPr>
            <p:nvPr/>
          </p:nvSpPr>
          <p:spPr bwMode="auto">
            <a:xfrm>
              <a:off x="4789488" y="3537652"/>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funct3</a:t>
              </a:r>
              <a:endParaRPr lang="en-AU" altLang="en-US" sz="2000">
                <a:latin typeface="+mn-lt"/>
              </a:endParaRPr>
            </a:p>
          </p:txBody>
        </p:sp>
        <p:sp>
          <p:nvSpPr>
            <p:cNvPr id="26" name="Text Box 10"/>
            <p:cNvSpPr txBox="1">
              <a:spLocks noChangeArrowheads="1"/>
            </p:cNvSpPr>
            <p:nvPr/>
          </p:nvSpPr>
          <p:spPr bwMode="auto">
            <a:xfrm>
              <a:off x="6807200" y="3537652"/>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opcode</a:t>
              </a:r>
              <a:endParaRPr lang="en-AU" altLang="en-US" sz="2000">
                <a:latin typeface="+mn-lt"/>
              </a:endParaRPr>
            </a:p>
          </p:txBody>
        </p:sp>
        <p:sp>
          <p:nvSpPr>
            <p:cNvPr id="28" name="Text Box 15"/>
            <p:cNvSpPr txBox="1">
              <a:spLocks noChangeArrowheads="1"/>
            </p:cNvSpPr>
            <p:nvPr/>
          </p:nvSpPr>
          <p:spPr bwMode="auto">
            <a:xfrm>
              <a:off x="5867400" y="3501008"/>
              <a:ext cx="5318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0000FF"/>
                  </a:solidFill>
                  <a:latin typeface="+mn-lt"/>
                </a:rPr>
                <a:t>imm</a:t>
              </a:r>
              <a:r>
                <a:rPr lang="en-US" altLang="en-US" sz="1800" dirty="0">
                  <a:solidFill>
                    <a:srgbClr val="0000FF"/>
                  </a:solidFill>
                  <a:latin typeface="+mn-lt"/>
                </a:rPr>
                <a:t/>
              </a:r>
              <a:br>
                <a:rPr lang="en-US" altLang="en-US" sz="1800" dirty="0">
                  <a:solidFill>
                    <a:srgbClr val="0000FF"/>
                  </a:solidFill>
                  <a:latin typeface="+mn-lt"/>
                </a:rPr>
              </a:br>
              <a:r>
                <a:rPr lang="en-US" altLang="en-US" sz="1800" dirty="0">
                  <a:solidFill>
                    <a:srgbClr val="0000FF"/>
                  </a:solidFill>
                  <a:latin typeface="+mn-lt"/>
                </a:rPr>
                <a:t>[4:1]</a:t>
              </a:r>
              <a:endParaRPr lang="en-AU" altLang="en-US" sz="1800" dirty="0">
                <a:solidFill>
                  <a:srgbClr val="0000FF"/>
                </a:solidFill>
                <a:latin typeface="+mn-lt"/>
              </a:endParaRPr>
            </a:p>
          </p:txBody>
        </p:sp>
        <p:sp>
          <p:nvSpPr>
            <p:cNvPr id="29" name="Text Box 8"/>
            <p:cNvSpPr txBox="1">
              <a:spLocks noChangeArrowheads="1"/>
            </p:cNvSpPr>
            <p:nvPr/>
          </p:nvSpPr>
          <p:spPr bwMode="auto">
            <a:xfrm>
              <a:off x="6516688" y="3537652"/>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30" name="Text Box 8"/>
            <p:cNvSpPr txBox="1">
              <a:spLocks noChangeArrowheads="1"/>
            </p:cNvSpPr>
            <p:nvPr/>
          </p:nvSpPr>
          <p:spPr bwMode="auto">
            <a:xfrm>
              <a:off x="1041400" y="3537652"/>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31" name="Text Box 11"/>
            <p:cNvSpPr txBox="1">
              <a:spLocks noChangeArrowheads="1"/>
            </p:cNvSpPr>
            <p:nvPr/>
          </p:nvSpPr>
          <p:spPr bwMode="auto">
            <a:xfrm>
              <a:off x="692009" y="405834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C00000"/>
                  </a:solidFill>
                  <a:latin typeface="+mn-lt"/>
                </a:rPr>
                <a:t>imm</a:t>
              </a:r>
              <a:r>
                <a:rPr lang="en-US" altLang="en-US" sz="1800" dirty="0">
                  <a:solidFill>
                    <a:srgbClr val="C00000"/>
                  </a:solidFill>
                  <a:latin typeface="+mn-lt"/>
                </a:rPr>
                <a:t>[12]</a:t>
              </a:r>
              <a:endParaRPr lang="en-AU" altLang="en-US" sz="1800" dirty="0">
                <a:solidFill>
                  <a:srgbClr val="C00000"/>
                </a:solidFill>
                <a:latin typeface="+mn-lt"/>
              </a:endParaRPr>
            </a:p>
          </p:txBody>
        </p:sp>
        <p:cxnSp>
          <p:nvCxnSpPr>
            <p:cNvPr id="32" name="Straight Arrow Connector 2"/>
            <p:cNvCxnSpPr>
              <a:cxnSpLocks noChangeShapeType="1"/>
              <a:stCxn id="31" idx="0"/>
            </p:cNvCxnSpPr>
            <p:nvPr/>
          </p:nvCxnSpPr>
          <p:spPr bwMode="auto">
            <a:xfrm flipV="1">
              <a:off x="1182689" y="3717032"/>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Text Box 11"/>
            <p:cNvSpPr txBox="1">
              <a:spLocks noChangeArrowheads="1"/>
            </p:cNvSpPr>
            <p:nvPr/>
          </p:nvSpPr>
          <p:spPr bwMode="auto">
            <a:xfrm>
              <a:off x="6171265" y="405834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339933"/>
                  </a:solidFill>
                  <a:latin typeface="+mn-lt"/>
                </a:rPr>
                <a:t>imm</a:t>
              </a:r>
              <a:r>
                <a:rPr lang="en-US" altLang="en-US" sz="1800" dirty="0">
                  <a:solidFill>
                    <a:srgbClr val="339933"/>
                  </a:solidFill>
                  <a:latin typeface="+mn-lt"/>
                </a:rPr>
                <a:t>[11]</a:t>
              </a:r>
              <a:endParaRPr lang="en-AU" altLang="en-US" sz="1800" dirty="0">
                <a:solidFill>
                  <a:srgbClr val="339933"/>
                </a:solidFill>
                <a:latin typeface="+mn-lt"/>
              </a:endParaRPr>
            </a:p>
          </p:txBody>
        </p:sp>
        <p:cxnSp>
          <p:nvCxnSpPr>
            <p:cNvPr id="34" name="Straight Arrow Connector 33"/>
            <p:cNvCxnSpPr>
              <a:cxnSpLocks noChangeShapeType="1"/>
              <a:stCxn id="33" idx="0"/>
            </p:cNvCxnSpPr>
            <p:nvPr/>
          </p:nvCxnSpPr>
          <p:spPr bwMode="auto">
            <a:xfrm flipH="1" flipV="1">
              <a:off x="6661151" y="3717032"/>
              <a:ext cx="794"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文字方塊 2"/>
          <p:cNvSpPr txBox="1"/>
          <p:nvPr/>
        </p:nvSpPr>
        <p:spPr>
          <a:xfrm>
            <a:off x="1260566" y="4469050"/>
            <a:ext cx="5816016" cy="400110"/>
          </a:xfrm>
          <a:prstGeom prst="rect">
            <a:avLst/>
          </a:prstGeom>
          <a:noFill/>
        </p:spPr>
        <p:txBody>
          <a:bodyPr wrap="none" rtlCol="0">
            <a:spAutoFit/>
          </a:bodyPr>
          <a:lstStyle/>
          <a:p>
            <a:r>
              <a:rPr lang="en-US" altLang="zh-TW" sz="2000" b="1" dirty="0" err="1">
                <a:latin typeface="Courier New" panose="02070309020205020404" pitchFamily="49" charset="0"/>
                <a:cs typeface="Courier New" panose="02070309020205020404" pitchFamily="49" charset="0"/>
              </a:rPr>
              <a:t>bne</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x10,x11,2000</a:t>
            </a:r>
            <a:r>
              <a:rPr lang="en-US" altLang="zh-TW" sz="2000" dirty="0" smtClean="0">
                <a:latin typeface="+mn-lt"/>
                <a:cs typeface="Courier New" panose="02070309020205020404" pitchFamily="49" charset="0"/>
              </a:rPr>
              <a:t>   // </a:t>
            </a:r>
            <a:r>
              <a:rPr lang="en-US" altLang="zh-TW" sz="2000" dirty="0">
                <a:latin typeface="+mn-lt"/>
                <a:cs typeface="Courier New" panose="02070309020205020404" pitchFamily="49" charset="0"/>
              </a:rPr>
              <a:t>2000 = </a:t>
            </a:r>
            <a:r>
              <a:rPr lang="en-US" altLang="zh-TW" sz="2000" dirty="0" smtClean="0">
                <a:solidFill>
                  <a:srgbClr val="C00000"/>
                </a:solidFill>
                <a:latin typeface="+mn-lt"/>
                <a:cs typeface="Courier New" panose="02070309020205020404" pitchFamily="49" charset="0"/>
              </a:rPr>
              <a:t>0</a:t>
            </a:r>
            <a:r>
              <a:rPr lang="en-US" altLang="zh-TW" sz="2000" dirty="0" smtClean="0">
                <a:latin typeface="+mn-lt"/>
                <a:cs typeface="Courier New" panose="02070309020205020404" pitchFamily="49" charset="0"/>
              </a:rPr>
              <a:t> </a:t>
            </a:r>
            <a:r>
              <a:rPr lang="en-US" altLang="zh-TW" sz="2000" dirty="0" smtClean="0">
                <a:solidFill>
                  <a:srgbClr val="339933"/>
                </a:solidFill>
                <a:latin typeface="+mn-lt"/>
                <a:cs typeface="Courier New" panose="02070309020205020404" pitchFamily="49" charset="0"/>
              </a:rPr>
              <a:t>0</a:t>
            </a:r>
            <a:r>
              <a:rPr lang="en-US" altLang="zh-TW" sz="2000" dirty="0" smtClean="0">
                <a:solidFill>
                  <a:srgbClr val="FF0000"/>
                </a:solidFill>
                <a:latin typeface="+mn-lt"/>
                <a:cs typeface="Courier New" panose="02070309020205020404" pitchFamily="49" charset="0"/>
              </a:rPr>
              <a:t>111 110</a:t>
            </a:r>
            <a:r>
              <a:rPr lang="en-US" altLang="zh-TW" sz="2000" dirty="0" smtClean="0">
                <a:solidFill>
                  <a:srgbClr val="0000FF"/>
                </a:solidFill>
                <a:latin typeface="+mn-lt"/>
                <a:cs typeface="Courier New" panose="02070309020205020404" pitchFamily="49" charset="0"/>
              </a:rPr>
              <a:t>1 000</a:t>
            </a:r>
            <a:r>
              <a:rPr lang="en-US" altLang="zh-TW" sz="2000" dirty="0" smtClean="0">
                <a:solidFill>
                  <a:schemeClr val="bg1">
                    <a:lumMod val="65000"/>
                  </a:schemeClr>
                </a:solidFill>
                <a:latin typeface="+mn-lt"/>
                <a:cs typeface="Courier New" panose="02070309020205020404" pitchFamily="49" charset="0"/>
              </a:rPr>
              <a:t>0</a:t>
            </a:r>
            <a:endParaRPr lang="zh-TW" altLang="en-US" sz="2000" dirty="0">
              <a:solidFill>
                <a:schemeClr val="bg1">
                  <a:lumMod val="65000"/>
                </a:schemeClr>
              </a:solidFill>
              <a:latin typeface="+mn-lt"/>
              <a:cs typeface="Courier New" panose="02070309020205020404" pitchFamily="49" charset="0"/>
            </a:endParaRPr>
          </a:p>
        </p:txBody>
      </p:sp>
      <p:grpSp>
        <p:nvGrpSpPr>
          <p:cNvPr id="27" name="群組 26"/>
          <p:cNvGrpSpPr/>
          <p:nvPr/>
        </p:nvGrpSpPr>
        <p:grpSpPr>
          <a:xfrm>
            <a:off x="1043608" y="4813275"/>
            <a:ext cx="7062788" cy="415925"/>
            <a:chOff x="1041400" y="3537652"/>
            <a:chExt cx="7062788" cy="415925"/>
          </a:xfrm>
          <a:solidFill>
            <a:schemeClr val="accent6">
              <a:lumMod val="20000"/>
              <a:lumOff val="80000"/>
            </a:schemeClr>
          </a:solidFill>
        </p:grpSpPr>
        <p:sp>
          <p:nvSpPr>
            <p:cNvPr id="35" name="Text Box 5"/>
            <p:cNvSpPr txBox="1">
              <a:spLocks noChangeArrowheads="1"/>
            </p:cNvSpPr>
            <p:nvPr/>
          </p:nvSpPr>
          <p:spPr bwMode="auto">
            <a:xfrm>
              <a:off x="1331913" y="3537652"/>
              <a:ext cx="1296987"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smtClean="0">
                  <a:solidFill>
                    <a:srgbClr val="FF0000"/>
                  </a:solidFill>
                  <a:latin typeface="+mn-lt"/>
                </a:rPr>
                <a:t>111110</a:t>
              </a:r>
              <a:endParaRPr lang="en-AU" altLang="en-US" sz="2000" dirty="0">
                <a:solidFill>
                  <a:srgbClr val="FF0000"/>
                </a:solidFill>
                <a:latin typeface="+mn-lt"/>
              </a:endParaRPr>
            </a:p>
          </p:txBody>
        </p:sp>
        <p:sp>
          <p:nvSpPr>
            <p:cNvPr id="36" name="Text Box 6"/>
            <p:cNvSpPr txBox="1">
              <a:spLocks noChangeArrowheads="1"/>
            </p:cNvSpPr>
            <p:nvPr/>
          </p:nvSpPr>
          <p:spPr bwMode="auto">
            <a:xfrm>
              <a:off x="2628900" y="3537652"/>
              <a:ext cx="1079500"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latin typeface="+mn-lt"/>
                </a:rPr>
                <a:t>01011</a:t>
              </a:r>
              <a:endParaRPr lang="en-AU" altLang="en-US" sz="2000" dirty="0">
                <a:latin typeface="+mn-lt"/>
              </a:endParaRPr>
            </a:p>
          </p:txBody>
        </p:sp>
        <p:sp>
          <p:nvSpPr>
            <p:cNvPr id="37" name="Text Box 7"/>
            <p:cNvSpPr txBox="1">
              <a:spLocks noChangeArrowheads="1"/>
            </p:cNvSpPr>
            <p:nvPr/>
          </p:nvSpPr>
          <p:spPr bwMode="auto">
            <a:xfrm>
              <a:off x="3708400" y="3537652"/>
              <a:ext cx="1079500"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latin typeface="+mn-lt"/>
                </a:rPr>
                <a:t>01010</a:t>
              </a:r>
              <a:endParaRPr lang="en-AU" altLang="en-US" sz="2000" dirty="0">
                <a:latin typeface="+mn-lt"/>
              </a:endParaRPr>
            </a:p>
          </p:txBody>
        </p:sp>
        <p:sp>
          <p:nvSpPr>
            <p:cNvPr id="38" name="Text Box 8"/>
            <p:cNvSpPr txBox="1">
              <a:spLocks noChangeArrowheads="1"/>
            </p:cNvSpPr>
            <p:nvPr/>
          </p:nvSpPr>
          <p:spPr bwMode="auto">
            <a:xfrm>
              <a:off x="5727700" y="3537652"/>
              <a:ext cx="788988"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solidFill>
                    <a:srgbClr val="0000FF"/>
                  </a:solidFill>
                  <a:latin typeface="+mn-lt"/>
                </a:rPr>
                <a:t>1000</a:t>
              </a:r>
              <a:endParaRPr lang="en-AU" altLang="en-US" sz="2000" dirty="0">
                <a:solidFill>
                  <a:srgbClr val="0000FF"/>
                </a:solidFill>
                <a:latin typeface="+mn-lt"/>
              </a:endParaRPr>
            </a:p>
          </p:txBody>
        </p:sp>
        <p:sp>
          <p:nvSpPr>
            <p:cNvPr id="39" name="Text Box 9"/>
            <p:cNvSpPr txBox="1">
              <a:spLocks noChangeArrowheads="1"/>
            </p:cNvSpPr>
            <p:nvPr/>
          </p:nvSpPr>
          <p:spPr bwMode="auto">
            <a:xfrm>
              <a:off x="4789488" y="3537652"/>
              <a:ext cx="936625"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latin typeface="+mn-lt"/>
                </a:rPr>
                <a:t>001</a:t>
              </a:r>
              <a:endParaRPr lang="en-AU" altLang="en-US" sz="2000" dirty="0">
                <a:latin typeface="+mn-lt"/>
              </a:endParaRPr>
            </a:p>
          </p:txBody>
        </p:sp>
        <p:sp>
          <p:nvSpPr>
            <p:cNvPr id="40" name="Text Box 10"/>
            <p:cNvSpPr txBox="1">
              <a:spLocks noChangeArrowheads="1"/>
            </p:cNvSpPr>
            <p:nvPr/>
          </p:nvSpPr>
          <p:spPr bwMode="auto">
            <a:xfrm>
              <a:off x="6807200" y="3537652"/>
              <a:ext cx="1296988"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latin typeface="+mn-lt"/>
                </a:rPr>
                <a:t>1100111</a:t>
              </a:r>
              <a:endParaRPr lang="en-AU" altLang="en-US" sz="2000" dirty="0">
                <a:latin typeface="+mn-lt"/>
              </a:endParaRPr>
            </a:p>
          </p:txBody>
        </p:sp>
        <p:sp>
          <p:nvSpPr>
            <p:cNvPr id="42" name="Text Box 8"/>
            <p:cNvSpPr txBox="1">
              <a:spLocks noChangeArrowheads="1"/>
            </p:cNvSpPr>
            <p:nvPr/>
          </p:nvSpPr>
          <p:spPr bwMode="auto">
            <a:xfrm>
              <a:off x="6516688" y="3537652"/>
              <a:ext cx="290512" cy="415925"/>
            </a:xfrm>
            <a:prstGeom prst="rect">
              <a:avLst/>
            </a:prstGeom>
            <a:grpFill/>
            <a:ln w="19050">
              <a:solidFill>
                <a:schemeClr val="tx1"/>
              </a:solidFill>
              <a:miter lim="800000"/>
              <a:headEnd/>
              <a:tailEnd/>
            </a:ln>
            <a:extLst/>
          </p:spPr>
          <p:txBody>
            <a:bodyPr wrap="none"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solidFill>
                    <a:srgbClr val="339933"/>
                  </a:solidFill>
                  <a:latin typeface="+mn-lt"/>
                </a:rPr>
                <a:t>0</a:t>
              </a:r>
              <a:endParaRPr lang="en-AU" altLang="en-US" sz="2000" dirty="0">
                <a:solidFill>
                  <a:srgbClr val="339933"/>
                </a:solidFill>
                <a:latin typeface="+mn-lt"/>
              </a:endParaRPr>
            </a:p>
          </p:txBody>
        </p:sp>
        <p:sp>
          <p:nvSpPr>
            <p:cNvPr id="43" name="Text Box 8"/>
            <p:cNvSpPr txBox="1">
              <a:spLocks noChangeArrowheads="1"/>
            </p:cNvSpPr>
            <p:nvPr/>
          </p:nvSpPr>
          <p:spPr bwMode="auto">
            <a:xfrm>
              <a:off x="1041400" y="3537652"/>
              <a:ext cx="290513" cy="415925"/>
            </a:xfrm>
            <a:prstGeom prst="rect">
              <a:avLst/>
            </a:prstGeom>
            <a:grpFill/>
            <a:ln w="19050">
              <a:solidFill>
                <a:schemeClr val="tx1"/>
              </a:solidFill>
              <a:miter lim="800000"/>
              <a:headEnd/>
              <a:tailEnd/>
            </a:ln>
            <a:extLst/>
          </p:spPr>
          <p:txBody>
            <a:bodyPr wrap="none"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solidFill>
                    <a:srgbClr val="C00000"/>
                  </a:solidFill>
                  <a:latin typeface="+mn-lt"/>
                </a:rPr>
                <a:t>0</a:t>
              </a:r>
              <a:endParaRPr lang="en-AU" altLang="en-US" sz="2000" dirty="0">
                <a:solidFill>
                  <a:srgbClr val="C00000"/>
                </a:solidFill>
                <a:latin typeface="+mn-lt"/>
              </a:endParaRPr>
            </a:p>
          </p:txBody>
        </p:sp>
      </p:grpSp>
    </p:spTree>
    <p:extLst>
      <p:ext uri="{BB962C8B-B14F-4D97-AF65-F5344CB8AC3E}">
        <p14:creationId xmlns:p14="http://schemas.microsoft.com/office/powerpoint/2010/main" val="42383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822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822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83" name="Rectangle 35"/>
          <p:cNvSpPr>
            <a:spLocks noGrp="1" noChangeArrowheads="1"/>
          </p:cNvSpPr>
          <p:nvPr>
            <p:ph type="title"/>
          </p:nvPr>
        </p:nvSpPr>
        <p:spPr/>
        <p:txBody>
          <a:bodyPr/>
          <a:lstStyle/>
          <a:p>
            <a:r>
              <a:rPr lang="en-US" altLang="zh-TW" smtClean="0"/>
              <a:t>How to Specify Branch Target?</a:t>
            </a:r>
            <a:endParaRPr lang="en-US" altLang="zh-TW" dirty="0"/>
          </a:p>
        </p:txBody>
      </p:sp>
      <p:sp>
        <p:nvSpPr>
          <p:cNvPr id="309250" name="Rectangle 2"/>
          <p:cNvSpPr>
            <a:spLocks noGrp="1" noChangeArrowheads="1"/>
          </p:cNvSpPr>
          <p:nvPr>
            <p:ph type="body" idx="1"/>
          </p:nvPr>
        </p:nvSpPr>
        <p:spPr/>
        <p:txBody>
          <a:bodyPr/>
          <a:lstStyle/>
          <a:p>
            <a:r>
              <a:rPr lang="en-US" altLang="en-US" dirty="0" smtClean="0"/>
              <a:t>Observation: </a:t>
            </a:r>
            <a:br>
              <a:rPr lang="en-US" altLang="en-US" dirty="0" smtClean="0"/>
            </a:br>
            <a:r>
              <a:rPr lang="en-US" altLang="en-US" dirty="0" smtClean="0"/>
              <a:t>most </a:t>
            </a:r>
            <a:r>
              <a:rPr lang="en-US" altLang="en-US" dirty="0"/>
              <a:t>branch targets are near, forward or backward</a:t>
            </a:r>
          </a:p>
          <a:p>
            <a:r>
              <a:rPr lang="en-US" altLang="zh-TW" dirty="0" smtClean="0"/>
              <a:t>Solution: </a:t>
            </a:r>
            <a:r>
              <a:rPr lang="en-US" altLang="zh-TW" dirty="0" smtClean="0">
                <a:solidFill>
                  <a:srgbClr val="FF0000"/>
                </a:solidFill>
              </a:rPr>
              <a:t>PC-relative addressing</a:t>
            </a:r>
          </a:p>
          <a:p>
            <a:pPr lvl="1"/>
            <a:r>
              <a:rPr lang="en-US" altLang="zh-TW" dirty="0" smtClean="0"/>
              <a:t>Use PC to give the 64-bit address and +/- immediate, because most branch targets are near branch instruction, whose address is currently held in PC</a:t>
            </a:r>
            <a:endParaRPr lang="en-US" altLang="zh-TW" b="1" dirty="0" smtClean="0">
              <a:latin typeface="Courier New" panose="02070309020205020404" pitchFamily="49" charset="0"/>
              <a:cs typeface="Courier New" panose="02070309020205020404" pitchFamily="49" charset="0"/>
            </a:endParaRPr>
          </a:p>
          <a:p>
            <a:pPr lvl="2"/>
            <a:r>
              <a:rPr lang="en-US" altLang="zh-TW" dirty="0" smtClean="0"/>
              <a:t>12-bit immediate is a signed two’s complement integer to be added to the PC if branch taken</a:t>
            </a:r>
          </a:p>
          <a:p>
            <a:pPr lvl="1"/>
            <a:r>
              <a:rPr lang="en-US" altLang="zh-TW" dirty="0" smtClean="0"/>
              <a:t>The addresses actually point to </a:t>
            </a:r>
            <a:r>
              <a:rPr lang="en-US" altLang="zh-TW" dirty="0" err="1" smtClean="0"/>
              <a:t>halfwords</a:t>
            </a:r>
            <a:r>
              <a:rPr lang="en-US" altLang="zh-TW" dirty="0" smtClean="0"/>
              <a:t>, i.e., </a:t>
            </a:r>
            <a:br>
              <a:rPr lang="en-US" altLang="zh-TW" dirty="0" smtClean="0"/>
            </a:br>
            <a:r>
              <a:rPr lang="en-US" altLang="zh-TW" dirty="0" smtClean="0"/>
              <a:t>   </a:t>
            </a:r>
            <a:r>
              <a:rPr lang="en-US" altLang="zh-TW" dirty="0" smtClean="0">
                <a:solidFill>
                  <a:srgbClr val="FF0000"/>
                </a:solidFill>
              </a:rPr>
              <a:t>t</a:t>
            </a:r>
            <a:r>
              <a:rPr lang="en-US" altLang="en-US" dirty="0" smtClean="0">
                <a:solidFill>
                  <a:srgbClr val="FF0000"/>
                </a:solidFill>
              </a:rPr>
              <a:t>arget address = PC + immediate × </a:t>
            </a:r>
            <a:r>
              <a:rPr lang="en-US" altLang="en-US" b="1" dirty="0" smtClean="0">
                <a:solidFill>
                  <a:srgbClr val="FF0000"/>
                </a:solidFill>
              </a:rPr>
              <a:t>2 </a:t>
            </a:r>
            <a:r>
              <a:rPr lang="en-US" altLang="en-US" dirty="0" smtClean="0">
                <a:solidFill>
                  <a:srgbClr val="FF0000"/>
                </a:solidFill>
              </a:rPr>
              <a:t>= PC + {</a:t>
            </a:r>
            <a:r>
              <a:rPr lang="en-US" altLang="en-US" dirty="0" err="1" smtClean="0">
                <a:solidFill>
                  <a:srgbClr val="FF0000"/>
                </a:solidFill>
              </a:rPr>
              <a:t>imm</a:t>
            </a:r>
            <a:r>
              <a:rPr lang="en-US" altLang="en-US" dirty="0" smtClean="0">
                <a:solidFill>
                  <a:srgbClr val="FF0000"/>
                </a:solidFill>
              </a:rPr>
              <a:t> | 0}</a:t>
            </a:r>
          </a:p>
          <a:p>
            <a:pPr lvl="2"/>
            <a:r>
              <a:rPr lang="en-US" altLang="zh-TW" dirty="0" smtClean="0"/>
              <a:t>Keep the flexibility of supporting 2-byte instructions in RISC-V, </a:t>
            </a:r>
            <a:r>
              <a:rPr lang="en-US" altLang="zh-TW" dirty="0"/>
              <a:t>so the branch </a:t>
            </a:r>
            <a:r>
              <a:rPr lang="en-US" altLang="zh-TW" dirty="0" err="1" smtClean="0"/>
              <a:t>immediates</a:t>
            </a:r>
            <a:r>
              <a:rPr lang="en-US" altLang="zh-TW" dirty="0" smtClean="0"/>
              <a:t> </a:t>
            </a:r>
            <a:r>
              <a:rPr lang="en-US" altLang="zh-TW" dirty="0"/>
              <a:t>represent the number of </a:t>
            </a:r>
            <a:r>
              <a:rPr lang="en-US" altLang="zh-TW" dirty="0" err="1"/>
              <a:t>halfwords</a:t>
            </a:r>
            <a:r>
              <a:rPr lang="en-US" altLang="zh-TW" dirty="0"/>
              <a:t> between the </a:t>
            </a:r>
            <a:r>
              <a:rPr lang="en-US" altLang="zh-TW" dirty="0" smtClean="0"/>
              <a:t>branch instruction </a:t>
            </a:r>
            <a:r>
              <a:rPr lang="en-US" altLang="zh-TW" dirty="0"/>
              <a:t>and the branch </a:t>
            </a:r>
            <a:r>
              <a:rPr lang="en-US" altLang="zh-TW" dirty="0" smtClean="0"/>
              <a:t>target</a:t>
            </a:r>
            <a:endParaRPr lang="zh-TW"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19694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250">
                                            <p:txEl>
                                              <p:pRg st="1" end="1"/>
                                            </p:txEl>
                                          </p:spTgt>
                                        </p:tgtEl>
                                        <p:attrNameLst>
                                          <p:attrName>style.visibility</p:attrName>
                                        </p:attrNameLst>
                                      </p:cBhvr>
                                      <p:to>
                                        <p:strVal val="visible"/>
                                      </p:to>
                                    </p:set>
                                    <p:animEffect transition="in" filter="fade">
                                      <p:cBhvr>
                                        <p:cTn id="7" dur="500"/>
                                        <p:tgtEl>
                                          <p:spTgt spid="30925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9250">
                                            <p:txEl>
                                              <p:pRg st="2" end="2"/>
                                            </p:txEl>
                                          </p:spTgt>
                                        </p:tgtEl>
                                        <p:attrNameLst>
                                          <p:attrName>style.visibility</p:attrName>
                                        </p:attrNameLst>
                                      </p:cBhvr>
                                      <p:to>
                                        <p:strVal val="visible"/>
                                      </p:to>
                                    </p:set>
                                    <p:animEffect transition="in" filter="fade">
                                      <p:cBhvr>
                                        <p:cTn id="10" dur="500"/>
                                        <p:tgtEl>
                                          <p:spTgt spid="30925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9250">
                                            <p:txEl>
                                              <p:pRg st="3" end="3"/>
                                            </p:txEl>
                                          </p:spTgt>
                                        </p:tgtEl>
                                        <p:attrNameLst>
                                          <p:attrName>style.visibility</p:attrName>
                                        </p:attrNameLst>
                                      </p:cBhvr>
                                      <p:to>
                                        <p:strVal val="visible"/>
                                      </p:to>
                                    </p:set>
                                    <p:animEffect transition="in" filter="fade">
                                      <p:cBhvr>
                                        <p:cTn id="13" dur="500"/>
                                        <p:tgtEl>
                                          <p:spTgt spid="30925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9250">
                                            <p:txEl>
                                              <p:pRg st="4" end="4"/>
                                            </p:txEl>
                                          </p:spTgt>
                                        </p:tgtEl>
                                        <p:attrNameLst>
                                          <p:attrName>style.visibility</p:attrName>
                                        </p:attrNameLst>
                                      </p:cBhvr>
                                      <p:to>
                                        <p:strVal val="visible"/>
                                      </p:to>
                                    </p:set>
                                    <p:animEffect transition="in" filter="fade">
                                      <p:cBhvr>
                                        <p:cTn id="16" dur="500"/>
                                        <p:tgtEl>
                                          <p:spTgt spid="30925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09250">
                                            <p:txEl>
                                              <p:pRg st="5" end="5"/>
                                            </p:txEl>
                                          </p:spTgt>
                                        </p:tgtEl>
                                        <p:attrNameLst>
                                          <p:attrName>style.visibility</p:attrName>
                                        </p:attrNameLst>
                                      </p:cBhvr>
                                      <p:to>
                                        <p:strVal val="visible"/>
                                      </p:to>
                                    </p:set>
                                    <p:animEffect transition="in" filter="fade">
                                      <p:cBhvr>
                                        <p:cTn id="19" dur="500"/>
                                        <p:tgtEl>
                                          <p:spTgt spid="309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8" name="Rectangle 4"/>
          <p:cNvSpPr>
            <a:spLocks noGrp="1" noChangeArrowheads="1"/>
          </p:cNvSpPr>
          <p:nvPr>
            <p:ph type="title"/>
          </p:nvPr>
        </p:nvSpPr>
        <p:spPr/>
        <p:txBody>
          <a:bodyPr/>
          <a:lstStyle/>
          <a:p>
            <a:r>
              <a:rPr lang="en-US" altLang="zh-TW" smtClean="0"/>
              <a:t>How to Specify Jump Address?</a:t>
            </a:r>
            <a:endParaRPr lang="en-US" altLang="zh-TW" dirty="0"/>
          </a:p>
        </p:txBody>
      </p:sp>
      <p:sp>
        <p:nvSpPr>
          <p:cNvPr id="553989" name="Rectangle 5"/>
          <p:cNvSpPr>
            <a:spLocks noGrp="1" noChangeArrowheads="1"/>
          </p:cNvSpPr>
          <p:nvPr>
            <p:ph type="body" idx="1"/>
          </p:nvPr>
        </p:nvSpPr>
        <p:spPr/>
        <p:txBody>
          <a:bodyPr/>
          <a:lstStyle/>
          <a:p>
            <a:r>
              <a:rPr lang="en-US" altLang="en-US" dirty="0" smtClean="0"/>
              <a:t>Jump and link (</a:t>
            </a:r>
            <a:r>
              <a:rPr lang="en-US" altLang="en-US" b="1" dirty="0" err="1">
                <a:latin typeface="Courier New" panose="02070309020205020404" pitchFamily="49" charset="0"/>
                <a:cs typeface="Courier New" panose="02070309020205020404" pitchFamily="49" charset="0"/>
              </a:rPr>
              <a:t>jal</a:t>
            </a:r>
            <a:r>
              <a:rPr lang="en-US" altLang="en-US" dirty="0" smtClean="0"/>
              <a:t>): UJ-type</a:t>
            </a:r>
          </a:p>
          <a:p>
            <a:pPr lvl="1"/>
            <a:endParaRPr lang="en-US" altLang="en-US" dirty="0" smtClean="0"/>
          </a:p>
          <a:p>
            <a:pPr lvl="1"/>
            <a:endParaRPr lang="en-US" altLang="en-US" dirty="0" smtClean="0"/>
          </a:p>
          <a:p>
            <a:pPr lvl="2"/>
            <a:endParaRPr lang="en-US" altLang="en-US" dirty="0" smtClean="0"/>
          </a:p>
          <a:p>
            <a:pPr lvl="2"/>
            <a:endParaRPr lang="en-US" altLang="en-US" dirty="0"/>
          </a:p>
          <a:p>
            <a:pPr lvl="2"/>
            <a:endParaRPr lang="en-US" altLang="en-US" dirty="0" smtClean="0"/>
          </a:p>
          <a:p>
            <a:pPr lvl="1"/>
            <a:r>
              <a:rPr lang="en-US" altLang="en-US" dirty="0" err="1" smtClean="0"/>
              <a:t>rd</a:t>
            </a:r>
            <a:r>
              <a:rPr lang="en-US" altLang="en-US" dirty="0" smtClean="0"/>
              <a:t> </a:t>
            </a: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smtClean="0">
                <a:sym typeface="Wingdings" panose="05000000000000000000" pitchFamily="2" charset="2"/>
              </a:rPr>
              <a:t>PC</a:t>
            </a:r>
            <a:r>
              <a:rPr lang="zh-TW" altLang="en-US" dirty="0" smtClean="0">
                <a:sym typeface="Wingdings" panose="05000000000000000000" pitchFamily="2" charset="2"/>
              </a:rPr>
              <a:t> </a:t>
            </a:r>
            <a:r>
              <a:rPr lang="en-US" altLang="zh-TW" dirty="0" smtClean="0">
                <a:sym typeface="Wingdings" panose="05000000000000000000" pitchFamily="2" charset="2"/>
              </a:rPr>
              <a:t>+ 4;</a:t>
            </a:r>
            <a:r>
              <a:rPr lang="zh-TW" altLang="en-US" dirty="0" smtClean="0">
                <a:sym typeface="Wingdings" panose="05000000000000000000" pitchFamily="2" charset="2"/>
              </a:rPr>
              <a:t> </a:t>
            </a:r>
            <a:r>
              <a:rPr lang="zh-TW" altLang="en-US" dirty="0">
                <a:sym typeface="Wingdings" panose="05000000000000000000" pitchFamily="2" charset="2"/>
              </a:rPr>
              <a:t> </a:t>
            </a:r>
            <a:r>
              <a:rPr lang="zh-TW" altLang="en-US" dirty="0" smtClean="0">
                <a:sym typeface="Wingdings" panose="05000000000000000000" pitchFamily="2" charset="2"/>
              </a:rPr>
              <a:t> </a:t>
            </a:r>
            <a:r>
              <a:rPr lang="en-US" altLang="zh-TW" dirty="0" smtClean="0">
                <a:sym typeface="Wingdings" panose="05000000000000000000" pitchFamily="2" charset="2"/>
              </a:rPr>
              <a:t>PC</a:t>
            </a:r>
            <a:r>
              <a:rPr lang="zh-TW" altLang="en-US" dirty="0" smtClean="0">
                <a:sym typeface="Wingdings" panose="05000000000000000000" pitchFamily="2" charset="2"/>
              </a:rPr>
              <a:t> </a:t>
            </a: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smtClean="0">
                <a:sym typeface="Wingdings" panose="05000000000000000000" pitchFamily="2" charset="2"/>
              </a:rPr>
              <a:t>PC</a:t>
            </a:r>
            <a:r>
              <a:rPr lang="zh-TW" altLang="en-US" dirty="0" smtClean="0">
                <a:sym typeface="Wingdings" panose="05000000000000000000" pitchFamily="2" charset="2"/>
              </a:rPr>
              <a:t> </a:t>
            </a: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smtClean="0">
                <a:sym typeface="Wingdings" panose="05000000000000000000" pitchFamily="2" charset="2"/>
              </a:rPr>
              <a:t>{</a:t>
            </a:r>
            <a:r>
              <a:rPr lang="en-US" altLang="zh-TW" dirty="0" err="1" smtClean="0">
                <a:sym typeface="Wingdings" panose="05000000000000000000" pitchFamily="2" charset="2"/>
              </a:rPr>
              <a:t>imm</a:t>
            </a:r>
            <a:r>
              <a:rPr lang="en-US" altLang="zh-TW" dirty="0" smtClean="0">
                <a:sym typeface="Wingdings" panose="05000000000000000000" pitchFamily="2" charset="2"/>
              </a:rPr>
              <a:t> | 0} (</a:t>
            </a:r>
            <a:r>
              <a:rPr lang="en-US" altLang="en-US" dirty="0" smtClean="0"/>
              <a:t>PC-relative</a:t>
            </a:r>
            <a:r>
              <a:rPr lang="en-US" altLang="en-US" dirty="0"/>
              <a:t>)</a:t>
            </a:r>
            <a:endParaRPr lang="en-US" altLang="en-US" dirty="0" smtClean="0"/>
          </a:p>
          <a:p>
            <a:r>
              <a:rPr lang="en-US" altLang="en-US" dirty="0" smtClean="0"/>
              <a:t>For long jumps to anywhere, i.e., to 32-bit absolute address</a:t>
            </a:r>
          </a:p>
          <a:p>
            <a:pPr lvl="1"/>
            <a:r>
              <a:rPr lang="en-US" altLang="en-US" b="1" dirty="0" err="1">
                <a:latin typeface="Courier New" panose="02070309020205020404" pitchFamily="49" charset="0"/>
                <a:cs typeface="Courier New" panose="02070309020205020404" pitchFamily="49" charset="0"/>
              </a:rPr>
              <a:t>lui</a:t>
            </a:r>
            <a:r>
              <a:rPr lang="en-US" altLang="en-US" dirty="0" smtClean="0"/>
              <a:t>: load address[31:12] to a temp register</a:t>
            </a:r>
          </a:p>
          <a:p>
            <a:pPr lvl="1"/>
            <a:r>
              <a:rPr lang="en-US" altLang="en-US" b="1" dirty="0" err="1">
                <a:latin typeface="Courier New" panose="02070309020205020404" pitchFamily="49" charset="0"/>
                <a:cs typeface="Courier New" panose="02070309020205020404" pitchFamily="49" charset="0"/>
              </a:rPr>
              <a:t>jalr</a:t>
            </a:r>
            <a:r>
              <a:rPr lang="en-US" altLang="en-US" dirty="0" smtClean="0"/>
              <a:t>: add address[11:0] to temp and jump to target</a:t>
            </a:r>
            <a:endParaRPr lang="en-US"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grpSp>
        <p:nvGrpSpPr>
          <p:cNvPr id="3" name="群組 2"/>
          <p:cNvGrpSpPr/>
          <p:nvPr/>
        </p:nvGrpSpPr>
        <p:grpSpPr>
          <a:xfrm>
            <a:off x="826895" y="1578537"/>
            <a:ext cx="7345505" cy="851969"/>
            <a:chOff x="758683" y="2863850"/>
            <a:chExt cx="7345505" cy="851969"/>
          </a:xfrm>
        </p:grpSpPr>
        <p:sp>
          <p:nvSpPr>
            <p:cNvPr id="5" name="Text Box 8"/>
            <p:cNvSpPr txBox="1">
              <a:spLocks noChangeArrowheads="1"/>
            </p:cNvSpPr>
            <p:nvPr/>
          </p:nvSpPr>
          <p:spPr bwMode="auto">
            <a:xfrm>
              <a:off x="5727700" y="286385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err="1">
                  <a:latin typeface="+mn-lt"/>
                </a:rPr>
                <a:t>rd</a:t>
              </a:r>
              <a:endParaRPr lang="en-AU" altLang="en-US" sz="2200" dirty="0">
                <a:latin typeface="+mn-lt"/>
              </a:endParaRPr>
            </a:p>
          </p:txBody>
        </p:sp>
        <p:sp>
          <p:nvSpPr>
            <p:cNvPr id="6" name="Text Box 10"/>
            <p:cNvSpPr txBox="1">
              <a:spLocks noChangeArrowheads="1"/>
            </p:cNvSpPr>
            <p:nvPr/>
          </p:nvSpPr>
          <p:spPr bwMode="auto">
            <a:xfrm>
              <a:off x="6807200" y="2863850"/>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a:latin typeface="+mn-lt"/>
                </a:rPr>
                <a:t>opcode</a:t>
              </a:r>
              <a:endParaRPr lang="en-AU" altLang="en-US" sz="2200" dirty="0">
                <a:latin typeface="+mn-lt"/>
              </a:endParaRPr>
            </a:p>
          </p:txBody>
        </p:sp>
        <p:sp>
          <p:nvSpPr>
            <p:cNvPr id="7" name="Text Box 12"/>
            <p:cNvSpPr txBox="1">
              <a:spLocks noChangeArrowheads="1"/>
            </p:cNvSpPr>
            <p:nvPr/>
          </p:nvSpPr>
          <p:spPr bwMode="auto">
            <a:xfrm>
              <a:off x="7083870" y="3306763"/>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7 bits</a:t>
              </a:r>
              <a:endParaRPr lang="en-AU" altLang="en-US" sz="1800">
                <a:latin typeface="+mn-lt"/>
              </a:endParaRPr>
            </a:p>
          </p:txBody>
        </p:sp>
        <p:sp>
          <p:nvSpPr>
            <p:cNvPr id="8" name="Text Box 15"/>
            <p:cNvSpPr txBox="1">
              <a:spLocks noChangeArrowheads="1"/>
            </p:cNvSpPr>
            <p:nvPr/>
          </p:nvSpPr>
          <p:spPr bwMode="auto">
            <a:xfrm>
              <a:off x="5933726" y="3306763"/>
              <a:ext cx="696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mn-lt"/>
                </a:rPr>
                <a:t>5 bits</a:t>
              </a:r>
              <a:endParaRPr lang="en-AU" altLang="en-US" sz="1800">
                <a:latin typeface="+mn-lt"/>
              </a:endParaRPr>
            </a:p>
          </p:txBody>
        </p:sp>
        <p:sp>
          <p:nvSpPr>
            <p:cNvPr id="9" name="Text Box 8"/>
            <p:cNvSpPr txBox="1">
              <a:spLocks noChangeArrowheads="1"/>
            </p:cNvSpPr>
            <p:nvPr/>
          </p:nvSpPr>
          <p:spPr bwMode="auto">
            <a:xfrm>
              <a:off x="3944938" y="2863850"/>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latin typeface="+mn-lt"/>
                </a:rPr>
                <a:t> </a:t>
              </a:r>
              <a:endParaRPr lang="en-AU" altLang="en-US" sz="2200">
                <a:latin typeface="+mn-lt"/>
              </a:endParaRPr>
            </a:p>
          </p:txBody>
        </p:sp>
        <p:sp>
          <p:nvSpPr>
            <p:cNvPr id="10" name="Text Box 11"/>
            <p:cNvSpPr txBox="1">
              <a:spLocks noChangeArrowheads="1"/>
            </p:cNvSpPr>
            <p:nvPr/>
          </p:nvSpPr>
          <p:spPr bwMode="auto">
            <a:xfrm>
              <a:off x="3599515" y="340868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FF0000"/>
                  </a:solidFill>
                  <a:latin typeface="+mn-lt"/>
                </a:rPr>
                <a:t>imm</a:t>
              </a:r>
              <a:r>
                <a:rPr lang="en-US" altLang="en-US" sz="1800" dirty="0">
                  <a:solidFill>
                    <a:srgbClr val="FF0000"/>
                  </a:solidFill>
                  <a:latin typeface="+mn-lt"/>
                </a:rPr>
                <a:t>[11]</a:t>
              </a:r>
              <a:endParaRPr lang="en-AU" altLang="en-US" sz="1800" dirty="0">
                <a:solidFill>
                  <a:srgbClr val="FF0000"/>
                </a:solidFill>
                <a:latin typeface="+mn-lt"/>
              </a:endParaRPr>
            </a:p>
          </p:txBody>
        </p:sp>
        <p:cxnSp>
          <p:nvCxnSpPr>
            <p:cNvPr id="11" name="Straight Arrow Connector 38"/>
            <p:cNvCxnSpPr>
              <a:cxnSpLocks noChangeShapeType="1"/>
              <a:stCxn id="10" idx="0"/>
            </p:cNvCxnSpPr>
            <p:nvPr/>
          </p:nvCxnSpPr>
          <p:spPr bwMode="auto">
            <a:xfrm flipV="1">
              <a:off x="4090195" y="3068960"/>
              <a:ext cx="793" cy="33972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Text Box 8"/>
            <p:cNvSpPr txBox="1">
              <a:spLocks noChangeArrowheads="1"/>
            </p:cNvSpPr>
            <p:nvPr/>
          </p:nvSpPr>
          <p:spPr bwMode="auto">
            <a:xfrm>
              <a:off x="1108075" y="2863850"/>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latin typeface="+mn-lt"/>
                </a:rPr>
                <a:t> </a:t>
              </a:r>
              <a:endParaRPr lang="en-AU" altLang="en-US" sz="2200">
                <a:latin typeface="+mn-lt"/>
              </a:endParaRPr>
            </a:p>
          </p:txBody>
        </p:sp>
        <p:sp>
          <p:nvSpPr>
            <p:cNvPr id="13" name="Text Box 11"/>
            <p:cNvSpPr txBox="1">
              <a:spLocks noChangeArrowheads="1"/>
            </p:cNvSpPr>
            <p:nvPr/>
          </p:nvSpPr>
          <p:spPr bwMode="auto">
            <a:xfrm>
              <a:off x="758683" y="340868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C00000"/>
                  </a:solidFill>
                  <a:latin typeface="+mn-lt"/>
                </a:rPr>
                <a:t>imm</a:t>
              </a:r>
              <a:r>
                <a:rPr lang="en-US" altLang="en-US" sz="1800" dirty="0">
                  <a:solidFill>
                    <a:srgbClr val="C00000"/>
                  </a:solidFill>
                  <a:latin typeface="+mn-lt"/>
                </a:rPr>
                <a:t>[20]</a:t>
              </a:r>
              <a:endParaRPr lang="en-AU" altLang="en-US" sz="1800" dirty="0">
                <a:solidFill>
                  <a:srgbClr val="C00000"/>
                </a:solidFill>
                <a:latin typeface="+mn-lt"/>
              </a:endParaRPr>
            </a:p>
          </p:txBody>
        </p:sp>
        <p:cxnSp>
          <p:nvCxnSpPr>
            <p:cNvPr id="14" name="Straight Arrow Connector 41"/>
            <p:cNvCxnSpPr>
              <a:cxnSpLocks noChangeShapeType="1"/>
              <a:stCxn id="13" idx="0"/>
            </p:cNvCxnSpPr>
            <p:nvPr/>
          </p:nvCxnSpPr>
          <p:spPr bwMode="auto">
            <a:xfrm flipV="1">
              <a:off x="1249363" y="3068960"/>
              <a:ext cx="0" cy="33972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Text Box 8"/>
            <p:cNvSpPr txBox="1">
              <a:spLocks noChangeArrowheads="1"/>
            </p:cNvSpPr>
            <p:nvPr/>
          </p:nvSpPr>
          <p:spPr bwMode="auto">
            <a:xfrm>
              <a:off x="4235450" y="2863850"/>
              <a:ext cx="149225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200" dirty="0" err="1">
                  <a:solidFill>
                    <a:srgbClr val="339933"/>
                  </a:solidFill>
                  <a:latin typeface="+mn-lt"/>
                </a:rPr>
                <a:t>imm</a:t>
              </a:r>
              <a:r>
                <a:rPr lang="en-US" altLang="en-US" sz="2200" dirty="0">
                  <a:solidFill>
                    <a:srgbClr val="339933"/>
                  </a:solidFill>
                  <a:latin typeface="+mn-lt"/>
                </a:rPr>
                <a:t>[19:12</a:t>
              </a:r>
              <a:r>
                <a:rPr lang="en-US" altLang="en-US" sz="2200" dirty="0" smtClean="0">
                  <a:solidFill>
                    <a:srgbClr val="339933"/>
                  </a:solidFill>
                  <a:latin typeface="+mn-lt"/>
                </a:rPr>
                <a:t>]</a:t>
              </a:r>
              <a:endParaRPr lang="en-AU" altLang="en-US" sz="2200" dirty="0">
                <a:solidFill>
                  <a:srgbClr val="339933"/>
                </a:solidFill>
                <a:latin typeface="+mn-lt"/>
              </a:endParaRPr>
            </a:p>
          </p:txBody>
        </p:sp>
        <p:sp>
          <p:nvSpPr>
            <p:cNvPr id="16" name="Text Box 8"/>
            <p:cNvSpPr txBox="1">
              <a:spLocks noChangeArrowheads="1"/>
            </p:cNvSpPr>
            <p:nvPr/>
          </p:nvSpPr>
          <p:spPr bwMode="auto">
            <a:xfrm>
              <a:off x="1398588" y="2863850"/>
              <a:ext cx="254317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200" dirty="0" err="1">
                  <a:solidFill>
                    <a:srgbClr val="0000FF"/>
                  </a:solidFill>
                  <a:latin typeface="+mn-lt"/>
                </a:rPr>
                <a:t>imm</a:t>
              </a:r>
              <a:r>
                <a:rPr lang="en-US" altLang="en-US" sz="2200" dirty="0">
                  <a:solidFill>
                    <a:srgbClr val="0000FF"/>
                  </a:solidFill>
                  <a:latin typeface="+mn-lt"/>
                </a:rPr>
                <a:t>[10:1</a:t>
              </a:r>
              <a:r>
                <a:rPr lang="en-US" altLang="en-US" sz="2200" dirty="0" smtClean="0">
                  <a:solidFill>
                    <a:srgbClr val="0000FF"/>
                  </a:solidFill>
                  <a:latin typeface="+mn-lt"/>
                </a:rPr>
                <a:t>]</a:t>
              </a:r>
              <a:endParaRPr lang="en-AU" altLang="en-US" sz="2200" dirty="0">
                <a:solidFill>
                  <a:srgbClr val="0000FF"/>
                </a:solidFill>
                <a:latin typeface="+mn-lt"/>
              </a:endParaRPr>
            </a:p>
          </p:txBody>
        </p:sp>
      </p:grpSp>
      <p:sp>
        <p:nvSpPr>
          <p:cNvPr id="18" name="文字方塊 17"/>
          <p:cNvSpPr txBox="1"/>
          <p:nvPr/>
        </p:nvSpPr>
        <p:spPr>
          <a:xfrm>
            <a:off x="1187624" y="2520263"/>
            <a:ext cx="6373861" cy="400110"/>
          </a:xfrm>
          <a:prstGeom prst="rect">
            <a:avLst/>
          </a:prstGeom>
          <a:noFill/>
        </p:spPr>
        <p:txBody>
          <a:bodyPr wrap="none" rtlCol="0">
            <a:spAutoFit/>
          </a:bodyPr>
          <a:lstStyle/>
          <a:p>
            <a:r>
              <a:rPr lang="en-US" altLang="zh-TW" sz="2000" b="1" dirty="0" err="1" smtClean="0">
                <a:latin typeface="Courier New" panose="02070309020205020404" pitchFamily="49" charset="0"/>
                <a:cs typeface="Courier New" panose="02070309020205020404" pitchFamily="49" charset="0"/>
              </a:rPr>
              <a:t>jal</a:t>
            </a:r>
            <a:r>
              <a:rPr lang="en-US" altLang="zh-TW" sz="2000" b="1" dirty="0" smtClean="0">
                <a:latin typeface="Courier New" panose="02070309020205020404" pitchFamily="49" charset="0"/>
                <a:cs typeface="Courier New" panose="02070309020205020404" pitchFamily="49" charset="0"/>
              </a:rPr>
              <a:t> x0,2000   </a:t>
            </a:r>
            <a:r>
              <a:rPr lang="en-US" altLang="zh-TW" sz="2000" dirty="0" smtClean="0">
                <a:latin typeface="+mn-lt"/>
                <a:cs typeface="Courier New" panose="02070309020205020404" pitchFamily="49" charset="0"/>
              </a:rPr>
              <a:t>// </a:t>
            </a:r>
            <a:r>
              <a:rPr lang="en-US" altLang="zh-TW" sz="2000" dirty="0">
                <a:latin typeface="+mn-lt"/>
                <a:cs typeface="Courier New" panose="02070309020205020404" pitchFamily="49" charset="0"/>
              </a:rPr>
              <a:t>2000 = </a:t>
            </a:r>
            <a:r>
              <a:rPr lang="en-US" altLang="zh-TW" sz="2000" dirty="0" smtClean="0">
                <a:solidFill>
                  <a:srgbClr val="C00000"/>
                </a:solidFill>
                <a:latin typeface="+mn-lt"/>
                <a:cs typeface="Courier New" panose="02070309020205020404" pitchFamily="49" charset="0"/>
              </a:rPr>
              <a:t>0</a:t>
            </a:r>
            <a:r>
              <a:rPr lang="en-US" altLang="zh-TW" sz="2000" dirty="0" smtClean="0">
                <a:latin typeface="+mn-lt"/>
                <a:cs typeface="Courier New" panose="02070309020205020404" pitchFamily="49" charset="0"/>
              </a:rPr>
              <a:t> </a:t>
            </a:r>
            <a:r>
              <a:rPr lang="en-US" altLang="zh-TW" sz="2000" dirty="0">
                <a:solidFill>
                  <a:srgbClr val="339933"/>
                </a:solidFill>
                <a:latin typeface="+mn-lt"/>
                <a:cs typeface="Courier New" panose="02070309020205020404" pitchFamily="49" charset="0"/>
              </a:rPr>
              <a:t>0</a:t>
            </a:r>
            <a:r>
              <a:rPr lang="en-US" altLang="zh-TW" sz="2000" dirty="0" smtClean="0">
                <a:solidFill>
                  <a:srgbClr val="339933"/>
                </a:solidFill>
                <a:latin typeface="+mn-lt"/>
                <a:cs typeface="Courier New" panose="02070309020205020404" pitchFamily="49" charset="0"/>
              </a:rPr>
              <a:t>000 0000 </a:t>
            </a:r>
            <a:r>
              <a:rPr lang="en-US" altLang="zh-TW" sz="2000" dirty="0" smtClean="0">
                <a:solidFill>
                  <a:srgbClr val="FF0000"/>
                </a:solidFill>
                <a:latin typeface="+mn-lt"/>
                <a:cs typeface="Courier New" panose="02070309020205020404" pitchFamily="49" charset="0"/>
              </a:rPr>
              <a:t>0</a:t>
            </a:r>
            <a:r>
              <a:rPr lang="en-US" altLang="zh-TW" sz="2000" dirty="0" smtClean="0">
                <a:solidFill>
                  <a:srgbClr val="0000FF"/>
                </a:solidFill>
                <a:latin typeface="+mn-lt"/>
                <a:cs typeface="Courier New" panose="02070309020205020404" pitchFamily="49" charset="0"/>
              </a:rPr>
              <a:t>111 </a:t>
            </a:r>
            <a:r>
              <a:rPr lang="en-US" altLang="zh-TW" sz="2000" dirty="0">
                <a:solidFill>
                  <a:srgbClr val="0000FF"/>
                </a:solidFill>
                <a:latin typeface="+mn-lt"/>
                <a:cs typeface="Courier New" panose="02070309020205020404" pitchFamily="49" charset="0"/>
              </a:rPr>
              <a:t>1101 </a:t>
            </a:r>
            <a:r>
              <a:rPr lang="en-US" altLang="zh-TW" sz="2000" dirty="0" smtClean="0">
                <a:solidFill>
                  <a:srgbClr val="0000FF"/>
                </a:solidFill>
                <a:latin typeface="+mn-lt"/>
                <a:cs typeface="Courier New" panose="02070309020205020404" pitchFamily="49" charset="0"/>
              </a:rPr>
              <a:t>000</a:t>
            </a:r>
            <a:r>
              <a:rPr lang="en-US" altLang="zh-TW" sz="2000" dirty="0" smtClean="0">
                <a:solidFill>
                  <a:schemeClr val="bg1">
                    <a:lumMod val="65000"/>
                  </a:schemeClr>
                </a:solidFill>
                <a:latin typeface="+mn-lt"/>
                <a:cs typeface="Courier New" panose="02070309020205020404" pitchFamily="49" charset="0"/>
              </a:rPr>
              <a:t>0</a:t>
            </a:r>
            <a:endParaRPr lang="zh-TW" altLang="en-US" sz="2000" dirty="0">
              <a:solidFill>
                <a:schemeClr val="bg1">
                  <a:lumMod val="65000"/>
                </a:schemeClr>
              </a:solidFill>
              <a:latin typeface="+mn-lt"/>
              <a:cs typeface="Courier New" panose="02070309020205020404" pitchFamily="49" charset="0"/>
            </a:endParaRPr>
          </a:p>
        </p:txBody>
      </p:sp>
      <p:grpSp>
        <p:nvGrpSpPr>
          <p:cNvPr id="19" name="群組 18"/>
          <p:cNvGrpSpPr/>
          <p:nvPr/>
        </p:nvGrpSpPr>
        <p:grpSpPr>
          <a:xfrm>
            <a:off x="1176976" y="2946689"/>
            <a:ext cx="6996113" cy="415925"/>
            <a:chOff x="1108075" y="2863850"/>
            <a:chExt cx="6996113" cy="415925"/>
          </a:xfrm>
          <a:solidFill>
            <a:schemeClr val="accent6">
              <a:lumMod val="20000"/>
              <a:lumOff val="80000"/>
            </a:schemeClr>
          </a:solidFill>
        </p:grpSpPr>
        <p:sp>
          <p:nvSpPr>
            <p:cNvPr id="20" name="Text Box 8"/>
            <p:cNvSpPr txBox="1">
              <a:spLocks noChangeArrowheads="1"/>
            </p:cNvSpPr>
            <p:nvPr/>
          </p:nvSpPr>
          <p:spPr bwMode="auto">
            <a:xfrm>
              <a:off x="5727700" y="2863850"/>
              <a:ext cx="1079500"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smtClean="0">
                  <a:latin typeface="+mn-lt"/>
                </a:rPr>
                <a:t>00000</a:t>
              </a:r>
              <a:endParaRPr lang="en-AU" altLang="en-US" sz="2200" dirty="0">
                <a:latin typeface="+mn-lt"/>
              </a:endParaRPr>
            </a:p>
          </p:txBody>
        </p:sp>
        <p:sp>
          <p:nvSpPr>
            <p:cNvPr id="21" name="Text Box 10"/>
            <p:cNvSpPr txBox="1">
              <a:spLocks noChangeArrowheads="1"/>
            </p:cNvSpPr>
            <p:nvPr/>
          </p:nvSpPr>
          <p:spPr bwMode="auto">
            <a:xfrm>
              <a:off x="6807200" y="2863850"/>
              <a:ext cx="1296988"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smtClean="0">
                  <a:latin typeface="+mn-lt"/>
                </a:rPr>
                <a:t>1101111</a:t>
              </a:r>
              <a:endParaRPr lang="en-AU" altLang="en-US" sz="2200" dirty="0">
                <a:latin typeface="+mn-lt"/>
              </a:endParaRPr>
            </a:p>
          </p:txBody>
        </p:sp>
        <p:sp>
          <p:nvSpPr>
            <p:cNvPr id="24" name="Text Box 8"/>
            <p:cNvSpPr txBox="1">
              <a:spLocks noChangeArrowheads="1"/>
            </p:cNvSpPr>
            <p:nvPr/>
          </p:nvSpPr>
          <p:spPr bwMode="auto">
            <a:xfrm>
              <a:off x="3944938" y="2863850"/>
              <a:ext cx="290512"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smtClean="0">
                  <a:solidFill>
                    <a:srgbClr val="FF0000"/>
                  </a:solidFill>
                  <a:latin typeface="+mn-lt"/>
                </a:rPr>
                <a:t>0</a:t>
              </a:r>
              <a:endParaRPr lang="en-AU" altLang="en-US" sz="2200" dirty="0">
                <a:solidFill>
                  <a:srgbClr val="FF0000"/>
                </a:solidFill>
                <a:latin typeface="+mn-lt"/>
              </a:endParaRPr>
            </a:p>
          </p:txBody>
        </p:sp>
        <p:sp>
          <p:nvSpPr>
            <p:cNvPr id="27" name="Text Box 8"/>
            <p:cNvSpPr txBox="1">
              <a:spLocks noChangeArrowheads="1"/>
            </p:cNvSpPr>
            <p:nvPr/>
          </p:nvSpPr>
          <p:spPr bwMode="auto">
            <a:xfrm>
              <a:off x="1108075" y="2863850"/>
              <a:ext cx="290513"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dirty="0" smtClean="0">
                  <a:solidFill>
                    <a:srgbClr val="C00000"/>
                  </a:solidFill>
                  <a:latin typeface="+mn-lt"/>
                </a:rPr>
                <a:t>0</a:t>
              </a:r>
              <a:endParaRPr lang="en-AU" altLang="en-US" sz="2200" dirty="0">
                <a:solidFill>
                  <a:srgbClr val="C00000"/>
                </a:solidFill>
                <a:latin typeface="+mn-lt"/>
              </a:endParaRPr>
            </a:p>
          </p:txBody>
        </p:sp>
        <p:sp>
          <p:nvSpPr>
            <p:cNvPr id="30" name="Text Box 8"/>
            <p:cNvSpPr txBox="1">
              <a:spLocks noChangeArrowheads="1"/>
            </p:cNvSpPr>
            <p:nvPr/>
          </p:nvSpPr>
          <p:spPr bwMode="auto">
            <a:xfrm>
              <a:off x="4235450" y="2863850"/>
              <a:ext cx="1492250"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200" dirty="0" smtClean="0">
                  <a:solidFill>
                    <a:srgbClr val="339933"/>
                  </a:solidFill>
                  <a:latin typeface="+mn-lt"/>
                </a:rPr>
                <a:t>00000000</a:t>
              </a:r>
              <a:endParaRPr lang="en-AU" altLang="en-US" sz="2200" dirty="0">
                <a:solidFill>
                  <a:srgbClr val="339933"/>
                </a:solidFill>
                <a:latin typeface="+mn-lt"/>
              </a:endParaRPr>
            </a:p>
          </p:txBody>
        </p:sp>
        <p:sp>
          <p:nvSpPr>
            <p:cNvPr id="31" name="Text Box 8"/>
            <p:cNvSpPr txBox="1">
              <a:spLocks noChangeArrowheads="1"/>
            </p:cNvSpPr>
            <p:nvPr/>
          </p:nvSpPr>
          <p:spPr bwMode="auto">
            <a:xfrm>
              <a:off x="1398588" y="2863850"/>
              <a:ext cx="2543175" cy="415925"/>
            </a:xfrm>
            <a:prstGeom prst="rect">
              <a:avLst/>
            </a:prstGeom>
            <a:grpFill/>
            <a:ln w="19050">
              <a:solidFill>
                <a:schemeClr val="tx1"/>
              </a:solidFill>
              <a:miter lim="800000"/>
              <a:headEnd/>
              <a:tailEnd/>
            </a:ln>
            <a:extLst/>
          </p:spPr>
          <p:txBody>
            <a:bodyPr lIns="0" r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200" dirty="0" smtClean="0">
                  <a:solidFill>
                    <a:srgbClr val="0000FF"/>
                  </a:solidFill>
                  <a:latin typeface="+mn-lt"/>
                </a:rPr>
                <a:t>1111101000</a:t>
              </a:r>
              <a:endParaRPr lang="en-AU" altLang="en-US" sz="2200" dirty="0">
                <a:solidFill>
                  <a:srgbClr val="0000FF"/>
                </a:solidFill>
                <a:latin typeface="+mn-lt"/>
              </a:endParaRPr>
            </a:p>
          </p:txBody>
        </p:sp>
      </p:grpSp>
    </p:spTree>
    <p:extLst>
      <p:ext uri="{BB962C8B-B14F-4D97-AF65-F5344CB8AC3E}">
        <p14:creationId xmlns:p14="http://schemas.microsoft.com/office/powerpoint/2010/main" val="109267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3989">
                                            <p:txEl>
                                              <p:pRg st="6" end="6"/>
                                            </p:txEl>
                                          </p:spTgt>
                                        </p:tgtEl>
                                        <p:attrNameLst>
                                          <p:attrName>style.visibility</p:attrName>
                                        </p:attrNameLst>
                                      </p:cBhvr>
                                      <p:to>
                                        <p:strVal val="visible"/>
                                      </p:to>
                                    </p:set>
                                    <p:animEffect transition="in" filter="fade">
                                      <p:cBhvr>
                                        <p:cTn id="15" dur="500"/>
                                        <p:tgtEl>
                                          <p:spTgt spid="553989">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3989">
                                            <p:txEl>
                                              <p:pRg st="7" end="7"/>
                                            </p:txEl>
                                          </p:spTgt>
                                        </p:tgtEl>
                                        <p:attrNameLst>
                                          <p:attrName>style.visibility</p:attrName>
                                        </p:attrNameLst>
                                      </p:cBhvr>
                                      <p:to>
                                        <p:strVal val="visible"/>
                                      </p:to>
                                    </p:set>
                                    <p:animEffect transition="in" filter="fade">
                                      <p:cBhvr>
                                        <p:cTn id="20" dur="500"/>
                                        <p:tgtEl>
                                          <p:spTgt spid="553989">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3989">
                                            <p:txEl>
                                              <p:pRg st="8" end="8"/>
                                            </p:txEl>
                                          </p:spTgt>
                                        </p:tgtEl>
                                        <p:attrNameLst>
                                          <p:attrName>style.visibility</p:attrName>
                                        </p:attrNameLst>
                                      </p:cBhvr>
                                      <p:to>
                                        <p:strVal val="visible"/>
                                      </p:to>
                                    </p:set>
                                    <p:animEffect transition="in" filter="fade">
                                      <p:cBhvr>
                                        <p:cTn id="23" dur="500"/>
                                        <p:tgtEl>
                                          <p:spTgt spid="553989">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53989">
                                            <p:txEl>
                                              <p:pRg st="9" end="9"/>
                                            </p:txEl>
                                          </p:spTgt>
                                        </p:tgtEl>
                                        <p:attrNameLst>
                                          <p:attrName>style.visibility</p:attrName>
                                        </p:attrNameLst>
                                      </p:cBhvr>
                                      <p:to>
                                        <p:strVal val="visible"/>
                                      </p:to>
                                    </p:set>
                                    <p:animEffect transition="in" filter="fade">
                                      <p:cBhvr>
                                        <p:cTn id="26" dur="500"/>
                                        <p:tgtEl>
                                          <p:spTgt spid="55398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TW" dirty="0" smtClean="0"/>
              <a:t>Target Addressing Calculation</a:t>
            </a:r>
            <a:endParaRPr lang="en-AU" altLang="zh-TW" dirty="0" smtClean="0"/>
          </a:p>
        </p:txBody>
      </p:sp>
      <p:sp>
        <p:nvSpPr>
          <p:cNvPr id="59396" name="Rectangle 3"/>
          <p:cNvSpPr>
            <a:spLocks noGrp="1" noChangeArrowheads="1"/>
          </p:cNvSpPr>
          <p:nvPr>
            <p:ph type="body" idx="1"/>
          </p:nvPr>
        </p:nvSpPr>
        <p:spPr/>
        <p:txBody>
          <a:bodyPr/>
          <a:lstStyle/>
          <a:p>
            <a:r>
              <a:rPr lang="en-US" altLang="zh-TW" dirty="0" smtClean="0"/>
              <a:t>Assume Loop at location 80000</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graphicFrame>
        <p:nvGraphicFramePr>
          <p:cNvPr id="332877" name="Group 77"/>
          <p:cNvGraphicFramePr>
            <a:graphicFrameLocks noGrp="1"/>
          </p:cNvGraphicFramePr>
          <p:nvPr>
            <p:extLst>
              <p:ext uri="{D42A27DB-BD31-4B8C-83A1-F6EECF244321}">
                <p14:modId xmlns:p14="http://schemas.microsoft.com/office/powerpoint/2010/main" val="3096921399"/>
              </p:ext>
            </p:extLst>
          </p:nvPr>
        </p:nvGraphicFramePr>
        <p:xfrm>
          <a:off x="412056" y="1556792"/>
          <a:ext cx="8480424" cy="2773680"/>
        </p:xfrm>
        <a:graphic>
          <a:graphicData uri="http://schemas.openxmlformats.org/drawingml/2006/table">
            <a:tbl>
              <a:tblPr/>
              <a:tblGrid>
                <a:gridCol w="3796250">
                  <a:extLst>
                    <a:ext uri="{9D8B030D-6E8A-4147-A177-3AD203B41FA5}">
                      <a16:colId xmlns:a16="http://schemas.microsoft.com/office/drawing/2014/main" val="20000"/>
                    </a:ext>
                  </a:extLst>
                </a:gridCol>
                <a:gridCol w="892849">
                  <a:extLst>
                    <a:ext uri="{9D8B030D-6E8A-4147-A177-3AD203B41FA5}">
                      <a16:colId xmlns:a16="http://schemas.microsoft.com/office/drawing/2014/main" val="20001"/>
                    </a:ext>
                  </a:extLst>
                </a:gridCol>
                <a:gridCol w="631888">
                  <a:extLst>
                    <a:ext uri="{9D8B030D-6E8A-4147-A177-3AD203B41FA5}">
                      <a16:colId xmlns:a16="http://schemas.microsoft.com/office/drawing/2014/main" val="20002"/>
                    </a:ext>
                  </a:extLst>
                </a:gridCol>
                <a:gridCol w="631887">
                  <a:extLst>
                    <a:ext uri="{9D8B030D-6E8A-4147-A177-3AD203B41FA5}">
                      <a16:colId xmlns:a16="http://schemas.microsoft.com/office/drawing/2014/main" val="20003"/>
                    </a:ext>
                  </a:extLst>
                </a:gridCol>
                <a:gridCol w="631888">
                  <a:extLst>
                    <a:ext uri="{9D8B030D-6E8A-4147-A177-3AD203B41FA5}">
                      <a16:colId xmlns:a16="http://schemas.microsoft.com/office/drawing/2014/main" val="20004"/>
                    </a:ext>
                  </a:extLst>
                </a:gridCol>
                <a:gridCol w="631887">
                  <a:extLst>
                    <a:ext uri="{9D8B030D-6E8A-4147-A177-3AD203B41FA5}">
                      <a16:colId xmlns:a16="http://schemas.microsoft.com/office/drawing/2014/main" val="20005"/>
                    </a:ext>
                  </a:extLst>
                </a:gridCol>
                <a:gridCol w="631888">
                  <a:extLst>
                    <a:ext uri="{9D8B030D-6E8A-4147-A177-3AD203B41FA5}">
                      <a16:colId xmlns:a16="http://schemas.microsoft.com/office/drawing/2014/main" val="20006"/>
                    </a:ext>
                  </a:extLst>
                </a:gridCol>
                <a:gridCol w="631887">
                  <a:extLst>
                    <a:ext uri="{9D8B030D-6E8A-4147-A177-3AD203B41FA5}">
                      <a16:colId xmlns:a16="http://schemas.microsoft.com/office/drawing/2014/main" val="20007"/>
                    </a:ext>
                  </a:extLst>
                </a:gridCol>
              </a:tblGrid>
              <a:tr h="3907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Loop: </a:t>
                      </a:r>
                      <a:r>
                        <a:rPr kumimoji="0" lang="en-US" sz="18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slli</a:t>
                      </a: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x10,x22,3</a:t>
                      </a:r>
                      <a:endParaRPr kumimoji="0" lang="en-AU"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80000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3</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22</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add  x10,x10,x25</a:t>
                      </a:r>
                      <a:endParaRPr kumimoji="0" lang="en-AU"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80004</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25</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51</a:t>
                      </a:r>
                      <a:endParaRPr kumimoji="0" lang="en-AU"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7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ld</a:t>
                      </a: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x9,0(x10)</a:t>
                      </a:r>
                      <a:endParaRPr kumimoji="0" lang="en-AU"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80008</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7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bne</a:t>
                      </a: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x9,x24,</a:t>
                      </a:r>
                      <a:r>
                        <a:rPr kumimoji="0" lang="en-US" sz="18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Exit</a:t>
                      </a:r>
                      <a:endParaRPr kumimoji="0" lang="en-AU" sz="18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80012</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mn-lt"/>
                        </a:rPr>
                        <a:t>0</a:t>
                      </a:r>
                      <a:endParaRPr kumimoji="0" lang="en-AU" sz="2000" b="0" i="0" u="none" strike="noStrike" cap="none" normalizeH="0" baseline="0" dirty="0" smtClean="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rgbClr val="FF0000"/>
                          </a:solidFill>
                          <a:effectLst/>
                          <a:latin typeface="+mn-lt"/>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mn-lt"/>
                        </a:rPr>
                        <a:t>9</a:t>
                      </a:r>
                      <a:endParaRPr kumimoji="0" lang="en-AU" sz="2000" b="0" i="0" u="none" strike="noStrike" cap="none" normalizeH="0" baseline="0" dirty="0" smtClean="0">
                        <a:ln>
                          <a:noFill/>
                        </a:ln>
                        <a:solidFill>
                          <a:srgbClr val="FF0000"/>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7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addi</a:t>
                      </a: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x22,x22,1</a:t>
                      </a:r>
                      <a:endParaRPr kumimoji="0" lang="en-AU"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80016</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93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beq</a:t>
                      </a: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x0,x0,</a:t>
                      </a:r>
                      <a:r>
                        <a:rPr kumimoji="0" lang="en-US" sz="18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Loop</a:t>
                      </a:r>
                      <a:endParaRPr kumimoji="0" lang="en-AU" sz="18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80020</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rgbClr val="FF0000"/>
                          </a:solidFill>
                          <a:effectLst/>
                          <a:latin typeface="+mn-lt"/>
                        </a:rPr>
                        <a:t>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kern="1200" cap="none" normalizeH="0" baseline="0" dirty="0" smtClean="0">
                          <a:ln>
                            <a:noFill/>
                          </a:ln>
                          <a:solidFill>
                            <a:srgbClr val="FF0000"/>
                          </a:solidFill>
                          <a:effectLst/>
                          <a:latin typeface="+mn-lt"/>
                          <a:ea typeface="+mn-ea"/>
                          <a:cs typeface="+mn-cs"/>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077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Exit: …</a:t>
                      </a:r>
                      <a:endParaRPr kumimoji="0" lang="en-AU" sz="18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80024</a:t>
                      </a: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3" name="投影片編號版面配置區 2"/>
          <p:cNvSpPr>
            <a:spLocks noGrp="1"/>
          </p:cNvSpPr>
          <p:nvPr>
            <p:ph type="sldNum" sz="quarter" idx="11"/>
          </p:nvPr>
        </p:nvSpPr>
        <p:spPr/>
        <p:txBody>
          <a:bodyPr/>
          <a:lstStyle/>
          <a:p>
            <a:fld id="{0EF8A0A4-1A2F-4B89-B3C7-02C31CE3A532}" type="slidenum">
              <a:rPr lang="zh-TW" altLang="en-US" smtClean="0"/>
              <a:pPr/>
              <a:t>34</a:t>
            </a:fld>
            <a:endParaRPr lang="zh-TW" altLang="zh-TW"/>
          </a:p>
        </p:txBody>
      </p:sp>
      <p:grpSp>
        <p:nvGrpSpPr>
          <p:cNvPr id="14" name="群組 13"/>
          <p:cNvGrpSpPr/>
          <p:nvPr/>
        </p:nvGrpSpPr>
        <p:grpSpPr>
          <a:xfrm>
            <a:off x="582159" y="4467937"/>
            <a:ext cx="7412179" cy="801948"/>
            <a:chOff x="692009" y="3501008"/>
            <a:chExt cx="7412179" cy="801948"/>
          </a:xfrm>
        </p:grpSpPr>
        <p:sp>
          <p:nvSpPr>
            <p:cNvPr id="15" name="Text Box 5"/>
            <p:cNvSpPr txBox="1">
              <a:spLocks noChangeArrowheads="1"/>
            </p:cNvSpPr>
            <p:nvPr/>
          </p:nvSpPr>
          <p:spPr bwMode="auto">
            <a:xfrm>
              <a:off x="1331913" y="3537652"/>
              <a:ext cx="1296987"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solidFill>
                    <a:srgbClr val="FF0000"/>
                  </a:solidFill>
                  <a:latin typeface="+mn-lt"/>
                </a:rPr>
                <a:t>imm</a:t>
              </a:r>
              <a:r>
                <a:rPr lang="en-US" altLang="en-US" sz="2000" dirty="0">
                  <a:solidFill>
                    <a:srgbClr val="FF0000"/>
                  </a:solidFill>
                  <a:latin typeface="+mn-lt"/>
                </a:rPr>
                <a:t>[10:5</a:t>
              </a:r>
              <a:r>
                <a:rPr lang="en-US" altLang="en-US" sz="2000" dirty="0" smtClean="0">
                  <a:solidFill>
                    <a:srgbClr val="FF0000"/>
                  </a:solidFill>
                  <a:latin typeface="+mn-lt"/>
                </a:rPr>
                <a:t>]</a:t>
              </a:r>
              <a:endParaRPr lang="en-AU" altLang="en-US" sz="2000" dirty="0">
                <a:solidFill>
                  <a:srgbClr val="FF0000"/>
                </a:solidFill>
                <a:latin typeface="+mn-lt"/>
              </a:endParaRPr>
            </a:p>
          </p:txBody>
        </p:sp>
        <p:sp>
          <p:nvSpPr>
            <p:cNvPr id="16" name="Text Box 6"/>
            <p:cNvSpPr txBox="1">
              <a:spLocks noChangeArrowheads="1"/>
            </p:cNvSpPr>
            <p:nvPr/>
          </p:nvSpPr>
          <p:spPr bwMode="auto">
            <a:xfrm>
              <a:off x="2628900" y="3537652"/>
              <a:ext cx="1079500"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7" name="Text Box 7"/>
            <p:cNvSpPr txBox="1">
              <a:spLocks noChangeArrowheads="1"/>
            </p:cNvSpPr>
            <p:nvPr/>
          </p:nvSpPr>
          <p:spPr bwMode="auto">
            <a:xfrm>
              <a:off x="3708400" y="3537652"/>
              <a:ext cx="1079500"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8" name="Text Box 8"/>
            <p:cNvSpPr txBox="1">
              <a:spLocks noChangeArrowheads="1"/>
            </p:cNvSpPr>
            <p:nvPr/>
          </p:nvSpPr>
          <p:spPr bwMode="auto">
            <a:xfrm>
              <a:off x="5727700" y="3537652"/>
              <a:ext cx="788988"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19" name="Text Box 9"/>
            <p:cNvSpPr txBox="1">
              <a:spLocks noChangeArrowheads="1"/>
            </p:cNvSpPr>
            <p:nvPr/>
          </p:nvSpPr>
          <p:spPr bwMode="auto">
            <a:xfrm>
              <a:off x="4789488" y="3537652"/>
              <a:ext cx="936625"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funct3</a:t>
              </a:r>
              <a:endParaRPr lang="en-AU" altLang="en-US" sz="2000">
                <a:latin typeface="+mn-lt"/>
              </a:endParaRPr>
            </a:p>
          </p:txBody>
        </p:sp>
        <p:sp>
          <p:nvSpPr>
            <p:cNvPr id="20" name="Text Box 10"/>
            <p:cNvSpPr txBox="1">
              <a:spLocks noChangeArrowheads="1"/>
            </p:cNvSpPr>
            <p:nvPr/>
          </p:nvSpPr>
          <p:spPr bwMode="auto">
            <a:xfrm>
              <a:off x="6807200" y="3537652"/>
              <a:ext cx="1296988"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opcode</a:t>
              </a:r>
              <a:endParaRPr lang="en-AU" altLang="en-US" sz="2000">
                <a:latin typeface="+mn-lt"/>
              </a:endParaRPr>
            </a:p>
          </p:txBody>
        </p:sp>
        <p:sp>
          <p:nvSpPr>
            <p:cNvPr id="21" name="Text Box 15"/>
            <p:cNvSpPr txBox="1">
              <a:spLocks noChangeArrowheads="1"/>
            </p:cNvSpPr>
            <p:nvPr/>
          </p:nvSpPr>
          <p:spPr bwMode="auto">
            <a:xfrm>
              <a:off x="5867400" y="3501008"/>
              <a:ext cx="5318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0000FF"/>
                  </a:solidFill>
                  <a:latin typeface="+mn-lt"/>
                </a:rPr>
                <a:t>imm</a:t>
              </a:r>
              <a:r>
                <a:rPr lang="en-US" altLang="en-US" sz="1800" dirty="0">
                  <a:solidFill>
                    <a:srgbClr val="0000FF"/>
                  </a:solidFill>
                  <a:latin typeface="+mn-lt"/>
                </a:rPr>
                <a:t/>
              </a:r>
              <a:br>
                <a:rPr lang="en-US" altLang="en-US" sz="1800" dirty="0">
                  <a:solidFill>
                    <a:srgbClr val="0000FF"/>
                  </a:solidFill>
                  <a:latin typeface="+mn-lt"/>
                </a:rPr>
              </a:br>
              <a:r>
                <a:rPr lang="en-US" altLang="en-US" sz="1800" dirty="0">
                  <a:solidFill>
                    <a:srgbClr val="0000FF"/>
                  </a:solidFill>
                  <a:latin typeface="+mn-lt"/>
                </a:rPr>
                <a:t>[4:1]</a:t>
              </a:r>
              <a:endParaRPr lang="en-AU" altLang="en-US" sz="1800" dirty="0">
                <a:solidFill>
                  <a:srgbClr val="0000FF"/>
                </a:solidFill>
                <a:latin typeface="+mn-lt"/>
              </a:endParaRPr>
            </a:p>
          </p:txBody>
        </p:sp>
        <p:sp>
          <p:nvSpPr>
            <p:cNvPr id="22" name="Text Box 8"/>
            <p:cNvSpPr txBox="1">
              <a:spLocks noChangeArrowheads="1"/>
            </p:cNvSpPr>
            <p:nvPr/>
          </p:nvSpPr>
          <p:spPr bwMode="auto">
            <a:xfrm>
              <a:off x="6516688" y="3537652"/>
              <a:ext cx="290512"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23" name="Text Box 8"/>
            <p:cNvSpPr txBox="1">
              <a:spLocks noChangeArrowheads="1"/>
            </p:cNvSpPr>
            <p:nvPr/>
          </p:nvSpPr>
          <p:spPr bwMode="auto">
            <a:xfrm>
              <a:off x="1041400" y="3537652"/>
              <a:ext cx="290513" cy="415925"/>
            </a:xfrm>
            <a:prstGeom prst="rect">
              <a:avLst/>
            </a:prstGeom>
            <a:solidFill>
              <a:schemeClr val="accent6">
                <a:lumMod val="20000"/>
                <a:lumOff val="80000"/>
              </a:schemeClr>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24" name="Text Box 11"/>
            <p:cNvSpPr txBox="1">
              <a:spLocks noChangeArrowheads="1"/>
            </p:cNvSpPr>
            <p:nvPr/>
          </p:nvSpPr>
          <p:spPr bwMode="auto">
            <a:xfrm>
              <a:off x="692009" y="3995821"/>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C00000"/>
                  </a:solidFill>
                  <a:latin typeface="+mn-lt"/>
                </a:rPr>
                <a:t>imm</a:t>
              </a:r>
              <a:r>
                <a:rPr lang="en-US" altLang="en-US" sz="1800" dirty="0">
                  <a:solidFill>
                    <a:srgbClr val="C00000"/>
                  </a:solidFill>
                  <a:latin typeface="+mn-lt"/>
                </a:rPr>
                <a:t>[12]</a:t>
              </a:r>
              <a:endParaRPr lang="en-AU" altLang="en-US" sz="1800" dirty="0">
                <a:solidFill>
                  <a:srgbClr val="C00000"/>
                </a:solidFill>
                <a:latin typeface="+mn-lt"/>
              </a:endParaRPr>
            </a:p>
          </p:txBody>
        </p:sp>
        <p:cxnSp>
          <p:nvCxnSpPr>
            <p:cNvPr id="25" name="Straight Arrow Connector 2"/>
            <p:cNvCxnSpPr>
              <a:cxnSpLocks noChangeShapeType="1"/>
              <a:stCxn id="24" idx="0"/>
            </p:cNvCxnSpPr>
            <p:nvPr/>
          </p:nvCxnSpPr>
          <p:spPr bwMode="auto">
            <a:xfrm flipV="1">
              <a:off x="1182689" y="3654509"/>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 Box 11"/>
            <p:cNvSpPr txBox="1">
              <a:spLocks noChangeArrowheads="1"/>
            </p:cNvSpPr>
            <p:nvPr/>
          </p:nvSpPr>
          <p:spPr bwMode="auto">
            <a:xfrm>
              <a:off x="6171265" y="3995821"/>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solidFill>
                    <a:srgbClr val="339933"/>
                  </a:solidFill>
                  <a:latin typeface="+mn-lt"/>
                </a:rPr>
                <a:t>imm</a:t>
              </a:r>
              <a:r>
                <a:rPr lang="en-US" altLang="en-US" sz="1800" dirty="0">
                  <a:solidFill>
                    <a:srgbClr val="339933"/>
                  </a:solidFill>
                  <a:latin typeface="+mn-lt"/>
                </a:rPr>
                <a:t>[11]</a:t>
              </a:r>
              <a:endParaRPr lang="en-AU" altLang="en-US" sz="1800" dirty="0">
                <a:solidFill>
                  <a:srgbClr val="339933"/>
                </a:solidFill>
                <a:latin typeface="+mn-lt"/>
              </a:endParaRPr>
            </a:p>
          </p:txBody>
        </p:sp>
        <p:cxnSp>
          <p:nvCxnSpPr>
            <p:cNvPr id="27" name="Straight Arrow Connector 33"/>
            <p:cNvCxnSpPr>
              <a:cxnSpLocks noChangeShapeType="1"/>
              <a:stCxn id="26" idx="0"/>
            </p:cNvCxnSpPr>
            <p:nvPr/>
          </p:nvCxnSpPr>
          <p:spPr bwMode="auto">
            <a:xfrm flipH="1" flipV="1">
              <a:off x="6661151" y="3654509"/>
              <a:ext cx="794"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5" name="文字方塊 4"/>
          <p:cNvSpPr txBox="1"/>
          <p:nvPr/>
        </p:nvSpPr>
        <p:spPr>
          <a:xfrm>
            <a:off x="423561" y="5621178"/>
            <a:ext cx="8387232" cy="400110"/>
          </a:xfrm>
          <a:prstGeom prst="rect">
            <a:avLst/>
          </a:prstGeom>
          <a:noFill/>
        </p:spPr>
        <p:txBody>
          <a:bodyPr wrap="none" rtlCol="0">
            <a:spAutoFit/>
          </a:bodyPr>
          <a:lstStyle/>
          <a:p>
            <a:r>
              <a:rPr lang="en-US" altLang="zh-TW" sz="2000" dirty="0" smtClean="0">
                <a:latin typeface="+mn-lt"/>
              </a:rPr>
              <a:t>80020:  </a:t>
            </a:r>
            <a:r>
              <a:rPr lang="en-US" altLang="zh-TW" sz="2000" dirty="0" smtClean="0">
                <a:solidFill>
                  <a:srgbClr val="C00000"/>
                </a:solidFill>
                <a:latin typeface="+mn-lt"/>
              </a:rPr>
              <a:t>1</a:t>
            </a:r>
            <a:r>
              <a:rPr lang="en-US" altLang="zh-TW" sz="2000" dirty="0" smtClean="0">
                <a:solidFill>
                  <a:srgbClr val="FF0000"/>
                </a:solidFill>
                <a:latin typeface="+mn-lt"/>
              </a:rPr>
              <a:t>111111</a:t>
            </a:r>
            <a:r>
              <a:rPr lang="en-US" altLang="zh-TW" sz="2000" dirty="0" smtClean="0">
                <a:latin typeface="+mn-lt"/>
              </a:rPr>
              <a:t> 00000 00000 000 </a:t>
            </a:r>
            <a:r>
              <a:rPr lang="en-US" altLang="zh-TW" sz="2000" dirty="0" smtClean="0">
                <a:solidFill>
                  <a:srgbClr val="0000FF"/>
                </a:solidFill>
                <a:latin typeface="+mn-lt"/>
              </a:rPr>
              <a:t>0110</a:t>
            </a:r>
            <a:r>
              <a:rPr lang="en-US" altLang="zh-TW" sz="2000" dirty="0" smtClean="0">
                <a:solidFill>
                  <a:srgbClr val="339933"/>
                </a:solidFill>
                <a:latin typeface="+mn-lt"/>
              </a:rPr>
              <a:t>1</a:t>
            </a:r>
            <a:r>
              <a:rPr lang="en-US" altLang="zh-TW" sz="2000" dirty="0" smtClean="0">
                <a:latin typeface="+mn-lt"/>
              </a:rPr>
              <a:t> 1100111 </a:t>
            </a:r>
            <a:r>
              <a:rPr lang="en-US" altLang="zh-TW" sz="2000" dirty="0" smtClean="0">
                <a:latin typeface="+mn-lt"/>
                <a:sym typeface="Wingdings" panose="05000000000000000000" pitchFamily="2" charset="2"/>
              </a:rPr>
              <a:t> </a:t>
            </a:r>
            <a:r>
              <a:rPr lang="en-US" altLang="zh-TW" sz="2000" dirty="0" smtClean="0">
                <a:solidFill>
                  <a:srgbClr val="C00000"/>
                </a:solidFill>
                <a:latin typeface="+mn-lt"/>
                <a:sym typeface="Wingdings" panose="05000000000000000000" pitchFamily="2" charset="2"/>
              </a:rPr>
              <a:t>1</a:t>
            </a:r>
            <a:r>
              <a:rPr lang="en-US" altLang="zh-TW" sz="2000" dirty="0" smtClean="0">
                <a:latin typeface="+mn-lt"/>
                <a:sym typeface="Wingdings" panose="05000000000000000000" pitchFamily="2" charset="2"/>
              </a:rPr>
              <a:t> </a:t>
            </a:r>
            <a:r>
              <a:rPr lang="en-US" altLang="zh-TW" sz="2000" dirty="0" smtClean="0">
                <a:solidFill>
                  <a:srgbClr val="339933"/>
                </a:solidFill>
                <a:latin typeface="+mn-lt"/>
                <a:sym typeface="Wingdings" panose="05000000000000000000" pitchFamily="2" charset="2"/>
              </a:rPr>
              <a:t>1</a:t>
            </a:r>
            <a:r>
              <a:rPr lang="en-US" altLang="zh-TW" sz="2000" dirty="0" smtClean="0">
                <a:latin typeface="+mn-lt"/>
                <a:sym typeface="Wingdings" panose="05000000000000000000" pitchFamily="2" charset="2"/>
              </a:rPr>
              <a:t> </a:t>
            </a:r>
            <a:r>
              <a:rPr lang="en-US" altLang="zh-TW" sz="2000" dirty="0" smtClean="0">
                <a:solidFill>
                  <a:srgbClr val="FF0000"/>
                </a:solidFill>
                <a:latin typeface="+mn-lt"/>
                <a:sym typeface="Wingdings" panose="05000000000000000000" pitchFamily="2" charset="2"/>
              </a:rPr>
              <a:t>111111</a:t>
            </a:r>
            <a:r>
              <a:rPr lang="en-US" altLang="zh-TW" sz="2000" dirty="0" smtClean="0">
                <a:latin typeface="+mn-lt"/>
                <a:sym typeface="Wingdings" panose="05000000000000000000" pitchFamily="2" charset="2"/>
              </a:rPr>
              <a:t> </a:t>
            </a:r>
            <a:r>
              <a:rPr lang="en-US" altLang="zh-TW" sz="2000" dirty="0" smtClean="0">
                <a:solidFill>
                  <a:srgbClr val="0000FF"/>
                </a:solidFill>
                <a:latin typeface="+mn-lt"/>
                <a:sym typeface="Wingdings" panose="05000000000000000000" pitchFamily="2" charset="2"/>
              </a:rPr>
              <a:t>0110 </a:t>
            </a:r>
            <a:r>
              <a:rPr lang="en-US" altLang="zh-TW" sz="2000" dirty="0" smtClean="0">
                <a:solidFill>
                  <a:schemeClr val="bg1">
                    <a:lumMod val="75000"/>
                  </a:schemeClr>
                </a:solidFill>
                <a:latin typeface="+mn-lt"/>
                <a:sym typeface="Wingdings" panose="05000000000000000000" pitchFamily="2" charset="2"/>
              </a:rPr>
              <a:t>0</a:t>
            </a:r>
            <a:r>
              <a:rPr lang="en-US" altLang="zh-TW" sz="2000" dirty="0" smtClean="0">
                <a:latin typeface="+mn-lt"/>
                <a:sym typeface="Wingdings" panose="05000000000000000000" pitchFamily="2" charset="2"/>
              </a:rPr>
              <a:t> = -20</a:t>
            </a:r>
            <a:r>
              <a:rPr lang="en-US" altLang="zh-TW" sz="2000" dirty="0" smtClean="0">
                <a:latin typeface="+mn-lt"/>
              </a:rPr>
              <a:t> </a:t>
            </a:r>
            <a:endParaRPr lang="zh-TW" altLang="en-US" sz="2000" dirty="0">
              <a:latin typeface="+mn-lt"/>
            </a:endParaRPr>
          </a:p>
        </p:txBody>
      </p:sp>
      <p:sp>
        <p:nvSpPr>
          <p:cNvPr id="28" name="文字方塊 27"/>
          <p:cNvSpPr txBox="1"/>
          <p:nvPr/>
        </p:nvSpPr>
        <p:spPr>
          <a:xfrm>
            <a:off x="434082" y="5258194"/>
            <a:ext cx="8436925" cy="400110"/>
          </a:xfrm>
          <a:prstGeom prst="rect">
            <a:avLst/>
          </a:prstGeom>
          <a:noFill/>
        </p:spPr>
        <p:txBody>
          <a:bodyPr wrap="none" rtlCol="0">
            <a:spAutoFit/>
          </a:bodyPr>
          <a:lstStyle/>
          <a:p>
            <a:r>
              <a:rPr lang="en-US" altLang="zh-TW" sz="2000" dirty="0" smtClean="0">
                <a:latin typeface="+mn-lt"/>
              </a:rPr>
              <a:t>80012:  </a:t>
            </a:r>
            <a:r>
              <a:rPr lang="en-US" altLang="zh-TW" sz="2000" dirty="0" smtClean="0">
                <a:solidFill>
                  <a:srgbClr val="C00000"/>
                </a:solidFill>
                <a:latin typeface="+mn-lt"/>
              </a:rPr>
              <a:t>0</a:t>
            </a:r>
            <a:r>
              <a:rPr lang="en-US" altLang="zh-TW" sz="2000" dirty="0" smtClean="0">
                <a:solidFill>
                  <a:srgbClr val="FF0000"/>
                </a:solidFill>
                <a:latin typeface="+mn-lt"/>
              </a:rPr>
              <a:t>000000</a:t>
            </a:r>
            <a:r>
              <a:rPr lang="en-US" altLang="zh-TW" sz="2000" dirty="0" smtClean="0">
                <a:latin typeface="+mn-lt"/>
              </a:rPr>
              <a:t> 11000 01001 001 </a:t>
            </a:r>
            <a:r>
              <a:rPr lang="en-US" altLang="zh-TW" sz="2000" dirty="0" smtClean="0">
                <a:solidFill>
                  <a:srgbClr val="0000FF"/>
                </a:solidFill>
                <a:latin typeface="+mn-lt"/>
              </a:rPr>
              <a:t>0110</a:t>
            </a:r>
            <a:r>
              <a:rPr lang="en-US" altLang="zh-TW" sz="2000" dirty="0" smtClean="0">
                <a:solidFill>
                  <a:srgbClr val="339933"/>
                </a:solidFill>
                <a:latin typeface="+mn-lt"/>
              </a:rPr>
              <a:t>0</a:t>
            </a:r>
            <a:r>
              <a:rPr lang="en-US" altLang="zh-TW" sz="2000" dirty="0" smtClean="0">
                <a:latin typeface="+mn-lt"/>
              </a:rPr>
              <a:t> 1100111 </a:t>
            </a:r>
            <a:r>
              <a:rPr lang="en-US" altLang="zh-TW" sz="2000" dirty="0" smtClean="0">
                <a:latin typeface="+mn-lt"/>
                <a:sym typeface="Wingdings" panose="05000000000000000000" pitchFamily="2" charset="2"/>
              </a:rPr>
              <a:t> </a:t>
            </a:r>
            <a:r>
              <a:rPr lang="en-US" altLang="zh-TW" sz="2000" dirty="0" smtClean="0">
                <a:solidFill>
                  <a:srgbClr val="C00000"/>
                </a:solidFill>
                <a:latin typeface="+mn-lt"/>
                <a:sym typeface="Wingdings" panose="05000000000000000000" pitchFamily="2" charset="2"/>
              </a:rPr>
              <a:t>0</a:t>
            </a:r>
            <a:r>
              <a:rPr lang="en-US" altLang="zh-TW" sz="2000" dirty="0" smtClean="0">
                <a:latin typeface="+mn-lt"/>
                <a:sym typeface="Wingdings" panose="05000000000000000000" pitchFamily="2" charset="2"/>
              </a:rPr>
              <a:t> </a:t>
            </a:r>
            <a:r>
              <a:rPr lang="en-US" altLang="zh-TW" sz="2000" dirty="0" smtClean="0">
                <a:solidFill>
                  <a:srgbClr val="339933"/>
                </a:solidFill>
                <a:latin typeface="+mn-lt"/>
                <a:sym typeface="Wingdings" panose="05000000000000000000" pitchFamily="2" charset="2"/>
              </a:rPr>
              <a:t>0</a:t>
            </a:r>
            <a:r>
              <a:rPr lang="en-US" altLang="zh-TW" sz="2000" dirty="0" smtClean="0">
                <a:latin typeface="+mn-lt"/>
                <a:sym typeface="Wingdings" panose="05000000000000000000" pitchFamily="2" charset="2"/>
              </a:rPr>
              <a:t> </a:t>
            </a:r>
            <a:r>
              <a:rPr lang="en-US" altLang="zh-TW" sz="2000" dirty="0" smtClean="0">
                <a:solidFill>
                  <a:srgbClr val="FF0000"/>
                </a:solidFill>
                <a:latin typeface="+mn-lt"/>
                <a:sym typeface="Wingdings" panose="05000000000000000000" pitchFamily="2" charset="2"/>
              </a:rPr>
              <a:t>000000</a:t>
            </a:r>
            <a:r>
              <a:rPr lang="en-US" altLang="zh-TW" sz="2000" dirty="0" smtClean="0">
                <a:latin typeface="+mn-lt"/>
                <a:sym typeface="Wingdings" panose="05000000000000000000" pitchFamily="2" charset="2"/>
              </a:rPr>
              <a:t> </a:t>
            </a:r>
            <a:r>
              <a:rPr lang="en-US" altLang="zh-TW" sz="2000" dirty="0" smtClean="0">
                <a:solidFill>
                  <a:srgbClr val="0000FF"/>
                </a:solidFill>
                <a:latin typeface="+mn-lt"/>
                <a:sym typeface="Wingdings" panose="05000000000000000000" pitchFamily="2" charset="2"/>
              </a:rPr>
              <a:t>0110 </a:t>
            </a:r>
            <a:r>
              <a:rPr lang="en-US" altLang="zh-TW" sz="2000" dirty="0" smtClean="0">
                <a:solidFill>
                  <a:schemeClr val="bg1">
                    <a:lumMod val="75000"/>
                  </a:schemeClr>
                </a:solidFill>
                <a:latin typeface="+mn-lt"/>
                <a:sym typeface="Wingdings" panose="05000000000000000000" pitchFamily="2" charset="2"/>
              </a:rPr>
              <a:t>0</a:t>
            </a:r>
            <a:r>
              <a:rPr lang="en-US" altLang="zh-TW" sz="2000" dirty="0" smtClean="0">
                <a:latin typeface="+mn-lt"/>
                <a:sym typeface="Wingdings" panose="05000000000000000000" pitchFamily="2" charset="2"/>
              </a:rPr>
              <a:t> = +12</a:t>
            </a:r>
            <a:r>
              <a:rPr lang="en-US" altLang="zh-TW" sz="2000" dirty="0" smtClean="0">
                <a:latin typeface="+mn-lt"/>
              </a:rPr>
              <a:t> </a:t>
            </a:r>
            <a:endParaRPr lang="zh-TW" altLang="en-US" sz="2000" dirty="0">
              <a:latin typeface="+mn-lt"/>
            </a:endParaRPr>
          </a:p>
        </p:txBody>
      </p:sp>
      <p:sp>
        <p:nvSpPr>
          <p:cNvPr id="2" name="弧形 1"/>
          <p:cNvSpPr/>
          <p:nvPr/>
        </p:nvSpPr>
        <p:spPr bwMode="auto">
          <a:xfrm flipH="1">
            <a:off x="4067943" y="2996952"/>
            <a:ext cx="440613" cy="1080120"/>
          </a:xfrm>
          <a:prstGeom prst="arc">
            <a:avLst>
              <a:gd name="adj1" fmla="val 16200000"/>
              <a:gd name="adj2" fmla="val 5347565"/>
            </a:avLst>
          </a:prstGeom>
          <a:noFill/>
          <a:ln w="28575"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6" name="橢圓 5"/>
          <p:cNvSpPr/>
          <p:nvPr/>
        </p:nvSpPr>
        <p:spPr bwMode="auto">
          <a:xfrm>
            <a:off x="3748249" y="3267012"/>
            <a:ext cx="504000" cy="504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800" b="1" i="1" dirty="0" smtClean="0">
                <a:solidFill>
                  <a:srgbClr val="FF0000"/>
                </a:solidFill>
                <a:latin typeface="+mn-lt"/>
              </a:rPr>
              <a:t>+12</a:t>
            </a:r>
            <a:endParaRPr lang="zh-TW" altLang="en-US" sz="1800" b="1" i="1" dirty="0">
              <a:solidFill>
                <a:srgbClr val="FF0000"/>
              </a:solidFill>
              <a:latin typeface="+mn-lt"/>
            </a:endParaRPr>
          </a:p>
        </p:txBody>
      </p:sp>
      <p:sp>
        <p:nvSpPr>
          <p:cNvPr id="29" name="弧形 28"/>
          <p:cNvSpPr/>
          <p:nvPr/>
        </p:nvSpPr>
        <p:spPr bwMode="auto">
          <a:xfrm flipV="1">
            <a:off x="4663436" y="1772816"/>
            <a:ext cx="578207" cy="1994745"/>
          </a:xfrm>
          <a:prstGeom prst="arc">
            <a:avLst>
              <a:gd name="adj1" fmla="val 16200000"/>
              <a:gd name="adj2" fmla="val 5347565"/>
            </a:avLst>
          </a:prstGeom>
          <a:noFill/>
          <a:ln w="28575"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30" name="橢圓 29"/>
          <p:cNvSpPr/>
          <p:nvPr/>
        </p:nvSpPr>
        <p:spPr bwMode="auto">
          <a:xfrm>
            <a:off x="4892523" y="2492952"/>
            <a:ext cx="504000" cy="504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800" b="1" i="1" dirty="0">
                <a:solidFill>
                  <a:srgbClr val="FF0000"/>
                </a:solidFill>
                <a:latin typeface="+mn-lt"/>
              </a:rPr>
              <a:t>-</a:t>
            </a:r>
            <a:r>
              <a:rPr lang="en-US" altLang="zh-TW" sz="1800" b="1" i="1" dirty="0" smtClean="0">
                <a:solidFill>
                  <a:srgbClr val="FF0000"/>
                </a:solidFill>
                <a:latin typeface="+mn-lt"/>
              </a:rPr>
              <a:t>20</a:t>
            </a:r>
            <a:endParaRPr lang="zh-TW" altLang="en-US" sz="1800" b="1" i="1" dirty="0">
              <a:solidFill>
                <a:srgbClr val="FF0000"/>
              </a:solidFill>
              <a:latin typeface="+mn-lt"/>
            </a:endParaRPr>
          </a:p>
        </p:txBody>
      </p:sp>
    </p:spTree>
    <p:extLst>
      <p:ext uri="{BB962C8B-B14F-4D97-AF65-F5344CB8AC3E}">
        <p14:creationId xmlns:p14="http://schemas.microsoft.com/office/powerpoint/2010/main" val="330296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2" grpId="0" animBg="1"/>
      <p:bldP spid="6" grpId="0" animBg="1"/>
      <p:bldP spid="29"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en-US" dirty="0"/>
              <a:t>RISC-V Addressing </a:t>
            </a:r>
            <a:r>
              <a:rPr lang="en-US" altLang="en-US" dirty="0" smtClean="0"/>
              <a:t>Modes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35</a:t>
            </a:fld>
            <a:endParaRPr lang="zh-TW" altLang="zh-TW"/>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41" y="1052736"/>
            <a:ext cx="7781947" cy="502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5"/>
          <p:cNvSpPr txBox="1"/>
          <p:nvPr/>
        </p:nvSpPr>
        <p:spPr>
          <a:xfrm>
            <a:off x="7306908" y="1412776"/>
            <a:ext cx="1152880" cy="461665"/>
          </a:xfrm>
          <a:prstGeom prst="rect">
            <a:avLst/>
          </a:prstGeom>
          <a:noFill/>
        </p:spPr>
        <p:txBody>
          <a:bodyPr wrap="none" rtlCol="0">
            <a:spAutoFit/>
          </a:bodyPr>
          <a:lstStyle/>
          <a:p>
            <a:r>
              <a:rPr lang="en-US" altLang="zh-TW" dirty="0" smtClean="0">
                <a:latin typeface="+mn-lt"/>
              </a:rPr>
              <a:t>Fig 2.17</a:t>
            </a:r>
            <a:endParaRPr lang="zh-TW" altLang="en-US" dirty="0">
              <a:latin typeface="+mn-lt"/>
            </a:endParaRPr>
          </a:p>
        </p:txBody>
      </p:sp>
      <p:sp>
        <p:nvSpPr>
          <p:cNvPr id="7" name="文字方塊 6"/>
          <p:cNvSpPr txBox="1"/>
          <p:nvPr/>
        </p:nvSpPr>
        <p:spPr>
          <a:xfrm>
            <a:off x="3995936" y="1217612"/>
            <a:ext cx="2581156" cy="461665"/>
          </a:xfrm>
          <a:prstGeom prst="rect">
            <a:avLst/>
          </a:prstGeom>
          <a:noFill/>
        </p:spPr>
        <p:txBody>
          <a:bodyPr wrap="none" rtlCol="0">
            <a:spAutoFit/>
          </a:bodyPr>
          <a:lstStyle/>
          <a:p>
            <a:pPr marL="0"/>
            <a:r>
              <a:rPr kumimoji="0" lang="en-AU" altLang="zh-TW" b="1" dirty="0" err="1">
                <a:solidFill>
                  <a:srgbClr val="0000FF"/>
                </a:solidFill>
                <a:latin typeface="Courier New" panose="02070309020205020404" pitchFamily="49" charset="0"/>
                <a:cs typeface="Courier New" panose="02070309020205020404" pitchFamily="49" charset="0"/>
              </a:rPr>
              <a:t>addi</a:t>
            </a:r>
            <a:r>
              <a:rPr kumimoji="0" lang="en-AU" altLang="zh-TW" b="1" dirty="0">
                <a:solidFill>
                  <a:srgbClr val="0000FF"/>
                </a:solidFill>
                <a:latin typeface="Courier New" panose="02070309020205020404" pitchFamily="49" charset="0"/>
                <a:cs typeface="Courier New" panose="02070309020205020404" pitchFamily="49" charset="0"/>
              </a:rPr>
              <a:t> </a:t>
            </a:r>
            <a:r>
              <a:rPr kumimoji="0" lang="en-AU" altLang="zh-TW" b="1" dirty="0" smtClean="0">
                <a:solidFill>
                  <a:srgbClr val="0000FF"/>
                </a:solidFill>
                <a:latin typeface="Courier New" panose="02070309020205020404" pitchFamily="49" charset="0"/>
                <a:cs typeface="Courier New" panose="02070309020205020404" pitchFamily="49" charset="0"/>
              </a:rPr>
              <a:t>x6,x21,4</a:t>
            </a:r>
            <a:endParaRPr lang="zh-TW" altLang="en-US" dirty="0">
              <a:solidFill>
                <a:srgbClr val="0000FF"/>
              </a:solidFill>
              <a:latin typeface="+mn-lt"/>
            </a:endParaRPr>
          </a:p>
        </p:txBody>
      </p:sp>
      <p:sp>
        <p:nvSpPr>
          <p:cNvPr id="8" name="文字方塊 7"/>
          <p:cNvSpPr txBox="1"/>
          <p:nvPr/>
        </p:nvSpPr>
        <p:spPr>
          <a:xfrm>
            <a:off x="3995936" y="1916832"/>
            <a:ext cx="2765501" cy="461665"/>
          </a:xfrm>
          <a:prstGeom prst="rect">
            <a:avLst/>
          </a:prstGeom>
          <a:noFill/>
        </p:spPr>
        <p:txBody>
          <a:bodyPr wrap="none" rtlCol="0">
            <a:spAutoFit/>
          </a:bodyPr>
          <a:lstStyle/>
          <a:p>
            <a:pPr marL="0"/>
            <a:r>
              <a:rPr kumimoji="0" lang="en-AU" altLang="zh-TW" b="1" dirty="0">
                <a:solidFill>
                  <a:srgbClr val="0000FF"/>
                </a:solidFill>
                <a:latin typeface="Courier New" panose="02070309020205020404" pitchFamily="49" charset="0"/>
                <a:cs typeface="Courier New" panose="02070309020205020404" pitchFamily="49" charset="0"/>
              </a:rPr>
              <a:t>add </a:t>
            </a:r>
            <a:r>
              <a:rPr kumimoji="0" lang="en-AU" altLang="zh-TW" b="1" dirty="0" smtClean="0">
                <a:solidFill>
                  <a:srgbClr val="0000FF"/>
                </a:solidFill>
                <a:latin typeface="Courier New" panose="02070309020205020404" pitchFamily="49" charset="0"/>
                <a:cs typeface="Courier New" panose="02070309020205020404" pitchFamily="49" charset="0"/>
              </a:rPr>
              <a:t>x6,x21,x22</a:t>
            </a:r>
            <a:endParaRPr lang="zh-TW" altLang="en-US" dirty="0">
              <a:solidFill>
                <a:srgbClr val="0000FF"/>
              </a:solidFill>
              <a:latin typeface="+mn-lt"/>
            </a:endParaRPr>
          </a:p>
        </p:txBody>
      </p:sp>
      <p:sp>
        <p:nvSpPr>
          <p:cNvPr id="9" name="文字方塊 8"/>
          <p:cNvSpPr txBox="1"/>
          <p:nvPr/>
        </p:nvSpPr>
        <p:spPr>
          <a:xfrm>
            <a:off x="3995936" y="3068960"/>
            <a:ext cx="2396810" cy="461665"/>
          </a:xfrm>
          <a:prstGeom prst="rect">
            <a:avLst/>
          </a:prstGeom>
          <a:noFill/>
        </p:spPr>
        <p:txBody>
          <a:bodyPr wrap="none" rtlCol="0">
            <a:spAutoFit/>
          </a:bodyPr>
          <a:lstStyle/>
          <a:p>
            <a:pPr marL="0"/>
            <a:r>
              <a:rPr kumimoji="0" lang="en-AU" altLang="zh-TW" b="1" dirty="0" err="1" smtClean="0">
                <a:solidFill>
                  <a:srgbClr val="0000FF"/>
                </a:solidFill>
                <a:latin typeface="Courier New" panose="02070309020205020404" pitchFamily="49" charset="0"/>
                <a:cs typeface="Courier New" panose="02070309020205020404" pitchFamily="49" charset="0"/>
              </a:rPr>
              <a:t>sd</a:t>
            </a:r>
            <a:r>
              <a:rPr kumimoji="0" lang="en-AU" altLang="zh-TW" b="1" dirty="0" smtClean="0">
                <a:solidFill>
                  <a:srgbClr val="0000FF"/>
                </a:solidFill>
                <a:latin typeface="Courier New" panose="02070309020205020404" pitchFamily="49" charset="0"/>
                <a:cs typeface="Courier New" panose="02070309020205020404" pitchFamily="49" charset="0"/>
              </a:rPr>
              <a:t> x6,0(x21)</a:t>
            </a:r>
            <a:endParaRPr lang="zh-TW" altLang="en-US" dirty="0">
              <a:solidFill>
                <a:srgbClr val="0000FF"/>
              </a:solidFill>
              <a:latin typeface="+mn-lt"/>
            </a:endParaRPr>
          </a:p>
        </p:txBody>
      </p:sp>
      <p:sp>
        <p:nvSpPr>
          <p:cNvPr id="10" name="文字方塊 9"/>
          <p:cNvSpPr txBox="1"/>
          <p:nvPr/>
        </p:nvSpPr>
        <p:spPr>
          <a:xfrm>
            <a:off x="4067944" y="4623519"/>
            <a:ext cx="2765501" cy="461665"/>
          </a:xfrm>
          <a:prstGeom prst="rect">
            <a:avLst/>
          </a:prstGeom>
          <a:noFill/>
        </p:spPr>
        <p:txBody>
          <a:bodyPr wrap="none" rtlCol="0">
            <a:spAutoFit/>
          </a:bodyPr>
          <a:lstStyle/>
          <a:p>
            <a:pPr marL="0"/>
            <a:r>
              <a:rPr kumimoji="0" lang="en-AU" altLang="zh-TW" b="1" dirty="0" err="1" smtClean="0">
                <a:solidFill>
                  <a:srgbClr val="0000FF"/>
                </a:solidFill>
                <a:latin typeface="Courier New" panose="02070309020205020404" pitchFamily="49" charset="0"/>
                <a:cs typeface="Courier New" panose="02070309020205020404" pitchFamily="49" charset="0"/>
              </a:rPr>
              <a:t>beq</a:t>
            </a:r>
            <a:r>
              <a:rPr kumimoji="0" lang="en-AU" altLang="zh-TW" b="1" dirty="0" smtClean="0">
                <a:solidFill>
                  <a:srgbClr val="0000FF"/>
                </a:solidFill>
                <a:latin typeface="Courier New" panose="02070309020205020404" pitchFamily="49" charset="0"/>
                <a:cs typeface="Courier New" panose="02070309020205020404" pitchFamily="49" charset="0"/>
              </a:rPr>
              <a:t> x20,x21,L1</a:t>
            </a:r>
            <a:endParaRPr lang="zh-TW" altLang="en-US" dirty="0">
              <a:solidFill>
                <a:srgbClr val="0000FF"/>
              </a:solidFill>
              <a:latin typeface="+mn-lt"/>
            </a:endParaRPr>
          </a:p>
        </p:txBody>
      </p:sp>
      <p:cxnSp>
        <p:nvCxnSpPr>
          <p:cNvPr id="11" name="直線單箭頭接點 10"/>
          <p:cNvCxnSpPr/>
          <p:nvPr/>
        </p:nvCxnSpPr>
        <p:spPr bwMode="auto">
          <a:xfrm>
            <a:off x="1691680" y="3645024"/>
            <a:ext cx="0" cy="288032"/>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36593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en-US" dirty="0"/>
              <a:t>RISC-V </a:t>
            </a:r>
            <a:r>
              <a:rPr lang="en-US" altLang="en-US" dirty="0" smtClean="0"/>
              <a:t>Instruction Formats</a:t>
            </a:r>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36</a:t>
            </a:fld>
            <a:endParaRPr lang="zh-TW" altLang="zh-TW"/>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009" y="1268760"/>
            <a:ext cx="8602490" cy="17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p:cNvSpPr txBox="1"/>
          <p:nvPr/>
        </p:nvSpPr>
        <p:spPr>
          <a:xfrm>
            <a:off x="7595584" y="3212976"/>
            <a:ext cx="1152880" cy="461665"/>
          </a:xfrm>
          <a:prstGeom prst="rect">
            <a:avLst/>
          </a:prstGeom>
          <a:noFill/>
        </p:spPr>
        <p:txBody>
          <a:bodyPr wrap="none" rtlCol="0">
            <a:spAutoFit/>
          </a:bodyPr>
          <a:lstStyle/>
          <a:p>
            <a:r>
              <a:rPr lang="en-US" altLang="zh-TW" dirty="0" smtClean="0">
                <a:latin typeface="+mn-lt"/>
              </a:rPr>
              <a:t>Fig 2.19</a:t>
            </a:r>
            <a:endParaRPr lang="zh-TW" altLang="en-US" dirty="0">
              <a:latin typeface="+mn-lt"/>
            </a:endParaRPr>
          </a:p>
        </p:txBody>
      </p:sp>
      <p:pic>
        <p:nvPicPr>
          <p:cNvPr id="8" name="圖片 7"/>
          <p:cNvPicPr>
            <a:picLocks noChangeAspect="1"/>
          </p:cNvPicPr>
          <p:nvPr/>
        </p:nvPicPr>
        <p:blipFill>
          <a:blip r:embed="rId3"/>
          <a:stretch>
            <a:fillRect/>
          </a:stretch>
        </p:blipFill>
        <p:spPr>
          <a:xfrm>
            <a:off x="338843" y="3863727"/>
            <a:ext cx="8297157" cy="1748253"/>
          </a:xfrm>
          <a:prstGeom prst="rect">
            <a:avLst/>
          </a:prstGeom>
        </p:spPr>
      </p:pic>
      <p:sp>
        <p:nvSpPr>
          <p:cNvPr id="9" name="文字方塊 8"/>
          <p:cNvSpPr txBox="1"/>
          <p:nvPr/>
        </p:nvSpPr>
        <p:spPr>
          <a:xfrm>
            <a:off x="2571607" y="5661248"/>
            <a:ext cx="6336704" cy="307777"/>
          </a:xfrm>
          <a:prstGeom prst="rect">
            <a:avLst/>
          </a:prstGeom>
          <a:noFill/>
        </p:spPr>
        <p:txBody>
          <a:bodyPr wrap="square" rtlCol="0">
            <a:spAutoFit/>
          </a:bodyPr>
          <a:lstStyle/>
          <a:p>
            <a:r>
              <a:rPr lang="en-US" altLang="zh-TW" sz="1400" dirty="0">
                <a:latin typeface="+mn-lt"/>
              </a:rPr>
              <a:t>The RISC-V Instruction Set </a:t>
            </a:r>
            <a:r>
              <a:rPr lang="en-US" altLang="zh-TW" sz="1400" dirty="0" smtClean="0">
                <a:latin typeface="+mn-lt"/>
              </a:rPr>
              <a:t>Manual, Volume </a:t>
            </a:r>
            <a:r>
              <a:rPr lang="en-US" altLang="zh-TW" sz="1400" dirty="0">
                <a:latin typeface="+mn-lt"/>
              </a:rPr>
              <a:t>I: User-Level </a:t>
            </a:r>
            <a:r>
              <a:rPr lang="en-US" altLang="zh-TW" sz="1400" dirty="0" smtClean="0">
                <a:latin typeface="+mn-lt"/>
              </a:rPr>
              <a:t>ISA, Document </a:t>
            </a:r>
            <a:r>
              <a:rPr lang="en-US" altLang="zh-TW" sz="1400" dirty="0">
                <a:latin typeface="+mn-lt"/>
              </a:rPr>
              <a:t>Version 2.2</a:t>
            </a:r>
            <a:endParaRPr lang="zh-TW" altLang="en-US" sz="1400" dirty="0">
              <a:latin typeface="+mn-lt"/>
            </a:endParaRPr>
          </a:p>
        </p:txBody>
      </p:sp>
    </p:spTree>
    <p:extLst>
      <p:ext uri="{BB962C8B-B14F-4D97-AF65-F5344CB8AC3E}">
        <p14:creationId xmlns:p14="http://schemas.microsoft.com/office/powerpoint/2010/main" val="2419440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solidFill>
                  <a:srgbClr val="FF0000"/>
                </a:solidFill>
              </a:rPr>
              <a:t>Translating and starting a program (Sec. 2.12)</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37</a:t>
            </a:fld>
            <a:endParaRPr lang="zh-TW" altLang="zh-TW"/>
          </a:p>
        </p:txBody>
      </p:sp>
    </p:spTree>
    <p:extLst>
      <p:ext uri="{BB962C8B-B14F-4D97-AF65-F5344CB8AC3E}">
        <p14:creationId xmlns:p14="http://schemas.microsoft.com/office/powerpoint/2010/main" val="2179125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082" y="1116112"/>
            <a:ext cx="6850213" cy="502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2"/>
          <p:cNvSpPr>
            <a:spLocks noGrp="1" noChangeArrowheads="1"/>
          </p:cNvSpPr>
          <p:nvPr>
            <p:ph type="title"/>
          </p:nvPr>
        </p:nvSpPr>
        <p:spPr/>
        <p:txBody>
          <a:bodyPr/>
          <a:lstStyle/>
          <a:p>
            <a:r>
              <a:rPr lang="en-US" altLang="zh-TW" dirty="0" smtClean="0"/>
              <a:t>Translation and Startup</a:t>
            </a:r>
            <a:endParaRPr lang="en-AU" altLang="zh-TW" dirty="0" smtClean="0"/>
          </a:p>
        </p:txBody>
      </p:sp>
      <p:sp>
        <p:nvSpPr>
          <p:cNvPr id="64517" name="Text Box 4"/>
          <p:cNvSpPr txBox="1">
            <a:spLocks noChangeArrowheads="1"/>
          </p:cNvSpPr>
          <p:nvPr/>
        </p:nvSpPr>
        <p:spPr bwMode="auto">
          <a:xfrm>
            <a:off x="3707904" y="1283276"/>
            <a:ext cx="529845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smtClean="0">
                <a:latin typeface="+mn-lt"/>
              </a:rPr>
              <a:t>Compiler: </a:t>
            </a:r>
            <a:r>
              <a:rPr lang="en-US" altLang="zh-TW" dirty="0">
                <a:latin typeface="+mn-lt"/>
              </a:rPr>
              <a:t>transforms </a:t>
            </a:r>
            <a:r>
              <a:rPr lang="en-US" altLang="zh-TW" dirty="0" smtClean="0">
                <a:latin typeface="+mn-lt"/>
              </a:rPr>
              <a:t>a C </a:t>
            </a:r>
            <a:r>
              <a:rPr lang="en-US" altLang="zh-TW" dirty="0">
                <a:latin typeface="+mn-lt"/>
              </a:rPr>
              <a:t>program into an assembly language program, a symbolic form of </a:t>
            </a:r>
            <a:r>
              <a:rPr lang="en-US" altLang="zh-TW" dirty="0" smtClean="0">
                <a:latin typeface="+mn-lt"/>
              </a:rPr>
              <a:t>machine code. </a:t>
            </a:r>
            <a:r>
              <a:rPr lang="en-US" altLang="zh-TW" dirty="0">
                <a:latin typeface="+mn-lt"/>
              </a:rPr>
              <a:t>Many compilers produce object modules directly</a:t>
            </a:r>
            <a:endParaRPr lang="en-AU" altLang="zh-TW" dirty="0">
              <a:latin typeface="+mn-lt"/>
            </a:endParaRPr>
          </a:p>
        </p:txBody>
      </p:sp>
      <p:sp>
        <p:nvSpPr>
          <p:cNvPr id="64518" name="AutoShape 5"/>
          <p:cNvSpPr>
            <a:spLocks/>
          </p:cNvSpPr>
          <p:nvPr/>
        </p:nvSpPr>
        <p:spPr bwMode="auto">
          <a:xfrm rot="-2520133">
            <a:off x="2892132" y="987485"/>
            <a:ext cx="386213" cy="2074718"/>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64519" name="Text Box 6"/>
          <p:cNvSpPr txBox="1">
            <a:spLocks noChangeArrowheads="1"/>
          </p:cNvSpPr>
          <p:nvPr/>
        </p:nvSpPr>
        <p:spPr bwMode="auto">
          <a:xfrm>
            <a:off x="7452196" y="4149725"/>
            <a:ext cx="1554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mn-lt"/>
              </a:rPr>
              <a:t>Static linking</a:t>
            </a:r>
            <a:endParaRPr lang="en-AU" altLang="zh-TW">
              <a:latin typeface="+mn-lt"/>
            </a:endParaRPr>
          </a:p>
        </p:txBody>
      </p:sp>
      <p:sp>
        <p:nvSpPr>
          <p:cNvPr id="64520" name="AutoShape 7"/>
          <p:cNvSpPr>
            <a:spLocks/>
          </p:cNvSpPr>
          <p:nvPr/>
        </p:nvSpPr>
        <p:spPr bwMode="auto">
          <a:xfrm>
            <a:off x="7236296"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2" name="文字方塊 1"/>
          <p:cNvSpPr txBox="1"/>
          <p:nvPr/>
        </p:nvSpPr>
        <p:spPr>
          <a:xfrm>
            <a:off x="763435" y="5373216"/>
            <a:ext cx="1229824" cy="461665"/>
          </a:xfrm>
          <a:prstGeom prst="rect">
            <a:avLst/>
          </a:prstGeom>
          <a:noFill/>
        </p:spPr>
        <p:txBody>
          <a:bodyPr wrap="none" rtlCol="0">
            <a:spAutoFit/>
          </a:bodyPr>
          <a:lstStyle/>
          <a:p>
            <a:pPr marL="0"/>
            <a:r>
              <a:rPr lang="en-US" altLang="zh-TW" dirty="0" smtClean="0">
                <a:latin typeface="+mn-lt"/>
              </a:rPr>
              <a:t>Fig. 2.20</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38</a:t>
            </a:fld>
            <a:endParaRPr lang="zh-TW" altLang="zh-TW"/>
          </a:p>
        </p:txBody>
      </p:sp>
      <p:sp>
        <p:nvSpPr>
          <p:cNvPr id="5" name="動作按鈕: 下一項 4">
            <a:hlinkClick r:id="rId4" action="ppaction://hlinksldjump" highlightClick="1"/>
          </p:cNvPr>
          <p:cNvSpPr/>
          <p:nvPr/>
        </p:nvSpPr>
        <p:spPr bwMode="auto">
          <a:xfrm>
            <a:off x="7740352" y="5517232"/>
            <a:ext cx="720080" cy="432048"/>
          </a:xfrm>
          <a:prstGeom prst="actionButtonForwardNex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3086353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Supporting </a:t>
            </a:r>
            <a:r>
              <a:rPr lang="en-US" altLang="zh-TW" dirty="0">
                <a:solidFill>
                  <a:srgbClr val="FF0000"/>
                </a:solidFill>
              </a:rPr>
              <a:t>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846369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solidFill>
                  <a:srgbClr val="FF0000"/>
                </a:solidFill>
              </a:rPr>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39</a:t>
            </a:fld>
            <a:endParaRPr lang="zh-TW" altLang="zh-TW"/>
          </a:p>
        </p:txBody>
      </p:sp>
    </p:spTree>
    <p:extLst>
      <p:ext uri="{BB962C8B-B14F-4D97-AF65-F5344CB8AC3E}">
        <p14:creationId xmlns:p14="http://schemas.microsoft.com/office/powerpoint/2010/main" val="26645583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p:txBody>
          <a:bodyPr/>
          <a:lstStyle/>
          <a:p>
            <a:r>
              <a:rPr lang="en-US" altLang="en-US" smtClean="0"/>
              <a:t>Other RISC-V Instructions</a:t>
            </a:r>
          </a:p>
        </p:txBody>
      </p:sp>
      <p:sp>
        <p:nvSpPr>
          <p:cNvPr id="175107" name="Content Placeholder 2"/>
          <p:cNvSpPr>
            <a:spLocks noGrp="1"/>
          </p:cNvSpPr>
          <p:nvPr>
            <p:ph idx="1"/>
          </p:nvPr>
        </p:nvSpPr>
        <p:spPr/>
        <p:txBody>
          <a:bodyPr/>
          <a:lstStyle/>
          <a:p>
            <a:r>
              <a:rPr lang="en-US" altLang="en-US" dirty="0" smtClean="0"/>
              <a:t>Base integer instructions (RV64I)</a:t>
            </a:r>
          </a:p>
          <a:p>
            <a:pPr lvl="1"/>
            <a:r>
              <a:rPr lang="en-US" altLang="en-US" dirty="0" smtClean="0"/>
              <a:t>Those previously described, plus</a:t>
            </a:r>
          </a:p>
          <a:p>
            <a:pPr lvl="1"/>
            <a:r>
              <a:rPr lang="en-US" altLang="en-US" dirty="0" err="1" smtClean="0"/>
              <a:t>auipc</a:t>
            </a:r>
            <a:r>
              <a:rPr lang="en-US" altLang="en-US" dirty="0" smtClean="0"/>
              <a:t> </a:t>
            </a:r>
            <a:r>
              <a:rPr lang="en-US" altLang="en-US" dirty="0" err="1" smtClean="0"/>
              <a:t>rd</a:t>
            </a:r>
            <a:r>
              <a:rPr lang="en-US" altLang="en-US" dirty="0" smtClean="0"/>
              <a:t>, </a:t>
            </a:r>
            <a:r>
              <a:rPr lang="en-US" altLang="en-US" dirty="0" err="1" smtClean="0"/>
              <a:t>immed</a:t>
            </a:r>
            <a:r>
              <a:rPr lang="en-US" altLang="en-US" dirty="0" smtClean="0"/>
              <a:t>  // </a:t>
            </a:r>
            <a:r>
              <a:rPr lang="en-US" altLang="en-US" dirty="0" err="1" smtClean="0"/>
              <a:t>rd</a:t>
            </a:r>
            <a:r>
              <a:rPr lang="en-US" altLang="en-US" dirty="0" smtClean="0"/>
              <a:t> = (</a:t>
            </a:r>
            <a:r>
              <a:rPr lang="en-US" altLang="en-US" dirty="0" err="1" smtClean="0"/>
              <a:t>imm</a:t>
            </a:r>
            <a:r>
              <a:rPr lang="en-US" altLang="en-US" dirty="0" smtClean="0"/>
              <a:t>&lt;&lt;12) + PC</a:t>
            </a:r>
          </a:p>
          <a:p>
            <a:pPr lvl="2"/>
            <a:r>
              <a:rPr lang="en-US" altLang="en-US" dirty="0" smtClean="0"/>
              <a:t>followed by </a:t>
            </a:r>
            <a:r>
              <a:rPr lang="en-US" altLang="en-US" dirty="0" err="1" smtClean="0"/>
              <a:t>jalr</a:t>
            </a:r>
            <a:r>
              <a:rPr lang="en-US" altLang="en-US" dirty="0" smtClean="0"/>
              <a:t> (adds 12-bit </a:t>
            </a:r>
            <a:r>
              <a:rPr lang="en-US" altLang="en-US" dirty="0" err="1" smtClean="0"/>
              <a:t>immed</a:t>
            </a:r>
            <a:r>
              <a:rPr lang="en-US" altLang="en-US" dirty="0" smtClean="0"/>
              <a:t>) for long jump</a:t>
            </a:r>
          </a:p>
          <a:p>
            <a:pPr lvl="1"/>
            <a:r>
              <a:rPr lang="en-US" altLang="en-US" dirty="0" err="1" smtClean="0"/>
              <a:t>slt</a:t>
            </a:r>
            <a:r>
              <a:rPr lang="en-US" altLang="en-US" dirty="0" smtClean="0"/>
              <a:t>, </a:t>
            </a:r>
            <a:r>
              <a:rPr lang="en-US" altLang="en-US" dirty="0" err="1" smtClean="0"/>
              <a:t>sltu</a:t>
            </a:r>
            <a:r>
              <a:rPr lang="en-US" altLang="en-US" dirty="0" smtClean="0"/>
              <a:t>, </a:t>
            </a:r>
            <a:r>
              <a:rPr lang="en-US" altLang="en-US" dirty="0" err="1" smtClean="0"/>
              <a:t>slti</a:t>
            </a:r>
            <a:r>
              <a:rPr lang="en-US" altLang="en-US" dirty="0" smtClean="0"/>
              <a:t>, </a:t>
            </a:r>
            <a:r>
              <a:rPr lang="en-US" altLang="en-US" dirty="0" err="1" smtClean="0"/>
              <a:t>sltui</a:t>
            </a:r>
            <a:r>
              <a:rPr lang="en-US" altLang="en-US" dirty="0" smtClean="0"/>
              <a:t>: set less than (like MIPS)</a:t>
            </a:r>
          </a:p>
          <a:p>
            <a:pPr lvl="1"/>
            <a:r>
              <a:rPr lang="en-US" altLang="en-US" dirty="0" err="1" smtClean="0"/>
              <a:t>addw</a:t>
            </a:r>
            <a:r>
              <a:rPr lang="en-US" altLang="en-US" dirty="0" smtClean="0"/>
              <a:t>, </a:t>
            </a:r>
            <a:r>
              <a:rPr lang="en-US" altLang="en-US" dirty="0" err="1" smtClean="0"/>
              <a:t>subw</a:t>
            </a:r>
            <a:r>
              <a:rPr lang="en-US" altLang="en-US" dirty="0" smtClean="0"/>
              <a:t>, </a:t>
            </a:r>
            <a:r>
              <a:rPr lang="en-US" altLang="en-US" dirty="0" err="1" smtClean="0"/>
              <a:t>addiw</a:t>
            </a:r>
            <a:r>
              <a:rPr lang="en-US" altLang="en-US" dirty="0" smtClean="0"/>
              <a:t>: 32-bit add/sub</a:t>
            </a:r>
          </a:p>
          <a:p>
            <a:pPr lvl="1"/>
            <a:r>
              <a:rPr lang="en-US" altLang="en-US" dirty="0" err="1" smtClean="0"/>
              <a:t>sllw</a:t>
            </a:r>
            <a:r>
              <a:rPr lang="en-US" altLang="en-US" dirty="0" smtClean="0"/>
              <a:t>, </a:t>
            </a:r>
            <a:r>
              <a:rPr lang="en-US" altLang="en-US" dirty="0" err="1" smtClean="0"/>
              <a:t>srlw</a:t>
            </a:r>
            <a:r>
              <a:rPr lang="en-US" altLang="en-US" dirty="0" smtClean="0"/>
              <a:t>, </a:t>
            </a:r>
            <a:r>
              <a:rPr lang="en-US" altLang="en-US" dirty="0" err="1" smtClean="0"/>
              <a:t>srlw</a:t>
            </a:r>
            <a:r>
              <a:rPr lang="en-US" altLang="en-US" dirty="0" smtClean="0"/>
              <a:t>, </a:t>
            </a:r>
            <a:r>
              <a:rPr lang="en-US" altLang="en-US" dirty="0" err="1" smtClean="0"/>
              <a:t>slliw</a:t>
            </a:r>
            <a:r>
              <a:rPr lang="en-US" altLang="en-US" dirty="0" smtClean="0"/>
              <a:t>, </a:t>
            </a:r>
            <a:r>
              <a:rPr lang="en-US" altLang="en-US" dirty="0" err="1" smtClean="0"/>
              <a:t>srliw</a:t>
            </a:r>
            <a:r>
              <a:rPr lang="en-US" altLang="en-US" dirty="0" smtClean="0"/>
              <a:t>, </a:t>
            </a:r>
            <a:r>
              <a:rPr lang="en-US" altLang="en-US" dirty="0" err="1" smtClean="0"/>
              <a:t>sraiw</a:t>
            </a:r>
            <a:r>
              <a:rPr lang="en-US" altLang="en-US" dirty="0" smtClean="0"/>
              <a:t>: 32-bit shift</a:t>
            </a:r>
          </a:p>
          <a:p>
            <a:r>
              <a:rPr lang="en-US" altLang="en-US" dirty="0" smtClean="0"/>
              <a:t>32-bit variant: RV32I</a:t>
            </a:r>
          </a:p>
          <a:p>
            <a:pPr lvl="1"/>
            <a:r>
              <a:rPr lang="en-US" altLang="en-US" dirty="0" smtClean="0"/>
              <a:t>registers are 32-bit wide, 32-bit operations</a:t>
            </a:r>
          </a:p>
        </p:txBody>
      </p:sp>
      <p:sp>
        <p:nvSpPr>
          <p:cNvPr id="7" name="投影片編號版面配置區 6"/>
          <p:cNvSpPr>
            <a:spLocks noGrp="1"/>
          </p:cNvSpPr>
          <p:nvPr>
            <p:ph type="sldNum" sz="quarter" idx="11"/>
          </p:nvPr>
        </p:nvSpPr>
        <p:spPr/>
        <p:txBody>
          <a:bodyPr/>
          <a:lstStyle/>
          <a:p>
            <a:fld id="{0EF8A0A4-1A2F-4B89-B3C7-02C31CE3A532}" type="slidenum">
              <a:rPr lang="zh-TW" altLang="en-US" smtClean="0"/>
              <a:pPr/>
              <a:t>40</a:t>
            </a:fld>
            <a:endParaRPr lang="zh-TW" altLang="zh-TW"/>
          </a:p>
        </p:txBody>
      </p:sp>
    </p:spTree>
    <p:extLst>
      <p:ext uri="{BB962C8B-B14F-4D97-AF65-F5344CB8AC3E}">
        <p14:creationId xmlns:p14="http://schemas.microsoft.com/office/powerpoint/2010/main" val="4207019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altLang="en-US" smtClean="0"/>
              <a:t>Instruction Set Extensions</a:t>
            </a:r>
          </a:p>
        </p:txBody>
      </p:sp>
      <p:sp>
        <p:nvSpPr>
          <p:cNvPr id="176131" name="Content Placeholder 2"/>
          <p:cNvSpPr>
            <a:spLocks noGrp="1"/>
          </p:cNvSpPr>
          <p:nvPr>
            <p:ph idx="1"/>
          </p:nvPr>
        </p:nvSpPr>
        <p:spPr/>
        <p:txBody>
          <a:bodyPr/>
          <a:lstStyle/>
          <a:p>
            <a:r>
              <a:rPr lang="en-US" altLang="en-US" dirty="0" smtClean="0"/>
              <a:t>I: base architecture (51 instructions)</a:t>
            </a:r>
          </a:p>
          <a:p>
            <a:r>
              <a:rPr lang="en-US" altLang="en-US" dirty="0" smtClean="0"/>
              <a:t>M: integer multiply, divide, remainder (13 instr.)</a:t>
            </a:r>
          </a:p>
          <a:p>
            <a:r>
              <a:rPr lang="en-US" altLang="en-US" dirty="0" smtClean="0"/>
              <a:t>A: atomic memory operations (22 instr.)</a:t>
            </a:r>
          </a:p>
          <a:p>
            <a:r>
              <a:rPr lang="en-US" altLang="en-US" dirty="0" smtClean="0"/>
              <a:t>F: single-precision floating point (30 instr.)</a:t>
            </a:r>
          </a:p>
          <a:p>
            <a:r>
              <a:rPr lang="en-US" altLang="en-US" dirty="0" smtClean="0"/>
              <a:t>D: double-precision floating point (32 instr.)</a:t>
            </a:r>
          </a:p>
          <a:p>
            <a:r>
              <a:rPr lang="en-US" altLang="en-US" dirty="0" smtClean="0"/>
              <a:t>C: compressed instructions (36 instr.)</a:t>
            </a:r>
          </a:p>
          <a:p>
            <a:pPr lvl="1"/>
            <a:r>
              <a:rPr lang="en-US" altLang="en-US" dirty="0" smtClean="0"/>
              <a:t>16-bit encoding for frequently used instructions</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41</a:t>
            </a:fld>
            <a:endParaRPr lang="zh-TW" altLang="zh-TW"/>
          </a:p>
        </p:txBody>
      </p:sp>
    </p:spTree>
    <p:extLst>
      <p:ext uri="{BB962C8B-B14F-4D97-AF65-F5344CB8AC3E}">
        <p14:creationId xmlns:p14="http://schemas.microsoft.com/office/powerpoint/2010/main" val="2512001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a:solidFill>
                  <a:srgbClr val="FF0000"/>
                </a:solidFill>
              </a:rPr>
              <a:t>Fallacies and pitfalls (Sec. 2.19)</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42</a:t>
            </a:fld>
            <a:endParaRPr lang="zh-TW" altLang="zh-TW"/>
          </a:p>
        </p:txBody>
      </p:sp>
    </p:spTree>
    <p:extLst>
      <p:ext uri="{BB962C8B-B14F-4D97-AF65-F5344CB8AC3E}">
        <p14:creationId xmlns:p14="http://schemas.microsoft.com/office/powerpoint/2010/main" val="5446372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en-US" altLang="zh-TW" smtClean="0"/>
              <a:t>Fallacies and Pitfalls</a:t>
            </a:r>
            <a:endParaRPr lang="en-AU" altLang="zh-TW" dirty="0" smtClean="0"/>
          </a:p>
        </p:txBody>
      </p:sp>
      <p:sp>
        <p:nvSpPr>
          <p:cNvPr id="93188" name="Rectangle 3"/>
          <p:cNvSpPr>
            <a:spLocks noGrp="1" noChangeArrowheads="1"/>
          </p:cNvSpPr>
          <p:nvPr>
            <p:ph type="body" idx="1"/>
          </p:nvPr>
        </p:nvSpPr>
        <p:spPr/>
        <p:txBody>
          <a:bodyPr/>
          <a:lstStyle/>
          <a:p>
            <a:r>
              <a:rPr lang="en-US" altLang="zh-TW" dirty="0" smtClean="0"/>
              <a:t>Powerful instruction </a:t>
            </a:r>
            <a:r>
              <a:rPr lang="en-US" altLang="zh-TW" dirty="0" smtClean="0">
                <a:sym typeface="Symbol" panose="05050102010706020507" pitchFamily="18" charset="2"/>
              </a:rPr>
              <a:t> higher performance</a:t>
            </a:r>
          </a:p>
          <a:p>
            <a:pPr lvl="1"/>
            <a:r>
              <a:rPr lang="en-US" altLang="zh-TW" dirty="0" smtClean="0">
                <a:sym typeface="Symbol" panose="05050102010706020507" pitchFamily="18" charset="2"/>
              </a:rPr>
              <a:t>Fewer instructions required</a:t>
            </a:r>
          </a:p>
          <a:p>
            <a:pPr lvl="1"/>
            <a:r>
              <a:rPr lang="en-US" altLang="zh-TW" dirty="0" smtClean="0">
                <a:sym typeface="Symbol" panose="05050102010706020507" pitchFamily="18" charset="2"/>
              </a:rPr>
              <a:t>But complex instructions are hard to implement</a:t>
            </a:r>
          </a:p>
          <a:p>
            <a:pPr lvl="2"/>
            <a:r>
              <a:rPr lang="en-US" altLang="zh-TW" dirty="0" smtClean="0">
                <a:sym typeface="Symbol" panose="05050102010706020507" pitchFamily="18" charset="2"/>
              </a:rPr>
              <a:t>May slow down all instructions, including simple ones</a:t>
            </a:r>
          </a:p>
          <a:p>
            <a:pPr lvl="1"/>
            <a:r>
              <a:rPr lang="en-US" altLang="zh-TW" dirty="0" smtClean="0">
                <a:sym typeface="Symbol" panose="05050102010706020507" pitchFamily="18" charset="2"/>
              </a:rPr>
              <a:t>Compilers are good at making fast code from simple instr.</a:t>
            </a:r>
          </a:p>
          <a:p>
            <a:r>
              <a:rPr lang="en-US" altLang="zh-TW" dirty="0" smtClean="0">
                <a:sym typeface="Symbol" panose="05050102010706020507" pitchFamily="18" charset="2"/>
              </a:rPr>
              <a:t>Use assembly code for high performance</a:t>
            </a:r>
          </a:p>
          <a:p>
            <a:pPr lvl="1"/>
            <a:r>
              <a:rPr lang="en-US" altLang="zh-TW" dirty="0" smtClean="0">
                <a:sym typeface="Symbol" panose="05050102010706020507" pitchFamily="18" charset="2"/>
              </a:rPr>
              <a:t>Modern compilers are better at dealing with modern proc.</a:t>
            </a:r>
          </a:p>
          <a:p>
            <a:pPr lvl="1"/>
            <a:r>
              <a:rPr lang="en-US" altLang="zh-TW" dirty="0" smtClean="0">
                <a:sym typeface="Symbol" panose="05050102010706020507" pitchFamily="18" charset="2"/>
              </a:rPr>
              <a:t>More lines of code  more errors and less productivity</a:t>
            </a:r>
          </a:p>
          <a:p>
            <a:r>
              <a:rPr lang="en-AU" altLang="en-US" dirty="0" smtClean="0"/>
              <a:t>Backward compatibility </a:t>
            </a:r>
            <a:r>
              <a:rPr lang="en-US" altLang="en-US" dirty="0" smtClean="0">
                <a:sym typeface="Symbol" panose="05050102010706020507" pitchFamily="18" charset="2"/>
              </a:rPr>
              <a:t> instruction set doesn’t change</a:t>
            </a:r>
          </a:p>
          <a:p>
            <a:pPr lvl="1"/>
            <a:r>
              <a:rPr lang="en-AU" altLang="en-US" dirty="0" smtClean="0">
                <a:sym typeface="Symbol" panose="05050102010706020507" pitchFamily="18" charset="2"/>
              </a:rPr>
              <a:t>But they do increase more instructions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43</a:t>
            </a:fld>
            <a:endParaRPr lang="zh-TW" altLang="zh-TW"/>
          </a:p>
        </p:txBody>
      </p:sp>
    </p:spTree>
    <p:extLst>
      <p:ext uri="{BB962C8B-B14F-4D97-AF65-F5344CB8AC3E}">
        <p14:creationId xmlns:p14="http://schemas.microsoft.com/office/powerpoint/2010/main" val="3627369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ChangeArrowheads="1"/>
          </p:cNvSpPr>
          <p:nvPr>
            <p:ph type="title"/>
          </p:nvPr>
        </p:nvSpPr>
        <p:spPr/>
        <p:txBody>
          <a:bodyPr/>
          <a:lstStyle/>
          <a:p>
            <a:r>
              <a:rPr lang="en-US" altLang="en-US" smtClean="0"/>
              <a:t>Pitfalls</a:t>
            </a:r>
            <a:endParaRPr lang="en-AU" altLang="en-US" smtClean="0"/>
          </a:p>
        </p:txBody>
      </p:sp>
      <p:sp>
        <p:nvSpPr>
          <p:cNvPr id="181252" name="Rectangle 3"/>
          <p:cNvSpPr>
            <a:spLocks noGrp="1" noChangeArrowheads="1"/>
          </p:cNvSpPr>
          <p:nvPr>
            <p:ph type="body" idx="1"/>
          </p:nvPr>
        </p:nvSpPr>
        <p:spPr/>
        <p:txBody>
          <a:bodyPr/>
          <a:lstStyle/>
          <a:p>
            <a:r>
              <a:rPr lang="en-US" altLang="en-US" dirty="0" smtClean="0"/>
              <a:t>Sequential word or </a:t>
            </a:r>
            <a:r>
              <a:rPr lang="en-US" altLang="en-US" dirty="0" err="1" smtClean="0"/>
              <a:t>doubleword</a:t>
            </a:r>
            <a:r>
              <a:rPr lang="en-US" altLang="en-US" dirty="0" smtClean="0"/>
              <a:t> addresses in machines with byte addressing are not differ by 1</a:t>
            </a:r>
          </a:p>
          <a:p>
            <a:pPr lvl="1"/>
            <a:r>
              <a:rPr lang="en-US" altLang="en-US" dirty="0" smtClean="0"/>
              <a:t>Increment by 4, not by 1!</a:t>
            </a:r>
          </a:p>
          <a:p>
            <a:r>
              <a:rPr lang="en-US" altLang="en-US" dirty="0" smtClean="0"/>
              <a:t>Keeping a pointer to an automatic variable, e.g., an local array, after procedure returns</a:t>
            </a:r>
          </a:p>
          <a:p>
            <a:pPr lvl="1"/>
            <a:r>
              <a:rPr lang="en-US" altLang="en-US" dirty="0" smtClean="0"/>
              <a:t>e.g., passing pointer back via an argument</a:t>
            </a:r>
          </a:p>
          <a:p>
            <a:pPr lvl="1"/>
            <a:r>
              <a:rPr lang="en-US" altLang="en-US" dirty="0" smtClean="0"/>
              <a:t>Pointer becomes invalid when stack popped</a:t>
            </a:r>
            <a:endParaRPr lang="en-AU"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44</a:t>
            </a:fld>
            <a:endParaRPr lang="zh-TW" altLang="zh-TW"/>
          </a:p>
        </p:txBody>
      </p:sp>
    </p:spTree>
    <p:extLst>
      <p:ext uri="{BB962C8B-B14F-4D97-AF65-F5344CB8AC3E}">
        <p14:creationId xmlns:p14="http://schemas.microsoft.com/office/powerpoint/2010/main" val="1386167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r>
              <a:rPr lang="en-US" altLang="zh-TW" smtClean="0"/>
              <a:t>Concluding Remarks</a:t>
            </a:r>
            <a:endParaRPr lang="en-AU" altLang="zh-TW" smtClean="0"/>
          </a:p>
        </p:txBody>
      </p:sp>
      <p:sp>
        <p:nvSpPr>
          <p:cNvPr id="96260" name="Rectangle 3"/>
          <p:cNvSpPr>
            <a:spLocks noGrp="1" noChangeArrowheads="1"/>
          </p:cNvSpPr>
          <p:nvPr>
            <p:ph type="body" idx="1"/>
          </p:nvPr>
        </p:nvSpPr>
        <p:spPr/>
        <p:txBody>
          <a:bodyPr/>
          <a:lstStyle/>
          <a:p>
            <a:r>
              <a:rPr lang="en-US" altLang="zh-TW" dirty="0" smtClean="0"/>
              <a:t>Design principles</a:t>
            </a:r>
          </a:p>
          <a:p>
            <a:pPr marL="457200" lvl="1" indent="0">
              <a:buNone/>
            </a:pPr>
            <a:r>
              <a:rPr lang="en-US" altLang="zh-TW" dirty="0" smtClean="0"/>
              <a:t>1. Simplicity favors regularity</a:t>
            </a:r>
          </a:p>
          <a:p>
            <a:pPr marL="457200" lvl="1" indent="0">
              <a:buNone/>
            </a:pPr>
            <a:r>
              <a:rPr lang="en-US" altLang="zh-TW" dirty="0" smtClean="0"/>
              <a:t>2. Smaller is faster</a:t>
            </a:r>
          </a:p>
          <a:p>
            <a:pPr marL="457200" lvl="1" indent="0">
              <a:buNone/>
            </a:pPr>
            <a:r>
              <a:rPr lang="en-US" altLang="zh-TW" dirty="0" smtClean="0"/>
              <a:t>3. Make the common case fast</a:t>
            </a:r>
          </a:p>
          <a:p>
            <a:pPr marL="457200" lvl="1" indent="0">
              <a:buNone/>
            </a:pPr>
            <a:r>
              <a:rPr lang="en-US" altLang="zh-TW" dirty="0" smtClean="0"/>
              <a:t>4. Good design demands good compromises</a:t>
            </a:r>
          </a:p>
          <a:p>
            <a:r>
              <a:rPr lang="en-US" altLang="zh-TW" dirty="0" smtClean="0"/>
              <a:t>Layers of software/hardware</a:t>
            </a:r>
          </a:p>
          <a:p>
            <a:pPr lvl="1"/>
            <a:r>
              <a:rPr lang="en-US" altLang="zh-TW" dirty="0" smtClean="0"/>
              <a:t>Compiler, assembler, hardware</a:t>
            </a:r>
          </a:p>
          <a:p>
            <a:r>
              <a:rPr lang="en-US" altLang="en-US" dirty="0" smtClean="0"/>
              <a:t>RISC-V: typical of RISC ISAs</a:t>
            </a:r>
          </a:p>
          <a:p>
            <a:pPr lvl="1"/>
            <a:r>
              <a:rPr lang="en-US" altLang="en-US" dirty="0" smtClean="0"/>
              <a:t>c.f. x86</a:t>
            </a:r>
            <a:endParaRPr lang="en-AU"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Tree>
    <p:extLst>
      <p:ext uri="{BB962C8B-B14F-4D97-AF65-F5344CB8AC3E}">
        <p14:creationId xmlns:p14="http://schemas.microsoft.com/office/powerpoint/2010/main" val="19358214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sz="6000" dirty="0" smtClean="0"/>
              <a:t>Supplementary Slides</a:t>
            </a:r>
            <a:endParaRPr lang="zh-TW" altLang="en-US" sz="6000"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73130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smtClean="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solidFill>
                  <a:srgbClr val="FF0000"/>
                </a:solidFill>
              </a:rPr>
              <a:t>Translating and starting a program (Sec. 2.12)</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47</a:t>
            </a:fld>
            <a:endParaRPr lang="zh-TW" altLang="zh-TW"/>
          </a:p>
        </p:txBody>
      </p:sp>
    </p:spTree>
    <p:extLst>
      <p:ext uri="{BB962C8B-B14F-4D97-AF65-F5344CB8AC3E}">
        <p14:creationId xmlns:p14="http://schemas.microsoft.com/office/powerpoint/2010/main" val="3496326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zh-TW" dirty="0" smtClean="0"/>
              <a:t>Assembler: Producing an Object Module</a:t>
            </a:r>
            <a:endParaRPr lang="en-AU" altLang="zh-TW" dirty="0" smtClean="0"/>
          </a:p>
        </p:txBody>
      </p:sp>
      <p:sp>
        <p:nvSpPr>
          <p:cNvPr id="66564" name="Rectangle 3"/>
          <p:cNvSpPr>
            <a:spLocks noGrp="1" noChangeArrowheads="1"/>
          </p:cNvSpPr>
          <p:nvPr>
            <p:ph type="body" idx="1"/>
          </p:nvPr>
        </p:nvSpPr>
        <p:spPr/>
        <p:txBody>
          <a:bodyPr/>
          <a:lstStyle/>
          <a:p>
            <a:pPr>
              <a:spcBef>
                <a:spcPts val="0"/>
              </a:spcBef>
            </a:pPr>
            <a:r>
              <a:rPr lang="en-US" altLang="zh-TW" dirty="0" smtClean="0"/>
              <a:t>Assembler:</a:t>
            </a:r>
          </a:p>
          <a:p>
            <a:pPr lvl="1">
              <a:spcBef>
                <a:spcPts val="0"/>
              </a:spcBef>
            </a:pPr>
            <a:r>
              <a:rPr lang="en-US" altLang="zh-TW" dirty="0" smtClean="0"/>
              <a:t>Translates program into machine instructions, determines addresses of labels by </a:t>
            </a:r>
            <a:r>
              <a:rPr lang="en-US" altLang="zh-TW" i="1" dirty="0" smtClean="0"/>
              <a:t>symbol table</a:t>
            </a:r>
            <a:r>
              <a:rPr lang="en-US" altLang="zh-TW" dirty="0" smtClean="0"/>
              <a:t>, generates </a:t>
            </a:r>
            <a:r>
              <a:rPr lang="en-US" altLang="zh-TW" i="1" dirty="0" smtClean="0"/>
              <a:t>object files</a:t>
            </a:r>
          </a:p>
          <a:p>
            <a:pPr>
              <a:spcBef>
                <a:spcPts val="0"/>
              </a:spcBef>
            </a:pPr>
            <a:r>
              <a:rPr lang="en-US" altLang="zh-TW" dirty="0" smtClean="0"/>
              <a:t>Object file: </a:t>
            </a:r>
          </a:p>
          <a:p>
            <a:pPr lvl="1">
              <a:spcBef>
                <a:spcPts val="0"/>
              </a:spcBef>
            </a:pPr>
            <a:r>
              <a:rPr lang="en-US" altLang="zh-TW" dirty="0" smtClean="0"/>
              <a:t>Including code and information for </a:t>
            </a:r>
            <a:r>
              <a:rPr lang="en-US" altLang="zh-TW" dirty="0"/>
              <a:t>building a complete program from </a:t>
            </a:r>
            <a:r>
              <a:rPr lang="en-US" altLang="zh-TW" dirty="0" smtClean="0"/>
              <a:t>pieces and placing code </a:t>
            </a:r>
            <a:r>
              <a:rPr lang="en-US" altLang="zh-TW" dirty="0"/>
              <a:t>properly in </a:t>
            </a:r>
            <a:r>
              <a:rPr lang="en-US" altLang="zh-TW" dirty="0" smtClean="0"/>
              <a:t>memory</a:t>
            </a:r>
          </a:p>
          <a:p>
            <a:pPr lvl="1">
              <a:spcBef>
                <a:spcPts val="0"/>
              </a:spcBef>
            </a:pPr>
            <a:r>
              <a:rPr lang="en-US" altLang="zh-TW" u="sng" dirty="0" smtClean="0"/>
              <a:t>Header</a:t>
            </a:r>
            <a:r>
              <a:rPr lang="en-US" altLang="zh-TW" dirty="0" smtClean="0"/>
              <a:t>: size and positions of various pieces of information</a:t>
            </a:r>
            <a:endParaRPr lang="en-US" altLang="zh-TW" dirty="0"/>
          </a:p>
          <a:p>
            <a:pPr lvl="1">
              <a:spcBef>
                <a:spcPts val="0"/>
              </a:spcBef>
            </a:pPr>
            <a:r>
              <a:rPr lang="en-US" altLang="zh-TW" u="sng" dirty="0" smtClean="0"/>
              <a:t>Text segment</a:t>
            </a:r>
            <a:r>
              <a:rPr lang="en-US" altLang="zh-TW" dirty="0" smtClean="0"/>
              <a:t>: translated machine instructions</a:t>
            </a:r>
          </a:p>
          <a:p>
            <a:pPr lvl="1">
              <a:spcBef>
                <a:spcPts val="0"/>
              </a:spcBef>
            </a:pPr>
            <a:r>
              <a:rPr lang="en-US" altLang="zh-TW" u="sng" dirty="0" smtClean="0"/>
              <a:t>Static data segment</a:t>
            </a:r>
            <a:r>
              <a:rPr lang="en-US" altLang="zh-TW" dirty="0" smtClean="0"/>
              <a:t>: data allocated for the life of program</a:t>
            </a:r>
          </a:p>
          <a:p>
            <a:pPr lvl="1">
              <a:spcBef>
                <a:spcPts val="0"/>
              </a:spcBef>
            </a:pPr>
            <a:r>
              <a:rPr lang="en-US" altLang="zh-TW" u="sng" dirty="0" smtClean="0"/>
              <a:t>Relocation info</a:t>
            </a:r>
            <a:r>
              <a:rPr lang="en-US" altLang="zh-TW" dirty="0" smtClean="0"/>
              <a:t>: for instructions and data words that depend on absolute location of loaded program</a:t>
            </a:r>
          </a:p>
          <a:p>
            <a:pPr lvl="1">
              <a:spcBef>
                <a:spcPts val="0"/>
              </a:spcBef>
            </a:pPr>
            <a:r>
              <a:rPr lang="en-US" altLang="zh-TW" u="sng" dirty="0" smtClean="0"/>
              <a:t>Symbol table</a:t>
            </a:r>
            <a:r>
              <a:rPr lang="en-US" altLang="zh-TW" dirty="0" smtClean="0"/>
              <a:t>: global definitions and external refs</a:t>
            </a:r>
          </a:p>
          <a:p>
            <a:pPr lvl="1">
              <a:spcBef>
                <a:spcPts val="0"/>
              </a:spcBef>
            </a:pPr>
            <a:r>
              <a:rPr lang="en-US" altLang="zh-TW" u="sng" dirty="0" smtClean="0"/>
              <a:t>Debug info</a:t>
            </a:r>
            <a:r>
              <a:rPr lang="en-US" altLang="zh-TW" dirty="0" smtClean="0"/>
              <a:t>: for associating with source code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48</a:t>
            </a:fld>
            <a:endParaRPr lang="zh-TW" altLang="zh-TW"/>
          </a:p>
        </p:txBody>
      </p:sp>
    </p:spTree>
    <p:extLst>
      <p:ext uri="{BB962C8B-B14F-4D97-AF65-F5344CB8AC3E}">
        <p14:creationId xmlns:p14="http://schemas.microsoft.com/office/powerpoint/2010/main" val="912218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Procedures/Functions in HLL</a:t>
            </a:r>
            <a:endParaRPr lang="zh-TW" altLang="en-US" dirty="0"/>
          </a:p>
        </p:txBody>
      </p:sp>
      <p:sp>
        <p:nvSpPr>
          <p:cNvPr id="3" name="內容版面配置區 2"/>
          <p:cNvSpPr>
            <a:spLocks noGrp="1"/>
          </p:cNvSpPr>
          <p:nvPr>
            <p:ph idx="1"/>
          </p:nvPr>
        </p:nvSpPr>
        <p:spPr/>
        <p:txBody>
          <a:bodyPr/>
          <a:lstStyle/>
          <a:p>
            <a:r>
              <a:rPr lang="en-US" altLang="zh-TW" dirty="0" smtClean="0"/>
              <a:t>Procedure/function calls change control flow </a:t>
            </a:r>
          </a:p>
          <a:p>
            <a:endParaRPr lang="en-US" altLang="zh-TW" dirty="0" smtClean="0"/>
          </a:p>
          <a:p>
            <a:endParaRPr lang="en-US" altLang="zh-TW" dirty="0" smtClean="0"/>
          </a:p>
          <a:p>
            <a:endParaRPr lang="en-US" altLang="zh-TW" dirty="0" smtClean="0"/>
          </a:p>
          <a:p>
            <a:r>
              <a:rPr lang="en-US" altLang="zh-TW" dirty="0" smtClean="0"/>
              <a:t>Must specify:</a:t>
            </a:r>
          </a:p>
          <a:p>
            <a:pPr lvl="1"/>
            <a:r>
              <a:rPr lang="en-US" altLang="zh-TW" dirty="0" smtClean="0"/>
              <a:t>Procedure address</a:t>
            </a:r>
          </a:p>
          <a:p>
            <a:pPr lvl="1"/>
            <a:r>
              <a:rPr lang="en-US" altLang="zh-TW" dirty="0" smtClean="0"/>
              <a:t>Arguments</a:t>
            </a:r>
          </a:p>
          <a:p>
            <a:pPr lvl="1"/>
            <a:r>
              <a:rPr lang="en-US" altLang="zh-TW" dirty="0" smtClean="0"/>
              <a:t>Local variables</a:t>
            </a:r>
            <a:endParaRPr lang="zh-TW" altLang="en-US" dirty="0" smtClean="0"/>
          </a:p>
          <a:p>
            <a:pPr lvl="1"/>
            <a:r>
              <a:rPr lang="en-US" altLang="zh-TW" dirty="0" smtClean="0"/>
              <a:t>Return value</a:t>
            </a:r>
          </a:p>
          <a:p>
            <a:pPr lvl="1"/>
            <a:r>
              <a:rPr lang="en-US" altLang="zh-TW" dirty="0" smtClean="0"/>
              <a:t>Return address</a:t>
            </a:r>
          </a:p>
        </p:txBody>
      </p:sp>
      <p:sp>
        <p:nvSpPr>
          <p:cNvPr id="4" name="文字方塊 3"/>
          <p:cNvSpPr txBox="1"/>
          <p:nvPr/>
        </p:nvSpPr>
        <p:spPr>
          <a:xfrm>
            <a:off x="742085" y="1628800"/>
            <a:ext cx="3134191" cy="1200329"/>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zh-TW" altLang="en-US" b="1" dirty="0">
                <a:latin typeface="Courier New" panose="02070309020205020404" pitchFamily="49" charset="0"/>
                <a:cs typeface="Courier New" panose="02070309020205020404" pitchFamily="49" charset="0"/>
              </a:rPr>
              <a:t> </a:t>
            </a:r>
            <a:r>
              <a:rPr lang="zh-TW" altLang="en-US" b="1" dirty="0" smtClean="0">
                <a:latin typeface="Courier New" panose="02070309020205020404" pitchFamily="49" charset="0"/>
                <a:cs typeface="Courier New" panose="02070309020205020404" pitchFamily="49" charset="0"/>
              </a:rPr>
              <a:t>  </a:t>
            </a:r>
            <a:r>
              <a:rPr lang="en-US" altLang="zh-TW" b="1" dirty="0" smtClean="0">
                <a:latin typeface="Courier New" panose="02070309020205020404" pitchFamily="49" charset="0"/>
                <a:cs typeface="Courier New" panose="02070309020205020404" pitchFamily="49" charset="0"/>
              </a:rPr>
              <a:t>c = sum(</a:t>
            </a:r>
            <a:r>
              <a:rPr lang="en-US" altLang="zh-TW" b="1" dirty="0" err="1" smtClean="0">
                <a:latin typeface="Courier New" panose="02070309020205020404" pitchFamily="49" charset="0"/>
                <a:cs typeface="Courier New" panose="02070309020205020404" pitchFamily="49" charset="0"/>
              </a:rPr>
              <a:t>a,b</a:t>
            </a:r>
            <a:r>
              <a:rPr lang="en-US" altLang="zh-TW" b="1" dirty="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zh-TW" b="1" dirty="0">
                <a:latin typeface="Courier New" panose="02070309020205020404" pitchFamily="49" charset="0"/>
                <a:cs typeface="Courier New" panose="02070309020205020404" pitchFamily="49" charset="0"/>
              </a:rPr>
              <a:t>	 </a:t>
            </a:r>
            <a:r>
              <a:rPr lang="en-US" altLang="zh-TW" b="1" dirty="0" smtClean="0">
                <a:latin typeface="Courier New" panose="02070309020205020404" pitchFamily="49" charset="0"/>
                <a:cs typeface="Courier New" panose="02070309020205020404" pitchFamily="49" charset="0"/>
              </a:rPr>
              <a:t>...  </a:t>
            </a:r>
            <a:endParaRPr lang="en-US" altLang="zh-TW" b="1" dirty="0">
              <a:latin typeface="Courier New" panose="02070309020205020404" pitchFamily="49" charset="0"/>
              <a:cs typeface="Courier New" panose="02070309020205020404" pitchFamily="49" charset="0"/>
            </a:endParaRPr>
          </a:p>
        </p:txBody>
      </p:sp>
      <p:sp>
        <p:nvSpPr>
          <p:cNvPr id="5" name="文字方塊 4"/>
          <p:cNvSpPr txBox="1"/>
          <p:nvPr/>
        </p:nvSpPr>
        <p:spPr>
          <a:xfrm>
            <a:off x="4211960" y="2757121"/>
            <a:ext cx="4424609" cy="1938992"/>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b="1" dirty="0" err="1" smtClean="0">
                <a:latin typeface="Courier New" panose="02070309020205020404" pitchFamily="49" charset="0"/>
                <a:cs typeface="Courier New" panose="02070309020205020404" pitchFamily="49" charset="0"/>
              </a:rPr>
              <a:t>int</a:t>
            </a:r>
            <a:r>
              <a:rPr lang="en-US" altLang="zh-TW" b="1" dirty="0" smtClean="0">
                <a:latin typeface="Courier New" panose="02070309020205020404" pitchFamily="49" charset="0"/>
                <a:cs typeface="Courier New" panose="02070309020205020404" pitchFamily="49" charset="0"/>
              </a:rPr>
              <a:t> </a:t>
            </a:r>
            <a:r>
              <a:rPr lang="en-US" altLang="zh-TW" b="1" dirty="0">
                <a:latin typeface="Courier New" panose="02070309020205020404" pitchFamily="49" charset="0"/>
                <a:cs typeface="Courier New" panose="02070309020205020404" pitchFamily="49" charset="0"/>
              </a:rPr>
              <a:t>sum(</a:t>
            </a:r>
            <a:r>
              <a:rPr lang="en-US" altLang="zh-TW" b="1" dirty="0" err="1">
                <a:latin typeface="Courier New" panose="02070309020205020404" pitchFamily="49" charset="0"/>
                <a:cs typeface="Courier New" panose="02070309020205020404" pitchFamily="49" charset="0"/>
              </a:rPr>
              <a:t>int</a:t>
            </a:r>
            <a:r>
              <a:rPr lang="en-US" altLang="zh-TW" b="1" dirty="0">
                <a:latin typeface="Courier New" panose="02070309020205020404" pitchFamily="49" charset="0"/>
                <a:cs typeface="Courier New" panose="02070309020205020404" pitchFamily="49" charset="0"/>
              </a:rPr>
              <a:t> x, </a:t>
            </a:r>
            <a:r>
              <a:rPr lang="en-US" altLang="zh-TW" b="1" dirty="0" err="1">
                <a:latin typeface="Courier New" panose="02070309020205020404" pitchFamily="49" charset="0"/>
                <a:cs typeface="Courier New" panose="02070309020205020404" pitchFamily="49" charset="0"/>
              </a:rPr>
              <a:t>int</a:t>
            </a:r>
            <a:r>
              <a:rPr lang="en-US" altLang="zh-TW" b="1" dirty="0">
                <a:latin typeface="Courier New" panose="02070309020205020404" pitchFamily="49" charset="0"/>
                <a:cs typeface="Courier New" panose="02070309020205020404" pitchFamily="49" charset="0"/>
              </a:rPr>
              <a:t> y) {</a:t>
            </a:r>
            <a:br>
              <a:rPr lang="en-US" altLang="zh-TW" b="1" dirty="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int</a:t>
            </a:r>
            <a:r>
              <a:rPr lang="en-US" altLang="zh-TW" b="1" dirty="0" smtClean="0">
                <a:latin typeface="Courier New" panose="02070309020205020404" pitchFamily="49" charset="0"/>
                <a:cs typeface="Courier New" panose="02070309020205020404" pitchFamily="49" charset="0"/>
              </a:rPr>
              <a:t> temp;</a:t>
            </a:r>
          </a:p>
          <a:p>
            <a:pPr>
              <a:buFont typeface="Wingdings" panose="05000000000000000000" pitchFamily="2" charset="2"/>
              <a:buNone/>
            </a:pPr>
            <a:r>
              <a:rPr lang="en-US" altLang="zh-TW" b="1" dirty="0">
                <a:latin typeface="Courier New" panose="02070309020205020404" pitchFamily="49" charset="0"/>
                <a:cs typeface="Courier New" panose="02070309020205020404" pitchFamily="49" charset="0"/>
              </a:rPr>
              <a:t> </a:t>
            </a:r>
            <a:r>
              <a:rPr lang="en-US" altLang="zh-TW" b="1" dirty="0" smtClean="0">
                <a:latin typeface="Courier New" panose="02070309020205020404" pitchFamily="49" charset="0"/>
                <a:cs typeface="Courier New" panose="02070309020205020404" pitchFamily="49" charset="0"/>
              </a:rPr>
              <a:t> temp = x + y;</a:t>
            </a:r>
          </a:p>
          <a:p>
            <a:pPr>
              <a:buFont typeface="Wingdings" panose="05000000000000000000" pitchFamily="2" charset="2"/>
              <a:buNone/>
            </a:pPr>
            <a:r>
              <a:rPr lang="en-US" altLang="zh-TW" b="1" dirty="0" smtClean="0">
                <a:latin typeface="Courier New" panose="02070309020205020404" pitchFamily="49" charset="0"/>
                <a:cs typeface="Courier New" panose="02070309020205020404" pitchFamily="49" charset="0"/>
              </a:rPr>
              <a:t>  return temp;</a:t>
            </a:r>
            <a:r>
              <a:rPr lang="en-US" altLang="zh-TW" b="1" dirty="0">
                <a:latin typeface="Courier New" panose="02070309020205020404" pitchFamily="49" charset="0"/>
                <a:cs typeface="Courier New" panose="02070309020205020404" pitchFamily="49" charset="0"/>
              </a:rPr>
              <a:t/>
            </a:r>
            <a:br>
              <a:rPr lang="en-US" altLang="zh-TW" b="1" dirty="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a:t>
            </a:r>
            <a:endParaRPr lang="en-US" altLang="zh-TW" b="1" dirty="0">
              <a:latin typeface="Courier New" panose="02070309020205020404" pitchFamily="49" charset="0"/>
              <a:cs typeface="Courier New" panose="02070309020205020404" pitchFamily="49" charset="0"/>
            </a:endParaRPr>
          </a:p>
        </p:txBody>
      </p:sp>
      <p:cxnSp>
        <p:nvCxnSpPr>
          <p:cNvPr id="7" name="直線單箭頭接點 6"/>
          <p:cNvCxnSpPr/>
          <p:nvPr/>
        </p:nvCxnSpPr>
        <p:spPr bwMode="auto">
          <a:xfrm>
            <a:off x="2123728" y="1556792"/>
            <a:ext cx="0" cy="50405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線單箭頭接點 7"/>
          <p:cNvCxnSpPr/>
          <p:nvPr/>
        </p:nvCxnSpPr>
        <p:spPr bwMode="auto">
          <a:xfrm>
            <a:off x="2987824" y="2325073"/>
            <a:ext cx="1440160" cy="599871"/>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線單箭頭接點 9"/>
          <p:cNvCxnSpPr/>
          <p:nvPr/>
        </p:nvCxnSpPr>
        <p:spPr bwMode="auto">
          <a:xfrm flipH="1" flipV="1">
            <a:off x="2123728" y="2253066"/>
            <a:ext cx="2453704" cy="182400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線單箭頭接點 12"/>
          <p:cNvCxnSpPr/>
          <p:nvPr/>
        </p:nvCxnSpPr>
        <p:spPr bwMode="auto">
          <a:xfrm>
            <a:off x="2123728" y="2505093"/>
            <a:ext cx="0" cy="50405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文字方塊 16"/>
          <p:cNvSpPr txBox="1"/>
          <p:nvPr/>
        </p:nvSpPr>
        <p:spPr>
          <a:xfrm>
            <a:off x="3978982" y="1687725"/>
            <a:ext cx="915635" cy="461665"/>
          </a:xfrm>
          <a:prstGeom prst="rect">
            <a:avLst/>
          </a:prstGeom>
          <a:noFill/>
        </p:spPr>
        <p:txBody>
          <a:bodyPr wrap="none" rtlCol="0">
            <a:spAutoFit/>
          </a:bodyPr>
          <a:lstStyle/>
          <a:p>
            <a:pPr marL="0"/>
            <a:r>
              <a:rPr lang="en-US" altLang="zh-TW" b="1" i="1" dirty="0" smtClean="0">
                <a:solidFill>
                  <a:srgbClr val="0000FF"/>
                </a:solidFill>
                <a:latin typeface="+mn-lt"/>
              </a:rPr>
              <a:t>Caller</a:t>
            </a:r>
            <a:endParaRPr lang="zh-TW" altLang="en-US" b="1" i="1" dirty="0">
              <a:solidFill>
                <a:srgbClr val="0000FF"/>
              </a:solidFill>
              <a:latin typeface="+mn-lt"/>
            </a:endParaRPr>
          </a:p>
        </p:txBody>
      </p:sp>
      <p:sp>
        <p:nvSpPr>
          <p:cNvPr id="18" name="文字方塊 17"/>
          <p:cNvSpPr txBox="1"/>
          <p:nvPr/>
        </p:nvSpPr>
        <p:spPr>
          <a:xfrm>
            <a:off x="5929289" y="2295456"/>
            <a:ext cx="962123" cy="461665"/>
          </a:xfrm>
          <a:prstGeom prst="rect">
            <a:avLst/>
          </a:prstGeom>
          <a:noFill/>
        </p:spPr>
        <p:txBody>
          <a:bodyPr wrap="none" rtlCol="0">
            <a:spAutoFit/>
          </a:bodyPr>
          <a:lstStyle/>
          <a:p>
            <a:pPr marL="0"/>
            <a:r>
              <a:rPr lang="en-US" altLang="zh-TW" b="1" i="1" dirty="0" err="1" smtClean="0">
                <a:solidFill>
                  <a:srgbClr val="0000FF"/>
                </a:solidFill>
                <a:latin typeface="+mn-lt"/>
              </a:rPr>
              <a:t>Callee</a:t>
            </a:r>
            <a:endParaRPr lang="zh-TW" altLang="en-US" b="1" i="1" dirty="0">
              <a:solidFill>
                <a:srgbClr val="0000FF"/>
              </a:solidFill>
              <a:latin typeface="+mn-lt"/>
            </a:endParaRPr>
          </a:p>
        </p:txBody>
      </p:sp>
      <p:sp>
        <p:nvSpPr>
          <p:cNvPr id="19" name="圓角矩形 18"/>
          <p:cNvSpPr/>
          <p:nvPr/>
        </p:nvSpPr>
        <p:spPr bwMode="auto">
          <a:xfrm>
            <a:off x="3707904" y="5013176"/>
            <a:ext cx="4928096" cy="914400"/>
          </a:xfrm>
          <a:prstGeom prst="roundRect">
            <a:avLst>
              <a:gd name="adj" fmla="val 30785"/>
            </a:avLst>
          </a:prstGeom>
          <a:solidFill>
            <a:srgbClr val="FFFF0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smtClean="0">
                <a:solidFill>
                  <a:srgbClr val="FF0000"/>
                </a:solidFill>
                <a:latin typeface="+mn-lt"/>
              </a:rPr>
              <a:t>Where to put these data? </a:t>
            </a:r>
          </a:p>
          <a:p>
            <a:pPr algn="ctr" eaLnBrk="1" hangingPunct="1"/>
            <a:r>
              <a:rPr lang="en-US" altLang="zh-TW" b="1" i="1" dirty="0" smtClean="0">
                <a:solidFill>
                  <a:srgbClr val="FF0000"/>
                </a:solidFill>
                <a:latin typeface="+mn-lt"/>
              </a:rPr>
              <a:t>How </a:t>
            </a:r>
            <a:r>
              <a:rPr lang="en-US" altLang="zh-TW" b="1" i="1" dirty="0" smtClean="0">
                <a:solidFill>
                  <a:srgbClr val="FF0000"/>
                </a:solidFill>
                <a:latin typeface="+mn-lt"/>
              </a:rPr>
              <a:t>to translate into machine code?</a:t>
            </a:r>
            <a:endParaRPr lang="zh-TW" altLang="en-US" b="1" i="1" dirty="0">
              <a:solidFill>
                <a:srgbClr val="FF0000"/>
              </a:solidFill>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9331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altLang="zh-TW" smtClean="0"/>
              <a:t>Assembler Pseudoinstructions</a:t>
            </a:r>
            <a:endParaRPr lang="en-AU" altLang="zh-TW" smtClean="0"/>
          </a:p>
        </p:txBody>
      </p:sp>
      <p:sp>
        <p:nvSpPr>
          <p:cNvPr id="65540" name="Rectangle 3"/>
          <p:cNvSpPr>
            <a:spLocks noGrp="1" noChangeArrowheads="1"/>
          </p:cNvSpPr>
          <p:nvPr>
            <p:ph type="body" idx="1"/>
          </p:nvPr>
        </p:nvSpPr>
        <p:spPr/>
        <p:txBody>
          <a:bodyPr/>
          <a:lstStyle/>
          <a:p>
            <a:r>
              <a:rPr lang="en-US" altLang="zh-TW" dirty="0" smtClean="0"/>
              <a:t>Most assembly instructions represent machine instructions one-to-one</a:t>
            </a:r>
          </a:p>
          <a:p>
            <a:r>
              <a:rPr lang="en-US" altLang="zh-TW" dirty="0" err="1" smtClean="0">
                <a:solidFill>
                  <a:srgbClr val="FF0000"/>
                </a:solidFill>
              </a:rPr>
              <a:t>Pseudoinstructions</a:t>
            </a:r>
            <a:r>
              <a:rPr lang="en-US" altLang="zh-TW" dirty="0" smtClean="0"/>
              <a:t>: assembly instructions defined by the assembler </a:t>
            </a:r>
            <a:r>
              <a:rPr lang="en-US" altLang="zh-TW" dirty="0"/>
              <a:t>to </a:t>
            </a:r>
            <a:r>
              <a:rPr lang="en-US" altLang="zh-TW" dirty="0" smtClean="0"/>
              <a:t>help </a:t>
            </a:r>
            <a:r>
              <a:rPr lang="en-US" altLang="zh-TW" dirty="0"/>
              <a:t>assembly </a:t>
            </a:r>
            <a:r>
              <a:rPr lang="en-US" altLang="zh-TW" dirty="0" smtClean="0"/>
              <a:t>programming, but they are not really implemented by the hardware, because they can be realized by true instructions</a:t>
            </a:r>
          </a:p>
          <a:p>
            <a:pPr marL="0" indent="0">
              <a:buNone/>
            </a:pPr>
            <a:r>
              <a:rPr lang="en-US" altLang="zh-TW" sz="2400" b="1" dirty="0" smtClean="0">
                <a:latin typeface="Courier New" panose="02070309020205020404" pitchFamily="49" charset="0"/>
                <a:cs typeface="Courier New" panose="02070309020205020404" pitchFamily="49" charset="0"/>
              </a:rPr>
              <a:t>	</a:t>
            </a:r>
            <a:r>
              <a:rPr lang="en-US" altLang="zh-TW" sz="2400" b="1" dirty="0" smtClean="0">
                <a:solidFill>
                  <a:srgbClr val="0000FF"/>
                </a:solidFill>
                <a:latin typeface="Courier New" panose="02070309020205020404" pitchFamily="49" charset="0"/>
                <a:cs typeface="Courier New" panose="02070309020205020404" pitchFamily="49" charset="0"/>
              </a:rPr>
              <a:t>li  x9,123</a:t>
            </a:r>
            <a:r>
              <a:rPr lang="en-US" altLang="zh-TW" sz="2400" b="1" dirty="0" smtClean="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sym typeface="Wingdings" panose="05000000000000000000" pitchFamily="2" charset="2"/>
              </a:rPr>
              <a:t></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addi</a:t>
            </a:r>
            <a:r>
              <a:rPr lang="en-US" altLang="zh-TW" sz="2400" b="1" dirty="0" smtClean="0">
                <a:latin typeface="Courier New" panose="02070309020205020404" pitchFamily="49" charset="0"/>
                <a:cs typeface="Courier New" panose="02070309020205020404" pitchFamily="49" charset="0"/>
              </a:rPr>
              <a:t> x9,x0,123</a:t>
            </a:r>
          </a:p>
          <a:p>
            <a:pPr marL="0" indent="0">
              <a:buNone/>
            </a:pPr>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0000FF"/>
                </a:solidFill>
                <a:latin typeface="Courier New" panose="02070309020205020404" pitchFamily="49" charset="0"/>
                <a:cs typeface="Courier New" panose="02070309020205020404" pitchFamily="49" charset="0"/>
              </a:rPr>
              <a:t>j  </a:t>
            </a:r>
            <a:r>
              <a:rPr lang="en-US" altLang="zh-TW" sz="2400" b="1" dirty="0" smtClean="0">
                <a:solidFill>
                  <a:srgbClr val="0000FF"/>
                </a:solidFill>
                <a:latin typeface="Courier New" panose="02070309020205020404" pitchFamily="49" charset="0"/>
                <a:cs typeface="Courier New" panose="02070309020205020404" pitchFamily="49" charset="0"/>
              </a:rPr>
              <a:t> L1</a:t>
            </a:r>
            <a:r>
              <a:rPr lang="en-US" altLang="zh-TW" sz="2400" b="1" dirty="0" smtClean="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zh-TW" sz="2400" b="1" dirty="0" err="1" smtClean="0">
                <a:latin typeface="Courier New" panose="02070309020205020404" pitchFamily="49" charset="0"/>
                <a:cs typeface="Courier New" panose="02070309020205020404" pitchFamily="49" charset="0"/>
                <a:sym typeface="Wingdings" panose="05000000000000000000" pitchFamily="2" charset="2"/>
              </a:rPr>
              <a:t>jal</a:t>
            </a:r>
            <a:r>
              <a:rPr lang="en-US" altLang="zh-TW" sz="2400" b="1" dirty="0" smtClean="0">
                <a:latin typeface="Courier New" panose="02070309020205020404" pitchFamily="49" charset="0"/>
                <a:cs typeface="Courier New" panose="02070309020205020404" pitchFamily="49" charset="0"/>
                <a:sym typeface="Wingdings" panose="05000000000000000000" pitchFamily="2" charset="2"/>
              </a:rPr>
              <a:t>  x0,L1</a:t>
            </a:r>
            <a:endParaRPr lang="en-US" altLang="zh-TW" sz="2400" b="1" dirty="0" smtClean="0">
              <a:latin typeface="Courier New" panose="02070309020205020404" pitchFamily="49" charset="0"/>
              <a:cs typeface="Courier New" panose="02070309020205020404" pitchFamily="49" charset="0"/>
            </a:endParaRPr>
          </a:p>
          <a:p>
            <a:pPr marL="0" indent="0">
              <a:buNone/>
            </a:pPr>
            <a:r>
              <a:rPr lang="en-US" altLang="zh-TW" sz="2400" b="1" dirty="0" smtClean="0">
                <a:latin typeface="Courier New" panose="02070309020205020404" pitchFamily="49" charset="0"/>
                <a:cs typeface="Courier New" panose="02070309020205020404" pitchFamily="49" charset="0"/>
              </a:rPr>
              <a:t>	</a:t>
            </a:r>
            <a:r>
              <a:rPr lang="en-US" altLang="zh-TW" sz="2400" b="1" dirty="0" smtClean="0">
                <a:solidFill>
                  <a:srgbClr val="0000FF"/>
                </a:solidFill>
                <a:latin typeface="Courier New" panose="02070309020205020404" pitchFamily="49" charset="0"/>
                <a:cs typeface="Courier New" panose="02070309020205020404" pitchFamily="49" charset="0"/>
              </a:rPr>
              <a:t>mv  x10,x11	</a:t>
            </a:r>
            <a:r>
              <a:rPr lang="en-US" altLang="zh-TW" sz="2400" b="1" dirty="0" smtClean="0">
                <a:latin typeface="Courier New" panose="02070309020205020404" pitchFamily="49" charset="0"/>
                <a:cs typeface="Courier New" panose="02070309020205020404" pitchFamily="49" charset="0"/>
                <a:sym typeface="Wingdings" panose="05000000000000000000" pitchFamily="2" charset="2"/>
              </a:rPr>
              <a:t>	</a:t>
            </a:r>
            <a:r>
              <a:rPr lang="en-US" altLang="zh-TW" sz="2400" b="1" dirty="0" err="1" smtClean="0">
                <a:latin typeface="Courier New" panose="02070309020205020404" pitchFamily="49" charset="0"/>
                <a:cs typeface="Courier New" panose="02070309020205020404" pitchFamily="49" charset="0"/>
              </a:rPr>
              <a:t>addi</a:t>
            </a:r>
            <a:r>
              <a:rPr lang="en-US" altLang="zh-TW" sz="2400" b="1" dirty="0" smtClean="0">
                <a:latin typeface="Courier New" panose="02070309020205020404" pitchFamily="49" charset="0"/>
                <a:cs typeface="Courier New" panose="02070309020205020404" pitchFamily="49" charset="0"/>
              </a:rPr>
              <a:t> x10,x11,0</a:t>
            </a:r>
            <a:br>
              <a:rPr lang="en-US" altLang="zh-TW" sz="2400" b="1" dirty="0" smtClean="0">
                <a:latin typeface="Courier New" panose="02070309020205020404" pitchFamily="49" charset="0"/>
                <a:cs typeface="Courier New" panose="02070309020205020404" pitchFamily="49" charset="0"/>
              </a:rPr>
            </a:br>
            <a:r>
              <a:rPr lang="en-US" altLang="zh-TW" sz="2400" b="1" dirty="0" smtClean="0">
                <a:latin typeface="Courier New" panose="02070309020205020404" pitchFamily="49" charset="0"/>
                <a:cs typeface="Courier New" panose="02070309020205020404" pitchFamily="49" charset="0"/>
              </a:rPr>
              <a:t>	</a:t>
            </a:r>
            <a:r>
              <a:rPr lang="en-US" altLang="zh-TW" sz="2400" b="1" dirty="0">
                <a:solidFill>
                  <a:srgbClr val="0000FF"/>
                </a:solidFill>
                <a:latin typeface="Courier New" panose="02070309020205020404" pitchFamily="49" charset="0"/>
                <a:cs typeface="Courier New" panose="02070309020205020404" pitchFamily="49" charset="0"/>
              </a:rPr>
              <a:t>and x9,x10,15</a:t>
            </a:r>
            <a:r>
              <a:rPr lang="en-US" altLang="zh-TW" sz="2400" b="1" dirty="0" smtClean="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sym typeface="Wingdings" panose="05000000000000000000" pitchFamily="2" charset="2"/>
              </a:rPr>
              <a:t></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andi</a:t>
            </a:r>
            <a:r>
              <a:rPr lang="en-US" altLang="zh-TW" sz="2400" b="1" dirty="0" smtClean="0">
                <a:latin typeface="Courier New" panose="02070309020205020404" pitchFamily="49" charset="0"/>
                <a:cs typeface="Courier New" panose="02070309020205020404" pitchFamily="49" charset="0"/>
              </a:rPr>
              <a:t> x9,x10,15</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49</a:t>
            </a:fld>
            <a:endParaRPr lang="zh-TW" altLang="zh-TW"/>
          </a:p>
        </p:txBody>
      </p:sp>
    </p:spTree>
    <p:extLst>
      <p:ext uri="{BB962C8B-B14F-4D97-AF65-F5344CB8AC3E}">
        <p14:creationId xmlns:p14="http://schemas.microsoft.com/office/powerpoint/2010/main" val="31052434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p:cNvSpPr>
            <a:spLocks noGrp="1" noChangeArrowheads="1"/>
          </p:cNvSpPr>
          <p:nvPr>
            <p:ph type="title"/>
          </p:nvPr>
        </p:nvSpPr>
        <p:spPr/>
        <p:txBody>
          <a:bodyPr/>
          <a:lstStyle/>
          <a:p>
            <a:pPr eaLnBrk="1" hangingPunct="1"/>
            <a:r>
              <a:rPr lang="en-US" altLang="zh-TW" smtClean="0">
                <a:ea typeface="新細明體" panose="02020500000000000000" pitchFamily="18" charset="-120"/>
              </a:rPr>
              <a:t>Linker: Linking Object Modules</a:t>
            </a:r>
            <a:endParaRPr lang="en-AU" altLang="zh-TW" dirty="0" smtClean="0"/>
          </a:p>
        </p:txBody>
      </p:sp>
      <p:sp>
        <p:nvSpPr>
          <p:cNvPr id="67588" name="Rectangle 5"/>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Produces an executable image and stores it in a file</a:t>
            </a:r>
            <a:endParaRPr lang="en-US" altLang="zh-TW" sz="2400" dirty="0">
              <a:ea typeface="新細明體" panose="02020500000000000000" pitchFamily="18" charset="-120"/>
            </a:endParaRPr>
          </a:p>
          <a:p>
            <a:pPr marL="457200" indent="-457200" eaLnBrk="1" hangingPunct="1">
              <a:buFont typeface="+mj-lt"/>
              <a:buAutoNum type="arabicPeriod"/>
            </a:pPr>
            <a:r>
              <a:rPr lang="en-US" altLang="zh-TW" sz="2400" dirty="0">
                <a:ea typeface="新細明體" panose="02020500000000000000" pitchFamily="18" charset="-120"/>
              </a:rPr>
              <a:t>Merges object modules by placing code and data modules symbolically in </a:t>
            </a:r>
            <a:r>
              <a:rPr lang="en-US" altLang="zh-TW" sz="2400" dirty="0" smtClean="0">
                <a:ea typeface="新細明體" panose="02020500000000000000" pitchFamily="18" charset="-120"/>
              </a:rPr>
              <a:t>memory</a:t>
            </a:r>
          </a:p>
          <a:p>
            <a:pPr marL="457200" indent="-457200" eaLnBrk="1" hangingPunct="1">
              <a:buFont typeface="Wingdings" panose="05000000000000000000" pitchFamily="2" charset="2"/>
              <a:buAutoNum type="arabicPeriod"/>
            </a:pPr>
            <a:r>
              <a:rPr lang="en-US" altLang="zh-TW" sz="2400" dirty="0" smtClean="0">
                <a:ea typeface="新細明體" panose="02020500000000000000" pitchFamily="18" charset="-120"/>
              </a:rPr>
              <a:t>Determine </a:t>
            </a:r>
            <a:r>
              <a:rPr lang="en-US" altLang="zh-TW" sz="2400" dirty="0">
                <a:ea typeface="新細明體" panose="02020500000000000000" pitchFamily="18" charset="-120"/>
              </a:rPr>
              <a:t>addresses of data and instruction labels using relocation information and </a:t>
            </a:r>
            <a:r>
              <a:rPr lang="en-US" altLang="zh-TW" sz="2400" dirty="0" smtClean="0">
                <a:ea typeface="新細明體" panose="02020500000000000000" pitchFamily="18" charset="-120"/>
              </a:rPr>
              <a:t>symbol table </a:t>
            </a:r>
          </a:p>
          <a:p>
            <a:pPr marL="457200" indent="-457200" eaLnBrk="1" hangingPunct="1">
              <a:buFont typeface="Wingdings" panose="05000000000000000000" pitchFamily="2" charset="2"/>
              <a:buAutoNum type="arabicPeriod"/>
            </a:pPr>
            <a:r>
              <a:rPr lang="en-US" altLang="zh-TW" sz="2400" dirty="0" smtClean="0">
                <a:ea typeface="新細明體" panose="02020500000000000000" pitchFamily="18" charset="-120"/>
              </a:rPr>
              <a:t>Patch internal and external references</a:t>
            </a:r>
          </a:p>
          <a:p>
            <a:pPr marL="457200" indent="-457200" eaLnBrk="1" hangingPunct="1">
              <a:buFont typeface="Wingdings" panose="05000000000000000000" pitchFamily="2" charset="2"/>
              <a:buAutoNum type="arabicPeriod"/>
            </a:pPr>
            <a:r>
              <a:rPr lang="en-US" altLang="zh-TW" sz="2400" dirty="0" smtClean="0">
                <a:ea typeface="新細明體" panose="02020500000000000000" pitchFamily="18" charset="-120"/>
              </a:rPr>
              <a:t>Determine memory locations that each module will occupy</a:t>
            </a:r>
          </a:p>
          <a:p>
            <a:pPr lvl="2" eaLnBrk="1" hangingPunct="1"/>
            <a:r>
              <a:rPr lang="en-US" altLang="zh-TW" dirty="0" smtClean="0">
                <a:ea typeface="新細明體" panose="02020500000000000000" pitchFamily="18" charset="-120"/>
              </a:rPr>
              <a:t>All absolute references must be relocated to reflect true loc.</a:t>
            </a:r>
          </a:p>
          <a:p>
            <a:pPr eaLnBrk="1" hangingPunct="1">
              <a:spcBef>
                <a:spcPts val="0"/>
              </a:spcBef>
            </a:pPr>
            <a:r>
              <a:rPr lang="en-US" altLang="zh-TW" dirty="0" smtClean="0">
                <a:ea typeface="新細明體" panose="02020500000000000000" pitchFamily="18" charset="-120"/>
              </a:rPr>
              <a:t>Could leave location dependencies for fixing by a relocating loader</a:t>
            </a:r>
          </a:p>
          <a:p>
            <a:pPr lvl="1" eaLnBrk="1" hangingPunct="1">
              <a:spcBef>
                <a:spcPts val="0"/>
              </a:spcBef>
            </a:pPr>
            <a:r>
              <a:rPr lang="en-US" altLang="zh-TW" dirty="0" smtClean="0">
                <a:ea typeface="新細明體" panose="02020500000000000000" pitchFamily="18" charset="-120"/>
              </a:rPr>
              <a:t>But with virtual memory, no need to do this, because program can be loaded into absolute location in virtual memory space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50</a:t>
            </a:fld>
            <a:endParaRPr lang="zh-TW" altLang="zh-TW"/>
          </a:p>
        </p:txBody>
      </p:sp>
      <p:sp>
        <p:nvSpPr>
          <p:cNvPr id="6" name="圓角矩形 5"/>
          <p:cNvSpPr/>
          <p:nvPr/>
        </p:nvSpPr>
        <p:spPr bwMode="auto">
          <a:xfrm>
            <a:off x="6084168" y="2780928"/>
            <a:ext cx="2448272" cy="65338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Example in page 128 of textbook</a:t>
            </a:r>
            <a:endParaRPr lang="zh-TW" altLang="en-US" sz="2000" i="1" dirty="0">
              <a:latin typeface="+mn-lt"/>
            </a:endParaRPr>
          </a:p>
        </p:txBody>
      </p:sp>
    </p:spTree>
    <p:extLst>
      <p:ext uri="{BB962C8B-B14F-4D97-AF65-F5344CB8AC3E}">
        <p14:creationId xmlns:p14="http://schemas.microsoft.com/office/powerpoint/2010/main" val="37054876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Loader: Loading a Program</a:t>
            </a:r>
            <a:endParaRPr lang="en-AU" altLang="zh-TW" dirty="0" smtClean="0"/>
          </a:p>
        </p:txBody>
      </p:sp>
      <p:sp>
        <p:nvSpPr>
          <p:cNvPr id="68612" name="Rectangle 5"/>
          <p:cNvSpPr>
            <a:spLocks noGrp="1" noChangeArrowheads="1"/>
          </p:cNvSpPr>
          <p:nvPr>
            <p:ph type="body" idx="1"/>
          </p:nvPr>
        </p:nvSpPr>
        <p:spPr/>
        <p:txBody>
          <a:bodyPr/>
          <a:lstStyle/>
          <a:p>
            <a:pPr marL="0" indent="0" eaLnBrk="1" hangingPunct="1">
              <a:buNone/>
            </a:pPr>
            <a:r>
              <a:rPr lang="en-US" altLang="zh-TW" dirty="0" smtClean="0">
                <a:ea typeface="新細明體" panose="02020500000000000000" pitchFamily="18" charset="-120"/>
              </a:rPr>
              <a:t>Load from executable file on disk into memory</a:t>
            </a:r>
          </a:p>
          <a:p>
            <a:pPr marL="514350" indent="-514350" eaLnBrk="1" hangingPunct="1">
              <a:buFont typeface="+mj-lt"/>
              <a:buAutoNum type="arabicPeriod"/>
            </a:pPr>
            <a:r>
              <a:rPr lang="en-US" altLang="zh-TW" dirty="0" smtClean="0">
                <a:ea typeface="新細明體" panose="02020500000000000000" pitchFamily="18" charset="-120"/>
              </a:rPr>
              <a:t>Read header to determine segment sizes</a:t>
            </a:r>
          </a:p>
          <a:p>
            <a:pPr marL="514350" indent="-514350" eaLnBrk="1" hangingPunct="1">
              <a:buFont typeface="+mj-lt"/>
              <a:buAutoNum type="arabicPeriod"/>
            </a:pPr>
            <a:r>
              <a:rPr lang="en-US" altLang="zh-TW" dirty="0" smtClean="0">
                <a:ea typeface="新細明體" panose="02020500000000000000" pitchFamily="18" charset="-120"/>
              </a:rPr>
              <a:t>Create virtual address space</a:t>
            </a:r>
          </a:p>
          <a:p>
            <a:pPr marL="514350" indent="-514350" eaLnBrk="1" hangingPunct="1">
              <a:buFont typeface="+mj-lt"/>
              <a:buAutoNum type="arabicPeriod"/>
            </a:pPr>
            <a:r>
              <a:rPr lang="en-US" altLang="zh-TW" dirty="0" smtClean="0">
                <a:ea typeface="新細明體" panose="02020500000000000000" pitchFamily="18" charset="-120"/>
              </a:rPr>
              <a:t>Copy text and initialized data into memory</a:t>
            </a:r>
            <a:br>
              <a:rPr lang="en-US" altLang="zh-TW" dirty="0" smtClean="0">
                <a:ea typeface="新細明體" panose="02020500000000000000" pitchFamily="18" charset="-120"/>
              </a:rPr>
            </a:br>
            <a:r>
              <a:rPr lang="en-US" altLang="zh-TW" dirty="0" smtClean="0">
                <a:ea typeface="新細明體" panose="02020500000000000000" pitchFamily="18" charset="-120"/>
              </a:rPr>
              <a:t>(or set page table entries so they can be faulted in)</a:t>
            </a:r>
          </a:p>
          <a:p>
            <a:pPr marL="514350" indent="-514350" eaLnBrk="1" hangingPunct="1">
              <a:buFont typeface="+mj-lt"/>
              <a:buAutoNum type="arabicPeriod"/>
            </a:pPr>
            <a:r>
              <a:rPr lang="en-US" altLang="zh-TW" dirty="0" smtClean="0">
                <a:ea typeface="新細明體" panose="02020500000000000000" pitchFamily="18" charset="-120"/>
              </a:rPr>
              <a:t>Set up arguments for </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main()</a:t>
            </a:r>
            <a:r>
              <a:rPr lang="en-US" altLang="zh-TW" dirty="0">
                <a:ea typeface="新細明體" panose="02020500000000000000" pitchFamily="18" charset="-120"/>
              </a:rPr>
              <a:t> </a:t>
            </a:r>
            <a:r>
              <a:rPr lang="en-US" altLang="zh-TW" dirty="0" smtClean="0">
                <a:ea typeface="新細明體" panose="02020500000000000000" pitchFamily="18" charset="-120"/>
              </a:rPr>
              <a:t>on stack</a:t>
            </a:r>
          </a:p>
          <a:p>
            <a:pPr marL="514350" indent="-514350" eaLnBrk="1" hangingPunct="1">
              <a:buFont typeface="+mj-lt"/>
              <a:buAutoNum type="arabicPeriod"/>
            </a:pPr>
            <a:r>
              <a:rPr lang="en-US" altLang="zh-TW" dirty="0" smtClean="0">
                <a:ea typeface="新細明體" panose="02020500000000000000" pitchFamily="18" charset="-120"/>
              </a:rPr>
              <a:t>Initialize registers (including </a:t>
            </a:r>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sp</a:t>
            </a:r>
            <a:r>
              <a:rPr lang="en-US" altLang="zh-TW" dirty="0" smtClean="0">
                <a:ea typeface="新細明體" panose="02020500000000000000" pitchFamily="18" charset="-120"/>
              </a:rPr>
              <a:t>, </a:t>
            </a:r>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fp</a:t>
            </a:r>
            <a:r>
              <a:rPr lang="en-US" altLang="zh-TW" dirty="0" smtClean="0">
                <a:ea typeface="新細明體" panose="02020500000000000000" pitchFamily="18" charset="-120"/>
              </a:rPr>
              <a:t>, </a:t>
            </a:r>
            <a:r>
              <a:rPr lang="en-US" altLang="zh-TW" b="1" dirty="0" err="1" smtClean="0">
                <a:latin typeface="Courier New" panose="02070309020205020404" pitchFamily="49" charset="0"/>
                <a:ea typeface="新細明體" panose="02020500000000000000" pitchFamily="18" charset="-120"/>
                <a:cs typeface="Courier New" panose="02070309020205020404" pitchFamily="49" charset="0"/>
              </a:rPr>
              <a:t>gp</a:t>
            </a:r>
            <a:r>
              <a:rPr lang="en-US" altLang="zh-TW" dirty="0" smtClean="0">
                <a:ea typeface="新細明體" panose="02020500000000000000" pitchFamily="18" charset="-120"/>
              </a:rPr>
              <a:t>)</a:t>
            </a:r>
          </a:p>
          <a:p>
            <a:pPr marL="514350" indent="-514350" eaLnBrk="1" hangingPunct="1">
              <a:buFont typeface="+mj-lt"/>
              <a:buAutoNum type="arabicPeriod"/>
            </a:pPr>
            <a:r>
              <a:rPr lang="en-US" altLang="zh-TW" dirty="0" smtClean="0">
                <a:ea typeface="新細明體" panose="02020500000000000000" pitchFamily="18" charset="-120"/>
              </a:rPr>
              <a:t>Jump to startup routine</a:t>
            </a:r>
          </a:p>
          <a:p>
            <a:pPr lvl="1" eaLnBrk="1" hangingPunct="1"/>
            <a:r>
              <a:rPr lang="en-US" altLang="zh-TW" dirty="0" smtClean="0">
                <a:ea typeface="新細明體" panose="02020500000000000000" pitchFamily="18" charset="-120"/>
              </a:rPr>
              <a:t>Copies arguments to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x10</a:t>
            </a:r>
            <a:r>
              <a:rPr lang="en-US" altLang="zh-TW" dirty="0" smtClean="0">
                <a:ea typeface="新細明體" panose="02020500000000000000" pitchFamily="18" charset="-120"/>
              </a:rPr>
              <a:t>, … and calls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main()</a:t>
            </a:r>
          </a:p>
          <a:p>
            <a:pPr lvl="1" eaLnBrk="1" hangingPunct="1"/>
            <a:r>
              <a:rPr lang="en-US" altLang="zh-TW" dirty="0" smtClean="0">
                <a:ea typeface="新細明體" panose="02020500000000000000" pitchFamily="18" charset="-120"/>
              </a:rPr>
              <a:t>When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main()</a:t>
            </a:r>
            <a:r>
              <a:rPr lang="en-US" altLang="zh-TW" dirty="0">
                <a:ea typeface="新細明體" panose="02020500000000000000" pitchFamily="18" charset="-120"/>
              </a:rPr>
              <a:t> </a:t>
            </a:r>
            <a:r>
              <a:rPr lang="en-US" altLang="zh-TW" dirty="0" smtClean="0">
                <a:ea typeface="新細明體" panose="02020500000000000000" pitchFamily="18" charset="-120"/>
              </a:rPr>
              <a:t>returns, do </a:t>
            </a:r>
            <a:r>
              <a:rPr lang="en-US" altLang="zh-TW" b="1" dirty="0" smtClean="0">
                <a:latin typeface="Courier New" panose="02070309020205020404" pitchFamily="49" charset="0"/>
                <a:ea typeface="新細明體" panose="02020500000000000000" pitchFamily="18" charset="-120"/>
                <a:cs typeface="Courier New" panose="02070309020205020404" pitchFamily="49" charset="0"/>
              </a:rPr>
              <a:t>exit()</a:t>
            </a:r>
            <a:r>
              <a:rPr lang="en-US" altLang="zh-TW" dirty="0" smtClean="0">
                <a:ea typeface="新細明體" panose="02020500000000000000" pitchFamily="18" charset="-120"/>
              </a:rPr>
              <a:t> </a:t>
            </a:r>
            <a:r>
              <a:rPr lang="en-US" altLang="zh-TW" dirty="0" err="1" smtClean="0">
                <a:ea typeface="新細明體" panose="02020500000000000000" pitchFamily="18" charset="-120"/>
              </a:rPr>
              <a:t>syscall</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51</a:t>
            </a:fld>
            <a:endParaRPr lang="zh-TW" altLang="zh-TW"/>
          </a:p>
        </p:txBody>
      </p:sp>
    </p:spTree>
    <p:extLst>
      <p:ext uri="{BB962C8B-B14F-4D97-AF65-F5344CB8AC3E}">
        <p14:creationId xmlns:p14="http://schemas.microsoft.com/office/powerpoint/2010/main" val="2663546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altLang="zh-TW" dirty="0" smtClean="0"/>
              <a:t>Dynamic Linking</a:t>
            </a:r>
            <a:endParaRPr lang="en-AU" altLang="zh-TW" dirty="0" smtClean="0"/>
          </a:p>
        </p:txBody>
      </p:sp>
      <p:sp>
        <p:nvSpPr>
          <p:cNvPr id="69636" name="Rectangle 3"/>
          <p:cNvSpPr>
            <a:spLocks noGrp="1" noChangeArrowheads="1"/>
          </p:cNvSpPr>
          <p:nvPr>
            <p:ph type="body" idx="1"/>
          </p:nvPr>
        </p:nvSpPr>
        <p:spPr/>
        <p:txBody>
          <a:bodyPr/>
          <a:lstStyle/>
          <a:p>
            <a:r>
              <a:rPr lang="en-US" altLang="zh-TW" dirty="0" smtClean="0"/>
              <a:t>Problems with static libraries</a:t>
            </a:r>
          </a:p>
          <a:p>
            <a:pPr lvl="1"/>
            <a:r>
              <a:rPr lang="en-US" altLang="zh-TW" dirty="0" smtClean="0"/>
              <a:t>Library routines become part of the executable code</a:t>
            </a:r>
            <a:br>
              <a:rPr lang="en-US" altLang="zh-TW" dirty="0" smtClean="0"/>
            </a:br>
            <a:r>
              <a:rPr lang="en-US" altLang="zh-TW" dirty="0" smtClean="0">
                <a:sym typeface="Wingdings" panose="05000000000000000000" pitchFamily="2" charset="2"/>
              </a:rPr>
              <a:t> cannot use newer version libraries unless rebuilt</a:t>
            </a:r>
            <a:endParaRPr lang="en-US" altLang="zh-TW" dirty="0" smtClean="0"/>
          </a:p>
          <a:p>
            <a:pPr lvl="1"/>
            <a:r>
              <a:rPr lang="en-US" altLang="zh-TW" dirty="0" smtClean="0"/>
              <a:t>It loads all routines in the library that are called in the executable, even if those calls are not executed </a:t>
            </a:r>
          </a:p>
          <a:p>
            <a:r>
              <a:rPr lang="en-US" altLang="zh-TW" dirty="0" smtClean="0">
                <a:solidFill>
                  <a:srgbClr val="FF0000"/>
                </a:solidFill>
              </a:rPr>
              <a:t>Dynamically linked libraries </a:t>
            </a:r>
            <a:r>
              <a:rPr lang="en-US" altLang="zh-TW" dirty="0" smtClean="0"/>
              <a:t>(</a:t>
            </a:r>
            <a:r>
              <a:rPr lang="en-US" altLang="zh-TW" dirty="0" smtClean="0">
                <a:solidFill>
                  <a:srgbClr val="FF0000"/>
                </a:solidFill>
              </a:rPr>
              <a:t>DLLs</a:t>
            </a:r>
            <a:r>
              <a:rPr lang="en-US" altLang="zh-TW" dirty="0" smtClean="0"/>
              <a:t>): only link/load library procedures when it is called</a:t>
            </a:r>
          </a:p>
          <a:p>
            <a:pPr lvl="1" eaLnBrk="1" hangingPunct="1"/>
            <a:r>
              <a:rPr lang="en-US" altLang="en-US" dirty="0"/>
              <a:t>Requires procedure code to be relocatable</a:t>
            </a:r>
          </a:p>
          <a:p>
            <a:pPr lvl="1" eaLnBrk="1" hangingPunct="1"/>
            <a:r>
              <a:rPr lang="en-US" altLang="en-US" dirty="0"/>
              <a:t>Avoids image bloat caused by static linking of all (transitively) referenced libraries</a:t>
            </a:r>
          </a:p>
          <a:p>
            <a:pPr lvl="1" eaLnBrk="1" hangingPunct="1"/>
            <a:r>
              <a:rPr lang="en-US" altLang="en-US" dirty="0"/>
              <a:t>Automatically picks up new library </a:t>
            </a:r>
            <a:r>
              <a:rPr lang="en-US" altLang="en-US" dirty="0" smtClean="0"/>
              <a:t>versions</a:t>
            </a:r>
            <a:endParaRPr lang="en-AU"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52</a:t>
            </a:fld>
            <a:endParaRPr lang="zh-TW" altLang="zh-TW"/>
          </a:p>
        </p:txBody>
      </p:sp>
    </p:spTree>
    <p:extLst>
      <p:ext uri="{BB962C8B-B14F-4D97-AF65-F5344CB8AC3E}">
        <p14:creationId xmlns:p14="http://schemas.microsoft.com/office/powerpoint/2010/main" val="6211643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altLang="zh-TW" smtClean="0"/>
              <a:t>Lazy Linkage</a:t>
            </a:r>
            <a:endParaRPr lang="en-AU" altLang="zh-TW" smtClean="0"/>
          </a:p>
        </p:txBody>
      </p:sp>
      <p:sp>
        <p:nvSpPr>
          <p:cNvPr id="70661" name="Text Box 4"/>
          <p:cNvSpPr txBox="1">
            <a:spLocks noChangeArrowheads="1"/>
          </p:cNvSpPr>
          <p:nvPr/>
        </p:nvSpPr>
        <p:spPr bwMode="auto">
          <a:xfrm>
            <a:off x="467544" y="2319263"/>
            <a:ext cx="2241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rPr>
              <a:t>Indirection table</a:t>
            </a:r>
            <a:endParaRPr lang="en-AU" altLang="zh-TW" dirty="0">
              <a:latin typeface="+mn-lt"/>
            </a:endParaRPr>
          </a:p>
        </p:txBody>
      </p:sp>
      <p:sp>
        <p:nvSpPr>
          <p:cNvPr id="70662" name="Text Box 5"/>
          <p:cNvSpPr txBox="1">
            <a:spLocks noChangeArrowheads="1"/>
          </p:cNvSpPr>
          <p:nvPr/>
        </p:nvSpPr>
        <p:spPr bwMode="auto">
          <a:xfrm>
            <a:off x="467544" y="3160936"/>
            <a:ext cx="3011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mn-lt"/>
              </a:rPr>
              <a:t>Stub: Loads routine ID,</a:t>
            </a:r>
            <a:br>
              <a:rPr lang="en-US" altLang="zh-TW">
                <a:latin typeface="+mn-lt"/>
              </a:rPr>
            </a:br>
            <a:r>
              <a:rPr lang="en-US" altLang="zh-TW">
                <a:latin typeface="+mn-lt"/>
              </a:rPr>
              <a:t>Jump to linker/loader</a:t>
            </a:r>
            <a:endParaRPr lang="en-AU" altLang="zh-TW">
              <a:latin typeface="+mn-lt"/>
            </a:endParaRPr>
          </a:p>
        </p:txBody>
      </p:sp>
      <p:sp>
        <p:nvSpPr>
          <p:cNvPr id="70663" name="Text Box 6"/>
          <p:cNvSpPr txBox="1">
            <a:spLocks noChangeArrowheads="1"/>
          </p:cNvSpPr>
          <p:nvPr/>
        </p:nvSpPr>
        <p:spPr bwMode="auto">
          <a:xfrm>
            <a:off x="467544" y="4335487"/>
            <a:ext cx="2533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rPr>
              <a:t>Linker/loader code</a:t>
            </a:r>
            <a:endParaRPr lang="en-AU" altLang="zh-TW" dirty="0">
              <a:latin typeface="+mn-lt"/>
            </a:endParaRPr>
          </a:p>
        </p:txBody>
      </p:sp>
      <p:sp>
        <p:nvSpPr>
          <p:cNvPr id="70664" name="Text Box 7"/>
          <p:cNvSpPr txBox="1">
            <a:spLocks noChangeArrowheads="1"/>
          </p:cNvSpPr>
          <p:nvPr/>
        </p:nvSpPr>
        <p:spPr bwMode="auto">
          <a:xfrm>
            <a:off x="467544" y="5013176"/>
            <a:ext cx="18909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rPr>
              <a:t>Dynamically</a:t>
            </a:r>
            <a:br>
              <a:rPr lang="en-US" altLang="zh-TW" dirty="0">
                <a:latin typeface="+mn-lt"/>
              </a:rPr>
            </a:br>
            <a:r>
              <a:rPr lang="en-US" altLang="zh-TW" dirty="0">
                <a:latin typeface="+mn-lt"/>
              </a:rPr>
              <a:t>mapped code</a:t>
            </a:r>
            <a:endParaRPr lang="en-AU" altLang="zh-TW" dirty="0">
              <a:latin typeface="+mn-lt"/>
            </a:endParaRPr>
          </a:p>
        </p:txBody>
      </p:sp>
      <p:sp>
        <p:nvSpPr>
          <p:cNvPr id="4" name="橢圓 3"/>
          <p:cNvSpPr/>
          <p:nvPr/>
        </p:nvSpPr>
        <p:spPr bwMode="auto">
          <a:xfrm>
            <a:off x="4139952" y="2636912"/>
            <a:ext cx="1296144" cy="317649"/>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橢圓 10"/>
          <p:cNvSpPr/>
          <p:nvPr/>
        </p:nvSpPr>
        <p:spPr bwMode="auto">
          <a:xfrm>
            <a:off x="6156176" y="2636912"/>
            <a:ext cx="1296144" cy="317649"/>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文字方塊 4"/>
          <p:cNvSpPr txBox="1"/>
          <p:nvPr/>
        </p:nvSpPr>
        <p:spPr>
          <a:xfrm>
            <a:off x="7380312" y="3991933"/>
            <a:ext cx="1229824" cy="461665"/>
          </a:xfrm>
          <a:prstGeom prst="rect">
            <a:avLst/>
          </a:prstGeom>
          <a:noFill/>
        </p:spPr>
        <p:txBody>
          <a:bodyPr wrap="none" rtlCol="0">
            <a:spAutoFit/>
          </a:bodyPr>
          <a:lstStyle/>
          <a:p>
            <a:pPr marL="0"/>
            <a:r>
              <a:rPr lang="en-US" altLang="zh-TW" dirty="0" smtClean="0">
                <a:latin typeface="+mn-lt"/>
              </a:rPr>
              <a:t>Fig. 2.21</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53</a:t>
            </a:fld>
            <a:endParaRPr lang="zh-TW" altLang="zh-TW"/>
          </a:p>
        </p:txBody>
      </p:sp>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1118224"/>
            <a:ext cx="4104630" cy="497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061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349712"/>
            <a:ext cx="8126040" cy="362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Java: Different Way of Translating/Startup</a:t>
            </a:r>
            <a:endParaRPr lang="en-AU" altLang="zh-TW" dirty="0" smtClean="0"/>
          </a:p>
        </p:txBody>
      </p:sp>
      <p:sp>
        <p:nvSpPr>
          <p:cNvPr id="71685" name="AutoShape 4"/>
          <p:cNvSpPr>
            <a:spLocks/>
          </p:cNvSpPr>
          <p:nvPr/>
        </p:nvSpPr>
        <p:spPr bwMode="auto">
          <a:xfrm>
            <a:off x="4642292" y="1484784"/>
            <a:ext cx="3175756" cy="906463"/>
          </a:xfrm>
          <a:prstGeom prst="borderCallout1">
            <a:avLst>
              <a:gd name="adj1" fmla="val 72633"/>
              <a:gd name="adj2" fmla="val -421"/>
              <a:gd name="adj3" fmla="val 151585"/>
              <a:gd name="adj4" fmla="val -42700"/>
            </a:avLst>
          </a:prstGeom>
          <a:solidFill>
            <a:srgbClr val="FFFF00"/>
          </a:solidFill>
          <a:ln w="9525">
            <a:solidFill>
              <a:srgbClr val="FF0000"/>
            </a:solidFill>
            <a:prstDash val="dash"/>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Simple portable instruction set for </a:t>
            </a:r>
            <a:r>
              <a:rPr lang="en-US" altLang="zh-TW" dirty="0" smtClean="0">
                <a:latin typeface="+mn-lt"/>
              </a:rPr>
              <a:t>JVM</a:t>
            </a:r>
            <a:endParaRPr lang="en-AU" altLang="zh-TW" dirty="0">
              <a:latin typeface="+mn-lt"/>
            </a:endParaRPr>
          </a:p>
        </p:txBody>
      </p:sp>
      <p:sp>
        <p:nvSpPr>
          <p:cNvPr id="71686" name="AutoShape 5"/>
          <p:cNvSpPr>
            <a:spLocks/>
          </p:cNvSpPr>
          <p:nvPr/>
        </p:nvSpPr>
        <p:spPr bwMode="auto">
          <a:xfrm>
            <a:off x="6478020" y="3948062"/>
            <a:ext cx="1838396" cy="777081"/>
          </a:xfrm>
          <a:prstGeom prst="borderCallout1">
            <a:avLst>
              <a:gd name="adj1" fmla="val 29064"/>
              <a:gd name="adj2" fmla="val 1129"/>
              <a:gd name="adj3" fmla="val -15625"/>
              <a:gd name="adj4" fmla="val -70553"/>
            </a:avLst>
          </a:prstGeom>
          <a:solidFill>
            <a:srgbClr val="FFFF00"/>
          </a:solidFill>
          <a:ln w="9525">
            <a:solidFill>
              <a:srgbClr val="FF0000"/>
            </a:solidFill>
            <a:prstDash val="dash"/>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a:latin typeface="+mn-lt"/>
              </a:rPr>
              <a:t>Interprets bytecodes</a:t>
            </a:r>
            <a:endParaRPr lang="en-AU" altLang="zh-TW">
              <a:latin typeface="+mn-lt"/>
            </a:endParaRPr>
          </a:p>
        </p:txBody>
      </p:sp>
      <p:sp>
        <p:nvSpPr>
          <p:cNvPr id="71687" name="AutoShape 6"/>
          <p:cNvSpPr>
            <a:spLocks/>
          </p:cNvSpPr>
          <p:nvPr/>
        </p:nvSpPr>
        <p:spPr bwMode="auto">
          <a:xfrm>
            <a:off x="406400" y="5127490"/>
            <a:ext cx="5082190" cy="849188"/>
          </a:xfrm>
          <a:prstGeom prst="borderCallout1">
            <a:avLst>
              <a:gd name="adj1" fmla="val -3743"/>
              <a:gd name="adj2" fmla="val 25579"/>
              <a:gd name="adj3" fmla="val -117981"/>
              <a:gd name="adj4" fmla="val 20231"/>
            </a:avLst>
          </a:prstGeom>
          <a:solidFill>
            <a:srgbClr val="FFFF00"/>
          </a:solidFill>
          <a:ln w="9525">
            <a:solidFill>
              <a:srgbClr val="FF0000"/>
            </a:solidFill>
            <a:prstDash val="dash"/>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Compiles bytecodes of “hot” methods into native code for host machine</a:t>
            </a:r>
            <a:endParaRPr lang="en-AU" altLang="zh-TW" dirty="0">
              <a:latin typeface="+mn-lt"/>
            </a:endParaRPr>
          </a:p>
        </p:txBody>
      </p:sp>
      <p:sp>
        <p:nvSpPr>
          <p:cNvPr id="2" name="文字方塊 1"/>
          <p:cNvSpPr txBox="1"/>
          <p:nvPr/>
        </p:nvSpPr>
        <p:spPr>
          <a:xfrm>
            <a:off x="6107571" y="5542790"/>
            <a:ext cx="1229824" cy="461665"/>
          </a:xfrm>
          <a:prstGeom prst="rect">
            <a:avLst/>
          </a:prstGeom>
          <a:noFill/>
        </p:spPr>
        <p:txBody>
          <a:bodyPr wrap="none" rtlCol="0">
            <a:spAutoFit/>
          </a:bodyPr>
          <a:lstStyle/>
          <a:p>
            <a:pPr marL="0"/>
            <a:r>
              <a:rPr lang="en-US" altLang="zh-TW" dirty="0" smtClean="0">
                <a:latin typeface="+mn-lt"/>
              </a:rPr>
              <a:t>Fig. 2.23</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54</a:t>
            </a:fld>
            <a:endParaRPr lang="zh-TW" altLang="zh-TW"/>
          </a:p>
        </p:txBody>
      </p:sp>
      <p:sp>
        <p:nvSpPr>
          <p:cNvPr id="10" name="動作按鈕: 下一項 9">
            <a:hlinkClick r:id="rId4" action="ppaction://hlinksldjump" highlightClick="1"/>
          </p:cNvPr>
          <p:cNvSpPr/>
          <p:nvPr/>
        </p:nvSpPr>
        <p:spPr bwMode="auto">
          <a:xfrm>
            <a:off x="7740352" y="5517232"/>
            <a:ext cx="720080" cy="432048"/>
          </a:xfrm>
          <a:prstGeom prst="actionButtonForwardNex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29948629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rgbClr val="FF0000"/>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55</a:t>
            </a:fld>
            <a:endParaRPr lang="zh-TW" altLang="zh-TW"/>
          </a:p>
        </p:txBody>
      </p:sp>
    </p:spTree>
    <p:extLst>
      <p:ext uri="{BB962C8B-B14F-4D97-AF65-F5344CB8AC3E}">
        <p14:creationId xmlns:p14="http://schemas.microsoft.com/office/powerpoint/2010/main" val="24008801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n-US" altLang="zh-TW" dirty="0" smtClean="0"/>
              <a:t>C Bubble Sort Example: Swap Procedure</a:t>
            </a:r>
            <a:endParaRPr lang="en-AU" altLang="zh-TW" dirty="0" smtClean="0"/>
          </a:p>
        </p:txBody>
      </p:sp>
      <p:sp>
        <p:nvSpPr>
          <p:cNvPr id="72708" name="Rectangle 3"/>
          <p:cNvSpPr>
            <a:spLocks noGrp="1" noChangeArrowheads="1"/>
          </p:cNvSpPr>
          <p:nvPr>
            <p:ph type="body" idx="1"/>
          </p:nvPr>
        </p:nvSpPr>
        <p:spPr/>
        <p:txBody>
          <a:bodyPr/>
          <a:lstStyle/>
          <a:p>
            <a:pPr marL="0" lvl="1" indent="0">
              <a:buNone/>
            </a:pPr>
            <a:r>
              <a:rPr lang="en-US" altLang="zh-TW" b="1" dirty="0" smtClean="0">
                <a:latin typeface="Courier New" panose="02070309020205020404" pitchFamily="49" charset="0"/>
                <a:cs typeface="Courier New" panose="02070309020205020404" pitchFamily="49" charset="0"/>
              </a:rPr>
              <a:t>void swap(long </a:t>
            </a:r>
            <a:r>
              <a:rPr lang="en-US" altLang="zh-TW" b="1" dirty="0" err="1" smtClean="0">
                <a:latin typeface="Courier New" panose="02070309020205020404" pitchFamily="49" charset="0"/>
                <a:cs typeface="Courier New" panose="02070309020205020404" pitchFamily="49" charset="0"/>
              </a:rPr>
              <a:t>long</a:t>
            </a:r>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int</a:t>
            </a:r>
            <a:r>
              <a:rPr lang="en-US" altLang="zh-TW" b="1" dirty="0" smtClean="0">
                <a:latin typeface="Courier New" panose="02070309020205020404" pitchFamily="49" charset="0"/>
                <a:cs typeface="Courier New" panose="02070309020205020404" pitchFamily="49" charset="0"/>
              </a:rPr>
              <a:t> v[], </a:t>
            </a:r>
            <a:r>
              <a:rPr lang="en-US" altLang="zh-TW" b="1" dirty="0" err="1" smtClean="0">
                <a:latin typeface="Courier New" panose="02070309020205020404" pitchFamily="49" charset="0"/>
                <a:cs typeface="Courier New" panose="02070309020205020404" pitchFamily="49" charset="0"/>
              </a:rPr>
              <a:t>size_t</a:t>
            </a:r>
            <a:r>
              <a:rPr lang="en-US" altLang="zh-TW" b="1" dirty="0" smtClean="0">
                <a:latin typeface="Courier New" panose="02070309020205020404" pitchFamily="49" charset="0"/>
                <a:cs typeface="Courier New" panose="02070309020205020404" pitchFamily="49" charset="0"/>
              </a:rPr>
              <a:t> k) {</a:t>
            </a:r>
            <a:br>
              <a:rPr lang="en-US" altLang="zh-TW" b="1" dirty="0" smtClean="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  long </a:t>
            </a:r>
            <a:r>
              <a:rPr lang="en-US" altLang="zh-TW" b="1" dirty="0" err="1" smtClean="0">
                <a:latin typeface="Courier New" panose="02070309020205020404" pitchFamily="49" charset="0"/>
                <a:cs typeface="Courier New" panose="02070309020205020404" pitchFamily="49" charset="0"/>
              </a:rPr>
              <a:t>long</a:t>
            </a:r>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int</a:t>
            </a:r>
            <a:r>
              <a:rPr lang="en-US" altLang="zh-TW" b="1" dirty="0" smtClean="0">
                <a:latin typeface="Courier New" panose="02070309020205020404" pitchFamily="49" charset="0"/>
                <a:cs typeface="Courier New" panose="02070309020205020404" pitchFamily="49" charset="0"/>
              </a:rPr>
              <a:t> temp;</a:t>
            </a:r>
            <a:br>
              <a:rPr lang="en-US" altLang="zh-TW" b="1" dirty="0" smtClean="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  temp = v[k];</a:t>
            </a:r>
            <a:br>
              <a:rPr lang="en-US" altLang="zh-TW" b="1" dirty="0" smtClean="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  v[k] = v[k+1];</a:t>
            </a:r>
            <a:br>
              <a:rPr lang="en-US" altLang="zh-TW" b="1" dirty="0" smtClean="0">
                <a:latin typeface="Courier New" panose="02070309020205020404" pitchFamily="49" charset="0"/>
                <a:cs typeface="Courier New" panose="02070309020205020404" pitchFamily="49" charset="0"/>
              </a:rPr>
            </a:br>
            <a:r>
              <a:rPr lang="en-US" altLang="zh-TW" b="1" dirty="0" smtClean="0">
                <a:latin typeface="Courier New" panose="02070309020205020404" pitchFamily="49" charset="0"/>
                <a:cs typeface="Courier New" panose="02070309020205020404" pitchFamily="49" charset="0"/>
              </a:rPr>
              <a:t>  v[k+1] = temp;  </a:t>
            </a:r>
          </a:p>
          <a:p>
            <a:pPr marL="0" lvl="1" indent="0">
              <a:buNone/>
            </a:pPr>
            <a:r>
              <a:rPr lang="en-US" altLang="zh-TW" b="1" dirty="0" smtClean="0">
                <a:latin typeface="Courier New" panose="02070309020205020404" pitchFamily="49" charset="0"/>
                <a:cs typeface="Courier New" panose="02070309020205020404" pitchFamily="49" charset="0"/>
              </a:rPr>
              <a:t>}</a:t>
            </a:r>
          </a:p>
        </p:txBody>
      </p:sp>
      <p:sp>
        <p:nvSpPr>
          <p:cNvPr id="2" name="文字方塊 1"/>
          <p:cNvSpPr txBox="1"/>
          <p:nvPr/>
        </p:nvSpPr>
        <p:spPr>
          <a:xfrm>
            <a:off x="4355976" y="2636912"/>
            <a:ext cx="4168129" cy="461665"/>
          </a:xfrm>
          <a:prstGeom prst="rect">
            <a:avLst/>
          </a:prstGeom>
          <a:noFill/>
          <a:ln w="19050">
            <a:solidFill>
              <a:srgbClr val="FF0000"/>
            </a:solidFill>
            <a:prstDash val="dash"/>
          </a:ln>
        </p:spPr>
        <p:txBody>
          <a:bodyPr wrap="none" rtlCol="0">
            <a:spAutoFit/>
          </a:bodyPr>
          <a:lstStyle/>
          <a:p>
            <a:r>
              <a:rPr lang="en-US" altLang="zh-TW" b="1" dirty="0">
                <a:latin typeface="Courier New" panose="02070309020205020404" pitchFamily="49" charset="0"/>
                <a:cs typeface="Courier New" panose="02070309020205020404" pitchFamily="49" charset="0"/>
              </a:rPr>
              <a:t>v</a:t>
            </a:r>
            <a:r>
              <a:rPr lang="en-US" altLang="zh-TW" dirty="0">
                <a:latin typeface="+mn-lt"/>
              </a:rPr>
              <a:t> in </a:t>
            </a:r>
            <a:r>
              <a:rPr lang="en-US" altLang="zh-TW" b="1" dirty="0" smtClean="0">
                <a:latin typeface="Courier New" panose="02070309020205020404" pitchFamily="49" charset="0"/>
                <a:cs typeface="Courier New" panose="02070309020205020404" pitchFamily="49" charset="0"/>
              </a:rPr>
              <a:t>x10</a:t>
            </a:r>
            <a:r>
              <a:rPr lang="en-US" altLang="zh-TW" dirty="0">
                <a:latin typeface="+mn-lt"/>
              </a:rPr>
              <a:t>, </a:t>
            </a:r>
            <a:r>
              <a:rPr lang="en-US" altLang="zh-TW" b="1" dirty="0">
                <a:latin typeface="Courier New" panose="02070309020205020404" pitchFamily="49" charset="0"/>
                <a:cs typeface="Courier New" panose="02070309020205020404" pitchFamily="49" charset="0"/>
              </a:rPr>
              <a:t>k</a:t>
            </a:r>
            <a:r>
              <a:rPr lang="en-US" altLang="zh-TW" dirty="0">
                <a:latin typeface="+mn-lt"/>
              </a:rPr>
              <a:t> in </a:t>
            </a:r>
            <a:r>
              <a:rPr lang="en-US" altLang="zh-TW" b="1" dirty="0" smtClean="0">
                <a:latin typeface="Courier New" panose="02070309020205020404" pitchFamily="49" charset="0"/>
                <a:cs typeface="Courier New" panose="02070309020205020404" pitchFamily="49" charset="0"/>
              </a:rPr>
              <a:t>x11</a:t>
            </a:r>
            <a:r>
              <a:rPr lang="en-US" altLang="zh-TW" dirty="0">
                <a:latin typeface="+mn-lt"/>
              </a:rPr>
              <a:t>, </a:t>
            </a:r>
            <a:r>
              <a:rPr lang="en-US" altLang="zh-TW" b="1" dirty="0">
                <a:latin typeface="Courier New" panose="02070309020205020404" pitchFamily="49" charset="0"/>
                <a:cs typeface="Courier New" panose="02070309020205020404" pitchFamily="49" charset="0"/>
              </a:rPr>
              <a:t>temp</a:t>
            </a:r>
            <a:r>
              <a:rPr lang="en-US" altLang="zh-TW" dirty="0">
                <a:latin typeface="+mn-lt"/>
              </a:rPr>
              <a:t> in </a:t>
            </a:r>
            <a:r>
              <a:rPr lang="en-US" altLang="zh-TW" b="1" dirty="0" smtClean="0">
                <a:latin typeface="Courier New" panose="02070309020205020404" pitchFamily="49" charset="0"/>
                <a:cs typeface="Courier New" panose="02070309020205020404" pitchFamily="49" charset="0"/>
              </a:rPr>
              <a:t>x5</a:t>
            </a:r>
            <a:endParaRPr lang="en-US" altLang="zh-TW" b="1" dirty="0">
              <a:latin typeface="Courier New" panose="02070309020205020404" pitchFamily="49" charset="0"/>
              <a:cs typeface="Courier New" panose="02070309020205020404" pitchFamily="49" charset="0"/>
            </a:endParaRPr>
          </a:p>
        </p:txBody>
      </p:sp>
      <p:sp>
        <p:nvSpPr>
          <p:cNvPr id="3" name="文字方塊 2"/>
          <p:cNvSpPr txBox="1"/>
          <p:nvPr/>
        </p:nvSpPr>
        <p:spPr>
          <a:xfrm>
            <a:off x="251520" y="3573016"/>
            <a:ext cx="8712968" cy="2419124"/>
          </a:xfrm>
          <a:prstGeom prst="rect">
            <a:avLst/>
          </a:prstGeom>
          <a:solidFill>
            <a:schemeClr val="bg1">
              <a:lumMod val="95000"/>
            </a:schemeClr>
          </a:solidFill>
          <a:ln>
            <a:solidFill>
              <a:schemeClr val="tx1"/>
            </a:solidFill>
          </a:ln>
        </p:spPr>
        <p:txBody>
          <a:bodyPr wrap="square" rtlCol="0">
            <a:spAutoFit/>
          </a:bodyPr>
          <a:lstStyle/>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swap: </a:t>
            </a:r>
            <a:r>
              <a:rPr lang="en-AU" altLang="zh-TW" b="1" dirty="0" err="1" smtClean="0">
                <a:latin typeface="Courier New" panose="02070309020205020404" pitchFamily="49" charset="0"/>
                <a:cs typeface="Courier New" panose="02070309020205020404" pitchFamily="49" charset="0"/>
              </a:rPr>
              <a:t>slli</a:t>
            </a:r>
            <a:r>
              <a:rPr lang="en-AU" altLang="zh-TW" b="1" dirty="0" smtClean="0">
                <a:latin typeface="Courier New" panose="02070309020205020404" pitchFamily="49" charset="0"/>
                <a:cs typeface="Courier New" panose="02070309020205020404" pitchFamily="49" charset="0"/>
              </a:rPr>
              <a:t> x6,x11,3  // x6 </a:t>
            </a:r>
            <a:r>
              <a:rPr lang="en-AU" altLang="zh-TW" b="1" dirty="0">
                <a:latin typeface="Courier New" panose="02070309020205020404" pitchFamily="49" charset="0"/>
                <a:cs typeface="Courier New" panose="02070309020205020404" pitchFamily="49" charset="0"/>
              </a:rPr>
              <a:t>= k * </a:t>
            </a:r>
            <a:r>
              <a:rPr lang="en-AU" altLang="zh-TW" b="1" dirty="0" smtClean="0">
                <a:latin typeface="Courier New" panose="02070309020205020404" pitchFamily="49" charset="0"/>
                <a:cs typeface="Courier New" panose="02070309020205020404" pitchFamily="49" charset="0"/>
              </a:rPr>
              <a:t>8</a:t>
            </a:r>
            <a:endParaRPr lang="en-AU" altLang="zh-TW"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add </a:t>
            </a:r>
            <a:r>
              <a:rPr lang="en-AU" altLang="zh-TW" b="1" dirty="0" smtClean="0">
                <a:latin typeface="Courier New" panose="02070309020205020404" pitchFamily="49" charset="0"/>
                <a:cs typeface="Courier New" panose="02070309020205020404" pitchFamily="49" charset="0"/>
              </a:rPr>
              <a:t> x6,x10,x6 // x6=v</a:t>
            </a:r>
            <a:r>
              <a:rPr lang="en-AU" altLang="zh-TW" b="1" dirty="0">
                <a:latin typeface="Courier New" panose="02070309020205020404" pitchFamily="49" charset="0"/>
                <a:cs typeface="Courier New" panose="02070309020205020404" pitchFamily="49" charset="0"/>
              </a:rPr>
              <a:t>+(k*4</a:t>
            </a:r>
            <a:r>
              <a:rPr lang="en-AU" altLang="zh-TW" b="1" dirty="0" smtClean="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addr</a:t>
            </a:r>
            <a:r>
              <a:rPr lang="en-AU" altLang="zh-TW" b="1" dirty="0" smtClean="0">
                <a:latin typeface="Courier New" panose="02070309020205020404" pitchFamily="49" charset="0"/>
                <a:cs typeface="Courier New" panose="02070309020205020404" pitchFamily="49" charset="0"/>
              </a:rPr>
              <a:t> of v[k]</a:t>
            </a:r>
            <a:endParaRPr lang="en-AU" altLang="zh-TW"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ld</a:t>
            </a:r>
            <a:r>
              <a:rPr lang="en-AU" altLang="zh-TW" b="1" dirty="0" smtClean="0">
                <a:latin typeface="Courier New" panose="02070309020205020404" pitchFamily="49" charset="0"/>
                <a:cs typeface="Courier New" panose="02070309020205020404" pitchFamily="49" charset="0"/>
              </a:rPr>
              <a:t>   x5,0(x6)  // x5 </a:t>
            </a:r>
            <a:r>
              <a:rPr lang="en-AU" altLang="zh-TW" b="1" dirty="0">
                <a:latin typeface="Courier New" panose="02070309020205020404" pitchFamily="49" charset="0"/>
                <a:cs typeface="Courier New" panose="02070309020205020404" pitchFamily="49" charset="0"/>
              </a:rPr>
              <a:t>(temp) = v[k]</a:t>
            </a: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ld</a:t>
            </a:r>
            <a:r>
              <a:rPr lang="en-AU" altLang="zh-TW" b="1" dirty="0" smtClean="0">
                <a:latin typeface="Courier New" panose="02070309020205020404" pitchFamily="49" charset="0"/>
                <a:cs typeface="Courier New" panose="02070309020205020404" pitchFamily="49" charset="0"/>
              </a:rPr>
              <a:t>   x7,8(x6)  // x7 </a:t>
            </a:r>
            <a:r>
              <a:rPr lang="en-AU" altLang="zh-TW" b="1" dirty="0">
                <a:latin typeface="Courier New" panose="02070309020205020404" pitchFamily="49" charset="0"/>
                <a:cs typeface="Courier New" panose="02070309020205020404" pitchFamily="49" charset="0"/>
              </a:rPr>
              <a:t>= v[k+1]</a:t>
            </a: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sd</a:t>
            </a:r>
            <a:r>
              <a:rPr lang="en-AU" altLang="zh-TW" b="1" dirty="0" smtClean="0">
                <a:latin typeface="Courier New" panose="02070309020205020404" pitchFamily="49" charset="0"/>
                <a:cs typeface="Courier New" panose="02070309020205020404" pitchFamily="49" charset="0"/>
              </a:rPr>
              <a:t>   x7,0(x6)  // </a:t>
            </a:r>
            <a:r>
              <a:rPr lang="en-AU" altLang="zh-TW" b="1" dirty="0">
                <a:latin typeface="Courier New" panose="02070309020205020404" pitchFamily="49" charset="0"/>
                <a:cs typeface="Courier New" panose="02070309020205020404" pitchFamily="49" charset="0"/>
              </a:rPr>
              <a:t>v[k] = </a:t>
            </a:r>
            <a:r>
              <a:rPr lang="en-AU" altLang="zh-TW" b="1" dirty="0" smtClean="0">
                <a:latin typeface="Courier New" panose="02070309020205020404" pitchFamily="49" charset="0"/>
                <a:cs typeface="Courier New" panose="02070309020205020404" pitchFamily="49" charset="0"/>
              </a:rPr>
              <a:t>x7 </a:t>
            </a:r>
            <a:r>
              <a:rPr lang="en-AU" altLang="zh-TW" b="1" dirty="0">
                <a:latin typeface="Courier New" panose="02070309020205020404" pitchFamily="49" charset="0"/>
                <a:cs typeface="Courier New" panose="02070309020205020404" pitchFamily="49" charset="0"/>
              </a:rPr>
              <a:t>(v[k+1])</a:t>
            </a: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sd</a:t>
            </a:r>
            <a:r>
              <a:rPr lang="en-AU" altLang="zh-TW" b="1" dirty="0" smtClean="0">
                <a:latin typeface="Courier New" panose="02070309020205020404" pitchFamily="49" charset="0"/>
                <a:cs typeface="Courier New" panose="02070309020205020404" pitchFamily="49" charset="0"/>
              </a:rPr>
              <a:t>   x5,8(x6)  // </a:t>
            </a:r>
            <a:r>
              <a:rPr lang="en-AU" altLang="zh-TW" b="1" dirty="0">
                <a:latin typeface="Courier New" panose="02070309020205020404" pitchFamily="49" charset="0"/>
                <a:cs typeface="Courier New" panose="02070309020205020404" pitchFamily="49" charset="0"/>
              </a:rPr>
              <a:t>v[k+1] = </a:t>
            </a:r>
            <a:r>
              <a:rPr lang="en-AU" altLang="zh-TW" b="1" dirty="0" smtClean="0">
                <a:latin typeface="Courier New" panose="02070309020205020404" pitchFamily="49" charset="0"/>
                <a:cs typeface="Courier New" panose="02070309020205020404" pitchFamily="49" charset="0"/>
              </a:rPr>
              <a:t>x5 </a:t>
            </a:r>
            <a:r>
              <a:rPr lang="en-AU" altLang="zh-TW" b="1" dirty="0">
                <a:latin typeface="Courier New" panose="02070309020205020404" pitchFamily="49" charset="0"/>
                <a:cs typeface="Courier New" panose="02070309020205020404" pitchFamily="49" charset="0"/>
              </a:rPr>
              <a:t>(temp)</a:t>
            </a:r>
          </a:p>
          <a:p>
            <a:pPr eaLnBrk="1" hangingPunct="1">
              <a:lnSpc>
                <a:spcPct val="90000"/>
              </a:lnSpc>
              <a:buFont typeface="Wingdings" panose="05000000000000000000" pitchFamily="2" charset="2"/>
              <a:buNone/>
            </a:pPr>
            <a:r>
              <a:rPr lang="en-AU" altLang="zh-TW" b="1" dirty="0">
                <a:latin typeface="Courier New" panose="02070309020205020404" pitchFamily="49" charset="0"/>
                <a:cs typeface="Courier New" panose="02070309020205020404" pitchFamily="49" charset="0"/>
              </a:rPr>
              <a:t>      </a:t>
            </a:r>
            <a:r>
              <a:rPr lang="en-AU" altLang="zh-TW" b="1" dirty="0" err="1" smtClean="0">
                <a:latin typeface="Courier New" panose="02070309020205020404" pitchFamily="49" charset="0"/>
                <a:cs typeface="Courier New" panose="02070309020205020404" pitchFamily="49" charset="0"/>
              </a:rPr>
              <a:t>jalr</a:t>
            </a:r>
            <a:r>
              <a:rPr lang="en-AU" altLang="zh-TW" b="1" dirty="0" smtClean="0">
                <a:latin typeface="Courier New" panose="02070309020205020404" pitchFamily="49" charset="0"/>
                <a:cs typeface="Courier New" panose="02070309020205020404" pitchFamily="49" charset="0"/>
              </a:rPr>
              <a:t> x0,0(x1)  // </a:t>
            </a:r>
            <a:r>
              <a:rPr lang="en-AU" altLang="zh-TW" b="1" dirty="0">
                <a:latin typeface="Courier New" panose="02070309020205020404" pitchFamily="49" charset="0"/>
                <a:cs typeface="Courier New" panose="02070309020205020404" pitchFamily="49" charset="0"/>
              </a:rPr>
              <a:t>return to </a:t>
            </a:r>
            <a:r>
              <a:rPr lang="en-AU" altLang="zh-TW" b="1" dirty="0" smtClean="0">
                <a:latin typeface="Courier New" panose="02070309020205020404" pitchFamily="49" charset="0"/>
                <a:cs typeface="Courier New" panose="02070309020205020404" pitchFamily="49" charset="0"/>
              </a:rPr>
              <a:t>caller</a:t>
            </a:r>
            <a:endParaRPr lang="zh-TW" altLang="en-US" b="1" dirty="0">
              <a:latin typeface="Courier New" panose="02070309020205020404" pitchFamily="49" charset="0"/>
              <a:cs typeface="Courier New" panose="02070309020205020404" pitchFamily="49" charset="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56</a:t>
            </a:fld>
            <a:endParaRPr lang="zh-TW" altLang="zh-TW"/>
          </a:p>
        </p:txBody>
      </p:sp>
    </p:spTree>
    <p:extLst>
      <p:ext uri="{BB962C8B-B14F-4D97-AF65-F5344CB8AC3E}">
        <p14:creationId xmlns:p14="http://schemas.microsoft.com/office/powerpoint/2010/main" val="6597715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en-AU" altLang="zh-TW" smtClean="0"/>
              <a:t>C Sort Example: Sort Procedure</a:t>
            </a:r>
            <a:endParaRPr lang="en-AU" altLang="zh-TW" dirty="0" smtClean="0"/>
          </a:p>
        </p:txBody>
      </p:sp>
      <p:sp>
        <p:nvSpPr>
          <p:cNvPr id="74756" name="Rectangle 3"/>
          <p:cNvSpPr>
            <a:spLocks noGrp="1" noChangeArrowheads="1"/>
          </p:cNvSpPr>
          <p:nvPr>
            <p:ph type="body" idx="1"/>
          </p:nvPr>
        </p:nvSpPr>
        <p:spPr/>
        <p:txBody>
          <a:bodyPr/>
          <a:lstStyle/>
          <a:p>
            <a:r>
              <a:rPr lang="en-US" altLang="zh-TW" dirty="0" smtClean="0"/>
              <a:t>Non-leaf (calls swap):</a:t>
            </a:r>
          </a:p>
          <a:p>
            <a:pPr marL="457200" lvl="1" indent="0">
              <a:buNone/>
            </a:pPr>
            <a:r>
              <a:rPr lang="en-US" altLang="zh-TW" b="1" dirty="0" smtClean="0">
                <a:latin typeface="Courier New" panose="02070309020205020404" pitchFamily="49" charset="0"/>
                <a:cs typeface="Courier New" panose="02070309020205020404" pitchFamily="49" charset="0"/>
              </a:rPr>
              <a:t>void sort(long </a:t>
            </a:r>
            <a:r>
              <a:rPr lang="en-US" altLang="zh-TW" b="1" dirty="0" err="1" smtClean="0">
                <a:latin typeface="Courier New" panose="02070309020205020404" pitchFamily="49" charset="0"/>
                <a:cs typeface="Courier New" panose="02070309020205020404" pitchFamily="49" charset="0"/>
              </a:rPr>
              <a:t>long</a:t>
            </a:r>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int</a:t>
            </a:r>
            <a:r>
              <a:rPr lang="en-US" altLang="zh-TW" b="1" dirty="0" smtClean="0">
                <a:latin typeface="Courier New" panose="02070309020205020404" pitchFamily="49" charset="0"/>
                <a:cs typeface="Courier New" panose="02070309020205020404" pitchFamily="49" charset="0"/>
              </a:rPr>
              <a:t> v[], </a:t>
            </a:r>
            <a:r>
              <a:rPr lang="en-US" altLang="zh-TW" b="1" dirty="0" err="1" smtClean="0">
                <a:latin typeface="Courier New" panose="02070309020205020404" pitchFamily="49" charset="0"/>
                <a:cs typeface="Courier New" panose="02070309020205020404" pitchFamily="49" charset="0"/>
              </a:rPr>
              <a:t>size_t</a:t>
            </a:r>
            <a:r>
              <a:rPr lang="en-US" altLang="zh-TW" b="1" dirty="0" smtClean="0">
                <a:latin typeface="Courier New" panose="02070309020205020404" pitchFamily="49" charset="0"/>
                <a:cs typeface="Courier New" panose="02070309020205020404" pitchFamily="49" charset="0"/>
              </a:rPr>
              <a:t> n) {</a:t>
            </a:r>
          </a:p>
          <a:p>
            <a:pPr marL="457200" lvl="1" indent="0">
              <a:buNone/>
            </a:pPr>
            <a:r>
              <a:rPr lang="en-US" altLang="zh-TW" b="1" dirty="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size_t</a:t>
            </a:r>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i,j</a:t>
            </a:r>
            <a:r>
              <a:rPr lang="en-US" altLang="zh-TW" b="1" dirty="0" smtClean="0">
                <a:latin typeface="Courier New" panose="02070309020205020404" pitchFamily="49" charset="0"/>
                <a:cs typeface="Courier New" panose="02070309020205020404" pitchFamily="49" charset="0"/>
              </a:rPr>
              <a:t>;</a:t>
            </a:r>
          </a:p>
          <a:p>
            <a:pPr marL="457200" lvl="1" indent="0">
              <a:buNone/>
            </a:pPr>
            <a:r>
              <a:rPr lang="en-US" altLang="zh-TW" b="1" dirty="0" smtClean="0">
                <a:latin typeface="Courier New" panose="02070309020205020404" pitchFamily="49" charset="0"/>
                <a:cs typeface="Courier New" panose="02070309020205020404" pitchFamily="49" charset="0"/>
              </a:rPr>
              <a:t>	for(</a:t>
            </a:r>
            <a:r>
              <a:rPr lang="en-US" altLang="zh-TW" b="1" dirty="0" err="1" smtClean="0">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=0; </a:t>
            </a:r>
            <a:r>
              <a:rPr lang="en-US" altLang="zh-TW" b="1" dirty="0" err="1" smtClean="0">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&lt;n; </a:t>
            </a:r>
            <a:r>
              <a:rPr lang="en-US" altLang="zh-TW" b="1" dirty="0" err="1" smtClean="0">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+=1)</a:t>
            </a:r>
          </a:p>
          <a:p>
            <a:pPr marL="457200" lvl="1" indent="0">
              <a:buNone/>
            </a:pPr>
            <a:r>
              <a:rPr lang="en-US" altLang="zh-TW" b="1" dirty="0" smtClean="0">
                <a:latin typeface="Courier New" panose="02070309020205020404" pitchFamily="49" charset="0"/>
                <a:cs typeface="Courier New" panose="02070309020205020404" pitchFamily="49" charset="0"/>
              </a:rPr>
              <a:t>	  for(j=</a:t>
            </a:r>
            <a:r>
              <a:rPr lang="en-US" altLang="zh-TW" b="1" dirty="0" err="1" smtClean="0">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–1; j&gt;=0 &amp;&amp; v[j]&gt;v[j+1]; j-=1)</a:t>
            </a:r>
          </a:p>
          <a:p>
            <a:pPr marL="457200" lvl="1" indent="0">
              <a:buNone/>
            </a:pPr>
            <a:r>
              <a:rPr lang="en-US" altLang="zh-TW" b="1" dirty="0" smtClean="0">
                <a:latin typeface="Courier New" panose="02070309020205020404" pitchFamily="49" charset="0"/>
                <a:cs typeface="Courier New" panose="02070309020205020404" pitchFamily="49" charset="0"/>
              </a:rPr>
              <a:t>	      swap(</a:t>
            </a:r>
            <a:r>
              <a:rPr lang="en-US" altLang="zh-TW" b="1" dirty="0" err="1" smtClean="0">
                <a:latin typeface="Courier New" panose="02070309020205020404" pitchFamily="49" charset="0"/>
                <a:cs typeface="Courier New" panose="02070309020205020404" pitchFamily="49" charset="0"/>
              </a:rPr>
              <a:t>v,j</a:t>
            </a:r>
            <a:r>
              <a:rPr lang="en-US" altLang="zh-TW" b="1" dirty="0" smtClean="0">
                <a:latin typeface="Courier New" panose="02070309020205020404" pitchFamily="49" charset="0"/>
                <a:cs typeface="Courier New" panose="02070309020205020404" pitchFamily="49" charset="0"/>
              </a:rPr>
              <a:t>);</a:t>
            </a:r>
          </a:p>
          <a:p>
            <a:pPr marL="457200" lvl="1" indent="0">
              <a:buNone/>
            </a:pPr>
            <a:r>
              <a:rPr lang="en-US" altLang="zh-TW" b="1" dirty="0" smtClean="0">
                <a:latin typeface="Courier New" panose="02070309020205020404" pitchFamily="49" charset="0"/>
                <a:cs typeface="Courier New" panose="02070309020205020404" pitchFamily="49" charset="0"/>
              </a:rPr>
              <a:t>}</a:t>
            </a:r>
          </a:p>
        </p:txBody>
      </p:sp>
      <p:sp>
        <p:nvSpPr>
          <p:cNvPr id="4" name="文字方塊 3"/>
          <p:cNvSpPr txBox="1"/>
          <p:nvPr/>
        </p:nvSpPr>
        <p:spPr>
          <a:xfrm>
            <a:off x="2555776" y="4191471"/>
            <a:ext cx="5168403" cy="461665"/>
          </a:xfrm>
          <a:prstGeom prst="rect">
            <a:avLst/>
          </a:prstGeom>
          <a:noFill/>
          <a:ln w="19050">
            <a:solidFill>
              <a:srgbClr val="FF0000"/>
            </a:solidFill>
            <a:prstDash val="dash"/>
          </a:ln>
        </p:spPr>
        <p:txBody>
          <a:bodyPr wrap="none" rtlCol="0">
            <a:spAutoFit/>
          </a:bodyPr>
          <a:lstStyle/>
          <a:p>
            <a:r>
              <a:rPr lang="en-US" altLang="zh-TW" b="1" dirty="0" smtClean="0">
                <a:latin typeface="Courier New" panose="02070309020205020404" pitchFamily="49" charset="0"/>
                <a:cs typeface="Courier New" panose="02070309020205020404" pitchFamily="49" charset="0"/>
              </a:rPr>
              <a:t>v</a:t>
            </a:r>
            <a:r>
              <a:rPr lang="en-US" altLang="zh-TW" dirty="0" smtClean="0">
                <a:latin typeface="+mn-lt"/>
                <a:cs typeface="Courier New" panose="02070309020205020404" pitchFamily="49" charset="0"/>
              </a:rPr>
              <a:t> in </a:t>
            </a:r>
            <a:r>
              <a:rPr lang="en-US" altLang="zh-TW" b="1" dirty="0" smtClean="0">
                <a:latin typeface="Courier New" panose="02070309020205020404" pitchFamily="49" charset="0"/>
                <a:cs typeface="Courier New" panose="02070309020205020404" pitchFamily="49" charset="0"/>
              </a:rPr>
              <a:t>x10</a:t>
            </a:r>
            <a:r>
              <a:rPr lang="en-US" altLang="zh-TW" dirty="0" smtClean="0">
                <a:latin typeface="+mn-lt"/>
                <a:cs typeface="Courier New" panose="02070309020205020404" pitchFamily="49" charset="0"/>
              </a:rPr>
              <a:t>, </a:t>
            </a:r>
            <a:r>
              <a:rPr lang="en-US" altLang="zh-TW" b="1" dirty="0" smtClean="0">
                <a:latin typeface="Courier New" panose="02070309020205020404" pitchFamily="49" charset="0"/>
                <a:cs typeface="Courier New" panose="02070309020205020404" pitchFamily="49" charset="0"/>
              </a:rPr>
              <a:t>n</a:t>
            </a:r>
            <a:r>
              <a:rPr lang="en-US" altLang="zh-TW" dirty="0" smtClean="0">
                <a:latin typeface="+mn-lt"/>
                <a:cs typeface="Courier New" panose="02070309020205020404" pitchFamily="49" charset="0"/>
              </a:rPr>
              <a:t> </a:t>
            </a:r>
            <a:r>
              <a:rPr lang="en-US" altLang="zh-TW" dirty="0">
                <a:latin typeface="+mn-lt"/>
                <a:cs typeface="Courier New" panose="02070309020205020404" pitchFamily="49" charset="0"/>
              </a:rPr>
              <a:t>in </a:t>
            </a:r>
            <a:r>
              <a:rPr lang="en-US" altLang="zh-TW" b="1" dirty="0" smtClean="0">
                <a:latin typeface="Courier New" panose="02070309020205020404" pitchFamily="49" charset="0"/>
                <a:cs typeface="Courier New" panose="02070309020205020404" pitchFamily="49" charset="0"/>
              </a:rPr>
              <a:t>x11</a:t>
            </a:r>
            <a:r>
              <a:rPr lang="en-US" altLang="zh-TW" dirty="0">
                <a:latin typeface="+mn-lt"/>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i</a:t>
            </a:r>
            <a:r>
              <a:rPr lang="en-US" altLang="zh-TW" dirty="0">
                <a:latin typeface="+mn-lt"/>
                <a:cs typeface="Courier New" panose="02070309020205020404" pitchFamily="49" charset="0"/>
              </a:rPr>
              <a:t> in </a:t>
            </a:r>
            <a:r>
              <a:rPr lang="en-US" altLang="zh-TW" b="1" dirty="0" smtClean="0">
                <a:latin typeface="Courier New" panose="02070309020205020404" pitchFamily="49" charset="0"/>
                <a:cs typeface="Courier New" panose="02070309020205020404" pitchFamily="49" charset="0"/>
              </a:rPr>
              <a:t>x19</a:t>
            </a:r>
            <a:r>
              <a:rPr lang="en-US" altLang="zh-TW" dirty="0">
                <a:latin typeface="+mn-lt"/>
                <a:cs typeface="Courier New" panose="02070309020205020404" pitchFamily="49" charset="0"/>
              </a:rPr>
              <a:t>, </a:t>
            </a:r>
            <a:r>
              <a:rPr lang="en-US" altLang="zh-TW" b="1" dirty="0">
                <a:latin typeface="Courier New" panose="02070309020205020404" pitchFamily="49" charset="0"/>
                <a:cs typeface="Courier New" panose="02070309020205020404" pitchFamily="49" charset="0"/>
              </a:rPr>
              <a:t>j</a:t>
            </a:r>
            <a:r>
              <a:rPr lang="en-US" altLang="zh-TW" dirty="0">
                <a:latin typeface="+mn-lt"/>
                <a:cs typeface="Courier New" panose="02070309020205020404" pitchFamily="49" charset="0"/>
              </a:rPr>
              <a:t> in </a:t>
            </a:r>
            <a:r>
              <a:rPr lang="en-US" altLang="zh-TW" b="1" dirty="0" smtClean="0">
                <a:latin typeface="Courier New" panose="02070309020205020404" pitchFamily="49" charset="0"/>
                <a:cs typeface="Courier New" panose="02070309020205020404" pitchFamily="49" charset="0"/>
              </a:rPr>
              <a:t>x20</a:t>
            </a:r>
            <a:endParaRPr lang="en-AU" altLang="zh-TW"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57</a:t>
            </a:fld>
            <a:endParaRPr lang="zh-TW" altLang="zh-TW"/>
          </a:p>
        </p:txBody>
      </p:sp>
    </p:spTree>
    <p:extLst>
      <p:ext uri="{BB962C8B-B14F-4D97-AF65-F5344CB8AC3E}">
        <p14:creationId xmlns:p14="http://schemas.microsoft.com/office/powerpoint/2010/main" val="33780422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51520" y="2348880"/>
            <a:ext cx="8568952" cy="295232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標題 6"/>
          <p:cNvSpPr>
            <a:spLocks noGrp="1"/>
          </p:cNvSpPr>
          <p:nvPr>
            <p:ph type="title"/>
          </p:nvPr>
        </p:nvSpPr>
        <p:spPr/>
        <p:txBody>
          <a:bodyPr/>
          <a:lstStyle/>
          <a:p>
            <a:r>
              <a:rPr lang="en-AU" altLang="en-US" dirty="0"/>
              <a:t>The Outer Loop</a:t>
            </a:r>
            <a:endParaRPr lang="zh-TW" altLang="en-US" dirty="0"/>
          </a:p>
        </p:txBody>
      </p:sp>
      <p:sp>
        <p:nvSpPr>
          <p:cNvPr id="3" name="內容版面配置區 2"/>
          <p:cNvSpPr>
            <a:spLocks noGrp="1"/>
          </p:cNvSpPr>
          <p:nvPr>
            <p:ph idx="1"/>
          </p:nvPr>
        </p:nvSpPr>
        <p:spPr/>
        <p:txBody>
          <a:bodyPr/>
          <a:lstStyle/>
          <a:p>
            <a:r>
              <a:rPr lang="en-US" altLang="en-US" dirty="0" smtClean="0"/>
              <a:t>Skeleton of outer loop:</a:t>
            </a:r>
          </a:p>
          <a:p>
            <a:pPr marL="457200" lvl="1" indent="0">
              <a:buNone/>
            </a:pPr>
            <a:r>
              <a:rPr lang="nn-NO" altLang="zh-TW" b="1" dirty="0">
                <a:latin typeface="Courier New" panose="02070309020205020404" pitchFamily="49" charset="0"/>
                <a:cs typeface="Courier New" panose="02070309020205020404" pitchFamily="49" charset="0"/>
              </a:rPr>
              <a:t>for (i = 0; i </a:t>
            </a:r>
            <a:r>
              <a:rPr lang="nn-NO" altLang="zh-TW" b="1" dirty="0" smtClean="0">
                <a:latin typeface="Courier New" panose="02070309020205020404" pitchFamily="49" charset="0"/>
                <a:cs typeface="Courier New" panose="02070309020205020404" pitchFamily="49" charset="0"/>
              </a:rPr>
              <a:t>&lt; n</a:t>
            </a:r>
            <a:r>
              <a:rPr lang="nn-NO" altLang="zh-TW" b="1" dirty="0">
                <a:latin typeface="Courier New" panose="02070309020205020404" pitchFamily="49" charset="0"/>
                <a:cs typeface="Courier New" panose="02070309020205020404" pitchFamily="49" charset="0"/>
              </a:rPr>
              <a:t>; i += 1) {</a:t>
            </a:r>
            <a:endParaRPr lang="en-AU" altLang="en-US" b="1" dirty="0">
              <a:latin typeface="Courier New" panose="02070309020205020404" pitchFamily="49" charset="0"/>
              <a:cs typeface="Courier New" panose="02070309020205020404" pitchFamily="49" charset="0"/>
            </a:endParaRPr>
          </a:p>
          <a:p>
            <a:endParaRPr lang="en-AU" altLang="en-US" dirty="0" smtClean="0"/>
          </a:p>
          <a:p>
            <a:pPr marL="457200" lvl="1" indent="0">
              <a:buNone/>
            </a:pPr>
            <a:r>
              <a:rPr lang="en-US" altLang="zh-TW" b="1" dirty="0" err="1" smtClean="0">
                <a:latin typeface="Courier New" panose="02070309020205020404" pitchFamily="49" charset="0"/>
                <a:cs typeface="Courier New" panose="02070309020205020404" pitchFamily="49" charset="0"/>
              </a:rPr>
              <a:t>addi</a:t>
            </a:r>
            <a:r>
              <a:rPr lang="en-US" altLang="zh-TW" b="1" dirty="0" smtClean="0">
                <a:latin typeface="Courier New" panose="02070309020205020404" pitchFamily="49" charset="0"/>
                <a:cs typeface="Courier New" panose="02070309020205020404" pitchFamily="49" charset="0"/>
              </a:rPr>
              <a:t> </a:t>
            </a:r>
            <a:r>
              <a:rPr lang="en-US" altLang="zh-TW" b="1" dirty="0">
                <a:latin typeface="Courier New" panose="02070309020205020404" pitchFamily="49" charset="0"/>
                <a:cs typeface="Courier New" panose="02070309020205020404" pitchFamily="49" charset="0"/>
              </a:rPr>
              <a:t>x19,x0,0   // </a:t>
            </a:r>
            <a:r>
              <a:rPr lang="en-US" altLang="zh-TW" b="1" dirty="0" smtClean="0">
                <a:latin typeface="Courier New" panose="02070309020205020404" pitchFamily="49" charset="0"/>
                <a:cs typeface="Courier New" panose="02070309020205020404" pitchFamily="49" charset="0"/>
              </a:rPr>
              <a:t>x19 = </a:t>
            </a:r>
            <a:r>
              <a:rPr lang="en-US" altLang="zh-TW" b="1" dirty="0" err="1" smtClean="0">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 = 0</a:t>
            </a:r>
            <a:endParaRPr lang="en-US" altLang="zh-TW" b="1" dirty="0">
              <a:latin typeface="Courier New" panose="02070309020205020404" pitchFamily="49" charset="0"/>
              <a:cs typeface="Courier New" panose="02070309020205020404" pitchFamily="49" charset="0"/>
            </a:endParaRPr>
          </a:p>
          <a:p>
            <a:pPr marL="0" lvl="1" indent="0">
              <a:buNone/>
            </a:pPr>
            <a:r>
              <a:rPr lang="en-US" altLang="zh-TW" b="1" dirty="0" smtClean="0">
                <a:latin typeface="Courier New" panose="02070309020205020404" pitchFamily="49" charset="0"/>
                <a:cs typeface="Courier New" panose="02070309020205020404" pitchFamily="49" charset="0"/>
              </a:rPr>
              <a:t>for1tst:</a:t>
            </a:r>
          </a:p>
          <a:p>
            <a:pPr marL="457200" lvl="1" indent="0">
              <a:buNone/>
            </a:pPr>
            <a:r>
              <a:rPr lang="en-US" altLang="zh-TW" b="1" dirty="0" err="1" smtClean="0">
                <a:latin typeface="Courier New" panose="02070309020205020404" pitchFamily="49" charset="0"/>
                <a:cs typeface="Courier New" panose="02070309020205020404" pitchFamily="49" charset="0"/>
              </a:rPr>
              <a:t>bge</a:t>
            </a:r>
            <a:r>
              <a:rPr lang="en-US" altLang="zh-TW" b="1" dirty="0" smtClean="0">
                <a:latin typeface="Courier New" panose="02070309020205020404" pitchFamily="49" charset="0"/>
                <a:cs typeface="Courier New" panose="02070309020205020404" pitchFamily="49" charset="0"/>
              </a:rPr>
              <a:t>  x19,x11,exit1  // exit1 if </a:t>
            </a:r>
            <a:r>
              <a:rPr lang="en-US" altLang="zh-TW" b="1" dirty="0">
                <a:latin typeface="Courier New" panose="02070309020205020404" pitchFamily="49" charset="0"/>
                <a:cs typeface="Courier New" panose="02070309020205020404" pitchFamily="49" charset="0"/>
              </a:rPr>
              <a:t>(</a:t>
            </a:r>
            <a:r>
              <a:rPr lang="en-US" altLang="zh-TW" b="1" dirty="0" err="1">
                <a:latin typeface="Courier New" panose="02070309020205020404" pitchFamily="49" charset="0"/>
                <a:cs typeface="Courier New" panose="02070309020205020404" pitchFamily="49" charset="0"/>
              </a:rPr>
              <a:t>i≥</a:t>
            </a:r>
            <a:r>
              <a:rPr lang="en-US" altLang="zh-TW" b="1" dirty="0" err="1" smtClean="0">
                <a:latin typeface="Courier New" panose="02070309020205020404" pitchFamily="49" charset="0"/>
                <a:cs typeface="Courier New" panose="02070309020205020404" pitchFamily="49" charset="0"/>
              </a:rPr>
              <a:t>n</a:t>
            </a:r>
            <a:r>
              <a:rPr lang="en-US" altLang="zh-TW" b="1" dirty="0" smtClean="0">
                <a:latin typeface="Courier New" panose="02070309020205020404" pitchFamily="49" charset="0"/>
                <a:cs typeface="Courier New" panose="02070309020205020404" pitchFamily="49" charset="0"/>
              </a:rPr>
              <a:t>)</a:t>
            </a:r>
          </a:p>
          <a:p>
            <a:pPr marL="457200" lvl="1" indent="0">
              <a:buNone/>
            </a:pPr>
            <a:r>
              <a:rPr lang="en-US" altLang="zh-TW" b="1" dirty="0" smtClean="0">
                <a:latin typeface="Courier New" panose="02070309020205020404" pitchFamily="49" charset="0"/>
                <a:cs typeface="Courier New" panose="02070309020205020404" pitchFamily="49" charset="0"/>
              </a:rPr>
              <a:t>   {...}        // </a:t>
            </a:r>
            <a:r>
              <a:rPr lang="en-US" altLang="zh-TW" b="1" dirty="0">
                <a:latin typeface="Courier New" panose="02070309020205020404" pitchFamily="49" charset="0"/>
                <a:cs typeface="Courier New" panose="02070309020205020404" pitchFamily="49" charset="0"/>
              </a:rPr>
              <a:t>body of "for </a:t>
            </a:r>
            <a:r>
              <a:rPr lang="en-US" altLang="zh-TW" b="1" dirty="0" err="1">
                <a:latin typeface="Courier New" panose="02070309020205020404" pitchFamily="49" charset="0"/>
                <a:cs typeface="Courier New" panose="02070309020205020404" pitchFamily="49" charset="0"/>
              </a:rPr>
              <a:t>i</a:t>
            </a:r>
            <a:r>
              <a:rPr lang="en-US" altLang="zh-TW" b="1" dirty="0" smtClean="0">
                <a:latin typeface="Courier New" panose="02070309020205020404" pitchFamily="49" charset="0"/>
                <a:cs typeface="Courier New" panose="02070309020205020404" pitchFamily="49" charset="0"/>
              </a:rPr>
              <a:t>"</a:t>
            </a:r>
          </a:p>
          <a:p>
            <a:pPr marL="457200" lvl="1" indent="0">
              <a:buNone/>
            </a:pPr>
            <a:r>
              <a:rPr lang="en-US" altLang="zh-TW" b="1" dirty="0" err="1" smtClean="0">
                <a:latin typeface="Courier New" panose="02070309020205020404" pitchFamily="49" charset="0"/>
                <a:cs typeface="Courier New" panose="02070309020205020404" pitchFamily="49" charset="0"/>
              </a:rPr>
              <a:t>addi</a:t>
            </a:r>
            <a:r>
              <a:rPr lang="en-US" altLang="zh-TW" b="1" dirty="0" smtClean="0">
                <a:latin typeface="Courier New" panose="02070309020205020404" pitchFamily="49" charset="0"/>
                <a:cs typeface="Courier New" panose="02070309020205020404" pitchFamily="49" charset="0"/>
              </a:rPr>
              <a:t> x19,x19,1  //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 </a:t>
            </a:r>
            <a:r>
              <a:rPr lang="en-US" altLang="zh-TW" b="1" dirty="0" smtClean="0">
                <a:latin typeface="Courier New" panose="02070309020205020404" pitchFamily="49" charset="0"/>
                <a:cs typeface="Courier New" panose="02070309020205020404" pitchFamily="49" charset="0"/>
              </a:rPr>
              <a:t>1</a:t>
            </a:r>
          </a:p>
          <a:p>
            <a:pPr marL="457200" lvl="1" indent="0">
              <a:buNone/>
            </a:pPr>
            <a:r>
              <a:rPr lang="en-US" altLang="zh-TW" b="1" dirty="0" err="1" smtClean="0">
                <a:latin typeface="Courier New" panose="02070309020205020404" pitchFamily="49" charset="0"/>
                <a:cs typeface="Courier New" panose="02070309020205020404" pitchFamily="49" charset="0"/>
              </a:rPr>
              <a:t>beq</a:t>
            </a:r>
            <a:r>
              <a:rPr lang="en-US" altLang="zh-TW" b="1" dirty="0" smtClean="0">
                <a:latin typeface="Courier New" panose="02070309020205020404" pitchFamily="49" charset="0"/>
                <a:cs typeface="Courier New" panose="02070309020205020404" pitchFamily="49" charset="0"/>
              </a:rPr>
              <a:t>  x0,x0,for1tst </a:t>
            </a:r>
            <a:r>
              <a:rPr lang="en-US" altLang="zh-TW" b="1" dirty="0">
                <a:latin typeface="Courier New" panose="02070309020205020404" pitchFamily="49" charset="0"/>
                <a:cs typeface="Courier New" panose="02070309020205020404" pitchFamily="49" charset="0"/>
              </a:rPr>
              <a:t>// branch to </a:t>
            </a:r>
            <a:r>
              <a:rPr lang="en-US" altLang="zh-TW" b="1" dirty="0" smtClean="0">
                <a:latin typeface="Courier New" panose="02070309020205020404" pitchFamily="49" charset="0"/>
                <a:cs typeface="Courier New" panose="02070309020205020404" pitchFamily="49" charset="0"/>
              </a:rPr>
              <a:t>outer loop</a:t>
            </a:r>
          </a:p>
          <a:p>
            <a:pPr marL="457200" lvl="1" indent="-457200">
              <a:buNone/>
            </a:pPr>
            <a:r>
              <a:rPr lang="en-US" altLang="zh-TW" b="1" dirty="0" smtClean="0">
                <a:latin typeface="Courier New" panose="02070309020205020404" pitchFamily="49" charset="0"/>
                <a:cs typeface="Courier New" panose="02070309020205020404" pitchFamily="49" charset="0"/>
              </a:rPr>
              <a:t>exit1:</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58</a:t>
            </a:fld>
            <a:endParaRPr lang="zh-TW" altLang="zh-TW"/>
          </a:p>
        </p:txBody>
      </p:sp>
    </p:spTree>
    <p:extLst>
      <p:ext uri="{BB962C8B-B14F-4D97-AF65-F5344CB8AC3E}">
        <p14:creationId xmlns:p14="http://schemas.microsoft.com/office/powerpoint/2010/main" val="972211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Procedures/Functions in HLL</a:t>
            </a:r>
            <a:endParaRPr lang="zh-TW" altLang="en-US" dirty="0"/>
          </a:p>
        </p:txBody>
      </p:sp>
      <p:sp>
        <p:nvSpPr>
          <p:cNvPr id="3" name="內容版面配置區 2"/>
          <p:cNvSpPr>
            <a:spLocks noGrp="1"/>
          </p:cNvSpPr>
          <p:nvPr>
            <p:ph idx="1"/>
          </p:nvPr>
        </p:nvSpPr>
        <p:spPr/>
        <p:txBody>
          <a:bodyPr/>
          <a:lstStyle/>
          <a:p>
            <a:r>
              <a:rPr lang="en-US" altLang="zh-TW" dirty="0" smtClean="0"/>
              <a:t>Requirements:</a:t>
            </a:r>
          </a:p>
          <a:p>
            <a:pPr lvl="1"/>
            <a:r>
              <a:rPr lang="en-US" altLang="zh-TW" dirty="0" smtClean="0">
                <a:solidFill>
                  <a:srgbClr val="FF0000"/>
                </a:solidFill>
              </a:rPr>
              <a:t>Procedure internals are treated as a </a:t>
            </a:r>
            <a:r>
              <a:rPr lang="en-US" altLang="zh-TW" b="1" dirty="0" smtClean="0">
                <a:solidFill>
                  <a:srgbClr val="FF0000"/>
                </a:solidFill>
              </a:rPr>
              <a:t>black box</a:t>
            </a:r>
          </a:p>
          <a:p>
            <a:pPr lvl="2"/>
            <a:r>
              <a:rPr lang="en-US" altLang="zh-TW" dirty="0" smtClean="0"/>
              <a:t>Memory allocation of </a:t>
            </a:r>
            <a:r>
              <a:rPr lang="en-US" altLang="zh-TW" dirty="0" err="1" smtClean="0"/>
              <a:t>callee’s</a:t>
            </a:r>
            <a:r>
              <a:rPr lang="en-US" altLang="zh-TW" dirty="0" smtClean="0"/>
              <a:t> internal (local) variables should not “interfere” outside data, including other invocations of the same procedure, i.e., recursive calls</a:t>
            </a:r>
          </a:p>
          <a:p>
            <a:pPr lvl="1"/>
            <a:r>
              <a:rPr lang="en-US" altLang="zh-TW" dirty="0" smtClean="0"/>
              <a:t>Control flow can jump to and return from procedure (procedure address and return address)</a:t>
            </a:r>
          </a:p>
          <a:p>
            <a:pPr lvl="1"/>
            <a:r>
              <a:rPr lang="en-US" altLang="zh-TW" dirty="0" smtClean="0"/>
              <a:t>Caller data can be passed to and returned from procedure (arguments and return</a:t>
            </a:r>
            <a:br>
              <a:rPr lang="en-US" altLang="zh-TW" dirty="0" smtClean="0"/>
            </a:br>
            <a:r>
              <a:rPr lang="en-US" altLang="zh-TW" dirty="0" smtClean="0"/>
              <a:t>value </a:t>
            </a:r>
            <a:r>
              <a:rPr lang="en-US" altLang="zh-TW" dirty="0" smtClean="0">
                <a:sym typeface="Wingdings" panose="05000000000000000000" pitchFamily="2" charset="2"/>
              </a:rPr>
              <a:t> values in C/C++, </a:t>
            </a:r>
            <a:br>
              <a:rPr lang="en-US" altLang="zh-TW" dirty="0" smtClean="0">
                <a:sym typeface="Wingdings" panose="05000000000000000000" pitchFamily="2" charset="2"/>
              </a:rPr>
            </a:br>
            <a:r>
              <a:rPr lang="en-US" altLang="zh-TW" dirty="0" smtClean="0">
                <a:sym typeface="Wingdings" panose="05000000000000000000" pitchFamily="2" charset="2"/>
              </a:rPr>
              <a:t>not memory locations!</a:t>
            </a:r>
            <a:r>
              <a:rPr lang="en-US" altLang="zh-TW" dirty="0" smtClean="0"/>
              <a:t>)</a:t>
            </a:r>
          </a:p>
          <a:p>
            <a:pPr lvl="1"/>
            <a:endParaRPr lang="en-US" altLang="zh-TW" dirty="0" smtClean="0"/>
          </a:p>
        </p:txBody>
      </p:sp>
      <p:sp>
        <p:nvSpPr>
          <p:cNvPr id="4" name="文字方塊 3"/>
          <p:cNvSpPr txBox="1"/>
          <p:nvPr/>
        </p:nvSpPr>
        <p:spPr>
          <a:xfrm>
            <a:off x="4644008" y="4365104"/>
            <a:ext cx="3724096" cy="1631216"/>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sum(</a:t>
            </a:r>
            <a:r>
              <a:rPr lang="en-US" altLang="zh-TW" sz="2000" b="1" dirty="0" err="1">
                <a:latin typeface="Courier New" panose="02070309020205020404" pitchFamily="49" charset="0"/>
                <a:cs typeface="Courier New" panose="02070309020205020404" pitchFamily="49" charset="0"/>
              </a:rPr>
              <a:t>int</a:t>
            </a:r>
            <a:r>
              <a:rPr lang="en-US" altLang="zh-TW" sz="2000" b="1" dirty="0">
                <a:latin typeface="Courier New" panose="02070309020205020404" pitchFamily="49" charset="0"/>
                <a:cs typeface="Courier New" panose="02070309020205020404" pitchFamily="49" charset="0"/>
              </a:rPr>
              <a:t> x, </a:t>
            </a:r>
            <a:r>
              <a:rPr lang="en-US" altLang="zh-TW" sz="2000" b="1" dirty="0" err="1">
                <a:latin typeface="Courier New" panose="02070309020205020404" pitchFamily="49" charset="0"/>
                <a:cs typeface="Courier New" panose="02070309020205020404" pitchFamily="49" charset="0"/>
              </a:rPr>
              <a:t>int</a:t>
            </a:r>
            <a:r>
              <a:rPr lang="en-US" altLang="zh-TW" sz="2000" b="1" dirty="0">
                <a:latin typeface="Courier New" panose="02070309020205020404" pitchFamily="49" charset="0"/>
                <a:cs typeface="Courier New" panose="02070309020205020404" pitchFamily="49" charset="0"/>
              </a:rPr>
              <a:t> y) {</a:t>
            </a:r>
            <a:br>
              <a:rPr lang="en-US" altLang="zh-TW" sz="2000" b="1" dirty="0">
                <a:latin typeface="Courier New" panose="02070309020205020404" pitchFamily="49" charset="0"/>
                <a:cs typeface="Courier New" panose="02070309020205020404" pitchFamily="49" charset="0"/>
              </a:rPr>
            </a:b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temp;</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temp = x + y;</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return temp;</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smtClean="0">
                <a:latin typeface="Courier New" panose="02070309020205020404" pitchFamily="49" charset="0"/>
                <a:cs typeface="Courier New" panose="02070309020205020404" pitchFamily="49" charset="0"/>
              </a:rPr>
              <a:t>}</a:t>
            </a:r>
            <a:endParaRPr lang="en-US" altLang="zh-TW" sz="2000" b="1" dirty="0">
              <a:latin typeface="Courier New" panose="02070309020205020404" pitchFamily="49" charset="0"/>
              <a:cs typeface="Courier New" panose="02070309020205020404" pitchFamily="49" charset="0"/>
            </a:endParaRP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33057984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51520" y="1988840"/>
            <a:ext cx="8568952" cy="403244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標題 1"/>
          <p:cNvSpPr>
            <a:spLocks noGrp="1"/>
          </p:cNvSpPr>
          <p:nvPr>
            <p:ph type="title"/>
          </p:nvPr>
        </p:nvSpPr>
        <p:spPr/>
        <p:txBody>
          <a:bodyPr/>
          <a:lstStyle/>
          <a:p>
            <a:r>
              <a:rPr lang="en-AU" altLang="en-US" smtClean="0"/>
              <a:t>The Inner Loop</a:t>
            </a:r>
            <a:endParaRPr lang="zh-TW" altLang="en-US" dirty="0"/>
          </a:p>
        </p:txBody>
      </p:sp>
      <p:sp>
        <p:nvSpPr>
          <p:cNvPr id="7" name="內容版面配置區 6"/>
          <p:cNvSpPr>
            <a:spLocks noGrp="1"/>
          </p:cNvSpPr>
          <p:nvPr>
            <p:ph idx="1"/>
          </p:nvPr>
        </p:nvSpPr>
        <p:spPr/>
        <p:txBody>
          <a:bodyPr/>
          <a:lstStyle/>
          <a:p>
            <a:r>
              <a:rPr lang="en-US" altLang="en-US" dirty="0" smtClean="0"/>
              <a:t>Skeleton of inner loop:</a:t>
            </a:r>
          </a:p>
          <a:p>
            <a:pPr marL="457200" lvl="1" indent="0">
              <a:buNone/>
            </a:pPr>
            <a:r>
              <a:rPr lang="en-US" altLang="zh-TW" b="1" dirty="0" smtClean="0">
                <a:latin typeface="Courier New" panose="02070309020205020404" pitchFamily="49" charset="0"/>
                <a:cs typeface="Courier New" panose="02070309020205020404" pitchFamily="49" charset="0"/>
              </a:rPr>
              <a:t>for (j=i−1; j&gt;=0 &amp;&amp; v[j]&gt;v[j+1]; j−=1) {</a:t>
            </a:r>
          </a:p>
          <a:p>
            <a:pPr marL="0" indent="0">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addi</a:t>
            </a:r>
            <a:r>
              <a:rPr lang="en-US" altLang="zh-TW" sz="2000" b="1" dirty="0" smtClean="0">
                <a:latin typeface="Courier New" panose="02070309020205020404" pitchFamily="49" charset="0"/>
                <a:cs typeface="Courier New" panose="02070309020205020404" pitchFamily="49" charset="0"/>
              </a:rPr>
              <a:t> x20,x19,-1  // x20 = j </a:t>
            </a: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i</a:t>
            </a:r>
            <a:r>
              <a:rPr lang="en-US" altLang="zh-TW" sz="2000" b="1" dirty="0" smtClean="0">
                <a:latin typeface="Courier New" panose="02070309020205020404" pitchFamily="49" charset="0"/>
                <a:cs typeface="Courier New" panose="02070309020205020404" pitchFamily="49" charset="0"/>
              </a:rPr>
              <a:t> - 1</a:t>
            </a:r>
          </a:p>
          <a:p>
            <a:pPr marL="0" indent="0">
              <a:buNone/>
            </a:pPr>
            <a:r>
              <a:rPr lang="en-US" altLang="zh-TW" sz="2000" b="1" dirty="0" smtClean="0">
                <a:latin typeface="Courier New" panose="02070309020205020404" pitchFamily="49" charset="0"/>
                <a:cs typeface="Courier New" panose="02070309020205020404" pitchFamily="49" charset="0"/>
              </a:rPr>
              <a:t>for2tst:	</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blt</a:t>
            </a:r>
            <a:r>
              <a:rPr lang="en-US" altLang="zh-TW" sz="2000" b="1" dirty="0" smtClean="0">
                <a:latin typeface="Courier New" panose="02070309020205020404" pitchFamily="49" charset="0"/>
                <a:cs typeface="Courier New" panose="02070309020205020404" pitchFamily="49" charset="0"/>
              </a:rPr>
              <a:t>  x20,x0,exit2</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if(j</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&lt; 0), </a:t>
            </a:r>
            <a:r>
              <a:rPr lang="en-US" altLang="zh-TW" sz="2000" b="1" dirty="0">
                <a:latin typeface="Courier New" panose="02070309020205020404" pitchFamily="49" charset="0"/>
                <a:cs typeface="Courier New" panose="02070309020205020404" pitchFamily="49" charset="0"/>
              </a:rPr>
              <a:t>exit </a:t>
            </a:r>
            <a:r>
              <a:rPr lang="en-US" altLang="zh-TW" sz="2000" b="1" dirty="0" smtClean="0">
                <a:latin typeface="Courier New" panose="02070309020205020404" pitchFamily="49" charset="0"/>
                <a:cs typeface="Courier New" panose="02070309020205020404" pitchFamily="49" charset="0"/>
              </a:rPr>
              <a:t>loop</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slli</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x5,x20,3 </a:t>
            </a:r>
            <a:r>
              <a:rPr lang="en-US" altLang="zh-TW" sz="2000" b="1" dirty="0" smtClean="0">
                <a:latin typeface="Courier New" panose="02070309020205020404" pitchFamily="49" charset="0"/>
                <a:cs typeface="Courier New" panose="02070309020205020404" pitchFamily="49" charset="0"/>
              </a:rPr>
              <a:t>   // </a:t>
            </a:r>
            <a:r>
              <a:rPr lang="en-US" altLang="zh-TW" sz="2000" b="1" dirty="0" err="1">
                <a:latin typeface="Courier New" panose="02070309020205020404" pitchFamily="49" charset="0"/>
                <a:cs typeface="Courier New" panose="02070309020205020404" pitchFamily="49" charset="0"/>
              </a:rPr>
              <a:t>reg</a:t>
            </a:r>
            <a:r>
              <a:rPr lang="en-US" altLang="zh-TW" sz="2000" b="1" dirty="0">
                <a:latin typeface="Courier New" panose="02070309020205020404" pitchFamily="49" charset="0"/>
                <a:cs typeface="Courier New" panose="02070309020205020404" pitchFamily="49" charset="0"/>
              </a:rPr>
              <a:t> x5 = j * </a:t>
            </a:r>
            <a:r>
              <a:rPr lang="en-US" altLang="zh-TW" sz="2000" b="1" dirty="0" smtClean="0">
                <a:latin typeface="Courier New" panose="02070309020205020404" pitchFamily="49" charset="0"/>
                <a:cs typeface="Courier New" panose="02070309020205020404" pitchFamily="49" charset="0"/>
              </a:rPr>
              <a:t>8</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add  x5,x10,x5   // </a:t>
            </a:r>
            <a:r>
              <a:rPr lang="en-US" altLang="zh-TW" sz="2000" b="1" dirty="0" err="1">
                <a:latin typeface="Courier New" panose="02070309020205020404" pitchFamily="49" charset="0"/>
                <a:cs typeface="Courier New" panose="02070309020205020404" pitchFamily="49" charset="0"/>
              </a:rPr>
              <a:t>reg</a:t>
            </a:r>
            <a:r>
              <a:rPr lang="en-US" altLang="zh-TW" sz="2000" b="1" dirty="0">
                <a:latin typeface="Courier New" panose="02070309020205020404" pitchFamily="49" charset="0"/>
                <a:cs typeface="Courier New" panose="02070309020205020404" pitchFamily="49" charset="0"/>
              </a:rPr>
              <a:t> x5 = v[ ] + (j * 8</a:t>
            </a:r>
            <a:r>
              <a:rPr lang="en-US" altLang="zh-TW" sz="2000" b="1" dirty="0" smtClean="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ld</a:t>
            </a:r>
            <a:r>
              <a:rPr lang="en-US" altLang="zh-TW" sz="2000" b="1" dirty="0" smtClean="0">
                <a:latin typeface="Courier New" panose="02070309020205020404" pitchFamily="49" charset="0"/>
                <a:cs typeface="Courier New" panose="02070309020205020404" pitchFamily="49" charset="0"/>
              </a:rPr>
              <a:t>   x6,0(x5</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 </a:t>
            </a:r>
            <a:r>
              <a:rPr lang="en-US" altLang="zh-TW" sz="2000" b="1" dirty="0" err="1">
                <a:latin typeface="Courier New" panose="02070309020205020404" pitchFamily="49" charset="0"/>
                <a:cs typeface="Courier New" panose="02070309020205020404" pitchFamily="49" charset="0"/>
              </a:rPr>
              <a:t>reg</a:t>
            </a:r>
            <a:r>
              <a:rPr lang="en-US" altLang="zh-TW" sz="2000" b="1" dirty="0">
                <a:latin typeface="Courier New" panose="02070309020205020404" pitchFamily="49" charset="0"/>
                <a:cs typeface="Courier New" panose="02070309020205020404" pitchFamily="49" charset="0"/>
              </a:rPr>
              <a:t> x6 = v[j</a:t>
            </a:r>
            <a:r>
              <a:rPr lang="en-US" altLang="zh-TW" sz="2000" b="1" dirty="0" smtClean="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ld</a:t>
            </a:r>
            <a:r>
              <a:rPr lang="en-US" altLang="zh-TW" sz="2000" b="1" dirty="0" smtClean="0">
                <a:latin typeface="Courier New" panose="02070309020205020404" pitchFamily="49" charset="0"/>
                <a:cs typeface="Courier New" panose="02070309020205020404" pitchFamily="49" charset="0"/>
              </a:rPr>
              <a:t>   x7,8(x5</a:t>
            </a: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 </a:t>
            </a:r>
            <a:r>
              <a:rPr lang="en-US" altLang="zh-TW" sz="2000" b="1" dirty="0" err="1">
                <a:latin typeface="Courier New" panose="02070309020205020404" pitchFamily="49" charset="0"/>
                <a:cs typeface="Courier New" panose="02070309020205020404" pitchFamily="49" charset="0"/>
              </a:rPr>
              <a:t>reg</a:t>
            </a:r>
            <a:r>
              <a:rPr lang="en-US" altLang="zh-TW" sz="2000" b="1" dirty="0">
                <a:latin typeface="Courier New" panose="02070309020205020404" pitchFamily="49" charset="0"/>
                <a:cs typeface="Courier New" panose="02070309020205020404" pitchFamily="49" charset="0"/>
              </a:rPr>
              <a:t> x7 = v[j + 1</a:t>
            </a:r>
            <a:r>
              <a:rPr lang="en-US" altLang="zh-TW" sz="2000" b="1" dirty="0" smtClean="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ble</a:t>
            </a:r>
            <a:r>
              <a:rPr lang="en-US" altLang="zh-TW" sz="2000" b="1" dirty="0" smtClean="0">
                <a:latin typeface="Courier New" panose="02070309020205020404" pitchFamily="49" charset="0"/>
                <a:cs typeface="Courier New" panose="02070309020205020404" pitchFamily="49" charset="0"/>
              </a:rPr>
              <a:t>  x6,x7,exit2 // </a:t>
            </a:r>
            <a:r>
              <a:rPr lang="en-US" altLang="zh-TW" sz="2000" b="1" dirty="0">
                <a:latin typeface="Courier New" panose="02070309020205020404" pitchFamily="49" charset="0"/>
                <a:cs typeface="Courier New" panose="02070309020205020404" pitchFamily="49" charset="0"/>
              </a:rPr>
              <a:t>v[j</a:t>
            </a:r>
            <a:r>
              <a:rPr lang="en-US" altLang="zh-TW" sz="2000" b="1" dirty="0" smtClean="0">
                <a:latin typeface="Courier New" panose="02070309020205020404" pitchFamily="49" charset="0"/>
                <a:cs typeface="Courier New" panose="02070309020205020404" pitchFamily="49" charset="0"/>
              </a:rPr>
              <a:t>] =&lt; </a:t>
            </a:r>
            <a:r>
              <a:rPr lang="en-US" altLang="zh-TW" sz="2000" b="1" dirty="0">
                <a:latin typeface="Courier New" panose="02070309020205020404" pitchFamily="49" charset="0"/>
                <a:cs typeface="Courier New" panose="02070309020205020404" pitchFamily="49" charset="0"/>
              </a:rPr>
              <a:t>v[j+1], </a:t>
            </a:r>
            <a:r>
              <a:rPr lang="en-US" altLang="zh-TW" sz="2000" b="1" dirty="0" smtClean="0">
                <a:latin typeface="Courier New" panose="02070309020205020404" pitchFamily="49" charset="0"/>
                <a:cs typeface="Courier New" panose="02070309020205020404" pitchFamily="49" charset="0"/>
              </a:rPr>
              <a:t>no swap</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jal</a:t>
            </a:r>
            <a:r>
              <a:rPr lang="en-US" altLang="zh-TW" sz="2000" b="1" dirty="0" smtClean="0">
                <a:latin typeface="Courier New" panose="02070309020205020404" pitchFamily="49" charset="0"/>
                <a:cs typeface="Courier New" panose="02070309020205020404" pitchFamily="49" charset="0"/>
              </a:rPr>
              <a:t>  x1,swap     // call swap</a:t>
            </a:r>
          </a:p>
          <a:p>
            <a:pPr marL="0" indent="0">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addi</a:t>
            </a:r>
            <a:r>
              <a:rPr lang="en-US" altLang="zh-TW" sz="2000" b="1" dirty="0" smtClean="0">
                <a:latin typeface="Courier New" panose="02070309020205020404" pitchFamily="49" charset="0"/>
                <a:cs typeface="Courier New" panose="02070309020205020404" pitchFamily="49" charset="0"/>
              </a:rPr>
              <a:t> x20,x20,-1  // j -= 1</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beq</a:t>
            </a:r>
            <a:r>
              <a:rPr lang="en-US" altLang="zh-TW" sz="2000" b="1" dirty="0" smtClean="0">
                <a:latin typeface="Courier New" panose="02070309020205020404" pitchFamily="49" charset="0"/>
                <a:cs typeface="Courier New" panose="02070309020205020404" pitchFamily="49" charset="0"/>
              </a:rPr>
              <a:t>  x0,x0,for2tst </a:t>
            </a:r>
            <a:r>
              <a:rPr lang="en-US" altLang="zh-TW" sz="2000" b="1" dirty="0">
                <a:latin typeface="Courier New" panose="02070309020205020404" pitchFamily="49" charset="0"/>
                <a:cs typeface="Courier New" panose="02070309020205020404" pitchFamily="49" charset="0"/>
              </a:rPr>
              <a:t>// check </a:t>
            </a:r>
            <a:r>
              <a:rPr lang="en-US" altLang="zh-TW" sz="2000" b="1" dirty="0" smtClean="0">
                <a:latin typeface="Courier New" panose="02070309020205020404" pitchFamily="49" charset="0"/>
                <a:cs typeface="Courier New" panose="02070309020205020404" pitchFamily="49" charset="0"/>
              </a:rPr>
              <a:t>next </a:t>
            </a:r>
            <a:r>
              <a:rPr lang="en-US" altLang="zh-TW" sz="2000" b="1" dirty="0">
                <a:latin typeface="Courier New" panose="02070309020205020404" pitchFamily="49" charset="0"/>
                <a:cs typeface="Courier New" panose="02070309020205020404" pitchFamily="49" charset="0"/>
              </a:rPr>
              <a:t>array </a:t>
            </a:r>
            <a:r>
              <a:rPr lang="en-US" altLang="zh-TW" sz="2000" b="1" dirty="0" smtClean="0">
                <a:latin typeface="Courier New" panose="02070309020205020404" pitchFamily="49" charset="0"/>
                <a:cs typeface="Courier New" panose="02070309020205020404" pitchFamily="49" charset="0"/>
              </a:rPr>
              <a:t>element</a:t>
            </a:r>
          </a:p>
          <a:p>
            <a:pPr marL="0" indent="0">
              <a:buNone/>
            </a:pPr>
            <a:r>
              <a:rPr lang="en-US" altLang="zh-TW" sz="2000" b="1" dirty="0" smtClean="0">
                <a:latin typeface="Courier New" panose="02070309020205020404" pitchFamily="49" charset="0"/>
                <a:cs typeface="Courier New" panose="02070309020205020404" pitchFamily="49" charset="0"/>
              </a:rPr>
              <a:t>exit2: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59</a:t>
            </a:fld>
            <a:endParaRPr lang="zh-TW" altLang="zh-TW"/>
          </a:p>
        </p:txBody>
      </p:sp>
    </p:spTree>
    <p:extLst>
      <p:ext uri="{BB962C8B-B14F-4D97-AF65-F5344CB8AC3E}">
        <p14:creationId xmlns:p14="http://schemas.microsoft.com/office/powerpoint/2010/main" val="5749221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Passing Parameters</a:t>
            </a:r>
            <a:endParaRPr lang="zh-TW" altLang="en-US" dirty="0"/>
          </a:p>
        </p:txBody>
      </p:sp>
      <p:sp>
        <p:nvSpPr>
          <p:cNvPr id="3" name="內容版面配置區 2"/>
          <p:cNvSpPr>
            <a:spLocks noGrp="1"/>
          </p:cNvSpPr>
          <p:nvPr>
            <p:ph idx="1"/>
          </p:nvPr>
        </p:nvSpPr>
        <p:spPr/>
        <p:txBody>
          <a:bodyPr/>
          <a:lstStyle/>
          <a:p>
            <a:r>
              <a:rPr lang="en-US" altLang="zh-TW" sz="2400" dirty="0" smtClean="0"/>
              <a:t>Both sort() and swap() need to use arguments stored in x10 and x11 throughout the execution</a:t>
            </a:r>
          </a:p>
          <a:p>
            <a:pPr lvl="1"/>
            <a:r>
              <a:rPr lang="en-US" altLang="zh-TW" sz="2000" dirty="0" smtClean="0"/>
              <a:t>Solution: copy x10, x11 in sort() to saved registers, x21, x22</a:t>
            </a:r>
            <a:endParaRPr lang="zh-TW" altLang="en-US" sz="2000"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60</a:t>
            </a:fld>
            <a:endParaRPr lang="zh-TW" altLang="zh-TW"/>
          </a:p>
        </p:txBody>
      </p:sp>
      <p:sp>
        <p:nvSpPr>
          <p:cNvPr id="5" name="矩形 4"/>
          <p:cNvSpPr/>
          <p:nvPr/>
        </p:nvSpPr>
        <p:spPr bwMode="auto">
          <a:xfrm>
            <a:off x="292956" y="2204864"/>
            <a:ext cx="8568952" cy="453650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indent="0">
              <a:buNone/>
            </a:pPr>
            <a:r>
              <a:rPr lang="en-US" altLang="zh-TW" sz="1800" b="1" dirty="0" smtClean="0">
                <a:latin typeface="Courier New" panose="02070309020205020404" pitchFamily="49" charset="0"/>
                <a:cs typeface="Courier New" panose="02070309020205020404" pitchFamily="49" charset="0"/>
              </a:rPr>
              <a:t>		</a:t>
            </a:r>
            <a:r>
              <a:rPr lang="en-US" altLang="zh-TW" sz="1800" b="1" dirty="0" smtClean="0">
                <a:solidFill>
                  <a:srgbClr val="FF0000"/>
                </a:solidFill>
                <a:latin typeface="Courier New" panose="02070309020205020404" pitchFamily="49" charset="0"/>
                <a:cs typeface="Courier New" panose="02070309020205020404" pitchFamily="49" charset="0"/>
              </a:rPr>
              <a:t>add  x21,x10,x0  </a:t>
            </a:r>
            <a:r>
              <a:rPr lang="en-US" altLang="zh-TW" sz="1800" b="1" dirty="0" smtClean="0">
                <a:latin typeface="Courier New" panose="02070309020205020404" pitchFamily="49" charset="0"/>
                <a:cs typeface="Courier New" panose="02070309020205020404" pitchFamily="49" charset="0"/>
              </a:rPr>
              <a:t>// copy parameter x10 into x21</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smtClean="0">
                <a:solidFill>
                  <a:srgbClr val="FF0000"/>
                </a:solidFill>
                <a:latin typeface="Courier New" panose="02070309020205020404" pitchFamily="49" charset="0"/>
                <a:cs typeface="Courier New" panose="02070309020205020404" pitchFamily="49" charset="0"/>
              </a:rPr>
              <a:t>add  x22,x11,x0  </a:t>
            </a:r>
            <a:r>
              <a:rPr lang="en-US" altLang="zh-TW" sz="1800" b="1" dirty="0" smtClean="0">
                <a:latin typeface="Courier New" panose="02070309020205020404" pitchFamily="49" charset="0"/>
                <a:cs typeface="Courier New" panose="02070309020205020404" pitchFamily="49" charset="0"/>
              </a:rPr>
              <a:t>// copy parameter x11 into x22</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addi</a:t>
            </a:r>
            <a:r>
              <a:rPr lang="en-US" altLang="zh-TW" sz="1800" b="1" dirty="0" smtClean="0">
                <a:latin typeface="Courier New" panose="02070309020205020404" pitchFamily="49" charset="0"/>
                <a:cs typeface="Courier New" panose="02070309020205020404" pitchFamily="49" charset="0"/>
              </a:rPr>
              <a:t> x19,x0,0    //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0</a:t>
            </a:r>
          </a:p>
          <a:p>
            <a:pPr marL="0" indent="0">
              <a:buNone/>
            </a:pPr>
            <a:r>
              <a:rPr lang="en-US" altLang="zh-TW" sz="1800" b="1" dirty="0">
                <a:latin typeface="Courier New" panose="02070309020205020404" pitchFamily="49" charset="0"/>
                <a:cs typeface="Courier New" panose="02070309020205020404" pitchFamily="49" charset="0"/>
              </a:rPr>
              <a:t>f</a:t>
            </a:r>
            <a:r>
              <a:rPr lang="en-US" altLang="zh-TW" sz="1800" b="1" dirty="0" smtClean="0">
                <a:latin typeface="Courier New" panose="02070309020205020404" pitchFamily="49" charset="0"/>
                <a:cs typeface="Courier New" panose="02070309020205020404" pitchFamily="49" charset="0"/>
              </a:rPr>
              <a:t>or1tst:	</a:t>
            </a:r>
            <a:r>
              <a:rPr lang="en-US" altLang="zh-TW" sz="1800" b="1" dirty="0" err="1" smtClean="0">
                <a:latin typeface="Courier New" panose="02070309020205020404" pitchFamily="49" charset="0"/>
                <a:cs typeface="Courier New" panose="02070309020205020404" pitchFamily="49" charset="0"/>
              </a:rPr>
              <a:t>bge</a:t>
            </a:r>
            <a:r>
              <a:rPr lang="en-US" altLang="zh-TW" sz="1800" b="1" dirty="0" smtClean="0">
                <a:latin typeface="Courier New" panose="02070309020205020404" pitchFamily="49" charset="0"/>
                <a:cs typeface="Courier New" panose="02070309020205020404" pitchFamily="49" charset="0"/>
              </a:rPr>
              <a:t>  x19,x22,exit1</a:t>
            </a:r>
          </a:p>
          <a:p>
            <a:pPr marL="0" indent="0">
              <a:buNone/>
            </a:pP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addi</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x20,x19,-1  // x20 = j = </a:t>
            </a:r>
            <a:r>
              <a:rPr lang="en-US" altLang="zh-TW" sz="1800" b="1" dirty="0" err="1">
                <a:latin typeface="Courier New" panose="02070309020205020404" pitchFamily="49" charset="0"/>
                <a:cs typeface="Courier New" panose="02070309020205020404" pitchFamily="49" charset="0"/>
              </a:rPr>
              <a:t>i</a:t>
            </a:r>
            <a:r>
              <a:rPr lang="en-US" altLang="zh-TW" sz="1800" b="1" dirty="0">
                <a:latin typeface="Courier New" panose="02070309020205020404" pitchFamily="49" charset="0"/>
                <a:cs typeface="Courier New" panose="02070309020205020404" pitchFamily="49" charset="0"/>
              </a:rPr>
              <a:t> - 1</a:t>
            </a:r>
          </a:p>
          <a:p>
            <a:pPr marL="0" indent="0">
              <a:buNone/>
            </a:pPr>
            <a:r>
              <a:rPr lang="en-US" altLang="zh-TW" sz="1800" b="1" dirty="0">
                <a:latin typeface="Courier New" panose="02070309020205020404" pitchFamily="49" charset="0"/>
                <a:cs typeface="Courier New" panose="02070309020205020404" pitchFamily="49" charset="0"/>
              </a:rPr>
              <a:t>for2tst</a:t>
            </a:r>
            <a:r>
              <a:rPr lang="en-US" altLang="zh-TW" sz="1800" b="1" dirty="0" smtClean="0">
                <a:latin typeface="Courier New" panose="02070309020205020404" pitchFamily="49" charset="0"/>
                <a:cs typeface="Courier New" panose="02070309020205020404" pitchFamily="49" charset="0"/>
              </a:rPr>
              <a:t>:</a:t>
            </a:r>
            <a:r>
              <a:rPr lang="en-US" altLang="zh-TW" sz="1800" b="1" dirty="0">
                <a:latin typeface="Courier New" panose="02070309020205020404" pitchFamily="49" charset="0"/>
                <a:cs typeface="Courier New" panose="02070309020205020404" pitchFamily="49" charset="0"/>
              </a:rPr>
              <a:t>	</a:t>
            </a:r>
            <a:r>
              <a:rPr lang="en-US" altLang="zh-TW" sz="1800" b="1" dirty="0" err="1">
                <a:latin typeface="Courier New" panose="02070309020205020404" pitchFamily="49" charset="0"/>
                <a:cs typeface="Courier New" panose="02070309020205020404" pitchFamily="49" charset="0"/>
              </a:rPr>
              <a:t>blt</a:t>
            </a:r>
            <a:r>
              <a:rPr lang="en-US" altLang="zh-TW" sz="1800" b="1" dirty="0">
                <a:latin typeface="Courier New" panose="02070309020205020404" pitchFamily="49" charset="0"/>
                <a:cs typeface="Courier New" panose="02070309020205020404" pitchFamily="49" charset="0"/>
              </a:rPr>
              <a:t>  x20,x0,exit2// if(j &lt; 0), exit loop</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slli</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x5,x20,3    // </a:t>
            </a:r>
            <a:r>
              <a:rPr lang="en-US" altLang="zh-TW" sz="1800" b="1" dirty="0" err="1">
                <a:latin typeface="Courier New" panose="02070309020205020404" pitchFamily="49" charset="0"/>
                <a:cs typeface="Courier New" panose="02070309020205020404" pitchFamily="49" charset="0"/>
              </a:rPr>
              <a:t>reg</a:t>
            </a:r>
            <a:r>
              <a:rPr lang="en-US" altLang="zh-TW" sz="1800" b="1" dirty="0">
                <a:latin typeface="Courier New" panose="02070309020205020404" pitchFamily="49" charset="0"/>
                <a:cs typeface="Courier New" panose="02070309020205020404" pitchFamily="49" charset="0"/>
              </a:rPr>
              <a:t> x5 = j * 8</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add  x5,</a:t>
            </a:r>
            <a:r>
              <a:rPr lang="en-US" altLang="zh-TW" sz="1800" b="1" dirty="0" smtClean="0">
                <a:solidFill>
                  <a:srgbClr val="FF0000"/>
                </a:solidFill>
                <a:latin typeface="Courier New" panose="02070309020205020404" pitchFamily="49" charset="0"/>
                <a:cs typeface="Courier New" panose="02070309020205020404" pitchFamily="49" charset="0"/>
              </a:rPr>
              <a:t>x21</a:t>
            </a:r>
            <a:r>
              <a:rPr lang="en-US" altLang="zh-TW" sz="1800" b="1" dirty="0" smtClean="0">
                <a:latin typeface="Courier New" panose="02070309020205020404" pitchFamily="49" charset="0"/>
                <a:cs typeface="Courier New" panose="02070309020205020404" pitchFamily="49" charset="0"/>
              </a:rPr>
              <a:t>,x5   </a:t>
            </a:r>
            <a:r>
              <a:rPr lang="en-US" altLang="zh-TW" sz="1800" b="1" dirty="0">
                <a:latin typeface="Courier New" panose="02070309020205020404" pitchFamily="49" charset="0"/>
                <a:cs typeface="Courier New" panose="02070309020205020404" pitchFamily="49" charset="0"/>
              </a:rPr>
              <a:t>// </a:t>
            </a:r>
            <a:r>
              <a:rPr lang="en-US" altLang="zh-TW" sz="1800" b="1" dirty="0" err="1">
                <a:latin typeface="Courier New" panose="02070309020205020404" pitchFamily="49" charset="0"/>
                <a:cs typeface="Courier New" panose="02070309020205020404" pitchFamily="49" charset="0"/>
              </a:rPr>
              <a:t>reg</a:t>
            </a:r>
            <a:r>
              <a:rPr lang="en-US" altLang="zh-TW" sz="1800" b="1" dirty="0">
                <a:latin typeface="Courier New" panose="02070309020205020404" pitchFamily="49" charset="0"/>
                <a:cs typeface="Courier New" panose="02070309020205020404" pitchFamily="49" charset="0"/>
              </a:rPr>
              <a:t> x5 = v[ ] + (j * 8)</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ld</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x6,0(x5)    // </a:t>
            </a:r>
            <a:r>
              <a:rPr lang="en-US" altLang="zh-TW" sz="1800" b="1" dirty="0" err="1">
                <a:latin typeface="Courier New" panose="02070309020205020404" pitchFamily="49" charset="0"/>
                <a:cs typeface="Courier New" panose="02070309020205020404" pitchFamily="49" charset="0"/>
              </a:rPr>
              <a:t>reg</a:t>
            </a:r>
            <a:r>
              <a:rPr lang="en-US" altLang="zh-TW" sz="1800" b="1" dirty="0">
                <a:latin typeface="Courier New" panose="02070309020205020404" pitchFamily="49" charset="0"/>
                <a:cs typeface="Courier New" panose="02070309020205020404" pitchFamily="49" charset="0"/>
              </a:rPr>
              <a:t> x6 = v[j]</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ld</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x7,8(x5)    // </a:t>
            </a:r>
            <a:r>
              <a:rPr lang="en-US" altLang="zh-TW" sz="1800" b="1" dirty="0" err="1">
                <a:latin typeface="Courier New" panose="02070309020205020404" pitchFamily="49" charset="0"/>
                <a:cs typeface="Courier New" panose="02070309020205020404" pitchFamily="49" charset="0"/>
              </a:rPr>
              <a:t>reg</a:t>
            </a:r>
            <a:r>
              <a:rPr lang="en-US" altLang="zh-TW" sz="1800" b="1" dirty="0">
                <a:latin typeface="Courier New" panose="02070309020205020404" pitchFamily="49" charset="0"/>
                <a:cs typeface="Courier New" panose="02070309020205020404" pitchFamily="49" charset="0"/>
              </a:rPr>
              <a:t> x7 = v[j + 1]</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ble</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x6,x7,exit2 // v[j] =&lt; v[j+1], no </a:t>
            </a:r>
            <a:r>
              <a:rPr lang="en-US" altLang="zh-TW" sz="1800" b="1" dirty="0" smtClean="0">
                <a:latin typeface="Courier New" panose="02070309020205020404" pitchFamily="49" charset="0"/>
                <a:cs typeface="Courier New" panose="02070309020205020404" pitchFamily="49" charset="0"/>
              </a:rPr>
              <a:t>swap</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smtClean="0">
                <a:solidFill>
                  <a:srgbClr val="FF0000"/>
                </a:solidFill>
                <a:latin typeface="Courier New" panose="02070309020205020404" pitchFamily="49" charset="0"/>
                <a:cs typeface="Courier New" panose="02070309020205020404" pitchFamily="49" charset="0"/>
              </a:rPr>
              <a:t>add  x10,x21,x0  </a:t>
            </a:r>
            <a:r>
              <a:rPr lang="en-US" altLang="zh-TW" sz="1800" b="1" dirty="0" smtClean="0">
                <a:latin typeface="Courier New" panose="02070309020205020404" pitchFamily="49" charset="0"/>
                <a:cs typeface="Courier New" panose="02070309020205020404" pitchFamily="49" charset="0"/>
              </a:rPr>
              <a:t>// prepare 1</a:t>
            </a:r>
            <a:r>
              <a:rPr lang="en-US" altLang="zh-TW" sz="1800" b="1" baseline="30000" dirty="0" smtClean="0">
                <a:latin typeface="Courier New" panose="02070309020205020404" pitchFamily="49" charset="0"/>
                <a:cs typeface="Courier New" panose="02070309020205020404" pitchFamily="49" charset="0"/>
              </a:rPr>
              <a:t>st</a:t>
            </a:r>
            <a:r>
              <a:rPr lang="en-US" altLang="zh-TW" sz="1800" b="1" dirty="0" smtClean="0">
                <a:latin typeface="Courier New" panose="02070309020205020404" pitchFamily="49" charset="0"/>
                <a:cs typeface="Courier New" panose="02070309020205020404" pitchFamily="49" charset="0"/>
              </a:rPr>
              <a:t> swap parameter</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smtClean="0">
                <a:solidFill>
                  <a:srgbClr val="FF0000"/>
                </a:solidFill>
                <a:latin typeface="Courier New" panose="02070309020205020404" pitchFamily="49" charset="0"/>
                <a:cs typeface="Courier New" panose="02070309020205020404" pitchFamily="49" charset="0"/>
              </a:rPr>
              <a:t>add  x11,x20,x0  </a:t>
            </a:r>
            <a:r>
              <a:rPr lang="en-US" altLang="zh-TW" sz="1800" b="1" dirty="0" smtClean="0">
                <a:latin typeface="Courier New" panose="02070309020205020404" pitchFamily="49" charset="0"/>
                <a:cs typeface="Courier New" panose="02070309020205020404" pitchFamily="49" charset="0"/>
              </a:rPr>
              <a:t>// prepare 2</a:t>
            </a:r>
            <a:r>
              <a:rPr lang="en-US" altLang="zh-TW" sz="1800" b="1" baseline="30000" dirty="0" smtClean="0">
                <a:latin typeface="Courier New" panose="02070309020205020404" pitchFamily="49" charset="0"/>
                <a:cs typeface="Courier New" panose="02070309020205020404" pitchFamily="49" charset="0"/>
              </a:rPr>
              <a:t>nd</a:t>
            </a:r>
            <a:r>
              <a:rPr lang="en-US" altLang="zh-TW" sz="1800" b="1" dirty="0" smtClean="0">
                <a:latin typeface="Courier New" panose="02070309020205020404" pitchFamily="49" charset="0"/>
                <a:cs typeface="Courier New" panose="02070309020205020404" pitchFamily="49" charset="0"/>
              </a:rPr>
              <a:t> swap parameter</a:t>
            </a:r>
            <a:endParaRPr lang="en-US" altLang="zh-TW" sz="1800" b="1" dirty="0">
              <a:latin typeface="Courier New" panose="02070309020205020404" pitchFamily="49" charset="0"/>
              <a:cs typeface="Courier New" panose="02070309020205020404" pitchFamily="49" charset="0"/>
            </a:endParaRP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jal</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x1,swap     // call swap</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addi</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x20,x20,-1  // j -= 1</a:t>
            </a:r>
          </a:p>
          <a:p>
            <a:pPr marL="0" indent="0">
              <a:buNone/>
            </a:pPr>
            <a:r>
              <a:rPr lang="en-US" altLang="zh-TW" sz="1800" b="1" dirty="0">
                <a:latin typeface="Courier New" panose="02070309020205020404" pitchFamily="49" charset="0"/>
                <a:cs typeface="Courier New" panose="02070309020205020404" pitchFamily="49" charset="0"/>
              </a:rPr>
              <a:t>	</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beq</a:t>
            </a:r>
            <a:r>
              <a:rPr lang="en-US" altLang="zh-TW" sz="1800" b="1" dirty="0" smtClean="0">
                <a:latin typeface="Courier New" panose="02070309020205020404" pitchFamily="49" charset="0"/>
                <a:cs typeface="Courier New" panose="02070309020205020404" pitchFamily="49" charset="0"/>
              </a:rPr>
              <a:t>  </a:t>
            </a:r>
            <a:r>
              <a:rPr lang="en-US" altLang="zh-TW" sz="1800" b="1" dirty="0">
                <a:latin typeface="Courier New" panose="02070309020205020404" pitchFamily="49" charset="0"/>
                <a:cs typeface="Courier New" panose="02070309020205020404" pitchFamily="49" charset="0"/>
              </a:rPr>
              <a:t>x0,x0,for2tst // check next array </a:t>
            </a:r>
            <a:r>
              <a:rPr lang="en-US" altLang="zh-TW" sz="1800" b="1" dirty="0" smtClean="0">
                <a:latin typeface="Courier New" panose="02070309020205020404" pitchFamily="49" charset="0"/>
                <a:cs typeface="Courier New" panose="02070309020205020404" pitchFamily="49" charset="0"/>
              </a:rPr>
              <a:t>element</a:t>
            </a:r>
            <a:endParaRPr lang="en-US" altLang="zh-TW"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30829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AU" altLang="en-US" smtClean="0"/>
              <a:t>Preserving Registers</a:t>
            </a:r>
            <a:endParaRPr lang="zh-TW" altLang="en-US" dirty="0"/>
          </a:p>
        </p:txBody>
      </p:sp>
      <p:sp>
        <p:nvSpPr>
          <p:cNvPr id="3" name="內容版面配置區 2"/>
          <p:cNvSpPr>
            <a:spLocks noGrp="1"/>
          </p:cNvSpPr>
          <p:nvPr>
            <p:ph idx="1"/>
          </p:nvPr>
        </p:nvSpPr>
        <p:spPr/>
        <p:txBody>
          <a:bodyPr/>
          <a:lstStyle/>
          <a:p>
            <a:r>
              <a:rPr lang="en-US" altLang="zh-TW" dirty="0" smtClean="0"/>
              <a:t>Preserve saved registers:</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addi</a:t>
            </a:r>
            <a:r>
              <a:rPr lang="en-US" altLang="zh-TW" sz="2000" b="1" dirty="0" smtClean="0">
                <a:latin typeface="Courier New" panose="02070309020205020404" pitchFamily="49" charset="0"/>
                <a:cs typeface="Courier New" panose="02070309020205020404" pitchFamily="49" charset="0"/>
              </a:rPr>
              <a:t> sp,sp,-40  // make room on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x1,32(</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save x1 on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x22,24(</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save x22 on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x21,16(</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save x21 on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x20,8(</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save x20 on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x19,0(</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save x19 on stac</a:t>
            </a:r>
            <a:r>
              <a:rPr lang="en-US" altLang="zh-TW" b="1" dirty="0" smtClean="0">
                <a:latin typeface="Courier New" panose="02070309020205020404" pitchFamily="49" charset="0"/>
                <a:cs typeface="Courier New" panose="02070309020205020404" pitchFamily="49" charset="0"/>
              </a:rPr>
              <a:t>k</a:t>
            </a:r>
          </a:p>
          <a:p>
            <a:r>
              <a:rPr lang="en-US" altLang="zh-TW" dirty="0" smtClean="0"/>
              <a:t>Restore saved registers:</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exit1: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x19,0(</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restore x19 from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x20,8(</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restore x20 from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x21,16(</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restore x21 from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x22,24(</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restore x22 from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sd</a:t>
            </a:r>
            <a:r>
              <a:rPr lang="en-US" altLang="zh-TW" sz="2000" b="1" dirty="0" smtClean="0">
                <a:latin typeface="Courier New" panose="02070309020205020404" pitchFamily="49" charset="0"/>
                <a:cs typeface="Courier New" panose="02070309020205020404" pitchFamily="49" charset="0"/>
              </a:rPr>
              <a:t>   x1,32(</a:t>
            </a:r>
            <a:r>
              <a:rPr lang="en-US" altLang="zh-TW" sz="2000" b="1" dirty="0" err="1" smtClean="0">
                <a:latin typeface="Courier New" panose="02070309020205020404" pitchFamily="49" charset="0"/>
                <a:cs typeface="Courier New" panose="02070309020205020404" pitchFamily="49" charset="0"/>
              </a:rPr>
              <a:t>sp</a:t>
            </a:r>
            <a:r>
              <a:rPr lang="en-US" altLang="zh-TW" sz="2000" b="1" dirty="0" smtClean="0">
                <a:latin typeface="Courier New" panose="02070309020205020404" pitchFamily="49" charset="0"/>
                <a:cs typeface="Courier New" panose="02070309020205020404" pitchFamily="49" charset="0"/>
              </a:rPr>
              <a:t>)  // restore x1 from stack</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addi</a:t>
            </a: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sp,sp</a:t>
            </a:r>
            <a:r>
              <a:rPr lang="en-US" altLang="zh-TW" sz="2000" b="1" dirty="0" smtClean="0">
                <a:latin typeface="Courier New" panose="02070309020205020404" pitchFamily="49" charset="0"/>
                <a:cs typeface="Courier New" panose="02070309020205020404" pitchFamily="49" charset="0"/>
              </a:rPr>
              <a:t>, 40  // restore stack pointer</a:t>
            </a:r>
          </a:p>
          <a:p>
            <a:pPr marL="457200" lvl="1" indent="0">
              <a:spcBef>
                <a:spcPts val="0"/>
              </a:spcBef>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jalr</a:t>
            </a:r>
            <a:r>
              <a:rPr lang="en-US" altLang="zh-TW" sz="2000" b="1" dirty="0" smtClean="0">
                <a:latin typeface="Courier New" panose="02070309020205020404" pitchFamily="49" charset="0"/>
                <a:cs typeface="Courier New" panose="02070309020205020404" pitchFamily="49" charset="0"/>
              </a:rPr>
              <a:t> x0,0(x1)</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61</a:t>
            </a:fld>
            <a:endParaRPr lang="zh-TW" altLang="zh-TW"/>
          </a:p>
        </p:txBody>
      </p:sp>
    </p:spTree>
    <p:extLst>
      <p:ext uri="{BB962C8B-B14F-4D97-AF65-F5344CB8AC3E}">
        <p14:creationId xmlns:p14="http://schemas.microsoft.com/office/powerpoint/2010/main" val="14674259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rgbClr val="FF0000"/>
                </a:solidFill>
              </a:rPr>
              <a:t>Arrays versus pointers (Sec. 2.14)</a:t>
            </a:r>
            <a:endParaRPr lang="en-US" altLang="zh-TW" dirty="0">
              <a:solidFill>
                <a:srgbClr val="FF0000"/>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62</a:t>
            </a:fld>
            <a:endParaRPr lang="zh-TW" altLang="zh-TW"/>
          </a:p>
        </p:txBody>
      </p:sp>
    </p:spTree>
    <p:extLst>
      <p:ext uri="{BB962C8B-B14F-4D97-AF65-F5344CB8AC3E}">
        <p14:creationId xmlns:p14="http://schemas.microsoft.com/office/powerpoint/2010/main" val="17627780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altLang="zh-TW" dirty="0" smtClean="0"/>
              <a:t>Addressing C Arrays</a:t>
            </a:r>
            <a:endParaRPr lang="en-AU" altLang="zh-TW" dirty="0" smtClean="0"/>
          </a:p>
        </p:txBody>
      </p:sp>
      <p:sp>
        <p:nvSpPr>
          <p:cNvPr id="78852" name="Rectangle 3"/>
          <p:cNvSpPr>
            <a:spLocks noGrp="1" noChangeArrowheads="1"/>
          </p:cNvSpPr>
          <p:nvPr>
            <p:ph type="body" idx="1"/>
          </p:nvPr>
        </p:nvSpPr>
        <p:spPr/>
        <p:txBody>
          <a:bodyPr/>
          <a:lstStyle/>
          <a:p>
            <a:r>
              <a:rPr lang="en-US" altLang="zh-TW" dirty="0" smtClean="0"/>
              <a:t>Array indexing in C involves</a:t>
            </a:r>
          </a:p>
          <a:p>
            <a:pPr lvl="1"/>
            <a:r>
              <a:rPr lang="en-US" altLang="zh-TW" dirty="0" smtClean="0">
                <a:solidFill>
                  <a:srgbClr val="FF0000"/>
                </a:solidFill>
              </a:rPr>
              <a:t>Multiplying</a:t>
            </a:r>
            <a:r>
              <a:rPr lang="en-US" altLang="zh-TW" dirty="0" smtClean="0"/>
              <a:t> index by element size</a:t>
            </a:r>
          </a:p>
          <a:p>
            <a:pPr lvl="1"/>
            <a:r>
              <a:rPr lang="en-US" altLang="zh-TW" dirty="0" smtClean="0"/>
              <a:t>Adding to array base address</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63</a:t>
            </a:fld>
            <a:endParaRPr lang="zh-TW" altLang="zh-TW"/>
          </a:p>
        </p:txBody>
      </p:sp>
      <p:graphicFrame>
        <p:nvGraphicFramePr>
          <p:cNvPr id="7" name="Group 3"/>
          <p:cNvGraphicFramePr>
            <a:graphicFrameLocks noGrp="1"/>
          </p:cNvGraphicFramePr>
          <p:nvPr>
            <p:extLst>
              <p:ext uri="{D42A27DB-BD31-4B8C-83A1-F6EECF244321}">
                <p14:modId xmlns:p14="http://schemas.microsoft.com/office/powerpoint/2010/main" val="3185173165"/>
              </p:ext>
            </p:extLst>
          </p:nvPr>
        </p:nvGraphicFramePr>
        <p:xfrm>
          <a:off x="395982" y="2400096"/>
          <a:ext cx="8568506" cy="3981232"/>
        </p:xfrm>
        <a:graphic>
          <a:graphicData uri="http://schemas.openxmlformats.org/drawingml/2006/table">
            <a:tbl>
              <a:tblPr/>
              <a:tblGrid>
                <a:gridCol w="4104010">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13956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clear1(long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long</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size_t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size_t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for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0;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 size;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array[</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clear2(long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long</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size_t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long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long</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AU"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int</a:t>
                      </a: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li   x5,0       //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loop1: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slli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x6,x5,3    // x6 =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of array[</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sd</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x0,0(x7)   // array[</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addi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x5,x5,1    //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blt</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x5,x11,loop1  // if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go to loop1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mv x5,x10      // p=</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addr</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of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slli</a:t>
                      </a:r>
                      <a:r>
                        <a:rPr kumimoji="0" lang="en-US" sz="1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x6,x11,3  // x6 = size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 of 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sd</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x0,0(x5)    // Memory[p]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addi</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x5,x5,8   // p = p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bltu</a:t>
                      </a: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x5,x7,loop2 //if(p&lt;&amp;array[size])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go to loop2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3" name="矩形 2"/>
          <p:cNvSpPr/>
          <p:nvPr/>
        </p:nvSpPr>
        <p:spPr bwMode="auto">
          <a:xfrm>
            <a:off x="5436096" y="1124744"/>
            <a:ext cx="3635896" cy="115212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altLang="zh-TW" i="1" dirty="0" smtClean="0">
                <a:latin typeface="+mn-lt"/>
              </a:rPr>
              <a:t>Can do better by </a:t>
            </a:r>
            <a:r>
              <a:rPr lang="en-US" altLang="zh-TW" i="1" dirty="0">
                <a:latin typeface="+mn-lt"/>
              </a:rPr>
              <a:t>C pointers, </a:t>
            </a:r>
            <a:r>
              <a:rPr lang="en-US" altLang="zh-TW" i="1" dirty="0" smtClean="0">
                <a:latin typeface="+mn-lt"/>
              </a:rPr>
              <a:t>for corresponding </a:t>
            </a:r>
            <a:r>
              <a:rPr lang="en-US" altLang="zh-TW" i="1" dirty="0">
                <a:latin typeface="+mn-lt"/>
              </a:rPr>
              <a:t>directly to memory </a:t>
            </a:r>
            <a:r>
              <a:rPr lang="en-US" altLang="zh-TW" i="1" dirty="0" smtClean="0">
                <a:latin typeface="+mn-lt"/>
              </a:rPr>
              <a:t>addresses</a:t>
            </a:r>
            <a:endParaRPr lang="zh-TW" altLang="en-US" i="1" dirty="0">
              <a:latin typeface="+mn-lt"/>
            </a:endParaRPr>
          </a:p>
        </p:txBody>
      </p:sp>
      <p:sp>
        <p:nvSpPr>
          <p:cNvPr id="4" name="弧形 3"/>
          <p:cNvSpPr/>
          <p:nvPr/>
        </p:nvSpPr>
        <p:spPr bwMode="auto">
          <a:xfrm>
            <a:off x="395536" y="4437112"/>
            <a:ext cx="648072" cy="1792238"/>
          </a:xfrm>
          <a:prstGeom prst="arc">
            <a:avLst>
              <a:gd name="adj1" fmla="val 16833246"/>
              <a:gd name="adj2" fmla="val 15454621"/>
            </a:avLst>
          </a:prstGeom>
          <a:no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8" name="弧形 7"/>
          <p:cNvSpPr/>
          <p:nvPr/>
        </p:nvSpPr>
        <p:spPr bwMode="auto">
          <a:xfrm>
            <a:off x="4647312" y="5229200"/>
            <a:ext cx="572760" cy="1016720"/>
          </a:xfrm>
          <a:prstGeom prst="arc">
            <a:avLst>
              <a:gd name="adj1" fmla="val 16833246"/>
              <a:gd name="adj2" fmla="val 15454621"/>
            </a:avLst>
          </a:prstGeom>
          <a:no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3314989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TW" smtClean="0"/>
              <a:t>Comparison of Array vs. Pointer</a:t>
            </a:r>
            <a:endParaRPr lang="en-AU" altLang="zh-TW" dirty="0" smtClean="0"/>
          </a:p>
        </p:txBody>
      </p:sp>
      <p:sp>
        <p:nvSpPr>
          <p:cNvPr id="80900" name="Rectangle 3"/>
          <p:cNvSpPr>
            <a:spLocks noGrp="1" noChangeArrowheads="1"/>
          </p:cNvSpPr>
          <p:nvPr>
            <p:ph type="body" idx="1"/>
          </p:nvPr>
        </p:nvSpPr>
        <p:spPr/>
        <p:txBody>
          <a:bodyPr/>
          <a:lstStyle/>
          <a:p>
            <a:r>
              <a:rPr lang="en-US" altLang="zh-TW" dirty="0" smtClean="0"/>
              <a:t>Multiply “strength reduced” to shift in both versions</a:t>
            </a:r>
          </a:p>
          <a:p>
            <a:r>
              <a:rPr lang="en-US" altLang="zh-TW" dirty="0" smtClean="0"/>
              <a:t>Array version requires shift to be inside loop</a:t>
            </a:r>
          </a:p>
          <a:p>
            <a:pPr lvl="1"/>
            <a:r>
              <a:rPr lang="en-US" altLang="zh-TW" dirty="0" smtClean="0"/>
              <a:t>Part of index calculation for incrementing </a:t>
            </a:r>
            <a:r>
              <a:rPr lang="en-US" altLang="zh-TW" b="1" dirty="0" err="1" smtClean="0">
                <a:latin typeface="Courier New" panose="02070309020205020404" pitchFamily="49" charset="0"/>
                <a:cs typeface="Courier New" panose="02070309020205020404" pitchFamily="49" charset="0"/>
              </a:rPr>
              <a:t>i</a:t>
            </a:r>
            <a:endParaRPr lang="en-US" altLang="zh-TW" b="1" dirty="0" smtClean="0">
              <a:latin typeface="Courier New" panose="02070309020205020404" pitchFamily="49" charset="0"/>
              <a:cs typeface="Courier New" panose="02070309020205020404" pitchFamily="49" charset="0"/>
            </a:endParaRPr>
          </a:p>
          <a:p>
            <a:pPr lvl="1"/>
            <a:r>
              <a:rPr lang="en-US" altLang="zh-TW" dirty="0" smtClean="0"/>
              <a:t>c.f. incrementing pointer </a:t>
            </a:r>
            <a:r>
              <a:rPr lang="en-US" altLang="zh-TW" b="1" dirty="0" smtClean="0">
                <a:latin typeface="Courier New" panose="02070309020205020404" pitchFamily="49" charset="0"/>
                <a:cs typeface="Courier New" panose="02070309020205020404" pitchFamily="49" charset="0"/>
              </a:rPr>
              <a:t>p</a:t>
            </a:r>
            <a:r>
              <a:rPr lang="en-US" altLang="zh-TW" dirty="0" smtClean="0"/>
              <a:t> in the pointer version</a:t>
            </a:r>
          </a:p>
          <a:p>
            <a:r>
              <a:rPr lang="en-US" altLang="zh-TW" dirty="0" smtClean="0"/>
              <a:t>Compiler can achieve same effect as manual use of pointers</a:t>
            </a:r>
          </a:p>
          <a:p>
            <a:pPr lvl="1"/>
            <a:r>
              <a:rPr lang="en-US" altLang="zh-TW" dirty="0" smtClean="0"/>
              <a:t>Induction variable elimination</a:t>
            </a:r>
          </a:p>
          <a:p>
            <a:pPr lvl="1"/>
            <a:r>
              <a:rPr lang="en-US" altLang="zh-TW" dirty="0" smtClean="0"/>
              <a:t>Better to make program clearer and safer</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64</a:t>
            </a:fld>
            <a:endParaRPr lang="zh-TW" altLang="zh-TW"/>
          </a:p>
        </p:txBody>
      </p:sp>
    </p:spTree>
    <p:extLst>
      <p:ext uri="{BB962C8B-B14F-4D97-AF65-F5344CB8AC3E}">
        <p14:creationId xmlns:p14="http://schemas.microsoft.com/office/powerpoint/2010/main" val="3926869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Supporting procedures in hardware (Sec. 2.8)</a:t>
            </a:r>
          </a:p>
          <a:p>
            <a:r>
              <a:rPr lang="en-US" altLang="zh-TW" dirty="0"/>
              <a:t>More operand representations (Sec. 2.9, 2.10)</a:t>
            </a:r>
          </a:p>
          <a:p>
            <a:pPr lvl="1"/>
            <a:r>
              <a:rPr lang="en-US" altLang="zh-TW" dirty="0" smtClean="0"/>
              <a:t>Characters, wide </a:t>
            </a:r>
            <a:r>
              <a:rPr lang="en-US" altLang="zh-TW" dirty="0" err="1" smtClean="0"/>
              <a:t>immediates</a:t>
            </a:r>
            <a:r>
              <a:rPr lang="en-US" altLang="zh-TW" dirty="0" smtClean="0"/>
              <a:t> and addresses</a:t>
            </a:r>
            <a:endParaRPr lang="en-US" altLang="zh-TW" dirty="0"/>
          </a:p>
          <a:p>
            <a:r>
              <a:rPr lang="en-US" altLang="zh-TW" dirty="0">
                <a:solidFill>
                  <a:schemeClr val="bg1">
                    <a:lumMod val="75000"/>
                  </a:schemeClr>
                </a:solidFill>
              </a:rPr>
              <a:t>Parallelism and instructions (Sec. 2.11)</a:t>
            </a:r>
          </a:p>
          <a:p>
            <a:r>
              <a:rPr lang="en-US" altLang="zh-TW" dirty="0"/>
              <a:t>Translating and starting a program (Sec. 2.12</a:t>
            </a:r>
            <a:r>
              <a:rPr lang="en-US" altLang="zh-TW" dirty="0" smtClean="0"/>
              <a:t>)</a:t>
            </a:r>
          </a:p>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smtClean="0">
                <a:solidFill>
                  <a:schemeClr val="bg1">
                    <a:lumMod val="75000"/>
                  </a:schemeClr>
                </a:solidFill>
              </a:rPr>
              <a:t>Compiling </a:t>
            </a:r>
            <a:r>
              <a:rPr lang="en-US" altLang="zh-TW" dirty="0">
                <a:solidFill>
                  <a:schemeClr val="bg1">
                    <a:lumMod val="75000"/>
                  </a:schemeClr>
                </a:solidFill>
              </a:rPr>
              <a:t>C and interpreting Java (Sec. 2.15)</a:t>
            </a:r>
          </a:p>
          <a:p>
            <a:r>
              <a:rPr lang="en-US" altLang="zh-TW" dirty="0">
                <a:solidFill>
                  <a:srgbClr val="FF0000"/>
                </a:solidFill>
              </a:rPr>
              <a:t>Other ISAs: MIPS, x86 (Sec. 2.16, 2.17)</a:t>
            </a:r>
          </a:p>
          <a:p>
            <a:r>
              <a:rPr lang="en-US" altLang="zh-TW" dirty="0"/>
              <a:t>The rest of RISC-V (Sec. 2.18)</a:t>
            </a:r>
          </a:p>
          <a:p>
            <a:r>
              <a:rPr lang="en-US" altLang="zh-TW" dirty="0" smtClean="0"/>
              <a:t>Fallacies </a:t>
            </a:r>
            <a:r>
              <a:rPr lang="en-US" altLang="zh-TW" dirty="0"/>
              <a:t>and p</a:t>
            </a:r>
            <a:r>
              <a:rPr lang="en-US" altLang="zh-TW" dirty="0" smtClean="0"/>
              <a:t>itfalls (Sec. 2.19)</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65</a:t>
            </a:fld>
            <a:endParaRPr lang="zh-TW" altLang="zh-TW"/>
          </a:p>
        </p:txBody>
      </p:sp>
    </p:spTree>
    <p:extLst>
      <p:ext uri="{BB962C8B-B14F-4D97-AF65-F5344CB8AC3E}">
        <p14:creationId xmlns:p14="http://schemas.microsoft.com/office/powerpoint/2010/main" val="420341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AU" altLang="en-US" smtClean="0"/>
              <a:t>MIPS Instructions</a:t>
            </a:r>
          </a:p>
        </p:txBody>
      </p:sp>
      <p:sp>
        <p:nvSpPr>
          <p:cNvPr id="156675" name="Rectangle 3"/>
          <p:cNvSpPr>
            <a:spLocks noGrp="1" noChangeArrowheads="1"/>
          </p:cNvSpPr>
          <p:nvPr>
            <p:ph idx="1"/>
          </p:nvPr>
        </p:nvSpPr>
        <p:spPr/>
        <p:txBody>
          <a:bodyPr/>
          <a:lstStyle/>
          <a:p>
            <a:r>
              <a:rPr lang="en-AU" altLang="en-US" smtClean="0"/>
              <a:t>MIPS: commercial predecessor to RISC-V</a:t>
            </a:r>
          </a:p>
          <a:p>
            <a:r>
              <a:rPr lang="en-AU" altLang="en-US" smtClean="0"/>
              <a:t>Similar basic set of instructions</a:t>
            </a:r>
          </a:p>
          <a:p>
            <a:pPr lvl="1"/>
            <a:r>
              <a:rPr lang="en-AU" altLang="en-US" smtClean="0"/>
              <a:t>32-bit instructions</a:t>
            </a:r>
          </a:p>
          <a:p>
            <a:pPr lvl="1"/>
            <a:r>
              <a:rPr lang="en-AU" altLang="en-US" smtClean="0"/>
              <a:t>32 general purpose registers, register 0 is always 0</a:t>
            </a:r>
          </a:p>
          <a:p>
            <a:pPr lvl="1"/>
            <a:r>
              <a:rPr lang="en-AU" altLang="en-US" smtClean="0"/>
              <a:t>32 floating-point registers</a:t>
            </a:r>
          </a:p>
          <a:p>
            <a:pPr lvl="1"/>
            <a:r>
              <a:rPr lang="en-AU" altLang="en-US" smtClean="0"/>
              <a:t>Memory accessed only by load/store instructions</a:t>
            </a:r>
          </a:p>
          <a:p>
            <a:pPr lvl="2"/>
            <a:r>
              <a:rPr lang="en-AU" altLang="en-US" smtClean="0"/>
              <a:t>Consistent use of addressing modes for all data sizes</a:t>
            </a:r>
          </a:p>
          <a:p>
            <a:r>
              <a:rPr lang="en-AU" altLang="en-US" smtClean="0"/>
              <a:t>Different conditional branches</a:t>
            </a:r>
          </a:p>
          <a:p>
            <a:pPr lvl="1"/>
            <a:r>
              <a:rPr lang="en-AU" altLang="en-US" smtClean="0"/>
              <a:t>For &lt;, &lt;=, &gt;, &gt;=</a:t>
            </a:r>
          </a:p>
          <a:p>
            <a:pPr lvl="1"/>
            <a:r>
              <a:rPr lang="en-AU" altLang="en-US" smtClean="0"/>
              <a:t>RISC-V: blt, bge, bltu, bgeu</a:t>
            </a:r>
          </a:p>
          <a:p>
            <a:pPr lvl="1"/>
            <a:r>
              <a:rPr lang="en-AU" altLang="en-US" smtClean="0"/>
              <a:t>MIPS: slt, sltu (set less than, result is 0 or 1)</a:t>
            </a:r>
          </a:p>
          <a:p>
            <a:pPr lvl="2"/>
            <a:r>
              <a:rPr lang="en-AU" altLang="en-US" smtClean="0"/>
              <a:t>Then use beq, bne to complete the branch</a:t>
            </a:r>
          </a:p>
          <a:p>
            <a:pPr lvl="1"/>
            <a:endParaRPr lang="en-AU" altLang="en-US" smtClean="0"/>
          </a:p>
          <a:p>
            <a:pPr lvl="1"/>
            <a:endParaRPr lang="en-AU" altLang="en-US"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66</a:t>
            </a:fld>
            <a:endParaRPr lang="zh-TW" altLang="zh-TW"/>
          </a:p>
        </p:txBody>
      </p:sp>
    </p:spTree>
    <p:extLst>
      <p:ext uri="{BB962C8B-B14F-4D97-AF65-F5344CB8AC3E}">
        <p14:creationId xmlns:p14="http://schemas.microsoft.com/office/powerpoint/2010/main" val="1949523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lstStyle/>
          <a:p>
            <a:r>
              <a:rPr lang="en-AU" altLang="en-US" smtClean="0"/>
              <a:t>Instruction Encoding</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67</a:t>
            </a:fld>
            <a:endParaRPr lang="zh-TW" altLang="zh-TW"/>
          </a:p>
        </p:txBody>
      </p:sp>
      <p:pic>
        <p:nvPicPr>
          <p:cNvPr id="1587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175" y="1124744"/>
            <a:ext cx="8586305"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3562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r>
              <a:rPr lang="en-US" altLang="zh-TW" smtClean="0"/>
              <a:t>The Intel x86 ISA</a:t>
            </a:r>
            <a:endParaRPr lang="en-AU" altLang="zh-TW" smtClean="0"/>
          </a:p>
        </p:txBody>
      </p:sp>
      <p:sp>
        <p:nvSpPr>
          <p:cNvPr id="84996" name="Rectangle 3"/>
          <p:cNvSpPr>
            <a:spLocks noGrp="1" noChangeArrowheads="1"/>
          </p:cNvSpPr>
          <p:nvPr>
            <p:ph type="body" idx="1"/>
          </p:nvPr>
        </p:nvSpPr>
        <p:spPr/>
        <p:txBody>
          <a:bodyPr/>
          <a:lstStyle/>
          <a:p>
            <a:r>
              <a:rPr lang="en-US" altLang="zh-TW" smtClean="0"/>
              <a:t>Evolution with backward compatibility</a:t>
            </a:r>
          </a:p>
          <a:p>
            <a:pPr lvl="1"/>
            <a:r>
              <a:rPr lang="en-US" altLang="zh-TW" smtClean="0"/>
              <a:t>8080 (1974): 8-bit microprocessor</a:t>
            </a:r>
          </a:p>
          <a:p>
            <a:pPr lvl="2"/>
            <a:r>
              <a:rPr lang="en-US" altLang="zh-TW" smtClean="0"/>
              <a:t>Accumulator, plus 3 index-register pairs</a:t>
            </a:r>
          </a:p>
          <a:p>
            <a:pPr lvl="1"/>
            <a:r>
              <a:rPr lang="en-US" altLang="zh-TW" smtClean="0"/>
              <a:t>8086 (1978): 16-bit extension to 8080</a:t>
            </a:r>
          </a:p>
          <a:p>
            <a:pPr lvl="2"/>
            <a:r>
              <a:rPr lang="en-US" altLang="zh-TW" smtClean="0"/>
              <a:t>Complex instruction set (CISC)</a:t>
            </a:r>
          </a:p>
          <a:p>
            <a:pPr lvl="1"/>
            <a:r>
              <a:rPr lang="en-US" altLang="zh-TW" smtClean="0"/>
              <a:t>8087 (1980): floating-point coprocessor</a:t>
            </a:r>
          </a:p>
          <a:p>
            <a:pPr lvl="2"/>
            <a:r>
              <a:rPr lang="en-US" altLang="zh-TW" smtClean="0"/>
              <a:t>Adds FP instructions and register stack</a:t>
            </a:r>
          </a:p>
          <a:p>
            <a:pPr lvl="1"/>
            <a:r>
              <a:rPr lang="en-US" altLang="zh-TW" smtClean="0"/>
              <a:t>80286 (1982): 24-bit addresses, MMU</a:t>
            </a:r>
          </a:p>
          <a:p>
            <a:pPr lvl="2"/>
            <a:r>
              <a:rPr lang="en-US" altLang="zh-TW" smtClean="0"/>
              <a:t>Segmented memory mapping and protection</a:t>
            </a:r>
          </a:p>
          <a:p>
            <a:pPr lvl="1"/>
            <a:r>
              <a:rPr lang="en-US" altLang="zh-TW" smtClean="0"/>
              <a:t>80386 (1985): 32-bit extension (now IA-32)</a:t>
            </a:r>
          </a:p>
          <a:p>
            <a:pPr lvl="2"/>
            <a:r>
              <a:rPr lang="en-US" altLang="zh-TW" smtClean="0"/>
              <a:t>Additional addressing modes and operations</a:t>
            </a:r>
          </a:p>
          <a:p>
            <a:pPr lvl="2"/>
            <a:r>
              <a:rPr lang="en-US" altLang="zh-TW" smtClean="0"/>
              <a:t>Paged memory mapping as well as segments</a:t>
            </a:r>
            <a:endParaRPr lang="en-AU" altLang="zh-TW"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68</a:t>
            </a:fld>
            <a:endParaRPr lang="zh-TW" altLang="zh-TW"/>
          </a:p>
        </p:txBody>
      </p:sp>
    </p:spTree>
    <p:extLst>
      <p:ext uri="{BB962C8B-B14F-4D97-AF65-F5344CB8AC3E}">
        <p14:creationId xmlns:p14="http://schemas.microsoft.com/office/powerpoint/2010/main" val="3368200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From C to Machine Code in Memory</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sp>
        <p:nvSpPr>
          <p:cNvPr id="6" name="文字方塊 5"/>
          <p:cNvSpPr txBox="1"/>
          <p:nvPr/>
        </p:nvSpPr>
        <p:spPr>
          <a:xfrm>
            <a:off x="688211" y="2046327"/>
            <a:ext cx="1723549" cy="2246769"/>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x = x + 5;</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y = y + 5;</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z</a:t>
            </a:r>
            <a:r>
              <a:rPr lang="en-US" altLang="zh-TW" sz="2000" b="1" dirty="0" smtClean="0">
                <a:latin typeface="Courier New" panose="02070309020205020404" pitchFamily="49" charset="0"/>
                <a:cs typeface="Courier New" panose="02070309020205020404" pitchFamily="49" charset="0"/>
              </a:rPr>
              <a:t> = z + 5;</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p>
        </p:txBody>
      </p:sp>
      <p:sp>
        <p:nvSpPr>
          <p:cNvPr id="43" name="燕尾形向右箭號 42"/>
          <p:cNvSpPr/>
          <p:nvPr/>
        </p:nvSpPr>
        <p:spPr bwMode="auto">
          <a:xfrm>
            <a:off x="2987824" y="2780928"/>
            <a:ext cx="792088" cy="538010"/>
          </a:xfrm>
          <a:prstGeom prst="notchedRigh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 name="圓角矩形 2"/>
          <p:cNvSpPr/>
          <p:nvPr/>
        </p:nvSpPr>
        <p:spPr bwMode="auto">
          <a:xfrm>
            <a:off x="539552" y="4797151"/>
            <a:ext cx="2664296" cy="1080121"/>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solidFill>
                  <a:srgbClr val="FFFF00"/>
                </a:solidFill>
                <a:latin typeface="+mn-lt"/>
              </a:rPr>
              <a:t>Note: for illustration purpose only; RISC-V does this differently</a:t>
            </a:r>
            <a:endParaRPr lang="zh-TW" altLang="en-US" sz="2000" dirty="0">
              <a:solidFill>
                <a:srgbClr val="FFFF00"/>
              </a:solidFill>
              <a:latin typeface="+mn-lt"/>
            </a:endParaRPr>
          </a:p>
        </p:txBody>
      </p:sp>
      <p:grpSp>
        <p:nvGrpSpPr>
          <p:cNvPr id="7" name="群組 6"/>
          <p:cNvGrpSpPr/>
          <p:nvPr/>
        </p:nvGrpSpPr>
        <p:grpSpPr>
          <a:xfrm>
            <a:off x="3713899" y="1012757"/>
            <a:ext cx="4746533" cy="5161839"/>
            <a:chOff x="3713899" y="1012757"/>
            <a:chExt cx="4746533" cy="5161839"/>
          </a:xfrm>
        </p:grpSpPr>
        <p:sp>
          <p:nvSpPr>
            <p:cNvPr id="8" name="矩形 7"/>
            <p:cNvSpPr/>
            <p:nvPr/>
          </p:nvSpPr>
          <p:spPr bwMode="auto">
            <a:xfrm>
              <a:off x="4472023" y="1124743"/>
              <a:ext cx="1934845" cy="44701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a:t>
              </a:r>
              <a:endParaRPr lang="zh-TW" altLang="en-US" sz="1800" i="1" dirty="0">
                <a:latin typeface="+mn-lt"/>
              </a:endParaRPr>
            </a:p>
          </p:txBody>
        </p:sp>
        <p:sp>
          <p:nvSpPr>
            <p:cNvPr id="9" name="矩形 8"/>
            <p:cNvSpPr/>
            <p:nvPr/>
          </p:nvSpPr>
          <p:spPr bwMode="auto">
            <a:xfrm>
              <a:off x="4472023" y="157175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a:latin typeface="+mn-lt"/>
                </a:rPr>
                <a:t>a</a:t>
              </a:r>
              <a:r>
                <a:rPr lang="en-US" altLang="zh-TW" sz="1800" i="1" dirty="0" err="1" smtClean="0">
                  <a:latin typeface="+mn-lt"/>
                </a:rPr>
                <a:t>ddi</a:t>
              </a:r>
              <a:r>
                <a:rPr lang="en-US" altLang="zh-TW" sz="1800" i="1" dirty="0" smtClean="0">
                  <a:latin typeface="+mn-lt"/>
                </a:rPr>
                <a:t> x9,x0,</a:t>
              </a:r>
              <a:r>
                <a:rPr lang="en-US" altLang="zh-TW" sz="1800" b="1" i="1" dirty="0" smtClean="0">
                  <a:solidFill>
                    <a:srgbClr val="FF0000"/>
                  </a:solidFill>
                  <a:latin typeface="+mn-lt"/>
                </a:rPr>
                <a:t>x</a:t>
              </a:r>
              <a:endParaRPr lang="zh-TW" altLang="en-US" sz="1800" b="1" i="1" dirty="0">
                <a:solidFill>
                  <a:srgbClr val="FF0000"/>
                </a:solidFill>
                <a:latin typeface="+mn-lt"/>
              </a:endParaRPr>
            </a:p>
          </p:txBody>
        </p:sp>
        <p:sp>
          <p:nvSpPr>
            <p:cNvPr id="10" name="矩形 9"/>
            <p:cNvSpPr/>
            <p:nvPr/>
          </p:nvSpPr>
          <p:spPr bwMode="auto">
            <a:xfrm>
              <a:off x="4472023" y="1857971"/>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ld</a:t>
              </a:r>
              <a:r>
                <a:rPr lang="en-US" altLang="zh-TW" sz="1800" i="1" dirty="0" smtClean="0">
                  <a:latin typeface="+mn-lt"/>
                </a:rPr>
                <a:t> x20,0(x9)</a:t>
              </a:r>
              <a:endParaRPr lang="zh-TW" altLang="en-US" sz="1800" i="1" dirty="0">
                <a:latin typeface="+mn-lt"/>
              </a:endParaRPr>
            </a:p>
          </p:txBody>
        </p:sp>
        <p:sp>
          <p:nvSpPr>
            <p:cNvPr id="11" name="矩形 10"/>
            <p:cNvSpPr/>
            <p:nvPr/>
          </p:nvSpPr>
          <p:spPr bwMode="auto">
            <a:xfrm>
              <a:off x="4472023" y="2159848"/>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addi</a:t>
              </a:r>
              <a:r>
                <a:rPr lang="en-US" altLang="zh-TW" sz="1800" i="1" dirty="0" smtClean="0">
                  <a:latin typeface="+mn-lt"/>
                </a:rPr>
                <a:t> x20,x20,5</a:t>
              </a:r>
              <a:endParaRPr lang="zh-TW" altLang="en-US" sz="1800" i="1" dirty="0">
                <a:latin typeface="+mn-lt"/>
              </a:endParaRPr>
            </a:p>
          </p:txBody>
        </p:sp>
        <p:sp>
          <p:nvSpPr>
            <p:cNvPr id="12" name="矩形 11"/>
            <p:cNvSpPr/>
            <p:nvPr/>
          </p:nvSpPr>
          <p:spPr bwMode="auto">
            <a:xfrm>
              <a:off x="4472023" y="242577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s</a:t>
              </a:r>
              <a:r>
                <a:rPr lang="en-US" altLang="zh-TW" sz="1800" i="1" dirty="0" err="1">
                  <a:latin typeface="+mn-lt"/>
                </a:rPr>
                <a:t>d</a:t>
              </a:r>
              <a:r>
                <a:rPr lang="en-US" altLang="zh-TW" sz="1800" i="1" dirty="0" smtClean="0">
                  <a:latin typeface="+mn-lt"/>
                </a:rPr>
                <a:t> x20,0(x9)</a:t>
              </a:r>
              <a:endParaRPr lang="zh-TW" altLang="en-US" sz="1800" i="1" dirty="0">
                <a:latin typeface="+mn-lt"/>
              </a:endParaRPr>
            </a:p>
          </p:txBody>
        </p:sp>
        <p:sp>
          <p:nvSpPr>
            <p:cNvPr id="13" name="矩形 12"/>
            <p:cNvSpPr/>
            <p:nvPr/>
          </p:nvSpPr>
          <p:spPr bwMode="auto">
            <a:xfrm>
              <a:off x="4472023" y="2727652"/>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9" name="矩形 18"/>
            <p:cNvSpPr/>
            <p:nvPr/>
          </p:nvSpPr>
          <p:spPr bwMode="auto">
            <a:xfrm>
              <a:off x="4472023" y="4499983"/>
              <a:ext cx="1934845" cy="288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0" name="矩形 19"/>
            <p:cNvSpPr/>
            <p:nvPr/>
          </p:nvSpPr>
          <p:spPr bwMode="auto">
            <a:xfrm>
              <a:off x="4472023" y="4751983"/>
              <a:ext cx="1934845" cy="288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1" name="矩形 20"/>
            <p:cNvSpPr/>
            <p:nvPr/>
          </p:nvSpPr>
          <p:spPr bwMode="auto">
            <a:xfrm>
              <a:off x="4472022" y="5579463"/>
              <a:ext cx="1934845" cy="513833"/>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a:t>
              </a:r>
              <a:endParaRPr lang="zh-TW" altLang="en-US" sz="1800" i="1" dirty="0">
                <a:latin typeface="+mn-lt"/>
              </a:endParaRPr>
            </a:p>
          </p:txBody>
        </p:sp>
        <p:sp>
          <p:nvSpPr>
            <p:cNvPr id="22" name="文字方塊 21"/>
            <p:cNvSpPr txBox="1"/>
            <p:nvPr/>
          </p:nvSpPr>
          <p:spPr>
            <a:xfrm>
              <a:off x="3713899" y="5805264"/>
              <a:ext cx="752129" cy="369332"/>
            </a:xfrm>
            <a:prstGeom prst="rect">
              <a:avLst/>
            </a:prstGeom>
            <a:noFill/>
          </p:spPr>
          <p:txBody>
            <a:bodyPr wrap="none" rtlCol="0">
              <a:spAutoFit/>
            </a:bodyPr>
            <a:lstStyle/>
            <a:p>
              <a:pPr marL="0" algn="ctr"/>
              <a:r>
                <a:rPr lang="en-US" altLang="zh-TW" sz="1800" dirty="0" smtClean="0">
                  <a:solidFill>
                    <a:srgbClr val="0000FF"/>
                  </a:solidFill>
                  <a:latin typeface="+mn-lt"/>
                </a:rPr>
                <a:t>2</a:t>
              </a:r>
              <a:r>
                <a:rPr lang="en-US" altLang="zh-TW" sz="1800" baseline="30000" dirty="0" smtClean="0">
                  <a:solidFill>
                    <a:srgbClr val="0000FF"/>
                  </a:solidFill>
                  <a:latin typeface="+mn-lt"/>
                </a:rPr>
                <a:t>32</a:t>
              </a:r>
              <a:r>
                <a:rPr lang="en-US" altLang="zh-TW" sz="1800" dirty="0" smtClean="0">
                  <a:solidFill>
                    <a:srgbClr val="0000FF"/>
                  </a:solidFill>
                  <a:latin typeface="+mn-lt"/>
                </a:rPr>
                <a:t> - 1</a:t>
              </a:r>
              <a:endParaRPr lang="zh-TW" altLang="en-US" sz="1800" dirty="0">
                <a:solidFill>
                  <a:srgbClr val="0000FF"/>
                </a:solidFill>
                <a:latin typeface="+mn-lt"/>
              </a:endParaRPr>
            </a:p>
          </p:txBody>
        </p:sp>
        <p:sp>
          <p:nvSpPr>
            <p:cNvPr id="23" name="文字方塊 22"/>
            <p:cNvSpPr txBox="1"/>
            <p:nvPr/>
          </p:nvSpPr>
          <p:spPr>
            <a:xfrm>
              <a:off x="4165529" y="1012757"/>
              <a:ext cx="306494" cy="369331"/>
            </a:xfrm>
            <a:prstGeom prst="rect">
              <a:avLst/>
            </a:prstGeom>
            <a:noFill/>
          </p:spPr>
          <p:txBody>
            <a:bodyPr wrap="none" rtlCol="0">
              <a:spAutoFit/>
            </a:bodyPr>
            <a:lstStyle/>
            <a:p>
              <a:pPr marL="0" algn="ctr"/>
              <a:r>
                <a:rPr lang="en-US" altLang="zh-TW" sz="1800" dirty="0" smtClean="0">
                  <a:solidFill>
                    <a:srgbClr val="0000FF"/>
                  </a:solidFill>
                  <a:latin typeface="+mn-lt"/>
                </a:rPr>
                <a:t>0</a:t>
              </a:r>
              <a:endParaRPr lang="zh-TW" altLang="en-US" sz="1800" dirty="0">
                <a:solidFill>
                  <a:srgbClr val="0000FF"/>
                </a:solidFill>
                <a:latin typeface="+mn-lt"/>
              </a:endParaRPr>
            </a:p>
          </p:txBody>
        </p:sp>
        <p:sp>
          <p:nvSpPr>
            <p:cNvPr id="26" name="文字方塊 25"/>
            <p:cNvSpPr txBox="1"/>
            <p:nvPr/>
          </p:nvSpPr>
          <p:spPr>
            <a:xfrm>
              <a:off x="4183161" y="4715852"/>
              <a:ext cx="288862" cy="369332"/>
            </a:xfrm>
            <a:prstGeom prst="rect">
              <a:avLst/>
            </a:prstGeom>
            <a:noFill/>
          </p:spPr>
          <p:txBody>
            <a:bodyPr wrap="square" rtlCol="0">
              <a:spAutoFit/>
            </a:bodyPr>
            <a:lstStyle/>
            <a:p>
              <a:pPr marL="0"/>
              <a:r>
                <a:rPr lang="en-US" altLang="zh-TW" sz="1800" dirty="0" smtClean="0">
                  <a:solidFill>
                    <a:srgbClr val="0000FF"/>
                  </a:solidFill>
                  <a:latin typeface="+mn-lt"/>
                </a:rPr>
                <a:t>y</a:t>
              </a:r>
              <a:endParaRPr lang="zh-TW" altLang="en-US" sz="1800" dirty="0">
                <a:solidFill>
                  <a:srgbClr val="0000FF"/>
                </a:solidFill>
                <a:latin typeface="+mn-lt"/>
              </a:endParaRPr>
            </a:p>
          </p:txBody>
        </p:sp>
        <p:sp>
          <p:nvSpPr>
            <p:cNvPr id="27" name="文字方塊 26"/>
            <p:cNvSpPr txBox="1"/>
            <p:nvPr/>
          </p:nvSpPr>
          <p:spPr>
            <a:xfrm>
              <a:off x="4187971" y="4437112"/>
              <a:ext cx="284052" cy="369332"/>
            </a:xfrm>
            <a:prstGeom prst="rect">
              <a:avLst/>
            </a:prstGeom>
            <a:noFill/>
          </p:spPr>
          <p:txBody>
            <a:bodyPr wrap="none" rtlCol="0">
              <a:spAutoFit/>
            </a:bodyPr>
            <a:lstStyle/>
            <a:p>
              <a:pPr marL="0"/>
              <a:r>
                <a:rPr lang="en-US" altLang="zh-TW" sz="1800" dirty="0" smtClean="0">
                  <a:solidFill>
                    <a:srgbClr val="0000FF"/>
                  </a:solidFill>
                  <a:latin typeface="+mn-lt"/>
                </a:rPr>
                <a:t>x</a:t>
              </a:r>
              <a:endParaRPr lang="zh-TW" altLang="en-US" sz="1800" dirty="0">
                <a:solidFill>
                  <a:srgbClr val="0000FF"/>
                </a:solidFill>
                <a:latin typeface="+mn-lt"/>
              </a:endParaRPr>
            </a:p>
          </p:txBody>
        </p:sp>
        <p:sp>
          <p:nvSpPr>
            <p:cNvPr id="30" name="文字方塊 29"/>
            <p:cNvSpPr txBox="1"/>
            <p:nvPr/>
          </p:nvSpPr>
          <p:spPr>
            <a:xfrm>
              <a:off x="6902545" y="1628799"/>
              <a:ext cx="1512168" cy="369332"/>
            </a:xfrm>
            <a:prstGeom prst="rect">
              <a:avLst/>
            </a:prstGeom>
            <a:noFill/>
          </p:spPr>
          <p:txBody>
            <a:bodyPr wrap="square" rtlCol="0">
              <a:spAutoFit/>
            </a:bodyPr>
            <a:lstStyle/>
            <a:p>
              <a:pPr marL="0"/>
              <a:r>
                <a:rPr lang="en-US" altLang="zh-TW" sz="1800" dirty="0" smtClean="0">
                  <a:latin typeface="+mn-lt"/>
                </a:rPr>
                <a:t>x20 </a:t>
              </a:r>
              <a:r>
                <a:rPr lang="en-US" altLang="zh-TW" sz="1800" dirty="0" smtClean="0">
                  <a:latin typeface="+mn-lt"/>
                  <a:sym typeface="Wingdings" panose="05000000000000000000" pitchFamily="2" charset="2"/>
                </a:rPr>
                <a:t> x</a:t>
              </a:r>
              <a:endParaRPr lang="zh-TW" altLang="en-US" sz="1800" dirty="0">
                <a:latin typeface="+mn-lt"/>
              </a:endParaRPr>
            </a:p>
          </p:txBody>
        </p:sp>
        <p:sp>
          <p:nvSpPr>
            <p:cNvPr id="31" name="文字方塊 30"/>
            <p:cNvSpPr txBox="1"/>
            <p:nvPr/>
          </p:nvSpPr>
          <p:spPr>
            <a:xfrm>
              <a:off x="6902545" y="2051555"/>
              <a:ext cx="1512168" cy="369332"/>
            </a:xfrm>
            <a:prstGeom prst="rect">
              <a:avLst/>
            </a:prstGeom>
            <a:noFill/>
          </p:spPr>
          <p:txBody>
            <a:bodyPr wrap="square" rtlCol="0">
              <a:spAutoFit/>
            </a:bodyPr>
            <a:lstStyle/>
            <a:p>
              <a:pPr marL="0"/>
              <a:r>
                <a:rPr lang="en-US" altLang="zh-TW" sz="1800" dirty="0" smtClean="0">
                  <a:latin typeface="+mn-lt"/>
                </a:rPr>
                <a:t>x20 </a:t>
              </a:r>
              <a:r>
                <a:rPr lang="en-US" altLang="zh-TW" sz="1800" dirty="0" smtClean="0">
                  <a:latin typeface="+mn-lt"/>
                  <a:sym typeface="Wingdings" panose="05000000000000000000" pitchFamily="2" charset="2"/>
                </a:rPr>
                <a:t> x20 + 5</a:t>
              </a:r>
              <a:endParaRPr lang="zh-TW" altLang="en-US" sz="1800" dirty="0">
                <a:latin typeface="+mn-lt"/>
              </a:endParaRPr>
            </a:p>
          </p:txBody>
        </p:sp>
        <p:sp>
          <p:nvSpPr>
            <p:cNvPr id="32" name="文字方塊 31"/>
            <p:cNvSpPr txBox="1"/>
            <p:nvPr/>
          </p:nvSpPr>
          <p:spPr>
            <a:xfrm>
              <a:off x="6902545" y="2389716"/>
              <a:ext cx="1557887" cy="369332"/>
            </a:xfrm>
            <a:prstGeom prst="rect">
              <a:avLst/>
            </a:prstGeom>
            <a:noFill/>
          </p:spPr>
          <p:txBody>
            <a:bodyPr wrap="square" rtlCol="0">
              <a:spAutoFit/>
            </a:bodyPr>
            <a:lstStyle/>
            <a:p>
              <a:pPr marL="0"/>
              <a:r>
                <a:rPr lang="en-US" altLang="zh-TW" sz="1800" dirty="0">
                  <a:latin typeface="+mn-lt"/>
                </a:rPr>
                <a:t>x</a:t>
              </a:r>
              <a:r>
                <a:rPr lang="en-US" altLang="zh-TW" sz="1800" dirty="0" smtClean="0">
                  <a:latin typeface="+mn-lt"/>
                </a:rPr>
                <a:t> </a:t>
              </a:r>
              <a:r>
                <a:rPr lang="en-US" altLang="zh-TW" sz="1800" dirty="0" smtClean="0">
                  <a:latin typeface="+mn-lt"/>
                  <a:sym typeface="Wingdings" panose="05000000000000000000" pitchFamily="2" charset="2"/>
                </a:rPr>
                <a:t> x20</a:t>
              </a:r>
              <a:r>
                <a:rPr lang="en-US" altLang="zh-TW" sz="1800" dirty="0" smtClean="0">
                  <a:latin typeface="+mn-lt"/>
                </a:rPr>
                <a:t> </a:t>
              </a:r>
              <a:endParaRPr lang="zh-TW" altLang="en-US" sz="1800" dirty="0">
                <a:latin typeface="+mn-lt"/>
              </a:endParaRPr>
            </a:p>
          </p:txBody>
        </p:sp>
        <p:sp>
          <p:nvSpPr>
            <p:cNvPr id="33" name="矩形 32"/>
            <p:cNvSpPr/>
            <p:nvPr/>
          </p:nvSpPr>
          <p:spPr bwMode="auto">
            <a:xfrm>
              <a:off x="4472023" y="302398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a:latin typeface="+mn-lt"/>
                </a:rPr>
                <a:t>a</a:t>
              </a:r>
              <a:r>
                <a:rPr lang="en-US" altLang="zh-TW" sz="1800" i="1" dirty="0" err="1" smtClean="0">
                  <a:latin typeface="+mn-lt"/>
                </a:rPr>
                <a:t>ddi</a:t>
              </a:r>
              <a:r>
                <a:rPr lang="en-US" altLang="zh-TW" sz="1800" i="1" dirty="0" smtClean="0">
                  <a:latin typeface="+mn-lt"/>
                </a:rPr>
                <a:t> x9,x0,</a:t>
              </a:r>
              <a:r>
                <a:rPr lang="en-US" altLang="zh-TW" sz="1800" b="1" i="1" dirty="0" smtClean="0">
                  <a:solidFill>
                    <a:srgbClr val="FF0000"/>
                  </a:solidFill>
                  <a:latin typeface="+mn-lt"/>
                </a:rPr>
                <a:t>y</a:t>
              </a:r>
              <a:endParaRPr lang="zh-TW" altLang="en-US" sz="1800" b="1" i="1" dirty="0">
                <a:solidFill>
                  <a:srgbClr val="FF0000"/>
                </a:solidFill>
                <a:latin typeface="+mn-lt"/>
              </a:endParaRPr>
            </a:p>
          </p:txBody>
        </p:sp>
        <p:sp>
          <p:nvSpPr>
            <p:cNvPr id="34" name="矩形 33"/>
            <p:cNvSpPr/>
            <p:nvPr/>
          </p:nvSpPr>
          <p:spPr bwMode="auto">
            <a:xfrm>
              <a:off x="4472023" y="331198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ld</a:t>
              </a:r>
              <a:r>
                <a:rPr lang="en-US" altLang="zh-TW" sz="1800" i="1" dirty="0" smtClean="0">
                  <a:latin typeface="+mn-lt"/>
                </a:rPr>
                <a:t> x21,0(x9)</a:t>
              </a:r>
              <a:endParaRPr lang="zh-TW" altLang="en-US" sz="1800" i="1" dirty="0">
                <a:latin typeface="+mn-lt"/>
              </a:endParaRPr>
            </a:p>
          </p:txBody>
        </p:sp>
        <p:sp>
          <p:nvSpPr>
            <p:cNvPr id="35" name="矩形 34"/>
            <p:cNvSpPr/>
            <p:nvPr/>
          </p:nvSpPr>
          <p:spPr bwMode="auto">
            <a:xfrm>
              <a:off x="4472023" y="359998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addi</a:t>
              </a:r>
              <a:r>
                <a:rPr lang="en-US" altLang="zh-TW" sz="1800" i="1" dirty="0" smtClean="0">
                  <a:latin typeface="+mn-lt"/>
                </a:rPr>
                <a:t> x21,x21,5</a:t>
              </a:r>
              <a:endParaRPr lang="zh-TW" altLang="en-US" sz="1800" i="1" dirty="0">
                <a:latin typeface="+mn-lt"/>
              </a:endParaRPr>
            </a:p>
          </p:txBody>
        </p:sp>
        <p:sp>
          <p:nvSpPr>
            <p:cNvPr id="36" name="矩形 35"/>
            <p:cNvSpPr/>
            <p:nvPr/>
          </p:nvSpPr>
          <p:spPr bwMode="auto">
            <a:xfrm>
              <a:off x="4472023" y="3905367"/>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s</a:t>
              </a:r>
              <a:r>
                <a:rPr lang="en-US" altLang="zh-TW" sz="1800" i="1" dirty="0" err="1">
                  <a:latin typeface="+mn-lt"/>
                </a:rPr>
                <a:t>d</a:t>
              </a:r>
              <a:r>
                <a:rPr lang="en-US" altLang="zh-TW" sz="1800" i="1" dirty="0" smtClean="0">
                  <a:latin typeface="+mn-lt"/>
                </a:rPr>
                <a:t> x21,0(x9)</a:t>
              </a:r>
              <a:endParaRPr lang="zh-TW" altLang="en-US" sz="1800" i="1" dirty="0">
                <a:latin typeface="+mn-lt"/>
              </a:endParaRPr>
            </a:p>
          </p:txBody>
        </p:sp>
        <p:sp>
          <p:nvSpPr>
            <p:cNvPr id="37" name="矩形 36"/>
            <p:cNvSpPr/>
            <p:nvPr/>
          </p:nvSpPr>
          <p:spPr bwMode="auto">
            <a:xfrm>
              <a:off x="4472023" y="4211983"/>
              <a:ext cx="1934845" cy="288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38" name="文字方塊 37"/>
            <p:cNvSpPr txBox="1"/>
            <p:nvPr/>
          </p:nvSpPr>
          <p:spPr>
            <a:xfrm>
              <a:off x="6902545" y="3108390"/>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y</a:t>
              </a:r>
              <a:endParaRPr lang="zh-TW" altLang="en-US" sz="1800" dirty="0">
                <a:latin typeface="+mn-lt"/>
              </a:endParaRPr>
            </a:p>
          </p:txBody>
        </p:sp>
        <p:sp>
          <p:nvSpPr>
            <p:cNvPr id="39" name="文字方塊 38"/>
            <p:cNvSpPr txBox="1"/>
            <p:nvPr/>
          </p:nvSpPr>
          <p:spPr>
            <a:xfrm>
              <a:off x="6902545" y="3531146"/>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x21 + 5</a:t>
              </a:r>
              <a:endParaRPr lang="zh-TW" altLang="en-US" sz="1800" dirty="0">
                <a:latin typeface="+mn-lt"/>
              </a:endParaRPr>
            </a:p>
          </p:txBody>
        </p:sp>
        <p:sp>
          <p:nvSpPr>
            <p:cNvPr id="40" name="文字方塊 39"/>
            <p:cNvSpPr txBox="1"/>
            <p:nvPr/>
          </p:nvSpPr>
          <p:spPr>
            <a:xfrm>
              <a:off x="6902545" y="3869307"/>
              <a:ext cx="1557887" cy="369332"/>
            </a:xfrm>
            <a:prstGeom prst="rect">
              <a:avLst/>
            </a:prstGeom>
            <a:noFill/>
          </p:spPr>
          <p:txBody>
            <a:bodyPr wrap="square" rtlCol="0">
              <a:spAutoFit/>
            </a:bodyPr>
            <a:lstStyle/>
            <a:p>
              <a:pPr marL="0"/>
              <a:r>
                <a:rPr lang="en-US" altLang="zh-TW" sz="1800" dirty="0" smtClean="0">
                  <a:latin typeface="+mn-lt"/>
                </a:rPr>
                <a:t>y </a:t>
              </a:r>
              <a:r>
                <a:rPr lang="en-US" altLang="zh-TW" sz="1800" dirty="0" smtClean="0">
                  <a:latin typeface="+mn-lt"/>
                  <a:sym typeface="Wingdings" panose="05000000000000000000" pitchFamily="2" charset="2"/>
                </a:rPr>
                <a:t> x21</a:t>
              </a:r>
              <a:r>
                <a:rPr lang="en-US" altLang="zh-TW" sz="1800" dirty="0" smtClean="0">
                  <a:latin typeface="+mn-lt"/>
                </a:rPr>
                <a:t> </a:t>
              </a:r>
              <a:endParaRPr lang="zh-TW" altLang="en-US" sz="1800" dirty="0">
                <a:latin typeface="+mn-lt"/>
              </a:endParaRPr>
            </a:p>
          </p:txBody>
        </p:sp>
        <p:sp>
          <p:nvSpPr>
            <p:cNvPr id="41" name="右大括弧 40"/>
            <p:cNvSpPr/>
            <p:nvPr/>
          </p:nvSpPr>
          <p:spPr bwMode="auto">
            <a:xfrm>
              <a:off x="6731000" y="1628799"/>
              <a:ext cx="171545" cy="422756"/>
            </a:xfrm>
            <a:prstGeom prst="rightBrace">
              <a:avLst>
                <a:gd name="adj1" fmla="val 29062"/>
                <a:gd name="adj2" fmla="val 47597"/>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42" name="右大括弧 41"/>
            <p:cNvSpPr/>
            <p:nvPr/>
          </p:nvSpPr>
          <p:spPr bwMode="auto">
            <a:xfrm>
              <a:off x="6732240" y="3078251"/>
              <a:ext cx="171545" cy="422756"/>
            </a:xfrm>
            <a:prstGeom prst="rightBrace">
              <a:avLst>
                <a:gd name="adj1" fmla="val 26101"/>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44" name="矩形 43"/>
            <p:cNvSpPr/>
            <p:nvPr/>
          </p:nvSpPr>
          <p:spPr bwMode="auto">
            <a:xfrm>
              <a:off x="4471200" y="5039983"/>
              <a:ext cx="1934845" cy="288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45" name="矩形 44"/>
            <p:cNvSpPr/>
            <p:nvPr/>
          </p:nvSpPr>
          <p:spPr bwMode="auto">
            <a:xfrm>
              <a:off x="4471200" y="5291983"/>
              <a:ext cx="1934845" cy="288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grpSp>
      <p:sp>
        <p:nvSpPr>
          <p:cNvPr id="14" name="圓角矩形 13"/>
          <p:cNvSpPr/>
          <p:nvPr/>
        </p:nvSpPr>
        <p:spPr bwMode="auto">
          <a:xfrm>
            <a:off x="6902544" y="5149230"/>
            <a:ext cx="1733455" cy="656034"/>
          </a:xfrm>
          <a:prstGeom prst="roundRect">
            <a:avLst/>
          </a:prstGeom>
          <a:solidFill>
            <a:schemeClr val="bg1">
              <a:lumMod val="95000"/>
            </a:schemeClr>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Assume 32-bit RISC-V</a:t>
            </a:r>
            <a:endParaRPr lang="zh-TW" altLang="en-US" sz="2000" i="1" dirty="0">
              <a:latin typeface="+mn-lt"/>
            </a:endParaRPr>
          </a:p>
        </p:txBody>
      </p:sp>
    </p:spTree>
    <p:extLst>
      <p:ext uri="{BB962C8B-B14F-4D97-AF65-F5344CB8AC3E}">
        <p14:creationId xmlns:p14="http://schemas.microsoft.com/office/powerpoint/2010/main" val="310857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r>
              <a:rPr lang="en-US" altLang="en-US" smtClean="0"/>
              <a:t>The Intel x86 ISA</a:t>
            </a:r>
            <a:endParaRPr lang="en-AU" altLang="en-US" smtClean="0"/>
          </a:p>
        </p:txBody>
      </p:sp>
      <p:sp>
        <p:nvSpPr>
          <p:cNvPr id="162820" name="Rectangle 3"/>
          <p:cNvSpPr>
            <a:spLocks noGrp="1" noChangeArrowheads="1"/>
          </p:cNvSpPr>
          <p:nvPr>
            <p:ph type="body" idx="1"/>
          </p:nvPr>
        </p:nvSpPr>
        <p:spPr/>
        <p:txBody>
          <a:bodyPr/>
          <a:lstStyle/>
          <a:p>
            <a:r>
              <a:rPr lang="en-US" altLang="en-US" dirty="0" smtClean="0"/>
              <a:t>Further evolution…</a:t>
            </a:r>
          </a:p>
          <a:p>
            <a:pPr lvl="1"/>
            <a:r>
              <a:rPr lang="en-US" altLang="en-US" dirty="0" smtClean="0"/>
              <a:t>i486 (1989): pipelined, on-chip caches and FPU</a:t>
            </a:r>
          </a:p>
          <a:p>
            <a:pPr lvl="2"/>
            <a:r>
              <a:rPr lang="en-US" altLang="en-US" dirty="0" smtClean="0"/>
              <a:t>Compatible competitors: AMD, Cyrix, …</a:t>
            </a:r>
          </a:p>
          <a:p>
            <a:pPr lvl="1"/>
            <a:r>
              <a:rPr lang="en-US" altLang="en-US" dirty="0" smtClean="0"/>
              <a:t>Pentium (1993): superscalar, 64-bit </a:t>
            </a:r>
            <a:r>
              <a:rPr lang="en-US" altLang="en-US" dirty="0" err="1" smtClean="0"/>
              <a:t>datapath</a:t>
            </a:r>
            <a:endParaRPr lang="en-US" altLang="en-US" dirty="0" smtClean="0"/>
          </a:p>
          <a:p>
            <a:pPr lvl="2"/>
            <a:r>
              <a:rPr lang="en-US" altLang="en-US" dirty="0" smtClean="0"/>
              <a:t>Later versions added MMX (Multi-Media </a:t>
            </a:r>
            <a:r>
              <a:rPr lang="en-US" altLang="en-US" dirty="0" err="1" smtClean="0"/>
              <a:t>eXtension</a:t>
            </a:r>
            <a:r>
              <a:rPr lang="en-US" altLang="en-US" dirty="0" smtClean="0"/>
              <a:t>) instr.</a:t>
            </a:r>
          </a:p>
          <a:p>
            <a:pPr lvl="2"/>
            <a:r>
              <a:rPr lang="en-US" altLang="en-US" dirty="0" smtClean="0"/>
              <a:t>The infamous FDIV bug</a:t>
            </a:r>
          </a:p>
          <a:p>
            <a:pPr lvl="1"/>
            <a:r>
              <a:rPr lang="en-US" altLang="en-US" dirty="0" smtClean="0"/>
              <a:t>Pentium Pro (1995), Pentium II (1997)</a:t>
            </a:r>
          </a:p>
          <a:p>
            <a:pPr lvl="2"/>
            <a:r>
              <a:rPr lang="en-US" altLang="en-US" dirty="0" smtClean="0"/>
              <a:t>New microarchitecture (see Colwell, The Pentium Chronicles)</a:t>
            </a:r>
          </a:p>
          <a:p>
            <a:pPr lvl="1"/>
            <a:r>
              <a:rPr lang="en-US" altLang="en-US" dirty="0" smtClean="0"/>
              <a:t>Pentium III (1999)</a:t>
            </a:r>
          </a:p>
          <a:p>
            <a:pPr lvl="2"/>
            <a:r>
              <a:rPr lang="en-US" altLang="en-US" dirty="0" smtClean="0"/>
              <a:t>Added SSE (Streaming SIMD Extensions) and associated reg.</a:t>
            </a:r>
          </a:p>
          <a:p>
            <a:pPr lvl="1"/>
            <a:r>
              <a:rPr lang="en-US" altLang="en-US" dirty="0" smtClean="0"/>
              <a:t>Pentium 4 (2001)</a:t>
            </a:r>
          </a:p>
          <a:p>
            <a:pPr lvl="2"/>
            <a:r>
              <a:rPr lang="en-US" altLang="en-US" dirty="0" smtClean="0"/>
              <a:t>New microarchitecture</a:t>
            </a:r>
          </a:p>
          <a:p>
            <a:pPr lvl="2"/>
            <a:r>
              <a:rPr lang="en-US" altLang="en-US" dirty="0" smtClean="0"/>
              <a:t>Added SSE2 instructions</a:t>
            </a:r>
            <a:endParaRPr lang="en-AU"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69</a:t>
            </a:fld>
            <a:endParaRPr lang="zh-TW" altLang="zh-TW"/>
          </a:p>
        </p:txBody>
      </p:sp>
    </p:spTree>
    <p:extLst>
      <p:ext uri="{BB962C8B-B14F-4D97-AF65-F5344CB8AC3E}">
        <p14:creationId xmlns:p14="http://schemas.microsoft.com/office/powerpoint/2010/main" val="292243413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tLang="zh-TW" smtClean="0"/>
              <a:t>The Intel x86 ISA</a:t>
            </a:r>
            <a:endParaRPr lang="en-AU" altLang="zh-TW" smtClean="0"/>
          </a:p>
        </p:txBody>
      </p:sp>
      <p:sp>
        <p:nvSpPr>
          <p:cNvPr id="87044" name="Rectangle 3"/>
          <p:cNvSpPr>
            <a:spLocks noGrp="1" noChangeArrowheads="1"/>
          </p:cNvSpPr>
          <p:nvPr>
            <p:ph type="body" idx="1"/>
          </p:nvPr>
        </p:nvSpPr>
        <p:spPr/>
        <p:txBody>
          <a:bodyPr/>
          <a:lstStyle/>
          <a:p>
            <a:pPr>
              <a:spcBef>
                <a:spcPts val="0"/>
              </a:spcBef>
            </a:pPr>
            <a:r>
              <a:rPr lang="en-US" altLang="zh-TW" dirty="0" smtClean="0"/>
              <a:t>And further…</a:t>
            </a:r>
          </a:p>
          <a:p>
            <a:pPr lvl="1">
              <a:spcBef>
                <a:spcPts val="0"/>
              </a:spcBef>
            </a:pPr>
            <a:r>
              <a:rPr lang="en-US" altLang="zh-TW" dirty="0" smtClean="0">
                <a:solidFill>
                  <a:srgbClr val="0000FF"/>
                </a:solidFill>
              </a:rPr>
              <a:t>AMD64 (2003): extended architecture to 64 bits</a:t>
            </a:r>
          </a:p>
          <a:p>
            <a:pPr lvl="1">
              <a:spcBef>
                <a:spcPts val="0"/>
              </a:spcBef>
            </a:pPr>
            <a:r>
              <a:rPr lang="en-US" altLang="zh-TW" dirty="0" smtClean="0"/>
              <a:t>EM64T – Extended Memory 64 Technology (2004)</a:t>
            </a:r>
          </a:p>
          <a:p>
            <a:pPr lvl="2">
              <a:spcBef>
                <a:spcPts val="0"/>
              </a:spcBef>
            </a:pPr>
            <a:r>
              <a:rPr lang="en-US" altLang="zh-TW" dirty="0" smtClean="0"/>
              <a:t>AMD64 adopted by Intel (with refinements)</a:t>
            </a:r>
          </a:p>
          <a:p>
            <a:pPr lvl="2">
              <a:spcBef>
                <a:spcPts val="0"/>
              </a:spcBef>
            </a:pPr>
            <a:r>
              <a:rPr lang="en-US" altLang="zh-TW" dirty="0" smtClean="0"/>
              <a:t>Added SSE3 instructions</a:t>
            </a:r>
          </a:p>
          <a:p>
            <a:pPr lvl="1">
              <a:spcBef>
                <a:spcPts val="0"/>
              </a:spcBef>
            </a:pPr>
            <a:r>
              <a:rPr lang="en-US" altLang="zh-TW" dirty="0" smtClean="0"/>
              <a:t>Intel Core (2006)</a:t>
            </a:r>
          </a:p>
          <a:p>
            <a:pPr lvl="2">
              <a:spcBef>
                <a:spcPts val="0"/>
              </a:spcBef>
            </a:pPr>
            <a:r>
              <a:rPr lang="en-US" altLang="zh-TW" dirty="0" smtClean="0"/>
              <a:t>Added SSE4 instructions, virtual machine support</a:t>
            </a:r>
          </a:p>
          <a:p>
            <a:pPr lvl="1">
              <a:spcBef>
                <a:spcPts val="0"/>
              </a:spcBef>
            </a:pPr>
            <a:r>
              <a:rPr lang="en-US" altLang="zh-TW" dirty="0" smtClean="0">
                <a:solidFill>
                  <a:srgbClr val="0000FF"/>
                </a:solidFill>
              </a:rPr>
              <a:t>AMD64 (announced 2007): SSE5 instructions</a:t>
            </a:r>
          </a:p>
          <a:p>
            <a:pPr lvl="2">
              <a:spcBef>
                <a:spcPts val="0"/>
              </a:spcBef>
            </a:pPr>
            <a:r>
              <a:rPr lang="en-US" altLang="zh-TW" dirty="0" smtClean="0">
                <a:solidFill>
                  <a:srgbClr val="0000FF"/>
                </a:solidFill>
              </a:rPr>
              <a:t>Intel declined to follow, instead…</a:t>
            </a:r>
          </a:p>
          <a:p>
            <a:pPr lvl="1">
              <a:spcBef>
                <a:spcPts val="0"/>
              </a:spcBef>
            </a:pPr>
            <a:r>
              <a:rPr lang="en-US" altLang="zh-TW" dirty="0" smtClean="0"/>
              <a:t>Advanced Vector Extension (announced 2008)</a:t>
            </a:r>
          </a:p>
          <a:p>
            <a:pPr lvl="2">
              <a:spcBef>
                <a:spcPts val="0"/>
              </a:spcBef>
            </a:pPr>
            <a:r>
              <a:rPr lang="en-US" altLang="zh-TW" dirty="0" smtClean="0"/>
              <a:t>Longer SSE registers, more instructions</a:t>
            </a:r>
          </a:p>
          <a:p>
            <a:pPr lvl="1">
              <a:spcBef>
                <a:spcPts val="0"/>
              </a:spcBef>
            </a:pPr>
            <a:r>
              <a:rPr lang="en-US" altLang="en-US" dirty="0"/>
              <a:t>If Intel didn’t extend with compatibility, its competitors would</a:t>
            </a:r>
            <a:r>
              <a:rPr lang="en-US" altLang="en-US" dirty="0" smtClean="0"/>
              <a:t>! </a:t>
            </a:r>
            <a:r>
              <a:rPr lang="en-US" altLang="en-US" dirty="0" smtClean="0">
                <a:sym typeface="Wingdings" panose="05000000000000000000" pitchFamily="2" charset="2"/>
              </a:rPr>
              <a:t> </a:t>
            </a:r>
            <a:r>
              <a:rPr lang="en-US" altLang="en-US" dirty="0">
                <a:sym typeface="Wingdings" panose="05000000000000000000" pitchFamily="2" charset="2"/>
              </a:rPr>
              <a:t>t</a:t>
            </a:r>
            <a:r>
              <a:rPr lang="en-US" altLang="en-US" dirty="0" smtClean="0"/>
              <a:t>echnical </a:t>
            </a:r>
            <a:r>
              <a:rPr lang="en-US" altLang="en-US" dirty="0"/>
              <a:t>elegance ≠ market success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70</a:t>
            </a:fld>
            <a:endParaRPr lang="zh-TW" altLang="zh-TW"/>
          </a:p>
        </p:txBody>
      </p:sp>
    </p:spTree>
    <p:extLst>
      <p:ext uri="{BB962C8B-B14F-4D97-AF65-F5344CB8AC3E}">
        <p14:creationId xmlns:p14="http://schemas.microsoft.com/office/powerpoint/2010/main" val="1351220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406400" y="1340768"/>
            <a:ext cx="2509416" cy="1152128"/>
          </a:xfrm>
        </p:spPr>
        <p:txBody>
          <a:bodyPr/>
          <a:lstStyle/>
          <a:p>
            <a:pPr eaLnBrk="1" hangingPunct="1"/>
            <a:r>
              <a:rPr lang="en-AU" altLang="zh-TW" dirty="0" smtClean="0"/>
              <a:t>Basic x86 Registers</a:t>
            </a:r>
          </a:p>
        </p:txBody>
      </p:sp>
      <p:pic>
        <p:nvPicPr>
          <p:cNvPr id="88068" name="Picture 5" descr="f02-36-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982" y="231159"/>
            <a:ext cx="6308392" cy="6366193"/>
          </a:xfrm>
          <a:prstGeom prst="rect">
            <a:avLst/>
          </a:prstGeom>
          <a:solidFill>
            <a:schemeClr val="bg1"/>
          </a:solidFill>
          <a:ln>
            <a:noFill/>
          </a:ln>
          <a:extLst/>
        </p:spPr>
      </p:pic>
      <p:sp>
        <p:nvSpPr>
          <p:cNvPr id="2" name="投影片編號版面配置區 1"/>
          <p:cNvSpPr>
            <a:spLocks noGrp="1"/>
          </p:cNvSpPr>
          <p:nvPr>
            <p:ph type="sldNum" sz="quarter" idx="11"/>
          </p:nvPr>
        </p:nvSpPr>
        <p:spPr/>
        <p:txBody>
          <a:bodyPr/>
          <a:lstStyle/>
          <a:p>
            <a:fld id="{27E26518-2301-4288-8958-BDA5B1B754F8}" type="slidenum">
              <a:rPr lang="zh-TW" altLang="en-US" smtClean="0"/>
              <a:pPr/>
              <a:t>71</a:t>
            </a:fld>
            <a:endParaRPr lang="zh-TW" altLang="zh-TW"/>
          </a:p>
        </p:txBody>
      </p:sp>
    </p:spTree>
    <p:extLst>
      <p:ext uri="{BB962C8B-B14F-4D97-AF65-F5344CB8AC3E}">
        <p14:creationId xmlns:p14="http://schemas.microsoft.com/office/powerpoint/2010/main" val="26967382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AU" altLang="zh-TW" smtClean="0"/>
              <a:t>Basic x86 Addressing Modes</a:t>
            </a:r>
          </a:p>
        </p:txBody>
      </p:sp>
      <p:sp>
        <p:nvSpPr>
          <p:cNvPr id="89092" name="Rectangle 3"/>
          <p:cNvSpPr>
            <a:spLocks noGrp="1" noChangeArrowheads="1"/>
          </p:cNvSpPr>
          <p:nvPr>
            <p:ph type="body" idx="1"/>
          </p:nvPr>
        </p:nvSpPr>
        <p:spPr/>
        <p:txBody>
          <a:bodyPr/>
          <a:lstStyle/>
          <a:p>
            <a:r>
              <a:rPr lang="en-AU" altLang="zh-TW" dirty="0" smtClean="0"/>
              <a:t>Two operands per instruction</a:t>
            </a:r>
          </a:p>
          <a:p>
            <a:endParaRPr lang="en-AU" altLang="zh-TW" dirty="0" smtClean="0"/>
          </a:p>
          <a:p>
            <a:endParaRPr lang="en-AU" altLang="zh-TW" dirty="0" smtClean="0"/>
          </a:p>
          <a:p>
            <a:endParaRPr lang="en-AU" altLang="zh-TW" dirty="0" smtClean="0"/>
          </a:p>
          <a:p>
            <a:endParaRPr lang="en-AU" altLang="zh-TW" dirty="0" smtClean="0"/>
          </a:p>
          <a:p>
            <a:endParaRPr lang="en-AU" altLang="zh-TW" dirty="0" smtClean="0"/>
          </a:p>
          <a:p>
            <a:endParaRPr lang="en-AU" altLang="zh-TW" dirty="0" smtClean="0"/>
          </a:p>
          <a:p>
            <a:r>
              <a:rPr lang="en-AU" altLang="zh-TW" dirty="0" smtClean="0"/>
              <a:t>Memory addressing modes: address in register</a:t>
            </a:r>
          </a:p>
          <a:p>
            <a:pPr lvl="1"/>
            <a:r>
              <a:rPr lang="en-AU" altLang="zh-TW" dirty="0" smtClean="0"/>
              <a:t>Address = </a:t>
            </a:r>
            <a:r>
              <a:rPr lang="en-AU" altLang="zh-TW" dirty="0" err="1" smtClean="0"/>
              <a:t>R</a:t>
            </a:r>
            <a:r>
              <a:rPr lang="en-AU" altLang="zh-TW" baseline="-25000" dirty="0" err="1" smtClean="0"/>
              <a:t>base</a:t>
            </a:r>
            <a:r>
              <a:rPr lang="en-AU" altLang="zh-TW" dirty="0" smtClean="0"/>
              <a:t> + displacement</a:t>
            </a:r>
          </a:p>
          <a:p>
            <a:pPr lvl="1"/>
            <a:r>
              <a:rPr lang="en-AU" altLang="zh-TW" dirty="0" smtClean="0"/>
              <a:t>Address = </a:t>
            </a:r>
            <a:r>
              <a:rPr lang="en-AU" altLang="zh-TW" dirty="0" err="1" smtClean="0"/>
              <a:t>R</a:t>
            </a:r>
            <a:r>
              <a:rPr lang="en-AU" altLang="zh-TW" baseline="-25000" dirty="0" err="1" smtClean="0"/>
              <a:t>base</a:t>
            </a:r>
            <a:r>
              <a:rPr lang="en-AU" altLang="zh-TW" dirty="0" smtClean="0"/>
              <a:t> + 2</a:t>
            </a:r>
            <a:r>
              <a:rPr lang="en-AU" altLang="zh-TW" baseline="30000" dirty="0" smtClean="0"/>
              <a:t>scale</a:t>
            </a:r>
            <a:r>
              <a:rPr lang="en-AU" altLang="zh-TW" dirty="0" smtClean="0"/>
              <a:t> </a:t>
            </a:r>
            <a:r>
              <a:rPr lang="en-US" altLang="zh-TW" dirty="0" smtClean="0"/>
              <a:t>×</a:t>
            </a:r>
            <a:r>
              <a:rPr lang="en-AU" altLang="zh-TW" dirty="0" smtClean="0"/>
              <a:t> </a:t>
            </a:r>
            <a:r>
              <a:rPr lang="en-AU" altLang="zh-TW" dirty="0" err="1" smtClean="0"/>
              <a:t>R</a:t>
            </a:r>
            <a:r>
              <a:rPr lang="en-AU" altLang="zh-TW" baseline="-25000" dirty="0" err="1" smtClean="0"/>
              <a:t>index</a:t>
            </a:r>
            <a:r>
              <a:rPr lang="en-AU" altLang="zh-TW" dirty="0" smtClean="0"/>
              <a:t> (scale = 0, 1, 2, or 3)</a:t>
            </a:r>
          </a:p>
          <a:p>
            <a:pPr lvl="1"/>
            <a:r>
              <a:rPr lang="en-AU" altLang="zh-TW" dirty="0" smtClean="0"/>
              <a:t>Address =  </a:t>
            </a:r>
            <a:r>
              <a:rPr lang="en-AU" altLang="zh-TW" dirty="0" err="1" smtClean="0"/>
              <a:t>R</a:t>
            </a:r>
            <a:r>
              <a:rPr lang="en-AU" altLang="zh-TW" baseline="-25000" dirty="0" err="1" smtClean="0"/>
              <a:t>base</a:t>
            </a:r>
            <a:r>
              <a:rPr lang="en-AU" altLang="zh-TW" dirty="0" smtClean="0"/>
              <a:t> + 2</a:t>
            </a:r>
            <a:r>
              <a:rPr lang="en-AU" altLang="zh-TW" baseline="30000" dirty="0" smtClean="0"/>
              <a:t>scale</a:t>
            </a:r>
            <a:r>
              <a:rPr lang="en-AU" altLang="zh-TW" dirty="0" smtClean="0"/>
              <a:t> </a:t>
            </a:r>
            <a:r>
              <a:rPr lang="en-US" altLang="zh-TW" dirty="0" smtClean="0"/>
              <a:t>×</a:t>
            </a:r>
            <a:r>
              <a:rPr lang="en-AU" altLang="zh-TW" dirty="0" smtClean="0"/>
              <a:t> </a:t>
            </a:r>
            <a:r>
              <a:rPr lang="en-AU" altLang="zh-TW" dirty="0" err="1" smtClean="0"/>
              <a:t>R</a:t>
            </a:r>
            <a:r>
              <a:rPr lang="en-AU" altLang="zh-TW" baseline="-25000" dirty="0" err="1" smtClean="0"/>
              <a:t>index</a:t>
            </a:r>
            <a:r>
              <a:rPr lang="en-AU" altLang="zh-TW" dirty="0" smtClean="0"/>
              <a:t> + displacement</a:t>
            </a:r>
          </a:p>
          <a:p>
            <a:endParaRPr lang="en-AU" altLang="zh-TW" dirty="0" smtClean="0"/>
          </a:p>
        </p:txBody>
      </p:sp>
      <p:graphicFrame>
        <p:nvGraphicFramePr>
          <p:cNvPr id="471080" name="Group 40"/>
          <p:cNvGraphicFramePr>
            <a:graphicFrameLocks noGrp="1"/>
          </p:cNvGraphicFramePr>
          <p:nvPr/>
        </p:nvGraphicFramePr>
        <p:xfrm>
          <a:off x="1187450" y="1699908"/>
          <a:ext cx="6697663" cy="2377164"/>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Source/dest operand</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Second source operand</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Register</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Register</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Register</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Immediate</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Register</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Memory</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Memory</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Register</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mn-lt"/>
                        </a:rPr>
                        <a:t>Memory</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Immediate</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72</a:t>
            </a:fld>
            <a:endParaRPr lang="zh-TW" altLang="zh-TW"/>
          </a:p>
        </p:txBody>
      </p:sp>
    </p:spTree>
    <p:extLst>
      <p:ext uri="{BB962C8B-B14F-4D97-AF65-F5344CB8AC3E}">
        <p14:creationId xmlns:p14="http://schemas.microsoft.com/office/powerpoint/2010/main" val="24469370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7" name="Picture 4" descr="f02-4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45" y="404664"/>
            <a:ext cx="6583499" cy="6296744"/>
          </a:xfrm>
          <a:prstGeom prst="rect">
            <a:avLst/>
          </a:prstGeom>
          <a:solidFill>
            <a:schemeClr val="bg1"/>
          </a:solidFill>
          <a:ln>
            <a:noFill/>
          </a:ln>
          <a:extLst/>
        </p:spPr>
      </p:pic>
      <p:sp>
        <p:nvSpPr>
          <p:cNvPr id="90116" name="Rectangle 3"/>
          <p:cNvSpPr>
            <a:spLocks noGrp="1" noChangeArrowheads="1"/>
          </p:cNvSpPr>
          <p:nvPr>
            <p:ph type="body" idx="1"/>
          </p:nvPr>
        </p:nvSpPr>
        <p:spPr>
          <a:xfrm>
            <a:off x="4572000" y="2564904"/>
            <a:ext cx="4383088" cy="3168352"/>
          </a:xfrm>
        </p:spPr>
        <p:txBody>
          <a:bodyPr/>
          <a:lstStyle/>
          <a:p>
            <a:pPr eaLnBrk="1" hangingPunct="1"/>
            <a:r>
              <a:rPr lang="en-AU" altLang="zh-TW" dirty="0" smtClean="0"/>
              <a:t>Variable length encoding</a:t>
            </a:r>
          </a:p>
          <a:p>
            <a:pPr lvl="1" eaLnBrk="1" hangingPunct="1"/>
            <a:r>
              <a:rPr lang="en-AU" altLang="zh-TW" dirty="0" smtClean="0"/>
              <a:t>Postfix bytes specify addressing mode</a:t>
            </a:r>
          </a:p>
          <a:p>
            <a:pPr lvl="1" eaLnBrk="1" hangingPunct="1"/>
            <a:r>
              <a:rPr lang="en-AU" altLang="zh-TW" dirty="0" smtClean="0"/>
              <a:t>Prefix bytes modify operation</a:t>
            </a:r>
          </a:p>
          <a:p>
            <a:pPr lvl="2" eaLnBrk="1" hangingPunct="1"/>
            <a:r>
              <a:rPr lang="en-AU" altLang="zh-TW" dirty="0" smtClean="0"/>
              <a:t>Operand length, repetition, locking, …</a:t>
            </a:r>
          </a:p>
        </p:txBody>
      </p:sp>
      <p:sp>
        <p:nvSpPr>
          <p:cNvPr id="90115" name="Rectangle 2"/>
          <p:cNvSpPr>
            <a:spLocks noGrp="1" noChangeArrowheads="1"/>
          </p:cNvSpPr>
          <p:nvPr>
            <p:ph type="title"/>
          </p:nvPr>
        </p:nvSpPr>
        <p:spPr/>
        <p:txBody>
          <a:bodyPr/>
          <a:lstStyle/>
          <a:p>
            <a:pPr algn="r" eaLnBrk="1" hangingPunct="1"/>
            <a:r>
              <a:rPr lang="en-AU" altLang="zh-TW" dirty="0" smtClean="0"/>
              <a:t>x86 Instruction Encoding</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73</a:t>
            </a:fld>
            <a:endParaRPr lang="zh-TW" altLang="zh-TW"/>
          </a:p>
        </p:txBody>
      </p:sp>
    </p:spTree>
    <p:extLst>
      <p:ext uri="{BB962C8B-B14F-4D97-AF65-F5344CB8AC3E}">
        <p14:creationId xmlns:p14="http://schemas.microsoft.com/office/powerpoint/2010/main" val="3944865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altLang="zh-TW" smtClean="0"/>
              <a:t>Implementing IA-32</a:t>
            </a:r>
            <a:endParaRPr lang="en-AU" altLang="zh-TW" smtClean="0"/>
          </a:p>
        </p:txBody>
      </p:sp>
      <p:sp>
        <p:nvSpPr>
          <p:cNvPr id="91140" name="Rectangle 3"/>
          <p:cNvSpPr>
            <a:spLocks noGrp="1" noChangeArrowheads="1"/>
          </p:cNvSpPr>
          <p:nvPr>
            <p:ph type="body" idx="1"/>
          </p:nvPr>
        </p:nvSpPr>
        <p:spPr/>
        <p:txBody>
          <a:bodyPr/>
          <a:lstStyle/>
          <a:p>
            <a:r>
              <a:rPr lang="en-US" altLang="zh-TW" smtClean="0"/>
              <a:t>Complex instruction set makes implementation difficult</a:t>
            </a:r>
          </a:p>
          <a:p>
            <a:pPr lvl="1"/>
            <a:r>
              <a:rPr lang="en-US" altLang="zh-TW" smtClean="0"/>
              <a:t>Hardware translates instructions to simpler microoperations</a:t>
            </a:r>
          </a:p>
          <a:p>
            <a:pPr lvl="2"/>
            <a:r>
              <a:rPr lang="en-US" altLang="zh-TW" smtClean="0"/>
              <a:t>Simple instructions: 1–1</a:t>
            </a:r>
          </a:p>
          <a:p>
            <a:pPr lvl="2"/>
            <a:r>
              <a:rPr lang="en-US" altLang="zh-TW" smtClean="0"/>
              <a:t>Complex instructions: 1–many</a:t>
            </a:r>
          </a:p>
          <a:p>
            <a:pPr lvl="1"/>
            <a:r>
              <a:rPr lang="en-US" altLang="zh-TW" smtClean="0"/>
              <a:t>Microengine similar to RISC</a:t>
            </a:r>
          </a:p>
          <a:p>
            <a:pPr lvl="1"/>
            <a:r>
              <a:rPr lang="en-US" altLang="zh-TW" smtClean="0"/>
              <a:t>Market share makes this economically viable</a:t>
            </a:r>
          </a:p>
          <a:p>
            <a:r>
              <a:rPr lang="en-US" altLang="zh-TW" smtClean="0"/>
              <a:t>Comparable performance to RISC</a:t>
            </a:r>
          </a:p>
          <a:p>
            <a:pPr lvl="1"/>
            <a:r>
              <a:rPr lang="en-US" altLang="zh-TW" smtClean="0"/>
              <a:t>Compilers avoid complex instructions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74</a:t>
            </a:fld>
            <a:endParaRPr lang="zh-TW" altLang="zh-TW"/>
          </a:p>
        </p:txBody>
      </p:sp>
    </p:spTree>
    <p:extLst>
      <p:ext uri="{BB962C8B-B14F-4D97-AF65-F5344CB8AC3E}">
        <p14:creationId xmlns:p14="http://schemas.microsoft.com/office/powerpoint/2010/main" val="313470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Implement It with a Procedure</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a:t>
            </a:fld>
            <a:endParaRPr lang="zh-TW" altLang="zh-TW"/>
          </a:p>
        </p:txBody>
      </p:sp>
      <p:sp>
        <p:nvSpPr>
          <p:cNvPr id="6" name="文字方塊 5"/>
          <p:cNvSpPr txBox="1"/>
          <p:nvPr/>
        </p:nvSpPr>
        <p:spPr>
          <a:xfrm>
            <a:off x="616203" y="1844824"/>
            <a:ext cx="2339102" cy="3170099"/>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x = add5(x);</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y = add5(y);</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r>
              <a:rPr lang="en-US" altLang="zh-TW" sz="2000" b="1" dirty="0">
                <a:latin typeface="Courier New" panose="02070309020205020404" pitchFamily="49" charset="0"/>
                <a:cs typeface="Courier New" panose="02070309020205020404" pitchFamily="49" charset="0"/>
              </a:rPr>
              <a:t/>
            </a:r>
            <a:br>
              <a:rPr lang="en-US" altLang="zh-TW" sz="2000" b="1" dirty="0">
                <a:latin typeface="Courier New" panose="02070309020205020404" pitchFamily="49" charset="0"/>
                <a:cs typeface="Courier New" panose="02070309020205020404" pitchFamily="49" charset="0"/>
              </a:rPr>
            </a:br>
            <a:r>
              <a:rPr lang="en-US" altLang="zh-TW" sz="2000" b="1" dirty="0">
                <a:latin typeface="Courier New" panose="02070309020205020404" pitchFamily="49" charset="0"/>
                <a:cs typeface="Courier New" panose="02070309020205020404" pitchFamily="49" charset="0"/>
              </a:rPr>
              <a:t>z</a:t>
            </a:r>
            <a:r>
              <a:rPr lang="en-US" altLang="zh-TW" sz="2000" b="1" dirty="0" smtClean="0">
                <a:latin typeface="Courier New" panose="02070309020205020404" pitchFamily="49" charset="0"/>
                <a:cs typeface="Courier New" panose="02070309020205020404" pitchFamily="49" charset="0"/>
              </a:rPr>
              <a:t> = add5(z);</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add5(</a:t>
            </a: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w){</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return w + 5;</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a:t>
            </a:r>
          </a:p>
        </p:txBody>
      </p:sp>
      <p:sp>
        <p:nvSpPr>
          <p:cNvPr id="43" name="燕尾形向右箭號 42"/>
          <p:cNvSpPr/>
          <p:nvPr/>
        </p:nvSpPr>
        <p:spPr bwMode="auto">
          <a:xfrm>
            <a:off x="3251372" y="3442812"/>
            <a:ext cx="792088" cy="538010"/>
          </a:xfrm>
          <a:prstGeom prst="notchedRigh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4" name="文字方塊 43"/>
          <p:cNvSpPr txBox="1"/>
          <p:nvPr/>
        </p:nvSpPr>
        <p:spPr>
          <a:xfrm>
            <a:off x="4211130" y="4859868"/>
            <a:ext cx="288862" cy="369332"/>
          </a:xfrm>
          <a:prstGeom prst="rect">
            <a:avLst/>
          </a:prstGeom>
          <a:noFill/>
        </p:spPr>
        <p:txBody>
          <a:bodyPr wrap="square" rtlCol="0">
            <a:spAutoFit/>
          </a:bodyPr>
          <a:lstStyle/>
          <a:p>
            <a:pPr marL="0"/>
            <a:r>
              <a:rPr lang="en-US" altLang="zh-TW" sz="1800" b="1" dirty="0" smtClean="0">
                <a:solidFill>
                  <a:srgbClr val="FF0000"/>
                </a:solidFill>
                <a:latin typeface="+mn-lt"/>
              </a:rPr>
              <a:t>?</a:t>
            </a:r>
            <a:endParaRPr lang="zh-TW" altLang="en-US" sz="1800" b="1" dirty="0">
              <a:solidFill>
                <a:srgbClr val="FF0000"/>
              </a:solidFill>
              <a:latin typeface="+mn-lt"/>
            </a:endParaRPr>
          </a:p>
        </p:txBody>
      </p:sp>
      <p:sp>
        <p:nvSpPr>
          <p:cNvPr id="45" name="文字方塊 44"/>
          <p:cNvSpPr txBox="1"/>
          <p:nvPr/>
        </p:nvSpPr>
        <p:spPr>
          <a:xfrm>
            <a:off x="3779912" y="5147900"/>
            <a:ext cx="720910" cy="369332"/>
          </a:xfrm>
          <a:prstGeom prst="rect">
            <a:avLst/>
          </a:prstGeom>
          <a:noFill/>
        </p:spPr>
        <p:txBody>
          <a:bodyPr wrap="square" rtlCol="0">
            <a:spAutoFit/>
          </a:bodyPr>
          <a:lstStyle/>
          <a:p>
            <a:pPr marL="0" algn="r"/>
            <a:r>
              <a:rPr lang="en-US" altLang="zh-TW" sz="1800" dirty="0" smtClean="0">
                <a:solidFill>
                  <a:srgbClr val="FF0000"/>
                </a:solidFill>
                <a:latin typeface="+mn-lt"/>
              </a:rPr>
              <a:t>??</a:t>
            </a:r>
            <a:endParaRPr lang="zh-TW" altLang="en-US" sz="1800" dirty="0">
              <a:solidFill>
                <a:srgbClr val="FF0000"/>
              </a:solidFill>
              <a:latin typeface="+mn-lt"/>
            </a:endParaRPr>
          </a:p>
        </p:txBody>
      </p:sp>
      <p:sp>
        <p:nvSpPr>
          <p:cNvPr id="8" name="矩形 7"/>
          <p:cNvSpPr/>
          <p:nvPr/>
        </p:nvSpPr>
        <p:spPr bwMode="auto">
          <a:xfrm>
            <a:off x="4472023" y="1171729"/>
            <a:ext cx="1934845" cy="544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a:t>
            </a:r>
            <a:endParaRPr lang="zh-TW" altLang="en-US" sz="1800" i="1" dirty="0">
              <a:latin typeface="+mn-lt"/>
            </a:endParaRPr>
          </a:p>
        </p:txBody>
      </p:sp>
      <p:sp>
        <p:nvSpPr>
          <p:cNvPr id="9" name="矩形 8"/>
          <p:cNvSpPr/>
          <p:nvPr/>
        </p:nvSpPr>
        <p:spPr bwMode="auto">
          <a:xfrm>
            <a:off x="4472023" y="171577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add5(x)</a:t>
            </a:r>
            <a:endParaRPr lang="zh-TW" altLang="en-US" sz="1800" i="1" dirty="0">
              <a:latin typeface="+mn-lt"/>
            </a:endParaRPr>
          </a:p>
        </p:txBody>
      </p:sp>
      <p:sp>
        <p:nvSpPr>
          <p:cNvPr id="10" name="矩形 9"/>
          <p:cNvSpPr/>
          <p:nvPr/>
        </p:nvSpPr>
        <p:spPr bwMode="auto">
          <a:xfrm>
            <a:off x="4472023" y="2001988"/>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1" name="矩形 10"/>
          <p:cNvSpPr/>
          <p:nvPr/>
        </p:nvSpPr>
        <p:spPr bwMode="auto">
          <a:xfrm>
            <a:off x="4472023" y="230386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add5(y)</a:t>
            </a:r>
            <a:endParaRPr lang="zh-TW" altLang="en-US" sz="1800" i="1" dirty="0">
              <a:latin typeface="+mn-lt"/>
            </a:endParaRPr>
          </a:p>
        </p:txBody>
      </p:sp>
      <p:sp>
        <p:nvSpPr>
          <p:cNvPr id="12" name="矩形 11"/>
          <p:cNvSpPr/>
          <p:nvPr/>
        </p:nvSpPr>
        <p:spPr bwMode="auto">
          <a:xfrm>
            <a:off x="4472023" y="256979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3" name="矩形 12"/>
          <p:cNvSpPr/>
          <p:nvPr/>
        </p:nvSpPr>
        <p:spPr bwMode="auto">
          <a:xfrm>
            <a:off x="4472022" y="434160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endParaRPr lang="zh-TW" altLang="en-US" sz="1800" i="1" dirty="0">
              <a:latin typeface="+mn-lt"/>
            </a:endParaRPr>
          </a:p>
        </p:txBody>
      </p:sp>
      <p:sp>
        <p:nvSpPr>
          <p:cNvPr id="19" name="矩形 18"/>
          <p:cNvSpPr/>
          <p:nvPr/>
        </p:nvSpPr>
        <p:spPr bwMode="auto">
          <a:xfrm>
            <a:off x="4472023" y="464857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0" name="矩形 19"/>
          <p:cNvSpPr/>
          <p:nvPr/>
        </p:nvSpPr>
        <p:spPr bwMode="auto">
          <a:xfrm>
            <a:off x="4471200" y="491450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1" name="矩形 20"/>
          <p:cNvSpPr/>
          <p:nvPr/>
        </p:nvSpPr>
        <p:spPr bwMode="auto">
          <a:xfrm>
            <a:off x="4472022" y="5206170"/>
            <a:ext cx="1934845" cy="809947"/>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    …</a:t>
            </a:r>
            <a:endParaRPr lang="zh-TW" altLang="en-US" sz="1800" i="1" dirty="0">
              <a:latin typeface="+mn-lt"/>
            </a:endParaRPr>
          </a:p>
        </p:txBody>
      </p:sp>
      <p:sp>
        <p:nvSpPr>
          <p:cNvPr id="22" name="文字方塊 21"/>
          <p:cNvSpPr txBox="1"/>
          <p:nvPr/>
        </p:nvSpPr>
        <p:spPr>
          <a:xfrm>
            <a:off x="3713898" y="5723965"/>
            <a:ext cx="752129" cy="369332"/>
          </a:xfrm>
          <a:prstGeom prst="rect">
            <a:avLst/>
          </a:prstGeom>
          <a:noFill/>
        </p:spPr>
        <p:txBody>
          <a:bodyPr wrap="none" rtlCol="0">
            <a:spAutoFit/>
          </a:bodyPr>
          <a:lstStyle/>
          <a:p>
            <a:pPr marL="0" algn="ctr"/>
            <a:r>
              <a:rPr lang="en-US" altLang="zh-TW" sz="1800" dirty="0" smtClean="0">
                <a:solidFill>
                  <a:srgbClr val="0000FF"/>
                </a:solidFill>
                <a:latin typeface="+mn-lt"/>
              </a:rPr>
              <a:t>2</a:t>
            </a:r>
            <a:r>
              <a:rPr lang="en-US" altLang="zh-TW" sz="1800" baseline="30000" dirty="0" smtClean="0">
                <a:solidFill>
                  <a:srgbClr val="0000FF"/>
                </a:solidFill>
                <a:latin typeface="+mn-lt"/>
              </a:rPr>
              <a:t>32</a:t>
            </a:r>
            <a:r>
              <a:rPr lang="en-US" altLang="zh-TW" sz="1800" dirty="0" smtClean="0">
                <a:solidFill>
                  <a:srgbClr val="0000FF"/>
                </a:solidFill>
                <a:latin typeface="+mn-lt"/>
              </a:rPr>
              <a:t> - 1</a:t>
            </a:r>
            <a:endParaRPr lang="zh-TW" altLang="en-US" sz="1800" dirty="0">
              <a:solidFill>
                <a:srgbClr val="0000FF"/>
              </a:solidFill>
              <a:latin typeface="+mn-lt"/>
            </a:endParaRPr>
          </a:p>
        </p:txBody>
      </p:sp>
      <p:sp>
        <p:nvSpPr>
          <p:cNvPr id="23" name="文字方塊 22"/>
          <p:cNvSpPr txBox="1"/>
          <p:nvPr/>
        </p:nvSpPr>
        <p:spPr>
          <a:xfrm>
            <a:off x="4165529" y="1156774"/>
            <a:ext cx="306494" cy="369331"/>
          </a:xfrm>
          <a:prstGeom prst="rect">
            <a:avLst/>
          </a:prstGeom>
          <a:noFill/>
        </p:spPr>
        <p:txBody>
          <a:bodyPr wrap="none" rtlCol="0">
            <a:spAutoFit/>
          </a:bodyPr>
          <a:lstStyle/>
          <a:p>
            <a:pPr marL="0" algn="ctr"/>
            <a:r>
              <a:rPr lang="en-US" altLang="zh-TW" sz="1800" dirty="0" smtClean="0">
                <a:solidFill>
                  <a:srgbClr val="0000FF"/>
                </a:solidFill>
                <a:latin typeface="+mn-lt"/>
              </a:rPr>
              <a:t>0</a:t>
            </a:r>
            <a:endParaRPr lang="zh-TW" altLang="en-US" sz="1800" dirty="0">
              <a:solidFill>
                <a:srgbClr val="0000FF"/>
              </a:solidFill>
              <a:latin typeface="+mn-lt"/>
            </a:endParaRPr>
          </a:p>
        </p:txBody>
      </p:sp>
      <p:sp>
        <p:nvSpPr>
          <p:cNvPr id="27" name="文字方塊 26"/>
          <p:cNvSpPr txBox="1"/>
          <p:nvPr/>
        </p:nvSpPr>
        <p:spPr>
          <a:xfrm>
            <a:off x="4187971" y="4293096"/>
            <a:ext cx="284052" cy="369332"/>
          </a:xfrm>
          <a:prstGeom prst="rect">
            <a:avLst/>
          </a:prstGeom>
          <a:noFill/>
        </p:spPr>
        <p:txBody>
          <a:bodyPr wrap="none" rtlCol="0">
            <a:spAutoFit/>
          </a:bodyPr>
          <a:lstStyle/>
          <a:p>
            <a:pPr marL="0"/>
            <a:r>
              <a:rPr lang="en-US" altLang="zh-TW" sz="1800" dirty="0" smtClean="0">
                <a:solidFill>
                  <a:srgbClr val="0000FF"/>
                </a:solidFill>
                <a:latin typeface="+mn-lt"/>
              </a:rPr>
              <a:t>x</a:t>
            </a:r>
            <a:endParaRPr lang="zh-TW" altLang="en-US" sz="1800" dirty="0">
              <a:solidFill>
                <a:srgbClr val="0000FF"/>
              </a:solidFill>
              <a:latin typeface="+mn-lt"/>
            </a:endParaRPr>
          </a:p>
        </p:txBody>
      </p:sp>
      <p:sp>
        <p:nvSpPr>
          <p:cNvPr id="33" name="矩形 32"/>
          <p:cNvSpPr/>
          <p:nvPr/>
        </p:nvSpPr>
        <p:spPr bwMode="auto">
          <a:xfrm>
            <a:off x="4472023" y="2852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a:latin typeface="+mn-lt"/>
              </a:rPr>
              <a:t>a</a:t>
            </a:r>
            <a:r>
              <a:rPr lang="en-US" altLang="zh-TW" sz="1800" i="1" dirty="0" err="1" smtClean="0">
                <a:latin typeface="+mn-lt"/>
              </a:rPr>
              <a:t>ddi</a:t>
            </a:r>
            <a:r>
              <a:rPr lang="en-US" altLang="zh-TW" sz="1800" i="1" dirty="0" smtClean="0">
                <a:latin typeface="+mn-lt"/>
              </a:rPr>
              <a:t> x9,x0,</a:t>
            </a:r>
            <a:r>
              <a:rPr lang="en-US" altLang="zh-TW" sz="1800" b="1" i="1" dirty="0" smtClean="0">
                <a:solidFill>
                  <a:srgbClr val="FF0000"/>
                </a:solidFill>
                <a:latin typeface="+mn-lt"/>
              </a:rPr>
              <a:t>?</a:t>
            </a:r>
            <a:endParaRPr lang="zh-TW" altLang="en-US" sz="1800" i="1" dirty="0">
              <a:latin typeface="+mn-lt"/>
            </a:endParaRPr>
          </a:p>
        </p:txBody>
      </p:sp>
      <p:sp>
        <p:nvSpPr>
          <p:cNvPr id="34" name="矩形 33"/>
          <p:cNvSpPr/>
          <p:nvPr/>
        </p:nvSpPr>
        <p:spPr bwMode="auto">
          <a:xfrm>
            <a:off x="4472023" y="3140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ld</a:t>
            </a:r>
            <a:r>
              <a:rPr lang="en-US" altLang="zh-TW" sz="1800" i="1" dirty="0" smtClean="0">
                <a:latin typeface="+mn-lt"/>
              </a:rPr>
              <a:t> x21,0(x9)</a:t>
            </a:r>
            <a:endParaRPr lang="zh-TW" altLang="en-US" sz="1800" i="1" dirty="0">
              <a:latin typeface="+mn-lt"/>
            </a:endParaRPr>
          </a:p>
        </p:txBody>
      </p:sp>
      <p:sp>
        <p:nvSpPr>
          <p:cNvPr id="35" name="矩形 34"/>
          <p:cNvSpPr/>
          <p:nvPr/>
        </p:nvSpPr>
        <p:spPr bwMode="auto">
          <a:xfrm>
            <a:off x="4472023" y="3428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addi</a:t>
            </a:r>
            <a:r>
              <a:rPr lang="en-US" altLang="zh-TW" sz="1800" i="1" dirty="0" smtClean="0">
                <a:latin typeface="+mn-lt"/>
              </a:rPr>
              <a:t> x21,x21,5</a:t>
            </a:r>
            <a:endParaRPr lang="zh-TW" altLang="en-US" sz="1800" i="1" dirty="0">
              <a:latin typeface="+mn-lt"/>
            </a:endParaRPr>
          </a:p>
        </p:txBody>
      </p:sp>
      <p:sp>
        <p:nvSpPr>
          <p:cNvPr id="36" name="矩形 35"/>
          <p:cNvSpPr/>
          <p:nvPr/>
        </p:nvSpPr>
        <p:spPr bwMode="auto">
          <a:xfrm>
            <a:off x="4472023" y="373432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a:latin typeface="+mn-lt"/>
              </a:rPr>
              <a:t>a</a:t>
            </a:r>
            <a:r>
              <a:rPr lang="en-US" altLang="zh-TW" sz="1800" i="1" dirty="0" err="1" smtClean="0">
                <a:latin typeface="+mn-lt"/>
              </a:rPr>
              <a:t>ddi</a:t>
            </a:r>
            <a:r>
              <a:rPr lang="en-US" altLang="zh-TW" sz="1800" i="1" dirty="0" smtClean="0">
                <a:latin typeface="+mn-lt"/>
              </a:rPr>
              <a:t> x9,x0,</a:t>
            </a:r>
            <a:r>
              <a:rPr lang="en-US" altLang="zh-TW" sz="1800" b="1" i="1" dirty="0" smtClean="0">
                <a:solidFill>
                  <a:srgbClr val="FF0000"/>
                </a:solidFill>
                <a:latin typeface="+mn-lt"/>
              </a:rPr>
              <a:t>??</a:t>
            </a:r>
            <a:endParaRPr lang="zh-TW" altLang="en-US" sz="1800" b="1" i="1" dirty="0">
              <a:solidFill>
                <a:srgbClr val="FF0000"/>
              </a:solidFill>
              <a:latin typeface="+mn-lt"/>
            </a:endParaRPr>
          </a:p>
        </p:txBody>
      </p:sp>
      <p:sp>
        <p:nvSpPr>
          <p:cNvPr id="37" name="矩形 36"/>
          <p:cNvSpPr/>
          <p:nvPr/>
        </p:nvSpPr>
        <p:spPr bwMode="auto">
          <a:xfrm>
            <a:off x="4472023" y="403619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err="1" smtClean="0">
                <a:latin typeface="+mn-lt"/>
              </a:rPr>
              <a:t>s</a:t>
            </a:r>
            <a:r>
              <a:rPr lang="en-US" altLang="zh-TW" sz="1800" i="1" dirty="0" err="1">
                <a:latin typeface="+mn-lt"/>
              </a:rPr>
              <a:t>d</a:t>
            </a:r>
            <a:r>
              <a:rPr lang="en-US" altLang="zh-TW" sz="1800" i="1" dirty="0" smtClean="0">
                <a:latin typeface="+mn-lt"/>
              </a:rPr>
              <a:t> x21,0(x9)</a:t>
            </a:r>
            <a:endParaRPr lang="zh-TW" altLang="en-US" sz="1800" i="1" dirty="0">
              <a:latin typeface="+mn-lt"/>
            </a:endParaRPr>
          </a:p>
        </p:txBody>
      </p:sp>
      <p:sp>
        <p:nvSpPr>
          <p:cNvPr id="46" name="矩形 45"/>
          <p:cNvSpPr/>
          <p:nvPr/>
        </p:nvSpPr>
        <p:spPr bwMode="auto">
          <a:xfrm>
            <a:off x="4471192" y="5203281"/>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47" name="文字方塊 46"/>
          <p:cNvSpPr txBox="1"/>
          <p:nvPr/>
        </p:nvSpPr>
        <p:spPr>
          <a:xfrm>
            <a:off x="3779912" y="2842255"/>
            <a:ext cx="720910" cy="369332"/>
          </a:xfrm>
          <a:prstGeom prst="rect">
            <a:avLst/>
          </a:prstGeom>
          <a:noFill/>
        </p:spPr>
        <p:txBody>
          <a:bodyPr wrap="square" rtlCol="0">
            <a:spAutoFit/>
          </a:bodyPr>
          <a:lstStyle/>
          <a:p>
            <a:pPr marL="0" algn="r"/>
            <a:r>
              <a:rPr lang="en-US" altLang="zh-TW" sz="1800" dirty="0">
                <a:solidFill>
                  <a:srgbClr val="FF0000"/>
                </a:solidFill>
                <a:latin typeface="+mn-lt"/>
              </a:rPr>
              <a:t>a</a:t>
            </a:r>
            <a:r>
              <a:rPr lang="en-US" altLang="zh-TW" sz="1800" dirty="0" smtClean="0">
                <a:solidFill>
                  <a:srgbClr val="FF0000"/>
                </a:solidFill>
                <a:latin typeface="+mn-lt"/>
              </a:rPr>
              <a:t>dd5:</a:t>
            </a:r>
            <a:endParaRPr lang="zh-TW" altLang="en-US" sz="1800" dirty="0">
              <a:solidFill>
                <a:srgbClr val="FF0000"/>
              </a:solidFill>
              <a:latin typeface="+mn-lt"/>
            </a:endParaRPr>
          </a:p>
        </p:txBody>
      </p:sp>
      <p:sp>
        <p:nvSpPr>
          <p:cNvPr id="2" name="圓角矩形 1"/>
          <p:cNvSpPr/>
          <p:nvPr/>
        </p:nvSpPr>
        <p:spPr bwMode="auto">
          <a:xfrm>
            <a:off x="4472021" y="4914503"/>
            <a:ext cx="1934845" cy="598209"/>
          </a:xfrm>
          <a:prstGeom prst="roundRect">
            <a:avLst/>
          </a:prstGeom>
          <a:noFill/>
          <a:ln w="571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直線圖說文字 1 6"/>
          <p:cNvSpPr/>
          <p:nvPr/>
        </p:nvSpPr>
        <p:spPr bwMode="auto">
          <a:xfrm>
            <a:off x="6948264" y="5126420"/>
            <a:ext cx="1800200" cy="750852"/>
          </a:xfrm>
          <a:prstGeom prst="borderCallout1">
            <a:avLst>
              <a:gd name="adj1" fmla="val 48741"/>
              <a:gd name="adj2" fmla="val -1889"/>
              <a:gd name="adj3" fmla="val 10712"/>
              <a:gd name="adj4" fmla="val -29235"/>
            </a:avLst>
          </a:prstGeom>
          <a:solidFill>
            <a:srgbClr val="0000FF"/>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solidFill>
                  <a:schemeClr val="bg1"/>
                </a:solidFill>
                <a:latin typeface="+mn-lt"/>
              </a:rPr>
              <a:t>“working space” of add5()</a:t>
            </a:r>
            <a:endParaRPr lang="zh-TW" altLang="en-US" sz="2000" dirty="0">
              <a:solidFill>
                <a:schemeClr val="bg1"/>
              </a:solidFill>
              <a:latin typeface="+mn-lt"/>
            </a:endParaRPr>
          </a:p>
        </p:txBody>
      </p:sp>
      <p:grpSp>
        <p:nvGrpSpPr>
          <p:cNvPr id="17" name="群組 16"/>
          <p:cNvGrpSpPr/>
          <p:nvPr/>
        </p:nvGrpSpPr>
        <p:grpSpPr>
          <a:xfrm>
            <a:off x="6401340" y="1197153"/>
            <a:ext cx="2048039" cy="787884"/>
            <a:chOff x="6366674" y="1442915"/>
            <a:chExt cx="2048039" cy="787884"/>
          </a:xfrm>
        </p:grpSpPr>
        <p:sp>
          <p:nvSpPr>
            <p:cNvPr id="48" name="文字方塊 47"/>
            <p:cNvSpPr txBox="1"/>
            <p:nvPr/>
          </p:nvSpPr>
          <p:spPr>
            <a:xfrm>
              <a:off x="6902545" y="1442915"/>
              <a:ext cx="1512168" cy="784830"/>
            </a:xfrm>
            <a:prstGeom prst="rect">
              <a:avLst/>
            </a:prstGeom>
            <a:noFill/>
          </p:spPr>
          <p:txBody>
            <a:bodyPr wrap="square" rtlCol="0">
              <a:spAutoFit/>
            </a:bodyPr>
            <a:lstStyle/>
            <a:p>
              <a:pPr marL="0">
                <a:lnSpc>
                  <a:spcPts val="1800"/>
                </a:lnSpc>
              </a:pPr>
              <a:r>
                <a:rPr lang="en-US" altLang="zh-TW" sz="1800" dirty="0">
                  <a:latin typeface="+mn-lt"/>
                </a:rPr>
                <a:t>?</a:t>
              </a:r>
              <a:r>
                <a:rPr lang="en-US" altLang="zh-TW" sz="1800" dirty="0" smtClean="0">
                  <a:latin typeface="+mn-lt"/>
                </a:rPr>
                <a:t> </a:t>
              </a:r>
              <a:r>
                <a:rPr lang="en-US" altLang="zh-TW" sz="1800" dirty="0" smtClean="0">
                  <a:latin typeface="+mn-lt"/>
                  <a:sym typeface="Wingdings" panose="05000000000000000000" pitchFamily="2" charset="2"/>
                </a:rPr>
                <a:t> </a:t>
              </a:r>
              <a:r>
                <a:rPr lang="en-US" altLang="zh-TW" sz="1800" b="1" dirty="0" smtClean="0">
                  <a:solidFill>
                    <a:srgbClr val="FF0000"/>
                  </a:solidFill>
                  <a:latin typeface="+mn-lt"/>
                  <a:sym typeface="Wingdings" panose="05000000000000000000" pitchFamily="2" charset="2"/>
                </a:rPr>
                <a:t>x</a:t>
              </a:r>
            </a:p>
            <a:p>
              <a:pPr marL="0">
                <a:lnSpc>
                  <a:spcPts val="1800"/>
                </a:lnSpc>
              </a:pPr>
              <a:r>
                <a:rPr lang="en-US" altLang="zh-TW" sz="1800" dirty="0">
                  <a:latin typeface="+mn-lt"/>
                  <a:sym typeface="Wingdings" panose="05000000000000000000" pitchFamily="2" charset="2"/>
                </a:rPr>
                <a:t>j</a:t>
              </a:r>
              <a:r>
                <a:rPr lang="en-US" altLang="zh-TW" sz="1800" dirty="0" smtClean="0">
                  <a:latin typeface="+mn-lt"/>
                  <a:sym typeface="Wingdings" panose="05000000000000000000" pitchFamily="2" charset="2"/>
                </a:rPr>
                <a:t>ump add5</a:t>
              </a:r>
            </a:p>
            <a:p>
              <a:pPr marL="0">
                <a:lnSpc>
                  <a:spcPts val="1800"/>
                </a:lnSpc>
              </a:pPr>
              <a:r>
                <a:rPr lang="en-US" altLang="zh-TW" sz="1800" b="1" dirty="0">
                  <a:solidFill>
                    <a:srgbClr val="FF0000"/>
                  </a:solidFill>
                  <a:latin typeface="+mn-lt"/>
                  <a:sym typeface="Wingdings" panose="05000000000000000000" pitchFamily="2" charset="2"/>
                </a:rPr>
                <a:t>x</a:t>
              </a:r>
              <a:r>
                <a:rPr lang="en-US" altLang="zh-TW" sz="1800" dirty="0" smtClean="0">
                  <a:latin typeface="+mn-lt"/>
                  <a:sym typeface="Wingdings" panose="05000000000000000000" pitchFamily="2" charset="2"/>
                </a:rPr>
                <a:t>  ??</a:t>
              </a:r>
              <a:endParaRPr lang="zh-TW" altLang="en-US" sz="1800" dirty="0">
                <a:latin typeface="+mn-lt"/>
              </a:endParaRPr>
            </a:p>
          </p:txBody>
        </p:sp>
        <p:cxnSp>
          <p:nvCxnSpPr>
            <p:cNvPr id="15" name="直線接點 14"/>
            <p:cNvCxnSpPr/>
            <p:nvPr/>
          </p:nvCxnSpPr>
          <p:spPr bwMode="auto">
            <a:xfrm flipV="1">
              <a:off x="6389534" y="1526106"/>
              <a:ext cx="513011" cy="417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直線接點 51"/>
            <p:cNvCxnSpPr/>
            <p:nvPr/>
          </p:nvCxnSpPr>
          <p:spPr bwMode="auto">
            <a:xfrm flipV="1">
              <a:off x="6366674" y="2099484"/>
              <a:ext cx="581590" cy="13131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3" name="群組 52"/>
          <p:cNvGrpSpPr/>
          <p:nvPr/>
        </p:nvGrpSpPr>
        <p:grpSpPr>
          <a:xfrm>
            <a:off x="6393832" y="2040789"/>
            <a:ext cx="2042513" cy="784830"/>
            <a:chOff x="6372200" y="1442915"/>
            <a:chExt cx="2042513" cy="784830"/>
          </a:xfrm>
        </p:grpSpPr>
        <p:sp>
          <p:nvSpPr>
            <p:cNvPr id="54" name="文字方塊 53"/>
            <p:cNvSpPr txBox="1"/>
            <p:nvPr/>
          </p:nvSpPr>
          <p:spPr>
            <a:xfrm>
              <a:off x="6902545" y="1442915"/>
              <a:ext cx="1512168" cy="784830"/>
            </a:xfrm>
            <a:prstGeom prst="rect">
              <a:avLst/>
            </a:prstGeom>
            <a:noFill/>
          </p:spPr>
          <p:txBody>
            <a:bodyPr wrap="square" rtlCol="0">
              <a:spAutoFit/>
            </a:bodyPr>
            <a:lstStyle/>
            <a:p>
              <a:pPr marL="0">
                <a:lnSpc>
                  <a:spcPts val="1800"/>
                </a:lnSpc>
              </a:pPr>
              <a:r>
                <a:rPr lang="en-US" altLang="zh-TW" sz="1800" dirty="0">
                  <a:latin typeface="+mn-lt"/>
                </a:rPr>
                <a:t>?</a:t>
              </a:r>
              <a:r>
                <a:rPr lang="en-US" altLang="zh-TW" sz="1800" dirty="0" smtClean="0">
                  <a:latin typeface="+mn-lt"/>
                </a:rPr>
                <a:t> </a:t>
              </a:r>
              <a:r>
                <a:rPr lang="en-US" altLang="zh-TW" sz="1800" dirty="0" smtClean="0">
                  <a:latin typeface="+mn-lt"/>
                  <a:sym typeface="Wingdings" panose="05000000000000000000" pitchFamily="2" charset="2"/>
                </a:rPr>
                <a:t></a:t>
              </a:r>
              <a:r>
                <a:rPr lang="en-US" altLang="zh-TW" sz="1800" b="1" dirty="0" smtClean="0">
                  <a:solidFill>
                    <a:srgbClr val="FF0000"/>
                  </a:solidFill>
                  <a:latin typeface="+mn-lt"/>
                  <a:sym typeface="Wingdings" panose="05000000000000000000" pitchFamily="2" charset="2"/>
                </a:rPr>
                <a:t> </a:t>
              </a:r>
              <a:r>
                <a:rPr lang="en-US" altLang="zh-TW" sz="1800" b="1" dirty="0">
                  <a:solidFill>
                    <a:srgbClr val="FF0000"/>
                  </a:solidFill>
                  <a:latin typeface="+mn-lt"/>
                  <a:sym typeface="Wingdings" panose="05000000000000000000" pitchFamily="2" charset="2"/>
                </a:rPr>
                <a:t>y</a:t>
              </a:r>
              <a:endParaRPr lang="en-US" altLang="zh-TW" sz="1800" b="1" dirty="0" smtClean="0">
                <a:solidFill>
                  <a:srgbClr val="FF0000"/>
                </a:solidFill>
                <a:latin typeface="+mn-lt"/>
                <a:sym typeface="Wingdings" panose="05000000000000000000" pitchFamily="2" charset="2"/>
              </a:endParaRPr>
            </a:p>
            <a:p>
              <a:pPr marL="0">
                <a:lnSpc>
                  <a:spcPts val="1800"/>
                </a:lnSpc>
              </a:pPr>
              <a:r>
                <a:rPr lang="en-US" altLang="zh-TW" sz="1800" dirty="0">
                  <a:latin typeface="+mn-lt"/>
                  <a:sym typeface="Wingdings" panose="05000000000000000000" pitchFamily="2" charset="2"/>
                </a:rPr>
                <a:t>j</a:t>
              </a:r>
              <a:r>
                <a:rPr lang="en-US" altLang="zh-TW" sz="1800" dirty="0" smtClean="0">
                  <a:latin typeface="+mn-lt"/>
                  <a:sym typeface="Wingdings" panose="05000000000000000000" pitchFamily="2" charset="2"/>
                </a:rPr>
                <a:t>ump add5</a:t>
              </a:r>
            </a:p>
            <a:p>
              <a:pPr marL="0">
                <a:lnSpc>
                  <a:spcPts val="1800"/>
                </a:lnSpc>
              </a:pPr>
              <a:r>
                <a:rPr lang="en-US" altLang="zh-TW" sz="1800" b="1" dirty="0" smtClean="0">
                  <a:solidFill>
                    <a:srgbClr val="FF0000"/>
                  </a:solidFill>
                  <a:latin typeface="+mn-lt"/>
                  <a:sym typeface="Wingdings" panose="05000000000000000000" pitchFamily="2" charset="2"/>
                </a:rPr>
                <a:t>y</a:t>
              </a:r>
              <a:r>
                <a:rPr lang="en-US" altLang="zh-TW" sz="1800" dirty="0" smtClean="0">
                  <a:latin typeface="+mn-lt"/>
                  <a:sym typeface="Wingdings" panose="05000000000000000000" pitchFamily="2" charset="2"/>
                </a:rPr>
                <a:t>  ??</a:t>
              </a:r>
              <a:endParaRPr lang="zh-TW" altLang="en-US" sz="1800" dirty="0">
                <a:latin typeface="+mn-lt"/>
              </a:endParaRPr>
            </a:p>
          </p:txBody>
        </p:sp>
        <p:cxnSp>
          <p:nvCxnSpPr>
            <p:cNvPr id="55" name="直線接點 54"/>
            <p:cNvCxnSpPr/>
            <p:nvPr/>
          </p:nvCxnSpPr>
          <p:spPr bwMode="auto">
            <a:xfrm flipV="1">
              <a:off x="6406866" y="1526105"/>
              <a:ext cx="495679" cy="1896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直線接點 55"/>
            <p:cNvCxnSpPr/>
            <p:nvPr/>
          </p:nvCxnSpPr>
          <p:spPr bwMode="auto">
            <a:xfrm>
              <a:off x="6372200" y="1988841"/>
              <a:ext cx="576064" cy="1106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9" name="圓角矩形圖說文字 28"/>
          <p:cNvSpPr/>
          <p:nvPr/>
        </p:nvSpPr>
        <p:spPr bwMode="auto">
          <a:xfrm>
            <a:off x="6804248" y="4319006"/>
            <a:ext cx="1944216" cy="621227"/>
          </a:xfrm>
          <a:prstGeom prst="wedgeRoundRectCallout">
            <a:avLst>
              <a:gd name="adj1" fmla="val -15217"/>
              <a:gd name="adj2" fmla="val -73708"/>
              <a:gd name="adj3" fmla="val 16667"/>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Why not call-by-reference?</a:t>
            </a:r>
            <a:endParaRPr lang="zh-TW" altLang="en-US" sz="2000" i="1" dirty="0">
              <a:latin typeface="+mn-lt"/>
            </a:endParaRPr>
          </a:p>
        </p:txBody>
      </p:sp>
      <p:grpSp>
        <p:nvGrpSpPr>
          <p:cNvPr id="3" name="群組 2"/>
          <p:cNvGrpSpPr/>
          <p:nvPr/>
        </p:nvGrpSpPr>
        <p:grpSpPr>
          <a:xfrm>
            <a:off x="6732240" y="2907204"/>
            <a:ext cx="1728192" cy="1313884"/>
            <a:chOff x="6732240" y="2907204"/>
            <a:chExt cx="1728192" cy="1313884"/>
          </a:xfrm>
        </p:grpSpPr>
        <p:sp>
          <p:nvSpPr>
            <p:cNvPr id="38" name="文字方塊 37"/>
            <p:cNvSpPr txBox="1"/>
            <p:nvPr/>
          </p:nvSpPr>
          <p:spPr>
            <a:xfrm>
              <a:off x="6902545" y="2937343"/>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a:t>
              </a:r>
              <a:r>
                <a:rPr lang="en-US" altLang="zh-TW" sz="1800" dirty="0" err="1" smtClean="0">
                  <a:latin typeface="+mn-lt"/>
                  <a:sym typeface="Wingdings" panose="05000000000000000000" pitchFamily="2" charset="2"/>
                </a:rPr>
                <a:t>x,y,z</a:t>
              </a:r>
              <a:r>
                <a:rPr lang="en-US" altLang="zh-TW" sz="1800" dirty="0" smtClean="0">
                  <a:latin typeface="+mn-lt"/>
                  <a:sym typeface="Wingdings" panose="05000000000000000000" pitchFamily="2" charset="2"/>
                </a:rPr>
                <a:t>, …</a:t>
              </a:r>
              <a:endParaRPr lang="zh-TW" altLang="en-US" sz="1800" dirty="0">
                <a:latin typeface="+mn-lt"/>
              </a:endParaRPr>
            </a:p>
          </p:txBody>
        </p:sp>
        <p:sp>
          <p:nvSpPr>
            <p:cNvPr id="39" name="文字方塊 38"/>
            <p:cNvSpPr txBox="1"/>
            <p:nvPr/>
          </p:nvSpPr>
          <p:spPr>
            <a:xfrm>
              <a:off x="6902545" y="3360099"/>
              <a:ext cx="1512168" cy="369332"/>
            </a:xfrm>
            <a:prstGeom prst="rect">
              <a:avLst/>
            </a:prstGeom>
            <a:noFill/>
          </p:spPr>
          <p:txBody>
            <a:bodyPr wrap="square" rtlCol="0">
              <a:spAutoFit/>
            </a:bodyPr>
            <a:lstStyle/>
            <a:p>
              <a:pPr marL="0"/>
              <a:r>
                <a:rPr lang="en-US" altLang="zh-TW" sz="1800" dirty="0" smtClean="0">
                  <a:latin typeface="+mn-lt"/>
                </a:rPr>
                <a:t>x21 </a:t>
              </a:r>
              <a:r>
                <a:rPr lang="en-US" altLang="zh-TW" sz="1800" dirty="0" smtClean="0">
                  <a:latin typeface="+mn-lt"/>
                  <a:sym typeface="Wingdings" panose="05000000000000000000" pitchFamily="2" charset="2"/>
                </a:rPr>
                <a:t> x21 + 5</a:t>
              </a:r>
              <a:endParaRPr lang="zh-TW" altLang="en-US" sz="1800" dirty="0">
                <a:latin typeface="+mn-lt"/>
              </a:endParaRPr>
            </a:p>
          </p:txBody>
        </p:sp>
        <p:sp>
          <p:nvSpPr>
            <p:cNvPr id="40" name="文字方塊 39"/>
            <p:cNvSpPr txBox="1"/>
            <p:nvPr/>
          </p:nvSpPr>
          <p:spPr>
            <a:xfrm>
              <a:off x="6902545" y="3789040"/>
              <a:ext cx="1557887" cy="369332"/>
            </a:xfrm>
            <a:prstGeom prst="rect">
              <a:avLst/>
            </a:prstGeom>
            <a:noFill/>
          </p:spPr>
          <p:txBody>
            <a:bodyPr wrap="square" rtlCol="0">
              <a:spAutoFit/>
            </a:bodyPr>
            <a:lstStyle/>
            <a:p>
              <a:pPr marL="0"/>
              <a:r>
                <a:rPr lang="en-US" altLang="zh-TW" sz="1800" dirty="0" smtClean="0">
                  <a:latin typeface="+mn-lt"/>
                </a:rPr>
                <a:t>return </a:t>
              </a:r>
              <a:r>
                <a:rPr lang="en-US" altLang="zh-TW" sz="1800" dirty="0" smtClean="0">
                  <a:latin typeface="+mn-lt"/>
                  <a:sym typeface="Wingdings" panose="05000000000000000000" pitchFamily="2" charset="2"/>
                </a:rPr>
                <a:t> x21</a:t>
              </a:r>
              <a:r>
                <a:rPr lang="en-US" altLang="zh-TW" sz="1800" dirty="0" smtClean="0">
                  <a:latin typeface="+mn-lt"/>
                </a:rPr>
                <a:t> </a:t>
              </a:r>
              <a:endParaRPr lang="zh-TW" altLang="en-US" sz="1800" dirty="0">
                <a:latin typeface="+mn-lt"/>
              </a:endParaRPr>
            </a:p>
          </p:txBody>
        </p:sp>
        <p:sp>
          <p:nvSpPr>
            <p:cNvPr id="42" name="右大括弧 41"/>
            <p:cNvSpPr/>
            <p:nvPr/>
          </p:nvSpPr>
          <p:spPr bwMode="auto">
            <a:xfrm>
              <a:off x="6732240" y="2907204"/>
              <a:ext cx="171545" cy="422756"/>
            </a:xfrm>
            <a:prstGeom prst="rightBrace">
              <a:avLst>
                <a:gd name="adj1" fmla="val 25418"/>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49" name="右大括弧 48"/>
            <p:cNvSpPr/>
            <p:nvPr/>
          </p:nvSpPr>
          <p:spPr bwMode="auto">
            <a:xfrm>
              <a:off x="6732240" y="3798332"/>
              <a:ext cx="171545" cy="422756"/>
            </a:xfrm>
            <a:prstGeom prst="rightBrace">
              <a:avLst>
                <a:gd name="adj1" fmla="val 35668"/>
                <a:gd name="adj2" fmla="val 5000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grpSp>
      <p:sp>
        <p:nvSpPr>
          <p:cNvPr id="50" name="文字方塊 49"/>
          <p:cNvSpPr txBox="1"/>
          <p:nvPr/>
        </p:nvSpPr>
        <p:spPr>
          <a:xfrm>
            <a:off x="4174345" y="4570901"/>
            <a:ext cx="288862" cy="369332"/>
          </a:xfrm>
          <a:prstGeom prst="rect">
            <a:avLst/>
          </a:prstGeom>
          <a:noFill/>
        </p:spPr>
        <p:txBody>
          <a:bodyPr wrap="none" rtlCol="0">
            <a:spAutoFit/>
          </a:bodyPr>
          <a:lstStyle/>
          <a:p>
            <a:pPr marL="0"/>
            <a:r>
              <a:rPr lang="en-US" altLang="zh-TW" sz="1800" dirty="0">
                <a:solidFill>
                  <a:srgbClr val="0000FF"/>
                </a:solidFill>
                <a:latin typeface="+mn-lt"/>
              </a:rPr>
              <a:t>y</a:t>
            </a:r>
            <a:endParaRPr lang="zh-TW" altLang="en-US" sz="1800" dirty="0">
              <a:solidFill>
                <a:srgbClr val="0000FF"/>
              </a:solidFill>
              <a:latin typeface="+mn-lt"/>
            </a:endParaRPr>
          </a:p>
        </p:txBody>
      </p:sp>
      <p:sp>
        <p:nvSpPr>
          <p:cNvPr id="14" name="文字方塊 13"/>
          <p:cNvSpPr txBox="1"/>
          <p:nvPr/>
        </p:nvSpPr>
        <p:spPr>
          <a:xfrm>
            <a:off x="4882846" y="4906948"/>
            <a:ext cx="1099532" cy="276999"/>
          </a:xfrm>
          <a:prstGeom prst="rect">
            <a:avLst/>
          </a:prstGeom>
          <a:noFill/>
        </p:spPr>
        <p:txBody>
          <a:bodyPr wrap="square" lIns="0" tIns="0" rIns="0" bIns="0" rtlCol="0" anchor="ctr" anchorCtr="1">
            <a:spAutoFit/>
          </a:bodyPr>
          <a:lstStyle/>
          <a:p>
            <a:r>
              <a:rPr lang="en-US" altLang="zh-TW" sz="1800" dirty="0" smtClean="0">
                <a:solidFill>
                  <a:srgbClr val="FF0000"/>
                </a:solidFill>
                <a:latin typeface="+mn-lt"/>
              </a:rPr>
              <a:t>argument</a:t>
            </a:r>
            <a:endParaRPr lang="zh-TW" altLang="en-US" sz="1800" dirty="0">
              <a:solidFill>
                <a:srgbClr val="FF0000"/>
              </a:solidFill>
              <a:latin typeface="+mn-lt"/>
            </a:endParaRPr>
          </a:p>
        </p:txBody>
      </p:sp>
      <p:sp>
        <p:nvSpPr>
          <p:cNvPr id="51" name="文字方塊 50"/>
          <p:cNvSpPr txBox="1"/>
          <p:nvPr/>
        </p:nvSpPr>
        <p:spPr>
          <a:xfrm>
            <a:off x="4741382" y="5211437"/>
            <a:ext cx="1396122" cy="276999"/>
          </a:xfrm>
          <a:prstGeom prst="rect">
            <a:avLst/>
          </a:prstGeom>
          <a:noFill/>
        </p:spPr>
        <p:txBody>
          <a:bodyPr wrap="square" lIns="0" tIns="0" rIns="0" bIns="0" rtlCol="0" anchor="ctr" anchorCtr="1">
            <a:spAutoFit/>
          </a:bodyPr>
          <a:lstStyle/>
          <a:p>
            <a:r>
              <a:rPr lang="en-US" altLang="zh-TW" sz="1800" dirty="0">
                <a:solidFill>
                  <a:srgbClr val="FF0000"/>
                </a:solidFill>
                <a:latin typeface="+mn-lt"/>
              </a:rPr>
              <a:t>r</a:t>
            </a:r>
            <a:r>
              <a:rPr lang="en-US" altLang="zh-TW" sz="1800" dirty="0" smtClean="0">
                <a:solidFill>
                  <a:srgbClr val="FF0000"/>
                </a:solidFill>
                <a:latin typeface="+mn-lt"/>
              </a:rPr>
              <a:t>eturn value</a:t>
            </a:r>
            <a:endParaRPr lang="zh-TW" altLang="en-US" sz="1800" dirty="0">
              <a:solidFill>
                <a:srgbClr val="FF0000"/>
              </a:solidFill>
              <a:latin typeface="+mn-lt"/>
            </a:endParaRPr>
          </a:p>
        </p:txBody>
      </p:sp>
    </p:spTree>
    <p:extLst>
      <p:ext uri="{BB962C8B-B14F-4D97-AF65-F5344CB8AC3E}">
        <p14:creationId xmlns:p14="http://schemas.microsoft.com/office/powerpoint/2010/main" val="2748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 grpId="0" animBg="1"/>
      <p:bldP spid="7" grpId="0" animBg="1"/>
      <p:bldP spid="29" grpId="0" animBg="1"/>
      <p:bldP spid="14"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燕尾形向右箭號 42"/>
          <p:cNvSpPr/>
          <p:nvPr/>
        </p:nvSpPr>
        <p:spPr bwMode="auto">
          <a:xfrm>
            <a:off x="3491880" y="3442812"/>
            <a:ext cx="720080" cy="538010"/>
          </a:xfrm>
          <a:prstGeom prst="notchedRigh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nvGrpSpPr>
          <p:cNvPr id="14" name="群組 13"/>
          <p:cNvGrpSpPr/>
          <p:nvPr/>
        </p:nvGrpSpPr>
        <p:grpSpPr>
          <a:xfrm>
            <a:off x="3713898" y="1156774"/>
            <a:ext cx="2692970" cy="4936523"/>
            <a:chOff x="3713898" y="1156774"/>
            <a:chExt cx="2692970" cy="4936523"/>
          </a:xfrm>
        </p:grpSpPr>
        <p:sp>
          <p:nvSpPr>
            <p:cNvPr id="44" name="文字方塊 43"/>
            <p:cNvSpPr txBox="1"/>
            <p:nvPr/>
          </p:nvSpPr>
          <p:spPr>
            <a:xfrm>
              <a:off x="4211130" y="4859868"/>
              <a:ext cx="288862" cy="369332"/>
            </a:xfrm>
            <a:prstGeom prst="rect">
              <a:avLst/>
            </a:prstGeom>
            <a:noFill/>
          </p:spPr>
          <p:txBody>
            <a:bodyPr wrap="square" rtlCol="0">
              <a:spAutoFit/>
            </a:bodyPr>
            <a:lstStyle/>
            <a:p>
              <a:pPr marL="0"/>
              <a:r>
                <a:rPr lang="en-US" altLang="zh-TW" sz="1800" b="1" dirty="0" smtClean="0">
                  <a:solidFill>
                    <a:srgbClr val="FF0000"/>
                  </a:solidFill>
                  <a:latin typeface="+mn-lt"/>
                </a:rPr>
                <a:t>?</a:t>
              </a:r>
              <a:endParaRPr lang="zh-TW" altLang="en-US" sz="1800" b="1" dirty="0">
                <a:solidFill>
                  <a:srgbClr val="FF0000"/>
                </a:solidFill>
                <a:latin typeface="+mn-lt"/>
              </a:endParaRPr>
            </a:p>
          </p:txBody>
        </p:sp>
        <p:sp>
          <p:nvSpPr>
            <p:cNvPr id="45" name="文字方塊 44"/>
            <p:cNvSpPr txBox="1"/>
            <p:nvPr/>
          </p:nvSpPr>
          <p:spPr>
            <a:xfrm>
              <a:off x="3779912" y="5147900"/>
              <a:ext cx="720910" cy="369332"/>
            </a:xfrm>
            <a:prstGeom prst="rect">
              <a:avLst/>
            </a:prstGeom>
            <a:noFill/>
          </p:spPr>
          <p:txBody>
            <a:bodyPr wrap="square" rtlCol="0">
              <a:spAutoFit/>
            </a:bodyPr>
            <a:lstStyle/>
            <a:p>
              <a:pPr marL="0" algn="r"/>
              <a:r>
                <a:rPr lang="en-US" altLang="zh-TW" sz="1800" dirty="0" smtClean="0">
                  <a:solidFill>
                    <a:srgbClr val="FF0000"/>
                  </a:solidFill>
                  <a:latin typeface="+mn-lt"/>
                </a:rPr>
                <a:t>??</a:t>
              </a:r>
              <a:endParaRPr lang="zh-TW" altLang="en-US" sz="1800" dirty="0">
                <a:solidFill>
                  <a:srgbClr val="FF0000"/>
                </a:solidFill>
                <a:latin typeface="+mn-lt"/>
              </a:endParaRPr>
            </a:p>
          </p:txBody>
        </p:sp>
        <p:sp>
          <p:nvSpPr>
            <p:cNvPr id="8" name="矩形 7"/>
            <p:cNvSpPr/>
            <p:nvPr/>
          </p:nvSpPr>
          <p:spPr bwMode="auto">
            <a:xfrm>
              <a:off x="4472023" y="1171729"/>
              <a:ext cx="1934845" cy="544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a:t>
              </a:r>
              <a:endParaRPr lang="zh-TW" altLang="en-US" sz="1800" i="1" dirty="0">
                <a:latin typeface="+mn-lt"/>
              </a:endParaRPr>
            </a:p>
          </p:txBody>
        </p:sp>
        <p:sp>
          <p:nvSpPr>
            <p:cNvPr id="9" name="矩形 8"/>
            <p:cNvSpPr/>
            <p:nvPr/>
          </p:nvSpPr>
          <p:spPr bwMode="auto">
            <a:xfrm>
              <a:off x="4472023" y="171577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 </a:t>
              </a:r>
              <a:r>
                <a:rPr lang="en-US" altLang="zh-TW" sz="1800" i="1" dirty="0" smtClean="0">
                  <a:latin typeface="+mn-lt"/>
                  <a:sym typeface="Wingdings" panose="05000000000000000000" pitchFamily="2" charset="2"/>
                </a:rPr>
                <a:t> x</a:t>
              </a:r>
              <a:endParaRPr lang="zh-TW" altLang="en-US" sz="1800" i="1" dirty="0">
                <a:latin typeface="+mn-lt"/>
              </a:endParaRPr>
            </a:p>
          </p:txBody>
        </p:sp>
        <p:sp>
          <p:nvSpPr>
            <p:cNvPr id="10" name="矩形 9"/>
            <p:cNvSpPr/>
            <p:nvPr/>
          </p:nvSpPr>
          <p:spPr bwMode="auto">
            <a:xfrm>
              <a:off x="4472023" y="2001988"/>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fact</a:t>
              </a:r>
              <a:endParaRPr lang="zh-TW" altLang="en-US" sz="1800" i="1" dirty="0">
                <a:latin typeface="+mn-lt"/>
              </a:endParaRPr>
            </a:p>
          </p:txBody>
        </p:sp>
        <p:sp>
          <p:nvSpPr>
            <p:cNvPr id="11" name="矩形 10"/>
            <p:cNvSpPr/>
            <p:nvPr/>
          </p:nvSpPr>
          <p:spPr bwMode="auto">
            <a:xfrm>
              <a:off x="4472023" y="230386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y </a:t>
              </a:r>
              <a:r>
                <a:rPr lang="en-US" altLang="zh-TW" sz="1800" i="1" dirty="0" smtClean="0">
                  <a:latin typeface="+mn-lt"/>
                  <a:sym typeface="Wingdings" panose="05000000000000000000" pitchFamily="2" charset="2"/>
                </a:rPr>
                <a:t> ??</a:t>
              </a:r>
              <a:endParaRPr lang="zh-TW" altLang="en-US" sz="1800" i="1" dirty="0">
                <a:latin typeface="+mn-lt"/>
              </a:endParaRPr>
            </a:p>
          </p:txBody>
        </p:sp>
        <p:sp>
          <p:nvSpPr>
            <p:cNvPr id="12" name="矩形 11"/>
            <p:cNvSpPr/>
            <p:nvPr/>
          </p:nvSpPr>
          <p:spPr bwMode="auto">
            <a:xfrm>
              <a:off x="4472023" y="256979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13" name="矩形 12"/>
            <p:cNvSpPr/>
            <p:nvPr/>
          </p:nvSpPr>
          <p:spPr bwMode="auto">
            <a:xfrm>
              <a:off x="4472022" y="434160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endParaRPr lang="zh-TW" altLang="en-US" sz="1800" i="1" dirty="0">
                <a:latin typeface="+mn-lt"/>
              </a:endParaRPr>
            </a:p>
          </p:txBody>
        </p:sp>
        <p:sp>
          <p:nvSpPr>
            <p:cNvPr id="19" name="矩形 18"/>
            <p:cNvSpPr/>
            <p:nvPr/>
          </p:nvSpPr>
          <p:spPr bwMode="auto">
            <a:xfrm>
              <a:off x="4472023" y="4648575"/>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0" name="矩形 19"/>
            <p:cNvSpPr/>
            <p:nvPr/>
          </p:nvSpPr>
          <p:spPr bwMode="auto">
            <a:xfrm>
              <a:off x="4471200" y="4914503"/>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21" name="矩形 20"/>
            <p:cNvSpPr/>
            <p:nvPr/>
          </p:nvSpPr>
          <p:spPr bwMode="auto">
            <a:xfrm>
              <a:off x="4472022" y="5206170"/>
              <a:ext cx="1934845" cy="809947"/>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eaLnBrk="1" hangingPunct="1"/>
              <a:r>
                <a:rPr lang="en-US" altLang="zh-TW" sz="1800" i="1" dirty="0" smtClean="0">
                  <a:latin typeface="+mn-lt"/>
                </a:rPr>
                <a:t>    …</a:t>
              </a:r>
              <a:endParaRPr lang="zh-TW" altLang="en-US" sz="1800" i="1" dirty="0">
                <a:latin typeface="+mn-lt"/>
              </a:endParaRPr>
            </a:p>
          </p:txBody>
        </p:sp>
        <p:sp>
          <p:nvSpPr>
            <p:cNvPr id="22" name="文字方塊 21"/>
            <p:cNvSpPr txBox="1"/>
            <p:nvPr/>
          </p:nvSpPr>
          <p:spPr>
            <a:xfrm>
              <a:off x="3713898" y="5723965"/>
              <a:ext cx="752129" cy="369332"/>
            </a:xfrm>
            <a:prstGeom prst="rect">
              <a:avLst/>
            </a:prstGeom>
            <a:noFill/>
          </p:spPr>
          <p:txBody>
            <a:bodyPr wrap="none" rtlCol="0">
              <a:spAutoFit/>
            </a:bodyPr>
            <a:lstStyle/>
            <a:p>
              <a:pPr marL="0" algn="ctr"/>
              <a:r>
                <a:rPr lang="en-US" altLang="zh-TW" sz="1800" dirty="0" smtClean="0">
                  <a:solidFill>
                    <a:srgbClr val="0000FF"/>
                  </a:solidFill>
                  <a:latin typeface="+mn-lt"/>
                </a:rPr>
                <a:t>2</a:t>
              </a:r>
              <a:r>
                <a:rPr lang="en-US" altLang="zh-TW" sz="1800" baseline="30000" dirty="0" smtClean="0">
                  <a:solidFill>
                    <a:srgbClr val="0000FF"/>
                  </a:solidFill>
                  <a:latin typeface="+mn-lt"/>
                </a:rPr>
                <a:t>32</a:t>
              </a:r>
              <a:r>
                <a:rPr lang="en-US" altLang="zh-TW" sz="1800" dirty="0" smtClean="0">
                  <a:solidFill>
                    <a:srgbClr val="0000FF"/>
                  </a:solidFill>
                  <a:latin typeface="+mn-lt"/>
                </a:rPr>
                <a:t> - 1</a:t>
              </a:r>
              <a:endParaRPr lang="zh-TW" altLang="en-US" sz="1800" dirty="0">
                <a:solidFill>
                  <a:srgbClr val="0000FF"/>
                </a:solidFill>
                <a:latin typeface="+mn-lt"/>
              </a:endParaRPr>
            </a:p>
          </p:txBody>
        </p:sp>
        <p:sp>
          <p:nvSpPr>
            <p:cNvPr id="23" name="文字方塊 22"/>
            <p:cNvSpPr txBox="1"/>
            <p:nvPr/>
          </p:nvSpPr>
          <p:spPr>
            <a:xfrm>
              <a:off x="4165529" y="1156774"/>
              <a:ext cx="306494" cy="369331"/>
            </a:xfrm>
            <a:prstGeom prst="rect">
              <a:avLst/>
            </a:prstGeom>
            <a:noFill/>
          </p:spPr>
          <p:txBody>
            <a:bodyPr wrap="none" rtlCol="0">
              <a:spAutoFit/>
            </a:bodyPr>
            <a:lstStyle/>
            <a:p>
              <a:pPr marL="0" algn="ctr"/>
              <a:r>
                <a:rPr lang="en-US" altLang="zh-TW" sz="1800" dirty="0" smtClean="0">
                  <a:solidFill>
                    <a:srgbClr val="0000FF"/>
                  </a:solidFill>
                  <a:latin typeface="+mn-lt"/>
                </a:rPr>
                <a:t>0</a:t>
              </a:r>
              <a:endParaRPr lang="zh-TW" altLang="en-US" sz="1800" dirty="0">
                <a:solidFill>
                  <a:srgbClr val="0000FF"/>
                </a:solidFill>
                <a:latin typeface="+mn-lt"/>
              </a:endParaRPr>
            </a:p>
          </p:txBody>
        </p:sp>
        <p:sp>
          <p:nvSpPr>
            <p:cNvPr id="26" name="文字方塊 25"/>
            <p:cNvSpPr txBox="1"/>
            <p:nvPr/>
          </p:nvSpPr>
          <p:spPr>
            <a:xfrm>
              <a:off x="4183161" y="4571836"/>
              <a:ext cx="288862" cy="369332"/>
            </a:xfrm>
            <a:prstGeom prst="rect">
              <a:avLst/>
            </a:prstGeom>
            <a:noFill/>
          </p:spPr>
          <p:txBody>
            <a:bodyPr wrap="square" rtlCol="0">
              <a:spAutoFit/>
            </a:bodyPr>
            <a:lstStyle/>
            <a:p>
              <a:pPr marL="0"/>
              <a:r>
                <a:rPr lang="en-US" altLang="zh-TW" sz="1800" dirty="0" smtClean="0">
                  <a:solidFill>
                    <a:srgbClr val="0000FF"/>
                  </a:solidFill>
                  <a:latin typeface="+mn-lt"/>
                </a:rPr>
                <a:t>y</a:t>
              </a:r>
              <a:endParaRPr lang="zh-TW" altLang="en-US" sz="1800" dirty="0">
                <a:solidFill>
                  <a:srgbClr val="0000FF"/>
                </a:solidFill>
                <a:latin typeface="+mn-lt"/>
              </a:endParaRPr>
            </a:p>
          </p:txBody>
        </p:sp>
        <p:sp>
          <p:nvSpPr>
            <p:cNvPr id="27" name="文字方塊 26"/>
            <p:cNvSpPr txBox="1"/>
            <p:nvPr/>
          </p:nvSpPr>
          <p:spPr>
            <a:xfrm>
              <a:off x="4187971" y="4293096"/>
              <a:ext cx="284052" cy="369332"/>
            </a:xfrm>
            <a:prstGeom prst="rect">
              <a:avLst/>
            </a:prstGeom>
            <a:noFill/>
          </p:spPr>
          <p:txBody>
            <a:bodyPr wrap="none" rtlCol="0">
              <a:spAutoFit/>
            </a:bodyPr>
            <a:lstStyle/>
            <a:p>
              <a:pPr marL="0"/>
              <a:r>
                <a:rPr lang="en-US" altLang="zh-TW" sz="1800" dirty="0" smtClean="0">
                  <a:solidFill>
                    <a:srgbClr val="0000FF"/>
                  </a:solidFill>
                  <a:latin typeface="+mn-lt"/>
                </a:rPr>
                <a:t>x</a:t>
              </a:r>
              <a:endParaRPr lang="zh-TW" altLang="en-US" sz="1800" dirty="0">
                <a:solidFill>
                  <a:srgbClr val="0000FF"/>
                </a:solidFill>
                <a:latin typeface="+mn-lt"/>
              </a:endParaRPr>
            </a:p>
          </p:txBody>
        </p:sp>
        <p:sp>
          <p:nvSpPr>
            <p:cNvPr id="33" name="矩形 32"/>
            <p:cNvSpPr/>
            <p:nvPr/>
          </p:nvSpPr>
          <p:spPr bwMode="auto">
            <a:xfrm>
              <a:off x="4472023" y="2852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 </a:t>
              </a:r>
              <a:r>
                <a:rPr lang="en-US" altLang="zh-TW" sz="1800" i="1" dirty="0" smtClean="0">
                  <a:latin typeface="+mn-lt"/>
                  <a:sym typeface="Wingdings" panose="05000000000000000000" pitchFamily="2" charset="2"/>
                </a:rPr>
                <a:t> ? - 1</a:t>
              </a:r>
              <a:endParaRPr lang="zh-TW" altLang="en-US" sz="1800" i="1" dirty="0">
                <a:latin typeface="+mn-lt"/>
              </a:endParaRPr>
            </a:p>
          </p:txBody>
        </p:sp>
        <p:sp>
          <p:nvSpPr>
            <p:cNvPr id="34" name="矩形 33"/>
            <p:cNvSpPr/>
            <p:nvPr/>
          </p:nvSpPr>
          <p:spPr bwMode="auto">
            <a:xfrm>
              <a:off x="4472023" y="3140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call fact</a:t>
              </a:r>
              <a:endParaRPr lang="zh-TW" altLang="en-US" sz="1800" i="1" dirty="0">
                <a:latin typeface="+mn-lt"/>
              </a:endParaRPr>
            </a:p>
          </p:txBody>
        </p:sp>
        <p:sp>
          <p:nvSpPr>
            <p:cNvPr id="35" name="矩形 34"/>
            <p:cNvSpPr/>
            <p:nvPr/>
          </p:nvSpPr>
          <p:spPr bwMode="auto">
            <a:xfrm>
              <a:off x="4472023" y="342893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temp </a:t>
              </a:r>
              <a:r>
                <a:rPr lang="en-US" altLang="zh-TW" sz="1800" i="1" dirty="0" smtClean="0">
                  <a:latin typeface="+mn-lt"/>
                  <a:sym typeface="Wingdings" panose="05000000000000000000" pitchFamily="2" charset="2"/>
                </a:rPr>
                <a:t> ??</a:t>
              </a:r>
              <a:endParaRPr lang="zh-TW" altLang="en-US" sz="1800" i="1" dirty="0">
                <a:latin typeface="+mn-lt"/>
              </a:endParaRPr>
            </a:p>
          </p:txBody>
        </p:sp>
        <p:sp>
          <p:nvSpPr>
            <p:cNvPr id="36" name="矩形 35"/>
            <p:cNvSpPr/>
            <p:nvPr/>
          </p:nvSpPr>
          <p:spPr bwMode="auto">
            <a:xfrm>
              <a:off x="4472023" y="3734320"/>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r>
                <a:rPr lang="en-US" altLang="zh-TW" sz="1800" i="1" dirty="0" smtClean="0">
                  <a:latin typeface="+mn-lt"/>
                </a:rPr>
                <a:t>?? </a:t>
              </a:r>
              <a:r>
                <a:rPr lang="en-US" altLang="zh-TW" sz="1800" i="1" dirty="0" smtClean="0">
                  <a:latin typeface="+mn-lt"/>
                  <a:sym typeface="Wingdings" panose="05000000000000000000" pitchFamily="2" charset="2"/>
                </a:rPr>
                <a:t> temp * </a:t>
              </a:r>
              <a:r>
                <a:rPr lang="en-US" altLang="zh-TW" sz="1800" b="1" i="1" dirty="0" smtClean="0">
                  <a:solidFill>
                    <a:srgbClr val="FF0000"/>
                  </a:solidFill>
                  <a:latin typeface="+mn-lt"/>
                  <a:sym typeface="Wingdings" panose="05000000000000000000" pitchFamily="2" charset="2"/>
                </a:rPr>
                <a:t>?</a:t>
              </a:r>
              <a:endParaRPr lang="zh-TW" altLang="en-US" sz="1800" b="1" i="1" dirty="0">
                <a:solidFill>
                  <a:srgbClr val="FF0000"/>
                </a:solidFill>
                <a:latin typeface="+mn-lt"/>
              </a:endParaRPr>
            </a:p>
          </p:txBody>
        </p:sp>
        <p:sp>
          <p:nvSpPr>
            <p:cNvPr id="37" name="矩形 36"/>
            <p:cNvSpPr/>
            <p:nvPr/>
          </p:nvSpPr>
          <p:spPr bwMode="auto">
            <a:xfrm>
              <a:off x="4472023" y="4036196"/>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smtClean="0">
                  <a:latin typeface="+mn-lt"/>
                </a:rPr>
                <a:t>…</a:t>
              </a:r>
              <a:endParaRPr lang="zh-TW" altLang="en-US" sz="1800" i="1" dirty="0">
                <a:latin typeface="+mn-lt"/>
              </a:endParaRPr>
            </a:p>
          </p:txBody>
        </p:sp>
        <p:sp>
          <p:nvSpPr>
            <p:cNvPr id="46" name="矩形 45"/>
            <p:cNvSpPr/>
            <p:nvPr/>
          </p:nvSpPr>
          <p:spPr bwMode="auto">
            <a:xfrm>
              <a:off x="4471192" y="5203281"/>
              <a:ext cx="1934845" cy="30187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eaLnBrk="1" hangingPunct="1"/>
              <a:endParaRPr lang="zh-TW" altLang="en-US" sz="1800" i="1" dirty="0">
                <a:latin typeface="+mn-lt"/>
              </a:endParaRPr>
            </a:p>
          </p:txBody>
        </p:sp>
        <p:sp>
          <p:nvSpPr>
            <p:cNvPr id="47" name="文字方塊 46"/>
            <p:cNvSpPr txBox="1"/>
            <p:nvPr/>
          </p:nvSpPr>
          <p:spPr>
            <a:xfrm>
              <a:off x="3779912" y="2842255"/>
              <a:ext cx="720910" cy="369332"/>
            </a:xfrm>
            <a:prstGeom prst="rect">
              <a:avLst/>
            </a:prstGeom>
            <a:noFill/>
          </p:spPr>
          <p:txBody>
            <a:bodyPr wrap="square" rtlCol="0">
              <a:spAutoFit/>
            </a:bodyPr>
            <a:lstStyle/>
            <a:p>
              <a:pPr marL="0" algn="r"/>
              <a:r>
                <a:rPr lang="en-US" altLang="zh-TW" sz="1800" dirty="0" smtClean="0">
                  <a:solidFill>
                    <a:srgbClr val="FF0000"/>
                  </a:solidFill>
                  <a:latin typeface="+mn-lt"/>
                </a:rPr>
                <a:t>fact:</a:t>
              </a:r>
              <a:endParaRPr lang="zh-TW" altLang="en-US" sz="1800" dirty="0">
                <a:solidFill>
                  <a:srgbClr val="FF0000"/>
                </a:solidFill>
                <a:latin typeface="+mn-lt"/>
              </a:endParaRPr>
            </a:p>
          </p:txBody>
        </p:sp>
      </p:grpSp>
      <p:sp>
        <p:nvSpPr>
          <p:cNvPr id="5" name="標題 4"/>
          <p:cNvSpPr>
            <a:spLocks noGrp="1"/>
          </p:cNvSpPr>
          <p:nvPr>
            <p:ph type="title"/>
          </p:nvPr>
        </p:nvSpPr>
        <p:spPr/>
        <p:txBody>
          <a:bodyPr/>
          <a:lstStyle/>
          <a:p>
            <a:r>
              <a:rPr lang="en-US" altLang="zh-TW" dirty="0" smtClean="0"/>
              <a:t>How about Recursive Procedures?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a:t>
            </a:fld>
            <a:endParaRPr lang="zh-TW" altLang="zh-TW"/>
          </a:p>
        </p:txBody>
      </p:sp>
      <p:sp>
        <p:nvSpPr>
          <p:cNvPr id="6" name="文字方塊 5"/>
          <p:cNvSpPr txBox="1"/>
          <p:nvPr/>
        </p:nvSpPr>
        <p:spPr>
          <a:xfrm>
            <a:off x="395536" y="1607309"/>
            <a:ext cx="2954655" cy="2862322"/>
          </a:xfrm>
          <a:prstGeom prst="rect">
            <a:avLst/>
          </a:prstGeom>
          <a:solidFill>
            <a:schemeClr val="bg1">
              <a:lumMod val="85000"/>
            </a:schemeClr>
          </a:solidFill>
          <a:ln>
            <a:solidFill>
              <a:schemeClr val="tx1"/>
            </a:solidFill>
          </a:ln>
        </p:spPr>
        <p:txBody>
          <a:bodyPr wrap="none" rtlCol="0">
            <a:spAutoFit/>
          </a:bodyPr>
          <a:lstStyle/>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y = fact(x);</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fact(</a:t>
            </a: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n){</a:t>
            </a:r>
          </a:p>
          <a:p>
            <a:pPr>
              <a:buFont typeface="Wingdings" panose="05000000000000000000" pitchFamily="2" charset="2"/>
              <a:buNone/>
            </a:pPr>
            <a:r>
              <a:rPr lang="en-US" altLang="zh-TW" sz="2000" b="1" dirty="0" smtClean="0">
                <a:latin typeface="Courier New" panose="02070309020205020404" pitchFamily="49" charset="0"/>
                <a:cs typeface="Courier New" panose="02070309020205020404" pitchFamily="49" charset="0"/>
              </a:rPr>
              <a:t> </a:t>
            </a:r>
            <a:r>
              <a:rPr lang="en-US" altLang="zh-TW" sz="2000" b="1" dirty="0" err="1" smtClean="0">
                <a:latin typeface="Courier New" panose="02070309020205020404" pitchFamily="49" charset="0"/>
                <a:cs typeface="Courier New" panose="02070309020205020404" pitchFamily="49" charset="0"/>
              </a:rPr>
              <a:t>int</a:t>
            </a:r>
            <a:r>
              <a:rPr lang="en-US" altLang="zh-TW" sz="2000" b="1" dirty="0" smtClean="0">
                <a:latin typeface="Courier New" panose="02070309020205020404" pitchFamily="49" charset="0"/>
                <a:cs typeface="Courier New" panose="02070309020205020404" pitchFamily="49" charset="0"/>
              </a:rPr>
              <a:t> temp;</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temp = fact(n-1);</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 </a:t>
            </a:r>
            <a:r>
              <a:rPr lang="en-US" altLang="zh-TW" sz="2000" b="1" dirty="0" smtClean="0">
                <a:latin typeface="Courier New" panose="02070309020205020404" pitchFamily="49" charset="0"/>
                <a:cs typeface="Courier New" panose="02070309020205020404" pitchFamily="49" charset="0"/>
              </a:rPr>
              <a:t>return temp * n;</a:t>
            </a:r>
          </a:p>
          <a:p>
            <a:pPr>
              <a:buFont typeface="Wingdings" panose="05000000000000000000" pitchFamily="2" charset="2"/>
              <a:buNone/>
            </a:pPr>
            <a:r>
              <a:rPr lang="en-US" altLang="zh-TW" sz="2000" b="1" dirty="0">
                <a:latin typeface="Courier New" panose="02070309020205020404" pitchFamily="49" charset="0"/>
                <a:cs typeface="Courier New" panose="02070309020205020404" pitchFamily="49" charset="0"/>
              </a:rPr>
              <a:t>}</a:t>
            </a:r>
            <a:endParaRPr lang="en-US" altLang="zh-TW" sz="2000" b="1" dirty="0" smtClean="0">
              <a:latin typeface="Courier New" panose="02070309020205020404" pitchFamily="49" charset="0"/>
              <a:cs typeface="Courier New" panose="02070309020205020404" pitchFamily="49" charset="0"/>
            </a:endParaRPr>
          </a:p>
        </p:txBody>
      </p:sp>
      <p:cxnSp>
        <p:nvCxnSpPr>
          <p:cNvPr id="18" name="直線單箭頭接點 17"/>
          <p:cNvCxnSpPr/>
          <p:nvPr/>
        </p:nvCxnSpPr>
        <p:spPr bwMode="auto">
          <a:xfrm>
            <a:off x="4644008" y="3068960"/>
            <a:ext cx="1080120" cy="72008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爆炸 1 23"/>
          <p:cNvSpPr/>
          <p:nvPr/>
        </p:nvSpPr>
        <p:spPr bwMode="auto">
          <a:xfrm>
            <a:off x="6372200" y="1124743"/>
            <a:ext cx="2664296" cy="1671417"/>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smtClean="0">
                <a:solidFill>
                  <a:srgbClr val="FFFF00"/>
                </a:solidFill>
                <a:latin typeface="+mn-lt"/>
              </a:rPr>
              <a:t>Why such a case?</a:t>
            </a:r>
            <a:endParaRPr lang="zh-TW" altLang="en-US" b="1" i="1" dirty="0">
              <a:solidFill>
                <a:srgbClr val="FFFF00"/>
              </a:solidFill>
              <a:latin typeface="+mn-lt"/>
            </a:endParaRPr>
          </a:p>
        </p:txBody>
      </p:sp>
      <p:sp>
        <p:nvSpPr>
          <p:cNvPr id="30" name="圓角矩形 29"/>
          <p:cNvSpPr/>
          <p:nvPr/>
        </p:nvSpPr>
        <p:spPr bwMode="auto">
          <a:xfrm>
            <a:off x="6516216" y="2889919"/>
            <a:ext cx="2470753" cy="1681917"/>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solidFill>
                  <a:srgbClr val="FFFF00"/>
                </a:solidFill>
                <a:latin typeface="+mn-lt"/>
              </a:rPr>
              <a:t>Multiple instances of fact() “alive” at the same time!</a:t>
            </a:r>
            <a:endParaRPr lang="zh-TW" altLang="en-US" i="1" dirty="0">
              <a:solidFill>
                <a:srgbClr val="FFFF00"/>
              </a:solidFill>
              <a:latin typeface="+mn-lt"/>
            </a:endParaRPr>
          </a:p>
        </p:txBody>
      </p:sp>
      <p:sp>
        <p:nvSpPr>
          <p:cNvPr id="51" name="圓角矩形 50"/>
          <p:cNvSpPr/>
          <p:nvPr/>
        </p:nvSpPr>
        <p:spPr bwMode="auto">
          <a:xfrm>
            <a:off x="6538698" y="4777408"/>
            <a:ext cx="2470753" cy="1099864"/>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solidFill>
                  <a:schemeClr val="bg1"/>
                </a:solidFill>
                <a:latin typeface="+mn-lt"/>
              </a:rPr>
              <a:t>Each needs own working space</a:t>
            </a:r>
            <a:endParaRPr lang="zh-TW" altLang="en-US" dirty="0">
              <a:solidFill>
                <a:schemeClr val="bg1"/>
              </a:solidFill>
              <a:latin typeface="+mn-lt"/>
            </a:endParaRPr>
          </a:p>
        </p:txBody>
      </p:sp>
      <p:sp>
        <p:nvSpPr>
          <p:cNvPr id="57" name="圓角矩形 56"/>
          <p:cNvSpPr/>
          <p:nvPr/>
        </p:nvSpPr>
        <p:spPr bwMode="auto">
          <a:xfrm>
            <a:off x="4472021" y="4914503"/>
            <a:ext cx="1934845" cy="598209"/>
          </a:xfrm>
          <a:prstGeom prst="roundRect">
            <a:avLst/>
          </a:prstGeom>
          <a:noFill/>
          <a:ln w="571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1" name="文字方塊 30"/>
          <p:cNvSpPr txBox="1"/>
          <p:nvPr/>
        </p:nvSpPr>
        <p:spPr>
          <a:xfrm>
            <a:off x="5218125" y="4839543"/>
            <a:ext cx="291926" cy="461665"/>
          </a:xfrm>
          <a:prstGeom prst="rect">
            <a:avLst/>
          </a:prstGeom>
          <a:noFill/>
        </p:spPr>
        <p:txBody>
          <a:bodyPr wrap="square" rtlCol="0">
            <a:spAutoFit/>
          </a:bodyPr>
          <a:lstStyle/>
          <a:p>
            <a:pPr marL="0"/>
            <a:r>
              <a:rPr lang="en-US" altLang="zh-TW" b="1" dirty="0" smtClean="0">
                <a:solidFill>
                  <a:srgbClr val="FF0000"/>
                </a:solidFill>
                <a:latin typeface="+mn-lt"/>
              </a:rPr>
              <a:t>X</a:t>
            </a:r>
            <a:endParaRPr lang="zh-TW" altLang="en-US" b="1" dirty="0">
              <a:solidFill>
                <a:srgbClr val="FF0000"/>
              </a:solidFill>
              <a:latin typeface="+mn-lt"/>
            </a:endParaRPr>
          </a:p>
        </p:txBody>
      </p:sp>
    </p:spTree>
    <p:extLst>
      <p:ext uri="{BB962C8B-B14F-4D97-AF65-F5344CB8AC3E}">
        <p14:creationId xmlns:p14="http://schemas.microsoft.com/office/powerpoint/2010/main" val="154822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1000"/>
                                        <p:tgtEl>
                                          <p:spTgt spid="51"/>
                                        </p:tgtEl>
                                      </p:cBhvr>
                                    </p:animEffect>
                                    <p:anim calcmode="lin" valueType="num">
                                      <p:cBhvr>
                                        <p:cTn id="40" dur="1000" fill="hold"/>
                                        <p:tgtEl>
                                          <p:spTgt spid="51"/>
                                        </p:tgtEl>
                                        <p:attrNameLst>
                                          <p:attrName>ppt_x</p:attrName>
                                        </p:attrNameLst>
                                      </p:cBhvr>
                                      <p:tavLst>
                                        <p:tav tm="0">
                                          <p:val>
                                            <p:strVal val="#ppt_x"/>
                                          </p:val>
                                        </p:tav>
                                        <p:tav tm="100000">
                                          <p:val>
                                            <p:strVal val="#ppt_x"/>
                                          </p:val>
                                        </p:tav>
                                      </p:tavLst>
                                    </p:anim>
                                    <p:anim calcmode="lin" valueType="num">
                                      <p:cBhvr>
                                        <p:cTn id="4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4" grpId="0" animBg="1"/>
      <p:bldP spid="30" grpId="0" animBg="1"/>
      <p:bldP spid="51" grpId="0" animBg="1"/>
      <p:bldP spid="57" grpId="0" animBg="1"/>
      <p:bldP spid="31" grpId="0"/>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15430</TotalTime>
  <Words>6222</Words>
  <Application>Microsoft Office PowerPoint</Application>
  <PresentationFormat>如螢幕大小 (4:3)</PresentationFormat>
  <Paragraphs>1300</Paragraphs>
  <Slides>75</Slides>
  <Notes>45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75</vt:i4>
      </vt:variant>
    </vt:vector>
  </HeadingPairs>
  <TitlesOfParts>
    <vt:vector size="86" baseType="lpstr">
      <vt:lpstr>新細明體</vt:lpstr>
      <vt:lpstr>標楷體</vt:lpstr>
      <vt:lpstr>Arial</vt:lpstr>
      <vt:lpstr>Calibri</vt:lpstr>
      <vt:lpstr>Courier New</vt:lpstr>
      <vt:lpstr>Lucida Console</vt:lpstr>
      <vt:lpstr>Symbol</vt:lpstr>
      <vt:lpstr>Tahoma</vt:lpstr>
      <vt:lpstr>Times New Roman</vt:lpstr>
      <vt:lpstr>Wingdings</vt:lpstr>
      <vt:lpstr>Contemporary Portrait</vt:lpstr>
      <vt:lpstr>CS4100: Computer Architecture  Instructions:  Language of the Computer (II)</vt:lpstr>
      <vt:lpstr>Outline</vt:lpstr>
      <vt:lpstr>Outline</vt:lpstr>
      <vt:lpstr>Outline</vt:lpstr>
      <vt:lpstr>Procedures/Functions in HLL</vt:lpstr>
      <vt:lpstr>Procedures/Functions in HLL</vt:lpstr>
      <vt:lpstr>From C to Machine Code in Memory</vt:lpstr>
      <vt:lpstr>Implement It with a Procedure</vt:lpstr>
      <vt:lpstr>How about Recursive Procedures?</vt:lpstr>
      <vt:lpstr>“Working Space” of “Alive” Procedures</vt:lpstr>
      <vt:lpstr>Procedures/Functions in HLL</vt:lpstr>
      <vt:lpstr>Use Registers to Pass Arguments</vt:lpstr>
      <vt:lpstr>Summary: Procedure Call in RISC-V</vt:lpstr>
      <vt:lpstr>Procedure Call Instructions</vt:lpstr>
      <vt:lpstr>Leaf Procedure Example</vt:lpstr>
      <vt:lpstr>Leaf Procedure Example</vt:lpstr>
      <vt:lpstr>Preserving Register Contents on the Stack</vt:lpstr>
      <vt:lpstr>RISC-V Procedure Call Convention</vt:lpstr>
      <vt:lpstr>Procedure Call Convention</vt:lpstr>
      <vt:lpstr>Why Procedure Convention Important?</vt:lpstr>
      <vt:lpstr>Non-Leaf Procedures</vt:lpstr>
      <vt:lpstr>Non-Leaf Procedure Example (RISC-V Code)</vt:lpstr>
      <vt:lpstr>Typical Memory Layout of a Program</vt:lpstr>
      <vt:lpstr>Local Data on the Stack</vt:lpstr>
      <vt:lpstr>Summary: Procedure Calls</vt:lpstr>
      <vt:lpstr>Outline</vt:lpstr>
      <vt:lpstr>Character Data</vt:lpstr>
      <vt:lpstr>RISC-V Byte/Halfword/Word Operations</vt:lpstr>
      <vt:lpstr>String Copy Example for Handling Bytes</vt:lpstr>
      <vt:lpstr>String Copy Example</vt:lpstr>
      <vt:lpstr>How to Load 32-bit Immediates?</vt:lpstr>
      <vt:lpstr>How to Specify Branch Target?</vt:lpstr>
      <vt:lpstr>How to Specify Branch Target?</vt:lpstr>
      <vt:lpstr>How to Specify Jump Address?</vt:lpstr>
      <vt:lpstr>Target Addressing Calculation</vt:lpstr>
      <vt:lpstr>RISC-V Addressing Modes</vt:lpstr>
      <vt:lpstr>RISC-V Instruction Formats</vt:lpstr>
      <vt:lpstr>Outline</vt:lpstr>
      <vt:lpstr>Translation and Startup</vt:lpstr>
      <vt:lpstr>Outline</vt:lpstr>
      <vt:lpstr>Other RISC-V Instructions</vt:lpstr>
      <vt:lpstr>Instruction Set Extensions</vt:lpstr>
      <vt:lpstr>Outline</vt:lpstr>
      <vt:lpstr>Fallacies and Pitfalls</vt:lpstr>
      <vt:lpstr>Pitfalls</vt:lpstr>
      <vt:lpstr>Concluding Remarks</vt:lpstr>
      <vt:lpstr>Supplementary Slides</vt:lpstr>
      <vt:lpstr>Outline</vt:lpstr>
      <vt:lpstr>Assembler: Producing an Object Module</vt:lpstr>
      <vt:lpstr>Assembler Pseudoinstructions</vt:lpstr>
      <vt:lpstr>Linker: Linking Object Modules</vt:lpstr>
      <vt:lpstr>Loader: Loading a Program</vt:lpstr>
      <vt:lpstr>Dynamic Linking</vt:lpstr>
      <vt:lpstr>Lazy Linkage</vt:lpstr>
      <vt:lpstr>Java: Different Way of Translating/Startup</vt:lpstr>
      <vt:lpstr>Outline</vt:lpstr>
      <vt:lpstr>C Bubble Sort Example: Swap Procedure</vt:lpstr>
      <vt:lpstr>C Sort Example: Sort Procedure</vt:lpstr>
      <vt:lpstr>The Outer Loop</vt:lpstr>
      <vt:lpstr>The Inner Loop</vt:lpstr>
      <vt:lpstr>Passing Parameters</vt:lpstr>
      <vt:lpstr>Preserving Registers</vt:lpstr>
      <vt:lpstr>Outline</vt:lpstr>
      <vt:lpstr>Addressing C Arrays</vt:lpstr>
      <vt:lpstr>Comparison of Array vs. Pointer</vt:lpstr>
      <vt:lpstr>Outline</vt:lpstr>
      <vt:lpstr>MIPS Instructions</vt:lpstr>
      <vt:lpstr>Instruction Encoding</vt:lpstr>
      <vt:lpstr>The Intel x86 ISA</vt:lpstr>
      <vt:lpstr>The Intel x86 ISA</vt:lpstr>
      <vt:lpstr>The Intel x86 ISA</vt:lpstr>
      <vt:lpstr>Basic x86 Registers</vt:lpstr>
      <vt:lpstr>Basic x86 Addressing Modes</vt:lpstr>
      <vt:lpstr>x86 Instruction Encoding</vt:lpstr>
      <vt:lpstr>Implementing IA-32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1882</cp:revision>
  <dcterms:created xsi:type="dcterms:W3CDTF">2000-02-07T23:54:30Z</dcterms:created>
  <dcterms:modified xsi:type="dcterms:W3CDTF">2019-03-11T16:32:32Z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