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665" r:id="rId2"/>
    <p:sldId id="851" r:id="rId3"/>
    <p:sldId id="961" r:id="rId4"/>
    <p:sldId id="962" r:id="rId5"/>
    <p:sldId id="982" r:id="rId6"/>
    <p:sldId id="983" r:id="rId7"/>
    <p:sldId id="984" r:id="rId8"/>
    <p:sldId id="965" r:id="rId9"/>
    <p:sldId id="966" r:id="rId10"/>
    <p:sldId id="967" r:id="rId11"/>
    <p:sldId id="985" r:id="rId12"/>
    <p:sldId id="953" r:id="rId13"/>
    <p:sldId id="764" r:id="rId14"/>
    <p:sldId id="765" r:id="rId15"/>
    <p:sldId id="914" r:id="rId16"/>
    <p:sldId id="766" r:id="rId17"/>
    <p:sldId id="767" r:id="rId18"/>
    <p:sldId id="768" r:id="rId19"/>
    <p:sldId id="915" r:id="rId20"/>
    <p:sldId id="916" r:id="rId21"/>
    <p:sldId id="769" r:id="rId22"/>
    <p:sldId id="770" r:id="rId23"/>
    <p:sldId id="771" r:id="rId24"/>
    <p:sldId id="921" r:id="rId25"/>
    <p:sldId id="773" r:id="rId26"/>
    <p:sldId id="775" r:id="rId27"/>
    <p:sldId id="774" r:id="rId28"/>
    <p:sldId id="777" r:id="rId29"/>
    <p:sldId id="778" r:id="rId30"/>
    <p:sldId id="1020" r:id="rId31"/>
    <p:sldId id="902" r:id="rId32"/>
    <p:sldId id="948" r:id="rId33"/>
    <p:sldId id="780" r:id="rId34"/>
    <p:sldId id="781" r:id="rId35"/>
    <p:sldId id="986" r:id="rId36"/>
    <p:sldId id="782" r:id="rId37"/>
    <p:sldId id="783" r:id="rId38"/>
    <p:sldId id="784" r:id="rId39"/>
    <p:sldId id="785" r:id="rId40"/>
    <p:sldId id="932" r:id="rId41"/>
    <p:sldId id="936" r:id="rId42"/>
    <p:sldId id="786" r:id="rId43"/>
    <p:sldId id="939" r:id="rId44"/>
    <p:sldId id="787" r:id="rId45"/>
    <p:sldId id="788" r:id="rId46"/>
    <p:sldId id="940" r:id="rId47"/>
    <p:sldId id="852" r:id="rId48"/>
    <p:sldId id="942" r:id="rId49"/>
    <p:sldId id="790" r:id="rId50"/>
    <p:sldId id="943" r:id="rId51"/>
    <p:sldId id="944" r:id="rId52"/>
    <p:sldId id="945" r:id="rId53"/>
    <p:sldId id="791" r:id="rId54"/>
    <p:sldId id="989" r:id="rId55"/>
    <p:sldId id="988" r:id="rId56"/>
    <p:sldId id="794" r:id="rId57"/>
    <p:sldId id="795" r:id="rId58"/>
    <p:sldId id="796" r:id="rId59"/>
    <p:sldId id="797" r:id="rId60"/>
    <p:sldId id="798" r:id="rId61"/>
    <p:sldId id="799" r:id="rId62"/>
    <p:sldId id="800" r:id="rId63"/>
    <p:sldId id="937" r:id="rId64"/>
    <p:sldId id="1021" r:id="rId65"/>
    <p:sldId id="946" r:id="rId66"/>
    <p:sldId id="802" r:id="rId67"/>
    <p:sldId id="803" r:id="rId68"/>
    <p:sldId id="804" r:id="rId69"/>
    <p:sldId id="991" r:id="rId70"/>
    <p:sldId id="992" r:id="rId71"/>
    <p:sldId id="993" r:id="rId72"/>
    <p:sldId id="994" r:id="rId73"/>
    <p:sldId id="995" r:id="rId74"/>
    <p:sldId id="996" r:id="rId75"/>
    <p:sldId id="997" r:id="rId76"/>
    <p:sldId id="998" r:id="rId77"/>
    <p:sldId id="999" r:id="rId78"/>
    <p:sldId id="1000" r:id="rId79"/>
    <p:sldId id="1001" r:id="rId80"/>
    <p:sldId id="1002" r:id="rId81"/>
    <p:sldId id="1003" r:id="rId82"/>
    <p:sldId id="1004" r:id="rId83"/>
    <p:sldId id="1005" r:id="rId84"/>
    <p:sldId id="1006" r:id="rId85"/>
    <p:sldId id="1007" r:id="rId86"/>
    <p:sldId id="1008" r:id="rId87"/>
    <p:sldId id="1017" r:id="rId88"/>
    <p:sldId id="1018" r:id="rId89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CC33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92400" autoAdjust="0"/>
  </p:normalViewPr>
  <p:slideViewPr>
    <p:cSldViewPr>
      <p:cViewPr varScale="1">
        <p:scale>
          <a:sx n="46" d="100"/>
          <a:sy n="46" d="100"/>
        </p:scale>
        <p:origin x="1450" y="43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635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9588"/>
            <a:ext cx="3397250" cy="25479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2388" y="3227388"/>
            <a:ext cx="726122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2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B105F-E045-4133-B351-7D6D94E1A13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826585-3CD4-47F1-ACC2-2A51D36381F0}" type="slidenum">
              <a:rPr lang="en-AU" altLang="zh-TW" sz="1300">
                <a:latin typeface="Times New Roman" panose="02020603050405020304" pitchFamily="18" charset="0"/>
              </a:rPr>
              <a:pPr/>
              <a:t>10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46894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58E1F-6AAC-4327-9082-F3A0763EB614}" type="datetime3">
              <a:rPr lang="en-AU" altLang="en-US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7681D2-3C57-44CB-A59D-C05FCB37088E}" type="slidenum">
              <a:rPr lang="en-AU" altLang="en-US" sz="1300" smtClean="0">
                <a:latin typeface="Times New Roman" panose="02020603050405020304" pitchFamily="18" charset="0"/>
              </a:rPr>
              <a:pPr/>
              <a:t>11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73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CDFAD3-32CC-41EE-952B-1502AD41E2D7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185633-64A4-4D18-B242-17DF4892D51A}" type="slidenum">
              <a:rPr lang="en-AU" altLang="zh-TW" sz="1300">
                <a:latin typeface="Times New Roman" panose="02020603050405020304" pitchFamily="18" charset="0"/>
              </a:rPr>
              <a:pPr/>
              <a:t>12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21102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D141E-E47D-4F1D-9514-0BF9EED212F6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52662-E6F5-411A-9E14-9E0E9488CF53}" type="slidenum">
              <a:rPr lang="en-AU" altLang="zh-TW" sz="1300">
                <a:latin typeface="Times New Roman" panose="02020603050405020304" pitchFamily="18" charset="0"/>
              </a:rPr>
              <a:pPr/>
              <a:t>13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6849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D141E-E47D-4F1D-9514-0BF9EED212F6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4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4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52662-E6F5-411A-9E14-9E0E9488CF53}" type="slidenum">
              <a:rPr lang="en-AU" altLang="zh-TW" sz="1300">
                <a:latin typeface="Times New Roman" panose="02020603050405020304" pitchFamily="18" charset="0"/>
              </a:rPr>
              <a:pPr/>
              <a:t>14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4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99499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345791-DE86-4667-B970-BD23677FBDA1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612EE6-CE0C-4A24-A133-C7EBA8AA6549}" type="slidenum">
              <a:rPr lang="en-AU" altLang="zh-TW" sz="1300">
                <a:latin typeface="Times New Roman" panose="02020603050405020304" pitchFamily="18" charset="0"/>
              </a:rPr>
              <a:pPr/>
              <a:t>15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124401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4B38B-3094-4AC8-A6D9-334FE74490B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01D36-F93B-4EB1-9FAC-7F890F3DDA1D}" type="slidenum">
              <a:rPr lang="en-AU" altLang="zh-TW" sz="1300">
                <a:latin typeface="Times New Roman" panose="02020603050405020304" pitchFamily="18" charset="0"/>
              </a:rPr>
              <a:pPr/>
              <a:t>16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2440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984C2-5A5E-4998-8304-66558EFBBE1B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5C602C-672C-401F-A270-810D24228E61}" type="slidenum">
              <a:rPr lang="en-AU" altLang="zh-TW" sz="1300">
                <a:latin typeface="Times New Roman" panose="02020603050405020304" pitchFamily="18" charset="0"/>
              </a:rPr>
              <a:pPr/>
              <a:t>17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17995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34B38B-3094-4AC8-A6D9-334FE74490B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6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6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A01D36-F93B-4EB1-9FAC-7F890F3DDA1D}" type="slidenum">
              <a:rPr lang="en-AU" altLang="zh-TW" sz="1300">
                <a:latin typeface="Times New Roman" panose="02020603050405020304" pitchFamily="18" charset="0"/>
              </a:rPr>
              <a:pPr/>
              <a:t>18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6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67226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C984C2-5A5E-4998-8304-66558EFBBE1B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5C602C-672C-401F-A270-810D24228E61}" type="slidenum">
              <a:rPr lang="en-AU" altLang="zh-TW" sz="1300">
                <a:latin typeface="Times New Roman" panose="02020603050405020304" pitchFamily="18" charset="0"/>
              </a:rPr>
              <a:pPr/>
              <a:t>19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6753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9FBC3-AE09-423F-BB80-50F73E76B857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C01FD-9341-4063-A3AD-249F853F7332}" type="slidenum">
              <a:rPr lang="en-AU" altLang="zh-TW" sz="1300">
                <a:latin typeface="Times New Roman" panose="02020603050405020304" pitchFamily="18" charset="0"/>
              </a:rPr>
              <a:pPr/>
              <a:t>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06299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8446A-0F35-4C80-BC87-C1C1DAA510F9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8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8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A7977-74DA-4D64-BF3F-E36B40BD3A24}" type="slidenum">
              <a:rPr lang="en-AU" altLang="zh-TW" sz="1300">
                <a:latin typeface="Times New Roman" panose="02020603050405020304" pitchFamily="18" charset="0"/>
              </a:rPr>
              <a:pPr/>
              <a:t>20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81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83311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4539B3-C41A-45B8-A6D8-1277F0465C73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C5BE3F-7AEF-460B-BFFF-AD70C0068D57}" type="slidenum">
              <a:rPr lang="en-AU" altLang="zh-TW" sz="1300">
                <a:latin typeface="Times New Roman" panose="02020603050405020304" pitchFamily="18" charset="0"/>
              </a:rPr>
              <a:pPr/>
              <a:t>21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9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72509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700FF2-8A53-4829-B325-04BFCEDA9E80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0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0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03CF6D-51C9-46C1-91B2-59D0E5A9AA5C}" type="slidenum">
              <a:rPr lang="en-AU" altLang="zh-TW" sz="1300">
                <a:latin typeface="Times New Roman" panose="02020603050405020304" pitchFamily="18" charset="0"/>
              </a:rPr>
              <a:pPr/>
              <a:t>22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0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39952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7625" y="3203575"/>
            <a:ext cx="7246938" cy="3035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90" tIns="44254" rIns="90090" bIns="44254"/>
          <a:lstStyle/>
          <a:p>
            <a:endParaRPr lang="zh-TW" altLang="en-US"/>
          </a:p>
        </p:txBody>
      </p:sp>
      <p:sp>
        <p:nvSpPr>
          <p:cNvPr id="454659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11175"/>
            <a:ext cx="3359150" cy="25193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28259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1DE5C7-9D32-482D-8D15-E89AEF6E5212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2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2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684AC-A0E3-44FF-A355-09D021210E2A}" type="slidenum">
              <a:rPr lang="en-AU" altLang="zh-TW" sz="1300">
                <a:latin typeface="Times New Roman" panose="02020603050405020304" pitchFamily="18" charset="0"/>
              </a:rPr>
              <a:pPr/>
              <a:t>24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22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74425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8989A1-0340-422B-AA01-B383B16F69C2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4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4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863ABF-3150-471E-9E27-06E6E52A1123}" type="slidenum">
              <a:rPr lang="en-AU" altLang="zh-TW" sz="1300">
                <a:latin typeface="Times New Roman" panose="02020603050405020304" pitchFamily="18" charset="0"/>
              </a:rPr>
              <a:pPr/>
              <a:t>25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4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32139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71F3B9-7C35-4252-BA1D-970CC24BCF09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94684E-0CBA-4B6F-BC19-8A8FAFEBD977}" type="slidenum">
              <a:rPr lang="en-AU" altLang="zh-TW" sz="1300">
                <a:latin typeface="Times New Roman" panose="02020603050405020304" pitchFamily="18" charset="0"/>
              </a:rPr>
              <a:pPr/>
              <a:t>26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393253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621BE-DB19-43A3-BE5C-B206D9327D17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6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6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2E9115-58A1-4F10-B7C6-D6F18D3F2247}" type="slidenum">
              <a:rPr lang="en-AU" altLang="zh-TW" sz="1300">
                <a:latin typeface="Times New Roman" panose="02020603050405020304" pitchFamily="18" charset="0"/>
              </a:rPr>
              <a:pPr/>
              <a:t>27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6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89423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0D3CC-9F66-4D91-A8F8-36735121C505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EE926C-202A-421C-A16B-9F5C9C9D38BC}" type="slidenum">
              <a:rPr lang="en-AU" altLang="zh-TW" sz="1300">
                <a:latin typeface="Times New Roman" panose="02020603050405020304" pitchFamily="18" charset="0"/>
              </a:rPr>
              <a:pPr/>
              <a:t>28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973698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6B3649-357D-449B-8C5D-15E10D3ADC79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09FE51-4570-4B05-A8F7-5242D23A8513}" type="slidenum">
              <a:rPr lang="en-AU" altLang="en-US" sz="1300" smtClean="0">
                <a:latin typeface="Times New Roman" panose="02020603050405020304" pitchFamily="18" charset="0"/>
              </a:rPr>
              <a:pPr/>
              <a:t>29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496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09FBC3-AE09-423F-BB80-50F73E76B857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C01FD-9341-4063-A3AD-249F853F7332}" type="slidenum">
              <a:rPr lang="en-AU" altLang="zh-TW" sz="1300">
                <a:latin typeface="Times New Roman" panose="02020603050405020304" pitchFamily="18" charset="0"/>
              </a:rPr>
              <a:pPr/>
              <a:t>3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7497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D7B52-57F8-4389-A942-7802C9A37288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EC5A87-80FE-4476-857F-C8BEC4BDD284}" type="slidenum">
              <a:rPr lang="en-AU" altLang="zh-TW" sz="1300">
                <a:latin typeface="Times New Roman" panose="02020603050405020304" pitchFamily="18" charset="0"/>
              </a:rPr>
              <a:pPr/>
              <a:t>30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38435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D7B52-57F8-4389-A942-7802C9A37288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EC5A87-80FE-4476-857F-C8BEC4BDD284}" type="slidenum">
              <a:rPr lang="en-AU" altLang="zh-TW" sz="1300">
                <a:latin typeface="Times New Roman" panose="02020603050405020304" pitchFamily="18" charset="0"/>
              </a:rPr>
              <a:pPr/>
              <a:t>31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92121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9B9FAB-6B7B-4E4E-96CA-2E64C6581869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5C1C48-B3BF-4440-A98E-CBB434091716}" type="slidenum">
              <a:rPr lang="en-AU" altLang="zh-TW" sz="1300">
                <a:latin typeface="Times New Roman" panose="02020603050405020304" pitchFamily="18" charset="0"/>
              </a:rPr>
              <a:pPr/>
              <a:t>32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29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52563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B1FE66-CC25-4BD3-A39D-72668AD8F083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0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0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0CDBB-445B-4542-B374-27B7416EA415}" type="slidenum">
              <a:rPr lang="en-AU" altLang="zh-TW" sz="1300">
                <a:latin typeface="Times New Roman" panose="02020603050405020304" pitchFamily="18" charset="0"/>
              </a:rPr>
              <a:pPr/>
              <a:t>33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0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170169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B1FE66-CC25-4BD3-A39D-72668AD8F083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0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0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60CDBB-445B-4542-B374-27B7416EA415}" type="slidenum">
              <a:rPr lang="en-AU" altLang="zh-TW" sz="1300">
                <a:latin typeface="Times New Roman" panose="02020603050405020304" pitchFamily="18" charset="0"/>
              </a:rPr>
              <a:pPr/>
              <a:t>34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0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89366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F31F94-8B0C-44C6-B92C-855E42DB12FF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E6234-E776-4875-B393-E174C9826837}" type="slidenum">
              <a:rPr lang="en-AU" altLang="zh-TW" sz="1300">
                <a:latin typeface="Times New Roman" panose="02020603050405020304" pitchFamily="18" charset="0"/>
              </a:rPr>
              <a:pPr/>
              <a:t>35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1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869042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707E82-7AA9-4E7F-A6AC-D616322F455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2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2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87DE2C-2E24-48E8-AA7E-49A9731B616A}" type="slidenum">
              <a:rPr lang="en-AU" altLang="zh-TW" sz="1300">
                <a:latin typeface="Times New Roman" panose="02020603050405020304" pitchFamily="18" charset="0"/>
              </a:rPr>
              <a:pPr/>
              <a:t>36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2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79137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148D6B-C095-43CE-BCB4-FEE1BE42D06E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8D3FD-6750-4994-BB98-9C71FBB58119}" type="slidenum">
              <a:rPr lang="en-AU" altLang="zh-TW" sz="1300">
                <a:latin typeface="Times New Roman" panose="02020603050405020304" pitchFamily="18" charset="0"/>
              </a:rPr>
              <a:pPr/>
              <a:t>37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3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668281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2D2B98-3919-4021-B5A5-679BC1FFAF43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4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4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2DC5B9-CCB0-4C72-97FB-FEFD83CDDAB1}" type="slidenum">
              <a:rPr lang="en-AU" altLang="zh-TW" sz="1300">
                <a:latin typeface="Times New Roman" panose="02020603050405020304" pitchFamily="18" charset="0"/>
              </a:rPr>
              <a:pPr/>
              <a:t>38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4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902819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AF9A30-400E-4813-BC47-D945F4465530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FB3FC-203D-474B-90D5-EA3F30F55471}" type="slidenum">
              <a:rPr lang="en-AU" altLang="zh-TW" sz="1300">
                <a:latin typeface="Times New Roman" panose="02020603050405020304" pitchFamily="18" charset="0"/>
              </a:rPr>
              <a:pPr/>
              <a:t>39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1369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62289-EAD4-4538-ABD1-AD7D4AD4F369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7F31F1-D9A3-4070-BB0D-6C9DF6A161E1}" type="slidenum">
              <a:rPr lang="en-AU" altLang="zh-TW" sz="1300">
                <a:latin typeface="Times New Roman" panose="02020603050405020304" pitchFamily="18" charset="0"/>
              </a:rPr>
              <a:pPr/>
              <a:t>4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47852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D45EFE-B12F-4297-9517-A179096DC660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E5A369-54AC-418F-AE41-2D98889F1485}" type="slidenum">
              <a:rPr lang="en-AU" altLang="zh-TW" sz="1300">
                <a:latin typeface="Times New Roman" panose="02020603050405020304" pitchFamily="18" charset="0"/>
              </a:rPr>
              <a:pPr/>
              <a:t>40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621844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DC4F90-C837-4E61-9D67-3E08821D7144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B47D3-386E-4BB8-9DAA-4ED064B9E87C}" type="slidenum">
              <a:rPr lang="en-AU" altLang="zh-TW" sz="1300">
                <a:latin typeface="Times New Roman" panose="02020603050405020304" pitchFamily="18" charset="0"/>
              </a:rPr>
              <a:pPr/>
              <a:t>41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5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64125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 smtClean="0"/>
              <a:t>Branch History Table </a:t>
            </a:r>
            <a:r>
              <a:rPr lang="en-US" altLang="zh-TW" dirty="0" smtClean="0"/>
              <a:t>(BHT)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Indexed by PC (or fraction of 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Each entry stores last direction that the indexed branch went (1 bit to encode taken/not-taken)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Table is a cache of recent branches; non-branch instructions will</a:t>
            </a:r>
            <a:r>
              <a:rPr lang="en-US" altLang="zh-TW" baseline="0" dirty="0" smtClean="0"/>
              <a:t> have an entry of not-taken causing IF to fetch </a:t>
            </a:r>
            <a:r>
              <a:rPr lang="en-US" altLang="zh-TW" baseline="0" smtClean="0"/>
              <a:t>from sequential</a:t>
            </a:r>
            <a:endParaRPr lang="en-US" altLang="zh-TW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 smtClean="0"/>
              <a:t>Buffer size of 4096 entries are common (track 4K different branches)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When branch direction is resolved, go back into the table and update entry: 0 if not taken, 1 if taken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42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71832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80FE38-7B22-4B69-A6B8-BE7DC4EB8F31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6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6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51819A-D375-4678-8745-D46F8F8B822F}" type="slidenum">
              <a:rPr lang="en-AU" altLang="zh-TW" sz="1300">
                <a:latin typeface="Times New Roman" panose="02020603050405020304" pitchFamily="18" charset="0"/>
              </a:rPr>
              <a:pPr/>
              <a:t>43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6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49679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EDF953-CE55-42A8-9397-FECBD13D2A65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33AF3-4CCC-4F6A-BDAD-BBB8CC0A5A5F}" type="slidenum">
              <a:rPr lang="en-AU" altLang="zh-TW" sz="1300">
                <a:latin typeface="Times New Roman" panose="02020603050405020304" pitchFamily="18" charset="0"/>
              </a:rPr>
              <a:pPr/>
              <a:t>44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7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88688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34A0B-F001-4057-B241-31453693F90D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1F708-240A-4897-8ED6-EB001D28B0DE}" type="slidenum">
              <a:rPr lang="en-AU" altLang="zh-TW" sz="1300">
                <a:latin typeface="Times New Roman" panose="02020603050405020304" pitchFamily="18" charset="0"/>
              </a:rPr>
              <a:pPr/>
              <a:t>48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39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7446143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7D149F-5EBD-49F1-9E9C-F0FB957F7DA6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0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0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BF96FE-FA89-4E55-A2B3-3C3615C644EE}" type="slidenum">
              <a:rPr lang="en-AU" altLang="zh-TW" sz="1300">
                <a:latin typeface="Times New Roman" panose="02020603050405020304" pitchFamily="18" charset="0"/>
              </a:rPr>
              <a:pPr/>
              <a:t>52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0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2890822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FD96A3-1C0D-4A96-AA57-165F252F9007}" type="datetime3">
              <a:rPr lang="en-AU" altLang="en-US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B00DE-B180-4D5A-B809-BBD1E61D1938}" type="slidenum">
              <a:rPr lang="en-AU" altLang="en-US" sz="1300" smtClean="0">
                <a:latin typeface="Times New Roman" panose="02020603050405020304" pitchFamily="18" charset="0"/>
              </a:rPr>
              <a:pPr/>
              <a:t>53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1185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116E23-6ACF-4B23-81E4-487BCC6EE41F}" type="datetime3">
              <a:rPr lang="en-AU" altLang="en-US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34AED-91A7-4149-BE1A-5D6140F36122}" type="slidenum">
              <a:rPr lang="en-AU" altLang="en-US" sz="1300" smtClean="0">
                <a:latin typeface="Times New Roman" panose="02020603050405020304" pitchFamily="18" charset="0"/>
              </a:rPr>
              <a:pPr/>
              <a:t>54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502512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E7C9FB-FE30-4E0E-8D2F-7D5974F8601F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3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71255F-0A16-4127-8CBA-5F92AE70D470}" type="slidenum">
              <a:rPr lang="en-AU" altLang="zh-TW" sz="1300">
                <a:latin typeface="Times New Roman" panose="02020603050405020304" pitchFamily="18" charset="0"/>
              </a:rPr>
              <a:pPr/>
              <a:t>55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3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03892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B62289-EAD4-4538-ABD1-AD7D4AD4F369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7F31F1-D9A3-4070-BB0D-6C9DF6A161E1}" type="slidenum">
              <a:rPr lang="en-AU" altLang="zh-TW" sz="1300">
                <a:latin typeface="Times New Roman" panose="02020603050405020304" pitchFamily="18" charset="0"/>
              </a:rPr>
              <a:pPr/>
              <a:t>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097485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E24CE-5F6D-4A57-8668-AC896C596B2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4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4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9EEF97-88F4-48A6-82C2-A94F1B956E29}" type="slidenum">
              <a:rPr lang="en-AU" altLang="zh-TW" sz="1300">
                <a:latin typeface="Times New Roman" panose="02020603050405020304" pitchFamily="18" charset="0"/>
              </a:rPr>
              <a:pPr/>
              <a:t>56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4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The ALU overflow signal is an input to the control unit.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3192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38167-9E82-4D4C-A514-AF7D0E138C8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5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C2DFE8-042F-450F-92D7-CF9EF6DDA2D4}" type="slidenum">
              <a:rPr lang="en-AU" altLang="zh-TW" sz="1300">
                <a:latin typeface="Times New Roman" panose="02020603050405020304" pitchFamily="18" charset="0"/>
              </a:rPr>
              <a:pPr/>
              <a:t>57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5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307925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C049CD-0B21-4D64-8B3D-7A681385AF21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6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6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264C64-9AC7-47A0-A721-DE626BE9D9BA}" type="slidenum">
              <a:rPr lang="en-AU" altLang="zh-TW" sz="1300">
                <a:latin typeface="Times New Roman" panose="02020603050405020304" pitchFamily="18" charset="0"/>
              </a:rPr>
              <a:pPr/>
              <a:t>58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6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37321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6FA4FA-1258-4E1F-91D4-0E2398975F34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7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7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178CE6-0272-41CB-B0CD-BDA1F74F0042}" type="slidenum">
              <a:rPr lang="en-AU" altLang="zh-TW" sz="1300">
                <a:latin typeface="Times New Roman" panose="02020603050405020304" pitchFamily="18" charset="0"/>
              </a:rPr>
              <a:pPr/>
              <a:t>59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7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527186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868C4F-EEC9-4F58-9FAF-948BDB48B019}" type="datetime3">
              <a:rPr lang="en-AU" altLang="zh-TW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8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8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6E495C-DADF-4A29-BE2E-8DB6FD3F725E}" type="slidenum">
              <a:rPr lang="en-AU" altLang="zh-TW" sz="1300">
                <a:latin typeface="Times New Roman" panose="02020603050405020304" pitchFamily="18" charset="0"/>
              </a:rPr>
              <a:pPr/>
              <a:t>60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8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02787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F6028E-AA29-4675-9CC0-7FBF6B5A3B2C}" type="datetime3">
              <a:rPr lang="en-AU" altLang="zh-TW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49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9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1022F4-C493-43AA-89B2-68CCEA42332A}" type="slidenum">
              <a:rPr lang="en-AU" altLang="zh-TW" sz="1300">
                <a:latin typeface="Times New Roman" panose="02020603050405020304" pitchFamily="18" charset="0"/>
              </a:rPr>
              <a:pPr/>
              <a:t>61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49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dirty="0" smtClean="0"/>
              <a:t>Just stop pipeline and save state</a:t>
            </a:r>
          </a:p>
          <a:p>
            <a:pPr lvl="1" eaLnBrk="1" hangingPunct="1"/>
            <a:r>
              <a:rPr lang="en-US" altLang="en-US" sz="2400" dirty="0" smtClean="0"/>
              <a:t>Including exception cause(s)</a:t>
            </a:r>
          </a:p>
          <a:p>
            <a:pPr eaLnBrk="1" hangingPunct="1"/>
            <a:r>
              <a:rPr lang="en-US" altLang="en-US" sz="2800" dirty="0" smtClean="0"/>
              <a:t>Let the handler work out</a:t>
            </a:r>
          </a:p>
          <a:p>
            <a:pPr lvl="1" eaLnBrk="1" hangingPunct="1"/>
            <a:r>
              <a:rPr lang="en-US" altLang="en-US" sz="2400" dirty="0" smtClean="0"/>
              <a:t>Which instruction(s) had exceptions</a:t>
            </a:r>
          </a:p>
          <a:p>
            <a:pPr lvl="1" eaLnBrk="1" hangingPunct="1"/>
            <a:r>
              <a:rPr lang="en-US" altLang="en-US" sz="2400" dirty="0" smtClean="0"/>
              <a:t>Which to complete or flush</a:t>
            </a:r>
          </a:p>
          <a:p>
            <a:pPr lvl="2" eaLnBrk="1" hangingPunct="1"/>
            <a:r>
              <a:rPr lang="en-US" altLang="en-US" sz="2000" dirty="0" smtClean="0"/>
              <a:t>May require “manual” completion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630249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423E96-DA64-4D83-819D-807A8851782F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0C7364-AD5A-45D9-9236-4B6DFDFFF8A9}" type="slidenum">
              <a:rPr lang="en-AU" altLang="zh-TW" sz="1300">
                <a:latin typeface="Times New Roman" panose="02020603050405020304" pitchFamily="18" charset="0"/>
              </a:rPr>
              <a:pPr/>
              <a:t>62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6639941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F33F4-5BE3-493F-9906-015575157FC3}" type="datetime3">
              <a:rPr lang="en-AU" altLang="zh-TW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51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1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9C64C9-A39E-452D-8B07-EA0CAF0C0D85}" type="slidenum">
              <a:rPr lang="en-AU" altLang="zh-TW" sz="1300">
                <a:latin typeface="Times New Roman" panose="02020603050405020304" pitchFamily="18" charset="0"/>
              </a:rPr>
              <a:pPr/>
              <a:t>65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51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09376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7E55A9-229A-4921-88AB-BAF8E116BED3}" type="datetime3">
              <a:rPr lang="en-AU" altLang="zh-TW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52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2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93713-EE27-42FD-9D14-F9B93D88324D}" type="slidenum">
              <a:rPr lang="en-AU" altLang="zh-TW" sz="1300">
                <a:latin typeface="Times New Roman" panose="02020603050405020304" pitchFamily="18" charset="0"/>
              </a:rPr>
              <a:pPr/>
              <a:t>66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52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6152920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95855A-B17F-4EC0-9085-80E9A5D93BD4}" type="datetime3">
              <a:rPr lang="en-AU" altLang="zh-TW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53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3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3EF464-1BB9-4D86-9F2F-E6E2261E8D77}" type="slidenum">
              <a:rPr lang="en-AU" altLang="zh-TW" sz="1300">
                <a:latin typeface="Times New Roman" panose="02020603050405020304" pitchFamily="18" charset="0"/>
              </a:rPr>
              <a:pPr/>
              <a:t>67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53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6921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0B105F-E045-4133-B351-7D6D94E1A13A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826585-3CD4-47F1-ACC2-2A51D36381F0}" type="slidenum">
              <a:rPr lang="en-AU" altLang="zh-TW" sz="1300">
                <a:latin typeface="Times New Roman" panose="02020603050405020304" pitchFamily="18" charset="0"/>
              </a:rPr>
              <a:pPr/>
              <a:t>6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727002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E29FED-B26D-4F1E-A4BD-9C67C1D19DC7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C5F04A-9EF4-4075-8637-F053FBF98724}" type="slidenum">
              <a:rPr lang="en-AU" altLang="en-US" sz="1300" smtClean="0">
                <a:latin typeface="Times New Roman" panose="02020603050405020304" pitchFamily="18" charset="0"/>
              </a:rPr>
              <a:pPr/>
              <a:t>68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06542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4E6072-9DA5-4EB9-9CED-D5AE76972757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8E6EEF-284C-41A5-88F5-41E93850C80D}" type="slidenum">
              <a:rPr lang="en-AU" altLang="en-US" sz="1300" smtClean="0">
                <a:latin typeface="Times New Roman" panose="02020603050405020304" pitchFamily="18" charset="0"/>
              </a:rPr>
              <a:pPr/>
              <a:t>69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7643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A2CD0-72C1-4B94-949E-F0C7887DB8D7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5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5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5A4E0A-8C10-4589-B51E-85F8457649B4}" type="slidenum">
              <a:rPr lang="en-AU" altLang="en-US" sz="1300" smtClean="0">
                <a:latin typeface="Times New Roman" panose="02020603050405020304" pitchFamily="18" charset="0"/>
              </a:rPr>
              <a:pPr/>
              <a:t>70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50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3997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3850EF-B66C-4408-ABE3-E9F727BAF4D6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7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7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E5EF3D-4ABD-4139-8BFF-1D91871D1DF7}" type="slidenum">
              <a:rPr lang="en-AU" altLang="en-US" sz="1300" smtClean="0">
                <a:latin typeface="Times New Roman" panose="02020603050405020304" pitchFamily="18" charset="0"/>
              </a:rPr>
              <a:pPr/>
              <a:t>71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7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68620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0BAF97-D2D6-4D8F-A110-72892EA66C96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9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9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4CB847-7824-42CA-9687-7EB2AAD3C505}" type="slidenum">
              <a:rPr lang="en-AU" altLang="en-US" sz="1300" smtClean="0">
                <a:latin typeface="Times New Roman" panose="02020603050405020304" pitchFamily="18" charset="0"/>
              </a:rPr>
              <a:pPr/>
              <a:t>72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191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0777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E1EF0-CC73-44D7-B67E-63644BE49403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1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1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4FB125-9720-43E1-8EE5-5E126851BAE5}" type="slidenum">
              <a:rPr lang="en-AU" altLang="en-US" sz="1300" smtClean="0">
                <a:latin typeface="Times New Roman" panose="02020603050405020304" pitchFamily="18" charset="0"/>
              </a:rPr>
              <a:pPr/>
              <a:t>73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1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4246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34917E-6893-4AB8-B78A-934F6006959A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3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3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D12038-7BD9-4070-AAF0-E7B450AF0C6F}" type="slidenum">
              <a:rPr lang="en-AU" altLang="en-US" sz="1300" smtClean="0">
                <a:latin typeface="Times New Roman" panose="02020603050405020304" pitchFamily="18" charset="0"/>
              </a:rPr>
              <a:pPr/>
              <a:t>74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3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58792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5F36BA-B2F1-42D4-A031-662C8B1B9EBB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5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5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3C60D7-D0F5-45E3-BB4F-CF193138BFC9}" type="slidenum">
              <a:rPr lang="en-AU" altLang="en-US" sz="1300" smtClean="0">
                <a:latin typeface="Times New Roman" panose="02020603050405020304" pitchFamily="18" charset="0"/>
              </a:rPr>
              <a:pPr/>
              <a:t>75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5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21159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BBA221-F423-4E0E-BBDE-709AF09509A8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7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7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08524D-4B0B-4228-8F6D-58DE9BF101B7}" type="slidenum">
              <a:rPr lang="en-AU" altLang="en-US" sz="1300" smtClean="0">
                <a:latin typeface="Times New Roman" panose="02020603050405020304" pitchFamily="18" charset="0"/>
              </a:rPr>
              <a:pPr/>
              <a:t>76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7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34946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9B7E9-BF31-4BBD-AF62-AE38217EA44A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9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29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BFD619-FBB5-4AA5-9316-F7E716CF4728}" type="slidenum">
              <a:rPr lang="en-AU" altLang="en-US" sz="1300" smtClean="0">
                <a:latin typeface="Times New Roman" panose="02020603050405020304" pitchFamily="18" charset="0"/>
              </a:rPr>
              <a:pPr/>
              <a:t>77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29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82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6413"/>
            <a:ext cx="3373437" cy="25288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7625" y="3203575"/>
            <a:ext cx="7246938" cy="3035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70" tIns="45835" rIns="91670" bIns="45835"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7335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26AEF7-0A94-43FF-8E2E-D0E50B3A500A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1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1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0C9EF5-A36F-45FF-A986-61C13C678C1F}" type="slidenum">
              <a:rPr lang="en-AU" altLang="en-US" sz="1300" smtClean="0">
                <a:latin typeface="Times New Roman" panose="02020603050405020304" pitchFamily="18" charset="0"/>
              </a:rPr>
              <a:pPr/>
              <a:t>78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1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1339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47C0F-79C1-4E30-A423-772FDD8D5CAD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3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3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81A696-73FF-4BDC-A884-0E8E643BD607}" type="slidenum">
              <a:rPr lang="en-AU" altLang="en-US" sz="1300" smtClean="0">
                <a:latin typeface="Times New Roman" panose="02020603050405020304" pitchFamily="18" charset="0"/>
              </a:rPr>
              <a:pPr/>
              <a:t>79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3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95696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A947C8-6E18-49A5-B6DC-30B2113E9EF7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5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639141-69E5-48C0-B06D-6ECBCB86A0D8}" type="slidenum">
              <a:rPr lang="en-AU" altLang="en-US" sz="1300" smtClean="0">
                <a:latin typeface="Times New Roman" panose="02020603050405020304" pitchFamily="18" charset="0"/>
              </a:rPr>
              <a:pPr/>
              <a:t>80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5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87901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EF9604-B93A-4DC4-A6BB-E18346EF9ADF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7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7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6CAE29-7ACC-4E21-B693-AA2880CEBD53}" type="slidenum">
              <a:rPr lang="en-AU" altLang="en-US" sz="1300" smtClean="0">
                <a:latin typeface="Times New Roman" panose="02020603050405020304" pitchFamily="18" charset="0"/>
              </a:rPr>
              <a:pPr/>
              <a:t>81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7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39086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33120B-EA3C-4A73-85D3-494A23E1ECE0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9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39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49486-8301-4EB0-9B66-355DA80D3412}" type="slidenum">
              <a:rPr lang="en-AU" altLang="en-US" sz="1300" smtClean="0">
                <a:latin typeface="Times New Roman" panose="02020603050405020304" pitchFamily="18" charset="0"/>
              </a:rPr>
              <a:pPr/>
              <a:t>82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39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09636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A48EBC-DBBC-436C-8885-600948620EB4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1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1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43599E-2B71-4C48-92AE-2DB6C06BAFD2}" type="slidenum">
              <a:rPr lang="en-AU" altLang="en-US" sz="1300" smtClean="0">
                <a:latin typeface="Times New Roman" panose="02020603050405020304" pitchFamily="18" charset="0"/>
              </a:rPr>
              <a:pPr/>
              <a:t>83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1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5607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BB6F45-3B26-44CF-B58A-288A9BC29902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3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3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6CEEC1-7218-4047-8C21-88DED8CFB771}" type="slidenum">
              <a:rPr lang="en-AU" altLang="en-US" sz="1300" smtClean="0">
                <a:latin typeface="Times New Roman" panose="02020603050405020304" pitchFamily="18" charset="0"/>
              </a:rPr>
              <a:pPr/>
              <a:t>84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3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71020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D95F36-62F9-4D78-BF5B-05D7FE883836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5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45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6F322-A089-4C67-8A22-D47B97047AD0}" type="slidenum">
              <a:rPr lang="en-AU" altLang="en-US" sz="1300" smtClean="0">
                <a:latin typeface="Times New Roman" panose="02020603050405020304" pitchFamily="18" charset="0"/>
              </a:rPr>
              <a:pPr/>
              <a:t>85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45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869822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C2336D-9DBB-4ED0-BF03-777F5C6E9D63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6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6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6C0B0D-38BD-4D8F-8663-E4E7E21347F9}" type="slidenum">
              <a:rPr lang="en-AU" altLang="en-US" sz="1300" smtClean="0">
                <a:latin typeface="Times New Roman" panose="02020603050405020304" pitchFamily="18" charset="0"/>
              </a:rPr>
              <a:pPr/>
              <a:t>86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6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9573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6FC76A-C2D1-4AD2-B4EB-D7C31DEA011A}" type="datetime3">
              <a:rPr lang="en-AU" altLang="en-US" sz="1300" smtClean="0">
                <a:latin typeface="Times New Roman" panose="02020603050405020304" pitchFamily="18" charset="0"/>
              </a:rPr>
              <a:pPr/>
              <a:t>22 April, 2019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8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58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3F4D0-D7EC-4D02-B41A-E38EBBB512BA}" type="slidenum">
              <a:rPr lang="en-AU" altLang="en-US" sz="1300" smtClean="0">
                <a:latin typeface="Times New Roman" panose="02020603050405020304" pitchFamily="18" charset="0"/>
              </a:rPr>
              <a:pPr/>
              <a:t>87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258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918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6413"/>
            <a:ext cx="3373437" cy="252888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7625" y="3203575"/>
            <a:ext cx="7246938" cy="3035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670" tIns="45835" rIns="91670" bIns="45835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02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CDFAD3-32CC-41EE-952B-1502AD41E2D7}" type="datetime3">
              <a:rPr lang="en-AU" altLang="zh-TW" sz="1300" smtClean="0">
                <a:latin typeface="Times New Roman" panose="02020603050405020304" pitchFamily="18" charset="0"/>
              </a:rPr>
              <a:pPr/>
              <a:t>21 April, 2019</a:t>
            </a:fld>
            <a:endParaRPr lang="en-AU" altLang="zh-TW" sz="1300" smtClean="0">
              <a:latin typeface="Times New Roman" panose="02020603050405020304" pitchFamily="18" charset="0"/>
            </a:endParaRPr>
          </a:p>
        </p:txBody>
      </p:sp>
      <p:sp>
        <p:nvSpPr>
          <p:cNvPr id="212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212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185633-64A4-4D18-B242-17DF4892D51A}" type="slidenum">
              <a:rPr lang="en-AU" altLang="zh-TW" sz="1300">
                <a:latin typeface="Times New Roman" panose="02020603050405020304" pitchFamily="18" charset="0"/>
              </a:rPr>
              <a:pPr/>
              <a:t>9</a:t>
            </a:fld>
            <a:endParaRPr lang="en-AU" altLang="zh-TW" sz="1300">
              <a:latin typeface="Times New Roman" panose="02020603050405020304" pitchFamily="18" charset="0"/>
            </a:endParaRPr>
          </a:p>
        </p:txBody>
      </p:sp>
      <p:sp>
        <p:nvSpPr>
          <p:cNvPr id="2129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2463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 smtClean="0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73685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C00000"/>
                </a:solidFill>
                <a:latin typeface="+mn-lt"/>
              </a:rPr>
              <a:t>CS4100: Computer Architecture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The Processor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(III)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61593"/>
            <a:ext cx="7778750" cy="1727647"/>
          </a:xfrm>
        </p:spPr>
        <p:txBody>
          <a:bodyPr/>
          <a:lstStyle/>
          <a:p>
            <a:r>
              <a:rPr lang="en-US" altLang="zh-TW" dirty="0" smtClean="0"/>
              <a:t>Prof. Chung-Ta King</a:t>
            </a:r>
          </a:p>
          <a:p>
            <a:r>
              <a:rPr lang="en-US" altLang="zh-TW" sz="2800" dirty="0" smtClean="0"/>
              <a:t>Department of Computer Science</a:t>
            </a:r>
          </a:p>
          <a:p>
            <a:r>
              <a:rPr lang="en-US" altLang="zh-TW" sz="2800" dirty="0" smtClean="0"/>
              <a:t>National Tsing Hua University, Taiwan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78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7112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RAW Hazards among Different Stages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436096" y="1844824"/>
            <a:ext cx="2880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,x1,x3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x12,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,x5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or  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x13,x6,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x14,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AU" altLang="zh-TW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15,100(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latin typeface="+mn-lt"/>
            </a:endParaRPr>
          </a:p>
        </p:txBody>
      </p:sp>
      <p:sp>
        <p:nvSpPr>
          <p:cNvPr id="3" name="直線圖說文字 1 2"/>
          <p:cNvSpPr/>
          <p:nvPr/>
        </p:nvSpPr>
        <p:spPr bwMode="auto">
          <a:xfrm>
            <a:off x="7152674" y="4000510"/>
            <a:ext cx="1483326" cy="1444714"/>
          </a:xfrm>
          <a:prstGeom prst="borderCallout1">
            <a:avLst>
              <a:gd name="adj1" fmla="val 46139"/>
              <a:gd name="adj2" fmla="val -1417"/>
              <a:gd name="adj3" fmla="val 57690"/>
              <a:gd name="adj4" fmla="val -32998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000" i="1" u="sng" dirty="0" smtClean="0">
                <a:latin typeface="+mn-lt"/>
              </a:rPr>
              <a:t>No hazard:</a:t>
            </a:r>
          </a:p>
          <a:p>
            <a:r>
              <a:rPr lang="en-US" altLang="zh-TW" sz="2000" dirty="0" smtClean="0">
                <a:latin typeface="+mn-lt"/>
              </a:rPr>
              <a:t>Write in </a:t>
            </a:r>
            <a:r>
              <a:rPr lang="en-US" altLang="zh-TW" sz="2000" dirty="0">
                <a:latin typeface="+mn-lt"/>
              </a:rPr>
              <a:t>1</a:t>
            </a:r>
            <a:r>
              <a:rPr lang="en-US" altLang="zh-TW" sz="2000" baseline="30000" dirty="0">
                <a:latin typeface="+mn-lt"/>
              </a:rPr>
              <a:t>st</a:t>
            </a:r>
            <a:r>
              <a:rPr lang="en-US" altLang="zh-TW" sz="2000" dirty="0">
                <a:latin typeface="+mn-lt"/>
              </a:rPr>
              <a:t> half cycle </a:t>
            </a:r>
            <a:r>
              <a:rPr lang="en-US" altLang="zh-TW" sz="2000" dirty="0" smtClean="0">
                <a:latin typeface="+mn-lt"/>
              </a:rPr>
              <a:t>&amp; </a:t>
            </a:r>
            <a:r>
              <a:rPr lang="en-US" altLang="zh-TW" sz="2000" dirty="0">
                <a:latin typeface="+mn-lt"/>
              </a:rPr>
              <a:t>read in 2</a:t>
            </a:r>
            <a:r>
              <a:rPr lang="en-US" altLang="zh-TW" sz="2000" baseline="30000" dirty="0">
                <a:latin typeface="+mn-lt"/>
              </a:rPr>
              <a:t>nd</a:t>
            </a:r>
            <a:r>
              <a:rPr lang="en-US" altLang="zh-TW" sz="2000" dirty="0">
                <a:latin typeface="+mn-lt"/>
              </a:rPr>
              <a:t> </a:t>
            </a:r>
            <a:r>
              <a:rPr lang="en-US" altLang="zh-TW" sz="2000" dirty="0" smtClean="0">
                <a:latin typeface="+mn-lt"/>
              </a:rPr>
              <a:t>half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7704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4.50</a:t>
            </a:r>
            <a:endParaRPr lang="zh-TW" altLang="en-US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9</a:t>
            </a:fld>
            <a:endParaRPr lang="zh-TW" altLang="zh-TW"/>
          </a:p>
        </p:txBody>
      </p:sp>
      <p:sp>
        <p:nvSpPr>
          <p:cNvPr id="8" name="直線圖說文字 1 7"/>
          <p:cNvSpPr/>
          <p:nvPr/>
        </p:nvSpPr>
        <p:spPr bwMode="auto">
          <a:xfrm>
            <a:off x="8013866" y="1504727"/>
            <a:ext cx="950622" cy="368657"/>
          </a:xfrm>
          <a:prstGeom prst="borderCallout1">
            <a:avLst>
              <a:gd name="adj1" fmla="val 46139"/>
              <a:gd name="adj2" fmla="val -1417"/>
              <a:gd name="adj3" fmla="val 95819"/>
              <a:gd name="adj4" fmla="val -405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i="1" dirty="0" smtClean="0">
                <a:latin typeface="+mn-lt"/>
              </a:rPr>
              <a:t>X2 = 10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9" name="直線圖說文字 1 8"/>
          <p:cNvSpPr/>
          <p:nvPr/>
        </p:nvSpPr>
        <p:spPr bwMode="auto">
          <a:xfrm>
            <a:off x="8013866" y="2052230"/>
            <a:ext cx="950622" cy="368657"/>
          </a:xfrm>
          <a:prstGeom prst="borderCallout1">
            <a:avLst>
              <a:gd name="adj1" fmla="val 46139"/>
              <a:gd name="adj2" fmla="val -1417"/>
              <a:gd name="adj3" fmla="val 36603"/>
              <a:gd name="adj4" fmla="val -32998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1800" i="1" dirty="0" smtClean="0">
                <a:latin typeface="+mn-lt"/>
              </a:rPr>
              <a:t>X2 = -20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4139952" y="1124744"/>
            <a:ext cx="720080" cy="7486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8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564358"/>
            <a:ext cx="8380749" cy="295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Resolving Data Hazards</a:t>
            </a:r>
            <a:endParaRPr lang="en-AU" altLang="zh-TW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Let dependent instruction </a:t>
            </a:r>
            <a:r>
              <a:rPr lang="en-US" altLang="zh-TW" dirty="0">
                <a:solidFill>
                  <a:srgbClr val="FF0000"/>
                </a:solidFill>
              </a:rPr>
              <a:t>wait</a:t>
            </a:r>
            <a:r>
              <a:rPr lang="en-US" altLang="zh-TW" dirty="0"/>
              <a:t> until hazard is </a:t>
            </a:r>
            <a:r>
              <a:rPr lang="en-US" altLang="zh-TW" dirty="0" smtClean="0"/>
              <a:t>resolved, </a:t>
            </a:r>
            <a:r>
              <a:rPr lang="en-US" altLang="zh-TW" dirty="0"/>
              <a:t>i.e., stall i2 until i1 writes back to register </a:t>
            </a:r>
            <a:r>
              <a:rPr lang="en-US" altLang="zh-TW" dirty="0" smtClean="0"/>
              <a:t>at </a:t>
            </a:r>
            <a:r>
              <a:rPr lang="en-US" altLang="zh-TW" dirty="0"/>
              <a:t>the WB stage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insert pipeline bubbles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Better: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forward</a:t>
            </a:r>
            <a:r>
              <a:rPr lang="en-US" altLang="zh-TW" dirty="0" smtClean="0">
                <a:sym typeface="Wingdings" panose="05000000000000000000" pitchFamily="2" charset="2"/>
              </a:rPr>
              <a:t> data as soon as it is computed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  <p:cxnSp>
        <p:nvCxnSpPr>
          <p:cNvPr id="7" name="直線單箭頭接點 6"/>
          <p:cNvCxnSpPr/>
          <p:nvPr/>
        </p:nvCxnSpPr>
        <p:spPr bwMode="auto">
          <a:xfrm>
            <a:off x="5508104" y="3284438"/>
            <a:ext cx="0" cy="1800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393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Forwarding (Bypassing)</a:t>
            </a:r>
            <a:endParaRPr lang="en-AU" altLang="en-US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Use result when it is computed, e.g., </a:t>
            </a:r>
            <a:r>
              <a:rPr lang="en-US" altLang="zh-TW" dirty="0"/>
              <a:t>by ALU at the EX stage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Don’t wait for it to be stored in a register at WB stage</a:t>
            </a:r>
          </a:p>
          <a:p>
            <a:pPr lvl="1"/>
            <a:r>
              <a:rPr lang="en-US" altLang="en-US" dirty="0" smtClean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11</a:t>
            </a:fld>
            <a:endParaRPr lang="zh-TW" altLang="zh-TW"/>
          </a:p>
        </p:txBody>
      </p:sp>
      <p:pic>
        <p:nvPicPr>
          <p:cNvPr id="8090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7745"/>
            <a:ext cx="8336722" cy="287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 bwMode="auto">
          <a:xfrm flipH="1">
            <a:off x="5347882" y="4221881"/>
            <a:ext cx="2016224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字方塊 4"/>
          <p:cNvSpPr txBox="1"/>
          <p:nvPr/>
        </p:nvSpPr>
        <p:spPr>
          <a:xfrm>
            <a:off x="6232096" y="443750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3200" b="1" dirty="0" smtClean="0">
                <a:solidFill>
                  <a:srgbClr val="FF0000"/>
                </a:solidFill>
                <a:latin typeface="+mn-lt"/>
              </a:rPr>
              <a:t>X</a:t>
            </a:r>
            <a:endParaRPr lang="zh-TW" altLang="en-US" sz="32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09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t="539"/>
          <a:stretch/>
        </p:blipFill>
        <p:spPr bwMode="auto">
          <a:xfrm>
            <a:off x="755576" y="1124743"/>
            <a:ext cx="6624736" cy="498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Forwarding between Stages</a:t>
            </a:r>
            <a:endParaRPr lang="en-AU" altLang="zh-TW" dirty="0" smtClean="0"/>
          </a:p>
        </p:txBody>
      </p:sp>
      <p:sp>
        <p:nvSpPr>
          <p:cNvPr id="71685" name="Line 4"/>
          <p:cNvSpPr>
            <a:spLocks noChangeShapeType="1"/>
          </p:cNvSpPr>
          <p:nvPr/>
        </p:nvSpPr>
        <p:spPr bwMode="auto">
          <a:xfrm>
            <a:off x="3851921" y="3068961"/>
            <a:ext cx="72008" cy="57606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686" name="Line 5"/>
          <p:cNvSpPr>
            <a:spLocks noChangeShapeType="1"/>
          </p:cNvSpPr>
          <p:nvPr/>
        </p:nvSpPr>
        <p:spPr bwMode="auto">
          <a:xfrm>
            <a:off x="4427984" y="3068961"/>
            <a:ext cx="144016" cy="144015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直線圖說文字 1 5"/>
          <p:cNvSpPr/>
          <p:nvPr/>
        </p:nvSpPr>
        <p:spPr bwMode="auto">
          <a:xfrm>
            <a:off x="7596336" y="4725144"/>
            <a:ext cx="1296144" cy="432048"/>
          </a:xfrm>
          <a:prstGeom prst="borderCallout1">
            <a:avLst>
              <a:gd name="adj1" fmla="val 46139"/>
              <a:gd name="adj2" fmla="val -1417"/>
              <a:gd name="adj3" fmla="val 47762"/>
              <a:gd name="adj4" fmla="val -5078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No hazard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411760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4.51</a:t>
            </a:r>
            <a:endParaRPr lang="zh-TW" altLang="en-US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9" name="橢圓 8"/>
          <p:cNvSpPr/>
          <p:nvPr/>
        </p:nvSpPr>
        <p:spPr bwMode="auto">
          <a:xfrm>
            <a:off x="3851920" y="1240200"/>
            <a:ext cx="576064" cy="8206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499992" y="1240200"/>
            <a:ext cx="576064" cy="82064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6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  <p:bldP spid="7168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27536" r="25076" b="44200"/>
          <a:stretch/>
        </p:blipFill>
        <p:spPr bwMode="auto">
          <a:xfrm>
            <a:off x="2915816" y="4365104"/>
            <a:ext cx="6170553" cy="164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6487506" y="5301208"/>
            <a:ext cx="324000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600" dirty="0" smtClean="0">
                <a:latin typeface="+mn-lt"/>
              </a:rPr>
              <a:t>Rs1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487506" y="5589240"/>
            <a:ext cx="324000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600" dirty="0" smtClean="0">
                <a:latin typeface="+mn-lt"/>
              </a:rPr>
              <a:t>Rs2</a:t>
            </a:r>
            <a:endParaRPr lang="zh-TW" altLang="en-US" sz="160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487506" y="4509120"/>
            <a:ext cx="324000" cy="216024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600" dirty="0" smtClean="0">
                <a:latin typeface="+mn-lt"/>
              </a:rPr>
              <a:t>Rd</a:t>
            </a:r>
            <a:endParaRPr lang="zh-TW" altLang="en-US" sz="1600" dirty="0">
              <a:latin typeface="+mn-lt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Detecting the Need to Forward</a:t>
            </a:r>
            <a:endParaRPr lang="en-AU" altLang="zh-TW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Pass </a:t>
            </a:r>
            <a:r>
              <a:rPr lang="en-US" altLang="en-US" dirty="0"/>
              <a:t>register numbers along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ID/EX.RegisterRs1 = register number for Rs1 sitting in ID/EX pipeline register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ALU operand register numbers in EX stage </a:t>
            </a:r>
            <a:r>
              <a:rPr lang="en-US" altLang="en-US" dirty="0" smtClean="0"/>
              <a:t>given </a:t>
            </a:r>
            <a:r>
              <a:rPr lang="en-US" altLang="en-US" dirty="0"/>
              <a:t>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ID/EX.RegisterRs1, ID/EX.RegisterRs2</a:t>
            </a:r>
            <a:endParaRPr lang="en-US" altLang="zh-TW" dirty="0" smtClean="0"/>
          </a:p>
          <a:p>
            <a:r>
              <a:rPr lang="en-US" altLang="zh-TW" dirty="0" smtClean="0"/>
              <a:t>Data hazards when</a:t>
            </a:r>
          </a:p>
          <a:p>
            <a:pPr marL="457200" lvl="1" indent="0">
              <a:buNone/>
            </a:pPr>
            <a:r>
              <a:rPr lang="en-US" altLang="zh-TW" dirty="0"/>
              <a:t>1a. EX/</a:t>
            </a:r>
            <a:r>
              <a:rPr lang="en-US" altLang="zh-TW" dirty="0" err="1"/>
              <a:t>MEM.RegisterRd</a:t>
            </a:r>
            <a:r>
              <a:rPr lang="en-US" altLang="zh-TW" dirty="0"/>
              <a:t> = </a:t>
            </a:r>
            <a:r>
              <a:rPr lang="en-US" altLang="zh-TW" dirty="0" smtClean="0"/>
              <a:t>ID/EX.RegisterRs1  or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1b. EX/</a:t>
            </a:r>
            <a:r>
              <a:rPr lang="en-US" altLang="zh-TW" dirty="0" err="1"/>
              <a:t>MEM.RegisterRd</a:t>
            </a:r>
            <a:r>
              <a:rPr lang="en-US" altLang="zh-TW" dirty="0"/>
              <a:t> = </a:t>
            </a:r>
            <a:r>
              <a:rPr lang="en-US" altLang="zh-TW" dirty="0" smtClean="0"/>
              <a:t>ID/EX.RegisterRs2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548908" y="3427731"/>
            <a:ext cx="1415580" cy="8653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2000"/>
              </a:lnSpc>
            </a:pPr>
            <a:r>
              <a:rPr lang="en-US" altLang="zh-TW" sz="2000" dirty="0" err="1">
                <a:latin typeface="+mj-lt"/>
              </a:rPr>
              <a:t>Fwd</a:t>
            </a:r>
            <a:r>
              <a:rPr lang="en-US" altLang="zh-TW" sz="2000" dirty="0">
                <a:latin typeface="+mj-lt"/>
              </a:rPr>
              <a:t> from</a:t>
            </a:r>
            <a:br>
              <a:rPr lang="en-US" altLang="zh-TW" sz="2000" dirty="0">
                <a:latin typeface="+mj-lt"/>
              </a:rPr>
            </a:br>
            <a:r>
              <a:rPr lang="en-US" altLang="zh-TW" sz="2000" dirty="0">
                <a:latin typeface="+mj-lt"/>
              </a:rPr>
              <a:t>EX/MEM</a:t>
            </a:r>
            <a:br>
              <a:rPr lang="en-US" altLang="zh-TW" sz="2000" dirty="0">
                <a:latin typeface="+mj-lt"/>
              </a:rPr>
            </a:br>
            <a:r>
              <a:rPr lang="en-US" altLang="zh-TW" sz="2000" dirty="0">
                <a:latin typeface="+mj-lt"/>
              </a:rPr>
              <a:t>pipeline </a:t>
            </a:r>
            <a:r>
              <a:rPr lang="en-US" altLang="zh-TW" sz="2000" dirty="0" err="1">
                <a:latin typeface="+mj-lt"/>
              </a:rPr>
              <a:t>reg</a:t>
            </a:r>
            <a:endParaRPr lang="en-AU" altLang="zh-TW" sz="2000" dirty="0">
              <a:latin typeface="+mj-lt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7332884" y="3645024"/>
            <a:ext cx="133474" cy="499184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  <p:sp>
        <p:nvSpPr>
          <p:cNvPr id="14" name="向下箭號 13"/>
          <p:cNvSpPr/>
          <p:nvPr/>
        </p:nvSpPr>
        <p:spPr bwMode="auto">
          <a:xfrm>
            <a:off x="6806530" y="3789010"/>
            <a:ext cx="460757" cy="59327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94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9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27536" r="17897" b="29625"/>
          <a:stretch/>
        </p:blipFill>
        <p:spPr bwMode="auto">
          <a:xfrm>
            <a:off x="611560" y="2998424"/>
            <a:ext cx="8205563" cy="3022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Detecting the Need to Forward</a:t>
            </a:r>
            <a:endParaRPr lang="en-AU" altLang="zh-TW" smtClean="0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hazards when (cont.)</a:t>
            </a:r>
          </a:p>
          <a:p>
            <a:pPr marL="457200" lvl="1" indent="0">
              <a:buNone/>
            </a:pPr>
            <a:r>
              <a:rPr lang="en-US" altLang="zh-TW" dirty="0" smtClean="0"/>
              <a:t>2a. MEM/</a:t>
            </a:r>
            <a:r>
              <a:rPr lang="en-US" altLang="zh-TW" dirty="0" err="1" smtClean="0"/>
              <a:t>WB.RegisterRd</a:t>
            </a:r>
            <a:r>
              <a:rPr lang="en-US" altLang="zh-TW" dirty="0" smtClean="0"/>
              <a:t> = ID/EX.RegisterRs1</a:t>
            </a:r>
          </a:p>
          <a:p>
            <a:pPr marL="457200" lvl="1" indent="0">
              <a:buNone/>
            </a:pPr>
            <a:r>
              <a:rPr lang="en-US" altLang="zh-TW" dirty="0" smtClean="0"/>
              <a:t>2b. MEM/</a:t>
            </a:r>
            <a:r>
              <a:rPr lang="en-US" altLang="zh-TW" dirty="0" err="1" smtClean="0"/>
              <a:t>WB.RegisterRd</a:t>
            </a:r>
            <a:r>
              <a:rPr lang="en-US" altLang="zh-TW" dirty="0" smtClean="0"/>
              <a:t> = ID/EX.RegisterRs2</a:t>
            </a:r>
            <a:endParaRPr lang="en-AU" altLang="zh-TW" dirty="0" smtClean="0"/>
          </a:p>
        </p:txBody>
      </p:sp>
      <p:sp>
        <p:nvSpPr>
          <p:cNvPr id="72711" name="AutoShape 6"/>
          <p:cNvSpPr>
            <a:spLocks/>
          </p:cNvSpPr>
          <p:nvPr/>
        </p:nvSpPr>
        <p:spPr bwMode="auto">
          <a:xfrm>
            <a:off x="6843042" y="1556792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7092280" y="1556792"/>
            <a:ext cx="1415580" cy="8653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ts val="2000"/>
              </a:lnSpc>
            </a:pPr>
            <a:r>
              <a:rPr lang="en-US" altLang="zh-TW" sz="2000" dirty="0" err="1">
                <a:latin typeface="+mj-lt"/>
              </a:rPr>
              <a:t>Fwd</a:t>
            </a:r>
            <a:r>
              <a:rPr lang="en-US" altLang="zh-TW" sz="2000" dirty="0">
                <a:latin typeface="+mj-lt"/>
              </a:rPr>
              <a:t> from</a:t>
            </a:r>
            <a:br>
              <a:rPr lang="en-US" altLang="zh-TW" sz="2000" dirty="0">
                <a:latin typeface="+mj-lt"/>
              </a:rPr>
            </a:br>
            <a:r>
              <a:rPr lang="en-US" altLang="zh-TW" sz="2000" dirty="0">
                <a:latin typeface="+mj-lt"/>
              </a:rPr>
              <a:t>MEM/WB</a:t>
            </a:r>
            <a:br>
              <a:rPr lang="en-US" altLang="zh-TW" sz="2000" dirty="0">
                <a:latin typeface="+mj-lt"/>
              </a:rPr>
            </a:br>
            <a:r>
              <a:rPr lang="en-US" altLang="zh-TW" sz="2000" dirty="0">
                <a:latin typeface="+mj-lt"/>
              </a:rPr>
              <a:t>pipeline </a:t>
            </a:r>
            <a:r>
              <a:rPr lang="en-US" altLang="zh-TW" sz="2000" dirty="0" err="1">
                <a:latin typeface="+mj-lt"/>
              </a:rPr>
              <a:t>reg</a:t>
            </a:r>
            <a:endParaRPr lang="en-AU" altLang="zh-TW" sz="2000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868144" y="5157192"/>
            <a:ext cx="360000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Rs1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868144" y="5445224"/>
            <a:ext cx="360000" cy="2160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Rs2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868144" y="3374207"/>
            <a:ext cx="360000" cy="216024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Rd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12" name="向下箭號 11"/>
          <p:cNvSpPr/>
          <p:nvPr/>
        </p:nvSpPr>
        <p:spPr bwMode="auto">
          <a:xfrm>
            <a:off x="6271483" y="2492896"/>
            <a:ext cx="460757" cy="59327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125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Detecting the Need to Forward</a:t>
            </a:r>
            <a:endParaRPr lang="en-AU" altLang="zh-TW" smtClean="0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But data hazard will occur only if the forwarding instruction will write to a register!</a:t>
            </a:r>
          </a:p>
          <a:p>
            <a:pPr lvl="1"/>
            <a:r>
              <a:rPr lang="en-US" altLang="zh-TW" dirty="0" smtClean="0"/>
              <a:t>EX/</a:t>
            </a:r>
            <a:r>
              <a:rPr lang="en-US" altLang="zh-TW" dirty="0" err="1" smtClean="0"/>
              <a:t>MEM.RegWrite</a:t>
            </a:r>
            <a:r>
              <a:rPr lang="en-US" altLang="zh-TW" dirty="0" smtClean="0"/>
              <a:t> (for EX/MEM to ID/EX)</a:t>
            </a:r>
          </a:p>
          <a:p>
            <a:pPr lvl="1"/>
            <a:r>
              <a:rPr lang="en-US" altLang="zh-TW" dirty="0" smtClean="0"/>
              <a:t>MEM/</a:t>
            </a:r>
            <a:r>
              <a:rPr lang="en-US" altLang="zh-TW" dirty="0" err="1" smtClean="0"/>
              <a:t>WB.RegWrite</a:t>
            </a:r>
            <a:r>
              <a:rPr lang="en-US" altLang="zh-TW" dirty="0" smtClean="0"/>
              <a:t> (for MEM/WB to ID/EX)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And only if Rd for that instruction is not x0</a:t>
            </a:r>
          </a:p>
          <a:p>
            <a:pPr lvl="1"/>
            <a:r>
              <a:rPr lang="en-US" altLang="zh-TW" dirty="0" smtClean="0"/>
              <a:t>EX/</a:t>
            </a:r>
            <a:r>
              <a:rPr lang="en-US" altLang="zh-TW" dirty="0" err="1" smtClean="0"/>
              <a:t>MEM.RegisterRd</a:t>
            </a:r>
            <a:r>
              <a:rPr lang="en-US" altLang="zh-TW" dirty="0" smtClean="0"/>
              <a:t> ≠ 0 (for EX/MEM to ID/EX)</a:t>
            </a:r>
          </a:p>
          <a:p>
            <a:pPr lvl="1"/>
            <a:r>
              <a:rPr lang="en-US" altLang="zh-TW" dirty="0" smtClean="0"/>
              <a:t>MEM/</a:t>
            </a:r>
            <a:r>
              <a:rPr lang="en-US" altLang="zh-TW" dirty="0" err="1" smtClean="0"/>
              <a:t>WB.RegisterRd</a:t>
            </a:r>
            <a:r>
              <a:rPr lang="en-US" altLang="zh-TW" dirty="0" smtClean="0"/>
              <a:t> ≠ 0 (for MEM/WB to ID/EX)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475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99709"/>
            <a:ext cx="7920879" cy="501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Forwarding Paths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076056" y="2060848"/>
            <a:ext cx="306000" cy="79208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Rd</a:t>
            </a:r>
            <a:endParaRPr lang="zh-TW" altLang="en-US" sz="1800" i="1" dirty="0">
              <a:latin typeface="+mn-lt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5382056" y="2492896"/>
            <a:ext cx="25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5616000" y="2492896"/>
            <a:ext cx="0" cy="338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H="1">
            <a:off x="3077896" y="5877272"/>
            <a:ext cx="255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3096000" y="2133264"/>
            <a:ext cx="0" cy="374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3096000" y="213326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>
            <a:off x="3096000" y="3429000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字方塊 14"/>
          <p:cNvSpPr txBox="1"/>
          <p:nvPr/>
        </p:nvSpPr>
        <p:spPr>
          <a:xfrm>
            <a:off x="5580112" y="1700808"/>
            <a:ext cx="140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EX hazard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2195736" y="4221089"/>
            <a:ext cx="720080" cy="93610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5240306" y="4340651"/>
            <a:ext cx="2788077" cy="1248589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43608" y="5517231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4.52</a:t>
            </a:r>
            <a:endParaRPr lang="zh-TW" altLang="en-US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119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Forwarding Conditions</a:t>
            </a:r>
            <a:endParaRPr lang="en-AU" altLang="zh-TW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 hazard</a:t>
            </a:r>
            <a:endParaRPr lang="en-AU" altLang="zh-TW" dirty="0" smtClean="0"/>
          </a:p>
          <a:p>
            <a:pPr lvl="1"/>
            <a:r>
              <a:rPr lang="en-AU" altLang="zh-TW" dirty="0" smtClean="0"/>
              <a:t>if (EX/</a:t>
            </a:r>
            <a:r>
              <a:rPr lang="en-AU" altLang="zh-TW" dirty="0" err="1" smtClean="0"/>
              <a:t>MEM.RegWrite</a:t>
            </a:r>
            <a:r>
              <a:rPr lang="en-AU" altLang="zh-TW" dirty="0" smtClean="0"/>
              <a:t> and (EX/</a:t>
            </a:r>
            <a:r>
              <a:rPr lang="en-AU" altLang="zh-TW" dirty="0" err="1" smtClean="0"/>
              <a:t>MEM.RegisterRd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/>
              <a:t>    and (EX/</a:t>
            </a:r>
            <a:r>
              <a:rPr lang="en-AU" altLang="zh-TW" dirty="0" err="1" smtClean="0"/>
              <a:t>MEM.RegisterRd</a:t>
            </a:r>
            <a:r>
              <a:rPr lang="en-AU" altLang="zh-TW" dirty="0" smtClean="0"/>
              <a:t> = ID/EX.RegisterRs1))</a:t>
            </a:r>
            <a:br>
              <a:rPr lang="en-AU" altLang="zh-TW" dirty="0" smtClean="0"/>
            </a:br>
            <a:r>
              <a:rPr lang="en-AU" altLang="zh-TW" dirty="0" smtClean="0"/>
              <a:t>  </a:t>
            </a:r>
            <a:r>
              <a:rPr lang="en-AU" altLang="zh-TW" dirty="0" err="1" smtClean="0">
                <a:solidFill>
                  <a:srgbClr val="FF0000"/>
                </a:solidFill>
              </a:rPr>
              <a:t>ForwardA</a:t>
            </a:r>
            <a:r>
              <a:rPr lang="en-AU" altLang="zh-TW" dirty="0" smtClean="0">
                <a:solidFill>
                  <a:srgbClr val="FF0000"/>
                </a:solidFill>
              </a:rPr>
              <a:t> = 10</a:t>
            </a:r>
          </a:p>
          <a:p>
            <a:pPr lvl="1"/>
            <a:r>
              <a:rPr lang="en-AU" altLang="zh-TW" dirty="0" smtClean="0"/>
              <a:t>if (EX/</a:t>
            </a:r>
            <a:r>
              <a:rPr lang="en-AU" altLang="zh-TW" dirty="0" err="1" smtClean="0"/>
              <a:t>MEM.RegWrite</a:t>
            </a:r>
            <a:r>
              <a:rPr lang="en-AU" altLang="zh-TW" dirty="0" smtClean="0"/>
              <a:t> and (EX/</a:t>
            </a:r>
            <a:r>
              <a:rPr lang="en-AU" altLang="zh-TW" dirty="0" err="1" smtClean="0"/>
              <a:t>MEM.RegisterRd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/>
              <a:t>    and (EX/</a:t>
            </a:r>
            <a:r>
              <a:rPr lang="en-AU" altLang="zh-TW" dirty="0" err="1" smtClean="0"/>
              <a:t>MEM.RegisterRd</a:t>
            </a:r>
            <a:r>
              <a:rPr lang="en-AU" altLang="zh-TW" dirty="0" smtClean="0"/>
              <a:t> = ID/EX.RegisterRs2))</a:t>
            </a:r>
            <a:br>
              <a:rPr lang="en-AU" altLang="zh-TW" dirty="0" smtClean="0"/>
            </a:br>
            <a:r>
              <a:rPr lang="en-AU" altLang="zh-TW" dirty="0" smtClean="0">
                <a:solidFill>
                  <a:srgbClr val="FF0000"/>
                </a:solidFill>
              </a:rPr>
              <a:t>  </a:t>
            </a:r>
            <a:r>
              <a:rPr lang="en-AU" altLang="zh-TW" dirty="0" err="1" smtClean="0">
                <a:solidFill>
                  <a:srgbClr val="FF0000"/>
                </a:solidFill>
              </a:rPr>
              <a:t>ForwardB</a:t>
            </a:r>
            <a:r>
              <a:rPr lang="en-AU" altLang="zh-TW" dirty="0" smtClean="0">
                <a:solidFill>
                  <a:srgbClr val="FF0000"/>
                </a:solidFill>
              </a:rPr>
              <a:t> = 10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01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0" y="1099709"/>
            <a:ext cx="7920879" cy="501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Forwarding Paths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7128000" y="3024000"/>
            <a:ext cx="306000" cy="79208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Rd</a:t>
            </a:r>
            <a:endParaRPr lang="zh-TW" altLang="en-US" sz="1800" i="1" dirty="0">
              <a:latin typeface="+mn-lt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7416416" y="3356992"/>
            <a:ext cx="97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接點 5"/>
          <p:cNvCxnSpPr/>
          <p:nvPr/>
        </p:nvCxnSpPr>
        <p:spPr bwMode="auto">
          <a:xfrm>
            <a:off x="8388424" y="3356992"/>
            <a:ext cx="0" cy="2736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線接點 7"/>
          <p:cNvCxnSpPr/>
          <p:nvPr/>
        </p:nvCxnSpPr>
        <p:spPr bwMode="auto">
          <a:xfrm flipH="1">
            <a:off x="2915816" y="6084000"/>
            <a:ext cx="5472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接點 9"/>
          <p:cNvCxnSpPr/>
          <p:nvPr/>
        </p:nvCxnSpPr>
        <p:spPr bwMode="auto">
          <a:xfrm flipV="1">
            <a:off x="2915816" y="1844824"/>
            <a:ext cx="0" cy="4248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/>
          <p:nvPr/>
        </p:nvCxnSpPr>
        <p:spPr bwMode="auto">
          <a:xfrm>
            <a:off x="2915816" y="1872000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>
            <a:off x="2915816" y="3168000"/>
            <a:ext cx="324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/>
          <p:cNvSpPr txBox="1"/>
          <p:nvPr/>
        </p:nvSpPr>
        <p:spPr>
          <a:xfrm>
            <a:off x="7380312" y="1649475"/>
            <a:ext cx="1768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MEM hazard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18</a:t>
            </a:fld>
            <a:endParaRPr lang="zh-TW" altLang="zh-TW"/>
          </a:p>
        </p:txBody>
      </p:sp>
      <p:sp>
        <p:nvSpPr>
          <p:cNvPr id="15" name="文字方塊 14"/>
          <p:cNvSpPr txBox="1"/>
          <p:nvPr/>
        </p:nvSpPr>
        <p:spPr>
          <a:xfrm>
            <a:off x="1043608" y="5517231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6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Problem statement and logic review (Sec. 4.1, 4.2)</a:t>
            </a:r>
          </a:p>
          <a:p>
            <a:r>
              <a:rPr lang="en-US" altLang="zh-TW" dirty="0" smtClean="0"/>
              <a:t>Building a simple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4.3, 4.4)</a:t>
            </a:r>
          </a:p>
          <a:p>
            <a:r>
              <a:rPr lang="en-US" altLang="zh-TW" dirty="0" smtClean="0"/>
              <a:t>Building a pipelined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4.5, 4.6)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Dealing hazards in pipelined processor: data and control hazards (Sec. 4.7, 4.8)</a:t>
            </a:r>
          </a:p>
          <a:p>
            <a:r>
              <a:rPr lang="en-US" altLang="zh-TW" dirty="0" smtClean="0"/>
              <a:t>Handling exceptions (Sec. 4.9)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More advanced topics: parallelism via instructions,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ARM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Cortex-A53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and Intel Core i7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Pipelines, instruction-level parallelism  (Sec. 4.10, 4.11, 4.12)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640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Forwarding Conditions</a:t>
            </a:r>
            <a:endParaRPr lang="en-AU" altLang="zh-TW" smtClean="0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MEM hazard</a:t>
            </a:r>
          </a:p>
          <a:p>
            <a:pPr lvl="1"/>
            <a:r>
              <a:rPr lang="en-AU" altLang="zh-TW" dirty="0" smtClean="0"/>
              <a:t>if (MEM/</a:t>
            </a:r>
            <a:r>
              <a:rPr lang="en-AU" altLang="zh-TW" dirty="0" err="1" smtClean="0"/>
              <a:t>WB.RegWrite</a:t>
            </a:r>
            <a:r>
              <a:rPr lang="en-AU" altLang="zh-TW" dirty="0" smtClean="0"/>
              <a:t>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/>
              <a:t>   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= ID/EX.RegisterRs1))</a:t>
            </a:r>
            <a:br>
              <a:rPr lang="en-AU" altLang="zh-TW" dirty="0" smtClean="0"/>
            </a:br>
            <a:r>
              <a:rPr lang="en-AU" altLang="zh-TW" dirty="0" smtClean="0">
                <a:solidFill>
                  <a:srgbClr val="FF0000"/>
                </a:solidFill>
              </a:rPr>
              <a:t>  </a:t>
            </a:r>
            <a:r>
              <a:rPr lang="en-AU" altLang="zh-TW" dirty="0" err="1" smtClean="0">
                <a:solidFill>
                  <a:srgbClr val="FF0000"/>
                </a:solidFill>
              </a:rPr>
              <a:t>ForwardA</a:t>
            </a:r>
            <a:r>
              <a:rPr lang="en-AU" altLang="zh-TW" dirty="0" smtClean="0">
                <a:solidFill>
                  <a:srgbClr val="FF0000"/>
                </a:solidFill>
              </a:rPr>
              <a:t> = 01</a:t>
            </a:r>
          </a:p>
          <a:p>
            <a:pPr lvl="1"/>
            <a:r>
              <a:rPr lang="en-AU" altLang="zh-TW" dirty="0" smtClean="0"/>
              <a:t>if (MEM/</a:t>
            </a:r>
            <a:r>
              <a:rPr lang="en-AU" altLang="zh-TW" dirty="0" err="1" smtClean="0"/>
              <a:t>WB.RegWrite</a:t>
            </a:r>
            <a:r>
              <a:rPr lang="en-AU" altLang="zh-TW" dirty="0" smtClean="0"/>
              <a:t>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/>
              <a:t>   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= ID/EX.RegisterRs2))</a:t>
            </a:r>
            <a:br>
              <a:rPr lang="en-AU" altLang="zh-TW" dirty="0" smtClean="0"/>
            </a:br>
            <a:r>
              <a:rPr lang="en-AU" altLang="zh-TW" dirty="0" smtClean="0">
                <a:solidFill>
                  <a:srgbClr val="FF0000"/>
                </a:solidFill>
              </a:rPr>
              <a:t>  </a:t>
            </a:r>
            <a:r>
              <a:rPr lang="en-AU" altLang="zh-TW" dirty="0" err="1" smtClean="0">
                <a:solidFill>
                  <a:srgbClr val="FF0000"/>
                </a:solidFill>
              </a:rPr>
              <a:t>ForwardB</a:t>
            </a:r>
            <a:r>
              <a:rPr lang="en-AU" altLang="zh-TW" dirty="0" smtClean="0">
                <a:solidFill>
                  <a:srgbClr val="FF0000"/>
                </a:solidFill>
              </a:rPr>
              <a:t> = 01</a:t>
            </a:r>
          </a:p>
          <a:p>
            <a:pPr lvl="1"/>
            <a:endParaRPr lang="en-AU" altLang="zh-TW" dirty="0">
              <a:solidFill>
                <a:srgbClr val="FF0000"/>
              </a:solidFill>
            </a:endParaRPr>
          </a:p>
          <a:p>
            <a:r>
              <a:rPr lang="en-AU" altLang="zh-TW" dirty="0"/>
              <a:t>But there is a problem …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210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Double Data Hazards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	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,x1,x2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,x3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x1,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,x4</a:t>
            </a:r>
          </a:p>
          <a:p>
            <a:pPr eaLnBrk="1" hangingPunct="1"/>
            <a:r>
              <a:rPr lang="en-US" altLang="zh-TW" dirty="0" smtClean="0"/>
              <a:t>Both hazards occur and both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TW" dirty="0" smtClean="0"/>
              <a:t> want to forward to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use the most recent, i.e., sub</a:t>
            </a:r>
          </a:p>
          <a:p>
            <a:pPr eaLnBrk="1" hangingPunct="1"/>
            <a:r>
              <a:rPr lang="en-US" altLang="zh-TW" dirty="0" smtClean="0"/>
              <a:t>Thus, need to revise MEM hazard condition</a:t>
            </a:r>
          </a:p>
          <a:p>
            <a:pPr lvl="1" eaLnBrk="1" hangingPunct="1"/>
            <a:r>
              <a:rPr lang="en-US" altLang="zh-TW" dirty="0" smtClean="0"/>
              <a:t>Forward only if EX hazard condition isn’t true</a:t>
            </a:r>
          </a:p>
          <a:p>
            <a:pPr lvl="1" eaLnBrk="1" hangingPunct="1"/>
            <a:endParaRPr lang="en-AU" altLang="zh-TW" dirty="0" smtClean="0">
              <a:ea typeface="新細明體" panose="02020500000000000000" pitchFamily="18" charset="-120"/>
            </a:endParaRPr>
          </a:p>
        </p:txBody>
      </p:sp>
      <p:cxnSp>
        <p:nvCxnSpPr>
          <p:cNvPr id="3" name="直線單箭頭接點 2"/>
          <p:cNvCxnSpPr/>
          <p:nvPr/>
        </p:nvCxnSpPr>
        <p:spPr bwMode="auto">
          <a:xfrm>
            <a:off x="2339752" y="1772816"/>
            <a:ext cx="28803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線單箭頭接點 4"/>
          <p:cNvCxnSpPr/>
          <p:nvPr/>
        </p:nvCxnSpPr>
        <p:spPr bwMode="auto">
          <a:xfrm>
            <a:off x="2339752" y="2204864"/>
            <a:ext cx="28803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32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Revised Forwarding Condition</a:t>
            </a:r>
            <a:endParaRPr lang="en-AU" altLang="zh-TW" dirty="0" smtClean="0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MEM hazard</a:t>
            </a:r>
          </a:p>
          <a:p>
            <a:pPr lvl="1"/>
            <a:r>
              <a:rPr lang="en-AU" altLang="zh-TW" dirty="0" smtClean="0"/>
              <a:t>if (MEM/</a:t>
            </a:r>
            <a:r>
              <a:rPr lang="en-AU" altLang="zh-TW" dirty="0" err="1" smtClean="0"/>
              <a:t>WB.RegWrite</a:t>
            </a:r>
            <a:r>
              <a:rPr lang="en-AU" altLang="zh-TW" dirty="0" smtClean="0"/>
              <a:t>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>
                <a:solidFill>
                  <a:srgbClr val="FF0000"/>
                </a:solidFill>
              </a:rPr>
              <a:t>   and not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MEM.RegWrite</a:t>
            </a:r>
            <a:r>
              <a:rPr lang="en-AU" altLang="zh-TW" dirty="0" smtClean="0">
                <a:solidFill>
                  <a:srgbClr val="FF0000"/>
                </a:solidFill>
              </a:rPr>
              <a:t> and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MEM.RegisterRd</a:t>
            </a:r>
            <a:r>
              <a:rPr lang="en-AU" altLang="zh-TW" dirty="0" smtClean="0">
                <a:solidFill>
                  <a:srgbClr val="FF0000"/>
                </a:solidFill>
              </a:rPr>
              <a:t> ≠ 0)</a:t>
            </a:r>
            <a:br>
              <a:rPr lang="en-AU" altLang="zh-TW" dirty="0" smtClean="0">
                <a:solidFill>
                  <a:srgbClr val="FF0000"/>
                </a:solidFill>
              </a:rPr>
            </a:br>
            <a:r>
              <a:rPr lang="en-AU" altLang="zh-TW" dirty="0" smtClean="0">
                <a:solidFill>
                  <a:srgbClr val="FF0000"/>
                </a:solidFill>
              </a:rPr>
              <a:t>                 and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MEM.RegisterRd</a:t>
            </a:r>
            <a:r>
              <a:rPr lang="en-AU" altLang="zh-TW" dirty="0" smtClean="0">
                <a:solidFill>
                  <a:srgbClr val="FF0000"/>
                </a:solidFill>
              </a:rPr>
              <a:t> = ID/EX.RegisterRs1))</a:t>
            </a:r>
            <a:br>
              <a:rPr lang="en-AU" altLang="zh-TW" dirty="0" smtClean="0">
                <a:solidFill>
                  <a:srgbClr val="FF0000"/>
                </a:solidFill>
              </a:rPr>
            </a:br>
            <a:r>
              <a:rPr lang="en-AU" altLang="zh-TW" dirty="0" smtClean="0"/>
              <a:t>   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= ID/EX.RegisterRs1))</a:t>
            </a:r>
            <a:br>
              <a:rPr lang="en-AU" altLang="zh-TW" dirty="0" smtClean="0"/>
            </a:br>
            <a:r>
              <a:rPr lang="en-AU" altLang="zh-TW" dirty="0" smtClean="0"/>
              <a:t>  </a:t>
            </a:r>
            <a:r>
              <a:rPr lang="en-AU" altLang="zh-TW" dirty="0" err="1" smtClean="0"/>
              <a:t>ForwardA</a:t>
            </a:r>
            <a:r>
              <a:rPr lang="en-AU" altLang="zh-TW" dirty="0" smtClean="0"/>
              <a:t> = 01</a:t>
            </a:r>
          </a:p>
          <a:p>
            <a:pPr lvl="1"/>
            <a:r>
              <a:rPr lang="en-AU" altLang="zh-TW" dirty="0" smtClean="0"/>
              <a:t>if (MEM/</a:t>
            </a:r>
            <a:r>
              <a:rPr lang="en-AU" altLang="zh-TW" dirty="0" err="1" smtClean="0"/>
              <a:t>WB.RegWrite</a:t>
            </a:r>
            <a:r>
              <a:rPr lang="en-AU" altLang="zh-TW" dirty="0" smtClean="0"/>
              <a:t>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≠ 0)</a:t>
            </a:r>
            <a:br>
              <a:rPr lang="en-AU" altLang="zh-TW" dirty="0" smtClean="0"/>
            </a:br>
            <a:r>
              <a:rPr lang="en-AU" altLang="zh-TW" dirty="0" smtClean="0">
                <a:solidFill>
                  <a:srgbClr val="FF0000"/>
                </a:solidFill>
              </a:rPr>
              <a:t>   and not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MEM.RegWrite</a:t>
            </a:r>
            <a:r>
              <a:rPr lang="en-AU" altLang="zh-TW" dirty="0" smtClean="0">
                <a:solidFill>
                  <a:srgbClr val="FF0000"/>
                </a:solidFill>
              </a:rPr>
              <a:t> and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MEM.RegisterRd</a:t>
            </a:r>
            <a:r>
              <a:rPr lang="en-AU" altLang="zh-TW" dirty="0" smtClean="0">
                <a:solidFill>
                  <a:srgbClr val="FF0000"/>
                </a:solidFill>
              </a:rPr>
              <a:t> ≠ 0)</a:t>
            </a:r>
            <a:br>
              <a:rPr lang="en-AU" altLang="zh-TW" dirty="0" smtClean="0">
                <a:solidFill>
                  <a:srgbClr val="FF0000"/>
                </a:solidFill>
              </a:rPr>
            </a:br>
            <a:r>
              <a:rPr lang="en-AU" altLang="zh-TW" dirty="0" smtClean="0">
                <a:solidFill>
                  <a:srgbClr val="FF0000"/>
                </a:solidFill>
              </a:rPr>
              <a:t>                 and (EX/</a:t>
            </a:r>
            <a:r>
              <a:rPr lang="en-AU" altLang="zh-TW" dirty="0" err="1" smtClean="0">
                <a:solidFill>
                  <a:srgbClr val="FF0000"/>
                </a:solidFill>
              </a:rPr>
              <a:t>MEM.RegisterRd</a:t>
            </a:r>
            <a:r>
              <a:rPr lang="en-AU" altLang="zh-TW" dirty="0" smtClean="0">
                <a:solidFill>
                  <a:srgbClr val="FF0000"/>
                </a:solidFill>
              </a:rPr>
              <a:t> = ID/EX.RegisterRs2))</a:t>
            </a:r>
            <a:br>
              <a:rPr lang="en-AU" altLang="zh-TW" dirty="0" smtClean="0">
                <a:solidFill>
                  <a:srgbClr val="FF0000"/>
                </a:solidFill>
              </a:rPr>
            </a:br>
            <a:r>
              <a:rPr lang="en-AU" altLang="zh-TW" dirty="0" smtClean="0"/>
              <a:t>    and (MEM/</a:t>
            </a:r>
            <a:r>
              <a:rPr lang="en-AU" altLang="zh-TW" dirty="0" err="1" smtClean="0"/>
              <a:t>WB.RegisterRd</a:t>
            </a:r>
            <a:r>
              <a:rPr lang="en-AU" altLang="zh-TW" dirty="0" smtClean="0"/>
              <a:t> = ID/EX.RegisterRs2))</a:t>
            </a:r>
            <a:br>
              <a:rPr lang="en-AU" altLang="zh-TW" dirty="0" smtClean="0"/>
            </a:br>
            <a:r>
              <a:rPr lang="en-AU" altLang="zh-TW" dirty="0" smtClean="0"/>
              <a:t>  </a:t>
            </a:r>
            <a:r>
              <a:rPr lang="en-AU" altLang="zh-TW" dirty="0" err="1" smtClean="0"/>
              <a:t>ForwardB</a:t>
            </a:r>
            <a:r>
              <a:rPr lang="en-AU" altLang="zh-TW" dirty="0" smtClean="0"/>
              <a:t> = 01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612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3" y="1124744"/>
            <a:ext cx="8925283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Datapath with Forwarding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9552" y="573325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4.54</a:t>
            </a:r>
            <a:endParaRPr lang="zh-TW" altLang="en-US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0872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4" y="1921322"/>
            <a:ext cx="7825195" cy="4183859"/>
          </a:xfrm>
          <a:prstGeom prst="rect">
            <a:avLst/>
          </a:prstGeom>
        </p:spPr>
      </p:pic>
      <p:sp>
        <p:nvSpPr>
          <p:cNvPr id="4536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Can't Always Forward</a:t>
            </a:r>
            <a:endParaRPr lang="en-US" altLang="zh-TW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225669" y="552451"/>
            <a:ext cx="3119804" cy="44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215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23</a:t>
            </a:fld>
            <a:endParaRPr lang="zh-TW" altLang="zh-TW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ld</a:t>
            </a:r>
            <a:r>
              <a:rPr lang="en-US" altLang="zh-TW" dirty="0" smtClean="0"/>
              <a:t> can still cause a </a:t>
            </a:r>
            <a:r>
              <a:rPr lang="en-US" altLang="zh-TW" dirty="0"/>
              <a:t>hazard: </a:t>
            </a:r>
            <a:r>
              <a:rPr lang="en-US" altLang="zh-TW" dirty="0" smtClean="0"/>
              <a:t>(load-use data </a:t>
            </a:r>
            <a:r>
              <a:rPr lang="en-US" altLang="zh-TW" dirty="0"/>
              <a:t>h</a:t>
            </a:r>
            <a:r>
              <a:rPr lang="en-US" altLang="zh-TW" dirty="0" smtClean="0"/>
              <a:t>azard)</a:t>
            </a:r>
          </a:p>
          <a:p>
            <a:pPr lvl="1"/>
            <a:r>
              <a:rPr lang="en-US" altLang="zh-TW" dirty="0" smtClean="0"/>
              <a:t>If it is followed by an instruction to read the loaded reg.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</p:txBody>
      </p:sp>
      <p:sp>
        <p:nvSpPr>
          <p:cNvPr id="15" name="AutoShape 7"/>
          <p:cNvSpPr>
            <a:spLocks/>
          </p:cNvSpPr>
          <p:nvPr/>
        </p:nvSpPr>
        <p:spPr bwMode="auto">
          <a:xfrm>
            <a:off x="1907704" y="4287936"/>
            <a:ext cx="1864094" cy="720080"/>
          </a:xfrm>
          <a:prstGeom prst="borderCallout1">
            <a:avLst>
              <a:gd name="adj1" fmla="val 2889"/>
              <a:gd name="adj2" fmla="val 44828"/>
              <a:gd name="adj3" fmla="val -137596"/>
              <a:gd name="adj4" fmla="val 5379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2000" dirty="0">
                <a:latin typeface="+mn-lt"/>
                <a:ea typeface="新細明體" panose="02020500000000000000" pitchFamily="18" charset="-120"/>
              </a:rPr>
              <a:t>Need to stall for one cycle</a:t>
            </a:r>
          </a:p>
        </p:txBody>
      </p:sp>
      <p:cxnSp>
        <p:nvCxnSpPr>
          <p:cNvPr id="5" name="直線單箭頭接點 4"/>
          <p:cNvCxnSpPr/>
          <p:nvPr/>
        </p:nvCxnSpPr>
        <p:spPr bwMode="auto">
          <a:xfrm flipH="1">
            <a:off x="4283968" y="2492896"/>
            <a:ext cx="648072" cy="6480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2483768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4.56</a:t>
            </a:r>
            <a:endParaRPr lang="zh-TW" altLang="en-US" dirty="0">
              <a:latin typeface="+mn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84168" y="1988840"/>
            <a:ext cx="258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,20(x1)</a:t>
            </a:r>
          </a:p>
          <a:p>
            <a:pPr marL="0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x4,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,x5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164288" y="2348880"/>
            <a:ext cx="28803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/>
          <p:cNvCxnSpPr/>
          <p:nvPr/>
        </p:nvCxnSpPr>
        <p:spPr bwMode="auto">
          <a:xfrm>
            <a:off x="4932040" y="2487566"/>
            <a:ext cx="152129" cy="14454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73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Load-Use Hazard Detection</a:t>
            </a:r>
            <a:endParaRPr lang="en-AU" altLang="zh-TW" dirty="0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Check when the using instruction is decoded in the ID stage (</a:t>
            </a:r>
            <a:r>
              <a:rPr lang="en-US" altLang="zh-TW" dirty="0" err="1" smtClean="0"/>
              <a:t>lw</a:t>
            </a:r>
            <a:r>
              <a:rPr lang="en-US" altLang="zh-TW" dirty="0" smtClean="0"/>
              <a:t> is in the EX stage)</a:t>
            </a:r>
          </a:p>
          <a:p>
            <a:r>
              <a:rPr lang="en-US" altLang="zh-TW" dirty="0" smtClean="0"/>
              <a:t>ALU operand register numbers in ID stage are given by</a:t>
            </a:r>
          </a:p>
          <a:p>
            <a:pPr lvl="1"/>
            <a:r>
              <a:rPr lang="en-US" altLang="zh-TW" dirty="0" smtClean="0"/>
              <a:t>IF/ID.RegisterRs1, IF/ID.RegisterRs2</a:t>
            </a:r>
          </a:p>
          <a:p>
            <a:r>
              <a:rPr lang="en-US" altLang="zh-TW" dirty="0" smtClean="0"/>
              <a:t>Load-use hazard when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ID/</a:t>
            </a:r>
            <a:r>
              <a:rPr lang="en-US" altLang="zh-TW" dirty="0" err="1" smtClean="0">
                <a:solidFill>
                  <a:srgbClr val="FF0000"/>
                </a:solidFill>
              </a:rPr>
              <a:t>EX.MemRead</a:t>
            </a:r>
            <a:r>
              <a:rPr lang="en-US" altLang="zh-TW" dirty="0" smtClean="0">
                <a:solidFill>
                  <a:srgbClr val="FF0000"/>
                </a:solidFill>
              </a:rPr>
              <a:t> and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((</a:t>
            </a:r>
            <a:r>
              <a:rPr lang="en-US" altLang="zh-TW" dirty="0" smtClean="0">
                <a:solidFill>
                  <a:srgbClr val="FF0000"/>
                </a:solidFill>
              </a:rPr>
              <a:t>ID/</a:t>
            </a:r>
            <a:r>
              <a:rPr lang="en-US" altLang="zh-TW" dirty="0" err="1" smtClean="0">
                <a:solidFill>
                  <a:srgbClr val="FF0000"/>
                </a:solidFill>
              </a:rPr>
              <a:t>EX.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RegisterRd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 IF/ID.RegisterRs1) or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   (</a:t>
            </a:r>
            <a:r>
              <a:rPr lang="en-US" altLang="zh-TW" dirty="0" smtClean="0">
                <a:solidFill>
                  <a:srgbClr val="FF0000"/>
                </a:solidFill>
              </a:rPr>
              <a:t>ID/</a:t>
            </a:r>
            <a:r>
              <a:rPr lang="en-US" altLang="zh-TW" dirty="0" err="1" smtClean="0">
                <a:solidFill>
                  <a:srgbClr val="FF0000"/>
                </a:solidFill>
              </a:rPr>
              <a:t>EX.</a:t>
            </a:r>
            <a:r>
              <a:rPr lang="en-US" altLang="zh-TW" u="sng" dirty="0" err="1" smtClean="0">
                <a:solidFill>
                  <a:srgbClr val="FF0000"/>
                </a:solidFill>
              </a:rPr>
              <a:t>RegisterRd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= IF/ID.RegisterRs2))</a:t>
            </a:r>
            <a:endParaRPr lang="en-AU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Note that ID/</a:t>
            </a:r>
            <a:r>
              <a:rPr lang="en-US" altLang="zh-TW" dirty="0" err="1" smtClean="0"/>
              <a:t>EX.MemRead</a:t>
            </a:r>
            <a:r>
              <a:rPr lang="en-US" altLang="zh-TW" dirty="0" smtClean="0"/>
              <a:t>=1 indicates a load instruction</a:t>
            </a:r>
          </a:p>
          <a:p>
            <a:r>
              <a:rPr lang="en-US" altLang="zh-TW" dirty="0" smtClean="0"/>
              <a:t>If detected, stall and insert bubble</a:t>
            </a:r>
            <a:endParaRPr lang="en-AU" altLang="en-US" dirty="0"/>
          </a:p>
          <a:p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056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84"/>
          <a:stretch/>
        </p:blipFill>
        <p:spPr bwMode="auto">
          <a:xfrm>
            <a:off x="452349" y="1988840"/>
            <a:ext cx="8512139" cy="410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Stall an Instruction in the Pipeline?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Stall pipeline by keeping instructions in same stage and inserting an NOP instead</a:t>
            </a:r>
          </a:p>
          <a:p>
            <a:endParaRPr lang="zh-TW" altLang="en-US" dirty="0"/>
          </a:p>
        </p:txBody>
      </p:sp>
      <p:sp>
        <p:nvSpPr>
          <p:cNvPr id="82949" name="AutoShape 6"/>
          <p:cNvSpPr>
            <a:spLocks/>
          </p:cNvSpPr>
          <p:nvPr/>
        </p:nvSpPr>
        <p:spPr bwMode="auto">
          <a:xfrm>
            <a:off x="6845300" y="2780928"/>
            <a:ext cx="1579563" cy="690562"/>
          </a:xfrm>
          <a:prstGeom prst="borderCallout1">
            <a:avLst>
              <a:gd name="adj1" fmla="val 42515"/>
              <a:gd name="adj2" fmla="val -283"/>
              <a:gd name="adj3" fmla="val 60810"/>
              <a:gd name="adj4" fmla="val -5660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z="2000" dirty="0">
                <a:latin typeface="+mn-lt"/>
                <a:ea typeface="新細明體" panose="02020500000000000000" pitchFamily="18" charset="-120"/>
              </a:rPr>
              <a:t>Stall inserted here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123728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4.57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25</a:t>
            </a:fld>
            <a:endParaRPr lang="zh-TW" altLang="zh-TW"/>
          </a:p>
        </p:txBody>
      </p:sp>
      <p:sp>
        <p:nvSpPr>
          <p:cNvPr id="5" name="橢圓 4"/>
          <p:cNvSpPr/>
          <p:nvPr/>
        </p:nvSpPr>
        <p:spPr bwMode="auto">
          <a:xfrm>
            <a:off x="406400" y="2924944"/>
            <a:ext cx="1717328" cy="4745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275856" y="2941960"/>
            <a:ext cx="576064" cy="135113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3995936" y="3717032"/>
            <a:ext cx="576064" cy="135113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cxnSp>
        <p:nvCxnSpPr>
          <p:cNvPr id="7" name="直線單箭頭接點 6"/>
          <p:cNvCxnSpPr>
            <a:stCxn id="9" idx="5"/>
            <a:endCxn id="10" idx="2"/>
          </p:cNvCxnSpPr>
          <p:nvPr/>
        </p:nvCxnSpPr>
        <p:spPr bwMode="auto">
          <a:xfrm>
            <a:off x="3767557" y="4095227"/>
            <a:ext cx="228379" cy="297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592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Stall the Pipeline?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altLang="zh-TW" dirty="0"/>
              <a:t>Stall </a:t>
            </a:r>
            <a:r>
              <a:rPr lang="en-US" altLang="zh-TW" dirty="0" smtClean="0"/>
              <a:t>instructions </a:t>
            </a:r>
            <a:r>
              <a:rPr lang="en-US" altLang="zh-TW" dirty="0"/>
              <a:t>in IF and ID: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wavyHeavy" dirty="0" smtClean="0">
                <a:uFill>
                  <a:solidFill>
                    <a:srgbClr val="FF0000"/>
                  </a:solidFill>
                </a:uFill>
              </a:rPr>
              <a:t>Prevent update of PC and IF/ID register</a:t>
            </a:r>
          </a:p>
          <a:p>
            <a:pPr lvl="1" eaLnBrk="1" hangingPunct="1"/>
            <a:r>
              <a:rPr lang="en-US" altLang="zh-TW" dirty="0" smtClean="0"/>
              <a:t>The using instruction is decoded again</a:t>
            </a:r>
          </a:p>
          <a:p>
            <a:pPr lvl="1" eaLnBrk="1" hangingPunct="1"/>
            <a:r>
              <a:rPr lang="en-US" altLang="zh-TW" dirty="0" smtClean="0"/>
              <a:t>The following instruction is fetched again</a:t>
            </a:r>
          </a:p>
          <a:p>
            <a:pPr lvl="1" eaLnBrk="1" hangingPunct="1"/>
            <a:r>
              <a:rPr lang="en-US" altLang="zh-TW" dirty="0" smtClean="0"/>
              <a:t>1-cycle stall allows MEM to read data for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zh-TW" dirty="0" smtClean="0"/>
              <a:t>Can subsequently forward to EX stage</a:t>
            </a:r>
          </a:p>
          <a:p>
            <a:r>
              <a:rPr lang="en-US" altLang="zh-TW" dirty="0" smtClean="0"/>
              <a:t>What to move into EX:</a:t>
            </a:r>
            <a:br>
              <a:rPr lang="en-US" altLang="zh-TW" dirty="0" smtClean="0"/>
            </a:br>
            <a:r>
              <a:rPr lang="en-US" altLang="zh-TW" u="wavyHeavy" dirty="0" smtClean="0">
                <a:uFill>
                  <a:solidFill>
                    <a:srgbClr val="FF0000"/>
                  </a:solidFill>
                </a:uFill>
              </a:rPr>
              <a:t>Force </a:t>
            </a:r>
            <a:r>
              <a:rPr lang="en-US" altLang="zh-TW" u="wavy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control </a:t>
            </a:r>
            <a:r>
              <a:rPr lang="en-US" altLang="zh-TW" u="wavy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signals </a:t>
            </a:r>
            <a:r>
              <a:rPr lang="en-US" altLang="zh-TW" u="wavyHeavy" dirty="0">
                <a:uFill>
                  <a:solidFill>
                    <a:srgbClr val="FF0000"/>
                  </a:solidFill>
                </a:uFill>
              </a:rPr>
              <a:t>in ID/EX register to 0</a:t>
            </a:r>
          </a:p>
          <a:p>
            <a:pPr lvl="1" eaLnBrk="1" hangingPunct="1"/>
            <a:r>
              <a:rPr lang="en-US" altLang="zh-TW" dirty="0" smtClean="0"/>
              <a:t>Turn EX</a:t>
            </a:r>
            <a:r>
              <a:rPr lang="en-US" altLang="zh-TW" dirty="0"/>
              <a:t>, MEM and WB </a:t>
            </a:r>
            <a:r>
              <a:rPr lang="en-US" altLang="zh-TW" dirty="0" smtClean="0"/>
              <a:t>into NOP </a:t>
            </a:r>
            <a:r>
              <a:rPr lang="en-US" altLang="zh-TW" dirty="0"/>
              <a:t>(no-operation)</a:t>
            </a:r>
            <a:endParaRPr lang="en-AU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 smtClean="0"/>
              <a:t>As control signals propagate, all control signals to EX, MEM, WB are </a:t>
            </a:r>
            <a:r>
              <a:rPr lang="en-US" altLang="zh-TW" dirty="0" err="1" smtClean="0"/>
              <a:t>deasserted</a:t>
            </a:r>
            <a:r>
              <a:rPr lang="en-US" altLang="zh-TW" dirty="0" smtClean="0"/>
              <a:t>, </a:t>
            </a:r>
            <a:r>
              <a:rPr lang="en-US" altLang="zh-TW" u="sng" dirty="0" smtClean="0"/>
              <a:t>no registers or memories are written</a:t>
            </a:r>
          </a:p>
          <a:p>
            <a:pPr lvl="2" eaLnBrk="1" hangingPunct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45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63" y="1079992"/>
            <a:ext cx="8404225" cy="504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err="1" smtClean="0"/>
              <a:t>Datapath</a:t>
            </a:r>
            <a:r>
              <a:rPr lang="en-US" altLang="zh-TW" sz="4000" dirty="0" smtClean="0"/>
              <a:t> with Stalling Unit</a:t>
            </a:r>
            <a:endParaRPr lang="en-AU" altLang="zh-TW" sz="4000" dirty="0" smtClean="0"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6400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4.58</a:t>
            </a:r>
            <a:endParaRPr lang="zh-TW" altLang="en-US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27</a:t>
            </a:fld>
            <a:endParaRPr lang="zh-TW" altLang="zh-TW"/>
          </a:p>
        </p:txBody>
      </p:sp>
      <p:sp>
        <p:nvSpPr>
          <p:cNvPr id="4" name="橢圓 3"/>
          <p:cNvSpPr/>
          <p:nvPr/>
        </p:nvSpPr>
        <p:spPr bwMode="auto">
          <a:xfrm>
            <a:off x="3779912" y="1700808"/>
            <a:ext cx="648072" cy="10801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612597" y="1340768"/>
            <a:ext cx="367115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70532" y="2060848"/>
            <a:ext cx="367115" cy="9361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17567" y="4606397"/>
            <a:ext cx="1440160" cy="864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2000" dirty="0">
                <a:latin typeface="+mn-lt"/>
              </a:rPr>
              <a:t>Prevent update of PC </a:t>
            </a:r>
            <a:r>
              <a:rPr lang="en-US" altLang="zh-TW" sz="2000" dirty="0" smtClean="0">
                <a:latin typeface="+mn-lt"/>
              </a:rPr>
              <a:t>&amp; IF/ID</a:t>
            </a:r>
            <a:endParaRPr lang="zh-TW" altLang="en-US" sz="2000" i="1" dirty="0">
              <a:latin typeface="+mn-lt"/>
            </a:endParaRPr>
          </a:p>
        </p:txBody>
      </p:sp>
      <p:cxnSp>
        <p:nvCxnSpPr>
          <p:cNvPr id="9" name="直線單箭頭接點 8"/>
          <p:cNvCxnSpPr>
            <a:stCxn id="5" idx="0"/>
            <a:endCxn id="8" idx="4"/>
          </p:cNvCxnSpPr>
          <p:nvPr/>
        </p:nvCxnSpPr>
        <p:spPr bwMode="auto">
          <a:xfrm flipH="1" flipV="1">
            <a:off x="654090" y="2996952"/>
            <a:ext cx="183557" cy="1609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線單箭頭接點 11"/>
          <p:cNvCxnSpPr>
            <a:stCxn id="5" idx="0"/>
            <a:endCxn id="7" idx="4"/>
          </p:cNvCxnSpPr>
          <p:nvPr/>
        </p:nvCxnSpPr>
        <p:spPr bwMode="auto">
          <a:xfrm flipV="1">
            <a:off x="837647" y="2276872"/>
            <a:ext cx="958508" cy="232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5292080" y="1392494"/>
            <a:ext cx="3617457" cy="41383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2000" dirty="0">
                <a:latin typeface="+mn-lt"/>
              </a:rPr>
              <a:t>Force control values in ID/EX </a:t>
            </a:r>
            <a:r>
              <a:rPr lang="en-US" altLang="zh-TW" sz="2000" dirty="0" smtClean="0">
                <a:latin typeface="+mn-lt"/>
              </a:rPr>
              <a:t>to </a:t>
            </a:r>
            <a:r>
              <a:rPr lang="en-US" altLang="zh-TW" sz="2000" dirty="0">
                <a:latin typeface="+mn-lt"/>
              </a:rPr>
              <a:t>0</a:t>
            </a:r>
          </a:p>
        </p:txBody>
      </p:sp>
      <p:cxnSp>
        <p:nvCxnSpPr>
          <p:cNvPr id="14" name="直線單箭頭接點 13"/>
          <p:cNvCxnSpPr>
            <a:stCxn id="15" idx="1"/>
            <a:endCxn id="4" idx="7"/>
          </p:cNvCxnSpPr>
          <p:nvPr/>
        </p:nvCxnSpPr>
        <p:spPr bwMode="auto">
          <a:xfrm flipH="1">
            <a:off x="4333076" y="1599411"/>
            <a:ext cx="959004" cy="259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橢圓 15"/>
          <p:cNvSpPr/>
          <p:nvPr/>
        </p:nvSpPr>
        <p:spPr bwMode="auto">
          <a:xfrm>
            <a:off x="2066636" y="1079992"/>
            <a:ext cx="1425244" cy="54880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44208" y="383014"/>
            <a:ext cx="2527498" cy="80938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1800" i="1" dirty="0">
                <a:latin typeface="+mn-lt"/>
              </a:rPr>
              <a:t>ID/</a:t>
            </a:r>
            <a:r>
              <a:rPr lang="en-US" altLang="zh-TW" sz="1800" i="1" dirty="0" err="1">
                <a:latin typeface="+mn-lt"/>
              </a:rPr>
              <a:t>EX.MemRead</a:t>
            </a:r>
            <a:r>
              <a:rPr lang="en-US" altLang="zh-TW" sz="1800" i="1" dirty="0">
                <a:latin typeface="+mn-lt"/>
              </a:rPr>
              <a:t> and</a:t>
            </a:r>
            <a:br>
              <a:rPr lang="en-US" altLang="zh-TW" sz="1800" i="1" dirty="0">
                <a:latin typeface="+mn-lt"/>
              </a:rPr>
            </a:br>
            <a:r>
              <a:rPr lang="en-US" altLang="zh-TW" sz="1800" i="1" dirty="0" smtClean="0">
                <a:latin typeface="+mn-lt"/>
              </a:rPr>
              <a:t>((ID/</a:t>
            </a:r>
            <a:r>
              <a:rPr lang="en-US" altLang="zh-TW" sz="1800" i="1" dirty="0" err="1" smtClean="0">
                <a:latin typeface="+mn-lt"/>
              </a:rPr>
              <a:t>EX.Rt</a:t>
            </a:r>
            <a:r>
              <a:rPr lang="en-US" altLang="zh-TW" sz="1800" i="1" dirty="0" smtClean="0">
                <a:latin typeface="+mn-lt"/>
              </a:rPr>
              <a:t> = IF/ID.Rs1</a:t>
            </a:r>
            <a:r>
              <a:rPr lang="en-US" altLang="zh-TW" sz="1800" i="1" dirty="0">
                <a:latin typeface="+mn-lt"/>
              </a:rPr>
              <a:t>) or</a:t>
            </a:r>
            <a:br>
              <a:rPr lang="en-US" altLang="zh-TW" sz="1800" i="1" dirty="0">
                <a:latin typeface="+mn-lt"/>
              </a:rPr>
            </a:br>
            <a:r>
              <a:rPr lang="en-US" altLang="zh-TW" sz="1800" i="1" dirty="0" smtClean="0">
                <a:latin typeface="+mn-lt"/>
              </a:rPr>
              <a:t>(ID/</a:t>
            </a:r>
            <a:r>
              <a:rPr lang="en-US" altLang="zh-TW" sz="1800" i="1" dirty="0" err="1" smtClean="0">
                <a:latin typeface="+mn-lt"/>
              </a:rPr>
              <a:t>EX.Rt</a:t>
            </a:r>
            <a:r>
              <a:rPr lang="en-US" altLang="zh-TW" sz="1800" i="1" dirty="0" smtClean="0">
                <a:latin typeface="+mn-lt"/>
              </a:rPr>
              <a:t> = IF/ID.Rs2</a:t>
            </a:r>
            <a:r>
              <a:rPr lang="en-US" altLang="zh-TW" sz="1800" i="1" dirty="0">
                <a:latin typeface="+mn-lt"/>
              </a:rPr>
              <a:t>))</a:t>
            </a:r>
            <a:endParaRPr lang="zh-TW" altLang="en-US" sz="1800" i="1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6" idx="1"/>
            <a:endCxn id="16" idx="7"/>
          </p:cNvCxnSpPr>
          <p:nvPr/>
        </p:nvCxnSpPr>
        <p:spPr bwMode="auto">
          <a:xfrm flipH="1">
            <a:off x="3283158" y="787707"/>
            <a:ext cx="3161050" cy="372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80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  <p:bldP spid="15" grpId="0" animBg="1"/>
      <p:bldP spid="16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smtClean="0"/>
              <a:t>Stalls and Performance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 dirty="0" smtClean="0"/>
              <a:t>Stalls reduce performance</a:t>
            </a:r>
          </a:p>
          <a:p>
            <a:pPr lvl="1"/>
            <a:r>
              <a:rPr lang="en-AU" altLang="zh-TW" dirty="0" smtClean="0"/>
              <a:t>But are required to get correct results</a:t>
            </a:r>
          </a:p>
          <a:p>
            <a:r>
              <a:rPr lang="en-AU" altLang="zh-TW" dirty="0" smtClean="0"/>
              <a:t>Compiler can arrange code to avoid hazards and stalls</a:t>
            </a:r>
          </a:p>
          <a:p>
            <a:pPr lvl="1"/>
            <a:r>
              <a:rPr lang="en-AU" altLang="zh-TW" dirty="0" smtClean="0"/>
              <a:t>Requires knowledge of the pipeline structure</a:t>
            </a:r>
          </a:p>
          <a:p>
            <a:r>
              <a:rPr lang="en-US" altLang="zh-TW" dirty="0"/>
              <a:t>C code for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E; C = B + F;</a:t>
            </a:r>
            <a:endParaRPr lang="en-AU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28</a:t>
            </a:fld>
            <a:endParaRPr lang="zh-TW" altLang="zh-TW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736923" y="3281957"/>
            <a:ext cx="2992437" cy="261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	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 dirty="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	x3,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		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 dirty="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add		x5, x1, </a:t>
            </a:r>
            <a:r>
              <a:rPr lang="en-US" alt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		x5, 32(x0)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sp>
        <p:nvSpPr>
          <p:cNvPr id="25" name="AutoShape 5"/>
          <p:cNvSpPr>
            <a:spLocks/>
          </p:cNvSpPr>
          <p:nvPr/>
        </p:nvSpPr>
        <p:spPr bwMode="auto">
          <a:xfrm>
            <a:off x="368498" y="4134445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stall</a:t>
            </a:r>
            <a:endParaRPr lang="en-AU" altLang="en-US" sz="2000" dirty="0">
              <a:latin typeface="+mn-lt"/>
            </a:endParaRPr>
          </a:p>
        </p:txBody>
      </p:sp>
      <p:sp>
        <p:nvSpPr>
          <p:cNvPr id="26" name="AutoShape 6"/>
          <p:cNvSpPr>
            <a:spLocks/>
          </p:cNvSpPr>
          <p:nvPr/>
        </p:nvSpPr>
        <p:spPr bwMode="auto">
          <a:xfrm>
            <a:off x="368498" y="5213945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stall</a:t>
            </a:r>
            <a:endParaRPr lang="en-AU" altLang="en-US" sz="2000">
              <a:latin typeface="+mn-lt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529460" y="3281957"/>
            <a:ext cx="2992438" cy="2616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4696023" y="4277318"/>
            <a:ext cx="882650" cy="64747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>
            <a:off x="2949773" y="362962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auto">
          <a:xfrm>
            <a:off x="4138810" y="398998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1" name="Oval 11"/>
          <p:cNvSpPr>
            <a:spLocks noChangeArrowheads="1"/>
          </p:cNvSpPr>
          <p:nvPr/>
        </p:nvSpPr>
        <p:spPr bwMode="auto">
          <a:xfrm>
            <a:off x="2892623" y="470912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2" name="Oval 12"/>
          <p:cNvSpPr>
            <a:spLocks noChangeArrowheads="1"/>
          </p:cNvSpPr>
          <p:nvPr/>
        </p:nvSpPr>
        <p:spPr bwMode="auto">
          <a:xfrm>
            <a:off x="4140398" y="506948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6732785" y="362962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7956748" y="4348757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7956748" y="506948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6" name="Oval 16"/>
          <p:cNvSpPr>
            <a:spLocks noChangeArrowheads="1"/>
          </p:cNvSpPr>
          <p:nvPr/>
        </p:nvSpPr>
        <p:spPr bwMode="auto">
          <a:xfrm>
            <a:off x="6732785" y="3989982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3587948" y="3875682"/>
            <a:ext cx="550862" cy="258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521273" y="4974232"/>
            <a:ext cx="619125" cy="311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7374135" y="3885207"/>
            <a:ext cx="654050" cy="492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302698" y="4343995"/>
            <a:ext cx="796925" cy="725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6372423" y="5933082"/>
            <a:ext cx="112075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11 cycles</a:t>
            </a:r>
            <a:endParaRPr lang="en-AU" altLang="en-US" sz="2000">
              <a:latin typeface="+mn-lt"/>
            </a:endParaRP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2578298" y="5933082"/>
            <a:ext cx="112075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13 cycles</a:t>
            </a:r>
            <a:endParaRPr lang="en-AU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18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Pipeline Hazards</a:t>
            </a:r>
            <a:endParaRPr lang="en-AU" altLang="zh-TW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Situations that prevent starting the next instruction in the next cycle, e.g.,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x19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,x0,x1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	sub	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x2,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x19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,x3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TW" dirty="0" smtClean="0"/>
          </a:p>
          <a:p>
            <a:pPr lvl="1">
              <a:spcBef>
                <a:spcPts val="0"/>
              </a:spcBef>
            </a:pPr>
            <a:endParaRPr lang="en-AU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  <p:sp>
        <p:nvSpPr>
          <p:cNvPr id="11" name="圓角矩形 10"/>
          <p:cNvSpPr/>
          <p:nvPr/>
        </p:nvSpPr>
        <p:spPr bwMode="auto">
          <a:xfrm>
            <a:off x="5598586" y="1715653"/>
            <a:ext cx="3149877" cy="1137283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b="1" i="1" dirty="0" smtClean="0">
                <a:latin typeface="+mn-lt"/>
              </a:rPr>
              <a:t>Note: </a:t>
            </a:r>
            <a:r>
              <a:rPr lang="en-US" altLang="zh-TW" i="1" dirty="0" smtClean="0">
                <a:latin typeface="+mn-lt"/>
              </a:rPr>
              <a:t>Data flow between instructions through registers</a:t>
            </a:r>
            <a:endParaRPr lang="zh-TW" altLang="en-US" i="1" dirty="0">
              <a:latin typeface="+mn-lt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611560" y="2852936"/>
            <a:ext cx="7992888" cy="2663626"/>
            <a:chOff x="868953" y="3438705"/>
            <a:chExt cx="6871447" cy="2006519"/>
          </a:xfrm>
        </p:grpSpPr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412400" y="3669415"/>
              <a:ext cx="532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525122" y="3438705"/>
              <a:ext cx="700589" cy="344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i="1" dirty="0">
                  <a:latin typeface="+mn-lt"/>
                </a:rPr>
                <a:t>Time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868953" y="3852743"/>
              <a:ext cx="1657952" cy="342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a</a:t>
              </a:r>
              <a:r>
                <a:rPr lang="en-US" altLang="zh-TW" b="1" dirty="0" smtClean="0">
                  <a:latin typeface="+mn-lt"/>
                </a:rPr>
                <a:t>dd 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x19</a:t>
              </a:r>
              <a:r>
                <a:rPr lang="en-US" altLang="zh-TW" b="1" dirty="0" smtClean="0">
                  <a:latin typeface="+mn-lt"/>
                </a:rPr>
                <a:t>,x0,x1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868953" y="4573334"/>
              <a:ext cx="1633147" cy="342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 dirty="0" smtClean="0">
                  <a:latin typeface="+mn-lt"/>
                </a:rPr>
                <a:t>sub x2,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x19</a:t>
              </a:r>
              <a:r>
                <a:rPr lang="en-US" altLang="zh-TW" b="1" dirty="0" smtClean="0">
                  <a:latin typeface="+mn-lt"/>
                </a:rPr>
                <a:t>,x3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9592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50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308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50166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57024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63882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70740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grpSp>
          <p:nvGrpSpPr>
            <p:cNvPr id="23" name="Group 55"/>
            <p:cNvGrpSpPr>
              <a:grpSpLocks/>
            </p:cNvGrpSpPr>
            <p:nvPr/>
          </p:nvGrpSpPr>
          <p:grpSpPr bwMode="auto">
            <a:xfrm>
              <a:off x="3057410" y="3726737"/>
              <a:ext cx="3264140" cy="751743"/>
              <a:chOff x="1790" y="1696"/>
              <a:chExt cx="2056" cy="513"/>
            </a:xfrm>
          </p:grpSpPr>
          <p:grpSp>
            <p:nvGrpSpPr>
              <p:cNvPr id="24" name="Group 56"/>
              <p:cNvGrpSpPr>
                <a:grpSpLocks/>
              </p:cNvGrpSpPr>
              <p:nvPr/>
            </p:nvGrpSpPr>
            <p:grpSpPr bwMode="auto">
              <a:xfrm>
                <a:off x="2696" y="1696"/>
                <a:ext cx="244" cy="481"/>
                <a:chOff x="2696" y="1696"/>
                <a:chExt cx="244" cy="481"/>
              </a:xfrm>
            </p:grpSpPr>
            <p:sp>
              <p:nvSpPr>
                <p:cNvPr id="50" name="Freeform 57"/>
                <p:cNvSpPr>
                  <a:spLocks/>
                </p:cNvSpPr>
                <p:nvPr/>
              </p:nvSpPr>
              <p:spPr bwMode="auto">
                <a:xfrm>
                  <a:off x="2696" y="1696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51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666" y="1819"/>
                  <a:ext cx="32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>
                      <a:latin typeface="+mn-lt"/>
                    </a:rPr>
                    <a:t>ALU</a:t>
                  </a:r>
                </a:p>
              </p:txBody>
            </p:sp>
          </p:grpSp>
          <p:grpSp>
            <p:nvGrpSpPr>
              <p:cNvPr id="25" name="Group 59"/>
              <p:cNvGrpSpPr>
                <a:grpSpLocks/>
              </p:cNvGrpSpPr>
              <p:nvPr/>
            </p:nvGrpSpPr>
            <p:grpSpPr bwMode="auto">
              <a:xfrm>
                <a:off x="1790" y="1792"/>
                <a:ext cx="319" cy="289"/>
                <a:chOff x="1790" y="1792"/>
                <a:chExt cx="319" cy="289"/>
              </a:xfrm>
            </p:grpSpPr>
            <p:sp>
              <p:nvSpPr>
                <p:cNvPr id="4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90" y="1805"/>
                  <a:ext cx="296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 smtClean="0">
                      <a:latin typeface="+mn-lt"/>
                    </a:rPr>
                    <a:t>IM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  <p:grpSp>
              <p:nvGrpSpPr>
                <p:cNvPr id="47" name="Group 61"/>
                <p:cNvGrpSpPr>
                  <a:grpSpLocks/>
                </p:cNvGrpSpPr>
                <p:nvPr/>
              </p:nvGrpSpPr>
              <p:grpSpPr bwMode="auto">
                <a:xfrm>
                  <a:off x="1803" y="1792"/>
                  <a:ext cx="306" cy="289"/>
                  <a:chOff x="1803" y="1792"/>
                  <a:chExt cx="306" cy="289"/>
                </a:xfrm>
              </p:grpSpPr>
              <p:sp>
                <p:nvSpPr>
                  <p:cNvPr id="48" name="Freeform 62"/>
                  <p:cNvSpPr>
                    <a:spLocks/>
                  </p:cNvSpPr>
                  <p:nvPr/>
                </p:nvSpPr>
                <p:spPr bwMode="auto">
                  <a:xfrm>
                    <a:off x="1803" y="1792"/>
                    <a:ext cx="15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  <p:sp>
                <p:nvSpPr>
                  <p:cNvPr id="49" name="Freeform 63"/>
                  <p:cNvSpPr>
                    <a:spLocks/>
                  </p:cNvSpPr>
                  <p:nvPr/>
                </p:nvSpPr>
                <p:spPr bwMode="auto">
                  <a:xfrm>
                    <a:off x="1959" y="1792"/>
                    <a:ext cx="150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</p:grpSp>
          </p:grpSp>
          <p:sp>
            <p:nvSpPr>
              <p:cNvPr id="26" name="Rectangle 64"/>
              <p:cNvSpPr>
                <a:spLocks noChangeArrowheads="1"/>
              </p:cNvSpPr>
              <p:nvPr/>
            </p:nvSpPr>
            <p:spPr bwMode="auto">
              <a:xfrm>
                <a:off x="2214" y="1810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Reg</a:t>
                </a:r>
              </a:p>
            </p:txBody>
          </p:sp>
          <p:grpSp>
            <p:nvGrpSpPr>
              <p:cNvPr id="27" name="Group 65"/>
              <p:cNvGrpSpPr>
                <a:grpSpLocks/>
              </p:cNvGrpSpPr>
              <p:nvPr/>
            </p:nvGrpSpPr>
            <p:grpSpPr bwMode="auto">
              <a:xfrm>
                <a:off x="2230" y="1792"/>
                <a:ext cx="296" cy="289"/>
                <a:chOff x="2230" y="1792"/>
                <a:chExt cx="296" cy="289"/>
              </a:xfrm>
            </p:grpSpPr>
            <p:sp>
              <p:nvSpPr>
                <p:cNvPr id="44" name="Freeform 66"/>
                <p:cNvSpPr>
                  <a:spLocks/>
                </p:cNvSpPr>
                <p:nvPr/>
              </p:nvSpPr>
              <p:spPr bwMode="auto">
                <a:xfrm>
                  <a:off x="2230" y="1792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5" name="Freeform 67"/>
                <p:cNvSpPr>
                  <a:spLocks/>
                </p:cNvSpPr>
                <p:nvPr/>
              </p:nvSpPr>
              <p:spPr bwMode="auto">
                <a:xfrm>
                  <a:off x="2378" y="1792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28" name="Line 68"/>
              <p:cNvSpPr>
                <a:spLocks noChangeShapeType="1"/>
              </p:cNvSpPr>
              <p:nvPr/>
            </p:nvSpPr>
            <p:spPr bwMode="auto">
              <a:xfrm>
                <a:off x="2107" y="1936"/>
                <a:ext cx="1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2177" y="1840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2523" y="184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1" name="Rectangle 71"/>
              <p:cNvSpPr>
                <a:spLocks noChangeArrowheads="1"/>
              </p:cNvSpPr>
              <p:nvPr/>
            </p:nvSpPr>
            <p:spPr bwMode="auto">
              <a:xfrm>
                <a:off x="3065" y="1805"/>
                <a:ext cx="31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latin typeface="+mn-lt"/>
                  </a:rPr>
                  <a:t>DM</a:t>
                </a:r>
                <a:endParaRPr lang="en-US" altLang="zh-TW" sz="2000" b="1" dirty="0">
                  <a:latin typeface="+mn-lt"/>
                </a:endParaRPr>
              </a:p>
            </p:txBody>
          </p:sp>
          <p:grpSp>
            <p:nvGrpSpPr>
              <p:cNvPr id="32" name="Group 72"/>
              <p:cNvGrpSpPr>
                <a:grpSpLocks/>
              </p:cNvGrpSpPr>
              <p:nvPr/>
            </p:nvGrpSpPr>
            <p:grpSpPr bwMode="auto">
              <a:xfrm>
                <a:off x="3079" y="1792"/>
                <a:ext cx="311" cy="289"/>
                <a:chOff x="3079" y="1792"/>
                <a:chExt cx="311" cy="289"/>
              </a:xfrm>
            </p:grpSpPr>
            <p:sp>
              <p:nvSpPr>
                <p:cNvPr id="42" name="Freeform 73"/>
                <p:cNvSpPr>
                  <a:spLocks/>
                </p:cNvSpPr>
                <p:nvPr/>
              </p:nvSpPr>
              <p:spPr bwMode="auto">
                <a:xfrm>
                  <a:off x="3079" y="1792"/>
                  <a:ext cx="150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3" name="Freeform 74"/>
                <p:cNvSpPr>
                  <a:spLocks/>
                </p:cNvSpPr>
                <p:nvPr/>
              </p:nvSpPr>
              <p:spPr bwMode="auto">
                <a:xfrm>
                  <a:off x="3240" y="1792"/>
                  <a:ext cx="150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3531" y="1792"/>
                <a:ext cx="307" cy="289"/>
                <a:chOff x="3531" y="1792"/>
                <a:chExt cx="307" cy="289"/>
              </a:xfrm>
            </p:grpSpPr>
            <p:sp>
              <p:nvSpPr>
                <p:cNvPr id="40" name="Freeform 77"/>
                <p:cNvSpPr>
                  <a:spLocks/>
                </p:cNvSpPr>
                <p:nvPr/>
              </p:nvSpPr>
              <p:spPr bwMode="auto">
                <a:xfrm>
                  <a:off x="3531" y="1792"/>
                  <a:ext cx="150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1" name="Freeform 78"/>
                <p:cNvSpPr>
                  <a:spLocks/>
                </p:cNvSpPr>
                <p:nvPr/>
              </p:nvSpPr>
              <p:spPr bwMode="auto">
                <a:xfrm>
                  <a:off x="3688" y="1792"/>
                  <a:ext cx="150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3392" y="1936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2908" y="1936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6" name="Freeform 81"/>
              <p:cNvSpPr>
                <a:spLocks/>
              </p:cNvSpPr>
              <p:nvPr/>
            </p:nvSpPr>
            <p:spPr bwMode="auto">
              <a:xfrm>
                <a:off x="3037" y="1936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7" name="Line 82"/>
              <p:cNvSpPr>
                <a:spLocks noChangeShapeType="1"/>
              </p:cNvSpPr>
              <p:nvPr/>
            </p:nvSpPr>
            <p:spPr bwMode="auto">
              <a:xfrm>
                <a:off x="2523" y="203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8" name="Freeform 83"/>
              <p:cNvSpPr>
                <a:spLocks/>
              </p:cNvSpPr>
              <p:nvPr/>
            </p:nvSpPr>
            <p:spPr bwMode="auto">
              <a:xfrm>
                <a:off x="2624" y="1931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9" name="Rectangle 75"/>
              <p:cNvSpPr>
                <a:spLocks noChangeArrowheads="1"/>
              </p:cNvSpPr>
              <p:nvPr/>
            </p:nvSpPr>
            <p:spPr bwMode="auto">
              <a:xfrm>
                <a:off x="3523" y="1805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err="1">
                    <a:latin typeface="+mn-lt"/>
                  </a:rPr>
                  <a:t>Reg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52" name="Group 84"/>
            <p:cNvGrpSpPr>
              <a:grpSpLocks/>
            </p:cNvGrpSpPr>
            <p:nvPr/>
          </p:nvGrpSpPr>
          <p:grpSpPr bwMode="auto">
            <a:xfrm>
              <a:off x="3743821" y="4518825"/>
              <a:ext cx="3256201" cy="751743"/>
              <a:chOff x="2222" y="2144"/>
              <a:chExt cx="2051" cy="513"/>
            </a:xfrm>
          </p:grpSpPr>
          <p:grpSp>
            <p:nvGrpSpPr>
              <p:cNvPr id="53" name="Group 85"/>
              <p:cNvGrpSpPr>
                <a:grpSpLocks/>
              </p:cNvGrpSpPr>
              <p:nvPr/>
            </p:nvGrpSpPr>
            <p:grpSpPr bwMode="auto">
              <a:xfrm>
                <a:off x="3123" y="2144"/>
                <a:ext cx="247" cy="481"/>
                <a:chOff x="3123" y="2144"/>
                <a:chExt cx="247" cy="481"/>
              </a:xfrm>
            </p:grpSpPr>
            <p:sp>
              <p:nvSpPr>
                <p:cNvPr id="79" name="Freeform 86"/>
                <p:cNvSpPr>
                  <a:spLocks/>
                </p:cNvSpPr>
                <p:nvPr/>
              </p:nvSpPr>
              <p:spPr bwMode="auto">
                <a:xfrm>
                  <a:off x="3123" y="2144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80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96" y="2267"/>
                  <a:ext cx="32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>
                      <a:latin typeface="+mn-lt"/>
                    </a:rPr>
                    <a:t>ALU</a:t>
                  </a:r>
                </a:p>
              </p:txBody>
            </p:sp>
          </p:grpSp>
          <p:grpSp>
            <p:nvGrpSpPr>
              <p:cNvPr id="54" name="Group 88"/>
              <p:cNvGrpSpPr>
                <a:grpSpLocks/>
              </p:cNvGrpSpPr>
              <p:nvPr/>
            </p:nvGrpSpPr>
            <p:grpSpPr bwMode="auto">
              <a:xfrm>
                <a:off x="2222" y="2240"/>
                <a:ext cx="295" cy="289"/>
                <a:chOff x="2222" y="2240"/>
                <a:chExt cx="295" cy="289"/>
              </a:xfrm>
            </p:grpSpPr>
            <p:sp>
              <p:nvSpPr>
                <p:cNvPr id="75" name="Rectangle 89"/>
                <p:cNvSpPr>
                  <a:spLocks noChangeArrowheads="1"/>
                </p:cNvSpPr>
                <p:nvPr/>
              </p:nvSpPr>
              <p:spPr bwMode="auto">
                <a:xfrm>
                  <a:off x="2227" y="2253"/>
                  <a:ext cx="290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 smtClean="0">
                      <a:latin typeface="+mn-lt"/>
                    </a:rPr>
                    <a:t>IM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  <p:grpSp>
              <p:nvGrpSpPr>
                <p:cNvPr id="76" name="Group 90"/>
                <p:cNvGrpSpPr>
                  <a:grpSpLocks/>
                </p:cNvGrpSpPr>
                <p:nvPr/>
              </p:nvGrpSpPr>
              <p:grpSpPr bwMode="auto">
                <a:xfrm>
                  <a:off x="2222" y="2240"/>
                  <a:ext cx="294" cy="289"/>
                  <a:chOff x="2222" y="2240"/>
                  <a:chExt cx="294" cy="289"/>
                </a:xfrm>
              </p:grpSpPr>
              <p:sp>
                <p:nvSpPr>
                  <p:cNvPr id="77" name="Freeform 91"/>
                  <p:cNvSpPr>
                    <a:spLocks/>
                  </p:cNvSpPr>
                  <p:nvPr/>
                </p:nvSpPr>
                <p:spPr bwMode="auto">
                  <a:xfrm>
                    <a:off x="2222" y="2240"/>
                    <a:ext cx="15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  <p:sp>
                <p:nvSpPr>
                  <p:cNvPr id="78" name="Freeform 92"/>
                  <p:cNvSpPr>
                    <a:spLocks/>
                  </p:cNvSpPr>
                  <p:nvPr/>
                </p:nvSpPr>
                <p:spPr bwMode="auto">
                  <a:xfrm>
                    <a:off x="2366" y="2240"/>
                    <a:ext cx="150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55" name="Group 94"/>
              <p:cNvGrpSpPr>
                <a:grpSpLocks/>
              </p:cNvGrpSpPr>
              <p:nvPr/>
            </p:nvGrpSpPr>
            <p:grpSpPr bwMode="auto">
              <a:xfrm>
                <a:off x="2657" y="2240"/>
                <a:ext cx="296" cy="289"/>
                <a:chOff x="2657" y="2240"/>
                <a:chExt cx="296" cy="289"/>
              </a:xfrm>
            </p:grpSpPr>
            <p:sp>
              <p:nvSpPr>
                <p:cNvPr id="73" name="Freeform 95"/>
                <p:cNvSpPr>
                  <a:spLocks/>
                </p:cNvSpPr>
                <p:nvPr/>
              </p:nvSpPr>
              <p:spPr bwMode="auto">
                <a:xfrm>
                  <a:off x="2657" y="2240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4" name="Freeform 96"/>
                <p:cNvSpPr>
                  <a:spLocks/>
                </p:cNvSpPr>
                <p:nvPr/>
              </p:nvSpPr>
              <p:spPr bwMode="auto">
                <a:xfrm>
                  <a:off x="2805" y="2240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56" name="Line 97"/>
              <p:cNvSpPr>
                <a:spLocks noChangeShapeType="1"/>
              </p:cNvSpPr>
              <p:nvPr/>
            </p:nvSpPr>
            <p:spPr bwMode="auto">
              <a:xfrm>
                <a:off x="2517" y="2384"/>
                <a:ext cx="1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7" name="Freeform 98"/>
              <p:cNvSpPr>
                <a:spLocks/>
              </p:cNvSpPr>
              <p:nvPr/>
            </p:nvSpPr>
            <p:spPr bwMode="auto">
              <a:xfrm>
                <a:off x="2604" y="2288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8" name="Line 99"/>
              <p:cNvSpPr>
                <a:spLocks noChangeShapeType="1"/>
              </p:cNvSpPr>
              <p:nvPr/>
            </p:nvSpPr>
            <p:spPr bwMode="auto">
              <a:xfrm>
                <a:off x="2950" y="2288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9" name="Rectangle 100"/>
              <p:cNvSpPr>
                <a:spLocks noChangeArrowheads="1"/>
              </p:cNvSpPr>
              <p:nvPr/>
            </p:nvSpPr>
            <p:spPr bwMode="auto">
              <a:xfrm>
                <a:off x="3505" y="2253"/>
                <a:ext cx="31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DM</a:t>
                </a:r>
                <a:endParaRPr lang="en-US" altLang="zh-TW" sz="2000" b="1" dirty="0">
                  <a:latin typeface="+mn-lt"/>
                </a:endParaRPr>
              </a:p>
            </p:txBody>
          </p:sp>
          <p:grpSp>
            <p:nvGrpSpPr>
              <p:cNvPr id="60" name="Group 101"/>
              <p:cNvGrpSpPr>
                <a:grpSpLocks/>
              </p:cNvGrpSpPr>
              <p:nvPr/>
            </p:nvGrpSpPr>
            <p:grpSpPr bwMode="auto">
              <a:xfrm>
                <a:off x="3506" y="2240"/>
                <a:ext cx="311" cy="289"/>
                <a:chOff x="3506" y="2240"/>
                <a:chExt cx="311" cy="289"/>
              </a:xfrm>
            </p:grpSpPr>
            <p:sp>
              <p:nvSpPr>
                <p:cNvPr id="71" name="Freeform 102"/>
                <p:cNvSpPr>
                  <a:spLocks/>
                </p:cNvSpPr>
                <p:nvPr/>
              </p:nvSpPr>
              <p:spPr bwMode="auto">
                <a:xfrm>
                  <a:off x="3506" y="2240"/>
                  <a:ext cx="150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2" name="Freeform 103"/>
                <p:cNvSpPr>
                  <a:spLocks/>
                </p:cNvSpPr>
                <p:nvPr/>
              </p:nvSpPr>
              <p:spPr bwMode="auto">
                <a:xfrm>
                  <a:off x="3667" y="2240"/>
                  <a:ext cx="150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61" name="Rectangle 104"/>
              <p:cNvSpPr>
                <a:spLocks noChangeArrowheads="1"/>
              </p:cNvSpPr>
              <p:nvPr/>
            </p:nvSpPr>
            <p:spPr bwMode="auto">
              <a:xfrm>
                <a:off x="3950" y="2253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Reg</a:t>
                </a:r>
              </a:p>
            </p:txBody>
          </p:sp>
          <p:grpSp>
            <p:nvGrpSpPr>
              <p:cNvPr id="62" name="Group 105"/>
              <p:cNvGrpSpPr>
                <a:grpSpLocks/>
              </p:cNvGrpSpPr>
              <p:nvPr/>
            </p:nvGrpSpPr>
            <p:grpSpPr bwMode="auto">
              <a:xfrm>
                <a:off x="3968" y="2240"/>
                <a:ext cx="297" cy="289"/>
                <a:chOff x="3968" y="2240"/>
                <a:chExt cx="297" cy="289"/>
              </a:xfrm>
            </p:grpSpPr>
            <p:sp>
              <p:nvSpPr>
                <p:cNvPr id="69" name="Freeform 106"/>
                <p:cNvSpPr>
                  <a:spLocks/>
                </p:cNvSpPr>
                <p:nvPr/>
              </p:nvSpPr>
              <p:spPr bwMode="auto">
                <a:xfrm>
                  <a:off x="3968" y="2240"/>
                  <a:ext cx="150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0" name="Freeform 107"/>
                <p:cNvSpPr>
                  <a:spLocks/>
                </p:cNvSpPr>
                <p:nvPr/>
              </p:nvSpPr>
              <p:spPr bwMode="auto">
                <a:xfrm>
                  <a:off x="4115" y="2240"/>
                  <a:ext cx="150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63" name="Line 108"/>
              <p:cNvSpPr>
                <a:spLocks noChangeShapeType="1"/>
              </p:cNvSpPr>
              <p:nvPr/>
            </p:nvSpPr>
            <p:spPr bwMode="auto">
              <a:xfrm>
                <a:off x="3819" y="23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4" name="Line 109"/>
              <p:cNvSpPr>
                <a:spLocks noChangeShapeType="1"/>
              </p:cNvSpPr>
              <p:nvPr/>
            </p:nvSpPr>
            <p:spPr bwMode="auto">
              <a:xfrm>
                <a:off x="3335" y="2384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5" name="Freeform 110"/>
              <p:cNvSpPr>
                <a:spLocks/>
              </p:cNvSpPr>
              <p:nvPr/>
            </p:nvSpPr>
            <p:spPr bwMode="auto">
              <a:xfrm>
                <a:off x="3464" y="2384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6" name="Line 111"/>
              <p:cNvSpPr>
                <a:spLocks noChangeShapeType="1"/>
              </p:cNvSpPr>
              <p:nvPr/>
            </p:nvSpPr>
            <p:spPr bwMode="auto">
              <a:xfrm>
                <a:off x="2950" y="248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7" name="Freeform 112"/>
              <p:cNvSpPr>
                <a:spLocks/>
              </p:cNvSpPr>
              <p:nvPr/>
            </p:nvSpPr>
            <p:spPr bwMode="auto">
              <a:xfrm>
                <a:off x="3051" y="2379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8" name="Rectangle 93"/>
              <p:cNvSpPr>
                <a:spLocks noChangeArrowheads="1"/>
              </p:cNvSpPr>
              <p:nvPr/>
            </p:nvSpPr>
            <p:spPr bwMode="auto">
              <a:xfrm>
                <a:off x="2641" y="2258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err="1">
                    <a:latin typeface="+mn-lt"/>
                  </a:rPr>
                  <a:t>Reg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</p:grpSp>
      <p:sp>
        <p:nvSpPr>
          <p:cNvPr id="39936" name="直線圖說文字 1 39935"/>
          <p:cNvSpPr/>
          <p:nvPr/>
        </p:nvSpPr>
        <p:spPr bwMode="auto">
          <a:xfrm>
            <a:off x="406400" y="5110557"/>
            <a:ext cx="2414744" cy="838723"/>
          </a:xfrm>
          <a:prstGeom prst="borderCallout1">
            <a:avLst>
              <a:gd name="adj1" fmla="val 44402"/>
              <a:gd name="adj2" fmla="val 100815"/>
              <a:gd name="adj3" fmla="val -20038"/>
              <a:gd name="adj4" fmla="val 17996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TW" dirty="0" smtClean="0">
                <a:latin typeface="+mn-lt"/>
              </a:rPr>
              <a:t> would read old data</a:t>
            </a:r>
            <a:endParaRPr lang="zh-TW" altLang="en-US" dirty="0">
              <a:latin typeface="+mn-lt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4638419" y="3083106"/>
            <a:ext cx="821622" cy="2433455"/>
          </a:xfrm>
          <a:prstGeom prst="roundRect">
            <a:avLst>
              <a:gd name="adj" fmla="val 3848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497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936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Control Hazards</a:t>
            </a:r>
            <a:endParaRPr lang="en-AU" altLang="en-US" smtClean="0"/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Branch determines flow of control</a:t>
            </a:r>
          </a:p>
          <a:p>
            <a:pPr lvl="1"/>
            <a:r>
              <a:rPr lang="en-US" altLang="en-US" dirty="0" smtClean="0"/>
              <a:t>Fetching next instruction depends on branch outcome</a:t>
            </a:r>
          </a:p>
          <a:p>
            <a:pPr lvl="1"/>
            <a:r>
              <a:rPr lang="en-US" altLang="en-US" dirty="0" smtClean="0"/>
              <a:t>Pipeline can’t always fetch correct instruction</a:t>
            </a:r>
          </a:p>
          <a:p>
            <a:pPr lvl="2"/>
            <a:r>
              <a:rPr lang="en-US" altLang="en-US" dirty="0" smtClean="0"/>
              <a:t>Still working on ID stage of branch</a:t>
            </a:r>
          </a:p>
          <a:p>
            <a:pPr lvl="1"/>
            <a:r>
              <a:rPr lang="en-US" altLang="en-US" dirty="0" smtClean="0"/>
              <a:t>Need to wait </a:t>
            </a:r>
            <a:r>
              <a:rPr lang="en-US" altLang="en-US" dirty="0"/>
              <a:t>until branch outcome determined before fetching next instruction</a:t>
            </a:r>
            <a:endParaRPr lang="en-AU" altLang="en-US" dirty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In RISC-V pipeline</a:t>
            </a:r>
          </a:p>
          <a:p>
            <a:pPr lvl="1"/>
            <a:r>
              <a:rPr lang="en-US" altLang="en-US" dirty="0" smtClean="0"/>
              <a:t>Need to compare registers and compute target early in the pipeline</a:t>
            </a:r>
          </a:p>
          <a:p>
            <a:pPr lvl="1"/>
            <a:r>
              <a:rPr lang="en-US" altLang="en-US" dirty="0" smtClean="0"/>
              <a:t>How early can we do it in the pipeline?</a:t>
            </a:r>
            <a:endParaRPr lang="en-AU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559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01999"/>
            <a:ext cx="8024439" cy="45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Hazards</a:t>
            </a:r>
            <a:endParaRPr lang="en-AU" altLang="zh-TW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beq</a:t>
            </a:r>
            <a:r>
              <a:rPr lang="en-US" altLang="zh-TW" dirty="0" smtClean="0"/>
              <a:t> determines whether to branch at the MEM stage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30</a:t>
            </a:fld>
            <a:endParaRPr lang="zh-TW" altLang="zh-TW"/>
          </a:p>
        </p:txBody>
      </p:sp>
      <p:cxnSp>
        <p:nvCxnSpPr>
          <p:cNvPr id="12" name="直線接點 11"/>
          <p:cNvCxnSpPr/>
          <p:nvPr/>
        </p:nvCxnSpPr>
        <p:spPr bwMode="auto">
          <a:xfrm>
            <a:off x="3384032" y="4797152"/>
            <a:ext cx="151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接點 13"/>
          <p:cNvCxnSpPr/>
          <p:nvPr/>
        </p:nvCxnSpPr>
        <p:spPr bwMode="auto">
          <a:xfrm flipV="1">
            <a:off x="4896000" y="2934000"/>
            <a:ext cx="0" cy="187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/>
          <p:cNvCxnSpPr/>
          <p:nvPr/>
        </p:nvCxnSpPr>
        <p:spPr bwMode="auto">
          <a:xfrm>
            <a:off x="4896112" y="2952000"/>
            <a:ext cx="68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/>
          <p:cNvCxnSpPr/>
          <p:nvPr/>
        </p:nvCxnSpPr>
        <p:spPr bwMode="auto">
          <a:xfrm flipV="1">
            <a:off x="5562000" y="2799602"/>
            <a:ext cx="396000" cy="152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/>
          <p:cNvCxnSpPr/>
          <p:nvPr/>
        </p:nvCxnSpPr>
        <p:spPr bwMode="auto">
          <a:xfrm>
            <a:off x="5940152" y="2780928"/>
            <a:ext cx="61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 flipV="1">
            <a:off x="6948000" y="1808928"/>
            <a:ext cx="0" cy="97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 flipH="1">
            <a:off x="611560" y="1808928"/>
            <a:ext cx="633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>
            <a:off x="611560" y="1800000"/>
            <a:ext cx="0" cy="183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接點 29"/>
          <p:cNvCxnSpPr/>
          <p:nvPr/>
        </p:nvCxnSpPr>
        <p:spPr bwMode="auto">
          <a:xfrm flipV="1">
            <a:off x="826345" y="3429001"/>
            <a:ext cx="433287" cy="2069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/>
          <p:cNvCxnSpPr/>
          <p:nvPr/>
        </p:nvCxnSpPr>
        <p:spPr bwMode="auto">
          <a:xfrm>
            <a:off x="6588224" y="2780928"/>
            <a:ext cx="36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 bwMode="auto">
          <a:xfrm>
            <a:off x="6408000" y="2564904"/>
            <a:ext cx="216000" cy="36842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7248336" y="206409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err="1" smtClean="0">
                <a:solidFill>
                  <a:srgbClr val="FF0000"/>
                </a:solidFill>
                <a:latin typeface="+mn-lt"/>
              </a:rPr>
              <a:t>beq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37" name="直線接點 36"/>
          <p:cNvCxnSpPr/>
          <p:nvPr/>
        </p:nvCxnSpPr>
        <p:spPr bwMode="auto">
          <a:xfrm>
            <a:off x="6174224" y="3717032"/>
            <a:ext cx="54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 flipV="1">
            <a:off x="6696000" y="3140968"/>
            <a:ext cx="0" cy="57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線接點 39"/>
          <p:cNvCxnSpPr/>
          <p:nvPr/>
        </p:nvCxnSpPr>
        <p:spPr bwMode="auto">
          <a:xfrm flipV="1">
            <a:off x="6696296" y="3073063"/>
            <a:ext cx="576000" cy="679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線接點 44"/>
          <p:cNvCxnSpPr/>
          <p:nvPr/>
        </p:nvCxnSpPr>
        <p:spPr bwMode="auto">
          <a:xfrm flipV="1">
            <a:off x="7272000" y="1602000"/>
            <a:ext cx="0" cy="147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接點 46"/>
          <p:cNvCxnSpPr/>
          <p:nvPr/>
        </p:nvCxnSpPr>
        <p:spPr bwMode="auto">
          <a:xfrm flipH="1">
            <a:off x="936280" y="1602000"/>
            <a:ext cx="633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線接點 48"/>
          <p:cNvCxnSpPr/>
          <p:nvPr/>
        </p:nvCxnSpPr>
        <p:spPr bwMode="auto">
          <a:xfrm>
            <a:off x="936000" y="1602000"/>
            <a:ext cx="0" cy="158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線接點 26"/>
          <p:cNvCxnSpPr/>
          <p:nvPr/>
        </p:nvCxnSpPr>
        <p:spPr bwMode="auto">
          <a:xfrm>
            <a:off x="4896000" y="2592000"/>
            <a:ext cx="68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5554650" y="2596333"/>
            <a:ext cx="363787" cy="1939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/>
          <p:cNvCxnSpPr/>
          <p:nvPr/>
        </p:nvCxnSpPr>
        <p:spPr bwMode="auto">
          <a:xfrm flipV="1">
            <a:off x="611560" y="3636000"/>
            <a:ext cx="21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29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9"/>
          <a:stretch/>
        </p:blipFill>
        <p:spPr bwMode="auto">
          <a:xfrm>
            <a:off x="465667" y="1983895"/>
            <a:ext cx="7634725" cy="40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Control Hazards</a:t>
            </a:r>
            <a:endParaRPr lang="en-AU" altLang="zh-TW" dirty="0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When </a:t>
            </a:r>
            <a:r>
              <a:rPr lang="en-US" altLang="zh-TW" dirty="0" err="1" smtClean="0"/>
              <a:t>beq</a:t>
            </a:r>
            <a:r>
              <a:rPr lang="en-US" altLang="zh-TW" dirty="0" smtClean="0"/>
              <a:t> decides </a:t>
            </a:r>
            <a:r>
              <a:rPr lang="en-US" altLang="zh-TW" dirty="0"/>
              <a:t>to branch</a:t>
            </a:r>
            <a:r>
              <a:rPr lang="en-US" altLang="zh-TW" dirty="0" smtClean="0"/>
              <a:t>, the following 3 instructions </a:t>
            </a:r>
            <a:r>
              <a:rPr lang="en-US" altLang="zh-TW" dirty="0"/>
              <a:t>are </a:t>
            </a:r>
            <a:r>
              <a:rPr lang="en-US" altLang="zh-TW" dirty="0" smtClean="0"/>
              <a:t>already in </a:t>
            </a:r>
            <a:r>
              <a:rPr lang="en-US" altLang="zh-TW" dirty="0"/>
              <a:t>pipeline</a:t>
            </a:r>
            <a:r>
              <a:rPr lang="en-US" altLang="zh-TW" dirty="0" smtClean="0"/>
              <a:t>!</a:t>
            </a: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3275856" y="5589240"/>
            <a:ext cx="648072" cy="474216"/>
          </a:xfrm>
          <a:prstGeom prst="borderCallout1">
            <a:avLst>
              <a:gd name="adj1" fmla="val 57301"/>
              <a:gd name="adj2" fmla="val 95824"/>
              <a:gd name="adj3" fmla="val 21005"/>
              <a:gd name="adj4" fmla="val 21015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400">
                <a:latin typeface="+mn-lt"/>
              </a:rPr>
              <a:t>PC</a:t>
            </a:r>
            <a:endParaRPr lang="en-AU" altLang="zh-TW" sz="2400">
              <a:latin typeface="+mn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51725" y="3434060"/>
            <a:ext cx="1412887" cy="13234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000" dirty="0">
                <a:latin typeface="+mn-lt"/>
              </a:rPr>
              <a:t>Flush these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instructions</a:t>
            </a:r>
          </a:p>
          <a:p>
            <a:pPr algn="l"/>
            <a:r>
              <a:rPr lang="en-US" altLang="zh-TW" sz="2000" dirty="0">
                <a:latin typeface="+mn-lt"/>
              </a:rPr>
              <a:t>(Set control</a:t>
            </a:r>
            <a:br>
              <a:rPr lang="en-US" altLang="zh-TW" sz="2000" dirty="0">
                <a:latin typeface="+mn-lt"/>
              </a:rPr>
            </a:br>
            <a:r>
              <a:rPr lang="en-US" altLang="zh-TW" sz="2000" dirty="0">
                <a:latin typeface="+mn-lt"/>
              </a:rPr>
              <a:t>values to 0)</a:t>
            </a:r>
            <a:endParaRPr lang="en-AU" altLang="zh-TW" sz="2000" dirty="0">
              <a:latin typeface="+mn-lt"/>
            </a:endParaRP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7092950" y="3068935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/>
          </a:p>
        </p:txBody>
      </p:sp>
      <p:sp>
        <p:nvSpPr>
          <p:cNvPr id="4" name="文字方塊 3"/>
          <p:cNvSpPr txBox="1"/>
          <p:nvPr/>
        </p:nvSpPr>
        <p:spPr>
          <a:xfrm>
            <a:off x="7391026" y="221455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4.59</a:t>
            </a:r>
            <a:endParaRPr lang="zh-TW" altLang="en-US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474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Reducing Branch Delay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 smtClean="0"/>
              <a:t>Add hardware to determine outcome at ID stage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Check branch equality at ID (using XOR)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 smtClean="0"/>
              <a:t>Target address adder at ID stage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Will still fetch the next sequential instruction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 a</a:t>
            </a:r>
            <a:r>
              <a:rPr lang="en-US" altLang="zh-TW" dirty="0" smtClean="0"/>
              <a:t>dd </a:t>
            </a:r>
            <a:r>
              <a:rPr lang="en-US" altLang="zh-TW" dirty="0"/>
              <a:t>a control signal, </a:t>
            </a:r>
            <a:r>
              <a:rPr lang="en-US" altLang="zh-TW" dirty="0" err="1">
                <a:solidFill>
                  <a:srgbClr val="FF0000"/>
                </a:solidFill>
              </a:rPr>
              <a:t>IF.Flush</a:t>
            </a:r>
            <a:r>
              <a:rPr lang="en-US" altLang="zh-TW" dirty="0"/>
              <a:t>, to zero instruction field of IF/ID </a:t>
            </a:r>
            <a:r>
              <a:rPr lang="en-US" altLang="zh-TW" dirty="0" smtClean="0"/>
              <a:t>(making the following </a:t>
            </a:r>
            <a:r>
              <a:rPr lang="en-US" altLang="zh-TW" dirty="0"/>
              <a:t>instruction an </a:t>
            </a:r>
            <a:r>
              <a:rPr lang="en-US" altLang="zh-TW" dirty="0" smtClean="0"/>
              <a:t>NOP)</a:t>
            </a:r>
            <a:endParaRPr lang="en-US" altLang="zh-TW" sz="2400" dirty="0" smtClean="0"/>
          </a:p>
          <a:p>
            <a:pPr eaLnBrk="1" hangingPunct="1">
              <a:spcBef>
                <a:spcPts val="0"/>
              </a:spcBef>
            </a:pPr>
            <a:r>
              <a:rPr lang="en-US" altLang="zh-TW" sz="2800" dirty="0" smtClean="0"/>
              <a:t>Example: branch taken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36:  sub  x10, x4, x8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40: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x1,  x3, 16  //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branch to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40+16*2=72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44:  and  x12, x2, x5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48:  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 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x13, x2, x6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52:  add  x14, x4, x2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56:  sub  x15, x6, x7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  <a:b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72:  </a:t>
            </a:r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x4, 50(x7)</a:t>
            </a:r>
          </a:p>
        </p:txBody>
      </p:sp>
      <p:cxnSp>
        <p:nvCxnSpPr>
          <p:cNvPr id="3" name="直線單箭頭接點 2"/>
          <p:cNvCxnSpPr/>
          <p:nvPr/>
        </p:nvCxnSpPr>
        <p:spPr bwMode="auto">
          <a:xfrm flipH="1">
            <a:off x="1619672" y="4365104"/>
            <a:ext cx="2520280" cy="15121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90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980728"/>
            <a:ext cx="7875588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smtClean="0">
                <a:ea typeface="新細明體" panose="02020500000000000000" pitchFamily="18" charset="-120"/>
              </a:rPr>
              <a:t>Example: Branch Taken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79512" y="537321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4.60</a:t>
            </a:r>
            <a:endParaRPr lang="zh-TW" altLang="en-US" dirty="0">
              <a:latin typeface="+mn-lt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4139952" y="3429000"/>
            <a:ext cx="648072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3347864" y="2780592"/>
            <a:ext cx="432048" cy="216057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11560" y="1340768"/>
            <a:ext cx="648072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33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41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980728"/>
            <a:ext cx="7875588" cy="524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smtClean="0">
                <a:ea typeface="新細明體" panose="02020500000000000000" pitchFamily="18" charset="-120"/>
              </a:rPr>
              <a:t>Example: Branch Taken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79512" y="537321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4.60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34</a:t>
            </a:fld>
            <a:endParaRPr lang="zh-TW" altLang="zh-TW"/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2555776" y="3232800"/>
            <a:ext cx="10081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接點 10"/>
          <p:cNvCxnSpPr/>
          <p:nvPr/>
        </p:nvCxnSpPr>
        <p:spPr bwMode="auto">
          <a:xfrm>
            <a:off x="2555776" y="4122000"/>
            <a:ext cx="936104" cy="414000"/>
          </a:xfrm>
          <a:prstGeom prst="bentConnector3">
            <a:avLst>
              <a:gd name="adj1" fmla="val 14183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肘形接點 13"/>
          <p:cNvCxnSpPr/>
          <p:nvPr/>
        </p:nvCxnSpPr>
        <p:spPr bwMode="auto">
          <a:xfrm rot="5400000" flipH="1" flipV="1">
            <a:off x="3042000" y="3991508"/>
            <a:ext cx="962984" cy="126000"/>
          </a:xfrm>
          <a:prstGeom prst="bentConnector3">
            <a:avLst>
              <a:gd name="adj1" fmla="val 41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肘形接點 19"/>
          <p:cNvCxnSpPr/>
          <p:nvPr/>
        </p:nvCxnSpPr>
        <p:spPr bwMode="auto">
          <a:xfrm rot="10800000" flipH="1">
            <a:off x="3481089" y="2975401"/>
            <a:ext cx="144000" cy="468000"/>
          </a:xfrm>
          <a:prstGeom prst="bentConnector3">
            <a:avLst>
              <a:gd name="adj1" fmla="val 412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/>
          <p:cNvCxnSpPr/>
          <p:nvPr/>
        </p:nvCxnSpPr>
        <p:spPr bwMode="auto">
          <a:xfrm>
            <a:off x="3635896" y="3064524"/>
            <a:ext cx="21602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/>
          <p:cNvCxnSpPr/>
          <p:nvPr/>
        </p:nvCxnSpPr>
        <p:spPr bwMode="auto">
          <a:xfrm rot="5400000">
            <a:off x="3230920" y="2448000"/>
            <a:ext cx="124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/>
          <p:cNvCxnSpPr/>
          <p:nvPr/>
        </p:nvCxnSpPr>
        <p:spPr bwMode="auto">
          <a:xfrm>
            <a:off x="863656" y="1827482"/>
            <a:ext cx="2988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 rot="5400000">
            <a:off x="-198344" y="2889000"/>
            <a:ext cx="212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線接點 25"/>
          <p:cNvCxnSpPr/>
          <p:nvPr/>
        </p:nvCxnSpPr>
        <p:spPr bwMode="auto">
          <a:xfrm>
            <a:off x="863656" y="3950819"/>
            <a:ext cx="1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肘形接點 26"/>
          <p:cNvCxnSpPr/>
          <p:nvPr/>
        </p:nvCxnSpPr>
        <p:spPr bwMode="auto">
          <a:xfrm>
            <a:off x="1006588" y="3944268"/>
            <a:ext cx="324000" cy="180000"/>
          </a:xfrm>
          <a:prstGeom prst="bentConnector3">
            <a:avLst>
              <a:gd name="adj1" fmla="val 14183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接點 27"/>
          <p:cNvCxnSpPr/>
          <p:nvPr/>
        </p:nvCxnSpPr>
        <p:spPr bwMode="auto">
          <a:xfrm rot="5400000">
            <a:off x="-846000" y="3464808"/>
            <a:ext cx="3528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接點 28"/>
          <p:cNvCxnSpPr/>
          <p:nvPr/>
        </p:nvCxnSpPr>
        <p:spPr bwMode="auto">
          <a:xfrm>
            <a:off x="923760" y="5228808"/>
            <a:ext cx="1476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/>
          <p:cNvSpPr/>
          <p:nvPr/>
        </p:nvSpPr>
        <p:spPr bwMode="auto">
          <a:xfrm>
            <a:off x="4355976" y="3464808"/>
            <a:ext cx="432048" cy="65719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31" name="橢圓 30"/>
          <p:cNvSpPr/>
          <p:nvPr/>
        </p:nvSpPr>
        <p:spPr bwMode="auto">
          <a:xfrm>
            <a:off x="661898" y="1556400"/>
            <a:ext cx="525726" cy="19792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46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124745"/>
            <a:ext cx="8299711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TW" smtClean="0">
                <a:ea typeface="新細明體" panose="02020500000000000000" pitchFamily="18" charset="-120"/>
              </a:rPr>
              <a:t>Example: Branch Taken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79512" y="537321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</a:t>
            </a:r>
            <a:r>
              <a:rPr lang="en-US" altLang="zh-TW" smtClean="0">
                <a:latin typeface="+mn-lt"/>
              </a:rPr>
              <a:t>. 4.60</a:t>
            </a:r>
            <a:endParaRPr lang="zh-TW" altLang="en-US" dirty="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35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966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Hazards for Branches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a comparison register is a destination of 2nd or 3rd preceding ALU instruction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Can resolve using forwarding (how?)</a:t>
            </a:r>
          </a:p>
          <a:p>
            <a:pPr lvl="1"/>
            <a:r>
              <a:rPr lang="en-US" altLang="zh-TW" dirty="0" smtClean="0"/>
              <a:t>Need to forward to ID stage in addition to EX stage!</a:t>
            </a:r>
          </a:p>
          <a:p>
            <a:endParaRPr lang="en-US" altLang="zh-TW" dirty="0" smtClean="0"/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611560" y="3741502"/>
            <a:ext cx="350669" cy="41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000" b="1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AU" altLang="zh-TW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6" name="Rectangle 45"/>
          <p:cNvSpPr>
            <a:spLocks noChangeArrowheads="1"/>
          </p:cNvSpPr>
          <p:nvPr/>
        </p:nvSpPr>
        <p:spPr bwMode="auto">
          <a:xfrm>
            <a:off x="611560" y="3090895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,x5,x6</a:t>
            </a:r>
            <a:endParaRPr lang="en-AU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7" name="Rectangle 46"/>
          <p:cNvSpPr>
            <a:spLocks noChangeArrowheads="1"/>
          </p:cNvSpPr>
          <p:nvPr/>
        </p:nvSpPr>
        <p:spPr bwMode="auto">
          <a:xfrm>
            <a:off x="611560" y="2440287"/>
            <a:ext cx="2031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,x2,x3</a:t>
            </a:r>
            <a:endParaRPr lang="en-AU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148" name="Rectangle 47"/>
          <p:cNvSpPr>
            <a:spLocks noChangeArrowheads="1"/>
          </p:cNvSpPr>
          <p:nvPr/>
        </p:nvSpPr>
        <p:spPr bwMode="auto">
          <a:xfrm>
            <a:off x="611560" y="4392109"/>
            <a:ext cx="26468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,target</a:t>
            </a:r>
            <a:endParaRPr lang="en-AU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86975" y="2348880"/>
            <a:ext cx="5961489" cy="2519983"/>
            <a:chOff x="3341612" y="2348880"/>
            <a:chExt cx="5406852" cy="2519983"/>
          </a:xfrm>
        </p:grpSpPr>
        <p:grpSp>
          <p:nvGrpSpPr>
            <p:cNvPr id="91142" name="Group 5"/>
            <p:cNvGrpSpPr>
              <a:grpSpLocks/>
            </p:cNvGrpSpPr>
            <p:nvPr/>
          </p:nvGrpSpPr>
          <p:grpSpPr bwMode="auto">
            <a:xfrm>
              <a:off x="3341612" y="2348880"/>
              <a:ext cx="3290751" cy="569953"/>
              <a:chOff x="2018" y="2341"/>
              <a:chExt cx="1905" cy="318"/>
            </a:xfrm>
          </p:grpSpPr>
          <p:sp>
            <p:nvSpPr>
              <p:cNvPr id="91179" name="Rectangle 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 dirty="0">
                    <a:latin typeface="+mn-lt"/>
                  </a:rPr>
                  <a:t>IF</a:t>
                </a:r>
                <a:endParaRPr lang="en-AU" altLang="zh-TW" sz="2000" dirty="0">
                  <a:latin typeface="+mn-lt"/>
                </a:endParaRPr>
              </a:p>
            </p:txBody>
          </p:sp>
          <p:sp>
            <p:nvSpPr>
              <p:cNvPr id="91180" name="Rectangle 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81" name="Rectangle 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82" name="Rectangle 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83" name="Rectangle 1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84" name="Rectangle 1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85" name="Rectangle 1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86" name="Rectangle 1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87" name="Rectangle 1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  <p:grpSp>
          <p:nvGrpSpPr>
            <p:cNvPr id="91143" name="Group 15"/>
            <p:cNvGrpSpPr>
              <a:grpSpLocks/>
            </p:cNvGrpSpPr>
            <p:nvPr/>
          </p:nvGrpSpPr>
          <p:grpSpPr bwMode="auto">
            <a:xfrm>
              <a:off x="4046403" y="2999487"/>
              <a:ext cx="3290751" cy="569953"/>
              <a:chOff x="2018" y="2341"/>
              <a:chExt cx="1905" cy="318"/>
            </a:xfrm>
          </p:grpSpPr>
          <p:sp>
            <p:nvSpPr>
              <p:cNvPr id="91170" name="Rectangle 1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IF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71" name="Rectangle 1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72" name="Rectangle 1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73" name="Rectangle 1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74" name="Rectangle 2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75" name="Rectangle 2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76" name="Rectangle 2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77" name="Rectangle 2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78" name="Rectangle 2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  <p:grpSp>
          <p:nvGrpSpPr>
            <p:cNvPr id="91144" name="Group 25"/>
            <p:cNvGrpSpPr>
              <a:grpSpLocks/>
            </p:cNvGrpSpPr>
            <p:nvPr/>
          </p:nvGrpSpPr>
          <p:grpSpPr bwMode="auto">
            <a:xfrm>
              <a:off x="4751194" y="3648302"/>
              <a:ext cx="3290751" cy="569953"/>
              <a:chOff x="2018" y="2341"/>
              <a:chExt cx="1905" cy="318"/>
            </a:xfrm>
          </p:grpSpPr>
          <p:sp>
            <p:nvSpPr>
              <p:cNvPr id="91161" name="Rectangle 2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IF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62" name="Rectangle 2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63" name="Rectangle 2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64" name="Rectangle 2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65" name="Rectangle 3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66" name="Rectangle 3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67" name="Rectangle 3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68" name="Rectangle 3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69" name="Rectangle 3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  <p:grpSp>
          <p:nvGrpSpPr>
            <p:cNvPr id="91145" name="Group 35"/>
            <p:cNvGrpSpPr>
              <a:grpSpLocks/>
            </p:cNvGrpSpPr>
            <p:nvPr/>
          </p:nvGrpSpPr>
          <p:grpSpPr bwMode="auto">
            <a:xfrm>
              <a:off x="5457711" y="4298910"/>
              <a:ext cx="3290753" cy="569953"/>
              <a:chOff x="2018" y="2341"/>
              <a:chExt cx="1905" cy="318"/>
            </a:xfrm>
          </p:grpSpPr>
          <p:sp>
            <p:nvSpPr>
              <p:cNvPr id="91152" name="Rectangle 3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IF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53" name="Rectangle 3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54" name="Rectangle 3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55" name="Rectangle 3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56" name="Rectangle 4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1157" name="Rectangle 4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58" name="Rectangle 4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59" name="Rectangle 4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1160" name="Rectangle 4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  <p:sp>
          <p:nvSpPr>
            <p:cNvPr id="91149" name="Line 48"/>
            <p:cNvSpPr>
              <a:spLocks noChangeShapeType="1"/>
            </p:cNvSpPr>
            <p:nvPr/>
          </p:nvSpPr>
          <p:spPr bwMode="auto">
            <a:xfrm>
              <a:off x="6083041" y="2592634"/>
              <a:ext cx="471589" cy="19500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91150" name="Line 49"/>
            <p:cNvSpPr>
              <a:spLocks noChangeShapeType="1"/>
            </p:cNvSpPr>
            <p:nvPr/>
          </p:nvSpPr>
          <p:spPr bwMode="auto">
            <a:xfrm>
              <a:off x="6083041" y="3243240"/>
              <a:ext cx="471589" cy="138186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 sz="2000">
                <a:latin typeface="+mn-lt"/>
              </a:endParaRPr>
            </a:p>
          </p:txBody>
        </p:sp>
      </p:grp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1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Hazards for Branches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If a comparison register is a destination of preceding ALU instruction or 2nd preceding load instruction</a:t>
            </a:r>
          </a:p>
          <a:p>
            <a:pPr lvl="1"/>
            <a:r>
              <a:rPr lang="en-US" altLang="zh-TW" smtClean="0"/>
              <a:t>Need 1 stall cycle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755576" y="2492896"/>
            <a:ext cx="8136904" cy="2520280"/>
            <a:chOff x="755576" y="2492896"/>
            <a:chExt cx="8136904" cy="2232025"/>
          </a:xfrm>
        </p:grpSpPr>
        <p:sp>
          <p:nvSpPr>
            <p:cNvPr id="92165" name="Rectangle 4"/>
            <p:cNvSpPr>
              <a:spLocks noChangeArrowheads="1"/>
            </p:cNvSpPr>
            <p:nvPr/>
          </p:nvSpPr>
          <p:spPr bwMode="auto">
            <a:xfrm>
              <a:off x="755576" y="3726384"/>
              <a:ext cx="18774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stalled</a:t>
              </a:r>
              <a:endParaRPr lang="en-AU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182" name="Rectangle 39"/>
            <p:cNvSpPr>
              <a:spLocks noChangeArrowheads="1"/>
            </p:cNvSpPr>
            <p:nvPr/>
          </p:nvSpPr>
          <p:spPr bwMode="auto">
            <a:xfrm>
              <a:off x="755576" y="3150121"/>
              <a:ext cx="2031325" cy="354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x4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,x5,x6</a:t>
              </a:r>
              <a:endParaRPr lang="en-AU" altLang="zh-TW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183" name="Rectangle 40"/>
            <p:cNvSpPr>
              <a:spLocks noChangeArrowheads="1"/>
            </p:cNvSpPr>
            <p:nvPr/>
          </p:nvSpPr>
          <p:spPr bwMode="auto">
            <a:xfrm>
              <a:off x="755576" y="2573859"/>
              <a:ext cx="1877437" cy="354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ld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x1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,addr</a:t>
              </a:r>
              <a:endParaRPr lang="en-AU" altLang="zh-TW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2184" name="Rectangle 41"/>
            <p:cNvSpPr>
              <a:spLocks noChangeArrowheads="1"/>
            </p:cNvSpPr>
            <p:nvPr/>
          </p:nvSpPr>
          <p:spPr bwMode="auto">
            <a:xfrm>
              <a:off x="755576" y="4302646"/>
              <a:ext cx="2646878" cy="354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x1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altLang="zh-TW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,target</a:t>
              </a:r>
              <a:endParaRPr lang="en-AU" altLang="zh-TW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3132064" y="2492896"/>
              <a:ext cx="5760416" cy="2232025"/>
              <a:chOff x="3132064" y="2492896"/>
              <a:chExt cx="4968875" cy="2232025"/>
            </a:xfrm>
          </p:grpSpPr>
          <p:grpSp>
            <p:nvGrpSpPr>
              <p:cNvPr id="92166" name="Group 5"/>
              <p:cNvGrpSpPr>
                <a:grpSpLocks/>
              </p:cNvGrpSpPr>
              <p:nvPr/>
            </p:nvGrpSpPr>
            <p:grpSpPr bwMode="auto">
              <a:xfrm>
                <a:off x="3132064" y="2492896"/>
                <a:ext cx="3024187" cy="504825"/>
                <a:chOff x="2018" y="2341"/>
                <a:chExt cx="1905" cy="318"/>
              </a:xfrm>
            </p:grpSpPr>
            <p:sp>
              <p:nvSpPr>
                <p:cNvPr id="92199" name="Rectangle 6"/>
                <p:cNvSpPr>
                  <a:spLocks noChangeArrowheads="1"/>
                </p:cNvSpPr>
                <p:nvPr/>
              </p:nvSpPr>
              <p:spPr bwMode="auto">
                <a:xfrm>
                  <a:off x="2018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IF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200" name="Rectangle 7"/>
                <p:cNvSpPr>
                  <a:spLocks noChangeArrowheads="1"/>
                </p:cNvSpPr>
                <p:nvPr/>
              </p:nvSpPr>
              <p:spPr bwMode="auto">
                <a:xfrm>
                  <a:off x="2426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ID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201" name="Rectangle 8"/>
                <p:cNvSpPr>
                  <a:spLocks noChangeArrowheads="1"/>
                </p:cNvSpPr>
                <p:nvPr/>
              </p:nvSpPr>
              <p:spPr bwMode="auto">
                <a:xfrm>
                  <a:off x="2835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EX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202" name="Rectangle 9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MEM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203" name="Rectangle 10"/>
                <p:cNvSpPr>
                  <a:spLocks noChangeArrowheads="1"/>
                </p:cNvSpPr>
                <p:nvPr/>
              </p:nvSpPr>
              <p:spPr bwMode="auto">
                <a:xfrm>
                  <a:off x="3651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WB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204" name="Rectangle 11"/>
                <p:cNvSpPr>
                  <a:spLocks noChangeArrowheads="1"/>
                </p:cNvSpPr>
                <p:nvPr/>
              </p:nvSpPr>
              <p:spPr bwMode="auto">
                <a:xfrm>
                  <a:off x="2336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205" name="Rectangle 12"/>
                <p:cNvSpPr>
                  <a:spLocks noChangeArrowheads="1"/>
                </p:cNvSpPr>
                <p:nvPr/>
              </p:nvSpPr>
              <p:spPr bwMode="auto">
                <a:xfrm>
                  <a:off x="2744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206" name="Rectangle 13"/>
                <p:cNvSpPr>
                  <a:spLocks noChangeArrowheads="1"/>
                </p:cNvSpPr>
                <p:nvPr/>
              </p:nvSpPr>
              <p:spPr bwMode="auto">
                <a:xfrm>
                  <a:off x="3152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207" name="Rectangle 14"/>
                <p:cNvSpPr>
                  <a:spLocks noChangeArrowheads="1"/>
                </p:cNvSpPr>
                <p:nvPr/>
              </p:nvSpPr>
              <p:spPr bwMode="auto">
                <a:xfrm>
                  <a:off x="3560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</p:grpSp>
          <p:grpSp>
            <p:nvGrpSpPr>
              <p:cNvPr id="92167" name="Group 15"/>
              <p:cNvGrpSpPr>
                <a:grpSpLocks/>
              </p:cNvGrpSpPr>
              <p:nvPr/>
            </p:nvGrpSpPr>
            <p:grpSpPr bwMode="auto">
              <a:xfrm>
                <a:off x="3779764" y="3069159"/>
                <a:ext cx="3024187" cy="504825"/>
                <a:chOff x="2018" y="2341"/>
                <a:chExt cx="1905" cy="318"/>
              </a:xfrm>
            </p:grpSpPr>
            <p:sp>
              <p:nvSpPr>
                <p:cNvPr id="92190" name="Rectangle 16"/>
                <p:cNvSpPr>
                  <a:spLocks noChangeArrowheads="1"/>
                </p:cNvSpPr>
                <p:nvPr/>
              </p:nvSpPr>
              <p:spPr bwMode="auto">
                <a:xfrm>
                  <a:off x="2018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IF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191" name="Rectangle 17"/>
                <p:cNvSpPr>
                  <a:spLocks noChangeArrowheads="1"/>
                </p:cNvSpPr>
                <p:nvPr/>
              </p:nvSpPr>
              <p:spPr bwMode="auto">
                <a:xfrm>
                  <a:off x="2426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ID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192" name="Rectangle 18"/>
                <p:cNvSpPr>
                  <a:spLocks noChangeArrowheads="1"/>
                </p:cNvSpPr>
                <p:nvPr/>
              </p:nvSpPr>
              <p:spPr bwMode="auto">
                <a:xfrm>
                  <a:off x="2835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EX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193" name="Rectangle 19"/>
                <p:cNvSpPr>
                  <a:spLocks noChangeArrowheads="1"/>
                </p:cNvSpPr>
                <p:nvPr/>
              </p:nvSpPr>
              <p:spPr bwMode="auto">
                <a:xfrm>
                  <a:off x="3243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MEM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194" name="Rectangle 20"/>
                <p:cNvSpPr>
                  <a:spLocks noChangeArrowheads="1"/>
                </p:cNvSpPr>
                <p:nvPr/>
              </p:nvSpPr>
              <p:spPr bwMode="auto">
                <a:xfrm>
                  <a:off x="3651" y="2387"/>
                  <a:ext cx="272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zh-TW" sz="2000">
                      <a:latin typeface="+mn-lt"/>
                    </a:rPr>
                    <a:t>WB</a:t>
                  </a:r>
                  <a:endParaRPr lang="en-AU" altLang="zh-TW" sz="2000">
                    <a:latin typeface="+mn-lt"/>
                  </a:endParaRPr>
                </a:p>
              </p:txBody>
            </p:sp>
            <p:sp>
              <p:nvSpPr>
                <p:cNvPr id="92195" name="Rectangle 21"/>
                <p:cNvSpPr>
                  <a:spLocks noChangeArrowheads="1"/>
                </p:cNvSpPr>
                <p:nvPr/>
              </p:nvSpPr>
              <p:spPr bwMode="auto">
                <a:xfrm>
                  <a:off x="2336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196" name="Rectangle 22"/>
                <p:cNvSpPr>
                  <a:spLocks noChangeArrowheads="1"/>
                </p:cNvSpPr>
                <p:nvPr/>
              </p:nvSpPr>
              <p:spPr bwMode="auto">
                <a:xfrm>
                  <a:off x="2744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197" name="Rectangle 23"/>
                <p:cNvSpPr>
                  <a:spLocks noChangeArrowheads="1"/>
                </p:cNvSpPr>
                <p:nvPr/>
              </p:nvSpPr>
              <p:spPr bwMode="auto">
                <a:xfrm>
                  <a:off x="3152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  <p:sp>
              <p:nvSpPr>
                <p:cNvPr id="92198" name="Rectangle 24"/>
                <p:cNvSpPr>
                  <a:spLocks noChangeArrowheads="1"/>
                </p:cNvSpPr>
                <p:nvPr/>
              </p:nvSpPr>
              <p:spPr bwMode="auto">
                <a:xfrm>
                  <a:off x="3560" y="2341"/>
                  <a:ext cx="45" cy="31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zh-TW" sz="2000">
                    <a:latin typeface="+mn-lt"/>
                  </a:endParaRPr>
                </a:p>
              </p:txBody>
            </p:sp>
          </p:grpSp>
          <p:sp>
            <p:nvSpPr>
              <p:cNvPr id="92168" name="Rectangle 25"/>
              <p:cNvSpPr>
                <a:spLocks noChangeArrowheads="1"/>
              </p:cNvSpPr>
              <p:nvPr/>
            </p:nvSpPr>
            <p:spPr bwMode="auto">
              <a:xfrm>
                <a:off x="4427464" y="3716859"/>
                <a:ext cx="431800" cy="360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IF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69" name="Rectangle 26"/>
              <p:cNvSpPr>
                <a:spLocks noChangeArrowheads="1"/>
              </p:cNvSpPr>
              <p:nvPr/>
            </p:nvSpPr>
            <p:spPr bwMode="auto">
              <a:xfrm>
                <a:off x="5075164" y="3716859"/>
                <a:ext cx="431800" cy="3603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70" name="Rectangle 27"/>
              <p:cNvSpPr>
                <a:spLocks noChangeArrowheads="1"/>
              </p:cNvSpPr>
              <p:nvPr/>
            </p:nvSpPr>
            <p:spPr bwMode="auto">
              <a:xfrm>
                <a:off x="4932289" y="3643834"/>
                <a:ext cx="71437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71" name="Rectangle 28"/>
              <p:cNvSpPr>
                <a:spLocks noChangeArrowheads="1"/>
              </p:cNvSpPr>
              <p:nvPr/>
            </p:nvSpPr>
            <p:spPr bwMode="auto">
              <a:xfrm>
                <a:off x="5579989" y="3643834"/>
                <a:ext cx="71437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72" name="Rectangle 29"/>
              <p:cNvSpPr>
                <a:spLocks noChangeArrowheads="1"/>
              </p:cNvSpPr>
              <p:nvPr/>
            </p:nvSpPr>
            <p:spPr bwMode="auto">
              <a:xfrm>
                <a:off x="6227689" y="3643834"/>
                <a:ext cx="71437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73" name="Rectangle 30"/>
              <p:cNvSpPr>
                <a:spLocks noChangeArrowheads="1"/>
              </p:cNvSpPr>
              <p:nvPr/>
            </p:nvSpPr>
            <p:spPr bwMode="auto">
              <a:xfrm>
                <a:off x="6875389" y="3643834"/>
                <a:ext cx="71437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74" name="Rectangle 31"/>
              <p:cNvSpPr>
                <a:spLocks noChangeArrowheads="1"/>
              </p:cNvSpPr>
              <p:nvPr/>
            </p:nvSpPr>
            <p:spPr bwMode="auto">
              <a:xfrm>
                <a:off x="5724451" y="4293121"/>
                <a:ext cx="431800" cy="3603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75" name="Rectangle 32"/>
              <p:cNvSpPr>
                <a:spLocks noChangeArrowheads="1"/>
              </p:cNvSpPr>
              <p:nvPr/>
            </p:nvSpPr>
            <p:spPr bwMode="auto">
              <a:xfrm>
                <a:off x="6373739" y="4293121"/>
                <a:ext cx="431800" cy="3603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76" name="Rectangle 33"/>
              <p:cNvSpPr>
                <a:spLocks noChangeArrowheads="1"/>
              </p:cNvSpPr>
              <p:nvPr/>
            </p:nvSpPr>
            <p:spPr bwMode="auto">
              <a:xfrm>
                <a:off x="7021439" y="4293121"/>
                <a:ext cx="431800" cy="3603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77" name="Rectangle 34"/>
              <p:cNvSpPr>
                <a:spLocks noChangeArrowheads="1"/>
              </p:cNvSpPr>
              <p:nvPr/>
            </p:nvSpPr>
            <p:spPr bwMode="auto">
              <a:xfrm>
                <a:off x="7669139" y="4293121"/>
                <a:ext cx="431800" cy="3603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2178" name="Rectangle 35"/>
              <p:cNvSpPr>
                <a:spLocks noChangeArrowheads="1"/>
              </p:cNvSpPr>
              <p:nvPr/>
            </p:nvSpPr>
            <p:spPr bwMode="auto">
              <a:xfrm>
                <a:off x="5581576" y="4220096"/>
                <a:ext cx="71438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79" name="Rectangle 36"/>
              <p:cNvSpPr>
                <a:spLocks noChangeArrowheads="1"/>
              </p:cNvSpPr>
              <p:nvPr/>
            </p:nvSpPr>
            <p:spPr bwMode="auto">
              <a:xfrm>
                <a:off x="6229276" y="4220096"/>
                <a:ext cx="71438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80" name="Rectangle 37"/>
              <p:cNvSpPr>
                <a:spLocks noChangeArrowheads="1"/>
              </p:cNvSpPr>
              <p:nvPr/>
            </p:nvSpPr>
            <p:spPr bwMode="auto">
              <a:xfrm>
                <a:off x="6876976" y="4220096"/>
                <a:ext cx="71438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81" name="Rectangle 38"/>
              <p:cNvSpPr>
                <a:spLocks noChangeArrowheads="1"/>
              </p:cNvSpPr>
              <p:nvPr/>
            </p:nvSpPr>
            <p:spPr bwMode="auto">
              <a:xfrm>
                <a:off x="7524676" y="4220096"/>
                <a:ext cx="71438" cy="50482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85" name="Line 42"/>
              <p:cNvSpPr>
                <a:spLocks noChangeShapeType="1"/>
              </p:cNvSpPr>
              <p:nvPr/>
            </p:nvSpPr>
            <p:spPr bwMode="auto">
              <a:xfrm>
                <a:off x="5651426" y="2708796"/>
                <a:ext cx="433388" cy="17272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92186" name="Line 43"/>
              <p:cNvSpPr>
                <a:spLocks noChangeShapeType="1"/>
              </p:cNvSpPr>
              <p:nvPr/>
            </p:nvSpPr>
            <p:spPr bwMode="auto">
              <a:xfrm>
                <a:off x="5651426" y="3285059"/>
                <a:ext cx="433388" cy="122396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92187" name="AutoShape 44"/>
              <p:cNvSpPr>
                <a:spLocks noChangeArrowheads="1"/>
              </p:cNvSpPr>
              <p:nvPr/>
            </p:nvSpPr>
            <p:spPr bwMode="auto">
              <a:xfrm>
                <a:off x="5724451" y="3788296"/>
                <a:ext cx="360363" cy="287338"/>
              </a:xfrm>
              <a:prstGeom prst="cloudCallout">
                <a:avLst>
                  <a:gd name="adj1" fmla="val -12995"/>
                  <a:gd name="adj2" fmla="val 3619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88" name="AutoShape 45"/>
              <p:cNvSpPr>
                <a:spLocks noChangeArrowheads="1"/>
              </p:cNvSpPr>
              <p:nvPr/>
            </p:nvSpPr>
            <p:spPr bwMode="auto">
              <a:xfrm>
                <a:off x="6372151" y="3788296"/>
                <a:ext cx="358775" cy="287338"/>
              </a:xfrm>
              <a:prstGeom prst="cloudCallout">
                <a:avLst>
                  <a:gd name="adj1" fmla="val -12833"/>
                  <a:gd name="adj2" fmla="val 3619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2189" name="AutoShape 46"/>
              <p:cNvSpPr>
                <a:spLocks noChangeArrowheads="1"/>
              </p:cNvSpPr>
              <p:nvPr/>
            </p:nvSpPr>
            <p:spPr bwMode="auto">
              <a:xfrm>
                <a:off x="7019851" y="3788296"/>
                <a:ext cx="358775" cy="287338"/>
              </a:xfrm>
              <a:prstGeom prst="cloudCallout">
                <a:avLst>
                  <a:gd name="adj1" fmla="val -12833"/>
                  <a:gd name="adj2" fmla="val 3619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</p:grp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37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Hazards for Branches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a comparison register is a destination of immediately preceding load instruction</a:t>
            </a:r>
          </a:p>
          <a:p>
            <a:pPr lvl="1"/>
            <a:r>
              <a:rPr lang="en-US" altLang="zh-TW" dirty="0" smtClean="0"/>
              <a:t>Need 2 stall cycles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How to check the conditions and stall pipeline stage?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39552" y="2492896"/>
            <a:ext cx="8208912" cy="2664296"/>
            <a:chOff x="539552" y="2492896"/>
            <a:chExt cx="8208912" cy="3024336"/>
          </a:xfrm>
        </p:grpSpPr>
        <p:sp>
          <p:nvSpPr>
            <p:cNvPr id="93189" name="Rectangle 4"/>
            <p:cNvSpPr>
              <a:spLocks noChangeArrowheads="1"/>
            </p:cNvSpPr>
            <p:nvPr/>
          </p:nvSpPr>
          <p:spPr bwMode="auto">
            <a:xfrm>
              <a:off x="539552" y="4164240"/>
              <a:ext cx="18774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stalled</a:t>
              </a:r>
              <a:endParaRPr lang="en-AU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3190" name="Group 5"/>
            <p:cNvGrpSpPr>
              <a:grpSpLocks/>
            </p:cNvGrpSpPr>
            <p:nvPr/>
          </p:nvGrpSpPr>
          <p:grpSpPr bwMode="auto">
            <a:xfrm>
              <a:off x="3195429" y="2492896"/>
              <a:ext cx="3379722" cy="684025"/>
              <a:chOff x="2018" y="2341"/>
              <a:chExt cx="1905" cy="318"/>
            </a:xfrm>
          </p:grpSpPr>
          <p:sp>
            <p:nvSpPr>
              <p:cNvPr id="93220" name="Rectangle 6"/>
              <p:cNvSpPr>
                <a:spLocks noChangeArrowheads="1"/>
              </p:cNvSpPr>
              <p:nvPr/>
            </p:nvSpPr>
            <p:spPr bwMode="auto">
              <a:xfrm>
                <a:off x="2018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IF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3221" name="Rectangle 7"/>
              <p:cNvSpPr>
                <a:spLocks noChangeArrowheads="1"/>
              </p:cNvSpPr>
              <p:nvPr/>
            </p:nvSpPr>
            <p:spPr bwMode="auto">
              <a:xfrm>
                <a:off x="2426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ID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3222" name="Rectangle 8"/>
              <p:cNvSpPr>
                <a:spLocks noChangeArrowheads="1"/>
              </p:cNvSpPr>
              <p:nvPr/>
            </p:nvSpPr>
            <p:spPr bwMode="auto">
              <a:xfrm>
                <a:off x="2835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EX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3223" name="Rectangle 9"/>
              <p:cNvSpPr>
                <a:spLocks noChangeArrowheads="1"/>
              </p:cNvSpPr>
              <p:nvPr/>
            </p:nvSpPr>
            <p:spPr bwMode="auto">
              <a:xfrm>
                <a:off x="3243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MEM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3224" name="Rectangle 10"/>
              <p:cNvSpPr>
                <a:spLocks noChangeArrowheads="1"/>
              </p:cNvSpPr>
              <p:nvPr/>
            </p:nvSpPr>
            <p:spPr bwMode="auto">
              <a:xfrm>
                <a:off x="3651" y="2387"/>
                <a:ext cx="272" cy="2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zh-TW" sz="2000">
                    <a:latin typeface="+mn-lt"/>
                  </a:rPr>
                  <a:t>WB</a:t>
                </a:r>
                <a:endParaRPr lang="en-AU" altLang="zh-TW" sz="2000">
                  <a:latin typeface="+mn-lt"/>
                </a:endParaRPr>
              </a:p>
            </p:txBody>
          </p:sp>
          <p:sp>
            <p:nvSpPr>
              <p:cNvPr id="93225" name="Rectangle 11"/>
              <p:cNvSpPr>
                <a:spLocks noChangeArrowheads="1"/>
              </p:cNvSpPr>
              <p:nvPr/>
            </p:nvSpPr>
            <p:spPr bwMode="auto">
              <a:xfrm>
                <a:off x="2336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3226" name="Rectangle 12"/>
              <p:cNvSpPr>
                <a:spLocks noChangeArrowheads="1"/>
              </p:cNvSpPr>
              <p:nvPr/>
            </p:nvSpPr>
            <p:spPr bwMode="auto">
              <a:xfrm>
                <a:off x="2744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3227" name="Rectangle 13"/>
              <p:cNvSpPr>
                <a:spLocks noChangeArrowheads="1"/>
              </p:cNvSpPr>
              <p:nvPr/>
            </p:nvSpPr>
            <p:spPr bwMode="auto">
              <a:xfrm>
                <a:off x="3152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  <p:sp>
            <p:nvSpPr>
              <p:cNvPr id="93228" name="Rectangle 14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45" cy="318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zh-TW" sz="2000">
                  <a:latin typeface="+mn-lt"/>
                </a:endParaRPr>
              </a:p>
            </p:txBody>
          </p:sp>
        </p:grpSp>
        <p:sp>
          <p:nvSpPr>
            <p:cNvPr id="93191" name="Rectangle 15"/>
            <p:cNvSpPr>
              <a:spLocks noChangeArrowheads="1"/>
            </p:cNvSpPr>
            <p:nvPr/>
          </p:nvSpPr>
          <p:spPr bwMode="auto">
            <a:xfrm>
              <a:off x="3919275" y="3372664"/>
              <a:ext cx="482564" cy="488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IF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192" name="Rectangle 16"/>
            <p:cNvSpPr>
              <a:spLocks noChangeArrowheads="1"/>
            </p:cNvSpPr>
            <p:nvPr/>
          </p:nvSpPr>
          <p:spPr bwMode="auto">
            <a:xfrm>
              <a:off x="4643121" y="3372664"/>
              <a:ext cx="482564" cy="488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ID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193" name="Rectangle 17"/>
            <p:cNvSpPr>
              <a:spLocks noChangeArrowheads="1"/>
            </p:cNvSpPr>
            <p:nvPr/>
          </p:nvSpPr>
          <p:spPr bwMode="auto">
            <a:xfrm>
              <a:off x="4483449" y="327371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194" name="Rectangle 18"/>
            <p:cNvSpPr>
              <a:spLocks noChangeArrowheads="1"/>
            </p:cNvSpPr>
            <p:nvPr/>
          </p:nvSpPr>
          <p:spPr bwMode="auto">
            <a:xfrm>
              <a:off x="5207295" y="327371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195" name="Rectangle 19"/>
            <p:cNvSpPr>
              <a:spLocks noChangeArrowheads="1"/>
            </p:cNvSpPr>
            <p:nvPr/>
          </p:nvSpPr>
          <p:spPr bwMode="auto">
            <a:xfrm>
              <a:off x="5931141" y="327371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196" name="Rectangle 20"/>
            <p:cNvSpPr>
              <a:spLocks noChangeArrowheads="1"/>
            </p:cNvSpPr>
            <p:nvPr/>
          </p:nvSpPr>
          <p:spPr bwMode="auto">
            <a:xfrm>
              <a:off x="6654988" y="327371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197" name="Rectangle 21"/>
            <p:cNvSpPr>
              <a:spLocks noChangeArrowheads="1"/>
            </p:cNvSpPr>
            <p:nvPr/>
          </p:nvSpPr>
          <p:spPr bwMode="auto">
            <a:xfrm>
              <a:off x="5366967" y="4151334"/>
              <a:ext cx="482564" cy="4882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 dirty="0">
                  <a:latin typeface="+mn-lt"/>
                </a:rPr>
                <a:t>ID</a:t>
              </a:r>
              <a:endParaRPr lang="en-AU" altLang="zh-TW" sz="2000" dirty="0">
                <a:latin typeface="+mn-lt"/>
              </a:endParaRPr>
            </a:p>
          </p:txBody>
        </p:sp>
        <p:sp>
          <p:nvSpPr>
            <p:cNvPr id="93198" name="Rectangle 22"/>
            <p:cNvSpPr>
              <a:spLocks noChangeArrowheads="1"/>
            </p:cNvSpPr>
            <p:nvPr/>
          </p:nvSpPr>
          <p:spPr bwMode="auto">
            <a:xfrm>
              <a:off x="5207295" y="405238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199" name="Rectangle 23"/>
            <p:cNvSpPr>
              <a:spLocks noChangeArrowheads="1"/>
            </p:cNvSpPr>
            <p:nvPr/>
          </p:nvSpPr>
          <p:spPr bwMode="auto">
            <a:xfrm>
              <a:off x="5931141" y="405238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0" name="Rectangle 24"/>
            <p:cNvSpPr>
              <a:spLocks noChangeArrowheads="1"/>
            </p:cNvSpPr>
            <p:nvPr/>
          </p:nvSpPr>
          <p:spPr bwMode="auto">
            <a:xfrm>
              <a:off x="6654988" y="405238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1" name="Rectangle 25"/>
            <p:cNvSpPr>
              <a:spLocks noChangeArrowheads="1"/>
            </p:cNvSpPr>
            <p:nvPr/>
          </p:nvSpPr>
          <p:spPr bwMode="auto">
            <a:xfrm>
              <a:off x="7378834" y="4052387"/>
              <a:ext cx="79835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2" name="Rectangle 26"/>
            <p:cNvSpPr>
              <a:spLocks noChangeArrowheads="1"/>
            </p:cNvSpPr>
            <p:nvPr/>
          </p:nvSpPr>
          <p:spPr bwMode="auto">
            <a:xfrm>
              <a:off x="6092587" y="4932154"/>
              <a:ext cx="482564" cy="488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ID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203" name="Rectangle 27"/>
            <p:cNvSpPr>
              <a:spLocks noChangeArrowheads="1"/>
            </p:cNvSpPr>
            <p:nvPr/>
          </p:nvSpPr>
          <p:spPr bwMode="auto">
            <a:xfrm>
              <a:off x="6818208" y="4932154"/>
              <a:ext cx="482564" cy="488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EX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204" name="Rectangle 28"/>
            <p:cNvSpPr>
              <a:spLocks noChangeArrowheads="1"/>
            </p:cNvSpPr>
            <p:nvPr/>
          </p:nvSpPr>
          <p:spPr bwMode="auto">
            <a:xfrm>
              <a:off x="7542054" y="4932154"/>
              <a:ext cx="482564" cy="488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MEM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205" name="Rectangle 29"/>
            <p:cNvSpPr>
              <a:spLocks noChangeArrowheads="1"/>
            </p:cNvSpPr>
            <p:nvPr/>
          </p:nvSpPr>
          <p:spPr bwMode="auto">
            <a:xfrm>
              <a:off x="8265900" y="4932154"/>
              <a:ext cx="482564" cy="4882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TW" sz="2000">
                  <a:latin typeface="+mn-lt"/>
                </a:rPr>
                <a:t>WB</a:t>
              </a:r>
              <a:endParaRPr lang="en-AU" altLang="zh-TW" sz="2000">
                <a:latin typeface="+mn-lt"/>
              </a:endParaRPr>
            </a:p>
          </p:txBody>
        </p:sp>
        <p:sp>
          <p:nvSpPr>
            <p:cNvPr id="93206" name="Rectangle 30"/>
            <p:cNvSpPr>
              <a:spLocks noChangeArrowheads="1"/>
            </p:cNvSpPr>
            <p:nvPr/>
          </p:nvSpPr>
          <p:spPr bwMode="auto">
            <a:xfrm>
              <a:off x="5932915" y="4833207"/>
              <a:ext cx="79837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7" name="Rectangle 31"/>
            <p:cNvSpPr>
              <a:spLocks noChangeArrowheads="1"/>
            </p:cNvSpPr>
            <p:nvPr/>
          </p:nvSpPr>
          <p:spPr bwMode="auto">
            <a:xfrm>
              <a:off x="6656761" y="4833207"/>
              <a:ext cx="79837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8" name="Rectangle 32"/>
            <p:cNvSpPr>
              <a:spLocks noChangeArrowheads="1"/>
            </p:cNvSpPr>
            <p:nvPr/>
          </p:nvSpPr>
          <p:spPr bwMode="auto">
            <a:xfrm>
              <a:off x="7380607" y="4833207"/>
              <a:ext cx="79837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09" name="Rectangle 33"/>
            <p:cNvSpPr>
              <a:spLocks noChangeArrowheads="1"/>
            </p:cNvSpPr>
            <p:nvPr/>
          </p:nvSpPr>
          <p:spPr bwMode="auto">
            <a:xfrm>
              <a:off x="8104453" y="4833207"/>
              <a:ext cx="79837" cy="6840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0" name="Rectangle 34"/>
            <p:cNvSpPr>
              <a:spLocks noChangeArrowheads="1"/>
            </p:cNvSpPr>
            <p:nvPr/>
          </p:nvSpPr>
          <p:spPr bwMode="auto">
            <a:xfrm>
              <a:off x="539552" y="3383419"/>
              <a:ext cx="18774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stalled</a:t>
              </a:r>
              <a:endParaRPr lang="en-AU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211" name="Rectangle 35"/>
            <p:cNvSpPr>
              <a:spLocks noChangeArrowheads="1"/>
            </p:cNvSpPr>
            <p:nvPr/>
          </p:nvSpPr>
          <p:spPr bwMode="auto">
            <a:xfrm>
              <a:off x="539552" y="2602599"/>
              <a:ext cx="1877437" cy="45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ld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x1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,addr</a:t>
              </a:r>
              <a:endParaRPr lang="en-AU" altLang="zh-TW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212" name="Rectangle 36"/>
            <p:cNvSpPr>
              <a:spLocks noChangeArrowheads="1"/>
            </p:cNvSpPr>
            <p:nvPr/>
          </p:nvSpPr>
          <p:spPr bwMode="auto">
            <a:xfrm>
              <a:off x="539552" y="4945060"/>
              <a:ext cx="2646878" cy="454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en-US" altLang="zh-TW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beq</a:t>
              </a:r>
              <a:r>
                <a:rPr lang="en-US" altLang="zh-TW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US" altLang="zh-TW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altLang="zh-TW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altLang="zh-TW" sz="20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,target</a:t>
              </a:r>
              <a:endParaRPr lang="en-AU" altLang="zh-TW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3213" name="Line 37"/>
            <p:cNvSpPr>
              <a:spLocks noChangeShapeType="1"/>
            </p:cNvSpPr>
            <p:nvPr/>
          </p:nvSpPr>
          <p:spPr bwMode="auto">
            <a:xfrm>
              <a:off x="6010977" y="2785435"/>
              <a:ext cx="484339" cy="234031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TW" altLang="en-US" sz="2000">
                <a:latin typeface="+mn-lt"/>
              </a:endParaRPr>
            </a:p>
          </p:txBody>
        </p:sp>
        <p:sp>
          <p:nvSpPr>
            <p:cNvPr id="93214" name="AutoShape 38"/>
            <p:cNvSpPr>
              <a:spLocks noChangeArrowheads="1"/>
            </p:cNvSpPr>
            <p:nvPr/>
          </p:nvSpPr>
          <p:spPr bwMode="auto">
            <a:xfrm>
              <a:off x="6092587" y="4248129"/>
              <a:ext cx="402729" cy="389336"/>
            </a:xfrm>
            <a:prstGeom prst="cloudCallout">
              <a:avLst>
                <a:gd name="adj1" fmla="val -12995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5" name="AutoShape 39"/>
            <p:cNvSpPr>
              <a:spLocks noChangeArrowheads="1"/>
            </p:cNvSpPr>
            <p:nvPr/>
          </p:nvSpPr>
          <p:spPr bwMode="auto">
            <a:xfrm>
              <a:off x="6816433" y="4248129"/>
              <a:ext cx="400954" cy="389336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6" name="AutoShape 40"/>
            <p:cNvSpPr>
              <a:spLocks noChangeArrowheads="1"/>
            </p:cNvSpPr>
            <p:nvPr/>
          </p:nvSpPr>
          <p:spPr bwMode="auto">
            <a:xfrm>
              <a:off x="7540279" y="4248129"/>
              <a:ext cx="400954" cy="389336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7" name="AutoShape 41"/>
            <p:cNvSpPr>
              <a:spLocks noChangeArrowheads="1"/>
            </p:cNvSpPr>
            <p:nvPr/>
          </p:nvSpPr>
          <p:spPr bwMode="auto">
            <a:xfrm>
              <a:off x="5368741" y="3467309"/>
              <a:ext cx="402729" cy="389334"/>
            </a:xfrm>
            <a:prstGeom prst="cloudCallout">
              <a:avLst>
                <a:gd name="adj1" fmla="val -12995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8" name="AutoShape 42"/>
            <p:cNvSpPr>
              <a:spLocks noChangeArrowheads="1"/>
            </p:cNvSpPr>
            <p:nvPr/>
          </p:nvSpPr>
          <p:spPr bwMode="auto">
            <a:xfrm>
              <a:off x="6092587" y="3467309"/>
              <a:ext cx="400954" cy="389334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  <p:sp>
          <p:nvSpPr>
            <p:cNvPr id="93219" name="AutoShape 43"/>
            <p:cNvSpPr>
              <a:spLocks noChangeArrowheads="1"/>
            </p:cNvSpPr>
            <p:nvPr/>
          </p:nvSpPr>
          <p:spPr bwMode="auto">
            <a:xfrm>
              <a:off x="6816433" y="3467309"/>
              <a:ext cx="400954" cy="389334"/>
            </a:xfrm>
            <a:prstGeom prst="cloudCallout">
              <a:avLst>
                <a:gd name="adj1" fmla="val -12833"/>
                <a:gd name="adj2" fmla="val 3619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zh-TW" sz="2000">
                <a:latin typeface="+mn-lt"/>
              </a:endParaRPr>
            </a:p>
          </p:txBody>
        </p:sp>
      </p:grp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066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Types of Pipeline Hazards</a:t>
            </a:r>
            <a:endParaRPr lang="en-AU" altLang="zh-TW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Structure hazards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Conflict </a:t>
            </a:r>
            <a:r>
              <a:rPr lang="en-US" altLang="zh-TW" dirty="0"/>
              <a:t>for use of a </a:t>
            </a:r>
            <a:r>
              <a:rPr lang="en-US" altLang="zh-TW" dirty="0" smtClean="0"/>
              <a:t>resource </a:t>
            </a:r>
            <a:r>
              <a:rPr lang="en-US" altLang="zh-TW" dirty="0" smtClean="0">
                <a:sym typeface="Wingdings" panose="05000000000000000000" pitchFamily="2" charset="2"/>
              </a:rPr>
              <a:t> need to wait for previous instruction to complete so to use the resource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Data hazard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Need to wait for previous instruction to complete its data </a:t>
            </a:r>
            <a:r>
              <a:rPr lang="en-US" altLang="zh-TW" dirty="0" smtClean="0"/>
              <a:t>read/write so to use the storage (registers/memory)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FF0000"/>
                </a:solidFill>
              </a:rPr>
              <a:t>Control hazard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Need to wait for previous control-flow instruction to complete to decide whether to execution</a:t>
            </a:r>
            <a:endParaRPr lang="en-US" altLang="zh-TW" dirty="0" smtClean="0"/>
          </a:p>
          <a:p>
            <a:pPr>
              <a:spcBef>
                <a:spcPts val="0"/>
              </a:spcBef>
            </a:pPr>
            <a:r>
              <a:rPr lang="en-US" altLang="zh-TW" dirty="0" smtClean="0"/>
              <a:t>Can always resolve hazards by </a:t>
            </a:r>
            <a:r>
              <a:rPr lang="en-US" altLang="zh-TW" dirty="0" smtClean="0">
                <a:solidFill>
                  <a:srgbClr val="FF0000"/>
                </a:solidFill>
              </a:rPr>
              <a:t>waiting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Pipeline control must </a:t>
            </a:r>
            <a:r>
              <a:rPr lang="en-US" altLang="zh-TW" u="sng" dirty="0" smtClean="0"/>
              <a:t>detect</a:t>
            </a:r>
            <a:r>
              <a:rPr lang="en-US" altLang="zh-TW" dirty="0" smtClean="0"/>
              <a:t> the hazard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Take action (or delay action) to </a:t>
            </a:r>
            <a:r>
              <a:rPr lang="en-US" altLang="zh-TW" u="sng" dirty="0" smtClean="0"/>
              <a:t>resolve</a:t>
            </a:r>
            <a:r>
              <a:rPr lang="en-US" altLang="zh-TW" dirty="0" smtClean="0"/>
              <a:t> hazards</a:t>
            </a:r>
          </a:p>
          <a:p>
            <a:pPr lvl="1">
              <a:spcBef>
                <a:spcPts val="0"/>
              </a:spcBef>
            </a:pPr>
            <a:endParaRPr lang="en-AU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391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Handling Control Hazards</a:t>
            </a:r>
            <a:endParaRPr lang="en-AU" altLang="zh-TW" dirty="0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Longer pipelines can’t readily determine branch outcome early</a:t>
            </a:r>
          </a:p>
          <a:p>
            <a:pPr lvl="1"/>
            <a:r>
              <a:rPr lang="en-US" altLang="zh-TW" dirty="0" smtClean="0"/>
              <a:t>Stall penalty becomes unacceptable</a:t>
            </a:r>
          </a:p>
          <a:p>
            <a:r>
              <a:rPr lang="en-US" altLang="zh-TW" dirty="0" smtClean="0"/>
              <a:t>Option 1: dynamic branch prediction</a:t>
            </a:r>
          </a:p>
          <a:p>
            <a:pPr lvl="1"/>
            <a:r>
              <a:rPr lang="en-US" altLang="zh-TW" dirty="0" smtClean="0"/>
              <a:t>Predict </a:t>
            </a:r>
            <a:r>
              <a:rPr lang="en-US" altLang="zh-TW" dirty="0" smtClean="0"/>
              <a:t>outcome of branch</a:t>
            </a:r>
          </a:p>
          <a:p>
            <a:pPr lvl="1"/>
            <a:r>
              <a:rPr lang="en-US" altLang="zh-TW" dirty="0" smtClean="0"/>
              <a:t>Only stall if prediction is wrong</a:t>
            </a:r>
          </a:p>
          <a:p>
            <a:r>
              <a:rPr lang="en-US" altLang="zh-TW" dirty="0" smtClean="0"/>
              <a:t>Option 2: compiler </a:t>
            </a:r>
            <a:r>
              <a:rPr lang="en-US" altLang="zh-TW" dirty="0" smtClean="0"/>
              <a:t>rescheduling</a:t>
            </a:r>
          </a:p>
          <a:p>
            <a:endParaRPr lang="en-AU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086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 </a:t>
            </a:r>
            <a:r>
              <a:rPr lang="en-US" altLang="zh-TW" dirty="0" smtClean="0"/>
              <a:t>Prediction</a:t>
            </a:r>
            <a:endParaRPr lang="en-AU" altLang="zh-TW" dirty="0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/>
              <a:t>Static branch prediction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Based on typical branch behavior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Example: loop and if-statement branches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Predict backward branches taken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Predict forward branches not taken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In RISC-V pipeline, can predict branches always not taken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Fetch instruction after branch, with no delay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Need to add hardware for flushing instructions if wrong</a:t>
            </a:r>
          </a:p>
          <a:p>
            <a:pPr>
              <a:spcBef>
                <a:spcPts val="0"/>
              </a:spcBef>
            </a:pPr>
            <a:r>
              <a:rPr lang="en-US" altLang="zh-TW" dirty="0" smtClean="0"/>
              <a:t>Dynamic branch prediction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Hardware measures actual branch behavior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e.g., record recent history of each branch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Assume future behavior will continue the trend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When wrong, stall while re-fetching, and update history</a:t>
            </a:r>
            <a:endParaRPr lang="en-AU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928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Dynamic Branch Prediction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Need to prediction two things:</a:t>
            </a:r>
          </a:p>
          <a:p>
            <a:pPr lvl="1"/>
            <a:r>
              <a:rPr lang="en-US" altLang="zh-TW" dirty="0" smtClean="0"/>
              <a:t>Branch direction</a:t>
            </a:r>
          </a:p>
          <a:p>
            <a:pPr lvl="1"/>
            <a:r>
              <a:rPr lang="en-US" altLang="zh-TW" dirty="0" smtClean="0"/>
              <a:t>Branch target</a:t>
            </a:r>
          </a:p>
          <a:p>
            <a:r>
              <a:rPr lang="en-US" altLang="zh-TW" dirty="0" smtClean="0"/>
              <a:t>Branch direction:</a:t>
            </a:r>
          </a:p>
          <a:p>
            <a:pPr lvl="1"/>
            <a:r>
              <a:rPr lang="en-US" altLang="zh-TW" i="1" dirty="0" smtClean="0"/>
              <a:t>Branch prediction buffer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branch </a:t>
            </a:r>
            <a:r>
              <a:rPr lang="en-US" altLang="zh-TW" i="1" dirty="0" smtClean="0"/>
              <a:t>history table</a:t>
            </a:r>
            <a:r>
              <a:rPr lang="en-US" altLang="zh-TW" dirty="0" smtClean="0"/>
              <a:t>), indexed by recent branch instruction addresses</a:t>
            </a:r>
          </a:p>
          <a:p>
            <a:pPr lvl="1"/>
            <a:r>
              <a:rPr lang="en-US" altLang="zh-TW" dirty="0" smtClean="0"/>
              <a:t>Stores outcome (taken/not taken) in the table</a:t>
            </a:r>
          </a:p>
          <a:p>
            <a:pPr lvl="1"/>
            <a:r>
              <a:rPr lang="en-US" altLang="zh-TW" dirty="0" smtClean="0"/>
              <a:t>To execute a branch</a:t>
            </a:r>
          </a:p>
          <a:p>
            <a:pPr lvl="2"/>
            <a:r>
              <a:rPr lang="en-US" altLang="zh-TW" dirty="0" smtClean="0"/>
              <a:t>Check table, expect the same outcome</a:t>
            </a:r>
          </a:p>
          <a:p>
            <a:pPr lvl="2"/>
            <a:r>
              <a:rPr lang="en-US" altLang="zh-TW" dirty="0" smtClean="0"/>
              <a:t>Start fetching from fall-through or target</a:t>
            </a:r>
          </a:p>
          <a:p>
            <a:pPr lvl="2"/>
            <a:r>
              <a:rPr lang="en-US" altLang="zh-TW" dirty="0" smtClean="0"/>
              <a:t>If wrong, flush pipeline and flip prediction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9216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Predicting Branch Direction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branch based on past history of branch</a:t>
            </a:r>
          </a:p>
          <a:p>
            <a:r>
              <a:rPr lang="en-US" altLang="zh-TW" i="1" dirty="0" smtClean="0"/>
              <a:t>Branch History Table </a:t>
            </a:r>
            <a:r>
              <a:rPr lang="en-US" altLang="zh-TW" dirty="0" smtClean="0"/>
              <a:t>(BHT)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42</a:t>
            </a:fld>
            <a:endParaRPr lang="zh-TW" altLang="zh-TW"/>
          </a:p>
        </p:txBody>
      </p:sp>
      <p:sp>
        <p:nvSpPr>
          <p:cNvPr id="6" name="Line 106"/>
          <p:cNvSpPr>
            <a:spLocks noChangeShapeType="1"/>
          </p:cNvSpPr>
          <p:nvPr/>
        </p:nvSpPr>
        <p:spPr bwMode="auto">
          <a:xfrm>
            <a:off x="530101" y="248274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680754" y="2020778"/>
            <a:ext cx="50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 dirty="0" smtClean="0">
                <a:latin typeface="+mn-lt"/>
              </a:rPr>
              <a:t>PC</a:t>
            </a:r>
            <a:endParaRPr lang="en-US" dirty="0">
              <a:latin typeface="+mn-lt"/>
            </a:endParaRPr>
          </a:p>
        </p:txBody>
      </p:sp>
      <p:sp>
        <p:nvSpPr>
          <p:cNvPr id="8" name="Rectangle 108"/>
          <p:cNvSpPr>
            <a:spLocks noChangeArrowheads="1"/>
          </p:cNvSpPr>
          <p:nvPr/>
        </p:nvSpPr>
        <p:spPr bwMode="auto">
          <a:xfrm>
            <a:off x="4987801" y="3411155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 sz="1600">
              <a:latin typeface="Verdana" pitchFamily="34" charset="0"/>
            </a:endParaRPr>
          </a:p>
        </p:txBody>
      </p:sp>
      <p:sp>
        <p:nvSpPr>
          <p:cNvPr id="9" name="Rectangle 109"/>
          <p:cNvSpPr>
            <a:spLocks noChangeArrowheads="1"/>
          </p:cNvSpPr>
          <p:nvPr/>
        </p:nvSpPr>
        <p:spPr bwMode="auto">
          <a:xfrm>
            <a:off x="5816476" y="2021178"/>
            <a:ext cx="381000" cy="32400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Rectangle 111"/>
          <p:cNvSpPr>
            <a:spLocks noChangeArrowheads="1"/>
          </p:cNvSpPr>
          <p:nvPr/>
        </p:nvSpPr>
        <p:spPr bwMode="auto">
          <a:xfrm>
            <a:off x="5816476" y="2153734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Rectangle 112"/>
          <p:cNvSpPr>
            <a:spLocks noChangeArrowheads="1"/>
          </p:cNvSpPr>
          <p:nvPr/>
        </p:nvSpPr>
        <p:spPr bwMode="auto">
          <a:xfrm>
            <a:off x="5816476" y="2306134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Rectangle 113"/>
          <p:cNvSpPr>
            <a:spLocks noChangeArrowheads="1"/>
          </p:cNvSpPr>
          <p:nvPr/>
        </p:nvSpPr>
        <p:spPr bwMode="auto">
          <a:xfrm>
            <a:off x="5816476" y="2458534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5816476" y="2610934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Rectangle 116"/>
          <p:cNvSpPr>
            <a:spLocks noChangeArrowheads="1"/>
          </p:cNvSpPr>
          <p:nvPr/>
        </p:nvSpPr>
        <p:spPr bwMode="auto">
          <a:xfrm>
            <a:off x="5816476" y="4964722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816476" y="4812322"/>
            <a:ext cx="381000" cy="152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 Box 118"/>
          <p:cNvSpPr txBox="1">
            <a:spLocks noChangeArrowheads="1"/>
          </p:cNvSpPr>
          <p:nvPr/>
        </p:nvSpPr>
        <p:spPr bwMode="auto">
          <a:xfrm>
            <a:off x="5892676" y="3172906"/>
            <a:ext cx="304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sz="1600" dirty="0"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n-US" sz="1600" dirty="0"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n-US" sz="1600" dirty="0"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n-US" sz="1600" dirty="0">
                <a:latin typeface="Verdana" pitchFamily="34" charset="0"/>
              </a:rPr>
              <a:t>.</a:t>
            </a:r>
          </a:p>
          <a:p>
            <a:pPr algn="l" eaLnBrk="0" hangingPunct="0"/>
            <a:r>
              <a:rPr lang="en-US" sz="1600" dirty="0">
                <a:latin typeface="Verdana" pitchFamily="34" charset="0"/>
              </a:rPr>
              <a:t>.</a:t>
            </a:r>
          </a:p>
        </p:txBody>
      </p:sp>
      <p:cxnSp>
        <p:nvCxnSpPr>
          <p:cNvPr id="18" name="AutoShape 119"/>
          <p:cNvCxnSpPr>
            <a:cxnSpLocks noChangeShapeType="1"/>
            <a:endCxn id="9" idx="1"/>
          </p:cNvCxnSpPr>
          <p:nvPr/>
        </p:nvCxnSpPr>
        <p:spPr bwMode="auto">
          <a:xfrm>
            <a:off x="3357439" y="2482443"/>
            <a:ext cx="2459037" cy="115873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Line 120"/>
          <p:cNvSpPr>
            <a:spLocks noChangeShapeType="1"/>
          </p:cNvSpPr>
          <p:nvPr/>
        </p:nvSpPr>
        <p:spPr bwMode="auto">
          <a:xfrm>
            <a:off x="6273676" y="2020778"/>
            <a:ext cx="0" cy="324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Text Box 121"/>
          <p:cNvSpPr txBox="1">
            <a:spLocks noChangeArrowheads="1"/>
          </p:cNvSpPr>
          <p:nvPr/>
        </p:nvSpPr>
        <p:spPr bwMode="auto">
          <a:xfrm>
            <a:off x="6349876" y="2245930"/>
            <a:ext cx="1188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0" dirty="0">
                <a:latin typeface="+mn-lt"/>
              </a:rPr>
              <a:t>2</a:t>
            </a:r>
            <a:r>
              <a:rPr lang="en-US" sz="2000" b="0" baseline="30000" dirty="0">
                <a:latin typeface="+mn-lt"/>
              </a:rPr>
              <a:t>N </a:t>
            </a:r>
            <a:r>
              <a:rPr lang="en-US" sz="2000" b="0" dirty="0">
                <a:latin typeface="+mn-lt"/>
              </a:rPr>
              <a:t>entries</a:t>
            </a:r>
          </a:p>
        </p:txBody>
      </p:sp>
      <p:sp>
        <p:nvSpPr>
          <p:cNvPr id="21" name="Line 122"/>
          <p:cNvSpPr>
            <a:spLocks noChangeShapeType="1"/>
          </p:cNvSpPr>
          <p:nvPr/>
        </p:nvSpPr>
        <p:spPr bwMode="auto">
          <a:xfrm>
            <a:off x="6032376" y="5261178"/>
            <a:ext cx="0" cy="360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Text Box 123"/>
          <p:cNvSpPr txBox="1">
            <a:spLocks noChangeArrowheads="1"/>
          </p:cNvSpPr>
          <p:nvPr/>
        </p:nvSpPr>
        <p:spPr bwMode="auto">
          <a:xfrm>
            <a:off x="5436096" y="5621178"/>
            <a:ext cx="1250471" cy="400110"/>
          </a:xfrm>
          <a:prstGeom prst="rect">
            <a:avLst/>
          </a:prstGeom>
          <a:solidFill>
            <a:srgbClr val="99FF99"/>
          </a:solidFill>
          <a:ln w="19050">
            <a:solidFill>
              <a:srgbClr val="006600"/>
            </a:solidFill>
            <a:miter lim="800000"/>
            <a:headEnd/>
            <a:tailEnd type="none" w="lg" len="lg"/>
          </a:ln>
          <a:effectLst/>
          <a:ex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0" dirty="0">
                <a:latin typeface="+mn-lt"/>
              </a:rPr>
              <a:t>Prediction</a:t>
            </a:r>
          </a:p>
        </p:txBody>
      </p:sp>
      <p:sp>
        <p:nvSpPr>
          <p:cNvPr id="23" name="Line 124"/>
          <p:cNvSpPr>
            <a:spLocks noChangeShapeType="1"/>
          </p:cNvSpPr>
          <p:nvPr/>
        </p:nvSpPr>
        <p:spPr bwMode="auto">
          <a:xfrm flipH="1">
            <a:off x="4499992" y="310089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 Box 125"/>
          <p:cNvSpPr txBox="1">
            <a:spLocks noChangeArrowheads="1"/>
          </p:cNvSpPr>
          <p:nvPr/>
        </p:nvSpPr>
        <p:spPr bwMode="auto">
          <a:xfrm>
            <a:off x="4660825" y="3316922"/>
            <a:ext cx="7889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0" dirty="0">
                <a:latin typeface="+mn-lt"/>
              </a:rPr>
              <a:t>N bits</a:t>
            </a:r>
          </a:p>
        </p:txBody>
      </p:sp>
      <p:sp>
        <p:nvSpPr>
          <p:cNvPr id="25" name="Line 126"/>
          <p:cNvSpPr>
            <a:spLocks noChangeShapeType="1"/>
          </p:cNvSpPr>
          <p:nvPr/>
        </p:nvSpPr>
        <p:spPr bwMode="auto">
          <a:xfrm flipH="1">
            <a:off x="1096839" y="2363678"/>
            <a:ext cx="152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" name="AutoShape 128"/>
          <p:cNvSpPr>
            <a:spLocks noChangeArrowheads="1"/>
          </p:cNvSpPr>
          <p:nvPr/>
        </p:nvSpPr>
        <p:spPr bwMode="auto">
          <a:xfrm>
            <a:off x="7480176" y="407473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 b="0">
                <a:solidFill>
                  <a:srgbClr val="FFFFFF"/>
                </a:solidFill>
                <a:latin typeface="+mn-lt"/>
              </a:rPr>
              <a:t>FSM</a:t>
            </a:r>
          </a:p>
          <a:p>
            <a:r>
              <a:rPr lang="en-US" sz="2000" b="0">
                <a:solidFill>
                  <a:srgbClr val="FFFFFF"/>
                </a:solidFill>
                <a:latin typeface="+mn-lt"/>
              </a:rPr>
              <a:t>Update</a:t>
            </a:r>
          </a:p>
          <a:p>
            <a:r>
              <a:rPr lang="en-US" sz="2000" b="0">
                <a:solidFill>
                  <a:srgbClr val="FFFFFF"/>
                </a:solidFill>
                <a:latin typeface="+mn-lt"/>
              </a:rPr>
              <a:t>Logic</a:t>
            </a:r>
          </a:p>
        </p:txBody>
      </p:sp>
      <p:sp>
        <p:nvSpPr>
          <p:cNvPr id="27" name="Text Box 131"/>
          <p:cNvSpPr txBox="1">
            <a:spLocks noChangeArrowheads="1"/>
          </p:cNvSpPr>
          <p:nvPr/>
        </p:nvSpPr>
        <p:spPr bwMode="auto">
          <a:xfrm>
            <a:off x="7083301" y="3285743"/>
            <a:ext cx="15300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T</a:t>
            </a:r>
            <a:r>
              <a:rPr lang="en-US" sz="2000" b="0" dirty="0" smtClean="0">
                <a:latin typeface="+mn-lt"/>
              </a:rPr>
              <a:t>able </a:t>
            </a:r>
            <a:r>
              <a:rPr lang="en-US" sz="2000" b="0" dirty="0">
                <a:latin typeface="+mn-lt"/>
              </a:rPr>
              <a:t>update</a:t>
            </a:r>
          </a:p>
        </p:txBody>
      </p:sp>
      <p:sp>
        <p:nvSpPr>
          <p:cNvPr id="28" name="Line 132"/>
          <p:cNvSpPr>
            <a:spLocks noChangeShapeType="1"/>
          </p:cNvSpPr>
          <p:nvPr/>
        </p:nvSpPr>
        <p:spPr bwMode="auto">
          <a:xfrm flipV="1">
            <a:off x="7956376" y="498913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29" name="Text Box 133"/>
          <p:cNvSpPr txBox="1">
            <a:spLocks noChangeArrowheads="1"/>
          </p:cNvSpPr>
          <p:nvPr/>
        </p:nvSpPr>
        <p:spPr bwMode="auto">
          <a:xfrm>
            <a:off x="7204391" y="5333146"/>
            <a:ext cx="18321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b="0" dirty="0">
                <a:latin typeface="+mn-lt"/>
              </a:rPr>
              <a:t>Actual outcome</a:t>
            </a:r>
          </a:p>
        </p:txBody>
      </p:sp>
      <p:cxnSp>
        <p:nvCxnSpPr>
          <p:cNvPr id="30" name="AutoShape 134"/>
          <p:cNvCxnSpPr>
            <a:cxnSpLocks noChangeShapeType="1"/>
            <a:stCxn id="16" idx="3"/>
            <a:endCxn id="26" idx="1"/>
          </p:cNvCxnSpPr>
          <p:nvPr/>
        </p:nvCxnSpPr>
        <p:spPr bwMode="auto">
          <a:xfrm flipV="1">
            <a:off x="6197476" y="4531930"/>
            <a:ext cx="1282700" cy="35659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35"/>
          <p:cNvCxnSpPr>
            <a:cxnSpLocks noChangeShapeType="1"/>
            <a:stCxn id="26" idx="0"/>
            <a:endCxn id="16" idx="3"/>
          </p:cNvCxnSpPr>
          <p:nvPr/>
        </p:nvCxnSpPr>
        <p:spPr bwMode="auto">
          <a:xfrm rot="16200000" flipH="1" flipV="1">
            <a:off x="6698630" y="3573576"/>
            <a:ext cx="813792" cy="1816100"/>
          </a:xfrm>
          <a:prstGeom prst="bentConnector4">
            <a:avLst>
              <a:gd name="adj1" fmla="val -28091"/>
              <a:gd name="adj2" fmla="val 64685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文字方塊 33"/>
          <p:cNvSpPr txBox="1"/>
          <p:nvPr/>
        </p:nvSpPr>
        <p:spPr>
          <a:xfrm>
            <a:off x="323528" y="3789040"/>
            <a:ext cx="4920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+mn-lt"/>
              </a:rPr>
              <a:t>BHT: a cache of recent branches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+mn-lt"/>
              </a:rPr>
              <a:t>Each </a:t>
            </a:r>
            <a:r>
              <a:rPr lang="en-US" altLang="zh-TW" dirty="0">
                <a:latin typeface="+mn-lt"/>
              </a:rPr>
              <a:t>entry stores last direction that the indexed branch went (1 bit to encode taken/not-taken</a:t>
            </a:r>
            <a:r>
              <a:rPr lang="en-US" altLang="zh-TW" dirty="0" smtClean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No need to decode to know if it is a branch, just look at instr. address</a:t>
            </a:r>
          </a:p>
        </p:txBody>
      </p:sp>
      <p:cxnSp>
        <p:nvCxnSpPr>
          <p:cNvPr id="36" name="直線接點 35"/>
          <p:cNvCxnSpPr>
            <a:stCxn id="6" idx="1"/>
          </p:cNvCxnSpPr>
          <p:nvPr/>
        </p:nvCxnSpPr>
        <p:spPr bwMode="auto">
          <a:xfrm flipV="1">
            <a:off x="2282701" y="2482443"/>
            <a:ext cx="1074738" cy="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AutoShape 104"/>
          <p:cNvSpPr>
            <a:spLocks noChangeArrowheads="1"/>
          </p:cNvSpPr>
          <p:nvPr/>
        </p:nvSpPr>
        <p:spPr bwMode="auto">
          <a:xfrm>
            <a:off x="2287464" y="2093530"/>
            <a:ext cx="1069975" cy="841375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n-US" sz="2400" b="0" dirty="0">
                <a:latin typeface="+mn-lt"/>
              </a:rPr>
              <a:t>Hash</a:t>
            </a: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4660825" y="1916832"/>
            <a:ext cx="1155651" cy="4468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1808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4" grpId="0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with 1-Bit Predictor</a:t>
            </a:r>
            <a:endParaRPr lang="en-AU" altLang="zh-TW" dirty="0" smtClean="0"/>
          </a:p>
        </p:txBody>
      </p:sp>
      <p:sp>
        <p:nvSpPr>
          <p:cNvPr id="9523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Inner loop branches mispredicted twice!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 lvl="1"/>
            <a:r>
              <a:rPr lang="en-US" altLang="zh-TW" smtClean="0"/>
              <a:t>Mispredict as taken on last iteration of inner loop</a:t>
            </a:r>
          </a:p>
          <a:p>
            <a:pPr lvl="1"/>
            <a:r>
              <a:rPr lang="en-US" altLang="zh-TW" smtClean="0"/>
              <a:t>Then mispredict as not taken on first iteration of inner loop next time around</a:t>
            </a:r>
            <a:endParaRPr lang="en-AU" altLang="zh-TW" smtClean="0"/>
          </a:p>
          <a:p>
            <a:endParaRPr lang="en-AU" altLang="zh-TW" dirty="0" smtClean="0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2339752" y="3069208"/>
            <a:ext cx="2943846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1043335" y="1615440"/>
            <a:ext cx="42402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outer: …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inner: …</a:t>
            </a:r>
          </a:p>
          <a:p>
            <a:pPr algn="l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pPr algn="l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…, …, inner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…, …, outer</a:t>
            </a:r>
            <a:endParaRPr lang="en-AU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39" name="Line 6"/>
          <p:cNvSpPr>
            <a:spLocks noChangeShapeType="1"/>
          </p:cNvSpPr>
          <p:nvPr/>
        </p:nvSpPr>
        <p:spPr bwMode="auto">
          <a:xfrm>
            <a:off x="5290760" y="3307333"/>
            <a:ext cx="4333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40" name="Line 7"/>
          <p:cNvSpPr>
            <a:spLocks noChangeShapeType="1"/>
          </p:cNvSpPr>
          <p:nvPr/>
        </p:nvSpPr>
        <p:spPr bwMode="auto">
          <a:xfrm flipV="1">
            <a:off x="5723806" y="2586484"/>
            <a:ext cx="0" cy="72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41" name="Line 8"/>
          <p:cNvSpPr>
            <a:spLocks noChangeShapeType="1"/>
          </p:cNvSpPr>
          <p:nvPr/>
        </p:nvSpPr>
        <p:spPr bwMode="auto">
          <a:xfrm flipH="1">
            <a:off x="4499843" y="2586484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42" name="Line 9"/>
          <p:cNvSpPr>
            <a:spLocks noChangeShapeType="1"/>
          </p:cNvSpPr>
          <p:nvPr/>
        </p:nvSpPr>
        <p:spPr bwMode="auto">
          <a:xfrm>
            <a:off x="5363443" y="4005064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43" name="Line 10"/>
          <p:cNvSpPr>
            <a:spLocks noChangeShapeType="1"/>
          </p:cNvSpPr>
          <p:nvPr/>
        </p:nvSpPr>
        <p:spPr bwMode="auto">
          <a:xfrm flipV="1">
            <a:off x="6084168" y="1938783"/>
            <a:ext cx="0" cy="205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244" name="Line 11"/>
          <p:cNvSpPr>
            <a:spLocks noChangeShapeType="1"/>
          </p:cNvSpPr>
          <p:nvPr/>
        </p:nvSpPr>
        <p:spPr bwMode="auto">
          <a:xfrm flipH="1">
            <a:off x="4499843" y="1938784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351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Solution: 2-Bit Predictor</a:t>
            </a:r>
            <a:endParaRPr lang="en-AU" altLang="zh-TW" dirty="0" smtClean="0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Change prediction on two successive </a:t>
            </a:r>
            <a:r>
              <a:rPr lang="en-US" altLang="zh-TW" dirty="0" err="1" smtClean="0"/>
              <a:t>mispredictions</a:t>
            </a:r>
            <a:endParaRPr lang="en-AU" altLang="zh-TW" dirty="0" smtClean="0"/>
          </a:p>
        </p:txBody>
      </p:sp>
      <p:pic>
        <p:nvPicPr>
          <p:cNvPr id="96259" name="Picture 6" descr="f04-6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7" y="1628800"/>
            <a:ext cx="7319747" cy="44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64088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</a:t>
            </a:r>
            <a:r>
              <a:rPr lang="en-US" altLang="zh-TW" dirty="0" smtClean="0">
                <a:latin typeface="+mn-lt"/>
              </a:rPr>
              <a:t>4.61</a:t>
            </a:r>
            <a:endParaRPr lang="zh-TW" altLang="en-US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615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Calculating the Branch Target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Need target address at same time as prediction</a:t>
            </a:r>
          </a:p>
          <a:p>
            <a:pPr lvl="1"/>
            <a:r>
              <a:rPr lang="en-US" altLang="en-US" i="1" dirty="0" smtClean="0">
                <a:solidFill>
                  <a:srgbClr val="FF0000"/>
                </a:solidFill>
              </a:rPr>
              <a:t>Branch Target Buffer </a:t>
            </a:r>
            <a:r>
              <a:rPr lang="en-US" altLang="en-US" dirty="0" smtClean="0"/>
              <a:t>(BTB): use PC to</a:t>
            </a:r>
            <a:r>
              <a:rPr lang="en-US" altLang="zh-TW" dirty="0" smtClean="0"/>
              <a:t> </a:t>
            </a:r>
            <a:r>
              <a:rPr lang="en-US" altLang="zh-TW" dirty="0" smtClean="0"/>
              <a:t>fetch instruction</a:t>
            </a:r>
            <a:r>
              <a:rPr lang="en-US" altLang="zh-TW" dirty="0" smtClean="0"/>
              <a:t> </a:t>
            </a:r>
            <a:r>
              <a:rPr lang="en-US" altLang="zh-TW" dirty="0" smtClean="0"/>
              <a:t>and simultaneously</a:t>
            </a:r>
            <a:r>
              <a:rPr lang="en-US" altLang="en-US" dirty="0" smtClean="0"/>
              <a:t> look up BTB to get prediction AND branch address (if taken)</a:t>
            </a:r>
          </a:p>
          <a:p>
            <a:endParaRPr lang="en-US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45</a:t>
            </a:fld>
            <a:endParaRPr lang="zh-TW" altLang="zh-TW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513781" y="2487628"/>
            <a:ext cx="5257800" cy="2192338"/>
            <a:chOff x="1440" y="2123"/>
            <a:chExt cx="3312" cy="1381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1440" y="2352"/>
              <a:ext cx="3312" cy="1152"/>
              <a:chOff x="960" y="1056"/>
              <a:chExt cx="3312" cy="1152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960" y="1056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2496" y="1056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4032" y="1056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2496" y="1248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7" name="Rectangle 11"/>
              <p:cNvSpPr>
                <a:spLocks noChangeArrowheads="1"/>
              </p:cNvSpPr>
              <p:nvPr/>
            </p:nvSpPr>
            <p:spPr bwMode="auto">
              <a:xfrm>
                <a:off x="4032" y="1248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2496" y="1632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1536" cy="192"/>
              </a:xfrm>
              <a:prstGeom prst="rect">
                <a:avLst/>
              </a:prstGeom>
              <a:solidFill>
                <a:srgbClr val="A6F6E5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2496" y="2016"/>
                <a:ext cx="1536" cy="192"/>
              </a:xfrm>
              <a:prstGeom prst="rect">
                <a:avLst/>
              </a:prstGeom>
              <a:solidFill>
                <a:srgbClr val="FFFF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19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TW" altLang="en-US"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1789" y="2123"/>
              <a:ext cx="79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>
                  <a:latin typeface="+mn-lt"/>
                </a:rPr>
                <a:t>Branch PC</a:t>
              </a:r>
            </a:p>
          </p:txBody>
        </p:sp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3242" y="2123"/>
              <a:ext cx="9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+mn-lt"/>
                </a:rPr>
                <a:t>Predicted PC</a:t>
              </a:r>
            </a:p>
          </p:txBody>
        </p:sp>
      </p:grp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3371031" y="504985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+mn-lt"/>
              </a:rPr>
              <a:t>=?</a:t>
            </a: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3675831" y="466885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 rot="5400000">
            <a:off x="737178" y="3431466"/>
            <a:ext cx="19434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PC of instruction</a:t>
            </a:r>
          </a:p>
          <a:p>
            <a:pPr algn="ctr"/>
            <a:r>
              <a:rPr lang="en-US" altLang="en-US" sz="2000" dirty="0" smtClean="0">
                <a:latin typeface="+mn-lt"/>
              </a:rPr>
              <a:t>Fetch</a:t>
            </a:r>
            <a:endParaRPr lang="en-US" altLang="en-US" sz="2000" dirty="0">
              <a:latin typeface="+mn-lt"/>
            </a:endParaRPr>
          </a:p>
        </p:txBody>
      </p:sp>
      <p:sp>
        <p:nvSpPr>
          <p:cNvPr id="33" name="AutoShape 29"/>
          <p:cNvSpPr>
            <a:spLocks/>
          </p:cNvSpPr>
          <p:nvPr/>
        </p:nvSpPr>
        <p:spPr bwMode="auto">
          <a:xfrm>
            <a:off x="1999431" y="2840052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1694631" y="4745052"/>
            <a:ext cx="1600200" cy="609600"/>
          </a:xfrm>
          <a:custGeom>
            <a:avLst/>
            <a:gdLst>
              <a:gd name="T0" fmla="*/ 0 w 1008"/>
              <a:gd name="T1" fmla="*/ 0 h 432"/>
              <a:gd name="T2" fmla="*/ 0 w 1008"/>
              <a:gd name="T3" fmla="*/ 2147483647 h 432"/>
              <a:gd name="T4" fmla="*/ 2147483647 w 1008"/>
              <a:gd name="T5" fmla="*/ 2147483647 h 432"/>
              <a:gd name="T6" fmla="*/ 0 60000 65536"/>
              <a:gd name="T7" fmla="*/ 0 60000 65536"/>
              <a:gd name="T8" fmla="*/ 0 60000 65536"/>
              <a:gd name="T9" fmla="*/ 0 w 1008"/>
              <a:gd name="T10" fmla="*/ 0 h 432"/>
              <a:gd name="T11" fmla="*/ 1008 w 100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432">
                <a:moveTo>
                  <a:pt x="0" y="0"/>
                </a:moveTo>
                <a:lnTo>
                  <a:pt x="0" y="432"/>
                </a:lnTo>
                <a:lnTo>
                  <a:pt x="1008" y="43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7562031" y="4668852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3980631" y="5354652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514031" y="4792697"/>
            <a:ext cx="2209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Yes: instruction is branch and use predicted PC as next PC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258861" y="5457418"/>
            <a:ext cx="32650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2000" dirty="0">
                <a:latin typeface="+mn-lt"/>
              </a:rPr>
              <a:t>No: branch not </a:t>
            </a:r>
            <a:r>
              <a:rPr lang="en-US" altLang="en-US" sz="2000" dirty="0" smtClean="0">
                <a:latin typeface="+mn-lt"/>
              </a:rPr>
              <a:t>predicted</a:t>
            </a:r>
            <a:r>
              <a:rPr lang="en-US" altLang="en-US" sz="2000" dirty="0">
                <a:latin typeface="+mn-lt"/>
              </a:rPr>
              <a:t>, proceed </a:t>
            </a:r>
            <a:r>
              <a:rPr lang="en-US" altLang="en-US" sz="2000" dirty="0" smtClean="0">
                <a:latin typeface="+mn-lt"/>
              </a:rPr>
              <a:t>normally</a:t>
            </a:r>
            <a:endParaRPr lang="en-US" altLang="en-US" sz="2000" dirty="0">
              <a:latin typeface="+mn-lt"/>
            </a:endParaRP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3693294" y="5674742"/>
            <a:ext cx="1587" cy="479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660232" y="5047074"/>
            <a:ext cx="2110607" cy="9144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Branch predicted</a:t>
            </a:r>
            <a:endParaRPr lang="en-US" altLang="zh-TW" sz="2000" dirty="0">
              <a:latin typeface="+mn-lt"/>
              <a:ea typeface="新細明體" panose="02020500000000000000" pitchFamily="18" charset="-120"/>
            </a:endParaRPr>
          </a:p>
          <a:p>
            <a:pPr algn="ctr"/>
            <a:r>
              <a:rPr lang="en-US" altLang="zh-TW" sz="2000" dirty="0" smtClean="0">
                <a:latin typeface="+mn-lt"/>
              </a:rPr>
              <a:t>t</a:t>
            </a:r>
            <a:r>
              <a:rPr lang="en-US" altLang="zh-TW" sz="2000" dirty="0" smtClean="0">
                <a:latin typeface="+mn-lt"/>
                <a:ea typeface="新細明體" panose="02020500000000000000" pitchFamily="18" charset="-120"/>
              </a:rPr>
              <a:t>aken or untaken</a:t>
            </a:r>
            <a:endParaRPr lang="en-US" altLang="zh-TW" sz="2000" dirty="0">
              <a:latin typeface="+mn-lt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71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Problem statement and logic review (Sec. 4.1, 4.2)</a:t>
            </a:r>
          </a:p>
          <a:p>
            <a:r>
              <a:rPr lang="en-US" altLang="zh-TW" dirty="0" smtClean="0"/>
              <a:t>Building a simple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4.3, 4.4)</a:t>
            </a:r>
          </a:p>
          <a:p>
            <a:r>
              <a:rPr lang="en-US" altLang="zh-TW" dirty="0" smtClean="0"/>
              <a:t>Building a pipelined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4.5, 4.6)</a:t>
            </a:r>
          </a:p>
          <a:p>
            <a:r>
              <a:rPr lang="en-US" altLang="zh-TW" dirty="0" smtClean="0"/>
              <a:t>Dealing hazards in pipelined processor: data and control hazards (Sec. 4.7, 4.8)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Handling exceptions (Sec. 4.9)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More advanced topics: parallelism via instructions,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ARM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Cortex-A53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and Intel Core i7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Pipelines, instruction-level parallelism  (Sec. 4.10, 4.11, 4.12)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993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Events and 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happen if CPU fetches an instruction and cannot understand its opcode?</a:t>
            </a:r>
          </a:p>
          <a:p>
            <a:endParaRPr lang="en-US" altLang="zh-TW" dirty="0"/>
          </a:p>
          <a:p>
            <a:r>
              <a:rPr lang="en-US" altLang="zh-TW" dirty="0" smtClean="0"/>
              <a:t>What happen if you type a key on the keyboard? How does the computer know and start processing your input?</a:t>
            </a:r>
          </a:p>
          <a:p>
            <a:endParaRPr lang="en-US" altLang="zh-TW" dirty="0"/>
          </a:p>
          <a:p>
            <a:r>
              <a:rPr lang="en-US" altLang="zh-TW" dirty="0" smtClean="0"/>
              <a:t>When these special “events” occur, the CPU needs to “interrupt” the currently executing program and switch to execute some special subroutines to handle the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8748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Exceptions and Interrupts</a:t>
            </a:r>
            <a:endParaRPr lang="en-AU" altLang="zh-TW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“Unexpected” events requiring change in flow of control to service the events</a:t>
            </a:r>
          </a:p>
          <a:p>
            <a:pPr lvl="1"/>
            <a:r>
              <a:rPr lang="en-US" altLang="zh-TW" dirty="0" smtClean="0"/>
              <a:t>Similar to a procedure call, but unplanned</a:t>
            </a:r>
          </a:p>
          <a:p>
            <a:r>
              <a:rPr lang="en-US" altLang="zh-TW" i="1" dirty="0" smtClean="0"/>
              <a:t>Exception</a:t>
            </a:r>
          </a:p>
          <a:p>
            <a:pPr lvl="1"/>
            <a:r>
              <a:rPr lang="en-US" altLang="zh-TW" dirty="0" smtClean="0"/>
              <a:t>Arises within CPU, e.g., undefined opcode, overflow, </a:t>
            </a:r>
            <a:r>
              <a:rPr lang="en-US" altLang="zh-TW" dirty="0" err="1" smtClean="0"/>
              <a:t>syscall</a:t>
            </a:r>
            <a:endParaRPr lang="en-US" altLang="zh-TW" dirty="0" smtClean="0"/>
          </a:p>
          <a:p>
            <a:r>
              <a:rPr lang="en-US" altLang="zh-TW" i="1" dirty="0" smtClean="0"/>
              <a:t>Interrupt</a:t>
            </a:r>
          </a:p>
          <a:p>
            <a:pPr lvl="1"/>
            <a:r>
              <a:rPr lang="en-US" altLang="zh-TW" dirty="0" smtClean="0"/>
              <a:t>From an external I/O controller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48</a:t>
            </a:fld>
            <a:endParaRPr lang="zh-TW" altLang="zh-TW"/>
          </a:p>
        </p:txBody>
      </p:sp>
      <p:sp>
        <p:nvSpPr>
          <p:cNvPr id="4" name="橢圓 3"/>
          <p:cNvSpPr/>
          <p:nvPr/>
        </p:nvSpPr>
        <p:spPr bwMode="auto">
          <a:xfrm>
            <a:off x="406400" y="2276872"/>
            <a:ext cx="2149376" cy="64807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5986"/>
            <a:ext cx="9144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Structure Hazards</a:t>
            </a:r>
            <a:endParaRPr lang="en-AU" altLang="zh-TW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Suppose RISC-V </a:t>
            </a:r>
            <a:r>
              <a:rPr lang="en-US" altLang="zh-TW" dirty="0" smtClean="0"/>
              <a:t>pipeline has only a single memory</a:t>
            </a:r>
          </a:p>
          <a:p>
            <a:pPr lvl="1"/>
            <a:r>
              <a:rPr lang="en-US" altLang="zh-TW" dirty="0" smtClean="0"/>
              <a:t>Load/store requires data access at its MEM stage</a:t>
            </a:r>
          </a:p>
          <a:p>
            <a:pPr lvl="1"/>
            <a:r>
              <a:rPr lang="en-US" altLang="zh-TW" dirty="0" smtClean="0"/>
              <a:t>The third following instruction in IF also requires memory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36" name="Freeform 3"/>
          <p:cNvSpPr>
            <a:spLocks/>
          </p:cNvSpPr>
          <p:nvPr/>
        </p:nvSpPr>
        <p:spPr bwMode="auto">
          <a:xfrm>
            <a:off x="4464000" y="2647892"/>
            <a:ext cx="244800" cy="375961"/>
          </a:xfrm>
          <a:custGeom>
            <a:avLst/>
            <a:gdLst>
              <a:gd name="T0" fmla="*/ 0 w 148"/>
              <a:gd name="T1" fmla="*/ 0 h 289"/>
              <a:gd name="T2" fmla="*/ 147 w 148"/>
              <a:gd name="T3" fmla="*/ 0 h 289"/>
              <a:gd name="T4" fmla="*/ 147 w 148"/>
              <a:gd name="T5" fmla="*/ 288 h 289"/>
              <a:gd name="T6" fmla="*/ 0 w 148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rgbClr val="00B0F0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37" name="Freeform 5"/>
          <p:cNvSpPr>
            <a:spLocks/>
          </p:cNvSpPr>
          <p:nvPr/>
        </p:nvSpPr>
        <p:spPr bwMode="auto">
          <a:xfrm>
            <a:off x="4212953" y="2648769"/>
            <a:ext cx="246199" cy="373673"/>
          </a:xfrm>
          <a:custGeom>
            <a:avLst/>
            <a:gdLst>
              <a:gd name="T0" fmla="*/ 169 w 170"/>
              <a:gd name="T1" fmla="*/ 0 h 289"/>
              <a:gd name="T2" fmla="*/ 0 w 170"/>
              <a:gd name="T3" fmla="*/ 0 h 289"/>
              <a:gd name="T4" fmla="*/ 0 w 170"/>
              <a:gd name="T5" fmla="*/ 288 h 289"/>
              <a:gd name="T6" fmla="*/ 169 w 170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38" name="Freeform 10"/>
          <p:cNvSpPr>
            <a:spLocks/>
          </p:cNvSpPr>
          <p:nvPr/>
        </p:nvSpPr>
        <p:spPr bwMode="auto">
          <a:xfrm>
            <a:off x="4166089" y="4640228"/>
            <a:ext cx="269631" cy="423496"/>
          </a:xfrm>
          <a:custGeom>
            <a:avLst/>
            <a:gdLst>
              <a:gd name="T0" fmla="*/ 169 w 170"/>
              <a:gd name="T1" fmla="*/ 0 h 289"/>
              <a:gd name="T2" fmla="*/ 0 w 170"/>
              <a:gd name="T3" fmla="*/ 0 h 289"/>
              <a:gd name="T4" fmla="*/ 0 w 170"/>
              <a:gd name="T5" fmla="*/ 288 h 289"/>
              <a:gd name="T6" fmla="*/ 169 w 170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39" name="Freeform 11"/>
          <p:cNvSpPr>
            <a:spLocks/>
          </p:cNvSpPr>
          <p:nvPr/>
        </p:nvSpPr>
        <p:spPr bwMode="auto">
          <a:xfrm>
            <a:off x="4434134" y="4640228"/>
            <a:ext cx="271217" cy="423496"/>
          </a:xfrm>
          <a:custGeom>
            <a:avLst/>
            <a:gdLst>
              <a:gd name="T0" fmla="*/ 0 w 171"/>
              <a:gd name="T1" fmla="*/ 0 h 289"/>
              <a:gd name="T2" fmla="*/ 170 w 171"/>
              <a:gd name="T3" fmla="*/ 0 h 289"/>
              <a:gd name="T4" fmla="*/ 170 w 171"/>
              <a:gd name="T5" fmla="*/ 288 h 289"/>
              <a:gd name="T6" fmla="*/ 0 w 171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solidFill>
            <a:srgbClr val="00B0F0"/>
          </a:solidFill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4088445" y="4659278"/>
            <a:ext cx="676590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ctr"/>
            <a:r>
              <a:rPr lang="en-US" altLang="zh-TW" sz="1800" b="1" dirty="0" smtClean="0">
                <a:latin typeface="+mn-lt"/>
              </a:rPr>
              <a:t>Mem</a:t>
            </a:r>
            <a:endParaRPr lang="en-US" altLang="zh-TW" sz="1800" b="1" dirty="0">
              <a:latin typeface="+mn-lt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460893" y="2821685"/>
            <a:ext cx="322327" cy="313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ctr"/>
            <a:r>
              <a:rPr lang="en-US" altLang="zh-TW" sz="1800" i="1" dirty="0">
                <a:latin typeface="+mn-lt"/>
              </a:rPr>
              <a:t>I</a:t>
            </a:r>
          </a:p>
          <a:p>
            <a:pPr algn="ctr"/>
            <a:r>
              <a:rPr lang="en-US" altLang="zh-TW" sz="1800" i="1" dirty="0">
                <a:latin typeface="+mn-lt"/>
              </a:rPr>
              <a:t>n</a:t>
            </a:r>
          </a:p>
          <a:p>
            <a:pPr algn="ctr"/>
            <a:r>
              <a:rPr lang="en-US" altLang="zh-TW" sz="1800" i="1" dirty="0">
                <a:latin typeface="+mn-lt"/>
              </a:rPr>
              <a:t>s</a:t>
            </a:r>
          </a:p>
          <a:p>
            <a:pPr algn="ctr"/>
            <a:r>
              <a:rPr lang="en-US" altLang="zh-TW" sz="1800" i="1" dirty="0">
                <a:latin typeface="+mn-lt"/>
              </a:rPr>
              <a:t>t</a:t>
            </a:r>
          </a:p>
          <a:p>
            <a:pPr algn="ctr"/>
            <a:r>
              <a:rPr lang="en-US" altLang="zh-TW" sz="1800" i="1" dirty="0">
                <a:latin typeface="+mn-lt"/>
              </a:rPr>
              <a:t>r.</a:t>
            </a:r>
          </a:p>
          <a:p>
            <a:pPr algn="ctr"/>
            <a:endParaRPr lang="en-US" altLang="zh-TW" sz="1800" i="1" dirty="0">
              <a:latin typeface="+mn-lt"/>
            </a:endParaRPr>
          </a:p>
          <a:p>
            <a:pPr algn="ctr"/>
            <a:r>
              <a:rPr lang="en-US" altLang="zh-TW" sz="1800" i="1" dirty="0">
                <a:latin typeface="+mn-lt"/>
              </a:rPr>
              <a:t>O</a:t>
            </a:r>
          </a:p>
          <a:p>
            <a:pPr algn="ctr"/>
            <a:r>
              <a:rPr lang="en-US" altLang="zh-TW" sz="1800" i="1" dirty="0">
                <a:latin typeface="+mn-lt"/>
              </a:rPr>
              <a:t>r</a:t>
            </a:r>
          </a:p>
          <a:p>
            <a:pPr algn="ctr"/>
            <a:r>
              <a:rPr lang="en-US" altLang="zh-TW" sz="1800" i="1" dirty="0">
                <a:latin typeface="+mn-lt"/>
              </a:rPr>
              <a:t>d</a:t>
            </a:r>
          </a:p>
          <a:p>
            <a:pPr algn="ctr"/>
            <a:r>
              <a:rPr lang="en-US" altLang="zh-TW" sz="1800" i="1" dirty="0">
                <a:latin typeface="+mn-lt"/>
              </a:rPr>
              <a:t>e</a:t>
            </a:r>
          </a:p>
          <a:p>
            <a:pPr algn="ctr"/>
            <a:r>
              <a:rPr lang="en-US" altLang="zh-TW" sz="1800" i="1" dirty="0">
                <a:latin typeface="+mn-lt"/>
              </a:rPr>
              <a:t>r</a:t>
            </a: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927589" y="2764535"/>
            <a:ext cx="0" cy="30011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215">
              <a:latin typeface="+mn-lt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1548912" y="2481487"/>
            <a:ext cx="6337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215">
              <a:latin typeface="+mn-lt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609600" y="2305642"/>
            <a:ext cx="681399" cy="39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2000" i="1" dirty="0">
                <a:latin typeface="+mn-lt"/>
              </a:rPr>
              <a:t>Time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924659" y="2774793"/>
            <a:ext cx="412094" cy="4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b="1" dirty="0" err="1" smtClean="0">
                <a:latin typeface="+mn-lt"/>
              </a:rPr>
              <a:t>ld</a:t>
            </a:r>
            <a:endParaRPr lang="en-US" altLang="zh-TW" b="1" dirty="0">
              <a:latin typeface="+mn-lt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898281" y="3384393"/>
            <a:ext cx="979301" cy="4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b="1" dirty="0" err="1">
                <a:latin typeface="+mn-lt"/>
              </a:rPr>
              <a:t>Instr</a:t>
            </a:r>
            <a:r>
              <a:rPr lang="en-US" altLang="zh-TW" b="1" dirty="0">
                <a:latin typeface="+mn-lt"/>
              </a:rPr>
              <a:t> 1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886558" y="4064331"/>
            <a:ext cx="979301" cy="4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b="1">
                <a:latin typeface="+mn-lt"/>
              </a:rPr>
              <a:t>Instr 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880696" y="4694447"/>
            <a:ext cx="979301" cy="4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b="1">
                <a:latin typeface="+mn-lt"/>
              </a:rPr>
              <a:t>Instr 3</a:t>
            </a: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936381" y="5361196"/>
            <a:ext cx="979301" cy="4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b="1" dirty="0" err="1">
                <a:latin typeface="+mn-lt"/>
              </a:rPr>
              <a:t>Instr</a:t>
            </a:r>
            <a:r>
              <a:rPr lang="en-US" altLang="zh-TW" b="1" dirty="0">
                <a:latin typeface="+mn-lt"/>
              </a:rPr>
              <a:t> 4</a:t>
            </a: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7432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34290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2" name="Line 24"/>
          <p:cNvSpPr>
            <a:spLocks noChangeShapeType="1"/>
          </p:cNvSpPr>
          <p:nvPr/>
        </p:nvSpPr>
        <p:spPr bwMode="auto">
          <a:xfrm>
            <a:off x="41148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48006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4" name="Line 26"/>
          <p:cNvSpPr>
            <a:spLocks noChangeShapeType="1"/>
          </p:cNvSpPr>
          <p:nvPr/>
        </p:nvSpPr>
        <p:spPr bwMode="auto">
          <a:xfrm>
            <a:off x="54864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61722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68580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7543800" y="2493296"/>
            <a:ext cx="0" cy="3600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grpSp>
        <p:nvGrpSpPr>
          <p:cNvPr id="58" name="Group 30"/>
          <p:cNvGrpSpPr>
            <a:grpSpLocks/>
          </p:cNvGrpSpPr>
          <p:nvPr/>
        </p:nvGrpSpPr>
        <p:grpSpPr bwMode="auto">
          <a:xfrm>
            <a:off x="3574542" y="2530073"/>
            <a:ext cx="365885" cy="704850"/>
            <a:chOff x="2252" y="1248"/>
            <a:chExt cx="230" cy="481"/>
          </a:xfrm>
        </p:grpSpPr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2269" y="1248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60" name="Rectangle 32"/>
            <p:cNvSpPr>
              <a:spLocks noChangeArrowheads="1"/>
            </p:cNvSpPr>
            <p:nvPr/>
          </p:nvSpPr>
          <p:spPr bwMode="auto">
            <a:xfrm rot="5400000">
              <a:off x="2177" y="1370"/>
              <a:ext cx="37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ALU</a:t>
              </a:r>
            </a:p>
          </p:txBody>
        </p:sp>
      </p:grpSp>
      <p:grpSp>
        <p:nvGrpSpPr>
          <p:cNvPr id="61" name="Group 33"/>
          <p:cNvGrpSpPr>
            <a:grpSpLocks/>
          </p:cNvGrpSpPr>
          <p:nvPr/>
        </p:nvGrpSpPr>
        <p:grpSpPr bwMode="auto">
          <a:xfrm>
            <a:off x="2072322" y="2670750"/>
            <a:ext cx="677341" cy="423497"/>
            <a:chOff x="1305" y="1344"/>
            <a:chExt cx="427" cy="289"/>
          </a:xfrm>
        </p:grpSpPr>
        <p:sp>
          <p:nvSpPr>
            <p:cNvPr id="62" name="Rectangle 34"/>
            <p:cNvSpPr>
              <a:spLocks noChangeArrowheads="1"/>
            </p:cNvSpPr>
            <p:nvPr/>
          </p:nvSpPr>
          <p:spPr bwMode="auto">
            <a:xfrm>
              <a:off x="1305" y="1357"/>
              <a:ext cx="42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sz="1800" b="1" dirty="0" smtClean="0">
                  <a:latin typeface="+mn-lt"/>
                </a:rPr>
                <a:t>Mem</a:t>
              </a:r>
              <a:endParaRPr lang="en-US" altLang="zh-TW" sz="1800" b="1" dirty="0">
                <a:latin typeface="+mn-lt"/>
              </a:endParaRPr>
            </a:p>
          </p:txBody>
        </p:sp>
        <p:grpSp>
          <p:nvGrpSpPr>
            <p:cNvPr id="63" name="Group 35"/>
            <p:cNvGrpSpPr>
              <a:grpSpLocks/>
            </p:cNvGrpSpPr>
            <p:nvPr/>
          </p:nvGrpSpPr>
          <p:grpSpPr bwMode="auto">
            <a:xfrm>
              <a:off x="1343" y="1344"/>
              <a:ext cx="340" cy="289"/>
              <a:chOff x="1343" y="1344"/>
              <a:chExt cx="340" cy="289"/>
            </a:xfrm>
          </p:grpSpPr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1343" y="1344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1512" y="1344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</p:grpSp>
      <p:sp>
        <p:nvSpPr>
          <p:cNvPr id="66" name="Rectangle 38"/>
          <p:cNvSpPr>
            <a:spLocks noChangeArrowheads="1"/>
          </p:cNvSpPr>
          <p:nvPr/>
        </p:nvSpPr>
        <p:spPr bwMode="auto">
          <a:xfrm>
            <a:off x="2836985" y="2697127"/>
            <a:ext cx="5225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1800" b="1">
                <a:latin typeface="+mn-lt"/>
              </a:rPr>
              <a:t>Reg</a:t>
            </a:r>
          </a:p>
        </p:txBody>
      </p:sp>
      <p:grpSp>
        <p:nvGrpSpPr>
          <p:cNvPr id="67" name="Group 39"/>
          <p:cNvGrpSpPr>
            <a:grpSpLocks/>
          </p:cNvGrpSpPr>
          <p:nvPr/>
        </p:nvGrpSpPr>
        <p:grpSpPr bwMode="auto">
          <a:xfrm>
            <a:off x="2861897" y="2670750"/>
            <a:ext cx="470388" cy="423497"/>
            <a:chOff x="1803" y="1344"/>
            <a:chExt cx="296" cy="289"/>
          </a:xfrm>
        </p:grpSpPr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1803" y="1344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1951" y="1344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70" name="Line 42"/>
          <p:cNvSpPr>
            <a:spLocks noChangeShapeType="1"/>
          </p:cNvSpPr>
          <p:nvPr/>
        </p:nvSpPr>
        <p:spPr bwMode="auto">
          <a:xfrm>
            <a:off x="2667000" y="2881766"/>
            <a:ext cx="177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71" name="Freeform 43"/>
          <p:cNvSpPr>
            <a:spLocks/>
          </p:cNvSpPr>
          <p:nvPr/>
        </p:nvSpPr>
        <p:spPr bwMode="auto">
          <a:xfrm>
            <a:off x="2778369" y="2741089"/>
            <a:ext cx="76200" cy="142143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72" name="Line 44"/>
          <p:cNvSpPr>
            <a:spLocks noChangeShapeType="1"/>
          </p:cNvSpPr>
          <p:nvPr/>
        </p:nvSpPr>
        <p:spPr bwMode="auto">
          <a:xfrm>
            <a:off x="3327889" y="2741089"/>
            <a:ext cx="27402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4117973" y="2634251"/>
            <a:ext cx="676590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ctr"/>
            <a:r>
              <a:rPr lang="en-US" altLang="zh-TW" sz="1800" b="1" dirty="0" smtClean="0">
                <a:latin typeface="+mn-lt"/>
              </a:rPr>
              <a:t>Mem</a:t>
            </a:r>
            <a:endParaRPr lang="en-US" altLang="zh-TW" sz="1800" b="1" dirty="0">
              <a:latin typeface="+mn-lt"/>
            </a:endParaRPr>
          </a:p>
        </p:txBody>
      </p:sp>
      <p:sp>
        <p:nvSpPr>
          <p:cNvPr id="74" name="Rectangle 46"/>
          <p:cNvSpPr>
            <a:spLocks noChangeArrowheads="1"/>
          </p:cNvSpPr>
          <p:nvPr/>
        </p:nvSpPr>
        <p:spPr bwMode="auto">
          <a:xfrm>
            <a:off x="4914901" y="2689801"/>
            <a:ext cx="5225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1800" b="1">
                <a:latin typeface="+mn-lt"/>
              </a:rPr>
              <a:t>Reg</a:t>
            </a:r>
          </a:p>
        </p:txBody>
      </p:sp>
      <p:grpSp>
        <p:nvGrpSpPr>
          <p:cNvPr id="75" name="Group 47"/>
          <p:cNvGrpSpPr>
            <a:grpSpLocks/>
          </p:cNvGrpSpPr>
          <p:nvPr/>
        </p:nvGrpSpPr>
        <p:grpSpPr bwMode="auto">
          <a:xfrm>
            <a:off x="4953000" y="2670750"/>
            <a:ext cx="451338" cy="423497"/>
            <a:chOff x="3120" y="1344"/>
            <a:chExt cx="284" cy="289"/>
          </a:xfrm>
        </p:grpSpPr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3120" y="1344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3261" y="1344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78" name="Line 50"/>
          <p:cNvSpPr>
            <a:spLocks noChangeShapeType="1"/>
          </p:cNvSpPr>
          <p:nvPr/>
        </p:nvSpPr>
        <p:spPr bwMode="auto">
          <a:xfrm>
            <a:off x="4706815" y="2881766"/>
            <a:ext cx="246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79" name="Line 51"/>
          <p:cNvSpPr>
            <a:spLocks noChangeShapeType="1"/>
          </p:cNvSpPr>
          <p:nvPr/>
        </p:nvSpPr>
        <p:spPr bwMode="auto">
          <a:xfrm>
            <a:off x="3938954" y="2881766"/>
            <a:ext cx="27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80" name="Freeform 52"/>
          <p:cNvSpPr>
            <a:spLocks/>
          </p:cNvSpPr>
          <p:nvPr/>
        </p:nvSpPr>
        <p:spPr bwMode="auto">
          <a:xfrm>
            <a:off x="4144108" y="2881765"/>
            <a:ext cx="682869" cy="282820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>
            <a:off x="3327889" y="3022442"/>
            <a:ext cx="27402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82" name="Freeform 54"/>
          <p:cNvSpPr>
            <a:spLocks/>
          </p:cNvSpPr>
          <p:nvPr/>
        </p:nvSpPr>
        <p:spPr bwMode="auto">
          <a:xfrm>
            <a:off x="3487615" y="2874440"/>
            <a:ext cx="534866" cy="407377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grpSp>
        <p:nvGrpSpPr>
          <p:cNvPr id="83" name="Group 55"/>
          <p:cNvGrpSpPr>
            <a:grpSpLocks/>
          </p:cNvGrpSpPr>
          <p:nvPr/>
        </p:nvGrpSpPr>
        <p:grpSpPr bwMode="auto">
          <a:xfrm>
            <a:off x="2719139" y="3186565"/>
            <a:ext cx="3395912" cy="751743"/>
            <a:chOff x="1713" y="1696"/>
            <a:chExt cx="2139" cy="513"/>
          </a:xfrm>
        </p:grpSpPr>
        <p:grpSp>
          <p:nvGrpSpPr>
            <p:cNvPr id="84" name="Group 56"/>
            <p:cNvGrpSpPr>
              <a:grpSpLocks/>
            </p:cNvGrpSpPr>
            <p:nvPr/>
          </p:nvGrpSpPr>
          <p:grpSpPr bwMode="auto">
            <a:xfrm>
              <a:off x="2678" y="1696"/>
              <a:ext cx="231" cy="481"/>
              <a:chOff x="2678" y="1696"/>
              <a:chExt cx="231" cy="481"/>
            </a:xfrm>
          </p:grpSpPr>
          <p:sp>
            <p:nvSpPr>
              <p:cNvPr id="110" name="Freeform 57"/>
              <p:cNvSpPr>
                <a:spLocks/>
              </p:cNvSpPr>
              <p:nvPr/>
            </p:nvSpPr>
            <p:spPr bwMode="auto">
              <a:xfrm>
                <a:off x="2696" y="1696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11" name="Rectangle 58"/>
              <p:cNvSpPr>
                <a:spLocks noChangeArrowheads="1"/>
              </p:cNvSpPr>
              <p:nvPr/>
            </p:nvSpPr>
            <p:spPr bwMode="auto">
              <a:xfrm rot="5400000">
                <a:off x="2604" y="1817"/>
                <a:ext cx="3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1800" b="1">
                    <a:latin typeface="+mn-lt"/>
                  </a:rPr>
                  <a:t>ALU</a:t>
                </a:r>
              </a:p>
            </p:txBody>
          </p:sp>
        </p:grpSp>
        <p:grpSp>
          <p:nvGrpSpPr>
            <p:cNvPr id="85" name="Group 59"/>
            <p:cNvGrpSpPr>
              <a:grpSpLocks/>
            </p:cNvGrpSpPr>
            <p:nvPr/>
          </p:nvGrpSpPr>
          <p:grpSpPr bwMode="auto">
            <a:xfrm>
              <a:off x="1713" y="1792"/>
              <a:ext cx="426" cy="289"/>
              <a:chOff x="1713" y="1792"/>
              <a:chExt cx="426" cy="289"/>
            </a:xfrm>
          </p:grpSpPr>
          <p:sp>
            <p:nvSpPr>
              <p:cNvPr id="106" name="Rectangle 60"/>
              <p:cNvSpPr>
                <a:spLocks noChangeArrowheads="1"/>
              </p:cNvSpPr>
              <p:nvPr/>
            </p:nvSpPr>
            <p:spPr bwMode="auto">
              <a:xfrm>
                <a:off x="1713" y="1805"/>
                <a:ext cx="4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ctr"/>
                <a:r>
                  <a:rPr lang="en-US" altLang="zh-TW" sz="1800" b="1" dirty="0" smtClean="0">
                    <a:latin typeface="+mn-lt"/>
                  </a:rPr>
                  <a:t>Mem</a:t>
                </a:r>
                <a:endParaRPr lang="en-US" altLang="zh-TW" sz="1800" b="1" dirty="0">
                  <a:latin typeface="+mn-lt"/>
                </a:endParaRPr>
              </a:p>
            </p:txBody>
          </p:sp>
          <p:grpSp>
            <p:nvGrpSpPr>
              <p:cNvPr id="107" name="Group 61"/>
              <p:cNvGrpSpPr>
                <a:grpSpLocks/>
              </p:cNvGrpSpPr>
              <p:nvPr/>
            </p:nvGrpSpPr>
            <p:grpSpPr bwMode="auto">
              <a:xfrm>
                <a:off x="1770" y="1792"/>
                <a:ext cx="340" cy="289"/>
                <a:chOff x="1770" y="1792"/>
                <a:chExt cx="340" cy="289"/>
              </a:xfrm>
            </p:grpSpPr>
            <p:sp>
              <p:nvSpPr>
                <p:cNvPr id="108" name="Freeform 62"/>
                <p:cNvSpPr>
                  <a:spLocks/>
                </p:cNvSpPr>
                <p:nvPr/>
              </p:nvSpPr>
              <p:spPr bwMode="auto">
                <a:xfrm>
                  <a:off x="1770" y="1792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  <p:sp>
              <p:nvSpPr>
                <p:cNvPr id="109" name="Freeform 63"/>
                <p:cNvSpPr>
                  <a:spLocks/>
                </p:cNvSpPr>
                <p:nvPr/>
              </p:nvSpPr>
              <p:spPr bwMode="auto">
                <a:xfrm>
                  <a:off x="1939" y="1792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</p:grpSp>
        </p:grpSp>
        <p:sp>
          <p:nvSpPr>
            <p:cNvPr id="86" name="Rectangle 64"/>
            <p:cNvSpPr>
              <a:spLocks noChangeArrowheads="1"/>
            </p:cNvSpPr>
            <p:nvPr/>
          </p:nvSpPr>
          <p:spPr bwMode="auto">
            <a:xfrm>
              <a:off x="2214" y="1810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87" name="Group 65"/>
            <p:cNvGrpSpPr>
              <a:grpSpLocks/>
            </p:cNvGrpSpPr>
            <p:nvPr/>
          </p:nvGrpSpPr>
          <p:grpSpPr bwMode="auto">
            <a:xfrm>
              <a:off x="2230" y="1792"/>
              <a:ext cx="296" cy="289"/>
              <a:chOff x="2230" y="1792"/>
              <a:chExt cx="296" cy="289"/>
            </a:xfrm>
          </p:grpSpPr>
          <p:sp>
            <p:nvSpPr>
              <p:cNvPr id="104" name="Freeform 66"/>
              <p:cNvSpPr>
                <a:spLocks/>
              </p:cNvSpPr>
              <p:nvPr/>
            </p:nvSpPr>
            <p:spPr bwMode="auto">
              <a:xfrm>
                <a:off x="2230" y="1792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05" name="Freeform 67"/>
              <p:cNvSpPr>
                <a:spLocks/>
              </p:cNvSpPr>
              <p:nvPr/>
            </p:nvSpPr>
            <p:spPr bwMode="auto">
              <a:xfrm>
                <a:off x="2378" y="1792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88" name="Line 68"/>
            <p:cNvSpPr>
              <a:spLocks noChangeShapeType="1"/>
            </p:cNvSpPr>
            <p:nvPr/>
          </p:nvSpPr>
          <p:spPr bwMode="auto">
            <a:xfrm>
              <a:off x="2107" y="1936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89" name="Freeform 69"/>
            <p:cNvSpPr>
              <a:spLocks/>
            </p:cNvSpPr>
            <p:nvPr/>
          </p:nvSpPr>
          <p:spPr bwMode="auto">
            <a:xfrm>
              <a:off x="2177" y="1840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0" name="Line 70"/>
            <p:cNvSpPr>
              <a:spLocks noChangeShapeType="1"/>
            </p:cNvSpPr>
            <p:nvPr/>
          </p:nvSpPr>
          <p:spPr bwMode="auto">
            <a:xfrm>
              <a:off x="2523" y="1840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1" name="Rectangle 71"/>
            <p:cNvSpPr>
              <a:spLocks noChangeArrowheads="1"/>
            </p:cNvSpPr>
            <p:nvPr/>
          </p:nvSpPr>
          <p:spPr bwMode="auto">
            <a:xfrm>
              <a:off x="3011" y="1805"/>
              <a:ext cx="42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sz="1800" b="1" dirty="0" smtClean="0">
                  <a:latin typeface="+mn-lt"/>
                </a:rPr>
                <a:t>Mem</a:t>
              </a:r>
              <a:endParaRPr lang="en-US" altLang="zh-TW" sz="1800" b="1" dirty="0">
                <a:latin typeface="+mn-lt"/>
              </a:endParaRPr>
            </a:p>
          </p:txBody>
        </p:sp>
        <p:grpSp>
          <p:nvGrpSpPr>
            <p:cNvPr id="92" name="Group 72"/>
            <p:cNvGrpSpPr>
              <a:grpSpLocks/>
            </p:cNvGrpSpPr>
            <p:nvPr/>
          </p:nvGrpSpPr>
          <p:grpSpPr bwMode="auto">
            <a:xfrm>
              <a:off x="3079" y="1792"/>
              <a:ext cx="325" cy="289"/>
              <a:chOff x="3079" y="1792"/>
              <a:chExt cx="325" cy="289"/>
            </a:xfrm>
          </p:grpSpPr>
          <p:sp>
            <p:nvSpPr>
              <p:cNvPr id="102" name="Freeform 73"/>
              <p:cNvSpPr>
                <a:spLocks/>
              </p:cNvSpPr>
              <p:nvPr/>
            </p:nvSpPr>
            <p:spPr bwMode="auto">
              <a:xfrm>
                <a:off x="3079" y="1792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03" name="Freeform 74"/>
              <p:cNvSpPr>
                <a:spLocks/>
              </p:cNvSpPr>
              <p:nvPr/>
            </p:nvSpPr>
            <p:spPr bwMode="auto">
              <a:xfrm>
                <a:off x="3240" y="1792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93" name="Rectangle 75"/>
            <p:cNvSpPr>
              <a:spLocks noChangeArrowheads="1"/>
            </p:cNvSpPr>
            <p:nvPr/>
          </p:nvSpPr>
          <p:spPr bwMode="auto">
            <a:xfrm>
              <a:off x="3523" y="1805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94" name="Group 76"/>
            <p:cNvGrpSpPr>
              <a:grpSpLocks/>
            </p:cNvGrpSpPr>
            <p:nvPr/>
          </p:nvGrpSpPr>
          <p:grpSpPr bwMode="auto">
            <a:xfrm>
              <a:off x="3547" y="1792"/>
              <a:ext cx="284" cy="289"/>
              <a:chOff x="3547" y="1792"/>
              <a:chExt cx="284" cy="289"/>
            </a:xfrm>
          </p:grpSpPr>
          <p:sp>
            <p:nvSpPr>
              <p:cNvPr id="100" name="Freeform 77"/>
              <p:cNvSpPr>
                <a:spLocks/>
              </p:cNvSpPr>
              <p:nvPr/>
            </p:nvSpPr>
            <p:spPr bwMode="auto">
              <a:xfrm>
                <a:off x="3547" y="1792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01" name="Freeform 78"/>
              <p:cNvSpPr>
                <a:spLocks/>
              </p:cNvSpPr>
              <p:nvPr/>
            </p:nvSpPr>
            <p:spPr bwMode="auto">
              <a:xfrm>
                <a:off x="3688" y="1792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95" name="Line 79"/>
            <p:cNvSpPr>
              <a:spLocks noChangeShapeType="1"/>
            </p:cNvSpPr>
            <p:nvPr/>
          </p:nvSpPr>
          <p:spPr bwMode="auto">
            <a:xfrm>
              <a:off x="3392" y="1936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6" name="Line 80"/>
            <p:cNvSpPr>
              <a:spLocks noChangeShapeType="1"/>
            </p:cNvSpPr>
            <p:nvPr/>
          </p:nvSpPr>
          <p:spPr bwMode="auto">
            <a:xfrm>
              <a:off x="2908" y="1936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7" name="Freeform 81"/>
            <p:cNvSpPr>
              <a:spLocks/>
            </p:cNvSpPr>
            <p:nvPr/>
          </p:nvSpPr>
          <p:spPr bwMode="auto">
            <a:xfrm>
              <a:off x="3037" y="1936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2523" y="2032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99" name="Freeform 83"/>
            <p:cNvSpPr>
              <a:spLocks/>
            </p:cNvSpPr>
            <p:nvPr/>
          </p:nvSpPr>
          <p:spPr bwMode="auto">
            <a:xfrm>
              <a:off x="2624" y="1931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3438890" y="3843058"/>
            <a:ext cx="3354633" cy="751743"/>
            <a:chOff x="2166" y="2144"/>
            <a:chExt cx="2113" cy="513"/>
          </a:xfrm>
        </p:grpSpPr>
        <p:grpSp>
          <p:nvGrpSpPr>
            <p:cNvPr id="113" name="Group 85"/>
            <p:cNvGrpSpPr>
              <a:grpSpLocks/>
            </p:cNvGrpSpPr>
            <p:nvPr/>
          </p:nvGrpSpPr>
          <p:grpSpPr bwMode="auto">
            <a:xfrm>
              <a:off x="3105" y="2144"/>
              <a:ext cx="231" cy="481"/>
              <a:chOff x="3105" y="2144"/>
              <a:chExt cx="231" cy="481"/>
            </a:xfrm>
          </p:grpSpPr>
          <p:sp>
            <p:nvSpPr>
              <p:cNvPr id="139" name="Freeform 86"/>
              <p:cNvSpPr>
                <a:spLocks/>
              </p:cNvSpPr>
              <p:nvPr/>
            </p:nvSpPr>
            <p:spPr bwMode="auto">
              <a:xfrm>
                <a:off x="3123" y="2144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40" name="Rectangle 87"/>
              <p:cNvSpPr>
                <a:spLocks noChangeArrowheads="1"/>
              </p:cNvSpPr>
              <p:nvPr/>
            </p:nvSpPr>
            <p:spPr bwMode="auto">
              <a:xfrm rot="5400000">
                <a:off x="3031" y="2265"/>
                <a:ext cx="3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1800" b="1">
                    <a:latin typeface="+mn-lt"/>
                  </a:rPr>
                  <a:t>ALU</a:t>
                </a:r>
              </a:p>
            </p:txBody>
          </p:sp>
        </p:grpSp>
        <p:grpSp>
          <p:nvGrpSpPr>
            <p:cNvPr id="114" name="Group 88"/>
            <p:cNvGrpSpPr>
              <a:grpSpLocks/>
            </p:cNvGrpSpPr>
            <p:nvPr/>
          </p:nvGrpSpPr>
          <p:grpSpPr bwMode="auto">
            <a:xfrm>
              <a:off x="2166" y="2240"/>
              <a:ext cx="426" cy="289"/>
              <a:chOff x="2166" y="2240"/>
              <a:chExt cx="426" cy="289"/>
            </a:xfrm>
          </p:grpSpPr>
          <p:sp>
            <p:nvSpPr>
              <p:cNvPr id="135" name="Rectangle 89"/>
              <p:cNvSpPr>
                <a:spLocks noChangeArrowheads="1"/>
              </p:cNvSpPr>
              <p:nvPr/>
            </p:nvSpPr>
            <p:spPr bwMode="auto">
              <a:xfrm>
                <a:off x="2166" y="2253"/>
                <a:ext cx="4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ctr"/>
                <a:r>
                  <a:rPr lang="en-US" altLang="zh-TW" sz="1800" b="1" dirty="0" smtClean="0">
                    <a:latin typeface="+mn-lt"/>
                  </a:rPr>
                  <a:t>Mem</a:t>
                </a:r>
                <a:endParaRPr lang="en-US" altLang="zh-TW" sz="1800" b="1" dirty="0">
                  <a:latin typeface="+mn-lt"/>
                </a:endParaRPr>
              </a:p>
            </p:txBody>
          </p:sp>
          <p:grpSp>
            <p:nvGrpSpPr>
              <p:cNvPr id="136" name="Group 90"/>
              <p:cNvGrpSpPr>
                <a:grpSpLocks/>
              </p:cNvGrpSpPr>
              <p:nvPr/>
            </p:nvGrpSpPr>
            <p:grpSpPr bwMode="auto">
              <a:xfrm>
                <a:off x="2197" y="2240"/>
                <a:ext cx="340" cy="289"/>
                <a:chOff x="2197" y="2240"/>
                <a:chExt cx="340" cy="289"/>
              </a:xfrm>
            </p:grpSpPr>
            <p:sp>
              <p:nvSpPr>
                <p:cNvPr id="137" name="Freeform 91"/>
                <p:cNvSpPr>
                  <a:spLocks/>
                </p:cNvSpPr>
                <p:nvPr/>
              </p:nvSpPr>
              <p:spPr bwMode="auto">
                <a:xfrm>
                  <a:off x="2197" y="224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  <p:sp>
              <p:nvSpPr>
                <p:cNvPr id="138" name="Freeform 92"/>
                <p:cNvSpPr>
                  <a:spLocks/>
                </p:cNvSpPr>
                <p:nvPr/>
              </p:nvSpPr>
              <p:spPr bwMode="auto">
                <a:xfrm>
                  <a:off x="2366" y="224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</p:grpSp>
        </p:grpSp>
        <p:sp>
          <p:nvSpPr>
            <p:cNvPr id="115" name="Rectangle 93"/>
            <p:cNvSpPr>
              <a:spLocks noChangeArrowheads="1"/>
            </p:cNvSpPr>
            <p:nvPr/>
          </p:nvSpPr>
          <p:spPr bwMode="auto">
            <a:xfrm>
              <a:off x="2641" y="2258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116" name="Group 94"/>
            <p:cNvGrpSpPr>
              <a:grpSpLocks/>
            </p:cNvGrpSpPr>
            <p:nvPr/>
          </p:nvGrpSpPr>
          <p:grpSpPr bwMode="auto">
            <a:xfrm>
              <a:off x="2657" y="2240"/>
              <a:ext cx="296" cy="289"/>
              <a:chOff x="2657" y="2240"/>
              <a:chExt cx="296" cy="289"/>
            </a:xfrm>
          </p:grpSpPr>
          <p:sp>
            <p:nvSpPr>
              <p:cNvPr id="133" name="Freeform 95"/>
              <p:cNvSpPr>
                <a:spLocks/>
              </p:cNvSpPr>
              <p:nvPr/>
            </p:nvSpPr>
            <p:spPr bwMode="auto">
              <a:xfrm>
                <a:off x="2657" y="2240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34" name="Freeform 96"/>
              <p:cNvSpPr>
                <a:spLocks/>
              </p:cNvSpPr>
              <p:nvPr/>
            </p:nvSpPr>
            <p:spPr bwMode="auto">
              <a:xfrm>
                <a:off x="2805" y="2240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>
              <a:off x="2534" y="2384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2604" y="2288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2950" y="2288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3469" y="2253"/>
              <a:ext cx="42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sz="1800" b="1" dirty="0" smtClean="0">
                  <a:latin typeface="+mn-lt"/>
                </a:rPr>
                <a:t>Mem</a:t>
              </a:r>
              <a:endParaRPr lang="en-US" altLang="zh-TW" sz="1800" b="1" dirty="0">
                <a:latin typeface="+mn-lt"/>
              </a:endParaRPr>
            </a:p>
          </p:txBody>
        </p:sp>
        <p:grpSp>
          <p:nvGrpSpPr>
            <p:cNvPr id="121" name="Group 101"/>
            <p:cNvGrpSpPr>
              <a:grpSpLocks/>
            </p:cNvGrpSpPr>
            <p:nvPr/>
          </p:nvGrpSpPr>
          <p:grpSpPr bwMode="auto">
            <a:xfrm>
              <a:off x="3506" y="2240"/>
              <a:ext cx="325" cy="289"/>
              <a:chOff x="3506" y="2240"/>
              <a:chExt cx="325" cy="289"/>
            </a:xfrm>
          </p:grpSpPr>
          <p:sp>
            <p:nvSpPr>
              <p:cNvPr id="131" name="Freeform 102"/>
              <p:cNvSpPr>
                <a:spLocks/>
              </p:cNvSpPr>
              <p:nvPr/>
            </p:nvSpPr>
            <p:spPr bwMode="auto">
              <a:xfrm>
                <a:off x="3506" y="2240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32" name="Freeform 103"/>
              <p:cNvSpPr>
                <a:spLocks/>
              </p:cNvSpPr>
              <p:nvPr/>
            </p:nvSpPr>
            <p:spPr bwMode="auto">
              <a:xfrm>
                <a:off x="3667" y="2240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22" name="Rectangle 104"/>
            <p:cNvSpPr>
              <a:spLocks noChangeArrowheads="1"/>
            </p:cNvSpPr>
            <p:nvPr/>
          </p:nvSpPr>
          <p:spPr bwMode="auto">
            <a:xfrm>
              <a:off x="3950" y="2253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123" name="Group 105"/>
            <p:cNvGrpSpPr>
              <a:grpSpLocks/>
            </p:cNvGrpSpPr>
            <p:nvPr/>
          </p:nvGrpSpPr>
          <p:grpSpPr bwMode="auto">
            <a:xfrm>
              <a:off x="3974" y="2240"/>
              <a:ext cx="284" cy="289"/>
              <a:chOff x="3974" y="2240"/>
              <a:chExt cx="284" cy="289"/>
            </a:xfrm>
          </p:grpSpPr>
          <p:sp>
            <p:nvSpPr>
              <p:cNvPr id="129" name="Freeform 106"/>
              <p:cNvSpPr>
                <a:spLocks/>
              </p:cNvSpPr>
              <p:nvPr/>
            </p:nvSpPr>
            <p:spPr bwMode="auto">
              <a:xfrm>
                <a:off x="3974" y="2240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30" name="Freeform 107"/>
              <p:cNvSpPr>
                <a:spLocks/>
              </p:cNvSpPr>
              <p:nvPr/>
            </p:nvSpPr>
            <p:spPr bwMode="auto">
              <a:xfrm>
                <a:off x="4115" y="2240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24" name="Line 108"/>
            <p:cNvSpPr>
              <a:spLocks noChangeShapeType="1"/>
            </p:cNvSpPr>
            <p:nvPr/>
          </p:nvSpPr>
          <p:spPr bwMode="auto">
            <a:xfrm>
              <a:off x="3819" y="23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25" name="Line 109"/>
            <p:cNvSpPr>
              <a:spLocks noChangeShapeType="1"/>
            </p:cNvSpPr>
            <p:nvPr/>
          </p:nvSpPr>
          <p:spPr bwMode="auto">
            <a:xfrm>
              <a:off x="3335" y="2384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26" name="Freeform 110"/>
            <p:cNvSpPr>
              <a:spLocks/>
            </p:cNvSpPr>
            <p:nvPr/>
          </p:nvSpPr>
          <p:spPr bwMode="auto">
            <a:xfrm>
              <a:off x="3464" y="2384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27" name="Line 111"/>
            <p:cNvSpPr>
              <a:spLocks noChangeShapeType="1"/>
            </p:cNvSpPr>
            <p:nvPr/>
          </p:nvSpPr>
          <p:spPr bwMode="auto">
            <a:xfrm>
              <a:off x="2950" y="2480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28" name="Freeform 112"/>
            <p:cNvSpPr>
              <a:spLocks/>
            </p:cNvSpPr>
            <p:nvPr/>
          </p:nvSpPr>
          <p:spPr bwMode="auto">
            <a:xfrm>
              <a:off x="3051" y="2379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grpSp>
        <p:nvGrpSpPr>
          <p:cNvPr id="141" name="Group 113"/>
          <p:cNvGrpSpPr>
            <a:grpSpLocks/>
          </p:cNvGrpSpPr>
          <p:nvPr/>
        </p:nvGrpSpPr>
        <p:grpSpPr bwMode="auto">
          <a:xfrm>
            <a:off x="5608500" y="4499550"/>
            <a:ext cx="365885" cy="704850"/>
            <a:chOff x="3533" y="2592"/>
            <a:chExt cx="230" cy="481"/>
          </a:xfrm>
        </p:grpSpPr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3550" y="2592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43" name="Rectangle 115"/>
            <p:cNvSpPr>
              <a:spLocks noChangeArrowheads="1"/>
            </p:cNvSpPr>
            <p:nvPr/>
          </p:nvSpPr>
          <p:spPr bwMode="auto">
            <a:xfrm rot="5400000">
              <a:off x="3458" y="2714"/>
              <a:ext cx="378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ALU</a:t>
              </a:r>
            </a:p>
          </p:txBody>
        </p:sp>
      </p:grpSp>
      <p:sp>
        <p:nvSpPr>
          <p:cNvPr id="144" name="Rectangle 116"/>
          <p:cNvSpPr>
            <a:spLocks noChangeArrowheads="1"/>
          </p:cNvSpPr>
          <p:nvPr/>
        </p:nvSpPr>
        <p:spPr bwMode="auto">
          <a:xfrm>
            <a:off x="4870939" y="4666604"/>
            <a:ext cx="5225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1800" b="1">
                <a:latin typeface="+mn-lt"/>
              </a:rPr>
              <a:t>Reg</a:t>
            </a:r>
          </a:p>
        </p:txBody>
      </p:sp>
      <p:grpSp>
        <p:nvGrpSpPr>
          <p:cNvPr id="145" name="Group 117"/>
          <p:cNvGrpSpPr>
            <a:grpSpLocks/>
          </p:cNvGrpSpPr>
          <p:nvPr/>
        </p:nvGrpSpPr>
        <p:grpSpPr bwMode="auto">
          <a:xfrm>
            <a:off x="4895851" y="4640227"/>
            <a:ext cx="470388" cy="423497"/>
            <a:chOff x="3084" y="2688"/>
            <a:chExt cx="296" cy="289"/>
          </a:xfrm>
        </p:grpSpPr>
        <p:sp>
          <p:nvSpPr>
            <p:cNvPr id="146" name="Freeform 118"/>
            <p:cNvSpPr>
              <a:spLocks/>
            </p:cNvSpPr>
            <p:nvPr/>
          </p:nvSpPr>
          <p:spPr bwMode="auto">
            <a:xfrm>
              <a:off x="3084" y="2688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47" name="Freeform 119"/>
            <p:cNvSpPr>
              <a:spLocks/>
            </p:cNvSpPr>
            <p:nvPr/>
          </p:nvSpPr>
          <p:spPr bwMode="auto">
            <a:xfrm>
              <a:off x="3232" y="2688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148" name="Line 120"/>
          <p:cNvSpPr>
            <a:spLocks noChangeShapeType="1"/>
          </p:cNvSpPr>
          <p:nvPr/>
        </p:nvSpPr>
        <p:spPr bwMode="auto">
          <a:xfrm>
            <a:off x="4700954" y="4851242"/>
            <a:ext cx="1773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49" name="Freeform 121"/>
          <p:cNvSpPr>
            <a:spLocks/>
          </p:cNvSpPr>
          <p:nvPr/>
        </p:nvSpPr>
        <p:spPr bwMode="auto">
          <a:xfrm>
            <a:off x="4812323" y="4710565"/>
            <a:ext cx="76200" cy="142143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50" name="Line 122"/>
          <p:cNvSpPr>
            <a:spLocks noChangeShapeType="1"/>
          </p:cNvSpPr>
          <p:nvPr/>
        </p:nvSpPr>
        <p:spPr bwMode="auto">
          <a:xfrm>
            <a:off x="5360377" y="4710566"/>
            <a:ext cx="2754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51" name="Rectangle 123"/>
          <p:cNvSpPr>
            <a:spLocks noChangeArrowheads="1"/>
          </p:cNvSpPr>
          <p:nvPr/>
        </p:nvSpPr>
        <p:spPr bwMode="auto">
          <a:xfrm>
            <a:off x="6156176" y="4659278"/>
            <a:ext cx="676590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pPr algn="ctr"/>
            <a:r>
              <a:rPr lang="en-US" altLang="zh-TW" sz="1800" b="1" dirty="0" smtClean="0">
                <a:latin typeface="+mn-lt"/>
              </a:rPr>
              <a:t>Mem</a:t>
            </a:r>
            <a:endParaRPr lang="en-US" altLang="zh-TW" sz="1800" b="1" dirty="0">
              <a:latin typeface="+mn-lt"/>
            </a:endParaRPr>
          </a:p>
        </p:txBody>
      </p:sp>
      <p:grpSp>
        <p:nvGrpSpPr>
          <p:cNvPr id="152" name="Group 124"/>
          <p:cNvGrpSpPr>
            <a:grpSpLocks/>
          </p:cNvGrpSpPr>
          <p:nvPr/>
        </p:nvGrpSpPr>
        <p:grpSpPr bwMode="auto">
          <a:xfrm>
            <a:off x="6244005" y="4640227"/>
            <a:ext cx="515815" cy="423497"/>
            <a:chOff x="3933" y="2688"/>
            <a:chExt cx="325" cy="289"/>
          </a:xfrm>
        </p:grpSpPr>
        <p:sp>
          <p:nvSpPr>
            <p:cNvPr id="153" name="Freeform 125"/>
            <p:cNvSpPr>
              <a:spLocks/>
            </p:cNvSpPr>
            <p:nvPr/>
          </p:nvSpPr>
          <p:spPr bwMode="auto">
            <a:xfrm>
              <a:off x="3933" y="2688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54" name="Freeform 126"/>
            <p:cNvSpPr>
              <a:spLocks/>
            </p:cNvSpPr>
            <p:nvPr/>
          </p:nvSpPr>
          <p:spPr bwMode="auto">
            <a:xfrm>
              <a:off x="4094" y="2688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155" name="Rectangle 127"/>
          <p:cNvSpPr>
            <a:spLocks noChangeArrowheads="1"/>
          </p:cNvSpPr>
          <p:nvPr/>
        </p:nvSpPr>
        <p:spPr bwMode="auto">
          <a:xfrm>
            <a:off x="6948855" y="4659278"/>
            <a:ext cx="522509" cy="36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4992" tIns="42497" rIns="84992" bIns="42497">
            <a:spAutoFit/>
          </a:bodyPr>
          <a:lstStyle/>
          <a:p>
            <a:r>
              <a:rPr lang="en-US" altLang="zh-TW" sz="1800" b="1">
                <a:latin typeface="+mn-lt"/>
              </a:rPr>
              <a:t>Reg</a:t>
            </a:r>
          </a:p>
        </p:txBody>
      </p:sp>
      <p:grpSp>
        <p:nvGrpSpPr>
          <p:cNvPr id="156" name="Group 128"/>
          <p:cNvGrpSpPr>
            <a:grpSpLocks/>
          </p:cNvGrpSpPr>
          <p:nvPr/>
        </p:nvGrpSpPr>
        <p:grpSpPr bwMode="auto">
          <a:xfrm>
            <a:off x="6986954" y="4640227"/>
            <a:ext cx="449874" cy="423497"/>
            <a:chOff x="4401" y="2688"/>
            <a:chExt cx="284" cy="289"/>
          </a:xfrm>
        </p:grpSpPr>
        <p:sp>
          <p:nvSpPr>
            <p:cNvPr id="157" name="Freeform 129"/>
            <p:cNvSpPr>
              <a:spLocks/>
            </p:cNvSpPr>
            <p:nvPr/>
          </p:nvSpPr>
          <p:spPr bwMode="auto">
            <a:xfrm>
              <a:off x="4401" y="2688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58" name="Freeform 130"/>
            <p:cNvSpPr>
              <a:spLocks/>
            </p:cNvSpPr>
            <p:nvPr/>
          </p:nvSpPr>
          <p:spPr bwMode="auto">
            <a:xfrm>
              <a:off x="4542" y="2688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159" name="Line 131"/>
          <p:cNvSpPr>
            <a:spLocks noChangeShapeType="1"/>
          </p:cNvSpPr>
          <p:nvPr/>
        </p:nvSpPr>
        <p:spPr bwMode="auto">
          <a:xfrm>
            <a:off x="6740769" y="4851242"/>
            <a:ext cx="24618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60" name="Line 132"/>
          <p:cNvSpPr>
            <a:spLocks noChangeShapeType="1"/>
          </p:cNvSpPr>
          <p:nvPr/>
        </p:nvSpPr>
        <p:spPr bwMode="auto">
          <a:xfrm>
            <a:off x="5972908" y="4851242"/>
            <a:ext cx="27109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61" name="Freeform 133"/>
          <p:cNvSpPr>
            <a:spLocks/>
          </p:cNvSpPr>
          <p:nvPr/>
        </p:nvSpPr>
        <p:spPr bwMode="auto">
          <a:xfrm>
            <a:off x="6176597" y="4851242"/>
            <a:ext cx="684334" cy="282820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62" name="Line 134"/>
          <p:cNvSpPr>
            <a:spLocks noChangeShapeType="1"/>
          </p:cNvSpPr>
          <p:nvPr/>
        </p:nvSpPr>
        <p:spPr bwMode="auto">
          <a:xfrm>
            <a:off x="5360377" y="4991919"/>
            <a:ext cx="27549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800">
              <a:latin typeface="+mn-lt"/>
            </a:endParaRPr>
          </a:p>
        </p:txBody>
      </p:sp>
      <p:sp>
        <p:nvSpPr>
          <p:cNvPr id="163" name="Freeform 135"/>
          <p:cNvSpPr>
            <a:spLocks/>
          </p:cNvSpPr>
          <p:nvPr/>
        </p:nvSpPr>
        <p:spPr bwMode="auto">
          <a:xfrm>
            <a:off x="5521569" y="4843916"/>
            <a:ext cx="534866" cy="407377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>
              <a:latin typeface="+mn-lt"/>
            </a:endParaRPr>
          </a:p>
        </p:txBody>
      </p:sp>
      <p:grpSp>
        <p:nvGrpSpPr>
          <p:cNvPr id="164" name="Group 136"/>
          <p:cNvGrpSpPr>
            <a:grpSpLocks/>
          </p:cNvGrpSpPr>
          <p:nvPr/>
        </p:nvGrpSpPr>
        <p:grpSpPr bwMode="auto">
          <a:xfrm>
            <a:off x="4788022" y="5156042"/>
            <a:ext cx="3360985" cy="751743"/>
            <a:chOff x="3016" y="3040"/>
            <a:chExt cx="2117" cy="513"/>
          </a:xfrm>
        </p:grpSpPr>
        <p:grpSp>
          <p:nvGrpSpPr>
            <p:cNvPr id="165" name="Group 137"/>
            <p:cNvGrpSpPr>
              <a:grpSpLocks/>
            </p:cNvGrpSpPr>
            <p:nvPr/>
          </p:nvGrpSpPr>
          <p:grpSpPr bwMode="auto">
            <a:xfrm>
              <a:off x="3959" y="3040"/>
              <a:ext cx="231" cy="481"/>
              <a:chOff x="3959" y="3040"/>
              <a:chExt cx="231" cy="481"/>
            </a:xfrm>
          </p:grpSpPr>
          <p:sp>
            <p:nvSpPr>
              <p:cNvPr id="191" name="Freeform 138"/>
              <p:cNvSpPr>
                <a:spLocks/>
              </p:cNvSpPr>
              <p:nvPr/>
            </p:nvSpPr>
            <p:spPr bwMode="auto">
              <a:xfrm>
                <a:off x="3977" y="3040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92" name="Rectangle 139"/>
              <p:cNvSpPr>
                <a:spLocks noChangeArrowheads="1"/>
              </p:cNvSpPr>
              <p:nvPr/>
            </p:nvSpPr>
            <p:spPr bwMode="auto">
              <a:xfrm rot="5400000">
                <a:off x="3885" y="3161"/>
                <a:ext cx="378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1800" b="1">
                    <a:latin typeface="+mn-lt"/>
                  </a:rPr>
                  <a:t>ALU</a:t>
                </a:r>
              </a:p>
            </p:txBody>
          </p:sp>
        </p:grpSp>
        <p:grpSp>
          <p:nvGrpSpPr>
            <p:cNvPr id="166" name="Group 140"/>
            <p:cNvGrpSpPr>
              <a:grpSpLocks/>
            </p:cNvGrpSpPr>
            <p:nvPr/>
          </p:nvGrpSpPr>
          <p:grpSpPr bwMode="auto">
            <a:xfrm>
              <a:off x="3016" y="3136"/>
              <a:ext cx="426" cy="289"/>
              <a:chOff x="3016" y="3136"/>
              <a:chExt cx="426" cy="289"/>
            </a:xfrm>
          </p:grpSpPr>
          <p:sp>
            <p:nvSpPr>
              <p:cNvPr id="187" name="Rectangle 141"/>
              <p:cNvSpPr>
                <a:spLocks noChangeArrowheads="1"/>
              </p:cNvSpPr>
              <p:nvPr/>
            </p:nvSpPr>
            <p:spPr bwMode="auto">
              <a:xfrm>
                <a:off x="3016" y="3149"/>
                <a:ext cx="4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1800" b="1" dirty="0" smtClean="0">
                    <a:latin typeface="+mn-lt"/>
                  </a:rPr>
                  <a:t>Mem</a:t>
                </a:r>
                <a:endParaRPr lang="en-US" altLang="zh-TW" sz="1800" b="1" dirty="0">
                  <a:latin typeface="+mn-lt"/>
                </a:endParaRPr>
              </a:p>
            </p:txBody>
          </p:sp>
          <p:grpSp>
            <p:nvGrpSpPr>
              <p:cNvPr id="188" name="Group 142"/>
              <p:cNvGrpSpPr>
                <a:grpSpLocks/>
              </p:cNvGrpSpPr>
              <p:nvPr/>
            </p:nvGrpSpPr>
            <p:grpSpPr bwMode="auto">
              <a:xfrm>
                <a:off x="3051" y="3136"/>
                <a:ext cx="340" cy="289"/>
                <a:chOff x="3051" y="3136"/>
                <a:chExt cx="340" cy="289"/>
              </a:xfrm>
            </p:grpSpPr>
            <p:sp>
              <p:nvSpPr>
                <p:cNvPr id="189" name="Freeform 143"/>
                <p:cNvSpPr>
                  <a:spLocks/>
                </p:cNvSpPr>
                <p:nvPr/>
              </p:nvSpPr>
              <p:spPr bwMode="auto">
                <a:xfrm>
                  <a:off x="3051" y="3136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  <p:sp>
              <p:nvSpPr>
                <p:cNvPr id="190" name="Freeform 144"/>
                <p:cNvSpPr>
                  <a:spLocks/>
                </p:cNvSpPr>
                <p:nvPr/>
              </p:nvSpPr>
              <p:spPr bwMode="auto">
                <a:xfrm>
                  <a:off x="3220" y="3136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1800">
                    <a:latin typeface="+mn-lt"/>
                  </a:endParaRPr>
                </a:p>
              </p:txBody>
            </p:sp>
          </p:grpSp>
        </p:grpSp>
        <p:sp>
          <p:nvSpPr>
            <p:cNvPr id="167" name="Rectangle 145"/>
            <p:cNvSpPr>
              <a:spLocks noChangeArrowheads="1"/>
            </p:cNvSpPr>
            <p:nvPr/>
          </p:nvSpPr>
          <p:spPr bwMode="auto">
            <a:xfrm>
              <a:off x="3495" y="3154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168" name="Group 146"/>
            <p:cNvGrpSpPr>
              <a:grpSpLocks/>
            </p:cNvGrpSpPr>
            <p:nvPr/>
          </p:nvGrpSpPr>
          <p:grpSpPr bwMode="auto">
            <a:xfrm>
              <a:off x="3511" y="3136"/>
              <a:ext cx="296" cy="289"/>
              <a:chOff x="3511" y="3136"/>
              <a:chExt cx="296" cy="289"/>
            </a:xfrm>
          </p:grpSpPr>
          <p:sp>
            <p:nvSpPr>
              <p:cNvPr id="185" name="Freeform 147"/>
              <p:cNvSpPr>
                <a:spLocks/>
              </p:cNvSpPr>
              <p:nvPr/>
            </p:nvSpPr>
            <p:spPr bwMode="auto">
              <a:xfrm>
                <a:off x="3511" y="3136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86" name="Freeform 148"/>
              <p:cNvSpPr>
                <a:spLocks/>
              </p:cNvSpPr>
              <p:nvPr/>
            </p:nvSpPr>
            <p:spPr bwMode="auto">
              <a:xfrm>
                <a:off x="3659" y="3136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69" name="Line 149"/>
            <p:cNvSpPr>
              <a:spLocks noChangeShapeType="1"/>
            </p:cNvSpPr>
            <p:nvPr/>
          </p:nvSpPr>
          <p:spPr bwMode="auto">
            <a:xfrm>
              <a:off x="3388" y="3280"/>
              <a:ext cx="1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0" name="Freeform 150"/>
            <p:cNvSpPr>
              <a:spLocks/>
            </p:cNvSpPr>
            <p:nvPr/>
          </p:nvSpPr>
          <p:spPr bwMode="auto">
            <a:xfrm>
              <a:off x="3458" y="3184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1" name="Line 151"/>
            <p:cNvSpPr>
              <a:spLocks noChangeShapeType="1"/>
            </p:cNvSpPr>
            <p:nvPr/>
          </p:nvSpPr>
          <p:spPr bwMode="auto">
            <a:xfrm>
              <a:off x="3804" y="3184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2" name="Rectangle 152"/>
            <p:cNvSpPr>
              <a:spLocks noChangeArrowheads="1"/>
            </p:cNvSpPr>
            <p:nvPr/>
          </p:nvSpPr>
          <p:spPr bwMode="auto">
            <a:xfrm>
              <a:off x="4317" y="3149"/>
              <a:ext cx="42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sz="1800" b="1" dirty="0" smtClean="0">
                  <a:latin typeface="+mn-lt"/>
                </a:rPr>
                <a:t>Mem</a:t>
              </a:r>
              <a:endParaRPr lang="en-US" altLang="zh-TW" sz="1800" b="1" dirty="0">
                <a:latin typeface="+mn-lt"/>
              </a:endParaRPr>
            </a:p>
          </p:txBody>
        </p:sp>
        <p:grpSp>
          <p:nvGrpSpPr>
            <p:cNvPr id="173" name="Group 153"/>
            <p:cNvGrpSpPr>
              <a:grpSpLocks/>
            </p:cNvGrpSpPr>
            <p:nvPr/>
          </p:nvGrpSpPr>
          <p:grpSpPr bwMode="auto">
            <a:xfrm>
              <a:off x="4360" y="3136"/>
              <a:ext cx="325" cy="289"/>
              <a:chOff x="4360" y="3136"/>
              <a:chExt cx="325" cy="289"/>
            </a:xfrm>
          </p:grpSpPr>
          <p:sp>
            <p:nvSpPr>
              <p:cNvPr id="183" name="Freeform 154"/>
              <p:cNvSpPr>
                <a:spLocks/>
              </p:cNvSpPr>
              <p:nvPr/>
            </p:nvSpPr>
            <p:spPr bwMode="auto">
              <a:xfrm>
                <a:off x="4360" y="3136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84" name="Freeform 155"/>
              <p:cNvSpPr>
                <a:spLocks/>
              </p:cNvSpPr>
              <p:nvPr/>
            </p:nvSpPr>
            <p:spPr bwMode="auto">
              <a:xfrm>
                <a:off x="4521" y="3136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74" name="Rectangle 156"/>
            <p:cNvSpPr>
              <a:spLocks noChangeArrowheads="1"/>
            </p:cNvSpPr>
            <p:nvPr/>
          </p:nvSpPr>
          <p:spPr bwMode="auto">
            <a:xfrm>
              <a:off x="4804" y="3149"/>
              <a:ext cx="32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sz="1800" b="1">
                  <a:latin typeface="+mn-lt"/>
                </a:rPr>
                <a:t>Reg</a:t>
              </a:r>
            </a:p>
          </p:txBody>
        </p:sp>
        <p:grpSp>
          <p:nvGrpSpPr>
            <p:cNvPr id="175" name="Group 157"/>
            <p:cNvGrpSpPr>
              <a:grpSpLocks/>
            </p:cNvGrpSpPr>
            <p:nvPr/>
          </p:nvGrpSpPr>
          <p:grpSpPr bwMode="auto">
            <a:xfrm>
              <a:off x="4828" y="3136"/>
              <a:ext cx="284" cy="289"/>
              <a:chOff x="4828" y="3136"/>
              <a:chExt cx="284" cy="289"/>
            </a:xfrm>
          </p:grpSpPr>
          <p:sp>
            <p:nvSpPr>
              <p:cNvPr id="181" name="Freeform 158"/>
              <p:cNvSpPr>
                <a:spLocks/>
              </p:cNvSpPr>
              <p:nvPr/>
            </p:nvSpPr>
            <p:spPr bwMode="auto">
              <a:xfrm>
                <a:off x="4828" y="3136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  <p:sp>
            <p:nvSpPr>
              <p:cNvPr id="182" name="Freeform 159"/>
              <p:cNvSpPr>
                <a:spLocks/>
              </p:cNvSpPr>
              <p:nvPr/>
            </p:nvSpPr>
            <p:spPr bwMode="auto">
              <a:xfrm>
                <a:off x="4969" y="3136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1800">
                  <a:latin typeface="+mn-lt"/>
                </a:endParaRPr>
              </a:p>
            </p:txBody>
          </p:sp>
        </p:grpSp>
        <p:sp>
          <p:nvSpPr>
            <p:cNvPr id="176" name="Line 160"/>
            <p:cNvSpPr>
              <a:spLocks noChangeShapeType="1"/>
            </p:cNvSpPr>
            <p:nvPr/>
          </p:nvSpPr>
          <p:spPr bwMode="auto">
            <a:xfrm>
              <a:off x="4673" y="328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7" name="Line 161"/>
            <p:cNvSpPr>
              <a:spLocks noChangeShapeType="1"/>
            </p:cNvSpPr>
            <p:nvPr/>
          </p:nvSpPr>
          <p:spPr bwMode="auto">
            <a:xfrm>
              <a:off x="4189" y="3280"/>
              <a:ext cx="1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8" name="Freeform 162"/>
            <p:cNvSpPr>
              <a:spLocks/>
            </p:cNvSpPr>
            <p:nvPr/>
          </p:nvSpPr>
          <p:spPr bwMode="auto">
            <a:xfrm>
              <a:off x="4318" y="3280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79" name="Line 163"/>
            <p:cNvSpPr>
              <a:spLocks noChangeShapeType="1"/>
            </p:cNvSpPr>
            <p:nvPr/>
          </p:nvSpPr>
          <p:spPr bwMode="auto">
            <a:xfrm>
              <a:off x="3804" y="3376"/>
              <a:ext cx="1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800">
                <a:latin typeface="+mn-lt"/>
              </a:endParaRPr>
            </a:p>
          </p:txBody>
        </p:sp>
        <p:sp>
          <p:nvSpPr>
            <p:cNvPr id="180" name="Freeform 164"/>
            <p:cNvSpPr>
              <a:spLocks/>
            </p:cNvSpPr>
            <p:nvPr/>
          </p:nvSpPr>
          <p:spPr bwMode="auto">
            <a:xfrm>
              <a:off x="3905" y="3275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800">
                <a:latin typeface="+mn-lt"/>
              </a:endParaRPr>
            </a:p>
          </p:txBody>
        </p:sp>
      </p:grpSp>
      <p:sp>
        <p:nvSpPr>
          <p:cNvPr id="194" name="直線圖說文字 1 193"/>
          <p:cNvSpPr/>
          <p:nvPr/>
        </p:nvSpPr>
        <p:spPr bwMode="auto">
          <a:xfrm>
            <a:off x="1957472" y="5485163"/>
            <a:ext cx="2779350" cy="608132"/>
          </a:xfrm>
          <a:prstGeom prst="borderCallout1">
            <a:avLst>
              <a:gd name="adj1" fmla="val -2770"/>
              <a:gd name="adj2" fmla="val 87268"/>
              <a:gd name="adj3" fmla="val -69387"/>
              <a:gd name="adj4" fmla="val 9091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2000" dirty="0" smtClean="0">
                <a:latin typeface="+mn-lt"/>
              </a:rPr>
              <a:t>Both instructions access memory at same cycle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63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"/>
          <a:stretch/>
        </p:blipFill>
        <p:spPr bwMode="auto">
          <a:xfrm rot="60000">
            <a:off x="4283968" y="2567723"/>
            <a:ext cx="4575074" cy="352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6FACDA9-CCE3-4DBF-B6FD-CB52DCB273F4}" type="slidenum">
              <a:rPr kumimoji="0" lang="zh-TW" altLang="en-US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FontTx/>
                <a:buNone/>
              </a:pPr>
              <a:t>49</a:t>
            </a:fld>
            <a:endParaRPr kumimoji="0" lang="zh-TW" altLang="zh-TW" sz="14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Detection of </a:t>
            </a:r>
            <a:r>
              <a:rPr lang="en-US" altLang="zh-TW" dirty="0" smtClean="0"/>
              <a:t>Exceptions and Interrupts</a:t>
            </a:r>
            <a:endParaRPr lang="en-US" altLang="zh-TW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does the CPU know when there is an interrupt?</a:t>
            </a:r>
          </a:p>
          <a:p>
            <a:pPr lvl="1"/>
            <a:r>
              <a:rPr lang="en-US" altLang="zh-TW" dirty="0" smtClean="0"/>
              <a:t>Usually when it receives a signal from one of the IRQ (</a:t>
            </a:r>
            <a:r>
              <a:rPr lang="en-US" altLang="zh-TW" dirty="0" smtClean="0">
                <a:solidFill>
                  <a:srgbClr val="FF0000"/>
                </a:solidFill>
              </a:rPr>
              <a:t>interrupt request</a:t>
            </a:r>
            <a:r>
              <a:rPr lang="en-US" altLang="zh-TW" dirty="0" smtClean="0"/>
              <a:t>) pins, which are connected to one </a:t>
            </a:r>
            <a:r>
              <a:rPr lang="en-US" altLang="zh-TW" dirty="0"/>
              <a:t>or </a:t>
            </a:r>
            <a:r>
              <a:rPr lang="en-US" altLang="zh-TW" dirty="0" smtClean="0"/>
              <a:t>more </a:t>
            </a:r>
            <a:r>
              <a:rPr lang="en-US" altLang="zh-TW" dirty="0"/>
              <a:t>external I/O </a:t>
            </a:r>
            <a:r>
              <a:rPr lang="en-US" altLang="zh-TW" dirty="0" smtClean="0"/>
              <a:t>controllers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How about exceptions?</a:t>
            </a:r>
          </a:p>
          <a:p>
            <a:pPr lvl="1"/>
            <a:r>
              <a:rPr lang="en-US" altLang="zh-TW" dirty="0" smtClean="0"/>
              <a:t>CPU controller may</a:t>
            </a:r>
            <a:br>
              <a:rPr lang="en-US" altLang="zh-TW" dirty="0" smtClean="0"/>
            </a:br>
            <a:r>
              <a:rPr lang="en-US" altLang="zh-TW" dirty="0" smtClean="0"/>
              <a:t>raise a flag, e.g.,</a:t>
            </a:r>
            <a:br>
              <a:rPr lang="en-US" altLang="zh-TW" dirty="0" smtClean="0"/>
            </a:br>
            <a:r>
              <a:rPr lang="en-US" altLang="zh-TW" dirty="0" smtClean="0"/>
              <a:t>undefined opcode,</a:t>
            </a:r>
            <a:br>
              <a:rPr lang="en-US" altLang="zh-TW" dirty="0" smtClean="0"/>
            </a:br>
            <a:r>
              <a:rPr lang="en-US" altLang="zh-TW" dirty="0" smtClean="0"/>
              <a:t>overflow,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63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3F2EA54-A924-44CF-9A0D-40828A98484D}" type="slidenum">
              <a:rPr kumimoji="0" lang="zh-TW" altLang="en-US" sz="1400" smtClean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FontTx/>
                <a:buNone/>
              </a:pPr>
              <a:t>50</a:t>
            </a:fld>
            <a:endParaRPr kumimoji="0" lang="zh-TW" altLang="zh-TW" sz="14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Handling</a:t>
            </a:r>
            <a:r>
              <a:rPr lang="zh-TW" altLang="en-US" smtClean="0"/>
              <a:t> </a:t>
            </a:r>
            <a:r>
              <a:rPr lang="en-US" altLang="zh-TW" smtClean="0"/>
              <a:t>External Interrupts</a:t>
            </a:r>
            <a:endParaRPr lang="en-US" altLang="zh-TW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does the CPU do in handling an interrupt?</a:t>
            </a:r>
          </a:p>
          <a:p>
            <a:pPr lvl="1"/>
            <a:r>
              <a:rPr lang="en-US" altLang="zh-TW" dirty="0" smtClean="0"/>
              <a:t>When receiving an interrupt signal, the CPU </a:t>
            </a:r>
            <a:br>
              <a:rPr lang="en-US" altLang="zh-TW" dirty="0" smtClean="0"/>
            </a:br>
            <a:r>
              <a:rPr lang="en-US" altLang="zh-TW" dirty="0" smtClean="0"/>
              <a:t>(1) </a:t>
            </a:r>
            <a:r>
              <a:rPr lang="en-US" altLang="zh-TW" u="sng" dirty="0" smtClean="0"/>
              <a:t>stops at the next instruction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(2) saves the address of the next instruction somewhere</a:t>
            </a:r>
            <a:br>
              <a:rPr lang="en-US" altLang="zh-TW" dirty="0" smtClean="0"/>
            </a:br>
            <a:r>
              <a:rPr lang="en-US" altLang="zh-TW" dirty="0" smtClean="0"/>
              <a:t>(3) jumps to a specific </a:t>
            </a:r>
            <a:r>
              <a:rPr lang="en-US" altLang="zh-TW" i="1" dirty="0" smtClean="0">
                <a:solidFill>
                  <a:srgbClr val="FF0000"/>
                </a:solidFill>
              </a:rPr>
              <a:t>interrupt service routine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(ISR) or </a:t>
            </a:r>
            <a:r>
              <a:rPr lang="en-US" altLang="zh-TW" i="1" dirty="0" smtClean="0">
                <a:solidFill>
                  <a:srgbClr val="FF0000"/>
                </a:solidFill>
              </a:rPr>
              <a:t>interrupt handler</a:t>
            </a:r>
          </a:p>
          <a:p>
            <a:pPr lvl="1"/>
            <a:r>
              <a:rPr lang="en-US" altLang="zh-TW" dirty="0" smtClean="0"/>
              <a:t>ISR is basically a subroutine (stored at some specific location in memory) to perform operations to handle the interrupt with a RETURN at the end</a:t>
            </a:r>
          </a:p>
          <a:p>
            <a:r>
              <a:rPr lang="en-US" altLang="zh-TW" dirty="0" smtClean="0"/>
              <a:t>How to be transparent to the running program?</a:t>
            </a:r>
          </a:p>
          <a:p>
            <a:pPr lvl="1"/>
            <a:r>
              <a:rPr lang="en-US" altLang="zh-TW" dirty="0" smtClean="0"/>
              <a:t>Similar to handling a procedure call</a:t>
            </a:r>
            <a:endParaRPr lang="en-US" altLang="zh-TW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592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-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­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6814D85-BA3D-4380-B723-8570D542AEBF}" type="slidenum">
              <a:rPr kumimoji="0" lang="zh-TW" altLang="en-US" sz="140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50000"/>
                </a:spcBef>
                <a:buClrTx/>
                <a:buFontTx/>
                <a:buNone/>
              </a:pPr>
              <a:t>51</a:t>
            </a:fld>
            <a:endParaRPr kumimoji="0" lang="zh-TW" altLang="zh-TW" sz="140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Interrupt Service Routine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following shows an example of an ISR</a:t>
            </a:r>
          </a:p>
          <a:p>
            <a:pPr marL="620713" lvl="3" indent="0">
              <a:buFont typeface="Wingdings" panose="05000000000000000000" pitchFamily="2" charset="2"/>
              <a:buNone/>
            </a:pPr>
            <a:r>
              <a:rPr lang="en-US" altLang="zh-TW" b="1" u="sng" dirty="0" smtClean="0">
                <a:cs typeface="Tahoma" panose="020B0604030504040204" pitchFamily="34" charset="0"/>
              </a:rPr>
              <a:t>Task Code</a:t>
            </a:r>
            <a:r>
              <a:rPr lang="en-US" altLang="zh-TW" dirty="0" smtClean="0">
                <a:cs typeface="Tahoma" panose="020B0604030504040204" pitchFamily="34" charset="0"/>
              </a:rPr>
              <a:t>				</a:t>
            </a:r>
            <a:r>
              <a:rPr lang="en-US" altLang="zh-TW" b="1" u="sng" dirty="0" smtClean="0">
                <a:cs typeface="Tahoma" panose="020B0604030504040204" pitchFamily="34" charset="0"/>
              </a:rPr>
              <a:t>ISR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...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ld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x3,100(x9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or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x1,x3,x4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x3,0(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add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x4,x2,x3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x4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,-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4(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and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2,x3,x5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	...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beq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7,x9,END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    ;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ISR code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using x3,x4</a:t>
            </a:r>
            <a:endParaRPr lang="en-US" altLang="zh-TW" sz="2000" b="1" dirty="0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sub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x1,x3,x4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     ...</a:t>
            </a:r>
            <a:endParaRPr lang="en-US" altLang="zh-TW" sz="2000" b="1" dirty="0" smtClean="0"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...			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ld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x4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,-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4(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...				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ld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 x3,0(</a:t>
            </a:r>
            <a:r>
              <a:rPr lang="en-US" altLang="zh-TW" sz="2000" b="1" dirty="0" err="1" smtClean="0">
                <a:latin typeface="Courier New" panose="02070309020205020404" pitchFamily="49" charset="0"/>
                <a:ea typeface="新細明體" panose="02020500000000000000" pitchFamily="18" charset="-120"/>
              </a:rPr>
              <a:t>sp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</a:p>
          <a:p>
            <a:pPr marL="620713" lvl="2" indent="0">
              <a:buFontTx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END: add 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x7,x8,x1</a:t>
            </a: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return</a:t>
            </a:r>
          </a:p>
          <a:p>
            <a:pPr marL="620713" lvl="4" indent="0">
              <a:buFont typeface="Wingdings" panose="05000000000000000000" pitchFamily="2" charset="2"/>
              <a:buNone/>
            </a:pPr>
            <a:r>
              <a:rPr lang="en-US" altLang="zh-TW" sz="20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...				...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2879614" y="2492424"/>
            <a:ext cx="2124433" cy="72055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H="1" flipV="1">
            <a:off x="2879614" y="3284983"/>
            <a:ext cx="2052426" cy="201689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6012160" y="1484784"/>
            <a:ext cx="2448272" cy="3240360"/>
            <a:chOff x="6012160" y="1484784"/>
            <a:chExt cx="2448272" cy="3240360"/>
          </a:xfrm>
        </p:grpSpPr>
        <p:sp>
          <p:nvSpPr>
            <p:cNvPr id="4" name="圓角矩形 3"/>
            <p:cNvSpPr/>
            <p:nvPr/>
          </p:nvSpPr>
          <p:spPr bwMode="auto">
            <a:xfrm>
              <a:off x="6516216" y="1484784"/>
              <a:ext cx="1944216" cy="96128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2000" dirty="0">
                  <a:solidFill>
                    <a:srgbClr val="FF0000"/>
                  </a:solidFill>
                  <a:latin typeface="+mn-lt"/>
                </a:rPr>
                <a:t>Save &amp; restore (partial)</a:t>
              </a:r>
              <a:endParaRPr lang="zh-TW" altLang="en-US" sz="2000" dirty="0">
                <a:latin typeface="+mn-lt"/>
              </a:endParaRPr>
            </a:p>
            <a:p>
              <a:pPr algn="ctr"/>
              <a:r>
                <a:rPr lang="en-US" altLang="zh-TW" sz="2000" dirty="0" smtClean="0">
                  <a:solidFill>
                    <a:srgbClr val="FF0000"/>
                  </a:solidFill>
                  <a:latin typeface="+mn-lt"/>
                </a:rPr>
                <a:t>program state</a:t>
              </a:r>
              <a:endPara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H="1">
              <a:off x="6012160" y="2348880"/>
              <a:ext cx="504056" cy="3600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線單箭頭接點 11"/>
            <p:cNvCxnSpPr/>
            <p:nvPr/>
          </p:nvCxnSpPr>
          <p:spPr bwMode="auto">
            <a:xfrm flipH="1">
              <a:off x="6012160" y="2446065"/>
              <a:ext cx="718840" cy="22790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" name="直線單箭頭接點 10"/>
          <p:cNvCxnSpPr/>
          <p:nvPr/>
        </p:nvCxnSpPr>
        <p:spPr bwMode="auto">
          <a:xfrm>
            <a:off x="827584" y="2276872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/>
          <p:cNvCxnSpPr/>
          <p:nvPr/>
        </p:nvCxnSpPr>
        <p:spPr bwMode="auto">
          <a:xfrm>
            <a:off x="827584" y="3501008"/>
            <a:ext cx="0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單箭頭接點 14"/>
          <p:cNvCxnSpPr/>
          <p:nvPr/>
        </p:nvCxnSpPr>
        <p:spPr bwMode="auto">
          <a:xfrm>
            <a:off x="971792" y="3068960"/>
            <a:ext cx="1728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單箭頭接點 21"/>
          <p:cNvCxnSpPr/>
          <p:nvPr/>
        </p:nvCxnSpPr>
        <p:spPr bwMode="auto">
          <a:xfrm>
            <a:off x="971792" y="3284984"/>
            <a:ext cx="176400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單箭頭接點 22"/>
          <p:cNvCxnSpPr/>
          <p:nvPr/>
        </p:nvCxnSpPr>
        <p:spPr bwMode="auto">
          <a:xfrm>
            <a:off x="4932040" y="2708920"/>
            <a:ext cx="0" cy="2448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5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Handling Internal Exceptions in RISC-V</a:t>
            </a:r>
            <a:endParaRPr lang="en-AU" altLang="zh-TW" dirty="0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Save PC of offending instruction</a:t>
            </a:r>
          </a:p>
          <a:p>
            <a:pPr lvl="1"/>
            <a:r>
              <a:rPr lang="en-US" altLang="en-US" dirty="0" smtClean="0"/>
              <a:t>In RISC-V: </a:t>
            </a:r>
            <a:r>
              <a:rPr lang="en-US" altLang="en-US" i="1" dirty="0" smtClean="0"/>
              <a:t>Supervisor Exception Program Counter </a:t>
            </a:r>
            <a:r>
              <a:rPr lang="en-US" altLang="en-US" dirty="0" smtClean="0"/>
              <a:t>(SEPC)</a:t>
            </a:r>
          </a:p>
          <a:p>
            <a:r>
              <a:rPr lang="en-US" altLang="en-US" dirty="0" smtClean="0"/>
              <a:t>Save indication of the problem</a:t>
            </a:r>
          </a:p>
          <a:p>
            <a:pPr lvl="1"/>
            <a:r>
              <a:rPr lang="en-US" altLang="en-US" dirty="0" smtClean="0"/>
              <a:t>In RISC-V: </a:t>
            </a:r>
            <a:r>
              <a:rPr lang="en-US" altLang="en-US" i="1" dirty="0" smtClean="0"/>
              <a:t>Supervisor Exception Cause Register </a:t>
            </a:r>
            <a:r>
              <a:rPr lang="en-US" altLang="en-US" dirty="0" smtClean="0"/>
              <a:t>(SCAUSE)</a:t>
            </a:r>
          </a:p>
          <a:p>
            <a:pPr lvl="1"/>
            <a:r>
              <a:rPr lang="en-US" altLang="en-US" dirty="0" smtClean="0"/>
              <a:t>64 bits, but most bits unused</a:t>
            </a:r>
          </a:p>
          <a:p>
            <a:pPr lvl="2"/>
            <a:r>
              <a:rPr lang="en-US" altLang="en-US" dirty="0" smtClean="0"/>
              <a:t>Exception code field: 2 for undefined opcode, 12 for hardware malfunction, …</a:t>
            </a:r>
            <a:endParaRPr lang="en-US" altLang="zh-TW" dirty="0" smtClean="0"/>
          </a:p>
          <a:p>
            <a:pPr lvl="1"/>
            <a:r>
              <a:rPr lang="en-US" altLang="en-US" dirty="0" smtClean="0"/>
              <a:t>CPU controller will supply this based on exception</a:t>
            </a:r>
          </a:p>
          <a:p>
            <a:r>
              <a:rPr lang="en-US" altLang="en-US" dirty="0" smtClean="0"/>
              <a:t>Jump to interrupt handler in OS to handle the exception based on the cause</a:t>
            </a:r>
          </a:p>
          <a:p>
            <a:pPr lvl="1"/>
            <a:r>
              <a:rPr lang="en-US" altLang="en-US" dirty="0" smtClean="0"/>
              <a:t>Assume at 0000 0000 1C09 0000</a:t>
            </a:r>
            <a:r>
              <a:rPr lang="en-US" altLang="en-US" baseline="-25000" dirty="0" smtClean="0"/>
              <a:t>16</a:t>
            </a:r>
            <a:r>
              <a:rPr lang="en-US" altLang="en-US" dirty="0" smtClean="0"/>
              <a:t> (</a:t>
            </a:r>
            <a:r>
              <a:rPr lang="en-US" altLang="en-US" dirty="0"/>
              <a:t>single </a:t>
            </a:r>
            <a:r>
              <a:rPr lang="en-US" altLang="en-US" dirty="0"/>
              <a:t>entry </a:t>
            </a:r>
            <a:r>
              <a:rPr lang="en-US" altLang="en-US" dirty="0" smtClean="0"/>
              <a:t>point for all exceptions)</a:t>
            </a:r>
            <a:endParaRPr lang="en-US" altLang="en-US" dirty="0"/>
          </a:p>
          <a:p>
            <a:pPr lvl="1"/>
            <a:endParaRPr lang="en-US" altLang="en-US" baseline="-25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033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OS Handling Exceptions in RISC-V</a:t>
            </a:r>
            <a:endParaRPr lang="en-AU" altLang="en-US" dirty="0" smtClean="0"/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Read cause, and transfer to relevant handler</a:t>
            </a:r>
          </a:p>
          <a:p>
            <a:r>
              <a:rPr lang="en-US" altLang="en-US" dirty="0" smtClean="0"/>
              <a:t>Determine action required</a:t>
            </a:r>
          </a:p>
          <a:p>
            <a:r>
              <a:rPr lang="en-US" altLang="en-US" dirty="0" smtClean="0"/>
              <a:t>If </a:t>
            </a:r>
            <a:r>
              <a:rPr lang="en-US" altLang="en-US" dirty="0" err="1" smtClean="0"/>
              <a:t>restartable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Take corrective action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dirty="0" smtClean="0"/>
              <a:t>se SEPC to return to program</a:t>
            </a:r>
          </a:p>
          <a:p>
            <a:r>
              <a:rPr lang="en-US" altLang="en-US" dirty="0" smtClean="0"/>
              <a:t>Otherwise</a:t>
            </a:r>
          </a:p>
          <a:p>
            <a:pPr lvl="1"/>
            <a:r>
              <a:rPr lang="en-US" altLang="en-US" dirty="0" smtClean="0"/>
              <a:t>Terminate program</a:t>
            </a:r>
          </a:p>
          <a:p>
            <a:pPr lvl="1"/>
            <a:r>
              <a:rPr lang="en-US" altLang="en-US" dirty="0" smtClean="0"/>
              <a:t>Report error using SEPC, SCAUSE, …</a:t>
            </a:r>
            <a:endParaRPr lang="en-AU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5175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Alternate Way to Indicate Cause</a:t>
            </a:r>
            <a:endParaRPr lang="en-AU" altLang="en-US" dirty="0" smtClean="0"/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Different handlers </a:t>
            </a:r>
            <a:r>
              <a:rPr lang="en-US" altLang="en-US" dirty="0" smtClean="0"/>
              <a:t>handle different causes/interrupts</a:t>
            </a:r>
            <a:endParaRPr lang="en-US" altLang="en-US" dirty="0"/>
          </a:p>
          <a:p>
            <a:pPr lvl="1"/>
            <a:r>
              <a:rPr lang="en-US" altLang="en-US" dirty="0" smtClean="0"/>
              <a:t>Handler’s address in memory determined by the cause</a:t>
            </a:r>
            <a:br>
              <a:rPr lang="en-US" altLang="en-US" dirty="0" smtClean="0"/>
            </a:b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i="1" dirty="0" smtClean="0"/>
              <a:t>vectored Interrupts</a:t>
            </a:r>
          </a:p>
          <a:p>
            <a:r>
              <a:rPr lang="en-US" altLang="en-US" dirty="0" smtClean="0"/>
              <a:t>An </a:t>
            </a:r>
            <a:r>
              <a:rPr lang="en-US" altLang="en-US" i="1" dirty="0" smtClean="0"/>
              <a:t>exception vector address</a:t>
            </a:r>
            <a:r>
              <a:rPr lang="en-US" altLang="en-US" dirty="0" smtClean="0"/>
              <a:t>,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supplied by the CPU controller based on interrupt source, to be added to a </a:t>
            </a:r>
            <a:r>
              <a:rPr lang="en-US" altLang="en-US" i="1" dirty="0" smtClean="0"/>
              <a:t>vector table base register</a:t>
            </a:r>
            <a:r>
              <a:rPr lang="en-US" altLang="en-US" dirty="0" smtClean="0"/>
              <a:t> to give handler address</a:t>
            </a:r>
          </a:p>
          <a:p>
            <a:pPr lvl="1"/>
            <a:r>
              <a:rPr lang="en-US" altLang="en-US" dirty="0" smtClean="0"/>
              <a:t>Undefined opcode:		00 0100 0000</a:t>
            </a:r>
            <a:r>
              <a:rPr lang="en-US" altLang="en-US" baseline="-25000" dirty="0" smtClean="0"/>
              <a:t>2</a:t>
            </a:r>
          </a:p>
          <a:p>
            <a:pPr lvl="1"/>
            <a:r>
              <a:rPr lang="en-US" altLang="en-US" dirty="0" smtClean="0"/>
              <a:t>Hardware malfunction:		01 1000 0000</a:t>
            </a:r>
            <a:r>
              <a:rPr lang="en-US" altLang="en-US" baseline="-25000" dirty="0" smtClean="0"/>
              <a:t>2</a:t>
            </a:r>
          </a:p>
          <a:p>
            <a:pPr lvl="1"/>
            <a:r>
              <a:rPr lang="en-US" altLang="en-US" dirty="0" smtClean="0"/>
              <a:t>…:				…</a:t>
            </a:r>
          </a:p>
          <a:p>
            <a:r>
              <a:rPr lang="en-US" altLang="en-US" dirty="0" smtClean="0"/>
              <a:t>Instructions inside the handler either</a:t>
            </a:r>
          </a:p>
          <a:p>
            <a:pPr lvl="1"/>
            <a:r>
              <a:rPr lang="en-US" altLang="en-US" dirty="0" smtClean="0"/>
              <a:t>Deal with the interrupt, or</a:t>
            </a:r>
          </a:p>
          <a:p>
            <a:pPr lvl="1"/>
            <a:r>
              <a:rPr lang="en-US" altLang="en-US" dirty="0" smtClean="0"/>
              <a:t>Jump to the real handler</a:t>
            </a:r>
            <a:endParaRPr lang="en-AU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54</a:t>
            </a:fld>
            <a:endParaRPr lang="zh-TW" altLang="zh-TW"/>
          </a:p>
        </p:txBody>
      </p:sp>
      <p:sp>
        <p:nvSpPr>
          <p:cNvPr id="6" name="矩形 5"/>
          <p:cNvSpPr/>
          <p:nvPr/>
        </p:nvSpPr>
        <p:spPr bwMode="auto">
          <a:xfrm>
            <a:off x="6423360" y="4581128"/>
            <a:ext cx="2520280" cy="86409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TW" sz="1800" dirty="0">
                <a:latin typeface="+mn-lt"/>
              </a:rPr>
              <a:t>Exception vector address to be added to a Vector Table Base </a:t>
            </a:r>
            <a:r>
              <a:rPr lang="en-US" altLang="zh-TW" sz="1800" dirty="0" smtClean="0">
                <a:latin typeface="+mn-lt"/>
              </a:rPr>
              <a:t>Register,</a:t>
            </a:r>
            <a:endParaRPr lang="zh-TW" altLang="en-US" sz="1800" dirty="0">
              <a:latin typeface="+mn-lt"/>
            </a:endParaRPr>
          </a:p>
        </p:txBody>
      </p:sp>
      <p:cxnSp>
        <p:nvCxnSpPr>
          <p:cNvPr id="8" name="直線單箭頭接點 7"/>
          <p:cNvCxnSpPr>
            <a:stCxn id="6" idx="0"/>
          </p:cNvCxnSpPr>
          <p:nvPr/>
        </p:nvCxnSpPr>
        <p:spPr bwMode="auto">
          <a:xfrm flipH="1" flipV="1">
            <a:off x="6948264" y="4077072"/>
            <a:ext cx="735236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972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Exceptions in </a:t>
            </a:r>
            <a:r>
              <a:rPr lang="en-US" altLang="zh-TW" dirty="0" smtClean="0"/>
              <a:t>a RISC-V </a:t>
            </a:r>
            <a:r>
              <a:rPr lang="en-US" altLang="zh-TW" dirty="0" smtClean="0"/>
              <a:t>Pipeline</a:t>
            </a:r>
            <a:endParaRPr lang="en-AU" altLang="zh-TW" dirty="0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Treated as another </a:t>
            </a:r>
            <a:r>
              <a:rPr lang="en-US" altLang="zh-TW" dirty="0"/>
              <a:t>form of control hazard</a:t>
            </a:r>
          </a:p>
          <a:p>
            <a:r>
              <a:rPr lang="en-US" altLang="zh-TW" dirty="0" smtClean="0"/>
              <a:t>Consider </a:t>
            </a:r>
            <a:r>
              <a:rPr lang="en-US" altLang="en-US" dirty="0"/>
              <a:t>malfunction</a:t>
            </a:r>
            <a:r>
              <a:rPr lang="en-US" altLang="zh-TW" dirty="0" smtClean="0"/>
              <a:t> </a:t>
            </a:r>
            <a:r>
              <a:rPr lang="en-US" altLang="zh-TW" dirty="0" smtClean="0"/>
              <a:t>on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dirty="0" smtClean="0"/>
              <a:t> in EX stage</a:t>
            </a:r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/>
              <a:t>Must prevent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dirty="0" smtClean="0"/>
              <a:t> </a:t>
            </a:r>
            <a:r>
              <a:rPr lang="en-US" altLang="zh-TW" dirty="0" smtClean="0"/>
              <a:t>from being clobbered</a:t>
            </a:r>
          </a:p>
          <a:p>
            <a:pPr marL="457200" lvl="1" indent="0">
              <a:buNone/>
            </a:pPr>
            <a:r>
              <a:rPr lang="en-US" altLang="zh-TW" dirty="0" smtClean="0"/>
              <a:t>(1) Complete previous </a:t>
            </a:r>
            <a:r>
              <a:rPr lang="en-US" altLang="zh-TW" dirty="0" smtClean="0"/>
              <a:t>instructions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(2) Flush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dirty="0" smtClean="0"/>
              <a:t> and subsequent instructions, </a:t>
            </a:r>
            <a:r>
              <a:rPr lang="en-US" altLang="zh-TW" dirty="0" err="1" smtClean="0"/>
              <a:t>IF.Flush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ID.Flush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EX.Flush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(3) </a:t>
            </a:r>
            <a:r>
              <a:rPr lang="en-US" altLang="en-US" dirty="0" smtClean="0"/>
              <a:t>Set </a:t>
            </a:r>
            <a:r>
              <a:rPr lang="en-US" altLang="en-US" dirty="0"/>
              <a:t>SEPC and SCAUSE register </a:t>
            </a:r>
            <a:r>
              <a:rPr lang="en-US" altLang="en-US" dirty="0" smtClean="0"/>
              <a:t>values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(4) Transfer control to handler at </a:t>
            </a:r>
            <a:r>
              <a:rPr lang="en-US" altLang="en-US" dirty="0"/>
              <a:t>0000 0000 1C09 0000</a:t>
            </a:r>
            <a:r>
              <a:rPr lang="en-US" altLang="en-US" baseline="-25000" dirty="0"/>
              <a:t>16</a:t>
            </a:r>
            <a:r>
              <a:rPr lang="en-US" altLang="en-US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Similar to </a:t>
            </a:r>
            <a:r>
              <a:rPr lang="en-US" altLang="zh-TW" dirty="0" err="1" smtClean="0"/>
              <a:t>mispredicted</a:t>
            </a:r>
            <a:r>
              <a:rPr lang="en-US" altLang="zh-TW" dirty="0" smtClean="0"/>
              <a:t> branch</a:t>
            </a:r>
          </a:p>
          <a:p>
            <a:pPr lvl="1"/>
            <a:r>
              <a:rPr lang="en-US" altLang="zh-TW" dirty="0" smtClean="0"/>
              <a:t>Use much of the same hardware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71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16000"/>
            <a:ext cx="8621291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Pipeline with Exceptions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56</a:t>
            </a:fld>
            <a:endParaRPr lang="zh-TW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406400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</a:t>
            </a:r>
            <a:r>
              <a:rPr lang="en-US" altLang="zh-TW" dirty="0" smtClean="0">
                <a:latin typeface="+mn-lt"/>
              </a:rPr>
              <a:t>4.63</a:t>
            </a:r>
            <a:endParaRPr lang="zh-TW" altLang="en-US" dirty="0">
              <a:latin typeface="+mn-lt"/>
            </a:endParaRPr>
          </a:p>
        </p:txBody>
      </p:sp>
      <p:sp>
        <p:nvSpPr>
          <p:cNvPr id="4" name="橢圓 3"/>
          <p:cNvSpPr/>
          <p:nvPr/>
        </p:nvSpPr>
        <p:spPr bwMode="auto">
          <a:xfrm>
            <a:off x="5364088" y="2564904"/>
            <a:ext cx="720080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995936" y="1412776"/>
            <a:ext cx="792088" cy="93610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868144" y="1052736"/>
            <a:ext cx="72008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83568" y="1196752"/>
            <a:ext cx="72008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179512" y="3789040"/>
            <a:ext cx="84180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6444208" y="3645024"/>
            <a:ext cx="286792" cy="3519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 flipH="1" flipV="1">
            <a:off x="3347864" y="2789672"/>
            <a:ext cx="3096344" cy="999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156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Exception Handling</a:t>
            </a:r>
            <a:endParaRPr lang="en-AU" altLang="zh-TW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Restartable</a:t>
            </a:r>
            <a:r>
              <a:rPr lang="en-US" altLang="zh-TW" dirty="0" smtClean="0"/>
              <a:t> exceptions</a:t>
            </a:r>
          </a:p>
          <a:p>
            <a:pPr lvl="1"/>
            <a:r>
              <a:rPr lang="en-US" altLang="zh-TW" dirty="0" smtClean="0"/>
              <a:t>Pipeline flushes the offending instruction and following instructions</a:t>
            </a:r>
          </a:p>
          <a:p>
            <a:pPr lvl="1"/>
            <a:r>
              <a:rPr lang="en-US" altLang="zh-TW" dirty="0" smtClean="0"/>
              <a:t>Handler executes and then returns to the instruction</a:t>
            </a:r>
          </a:p>
          <a:p>
            <a:pPr lvl="2"/>
            <a:r>
              <a:rPr lang="en-US" altLang="zh-TW" dirty="0" smtClean="0"/>
              <a:t>The instruction is </a:t>
            </a:r>
            <a:r>
              <a:rPr lang="en-US" altLang="zh-TW" dirty="0" err="1" smtClean="0"/>
              <a:t>refetched</a:t>
            </a:r>
            <a:r>
              <a:rPr lang="en-US" altLang="zh-TW" dirty="0" smtClean="0"/>
              <a:t> and executed from scratch</a:t>
            </a:r>
          </a:p>
          <a:p>
            <a:r>
              <a:rPr lang="en-US" altLang="zh-TW" dirty="0" smtClean="0"/>
              <a:t>PC saved in </a:t>
            </a:r>
            <a:r>
              <a:rPr lang="en-US" altLang="zh-TW" dirty="0" smtClean="0"/>
              <a:t>SEPC </a:t>
            </a:r>
            <a:r>
              <a:rPr lang="en-US" altLang="zh-TW" dirty="0" smtClean="0"/>
              <a:t>register</a:t>
            </a:r>
          </a:p>
          <a:p>
            <a:pPr lvl="1"/>
            <a:r>
              <a:rPr lang="en-US" altLang="zh-TW" dirty="0" smtClean="0"/>
              <a:t>Identifies the instruction causing the </a:t>
            </a:r>
            <a:r>
              <a:rPr lang="en-US" altLang="zh-TW" dirty="0" smtClean="0"/>
              <a:t>exception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490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Exception Example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Exception on </a:t>
            </a:r>
            <a:r>
              <a:rPr lang="en-US" altLang="zh-TW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TW" sz="2800" dirty="0" smtClean="0"/>
              <a:t> in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40	sub 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x11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x2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x4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44	and 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x12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x2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x5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48	or  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x13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x2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x6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4C	add  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x1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 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x2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x1</a:t>
            </a:r>
            <a: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AU" altLang="zh-TW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50	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sub  x15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x6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x7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/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54	</a:t>
            </a:r>
            <a:r>
              <a:rPr lang="en-AU" altLang="zh-TW" sz="24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ld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x16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50(x7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Handler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AU" altLang="en-US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1C090000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AU" altLang="zh-TW" sz="24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sd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AU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26, 1000(x0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en-US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1C090004 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AU" altLang="zh-TW" sz="2400" b="1" dirty="0" err="1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sd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AU" altLang="zh-TW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x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27, 1008(x0</a:t>
            </a:r>
            <a: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br>
              <a:rPr lang="en-AU" altLang="zh-TW" sz="24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</a:br>
            <a:r>
              <a:rPr lang="en-AU" altLang="zh-TW" sz="2400" dirty="0" smtClean="0">
                <a:latin typeface="Lucida Console" panose="020B0609040504020204" pitchFamily="49" charset="0"/>
                <a:ea typeface="新細明體" panose="02020500000000000000" pitchFamily="18" charset="-120"/>
              </a:rPr>
              <a:t>…</a:t>
            </a:r>
            <a:endParaRPr lang="en-AU" altLang="zh-TW" sz="2400" dirty="0" smtClean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586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Structure Hazards</a:t>
            </a:r>
            <a:endParaRPr lang="en-AU" altLang="zh-TW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Suppose RISC-V </a:t>
            </a:r>
            <a:r>
              <a:rPr lang="en-US" altLang="zh-TW" dirty="0" smtClean="0"/>
              <a:t>pipeline has only a single memory</a:t>
            </a:r>
          </a:p>
          <a:p>
            <a:pPr lvl="1"/>
            <a:r>
              <a:rPr lang="en-US" altLang="zh-TW" dirty="0" smtClean="0"/>
              <a:t>The third following instruction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/>
              <a:t>would have to stall for that cycle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cause a pipeline “bubble”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Solution</a:t>
            </a:r>
            <a:r>
              <a:rPr lang="en-US" altLang="zh-TW" dirty="0"/>
              <a:t>: use two memory (data, instruction memory)</a:t>
            </a:r>
          </a:p>
          <a:p>
            <a:pPr lvl="1"/>
            <a:r>
              <a:rPr lang="en-US" altLang="zh-TW" dirty="0" smtClean="0"/>
              <a:t>Or separate instruction/data caches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  <p:grpSp>
        <p:nvGrpSpPr>
          <p:cNvPr id="3" name="群組 2"/>
          <p:cNvGrpSpPr/>
          <p:nvPr/>
        </p:nvGrpSpPr>
        <p:grpSpPr>
          <a:xfrm>
            <a:off x="1187624" y="3717032"/>
            <a:ext cx="6696744" cy="1656184"/>
            <a:chOff x="4166089" y="4499550"/>
            <a:chExt cx="3270739" cy="751743"/>
          </a:xfrm>
        </p:grpSpPr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4166089" y="4640228"/>
              <a:ext cx="269631" cy="423496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4434134" y="4640228"/>
              <a:ext cx="271217" cy="423496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4176959" y="4659278"/>
              <a:ext cx="499562" cy="206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b="1" dirty="0" smtClean="0">
                  <a:latin typeface="+mn-lt"/>
                </a:rPr>
                <a:t>I-Mem</a:t>
              </a:r>
              <a:endParaRPr lang="en-US" altLang="zh-TW" b="1" dirty="0">
                <a:latin typeface="+mn-lt"/>
              </a:endParaRPr>
            </a:p>
          </p:txBody>
        </p:sp>
        <p:grpSp>
          <p:nvGrpSpPr>
            <p:cNvPr id="8" name="Group 113"/>
            <p:cNvGrpSpPr>
              <a:grpSpLocks/>
            </p:cNvGrpSpPr>
            <p:nvPr/>
          </p:nvGrpSpPr>
          <p:grpSpPr bwMode="auto">
            <a:xfrm>
              <a:off x="5635538" y="4499550"/>
              <a:ext cx="338841" cy="704850"/>
              <a:chOff x="3550" y="2592"/>
              <a:chExt cx="213" cy="481"/>
            </a:xfrm>
          </p:grpSpPr>
          <p:sp>
            <p:nvSpPr>
              <p:cNvPr id="9" name="Freeform 114"/>
              <p:cNvSpPr>
                <a:spLocks/>
              </p:cNvSpPr>
              <p:nvPr/>
            </p:nvSpPr>
            <p:spPr bwMode="auto">
              <a:xfrm>
                <a:off x="3550" y="2592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0" name="Rectangle 115"/>
              <p:cNvSpPr>
                <a:spLocks noChangeArrowheads="1"/>
              </p:cNvSpPr>
              <p:nvPr/>
            </p:nvSpPr>
            <p:spPr bwMode="auto">
              <a:xfrm rot="5400000">
                <a:off x="3521" y="2745"/>
                <a:ext cx="25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b="1">
                    <a:latin typeface="+mn-lt"/>
                  </a:rPr>
                  <a:t>ALU</a:t>
                </a:r>
              </a:p>
            </p:txBody>
          </p:sp>
        </p:grp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4870939" y="4666604"/>
              <a:ext cx="370941" cy="246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>
                  <a:latin typeface="+mn-lt"/>
                </a:rPr>
                <a:t>Reg</a:t>
              </a:r>
            </a:p>
          </p:txBody>
        </p:sp>
        <p:grpSp>
          <p:nvGrpSpPr>
            <p:cNvPr id="12" name="Group 117"/>
            <p:cNvGrpSpPr>
              <a:grpSpLocks/>
            </p:cNvGrpSpPr>
            <p:nvPr/>
          </p:nvGrpSpPr>
          <p:grpSpPr bwMode="auto">
            <a:xfrm>
              <a:off x="4895851" y="4640227"/>
              <a:ext cx="470388" cy="423497"/>
              <a:chOff x="3084" y="2688"/>
              <a:chExt cx="296" cy="289"/>
            </a:xfrm>
          </p:grpSpPr>
          <p:sp>
            <p:nvSpPr>
              <p:cNvPr id="13" name="Freeform 118"/>
              <p:cNvSpPr>
                <a:spLocks/>
              </p:cNvSpPr>
              <p:nvPr/>
            </p:nvSpPr>
            <p:spPr bwMode="auto">
              <a:xfrm>
                <a:off x="3084" y="2688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14" name="Freeform 119"/>
              <p:cNvSpPr>
                <a:spLocks/>
              </p:cNvSpPr>
              <p:nvPr/>
            </p:nvSpPr>
            <p:spPr bwMode="auto">
              <a:xfrm>
                <a:off x="3232" y="2688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15" name="Line 120"/>
            <p:cNvSpPr>
              <a:spLocks noChangeShapeType="1"/>
            </p:cNvSpPr>
            <p:nvPr/>
          </p:nvSpPr>
          <p:spPr bwMode="auto">
            <a:xfrm>
              <a:off x="4700954" y="4851242"/>
              <a:ext cx="177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6" name="Freeform 121"/>
            <p:cNvSpPr>
              <a:spLocks/>
            </p:cNvSpPr>
            <p:nvPr/>
          </p:nvSpPr>
          <p:spPr bwMode="auto">
            <a:xfrm>
              <a:off x="4812323" y="4710565"/>
              <a:ext cx="76200" cy="142143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7" name="Line 122"/>
            <p:cNvSpPr>
              <a:spLocks noChangeShapeType="1"/>
            </p:cNvSpPr>
            <p:nvPr/>
          </p:nvSpPr>
          <p:spPr bwMode="auto">
            <a:xfrm>
              <a:off x="5360377" y="4710566"/>
              <a:ext cx="2754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8" name="Rectangle 123"/>
            <p:cNvSpPr>
              <a:spLocks noChangeArrowheads="1"/>
            </p:cNvSpPr>
            <p:nvPr/>
          </p:nvSpPr>
          <p:spPr bwMode="auto">
            <a:xfrm>
              <a:off x="6217289" y="4659278"/>
              <a:ext cx="554366" cy="206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pPr algn="ctr"/>
              <a:r>
                <a:rPr lang="en-US" altLang="zh-TW" b="1" dirty="0" smtClean="0">
                  <a:latin typeface="+mn-lt"/>
                </a:rPr>
                <a:t>D-Mem</a:t>
              </a:r>
              <a:endParaRPr lang="en-US" altLang="zh-TW" b="1" dirty="0">
                <a:latin typeface="+mn-lt"/>
              </a:endParaRPr>
            </a:p>
          </p:txBody>
        </p:sp>
        <p:grpSp>
          <p:nvGrpSpPr>
            <p:cNvPr id="19" name="Group 124"/>
            <p:cNvGrpSpPr>
              <a:grpSpLocks/>
            </p:cNvGrpSpPr>
            <p:nvPr/>
          </p:nvGrpSpPr>
          <p:grpSpPr bwMode="auto">
            <a:xfrm>
              <a:off x="6244005" y="4640227"/>
              <a:ext cx="515815" cy="423497"/>
              <a:chOff x="3933" y="2688"/>
              <a:chExt cx="325" cy="289"/>
            </a:xfrm>
          </p:grpSpPr>
          <p:sp>
            <p:nvSpPr>
              <p:cNvPr id="20" name="Freeform 125"/>
              <p:cNvSpPr>
                <a:spLocks/>
              </p:cNvSpPr>
              <p:nvPr/>
            </p:nvSpPr>
            <p:spPr bwMode="auto">
              <a:xfrm>
                <a:off x="3933" y="2688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1" name="Freeform 126"/>
              <p:cNvSpPr>
                <a:spLocks/>
              </p:cNvSpPr>
              <p:nvPr/>
            </p:nvSpPr>
            <p:spPr bwMode="auto">
              <a:xfrm>
                <a:off x="4094" y="2688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22" name="Rectangle 127"/>
            <p:cNvSpPr>
              <a:spLocks noChangeArrowheads="1"/>
            </p:cNvSpPr>
            <p:nvPr/>
          </p:nvSpPr>
          <p:spPr bwMode="auto">
            <a:xfrm>
              <a:off x="6948855" y="4659278"/>
              <a:ext cx="370941" cy="246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>
                  <a:latin typeface="+mn-lt"/>
                </a:rPr>
                <a:t>Reg</a:t>
              </a:r>
            </a:p>
          </p:txBody>
        </p: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>
              <a:off x="6986954" y="4640227"/>
              <a:ext cx="449874" cy="423497"/>
              <a:chOff x="4401" y="2688"/>
              <a:chExt cx="284" cy="289"/>
            </a:xfrm>
          </p:grpSpPr>
          <p:sp>
            <p:nvSpPr>
              <p:cNvPr id="24" name="Freeform 129"/>
              <p:cNvSpPr>
                <a:spLocks/>
              </p:cNvSpPr>
              <p:nvPr/>
            </p:nvSpPr>
            <p:spPr bwMode="auto">
              <a:xfrm>
                <a:off x="4401" y="2688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  <p:sp>
            <p:nvSpPr>
              <p:cNvPr id="25" name="Freeform 130"/>
              <p:cNvSpPr>
                <a:spLocks/>
              </p:cNvSpPr>
              <p:nvPr/>
            </p:nvSpPr>
            <p:spPr bwMode="auto">
              <a:xfrm>
                <a:off x="4542" y="2688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>
                  <a:latin typeface="+mn-lt"/>
                </a:endParaRPr>
              </a:p>
            </p:txBody>
          </p:sp>
        </p:grpSp>
        <p:sp>
          <p:nvSpPr>
            <p:cNvPr id="26" name="Line 131"/>
            <p:cNvSpPr>
              <a:spLocks noChangeShapeType="1"/>
            </p:cNvSpPr>
            <p:nvPr/>
          </p:nvSpPr>
          <p:spPr bwMode="auto">
            <a:xfrm>
              <a:off x="6740769" y="4851242"/>
              <a:ext cx="2461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7" name="Line 132"/>
            <p:cNvSpPr>
              <a:spLocks noChangeShapeType="1"/>
            </p:cNvSpPr>
            <p:nvPr/>
          </p:nvSpPr>
          <p:spPr bwMode="auto">
            <a:xfrm>
              <a:off x="5972908" y="4851242"/>
              <a:ext cx="2710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8" name="Freeform 133"/>
            <p:cNvSpPr>
              <a:spLocks/>
            </p:cNvSpPr>
            <p:nvPr/>
          </p:nvSpPr>
          <p:spPr bwMode="auto">
            <a:xfrm>
              <a:off x="6176597" y="4851242"/>
              <a:ext cx="684334" cy="282820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29" name="Line 134"/>
            <p:cNvSpPr>
              <a:spLocks noChangeShapeType="1"/>
            </p:cNvSpPr>
            <p:nvPr/>
          </p:nvSpPr>
          <p:spPr bwMode="auto">
            <a:xfrm>
              <a:off x="5360377" y="4991919"/>
              <a:ext cx="2754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30" name="Freeform 135"/>
            <p:cNvSpPr>
              <a:spLocks/>
            </p:cNvSpPr>
            <p:nvPr/>
          </p:nvSpPr>
          <p:spPr bwMode="auto">
            <a:xfrm>
              <a:off x="5521569" y="4843916"/>
              <a:ext cx="534866" cy="407377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5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3" y="1080000"/>
            <a:ext cx="8712132" cy="51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Exception Example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59</a:t>
            </a:fld>
            <a:endParaRPr lang="zh-TW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06400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</a:t>
            </a:r>
            <a:r>
              <a:rPr lang="en-US" altLang="zh-TW" dirty="0" smtClean="0">
                <a:latin typeface="+mn-lt"/>
              </a:rPr>
              <a:t>4.64</a:t>
            </a:r>
            <a:endParaRPr lang="zh-TW" altLang="en-US" dirty="0">
              <a:latin typeface="+mn-lt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661272" y="4005064"/>
            <a:ext cx="720080" cy="28803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3" name="爆炸 1 2"/>
          <p:cNvSpPr/>
          <p:nvPr/>
        </p:nvSpPr>
        <p:spPr bwMode="auto">
          <a:xfrm>
            <a:off x="5436096" y="3284984"/>
            <a:ext cx="1944216" cy="93610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600" dirty="0" smtClean="0">
                <a:solidFill>
                  <a:schemeClr val="bg1"/>
                </a:solidFill>
                <a:latin typeface="+mn-lt"/>
              </a:rPr>
              <a:t>malfunction</a:t>
            </a:r>
            <a:endParaRPr lang="zh-TW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4990642" y="2708919"/>
            <a:ext cx="805494" cy="50972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995936" y="1416905"/>
            <a:ext cx="648072" cy="1075991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5724128" y="1196752"/>
            <a:ext cx="72008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683808" y="1340768"/>
            <a:ext cx="72008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H="1" flipV="1">
            <a:off x="3419872" y="2780928"/>
            <a:ext cx="2664296" cy="8640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橢圓 14"/>
          <p:cNvSpPr/>
          <p:nvPr/>
        </p:nvSpPr>
        <p:spPr bwMode="auto">
          <a:xfrm>
            <a:off x="4644008" y="2327561"/>
            <a:ext cx="346634" cy="83536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5580112" y="1954900"/>
            <a:ext cx="864096" cy="1191740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2292753" y="3121162"/>
            <a:ext cx="360040" cy="2252054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9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0" y="1080000"/>
            <a:ext cx="8661368" cy="503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Exception Example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60</a:t>
            </a:fld>
            <a:endParaRPr lang="zh-TW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406400" y="566124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</a:t>
            </a:r>
            <a:r>
              <a:rPr lang="en-US" altLang="zh-TW" dirty="0" smtClean="0">
                <a:latin typeface="+mn-lt"/>
              </a:rPr>
              <a:t>4.64</a:t>
            </a:r>
            <a:endParaRPr lang="zh-TW" altLang="en-US" dirty="0">
              <a:latin typeface="+mn-lt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661272" y="4005064"/>
            <a:ext cx="720080" cy="2880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7812360" y="980728"/>
            <a:ext cx="1331640" cy="34474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827584" y="980728"/>
            <a:ext cx="1331640" cy="34474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51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Multiple Exceptions</a:t>
            </a:r>
            <a:endParaRPr lang="en-AU" altLang="zh-TW" smtClean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Pipelining overlaps multiple instructions</a:t>
            </a:r>
          </a:p>
          <a:p>
            <a:pPr lvl="1"/>
            <a:r>
              <a:rPr lang="en-US" altLang="zh-TW" dirty="0" smtClean="0"/>
              <a:t>Could have multiple exceptions at once</a:t>
            </a:r>
          </a:p>
          <a:p>
            <a:r>
              <a:rPr lang="en-US" altLang="zh-TW" dirty="0" smtClean="0"/>
              <a:t>Simple approach: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</a:t>
            </a:r>
            <a:r>
              <a:rPr lang="en-US" altLang="zh-TW" dirty="0" smtClean="0"/>
              <a:t>eal </a:t>
            </a:r>
            <a:r>
              <a:rPr lang="en-US" altLang="zh-TW" dirty="0" smtClean="0"/>
              <a:t>with exception from earliest instruction</a:t>
            </a:r>
          </a:p>
          <a:p>
            <a:pPr lvl="1"/>
            <a:r>
              <a:rPr lang="en-US" altLang="zh-TW" dirty="0" smtClean="0"/>
              <a:t>Flush subsequent instructions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olidFill>
                  <a:srgbClr val="FF0000"/>
                </a:solidFill>
              </a:rPr>
              <a:t>“precise” exceptions</a:t>
            </a:r>
          </a:p>
          <a:p>
            <a:pPr lvl="1"/>
            <a:r>
              <a:rPr lang="en-US" altLang="zh-TW" dirty="0" smtClean="0"/>
              <a:t>Good to know in </a:t>
            </a:r>
            <a:r>
              <a:rPr lang="en-US" altLang="zh-TW" dirty="0"/>
              <a:t>which pipeline stage a type of exception can occur</a:t>
            </a:r>
            <a:endParaRPr lang="en-US" altLang="zh-TW" dirty="0" smtClean="0"/>
          </a:p>
          <a:p>
            <a:pPr eaLnBrk="1" hangingPunct="1"/>
            <a:r>
              <a:rPr lang="en-US" altLang="en-US" dirty="0"/>
              <a:t>In complex pipelines</a:t>
            </a:r>
          </a:p>
          <a:p>
            <a:pPr lvl="1" eaLnBrk="1" hangingPunct="1"/>
            <a:r>
              <a:rPr lang="en-US" altLang="en-US" dirty="0"/>
              <a:t>Multiple instructions </a:t>
            </a:r>
            <a:r>
              <a:rPr lang="en-US" altLang="en-US" dirty="0" smtClean="0"/>
              <a:t>per cycle, out-of-order </a:t>
            </a:r>
            <a:r>
              <a:rPr lang="en-US" altLang="en-US" dirty="0"/>
              <a:t>completion</a:t>
            </a:r>
          </a:p>
          <a:p>
            <a:pPr lvl="1" eaLnBrk="1" hangingPunct="1"/>
            <a:r>
              <a:rPr lang="en-US" altLang="en-US" dirty="0"/>
              <a:t>Maintaining precise exceptions is difficult!</a:t>
            </a:r>
            <a:endParaRPr lang="en-AU" altLang="en-US" dirty="0"/>
          </a:p>
          <a:p>
            <a:r>
              <a:rPr lang="en-US" altLang="zh-TW" dirty="0" smtClean="0"/>
              <a:t>Some </a:t>
            </a:r>
            <a:r>
              <a:rPr lang="en-US" altLang="zh-TW" dirty="0" smtClean="0"/>
              <a:t>computers provide imprecise exceptions</a:t>
            </a:r>
          </a:p>
          <a:p>
            <a:pPr lvl="1"/>
            <a:r>
              <a:rPr lang="en-US" altLang="zh-TW" dirty="0"/>
              <a:t>Simplifies hardware, but more complex handler </a:t>
            </a:r>
            <a:r>
              <a:rPr lang="en-US" altLang="zh-TW" dirty="0" smtClean="0"/>
              <a:t>software</a:t>
            </a:r>
          </a:p>
          <a:p>
            <a:pPr lvl="1" eaLnBrk="1" hangingPunct="1"/>
            <a:endParaRPr lang="en-US" altLang="en-US" dirty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0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Pipeline Summary</a:t>
            </a:r>
            <a:endParaRPr lang="en-AU" altLang="zh-TW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Pipelining improves performance by increasing instruction throughput</a:t>
            </a:r>
          </a:p>
          <a:p>
            <a:pPr lvl="1"/>
            <a:r>
              <a:rPr lang="en-US" altLang="zh-TW" dirty="0" smtClean="0"/>
              <a:t>Executes multiple instructions in parallel</a:t>
            </a:r>
          </a:p>
          <a:p>
            <a:pPr lvl="1"/>
            <a:r>
              <a:rPr lang="en-US" altLang="zh-TW" dirty="0" smtClean="0"/>
              <a:t>Each instruction has the same latency</a:t>
            </a:r>
          </a:p>
          <a:p>
            <a:r>
              <a:rPr lang="en-US" altLang="zh-TW" dirty="0" smtClean="0"/>
              <a:t>Subject to hazards</a:t>
            </a:r>
          </a:p>
          <a:p>
            <a:pPr lvl="1"/>
            <a:r>
              <a:rPr lang="en-US" altLang="zh-TW" dirty="0" smtClean="0"/>
              <a:t>Structure, data, control</a:t>
            </a:r>
          </a:p>
          <a:p>
            <a:pPr lvl="1"/>
            <a:r>
              <a:rPr lang="en-US" altLang="zh-TW" dirty="0" smtClean="0"/>
              <a:t>Handling hazards by forwarding, stalling, compiler scheduling</a:t>
            </a:r>
          </a:p>
          <a:p>
            <a:r>
              <a:rPr lang="en-AU" altLang="zh-TW" dirty="0" smtClean="0"/>
              <a:t>Must handle exceptions properly</a:t>
            </a:r>
          </a:p>
          <a:p>
            <a:r>
              <a:rPr lang="en-AU" altLang="zh-TW" dirty="0" smtClean="0"/>
              <a:t>Instruction set design affects complexity of pipeline implementation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669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 Slides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229350"/>
            <a:ext cx="1905000" cy="457200"/>
          </a:xfrm>
        </p:spPr>
        <p:txBody>
          <a:bodyPr/>
          <a:lstStyle/>
          <a:p>
            <a:fld id="{0EF8A0A4-1A2F-4B89-B3C7-02C31CE3A532}" type="slidenum">
              <a:rPr lang="zh-TW" altLang="en-US" smtClean="0"/>
              <a:pPr/>
              <a:t>63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77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 smtClean="0"/>
              <a:t>Problem statement and logic review (Sec. 4.1, 4.2)</a:t>
            </a:r>
          </a:p>
          <a:p>
            <a:r>
              <a:rPr lang="en-US" altLang="zh-TW" dirty="0" smtClean="0"/>
              <a:t>Building a simple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4.3, 4.4)</a:t>
            </a:r>
          </a:p>
          <a:p>
            <a:r>
              <a:rPr lang="en-US" altLang="zh-TW" dirty="0" smtClean="0"/>
              <a:t>Building a pipelined RISC-V processor with </a:t>
            </a:r>
            <a:r>
              <a:rPr lang="en-US" altLang="zh-TW" dirty="0" err="1" smtClean="0"/>
              <a:t>datapath</a:t>
            </a:r>
            <a:r>
              <a:rPr lang="en-US" altLang="zh-TW" dirty="0" smtClean="0"/>
              <a:t> and control (Sec. 4.5, 4.6)</a:t>
            </a:r>
          </a:p>
          <a:p>
            <a:r>
              <a:rPr lang="en-US" altLang="zh-TW" dirty="0"/>
              <a:t>Dealing hazards in pipelined processor: data and control hazards (Sec. 4.7, 4.8)</a:t>
            </a:r>
          </a:p>
          <a:p>
            <a:r>
              <a:rPr lang="en-US" altLang="zh-TW" dirty="0" smtClean="0"/>
              <a:t>Handling exceptions (Sec. 4.9)</a:t>
            </a: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More advanced topics: </a:t>
            </a:r>
            <a:r>
              <a:rPr lang="en-US" altLang="zh-TW" dirty="0" smtClean="0">
                <a:solidFill>
                  <a:srgbClr val="FF0000"/>
                </a:solidFill>
              </a:rPr>
              <a:t>parallelism via instructions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 ARM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Cortex-A53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and Intel Core i7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Pipelines, instruction-level parallelism  (Sec. 4.10, 4.11, 4.12)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134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Instruction-Level Parallelism (ILP)</a:t>
            </a:r>
            <a:endParaRPr lang="en-AU" altLang="zh-TW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Pipelining: execute multiple instructions in </a:t>
            </a:r>
            <a:r>
              <a:rPr lang="en-US" altLang="zh-TW" dirty="0" smtClean="0"/>
              <a:t>parallel</a:t>
            </a:r>
          </a:p>
          <a:p>
            <a:r>
              <a:rPr lang="en-US" altLang="zh-TW" dirty="0" smtClean="0"/>
              <a:t>To increase ILP: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Deeper pipeline </a:t>
            </a:r>
            <a:r>
              <a:rPr lang="en-US" altLang="zh-TW" dirty="0" smtClean="0">
                <a:sym typeface="Symbol" panose="05050102010706020507" pitchFamily="18" charset="2"/>
              </a:rPr>
              <a:t> </a:t>
            </a:r>
            <a:r>
              <a:rPr lang="en-US" altLang="zh-TW" dirty="0" smtClean="0"/>
              <a:t>less work per stage, </a:t>
            </a:r>
            <a:r>
              <a:rPr lang="en-US" altLang="zh-TW" dirty="0" smtClean="0">
                <a:sym typeface="Symbol" panose="05050102010706020507" pitchFamily="18" charset="2"/>
              </a:rPr>
              <a:t>shorter clock cycle</a:t>
            </a:r>
          </a:p>
          <a:p>
            <a:pPr lvl="2"/>
            <a:r>
              <a:rPr lang="en-US" altLang="zh-TW" dirty="0" smtClean="0">
                <a:sym typeface="Symbol" panose="05050102010706020507" pitchFamily="18" charset="2"/>
              </a:rPr>
              <a:t>Still one cycle per </a:t>
            </a:r>
            <a:r>
              <a:rPr lang="en-US" altLang="zh-TW" dirty="0" smtClean="0">
                <a:sym typeface="Symbol" panose="05050102010706020507" pitchFamily="18" charset="2"/>
              </a:rPr>
              <a:t>instruction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TW" dirty="0" smtClean="0">
                <a:sym typeface="Symbol" panose="05050102010706020507" pitchFamily="18" charset="2"/>
              </a:rPr>
              <a:t>Multiple-issue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pPr lvl="2"/>
            <a:r>
              <a:rPr lang="en-US" altLang="zh-TW" dirty="0" smtClean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zh-TW" dirty="0" smtClean="0">
                <a:sym typeface="Symbol" panose="05050102010706020507" pitchFamily="18" charset="2"/>
              </a:rPr>
              <a:t>Fetch and start multiple instructions per clock cycle</a:t>
            </a:r>
          </a:p>
          <a:p>
            <a:pPr lvl="2"/>
            <a:r>
              <a:rPr lang="en-US" altLang="zh-TW" dirty="0" smtClean="0">
                <a:sym typeface="Symbol" panose="05050102010706020507" pitchFamily="18" charset="2"/>
              </a:rPr>
              <a:t>CPI &lt; 1, e.g</a:t>
            </a:r>
            <a:r>
              <a:rPr lang="en-US" altLang="zh-TW" dirty="0" smtClean="0">
                <a:sym typeface="Symbol" panose="05050102010706020507" pitchFamily="18" charset="2"/>
              </a:rPr>
              <a:t>., 4GHz </a:t>
            </a:r>
            <a:r>
              <a:rPr lang="en-US" altLang="zh-TW" dirty="0" smtClean="0">
                <a:sym typeface="Symbol" panose="05050102010706020507" pitchFamily="18" charset="2"/>
              </a:rPr>
              <a:t>4-way </a:t>
            </a:r>
            <a:r>
              <a:rPr lang="en-US" altLang="zh-TW" dirty="0" smtClean="0">
                <a:sym typeface="Symbol" panose="05050102010706020507" pitchFamily="18" charset="2"/>
              </a:rPr>
              <a:t>multiple-issue</a:t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>
                <a:sym typeface="Symbol" panose="05050102010706020507" pitchFamily="18" charset="2"/>
              </a:rPr>
              <a:t>16 </a:t>
            </a:r>
            <a:r>
              <a:rPr lang="en-US" altLang="en-US" dirty="0">
                <a:sym typeface="Symbol" panose="05050102010706020507" pitchFamily="18" charset="2"/>
              </a:rPr>
              <a:t>BIPS, peak CPI = 0.25, </a:t>
            </a:r>
            <a:r>
              <a:rPr lang="en-US" altLang="en-US" dirty="0" smtClean="0">
                <a:sym typeface="Symbol" panose="05050102010706020507" pitchFamily="18" charset="2"/>
              </a:rPr>
              <a:t>peak IPC = 4 (Instructions </a:t>
            </a:r>
            <a:r>
              <a:rPr lang="en-US" altLang="en-US" dirty="0">
                <a:sym typeface="Symbol" panose="05050102010706020507" pitchFamily="18" charset="2"/>
              </a:rPr>
              <a:t>Per </a:t>
            </a:r>
            <a:r>
              <a:rPr lang="en-US" altLang="en-US" dirty="0" smtClean="0">
                <a:sym typeface="Symbol" panose="05050102010706020507" pitchFamily="18" charset="2"/>
              </a:rPr>
              <a:t>Cycle)</a:t>
            </a:r>
            <a:r>
              <a:rPr lang="en-US" altLang="zh-TW" dirty="0" smtClean="0">
                <a:sym typeface="Symbol" panose="05050102010706020507" pitchFamily="18" charset="2"/>
              </a:rPr>
              <a:t/>
            </a:r>
            <a:br>
              <a:rPr lang="en-US" altLang="zh-TW" dirty="0" smtClean="0">
                <a:sym typeface="Symbol" panose="05050102010706020507" pitchFamily="18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>
                <a:sym typeface="Symbol" panose="05050102010706020507" pitchFamily="18" charset="2"/>
              </a:rPr>
              <a:t>dependencies among instructions reduce this in </a:t>
            </a:r>
            <a:r>
              <a:rPr lang="en-US" altLang="zh-TW" dirty="0" smtClean="0">
                <a:sym typeface="Symbol" panose="05050102010706020507" pitchFamily="18" charset="2"/>
              </a:rPr>
              <a:t>practice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805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Multiple Issue</a:t>
            </a:r>
            <a:endParaRPr lang="en-AU" altLang="zh-TW" smtClean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Static multiple issue</a:t>
            </a:r>
          </a:p>
          <a:p>
            <a:pPr lvl="1"/>
            <a:r>
              <a:rPr lang="en-US" altLang="zh-TW" dirty="0" smtClean="0"/>
              <a:t>Compiler detects and avoids hazards, and groups parallel instructions to be issued together</a:t>
            </a:r>
          </a:p>
          <a:p>
            <a:pPr lvl="1"/>
            <a:r>
              <a:rPr lang="en-US" altLang="zh-TW" dirty="0" smtClean="0"/>
              <a:t>Packages them into “issue slots”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i="1" dirty="0" smtClean="0">
                <a:sym typeface="Wingdings" panose="05000000000000000000" pitchFamily="2" charset="2"/>
              </a:rPr>
              <a:t>very long instruction word</a:t>
            </a:r>
            <a:r>
              <a:rPr lang="en-US" altLang="zh-TW" dirty="0" smtClean="0">
                <a:sym typeface="Wingdings" panose="05000000000000000000" pitchFamily="2" charset="2"/>
              </a:rPr>
              <a:t> (VLIW)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CPU does not need to check hazards</a:t>
            </a:r>
            <a:endParaRPr lang="en-US" altLang="zh-TW" dirty="0" smtClean="0"/>
          </a:p>
          <a:p>
            <a:r>
              <a:rPr lang="en-US" altLang="zh-TW" dirty="0" smtClean="0"/>
              <a:t>Dynamic multiple issue</a:t>
            </a:r>
          </a:p>
          <a:p>
            <a:pPr lvl="1"/>
            <a:r>
              <a:rPr lang="en-US" altLang="zh-TW" dirty="0" smtClean="0"/>
              <a:t>CPU examines instruction stream and chooses instructions to issue in each cycle (limited by instruction fetch window)</a:t>
            </a:r>
          </a:p>
          <a:p>
            <a:pPr lvl="1"/>
            <a:r>
              <a:rPr lang="en-US" altLang="zh-TW" dirty="0" smtClean="0"/>
              <a:t>Compiler can help by reordering instructions so that CPU may find more parallel instructions</a:t>
            </a:r>
          </a:p>
          <a:p>
            <a:pPr lvl="1"/>
            <a:r>
              <a:rPr lang="en-US" altLang="zh-TW" dirty="0" smtClean="0"/>
              <a:t>CPU resolves hazards using advanced techniques at </a:t>
            </a:r>
            <a:r>
              <a:rPr lang="en-US" altLang="zh-TW" dirty="0" smtClean="0"/>
              <a:t>runtime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818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Speculation</a:t>
            </a:r>
            <a:endParaRPr lang="en-AU" altLang="zh-TW" dirty="0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“Guess” what to do with an instruction</a:t>
            </a:r>
          </a:p>
          <a:p>
            <a:pPr lvl="1"/>
            <a:r>
              <a:rPr lang="en-US" altLang="en-US" smtClean="0"/>
              <a:t>Start operation as soon as possible</a:t>
            </a:r>
          </a:p>
          <a:p>
            <a:pPr lvl="1"/>
            <a:r>
              <a:rPr lang="en-US" altLang="en-US" smtClean="0"/>
              <a:t>Check whether guess was right</a:t>
            </a:r>
          </a:p>
          <a:p>
            <a:pPr lvl="2"/>
            <a:r>
              <a:rPr lang="en-US" altLang="en-US" smtClean="0"/>
              <a:t>If so, complete the operation</a:t>
            </a:r>
          </a:p>
          <a:p>
            <a:pPr lvl="2"/>
            <a:r>
              <a:rPr lang="en-US" altLang="en-US" smtClean="0"/>
              <a:t>If not, roll-back and do the right thing</a:t>
            </a:r>
          </a:p>
          <a:p>
            <a:r>
              <a:rPr lang="en-US" altLang="en-US" smtClean="0"/>
              <a:t>Common to static and dynamic multiple issue</a:t>
            </a:r>
          </a:p>
          <a:p>
            <a:r>
              <a:rPr lang="en-US" altLang="en-US" smtClean="0"/>
              <a:t>Examples</a:t>
            </a:r>
          </a:p>
          <a:p>
            <a:pPr lvl="1"/>
            <a:r>
              <a:rPr lang="en-US" altLang="en-US" smtClean="0"/>
              <a:t>Speculate on branch outcome</a:t>
            </a:r>
          </a:p>
          <a:p>
            <a:pPr lvl="2"/>
            <a:r>
              <a:rPr lang="en-US" altLang="en-US" smtClean="0"/>
              <a:t>Roll back if path taken is different</a:t>
            </a:r>
          </a:p>
          <a:p>
            <a:pPr lvl="1"/>
            <a:r>
              <a:rPr lang="en-US" altLang="en-US" smtClean="0"/>
              <a:t>Speculate on load</a:t>
            </a:r>
          </a:p>
          <a:p>
            <a:pPr lvl="2"/>
            <a:r>
              <a:rPr lang="en-US" altLang="en-US" smtClean="0"/>
              <a:t>Roll back if location is updated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719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Compiler/Hardware Speculation</a:t>
            </a:r>
            <a:endParaRPr lang="en-AU" altLang="en-US" smtClean="0"/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Compiler can reorder instructions</a:t>
            </a:r>
          </a:p>
          <a:p>
            <a:pPr lvl="1"/>
            <a:r>
              <a:rPr lang="en-US" altLang="en-US" smtClean="0"/>
              <a:t>e.g., move load before branch</a:t>
            </a:r>
          </a:p>
          <a:p>
            <a:pPr lvl="1"/>
            <a:r>
              <a:rPr lang="en-US" altLang="en-US" smtClean="0"/>
              <a:t>Can include “fix-up” instructions to recover from incorrect guess</a:t>
            </a:r>
          </a:p>
          <a:p>
            <a:r>
              <a:rPr lang="en-US" altLang="en-US" smtClean="0"/>
              <a:t>Hardware can look ahead for instructions to execute</a:t>
            </a:r>
          </a:p>
          <a:p>
            <a:pPr lvl="1"/>
            <a:r>
              <a:rPr lang="en-US" altLang="en-US" smtClean="0"/>
              <a:t>Buffer results until it determines they are actually needed</a:t>
            </a:r>
          </a:p>
          <a:p>
            <a:pPr lvl="1"/>
            <a:r>
              <a:rPr lang="en-US" altLang="en-US" smtClean="0"/>
              <a:t>Flush buffers on incorrect speculation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45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Data Hazards</a:t>
            </a:r>
            <a:endParaRPr lang="en-AU" altLang="zh-TW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An instruction </a:t>
            </a:r>
            <a:r>
              <a:rPr lang="en-US" altLang="zh-TW" dirty="0" smtClean="0">
                <a:solidFill>
                  <a:srgbClr val="FF0000"/>
                </a:solidFill>
              </a:rPr>
              <a:t>depends</a:t>
            </a:r>
            <a:r>
              <a:rPr lang="en-US" altLang="zh-TW" dirty="0" smtClean="0"/>
              <a:t> on completion of data access to the </a:t>
            </a:r>
            <a:r>
              <a:rPr lang="en-US" altLang="zh-TW" u="sng" dirty="0" smtClean="0"/>
              <a:t>same register </a:t>
            </a:r>
            <a:r>
              <a:rPr lang="en-US" altLang="zh-TW" dirty="0" smtClean="0"/>
              <a:t>by a previous instruction</a:t>
            </a:r>
            <a:br>
              <a:rPr lang="en-US" altLang="zh-TW" dirty="0" smtClean="0"/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	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x19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x0, x1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	x2, </a:t>
            </a:r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x19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x3</a:t>
            </a:r>
          </a:p>
          <a:p>
            <a:pPr lvl="1"/>
            <a:r>
              <a:rPr lang="en-US" altLang="zh-TW" dirty="0"/>
              <a:t>Their overlapped execution in </a:t>
            </a:r>
            <a:r>
              <a:rPr lang="en-US" altLang="zh-TW" dirty="0" smtClean="0"/>
              <a:t>pipeline would cause the dependent instruction to fetch wrong data in registers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</a:t>
            </a:fld>
            <a:endParaRPr lang="zh-TW" altLang="zh-TW"/>
          </a:p>
        </p:txBody>
      </p:sp>
      <p:grpSp>
        <p:nvGrpSpPr>
          <p:cNvPr id="9" name="群組 8"/>
          <p:cNvGrpSpPr/>
          <p:nvPr/>
        </p:nvGrpSpPr>
        <p:grpSpPr>
          <a:xfrm>
            <a:off x="827584" y="3587832"/>
            <a:ext cx="7776864" cy="2433456"/>
            <a:chOff x="868953" y="3438705"/>
            <a:chExt cx="6871447" cy="2006519"/>
          </a:xfrm>
        </p:grpSpPr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412400" y="3669415"/>
              <a:ext cx="532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>
                <a:latin typeface="+mn-lt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525122" y="3438705"/>
              <a:ext cx="700589" cy="344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i="1" dirty="0">
                  <a:latin typeface="+mn-lt"/>
                </a:rPr>
                <a:t>Time</a:t>
              </a: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868953" y="3852743"/>
              <a:ext cx="1657952" cy="342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 dirty="0">
                  <a:latin typeface="+mn-lt"/>
                </a:rPr>
                <a:t>a</a:t>
              </a:r>
              <a:r>
                <a:rPr lang="en-US" altLang="zh-TW" b="1" dirty="0" smtClean="0">
                  <a:latin typeface="+mn-lt"/>
                </a:rPr>
                <a:t>dd 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x19</a:t>
              </a:r>
              <a:r>
                <a:rPr lang="en-US" altLang="zh-TW" b="1" dirty="0" smtClean="0">
                  <a:latin typeface="+mn-lt"/>
                </a:rPr>
                <a:t>,x0,x1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868953" y="4573334"/>
              <a:ext cx="1633147" cy="342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4992" tIns="42497" rIns="84992" bIns="42497">
              <a:spAutoFit/>
            </a:bodyPr>
            <a:lstStyle/>
            <a:p>
              <a:r>
                <a:rPr lang="en-US" altLang="zh-TW" b="1" dirty="0" smtClean="0">
                  <a:latin typeface="+mn-lt"/>
                </a:rPr>
                <a:t>sub x2,</a:t>
              </a:r>
              <a:r>
                <a:rPr lang="en-US" altLang="zh-TW" b="1" dirty="0" smtClean="0">
                  <a:solidFill>
                    <a:srgbClr val="FF0000"/>
                  </a:solidFill>
                  <a:latin typeface="+mn-lt"/>
                </a:rPr>
                <a:t>x19</a:t>
              </a:r>
              <a:r>
                <a:rPr lang="en-US" altLang="zh-TW" b="1" dirty="0" smtClean="0">
                  <a:latin typeface="+mn-lt"/>
                </a:rPr>
                <a:t>,x3</a:t>
              </a:r>
              <a:endParaRPr lang="en-US" altLang="zh-TW" b="1" dirty="0">
                <a:latin typeface="+mn-lt"/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9592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36450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3308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50166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57024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63882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7074024" y="3681224"/>
              <a:ext cx="0" cy="176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grpSp>
          <p:nvGrpSpPr>
            <p:cNvPr id="21" name="Group 55"/>
            <p:cNvGrpSpPr>
              <a:grpSpLocks/>
            </p:cNvGrpSpPr>
            <p:nvPr/>
          </p:nvGrpSpPr>
          <p:grpSpPr bwMode="auto">
            <a:xfrm>
              <a:off x="3057410" y="3726737"/>
              <a:ext cx="3264140" cy="751743"/>
              <a:chOff x="1790" y="1696"/>
              <a:chExt cx="2056" cy="513"/>
            </a:xfrm>
          </p:grpSpPr>
          <p:grpSp>
            <p:nvGrpSpPr>
              <p:cNvPr id="51" name="Group 56"/>
              <p:cNvGrpSpPr>
                <a:grpSpLocks/>
              </p:cNvGrpSpPr>
              <p:nvPr/>
            </p:nvGrpSpPr>
            <p:grpSpPr bwMode="auto">
              <a:xfrm>
                <a:off x="2696" y="1696"/>
                <a:ext cx="244" cy="481"/>
                <a:chOff x="2696" y="1696"/>
                <a:chExt cx="244" cy="481"/>
              </a:xfrm>
            </p:grpSpPr>
            <p:sp>
              <p:nvSpPr>
                <p:cNvPr id="77" name="Freeform 57"/>
                <p:cNvSpPr>
                  <a:spLocks/>
                </p:cNvSpPr>
                <p:nvPr/>
              </p:nvSpPr>
              <p:spPr bwMode="auto">
                <a:xfrm>
                  <a:off x="2696" y="1696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8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666" y="1819"/>
                  <a:ext cx="32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>
                      <a:latin typeface="+mn-lt"/>
                    </a:rPr>
                    <a:t>ALU</a:t>
                  </a:r>
                </a:p>
              </p:txBody>
            </p:sp>
          </p:grpSp>
          <p:grpSp>
            <p:nvGrpSpPr>
              <p:cNvPr id="52" name="Group 59"/>
              <p:cNvGrpSpPr>
                <a:grpSpLocks/>
              </p:cNvGrpSpPr>
              <p:nvPr/>
            </p:nvGrpSpPr>
            <p:grpSpPr bwMode="auto">
              <a:xfrm>
                <a:off x="1790" y="1792"/>
                <a:ext cx="319" cy="289"/>
                <a:chOff x="1790" y="1792"/>
                <a:chExt cx="319" cy="289"/>
              </a:xfrm>
            </p:grpSpPr>
            <p:sp>
              <p:nvSpPr>
                <p:cNvPr id="73" name="Rectangle 60"/>
                <p:cNvSpPr>
                  <a:spLocks noChangeArrowheads="1"/>
                </p:cNvSpPr>
                <p:nvPr/>
              </p:nvSpPr>
              <p:spPr bwMode="auto">
                <a:xfrm>
                  <a:off x="1790" y="1805"/>
                  <a:ext cx="296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 smtClean="0">
                      <a:latin typeface="+mn-lt"/>
                    </a:rPr>
                    <a:t>IM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  <p:grpSp>
              <p:nvGrpSpPr>
                <p:cNvPr id="74" name="Group 61"/>
                <p:cNvGrpSpPr>
                  <a:grpSpLocks/>
                </p:cNvGrpSpPr>
                <p:nvPr/>
              </p:nvGrpSpPr>
              <p:grpSpPr bwMode="auto">
                <a:xfrm>
                  <a:off x="1803" y="1792"/>
                  <a:ext cx="306" cy="289"/>
                  <a:chOff x="1803" y="1792"/>
                  <a:chExt cx="306" cy="289"/>
                </a:xfrm>
              </p:grpSpPr>
              <p:sp>
                <p:nvSpPr>
                  <p:cNvPr id="75" name="Freeform 62"/>
                  <p:cNvSpPr>
                    <a:spLocks/>
                  </p:cNvSpPr>
                  <p:nvPr/>
                </p:nvSpPr>
                <p:spPr bwMode="auto">
                  <a:xfrm>
                    <a:off x="1803" y="1792"/>
                    <a:ext cx="15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  <p:sp>
                <p:nvSpPr>
                  <p:cNvPr id="76" name="Freeform 63"/>
                  <p:cNvSpPr>
                    <a:spLocks/>
                  </p:cNvSpPr>
                  <p:nvPr/>
                </p:nvSpPr>
                <p:spPr bwMode="auto">
                  <a:xfrm>
                    <a:off x="1959" y="1792"/>
                    <a:ext cx="150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</p:grpSp>
          </p:grpSp>
          <p:sp>
            <p:nvSpPr>
              <p:cNvPr id="53" name="Rectangle 64"/>
              <p:cNvSpPr>
                <a:spLocks noChangeArrowheads="1"/>
              </p:cNvSpPr>
              <p:nvPr/>
            </p:nvSpPr>
            <p:spPr bwMode="auto">
              <a:xfrm>
                <a:off x="2214" y="1810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Reg</a:t>
                </a:r>
              </a:p>
            </p:txBody>
          </p:sp>
          <p:grpSp>
            <p:nvGrpSpPr>
              <p:cNvPr id="54" name="Group 65"/>
              <p:cNvGrpSpPr>
                <a:grpSpLocks/>
              </p:cNvGrpSpPr>
              <p:nvPr/>
            </p:nvGrpSpPr>
            <p:grpSpPr bwMode="auto">
              <a:xfrm>
                <a:off x="2230" y="1792"/>
                <a:ext cx="296" cy="289"/>
                <a:chOff x="2230" y="1792"/>
                <a:chExt cx="296" cy="289"/>
              </a:xfrm>
            </p:grpSpPr>
            <p:sp>
              <p:nvSpPr>
                <p:cNvPr id="71" name="Freeform 66"/>
                <p:cNvSpPr>
                  <a:spLocks/>
                </p:cNvSpPr>
                <p:nvPr/>
              </p:nvSpPr>
              <p:spPr bwMode="auto">
                <a:xfrm>
                  <a:off x="2230" y="1792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2" name="Freeform 67"/>
                <p:cNvSpPr>
                  <a:spLocks/>
                </p:cNvSpPr>
                <p:nvPr/>
              </p:nvSpPr>
              <p:spPr bwMode="auto">
                <a:xfrm>
                  <a:off x="2378" y="1792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55" name="Line 68"/>
              <p:cNvSpPr>
                <a:spLocks noChangeShapeType="1"/>
              </p:cNvSpPr>
              <p:nvPr/>
            </p:nvSpPr>
            <p:spPr bwMode="auto">
              <a:xfrm>
                <a:off x="2107" y="1936"/>
                <a:ext cx="11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6" name="Freeform 69"/>
              <p:cNvSpPr>
                <a:spLocks/>
              </p:cNvSpPr>
              <p:nvPr/>
            </p:nvSpPr>
            <p:spPr bwMode="auto">
              <a:xfrm>
                <a:off x="2177" y="1840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7" name="Line 70"/>
              <p:cNvSpPr>
                <a:spLocks noChangeShapeType="1"/>
              </p:cNvSpPr>
              <p:nvPr/>
            </p:nvSpPr>
            <p:spPr bwMode="auto">
              <a:xfrm>
                <a:off x="2523" y="184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58" name="Rectangle 71"/>
              <p:cNvSpPr>
                <a:spLocks noChangeArrowheads="1"/>
              </p:cNvSpPr>
              <p:nvPr/>
            </p:nvSpPr>
            <p:spPr bwMode="auto">
              <a:xfrm>
                <a:off x="3065" y="1805"/>
                <a:ext cx="31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pPr algn="ctr"/>
                <a:r>
                  <a:rPr lang="en-US" altLang="zh-TW" sz="2000" b="1" dirty="0" smtClean="0">
                    <a:latin typeface="+mn-lt"/>
                  </a:rPr>
                  <a:t>DM</a:t>
                </a:r>
                <a:endParaRPr lang="en-US" altLang="zh-TW" sz="2000" b="1" dirty="0">
                  <a:latin typeface="+mn-lt"/>
                </a:endParaRPr>
              </a:p>
            </p:txBody>
          </p:sp>
          <p:grpSp>
            <p:nvGrpSpPr>
              <p:cNvPr id="59" name="Group 72"/>
              <p:cNvGrpSpPr>
                <a:grpSpLocks/>
              </p:cNvGrpSpPr>
              <p:nvPr/>
            </p:nvGrpSpPr>
            <p:grpSpPr bwMode="auto">
              <a:xfrm>
                <a:off x="3079" y="1792"/>
                <a:ext cx="311" cy="289"/>
                <a:chOff x="3079" y="1792"/>
                <a:chExt cx="311" cy="289"/>
              </a:xfrm>
            </p:grpSpPr>
            <p:sp>
              <p:nvSpPr>
                <p:cNvPr id="69" name="Freeform 73"/>
                <p:cNvSpPr>
                  <a:spLocks/>
                </p:cNvSpPr>
                <p:nvPr/>
              </p:nvSpPr>
              <p:spPr bwMode="auto">
                <a:xfrm>
                  <a:off x="3079" y="1792"/>
                  <a:ext cx="150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70" name="Freeform 74"/>
                <p:cNvSpPr>
                  <a:spLocks/>
                </p:cNvSpPr>
                <p:nvPr/>
              </p:nvSpPr>
              <p:spPr bwMode="auto">
                <a:xfrm>
                  <a:off x="3240" y="1792"/>
                  <a:ext cx="150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grpSp>
            <p:nvGrpSpPr>
              <p:cNvPr id="60" name="Group 76"/>
              <p:cNvGrpSpPr>
                <a:grpSpLocks/>
              </p:cNvGrpSpPr>
              <p:nvPr/>
            </p:nvGrpSpPr>
            <p:grpSpPr bwMode="auto">
              <a:xfrm>
                <a:off x="3531" y="1792"/>
                <a:ext cx="307" cy="289"/>
                <a:chOff x="3531" y="1792"/>
                <a:chExt cx="307" cy="289"/>
              </a:xfrm>
            </p:grpSpPr>
            <p:sp>
              <p:nvSpPr>
                <p:cNvPr id="67" name="Freeform 77"/>
                <p:cNvSpPr>
                  <a:spLocks/>
                </p:cNvSpPr>
                <p:nvPr/>
              </p:nvSpPr>
              <p:spPr bwMode="auto">
                <a:xfrm>
                  <a:off x="3531" y="1792"/>
                  <a:ext cx="150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68" name="Freeform 78"/>
                <p:cNvSpPr>
                  <a:spLocks/>
                </p:cNvSpPr>
                <p:nvPr/>
              </p:nvSpPr>
              <p:spPr bwMode="auto">
                <a:xfrm>
                  <a:off x="3688" y="1792"/>
                  <a:ext cx="150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61" name="Line 79"/>
              <p:cNvSpPr>
                <a:spLocks noChangeShapeType="1"/>
              </p:cNvSpPr>
              <p:nvPr/>
            </p:nvSpPr>
            <p:spPr bwMode="auto">
              <a:xfrm>
                <a:off x="3392" y="1936"/>
                <a:ext cx="1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2" name="Line 80"/>
              <p:cNvSpPr>
                <a:spLocks noChangeShapeType="1"/>
              </p:cNvSpPr>
              <p:nvPr/>
            </p:nvSpPr>
            <p:spPr bwMode="auto">
              <a:xfrm>
                <a:off x="2908" y="1936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3" name="Freeform 81"/>
              <p:cNvSpPr>
                <a:spLocks/>
              </p:cNvSpPr>
              <p:nvPr/>
            </p:nvSpPr>
            <p:spPr bwMode="auto">
              <a:xfrm>
                <a:off x="3037" y="1936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>
                <a:off x="2523" y="203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5" name="Freeform 83"/>
              <p:cNvSpPr>
                <a:spLocks/>
              </p:cNvSpPr>
              <p:nvPr/>
            </p:nvSpPr>
            <p:spPr bwMode="auto">
              <a:xfrm>
                <a:off x="2624" y="1931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66" name="Rectangle 75"/>
              <p:cNvSpPr>
                <a:spLocks noChangeArrowheads="1"/>
              </p:cNvSpPr>
              <p:nvPr/>
            </p:nvSpPr>
            <p:spPr bwMode="auto">
              <a:xfrm>
                <a:off x="3523" y="1805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err="1">
                    <a:latin typeface="+mn-lt"/>
                  </a:rPr>
                  <a:t>Reg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  <p:grpSp>
          <p:nvGrpSpPr>
            <p:cNvPr id="22" name="Group 84"/>
            <p:cNvGrpSpPr>
              <a:grpSpLocks/>
            </p:cNvGrpSpPr>
            <p:nvPr/>
          </p:nvGrpSpPr>
          <p:grpSpPr bwMode="auto">
            <a:xfrm>
              <a:off x="3743821" y="4518825"/>
              <a:ext cx="3256201" cy="751743"/>
              <a:chOff x="2222" y="2144"/>
              <a:chExt cx="2051" cy="513"/>
            </a:xfrm>
          </p:grpSpPr>
          <p:grpSp>
            <p:nvGrpSpPr>
              <p:cNvPr id="23" name="Group 85"/>
              <p:cNvGrpSpPr>
                <a:grpSpLocks/>
              </p:cNvGrpSpPr>
              <p:nvPr/>
            </p:nvGrpSpPr>
            <p:grpSpPr bwMode="auto">
              <a:xfrm>
                <a:off x="3123" y="2144"/>
                <a:ext cx="247" cy="481"/>
                <a:chOff x="3123" y="2144"/>
                <a:chExt cx="247" cy="481"/>
              </a:xfrm>
            </p:grpSpPr>
            <p:sp>
              <p:nvSpPr>
                <p:cNvPr id="49" name="Freeform 86"/>
                <p:cNvSpPr>
                  <a:spLocks/>
                </p:cNvSpPr>
                <p:nvPr/>
              </p:nvSpPr>
              <p:spPr bwMode="auto">
                <a:xfrm>
                  <a:off x="3123" y="2144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50" name="Rectangle 87"/>
                <p:cNvSpPr>
                  <a:spLocks noChangeArrowheads="1"/>
                </p:cNvSpPr>
                <p:nvPr/>
              </p:nvSpPr>
              <p:spPr bwMode="auto">
                <a:xfrm rot="5400000">
                  <a:off x="3096" y="2267"/>
                  <a:ext cx="32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>
                      <a:latin typeface="+mn-lt"/>
                    </a:rPr>
                    <a:t>ALU</a:t>
                  </a:r>
                </a:p>
              </p:txBody>
            </p:sp>
          </p:grpSp>
          <p:grpSp>
            <p:nvGrpSpPr>
              <p:cNvPr id="24" name="Group 88"/>
              <p:cNvGrpSpPr>
                <a:grpSpLocks/>
              </p:cNvGrpSpPr>
              <p:nvPr/>
            </p:nvGrpSpPr>
            <p:grpSpPr bwMode="auto">
              <a:xfrm>
                <a:off x="2222" y="2240"/>
                <a:ext cx="295" cy="289"/>
                <a:chOff x="2222" y="2240"/>
                <a:chExt cx="295" cy="289"/>
              </a:xfrm>
            </p:grpSpPr>
            <p:sp>
              <p:nvSpPr>
                <p:cNvPr id="45" name="Rectangle 89"/>
                <p:cNvSpPr>
                  <a:spLocks noChangeArrowheads="1"/>
                </p:cNvSpPr>
                <p:nvPr/>
              </p:nvSpPr>
              <p:spPr bwMode="auto">
                <a:xfrm>
                  <a:off x="2227" y="2253"/>
                  <a:ext cx="290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84992" tIns="42497" rIns="84992" bIns="42497">
                  <a:spAutoFit/>
                </a:bodyPr>
                <a:lstStyle/>
                <a:p>
                  <a:pPr algn="ctr"/>
                  <a:r>
                    <a:rPr lang="en-US" altLang="zh-TW" sz="2000" b="1" dirty="0" smtClean="0">
                      <a:latin typeface="+mn-lt"/>
                    </a:rPr>
                    <a:t>IM</a:t>
                  </a:r>
                  <a:endParaRPr lang="en-US" altLang="zh-TW" sz="2000" b="1" dirty="0">
                    <a:latin typeface="+mn-lt"/>
                  </a:endParaRPr>
                </a:p>
              </p:txBody>
            </p:sp>
            <p:grpSp>
              <p:nvGrpSpPr>
                <p:cNvPr id="46" name="Group 90"/>
                <p:cNvGrpSpPr>
                  <a:grpSpLocks/>
                </p:cNvGrpSpPr>
                <p:nvPr/>
              </p:nvGrpSpPr>
              <p:grpSpPr bwMode="auto">
                <a:xfrm>
                  <a:off x="2222" y="2240"/>
                  <a:ext cx="294" cy="289"/>
                  <a:chOff x="2222" y="2240"/>
                  <a:chExt cx="294" cy="289"/>
                </a:xfrm>
              </p:grpSpPr>
              <p:sp>
                <p:nvSpPr>
                  <p:cNvPr id="47" name="Freeform 91"/>
                  <p:cNvSpPr>
                    <a:spLocks/>
                  </p:cNvSpPr>
                  <p:nvPr/>
                </p:nvSpPr>
                <p:spPr bwMode="auto">
                  <a:xfrm>
                    <a:off x="2222" y="2240"/>
                    <a:ext cx="15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  <p:sp>
                <p:nvSpPr>
                  <p:cNvPr id="48" name="Freeform 92"/>
                  <p:cNvSpPr>
                    <a:spLocks/>
                  </p:cNvSpPr>
                  <p:nvPr/>
                </p:nvSpPr>
                <p:spPr bwMode="auto">
                  <a:xfrm>
                    <a:off x="2366" y="2240"/>
                    <a:ext cx="150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 sz="2000">
                      <a:latin typeface="+mn-lt"/>
                    </a:endParaRPr>
                  </a:p>
                </p:txBody>
              </p:sp>
            </p:grpSp>
          </p:grpSp>
          <p:grpSp>
            <p:nvGrpSpPr>
              <p:cNvPr id="25" name="Group 94"/>
              <p:cNvGrpSpPr>
                <a:grpSpLocks/>
              </p:cNvGrpSpPr>
              <p:nvPr/>
            </p:nvGrpSpPr>
            <p:grpSpPr bwMode="auto">
              <a:xfrm>
                <a:off x="2657" y="2240"/>
                <a:ext cx="296" cy="289"/>
                <a:chOff x="2657" y="2240"/>
                <a:chExt cx="296" cy="289"/>
              </a:xfrm>
            </p:grpSpPr>
            <p:sp>
              <p:nvSpPr>
                <p:cNvPr id="43" name="Freeform 95"/>
                <p:cNvSpPr>
                  <a:spLocks/>
                </p:cNvSpPr>
                <p:nvPr/>
              </p:nvSpPr>
              <p:spPr bwMode="auto">
                <a:xfrm>
                  <a:off x="2657" y="2240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solidFill>
                  <a:schemeClr val="accent1"/>
                </a:solidFill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4" name="Freeform 96"/>
                <p:cNvSpPr>
                  <a:spLocks/>
                </p:cNvSpPr>
                <p:nvPr/>
              </p:nvSpPr>
              <p:spPr bwMode="auto">
                <a:xfrm>
                  <a:off x="2805" y="2240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26" name="Line 97"/>
              <p:cNvSpPr>
                <a:spLocks noChangeShapeType="1"/>
              </p:cNvSpPr>
              <p:nvPr/>
            </p:nvSpPr>
            <p:spPr bwMode="auto">
              <a:xfrm>
                <a:off x="2517" y="2384"/>
                <a:ext cx="1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auto">
              <a:xfrm>
                <a:off x="2604" y="2288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8" name="Line 99"/>
              <p:cNvSpPr>
                <a:spLocks noChangeShapeType="1"/>
              </p:cNvSpPr>
              <p:nvPr/>
            </p:nvSpPr>
            <p:spPr bwMode="auto">
              <a:xfrm>
                <a:off x="2950" y="2288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9" name="Rectangle 100"/>
              <p:cNvSpPr>
                <a:spLocks noChangeArrowheads="1"/>
              </p:cNvSpPr>
              <p:nvPr/>
            </p:nvSpPr>
            <p:spPr bwMode="auto">
              <a:xfrm>
                <a:off x="3505" y="2253"/>
                <a:ext cx="31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smtClean="0">
                    <a:latin typeface="+mn-lt"/>
                  </a:rPr>
                  <a:t>DM</a:t>
                </a:r>
                <a:endParaRPr lang="en-US" altLang="zh-TW" sz="2000" b="1" dirty="0">
                  <a:latin typeface="+mn-lt"/>
                </a:endParaRPr>
              </a:p>
            </p:txBody>
          </p:sp>
          <p:grpSp>
            <p:nvGrpSpPr>
              <p:cNvPr id="30" name="Group 101"/>
              <p:cNvGrpSpPr>
                <a:grpSpLocks/>
              </p:cNvGrpSpPr>
              <p:nvPr/>
            </p:nvGrpSpPr>
            <p:grpSpPr bwMode="auto">
              <a:xfrm>
                <a:off x="3506" y="2240"/>
                <a:ext cx="311" cy="289"/>
                <a:chOff x="3506" y="2240"/>
                <a:chExt cx="311" cy="289"/>
              </a:xfrm>
            </p:grpSpPr>
            <p:sp>
              <p:nvSpPr>
                <p:cNvPr id="41" name="Freeform 102"/>
                <p:cNvSpPr>
                  <a:spLocks/>
                </p:cNvSpPr>
                <p:nvPr/>
              </p:nvSpPr>
              <p:spPr bwMode="auto">
                <a:xfrm>
                  <a:off x="3506" y="2240"/>
                  <a:ext cx="150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2" name="Freeform 103"/>
                <p:cNvSpPr>
                  <a:spLocks/>
                </p:cNvSpPr>
                <p:nvPr/>
              </p:nvSpPr>
              <p:spPr bwMode="auto">
                <a:xfrm>
                  <a:off x="3667" y="2240"/>
                  <a:ext cx="150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31" name="Rectangle 104"/>
              <p:cNvSpPr>
                <a:spLocks noChangeArrowheads="1"/>
              </p:cNvSpPr>
              <p:nvPr/>
            </p:nvSpPr>
            <p:spPr bwMode="auto">
              <a:xfrm>
                <a:off x="3950" y="2253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>
                    <a:latin typeface="+mn-lt"/>
                  </a:rPr>
                  <a:t>Reg</a:t>
                </a:r>
              </a:p>
            </p:txBody>
          </p:sp>
          <p:grpSp>
            <p:nvGrpSpPr>
              <p:cNvPr id="32" name="Group 105"/>
              <p:cNvGrpSpPr>
                <a:grpSpLocks/>
              </p:cNvGrpSpPr>
              <p:nvPr/>
            </p:nvGrpSpPr>
            <p:grpSpPr bwMode="auto">
              <a:xfrm>
                <a:off x="3968" y="2240"/>
                <a:ext cx="297" cy="289"/>
                <a:chOff x="3968" y="2240"/>
                <a:chExt cx="297" cy="289"/>
              </a:xfrm>
            </p:grpSpPr>
            <p:sp>
              <p:nvSpPr>
                <p:cNvPr id="39" name="Freeform 106"/>
                <p:cNvSpPr>
                  <a:spLocks/>
                </p:cNvSpPr>
                <p:nvPr/>
              </p:nvSpPr>
              <p:spPr bwMode="auto">
                <a:xfrm>
                  <a:off x="3968" y="2240"/>
                  <a:ext cx="150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  <p:sp>
              <p:nvSpPr>
                <p:cNvPr id="40" name="Freeform 107"/>
                <p:cNvSpPr>
                  <a:spLocks/>
                </p:cNvSpPr>
                <p:nvPr/>
              </p:nvSpPr>
              <p:spPr bwMode="auto">
                <a:xfrm>
                  <a:off x="4115" y="2240"/>
                  <a:ext cx="150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sz="2000">
                    <a:latin typeface="+mn-lt"/>
                  </a:endParaRPr>
                </a:p>
              </p:txBody>
            </p:sp>
          </p:grpSp>
          <p:sp>
            <p:nvSpPr>
              <p:cNvPr id="33" name="Line 108"/>
              <p:cNvSpPr>
                <a:spLocks noChangeShapeType="1"/>
              </p:cNvSpPr>
              <p:nvPr/>
            </p:nvSpPr>
            <p:spPr bwMode="auto">
              <a:xfrm>
                <a:off x="3819" y="2384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4" name="Line 109"/>
              <p:cNvSpPr>
                <a:spLocks noChangeShapeType="1"/>
              </p:cNvSpPr>
              <p:nvPr/>
            </p:nvSpPr>
            <p:spPr bwMode="auto">
              <a:xfrm>
                <a:off x="3335" y="2384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5" name="Freeform 110"/>
              <p:cNvSpPr>
                <a:spLocks/>
              </p:cNvSpPr>
              <p:nvPr/>
            </p:nvSpPr>
            <p:spPr bwMode="auto">
              <a:xfrm>
                <a:off x="3464" y="2384"/>
                <a:ext cx="431" cy="193"/>
              </a:xfrm>
              <a:custGeom>
                <a:avLst/>
                <a:gdLst>
                  <a:gd name="T0" fmla="*/ 0 w 431"/>
                  <a:gd name="T1" fmla="*/ 0 h 193"/>
                  <a:gd name="T2" fmla="*/ 0 w 431"/>
                  <a:gd name="T3" fmla="*/ 192 h 193"/>
                  <a:gd name="T4" fmla="*/ 391 w 431"/>
                  <a:gd name="T5" fmla="*/ 192 h 193"/>
                  <a:gd name="T6" fmla="*/ 391 w 431"/>
                  <a:gd name="T7" fmla="*/ 64 h 193"/>
                  <a:gd name="T8" fmla="*/ 430 w 431"/>
                  <a:gd name="T9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1" h="193">
                    <a:moveTo>
                      <a:pt x="0" y="0"/>
                    </a:moveTo>
                    <a:lnTo>
                      <a:pt x="0" y="192"/>
                    </a:lnTo>
                    <a:lnTo>
                      <a:pt x="391" y="192"/>
                    </a:lnTo>
                    <a:lnTo>
                      <a:pt x="391" y="64"/>
                    </a:lnTo>
                    <a:lnTo>
                      <a:pt x="430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6" name="Line 111"/>
              <p:cNvSpPr>
                <a:spLocks noChangeShapeType="1"/>
              </p:cNvSpPr>
              <p:nvPr/>
            </p:nvSpPr>
            <p:spPr bwMode="auto">
              <a:xfrm>
                <a:off x="2950" y="2480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7" name="Freeform 112"/>
              <p:cNvSpPr>
                <a:spLocks/>
              </p:cNvSpPr>
              <p:nvPr/>
            </p:nvSpPr>
            <p:spPr bwMode="auto">
              <a:xfrm>
                <a:off x="3051" y="2379"/>
                <a:ext cx="337" cy="278"/>
              </a:xfrm>
              <a:custGeom>
                <a:avLst/>
                <a:gdLst>
                  <a:gd name="T0" fmla="*/ 0 w 337"/>
                  <a:gd name="T1" fmla="*/ 101 h 278"/>
                  <a:gd name="T2" fmla="*/ 0 w 337"/>
                  <a:gd name="T3" fmla="*/ 277 h 278"/>
                  <a:gd name="T4" fmla="*/ 294 w 337"/>
                  <a:gd name="T5" fmla="*/ 277 h 278"/>
                  <a:gd name="T6" fmla="*/ 294 w 337"/>
                  <a:gd name="T7" fmla="*/ 90 h 278"/>
                  <a:gd name="T8" fmla="*/ 336 w 337"/>
                  <a:gd name="T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7" h="278">
                    <a:moveTo>
                      <a:pt x="0" y="101"/>
                    </a:moveTo>
                    <a:lnTo>
                      <a:pt x="0" y="277"/>
                    </a:lnTo>
                    <a:lnTo>
                      <a:pt x="294" y="277"/>
                    </a:lnTo>
                    <a:lnTo>
                      <a:pt x="294" y="90"/>
                    </a:lnTo>
                    <a:lnTo>
                      <a:pt x="336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8" name="Rectangle 93"/>
              <p:cNvSpPr>
                <a:spLocks noChangeArrowheads="1"/>
              </p:cNvSpPr>
              <p:nvPr/>
            </p:nvSpPr>
            <p:spPr bwMode="auto">
              <a:xfrm>
                <a:off x="2641" y="2258"/>
                <a:ext cx="32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84992" tIns="42497" rIns="84992" bIns="42497">
                <a:spAutoFit/>
              </a:bodyPr>
              <a:lstStyle/>
              <a:p>
                <a:r>
                  <a:rPr lang="en-US" altLang="zh-TW" sz="2000" b="1" dirty="0" err="1">
                    <a:latin typeface="+mn-lt"/>
                  </a:rPr>
                  <a:t>Reg</a:t>
                </a:r>
                <a:endParaRPr lang="en-US" altLang="zh-TW" sz="2000" b="1" dirty="0">
                  <a:latin typeface="+mn-lt"/>
                </a:endParaRPr>
              </a:p>
            </p:txBody>
          </p:sp>
        </p:grpSp>
      </p:grpSp>
      <p:sp>
        <p:nvSpPr>
          <p:cNvPr id="80" name="圓角矩形 79"/>
          <p:cNvSpPr/>
          <p:nvPr/>
        </p:nvSpPr>
        <p:spPr bwMode="auto">
          <a:xfrm>
            <a:off x="4638419" y="3867631"/>
            <a:ext cx="821622" cy="2153656"/>
          </a:xfrm>
          <a:prstGeom prst="roundRect">
            <a:avLst>
              <a:gd name="adj" fmla="val 3848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9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Speculation and Exceptions</a:t>
            </a:r>
            <a:endParaRPr lang="en-AU" altLang="en-US" smtClean="0"/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if exception occurs on a speculatively executed instruction?</a:t>
            </a:r>
          </a:p>
          <a:p>
            <a:pPr lvl="1"/>
            <a:r>
              <a:rPr lang="en-US" altLang="en-US" smtClean="0"/>
              <a:t>e.g., speculative load before null-pointer check</a:t>
            </a:r>
          </a:p>
          <a:p>
            <a:r>
              <a:rPr lang="en-US" altLang="en-US" smtClean="0"/>
              <a:t>Static speculation</a:t>
            </a:r>
          </a:p>
          <a:p>
            <a:pPr lvl="1"/>
            <a:r>
              <a:rPr lang="en-US" altLang="en-US" smtClean="0"/>
              <a:t>Can add ISA support for deferring exceptions</a:t>
            </a:r>
          </a:p>
          <a:p>
            <a:r>
              <a:rPr lang="en-US" altLang="en-US" smtClean="0"/>
              <a:t>Dynamic speculation</a:t>
            </a:r>
          </a:p>
          <a:p>
            <a:pPr lvl="1"/>
            <a:r>
              <a:rPr lang="en-US" altLang="en-US" smtClean="0"/>
              <a:t>Can buffer exceptions until instruction completion (which may not occur)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69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76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Static Multiple Issue</a:t>
            </a:r>
            <a:endParaRPr lang="en-AU" altLang="en-US" smtClean="0"/>
          </a:p>
        </p:txBody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Compiler groups instructions into “issue packets”</a:t>
            </a:r>
          </a:p>
          <a:p>
            <a:pPr lvl="1"/>
            <a:r>
              <a:rPr lang="en-US" altLang="en-US" smtClean="0"/>
              <a:t>Group of instructions that can be issued on a single cycle</a:t>
            </a:r>
          </a:p>
          <a:p>
            <a:pPr lvl="1"/>
            <a:r>
              <a:rPr lang="en-US" altLang="en-US" smtClean="0"/>
              <a:t>Determined by pipeline resources required</a:t>
            </a:r>
          </a:p>
          <a:p>
            <a:r>
              <a:rPr lang="en-US" altLang="en-US" smtClean="0"/>
              <a:t>Think of an issue packet as a very long instruction</a:t>
            </a:r>
          </a:p>
          <a:p>
            <a:pPr lvl="1"/>
            <a:r>
              <a:rPr lang="en-US" altLang="en-US" smtClean="0"/>
              <a:t>Specifies multiple concurrent operations</a:t>
            </a:r>
          </a:p>
          <a:p>
            <a:pPr lvl="1"/>
            <a:r>
              <a:rPr lang="en-US" altLang="en-US" smtClean="0">
                <a:sym typeface="Symbol" panose="05050102010706020507" pitchFamily="18" charset="2"/>
              </a:rPr>
              <a:t> Very Long Instruction Word (</a:t>
            </a:r>
            <a:r>
              <a:rPr lang="en-US" altLang="en-US" smtClean="0"/>
              <a:t>VLIW)</a:t>
            </a:r>
            <a:endParaRPr lang="en-US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142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Scheduling Static Multiple Issue</a:t>
            </a:r>
            <a:endParaRPr lang="en-AU" altLang="en-US" smtClean="0"/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Compiler must remove some/all hazards</a:t>
            </a:r>
          </a:p>
          <a:p>
            <a:pPr lvl="1"/>
            <a:r>
              <a:rPr lang="en-US" altLang="en-US" smtClean="0"/>
              <a:t>Reorder instructions into issue packets</a:t>
            </a:r>
          </a:p>
          <a:p>
            <a:pPr lvl="1"/>
            <a:r>
              <a:rPr lang="en-US" altLang="en-US" smtClean="0"/>
              <a:t>No dependencies with a packet</a:t>
            </a:r>
          </a:p>
          <a:p>
            <a:pPr lvl="1"/>
            <a:r>
              <a:rPr lang="en-US" altLang="en-US" smtClean="0"/>
              <a:t>Possibly some dependencies between packets</a:t>
            </a:r>
          </a:p>
          <a:p>
            <a:pPr lvl="2"/>
            <a:r>
              <a:rPr lang="en-US" altLang="en-US" smtClean="0"/>
              <a:t>Varies between ISAs; compiler must know!</a:t>
            </a:r>
          </a:p>
          <a:p>
            <a:pPr lvl="1"/>
            <a:r>
              <a:rPr lang="en-US" altLang="en-US" smtClean="0"/>
              <a:t>Pad with nop if necessary</a:t>
            </a:r>
            <a:endParaRPr lang="en-AU" altLang="en-US" smtClean="0"/>
          </a:p>
          <a:p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899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RISC-V with Static Dual Issue</a:t>
            </a:r>
            <a:endParaRPr lang="en-AU" altLang="en-US" smtClean="0"/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Two-issue packets</a:t>
            </a:r>
          </a:p>
          <a:p>
            <a:pPr lvl="1"/>
            <a:r>
              <a:rPr lang="en-US" altLang="en-US" smtClean="0"/>
              <a:t>One ALU/branch instruction</a:t>
            </a:r>
          </a:p>
          <a:p>
            <a:pPr lvl="1"/>
            <a:r>
              <a:rPr lang="en-US" altLang="en-US" smtClean="0"/>
              <a:t>One load/store instruction</a:t>
            </a:r>
          </a:p>
          <a:p>
            <a:pPr lvl="1"/>
            <a:r>
              <a:rPr lang="en-US" altLang="en-US" smtClean="0"/>
              <a:t>64-bit aligned</a:t>
            </a:r>
          </a:p>
          <a:p>
            <a:pPr lvl="2"/>
            <a:r>
              <a:rPr lang="en-US" altLang="en-US" smtClean="0"/>
              <a:t>ALU/branch, then load/store</a:t>
            </a:r>
          </a:p>
          <a:p>
            <a:pPr lvl="2"/>
            <a:r>
              <a:rPr lang="en-US" altLang="en-US" smtClean="0"/>
              <a:t>Pad an unused instruction with nop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72</a:t>
            </a:fld>
            <a:endParaRPr lang="zh-TW" altLang="zh-TW"/>
          </a:p>
        </p:txBody>
      </p:sp>
      <p:graphicFrame>
        <p:nvGraphicFramePr>
          <p:cNvPr id="49365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09975"/>
              </p:ext>
            </p:extLst>
          </p:nvPr>
        </p:nvGraphicFramePr>
        <p:xfrm>
          <a:off x="611560" y="3501008"/>
          <a:ext cx="8024441" cy="2560320"/>
        </p:xfrm>
        <a:graphic>
          <a:graphicData uri="http://schemas.openxmlformats.org/drawingml/2006/table">
            <a:tbl>
              <a:tblPr/>
              <a:tblGrid>
                <a:gridCol w="1039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2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2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22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Address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 type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Pipeline Stages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ALU/branch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+ 4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Load/store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+ 8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ALU/branch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+ 12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Load/store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+ 16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ALU/branch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 + 20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Load/store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IF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61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RISC-V with Static Dual Issue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73</a:t>
            </a:fld>
            <a:endParaRPr lang="zh-TW" altLang="zh-TW"/>
          </a:p>
        </p:txBody>
      </p:sp>
      <p:pic>
        <p:nvPicPr>
          <p:cNvPr id="2201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64029"/>
            <a:ext cx="8224838" cy="502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Hazards in the Dual-Issue RISC-V</a:t>
            </a:r>
            <a:endParaRPr lang="en-AU" altLang="en-US" smtClean="0"/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More instructions executing in parallel</a:t>
            </a:r>
          </a:p>
          <a:p>
            <a:r>
              <a:rPr lang="en-US" altLang="en-US" smtClean="0"/>
              <a:t>EX data hazard</a:t>
            </a:r>
          </a:p>
          <a:p>
            <a:pPr lvl="1"/>
            <a:r>
              <a:rPr lang="en-US" altLang="en-US" smtClean="0"/>
              <a:t>Forwarding avoided stalls with single-issue</a:t>
            </a:r>
          </a:p>
          <a:p>
            <a:pPr lvl="1"/>
            <a:r>
              <a:rPr lang="en-US" altLang="en-US" smtClean="0"/>
              <a:t>Now can’t use ALU result in load/store in same packet</a:t>
            </a:r>
          </a:p>
          <a:p>
            <a:pPr lvl="2"/>
            <a:r>
              <a:rPr lang="en-US" altLang="en-US" smtClean="0"/>
              <a:t>add  x10, x0, x1</a:t>
            </a:r>
            <a:br>
              <a:rPr lang="en-US" altLang="en-US" smtClean="0"/>
            </a:br>
            <a:r>
              <a:rPr lang="en-US" altLang="en-US" smtClean="0"/>
              <a:t>ld   x2, 0(x10)</a:t>
            </a:r>
          </a:p>
          <a:p>
            <a:pPr lvl="2"/>
            <a:r>
              <a:rPr lang="en-US" altLang="en-US" smtClean="0"/>
              <a:t>Split into two packets, effectively a stall</a:t>
            </a:r>
          </a:p>
          <a:p>
            <a:r>
              <a:rPr lang="en-US" altLang="en-US" smtClean="0"/>
              <a:t>Load-use hazard</a:t>
            </a:r>
          </a:p>
          <a:p>
            <a:pPr lvl="1"/>
            <a:r>
              <a:rPr lang="en-US" altLang="en-US" smtClean="0"/>
              <a:t>Still one cycle use latency, but now two instructions</a:t>
            </a:r>
          </a:p>
          <a:p>
            <a:r>
              <a:rPr lang="en-US" altLang="en-US" smtClean="0"/>
              <a:t>More aggressive scheduling required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7825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Scheduling Example</a:t>
            </a:r>
            <a:endParaRPr lang="en-AU" altLang="en-US" smtClean="0"/>
          </a:p>
        </p:txBody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Schedule this for dual-issue RISC-V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 lvl="1"/>
            <a:r>
              <a:rPr lang="en-US" altLang="en-US" dirty="0" smtClean="0"/>
              <a:t>IPC = 5/4 = 1.25 (c.f. peak IPC = 2)</a:t>
            </a:r>
            <a:endParaRPr lang="en-AU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75</a:t>
            </a:fld>
            <a:endParaRPr lang="zh-TW" altLang="zh-TW"/>
          </a:p>
        </p:txBody>
      </p:sp>
      <p:sp>
        <p:nvSpPr>
          <p:cNvPr id="224261" name="Rectangle 4"/>
          <p:cNvSpPr>
            <a:spLocks noChangeArrowheads="1"/>
          </p:cNvSpPr>
          <p:nvPr/>
        </p:nvSpPr>
        <p:spPr bwMode="auto">
          <a:xfrm>
            <a:off x="827584" y="1628800"/>
            <a:ext cx="7570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ld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 dirty="0">
                <a:latin typeface="Lucida Console" panose="020B0609040504020204" pitchFamily="49" charset="0"/>
              </a:rPr>
              <a:t>,0(x20)     // x31=array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add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 dirty="0">
                <a:latin typeface="Lucida Console" panose="020B0609040504020204" pitchFamily="49" charset="0"/>
              </a:rPr>
              <a:t>,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 dirty="0">
                <a:latin typeface="Lucida Console" panose="020B0609040504020204" pitchFamily="49" charset="0"/>
              </a:rPr>
              <a:t>,x21    // add scalar in x21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sd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x31</a:t>
            </a:r>
            <a:r>
              <a:rPr lang="en-AU" altLang="en-US" sz="2000" dirty="0">
                <a:latin typeface="Lucida Console" panose="020B0609040504020204" pitchFamily="49" charset="0"/>
              </a:rPr>
              <a:t>,0(x20)     //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 dirty="0">
                <a:latin typeface="Lucida Console" panose="020B0609040504020204" pitchFamily="49" charset="0"/>
              </a:rPr>
              <a:t>,x20,-8     //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blt</a:t>
            </a:r>
            <a:r>
              <a:rPr lang="en-AU" altLang="en-US" sz="2000" dirty="0">
                <a:latin typeface="Lucida Console" panose="020B0609040504020204" pitchFamily="49" charset="0"/>
              </a:rPr>
              <a:t>  x22,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x20</a:t>
            </a:r>
            <a:r>
              <a:rPr lang="en-AU" altLang="en-US" sz="2000" dirty="0">
                <a:latin typeface="Lucida Console" panose="020B0609040504020204" pitchFamily="49" charset="0"/>
              </a:rPr>
              <a:t>,Loop   // branch if x22 &lt; x20</a:t>
            </a:r>
          </a:p>
        </p:txBody>
      </p:sp>
      <p:graphicFrame>
        <p:nvGraphicFramePr>
          <p:cNvPr id="49975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1291"/>
              </p:ext>
            </p:extLst>
          </p:nvPr>
        </p:nvGraphicFramePr>
        <p:xfrm>
          <a:off x="611559" y="3573016"/>
          <a:ext cx="7848229" cy="1828680"/>
        </p:xfrm>
        <a:graphic>
          <a:graphicData uri="http://schemas.openxmlformats.org/drawingml/2006/table">
            <a:tbl>
              <a:tblPr/>
              <a:tblGrid>
                <a:gridCol w="88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800" dirty="0" err="1" smtClean="0">
                          <a:latin typeface="Lucida Console" panose="020B0609040504020204" pitchFamily="49" charset="0"/>
                        </a:rPr>
                        <a:t>ld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800" dirty="0" smtClean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,0(x20) 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800" dirty="0" err="1" smtClean="0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AU" altLang="en-US" sz="18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,x20,-8 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add  </a:t>
                      </a:r>
                      <a:r>
                        <a:rPr lang="en-AU" altLang="en-US" sz="1800" dirty="0" smtClean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,</a:t>
                      </a:r>
                      <a:r>
                        <a:rPr lang="en-AU" altLang="en-US" sz="1800" dirty="0" smtClean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x31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,x21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en-AU" altLang="en-US" sz="1800" dirty="0" err="1" smtClean="0">
                          <a:latin typeface="Lucida Console" panose="020B0609040504020204" pitchFamily="49" charset="0"/>
                        </a:rPr>
                        <a:t>blt</a:t>
                      </a:r>
                      <a:r>
                        <a:rPr lang="en-AU" altLang="en-US" sz="1800" dirty="0" smtClean="0">
                          <a:latin typeface="Lucida Console" panose="020B0609040504020204" pitchFamily="49" charset="0"/>
                        </a:rPr>
                        <a:t>  x22,</a:t>
                      </a:r>
                      <a:r>
                        <a:rPr lang="en-AU" altLang="en-US" sz="18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x20</a:t>
                      </a:r>
                      <a:r>
                        <a:rPr lang="en-AU" altLang="en-US" sz="18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,Loop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4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Unrolling</a:t>
            </a:r>
            <a:endParaRPr lang="en-AU" altLang="en-US" smtClean="0"/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Replicate loop body to expose more parallelism</a:t>
            </a:r>
          </a:p>
          <a:p>
            <a:pPr lvl="1"/>
            <a:r>
              <a:rPr lang="en-US" altLang="en-US" dirty="0" smtClean="0"/>
              <a:t>Reduces loop-control overhead</a:t>
            </a:r>
          </a:p>
          <a:p>
            <a:r>
              <a:rPr lang="en-US" altLang="en-US" dirty="0" smtClean="0"/>
              <a:t>Use different registers per replication</a:t>
            </a:r>
          </a:p>
          <a:p>
            <a:pPr lvl="1"/>
            <a:r>
              <a:rPr lang="en-US" altLang="en-US" dirty="0" smtClean="0"/>
              <a:t>Called “register renaming”</a:t>
            </a:r>
            <a:endParaRPr lang="en-AU" altLang="en-US" dirty="0" smtClean="0"/>
          </a:p>
          <a:p>
            <a:pPr lvl="1"/>
            <a:r>
              <a:rPr lang="en-US" altLang="en-US" dirty="0" smtClean="0"/>
              <a:t>Avoid loop-carried “anti-dependencies”</a:t>
            </a:r>
          </a:p>
          <a:p>
            <a:pPr lvl="2"/>
            <a:r>
              <a:rPr lang="en-US" altLang="en-US" dirty="0" smtClean="0"/>
              <a:t>Store followed by a load of the same register</a:t>
            </a:r>
          </a:p>
          <a:p>
            <a:pPr lvl="2"/>
            <a:r>
              <a:rPr lang="en-US" altLang="en-US" dirty="0" smtClean="0"/>
              <a:t>Aka “name dependence”: reuse of a register name</a:t>
            </a:r>
            <a:endParaRPr lang="en-US" altLang="en-US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36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 Unrolling Example</a:t>
            </a:r>
            <a:endParaRPr lang="en-AU" altLang="en-US" smtClean="0"/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889500"/>
            <a:ext cx="8270875" cy="1347788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IPC = 14/8 = 1.75</a:t>
            </a:r>
          </a:p>
          <a:p>
            <a:pPr lvl="1" eaLnBrk="1" hangingPunct="1"/>
            <a:r>
              <a:rPr lang="en-US" altLang="en-US" sz="2400" smtClean="0"/>
              <a:t>Closer to 2, but at cost of registers and code size</a:t>
            </a:r>
            <a:endParaRPr lang="en-AU" altLang="en-US" sz="2400" smtClean="0"/>
          </a:p>
        </p:txBody>
      </p:sp>
      <p:graphicFrame>
        <p:nvGraphicFramePr>
          <p:cNvPr id="503867" name="Group 59"/>
          <p:cNvGraphicFramePr>
            <a:graphicFrameLocks noGrp="1"/>
          </p:cNvGraphicFramePr>
          <p:nvPr/>
        </p:nvGraphicFramePr>
        <p:xfrm>
          <a:off x="1187450" y="1557338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cycle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addi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,-32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</a:rPr>
                        <a:t>28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0(x20)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lang="en-AU" sz="1600" kern="12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lang="en-AU" sz="1600" kern="12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lang="en-AU" sz="1600" kern="12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32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add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,x21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lang="en-AU" sz="1600" kern="1200" dirty="0" smtClean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x29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24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6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itchFamily="49" charset="0"/>
                        </a:rPr>
                        <a:t>nop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Lucida Console" pitchFamily="49" charset="0"/>
                        </a:rPr>
                        <a:t>x30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16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  <a:endParaRPr kumimoji="0" lang="en-A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blt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x22,x20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,L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oop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sd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</a:t>
                      </a:r>
                      <a:r>
                        <a:rPr kumimoji="0" lang="en-AU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Lucida Console" pitchFamily="49" charset="0"/>
                          <a:ea typeface="+mn-ea"/>
                          <a:cs typeface="+mn-cs"/>
                        </a:rPr>
                        <a:t>x31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r>
                        <a:rPr kumimoji="0" lang="en-A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(x20)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8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971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Multiple Issue</a:t>
            </a:r>
            <a:endParaRPr lang="en-AU" altLang="en-US" smtClean="0"/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“Superscalar” processors</a:t>
            </a:r>
          </a:p>
          <a:p>
            <a:r>
              <a:rPr lang="en-US" altLang="en-US" smtClean="0"/>
              <a:t>CPU decides whether to issue 0, 1, 2, … each cycle</a:t>
            </a:r>
          </a:p>
          <a:p>
            <a:pPr lvl="1"/>
            <a:r>
              <a:rPr lang="en-US" altLang="en-US" smtClean="0"/>
              <a:t>Avoiding structural and data hazards</a:t>
            </a:r>
          </a:p>
          <a:p>
            <a:r>
              <a:rPr lang="en-US" altLang="en-US" smtClean="0"/>
              <a:t>Avoids the need for compiler scheduling</a:t>
            </a:r>
          </a:p>
          <a:p>
            <a:pPr lvl="1"/>
            <a:r>
              <a:rPr lang="en-US" altLang="en-US" smtClean="0"/>
              <a:t>Though it may still help</a:t>
            </a:r>
          </a:p>
          <a:p>
            <a:pPr lvl="1"/>
            <a:r>
              <a:rPr lang="en-US" altLang="en-US" smtClean="0"/>
              <a:t>Code semantics ensured by the CPU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210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Dependences and Data Hazards</a:t>
            </a:r>
            <a:endParaRPr lang="en-US" altLang="zh-TW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Data dependences between instructions </a:t>
            </a:r>
            <a:r>
              <a:rPr lang="en-US" altLang="zh-TW" dirty="0" smtClean="0">
                <a:solidFill>
                  <a:srgbClr val="FF0000"/>
                </a:solidFill>
              </a:rPr>
              <a:t>may</a:t>
            </a:r>
            <a:r>
              <a:rPr lang="en-US" altLang="zh-TW" dirty="0" smtClean="0"/>
              <a:t> cause data hazards, depending on relative positions in pipe</a:t>
            </a:r>
          </a:p>
          <a:p>
            <a:r>
              <a:rPr lang="en-US" altLang="zh-TW" dirty="0" smtClean="0"/>
              <a:t>RAW (read after write):</a:t>
            </a:r>
          </a:p>
          <a:p>
            <a:pPr marL="457200" lvl="1" indent="0">
              <a:buNone/>
            </a:pP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,x1,x3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x6,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,x5</a:t>
            </a:r>
            <a:endParaRPr lang="en-US" altLang="zh-TW" dirty="0" smtClean="0"/>
          </a:p>
          <a:p>
            <a:r>
              <a:rPr lang="en-US" altLang="zh-TW" dirty="0" smtClean="0"/>
              <a:t>WAR (write after read):</a:t>
            </a:r>
          </a:p>
          <a:p>
            <a:pPr marL="457200" lvl="1" indent="0">
              <a:buNone/>
            </a:pP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x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,x5</a:t>
            </a:r>
            <a:b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,x1,x3</a:t>
            </a:r>
          </a:p>
          <a:p>
            <a:r>
              <a:rPr lang="en-US" altLang="zh-TW" dirty="0" smtClean="0"/>
              <a:t>WAW (write after write):</a:t>
            </a:r>
          </a:p>
          <a:p>
            <a:pPr marL="457200" lvl="1" indent="0">
              <a:buNone/>
            </a:pP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,x1,x3</a:t>
            </a: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AU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AU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AU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,x6,x5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直線圖說文字 1 3"/>
          <p:cNvSpPr/>
          <p:nvPr/>
        </p:nvSpPr>
        <p:spPr bwMode="auto">
          <a:xfrm>
            <a:off x="4860032" y="2501503"/>
            <a:ext cx="3456384" cy="855489"/>
          </a:xfrm>
          <a:prstGeom prst="borderCallout1">
            <a:avLst>
              <a:gd name="adj1" fmla="val 51157"/>
              <a:gd name="adj2" fmla="val -173"/>
              <a:gd name="adj3" fmla="val 53527"/>
              <a:gd name="adj4" fmla="val -4411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000" dirty="0">
                <a:latin typeface="+mn-lt"/>
              </a:rPr>
              <a:t>i2 tries to read operand </a:t>
            </a:r>
            <a:r>
              <a:rPr lang="en-US" altLang="zh-TW" sz="2000" dirty="0" smtClean="0">
                <a:latin typeface="+mn-lt"/>
              </a:rPr>
              <a:t>in the pipeline before </a:t>
            </a:r>
            <a:r>
              <a:rPr lang="en-US" altLang="zh-TW" sz="2000" dirty="0">
                <a:latin typeface="+mn-lt"/>
              </a:rPr>
              <a:t>i1 writes </a:t>
            </a:r>
            <a:r>
              <a:rPr lang="en-US" altLang="zh-TW" sz="2000" dirty="0" smtClean="0">
                <a:latin typeface="+mn-lt"/>
              </a:rPr>
              <a:t>it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  <a:sym typeface="Wingdings" panose="05000000000000000000" pitchFamily="2" charset="2"/>
              </a:rPr>
              <a:t> get old data instead of new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7" name="直線圖說文字 1 6"/>
          <p:cNvSpPr/>
          <p:nvPr/>
        </p:nvSpPr>
        <p:spPr bwMode="auto">
          <a:xfrm>
            <a:off x="4860032" y="3717032"/>
            <a:ext cx="3456384" cy="864096"/>
          </a:xfrm>
          <a:prstGeom prst="borderCallout1">
            <a:avLst>
              <a:gd name="adj1" fmla="val 51157"/>
              <a:gd name="adj2" fmla="val -173"/>
              <a:gd name="adj3" fmla="val 53527"/>
              <a:gd name="adj4" fmla="val -4411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000" dirty="0">
                <a:latin typeface="+mn-lt"/>
              </a:rPr>
              <a:t>i2 tries to </a:t>
            </a:r>
            <a:r>
              <a:rPr lang="en-US" altLang="zh-TW" sz="2000" dirty="0" smtClean="0">
                <a:latin typeface="+mn-lt"/>
              </a:rPr>
              <a:t>write operand in the pipeline before </a:t>
            </a:r>
            <a:r>
              <a:rPr lang="en-US" altLang="zh-TW" sz="2000" dirty="0">
                <a:latin typeface="+mn-lt"/>
              </a:rPr>
              <a:t>i1 </a:t>
            </a:r>
            <a:r>
              <a:rPr lang="en-US" altLang="zh-TW" sz="2000" dirty="0" smtClean="0">
                <a:latin typeface="+mn-lt"/>
              </a:rPr>
              <a:t>reads it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  <a:sym typeface="Wingdings" panose="05000000000000000000" pitchFamily="2" charset="2"/>
              </a:rPr>
              <a:t> get new data instead of old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8" name="直線圖說文字 1 7"/>
          <p:cNvSpPr/>
          <p:nvPr/>
        </p:nvSpPr>
        <p:spPr bwMode="auto">
          <a:xfrm>
            <a:off x="4860032" y="4941168"/>
            <a:ext cx="3456384" cy="953319"/>
          </a:xfrm>
          <a:prstGeom prst="borderCallout1">
            <a:avLst>
              <a:gd name="adj1" fmla="val 51157"/>
              <a:gd name="adj2" fmla="val -173"/>
              <a:gd name="adj3" fmla="val 53527"/>
              <a:gd name="adj4" fmla="val -44113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sz="2000" dirty="0">
                <a:latin typeface="+mn-lt"/>
              </a:rPr>
              <a:t>i2 tries to </a:t>
            </a:r>
            <a:r>
              <a:rPr lang="en-US" altLang="zh-TW" sz="2000" dirty="0" smtClean="0">
                <a:latin typeface="+mn-lt"/>
              </a:rPr>
              <a:t>write operand in the pipeline before </a:t>
            </a:r>
            <a:r>
              <a:rPr lang="en-US" altLang="zh-TW" sz="2000" dirty="0">
                <a:latin typeface="+mn-lt"/>
              </a:rPr>
              <a:t>i1 </a:t>
            </a:r>
            <a:r>
              <a:rPr lang="en-US" altLang="zh-TW" sz="2000" dirty="0" smtClean="0">
                <a:latin typeface="+mn-lt"/>
              </a:rPr>
              <a:t>writes it</a:t>
            </a:r>
            <a:br>
              <a:rPr lang="en-US" altLang="zh-TW" sz="2000" dirty="0" smtClean="0">
                <a:latin typeface="+mn-lt"/>
              </a:rPr>
            </a:br>
            <a:r>
              <a:rPr lang="en-US" altLang="zh-TW" sz="2000" dirty="0" smtClean="0">
                <a:latin typeface="+mn-lt"/>
                <a:sym typeface="Wingdings" panose="05000000000000000000" pitchFamily="2" charset="2"/>
              </a:rPr>
              <a:t> leave wrong data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</a:t>
            </a:fld>
            <a:endParaRPr lang="zh-TW" altLang="zh-TW"/>
          </a:p>
        </p:txBody>
      </p:sp>
      <p:cxnSp>
        <p:nvCxnSpPr>
          <p:cNvPr id="5" name="直線單箭頭接點 4"/>
          <p:cNvCxnSpPr/>
          <p:nvPr/>
        </p:nvCxnSpPr>
        <p:spPr bwMode="auto">
          <a:xfrm>
            <a:off x="2051720" y="2708920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線單箭頭接點 8"/>
          <p:cNvCxnSpPr/>
          <p:nvPr/>
        </p:nvCxnSpPr>
        <p:spPr bwMode="auto">
          <a:xfrm flipH="1">
            <a:off x="2051720" y="3933056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弧形 11"/>
          <p:cNvSpPr/>
          <p:nvPr/>
        </p:nvSpPr>
        <p:spPr bwMode="auto">
          <a:xfrm>
            <a:off x="1907704" y="5085184"/>
            <a:ext cx="288032" cy="432048"/>
          </a:xfrm>
          <a:prstGeom prst="arc">
            <a:avLst>
              <a:gd name="adj1" fmla="val 16200000"/>
              <a:gd name="adj2" fmla="val 5706976"/>
            </a:avLst>
          </a:pr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7674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Pipeline Scheduling</a:t>
            </a:r>
            <a:endParaRPr lang="en-AU" altLang="en-US" smtClean="0"/>
          </a:p>
        </p:txBody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 the CPU to execute instructions out of order to avoid stalls</a:t>
            </a:r>
          </a:p>
          <a:p>
            <a:pPr lvl="1" eaLnBrk="1" hangingPunct="1"/>
            <a:r>
              <a:rPr lang="en-US" altLang="en-US" smtClean="0"/>
              <a:t>But commit result to registers in order</a:t>
            </a:r>
          </a:p>
          <a:p>
            <a:pPr eaLnBrk="1" hangingPunct="1"/>
            <a:r>
              <a:rPr lang="en-US" altLang="en-US" smtClean="0"/>
              <a:t>Example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  <a:r>
              <a:rPr lang="fr-FR" altLang="en-US" smtClean="0">
                <a:latin typeface="Lucida Console" panose="020B0609040504020204" pitchFamily="49" charset="0"/>
              </a:rPr>
              <a:t>ld   </a:t>
            </a:r>
            <a:r>
              <a:rPr lang="fr-FR" altLang="en-US" smtClean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smtClean="0">
                <a:latin typeface="Lucida Console" panose="020B0609040504020204" pitchFamily="49" charset="0"/>
              </a:rPr>
              <a:t>,20(x21)</a:t>
            </a:r>
            <a:br>
              <a:rPr lang="fr-FR" altLang="en-US" smtClean="0">
                <a:latin typeface="Lucida Console" panose="020B0609040504020204" pitchFamily="49" charset="0"/>
              </a:rPr>
            </a:br>
            <a:r>
              <a:rPr lang="fr-FR" altLang="en-US" smtClean="0">
                <a:latin typeface="Lucida Console" panose="020B0609040504020204" pitchFamily="49" charset="0"/>
              </a:rPr>
              <a:t>add  x1,</a:t>
            </a:r>
            <a:r>
              <a:rPr lang="fr-FR" altLang="en-US" smtClean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smtClean="0">
                <a:latin typeface="Lucida Console" panose="020B0609040504020204" pitchFamily="49" charset="0"/>
              </a:rPr>
              <a:t>,x2</a:t>
            </a:r>
            <a:br>
              <a:rPr lang="fr-FR" altLang="en-US" smtClean="0">
                <a:latin typeface="Lucida Console" panose="020B0609040504020204" pitchFamily="49" charset="0"/>
              </a:rPr>
            </a:br>
            <a:r>
              <a:rPr lang="fr-FR" altLang="en-US" smtClean="0">
                <a:latin typeface="Lucida Console" panose="020B0609040504020204" pitchFamily="49" charset="0"/>
              </a:rPr>
              <a:t>sub  x23,x23,x3</a:t>
            </a:r>
            <a:br>
              <a:rPr lang="fr-FR" altLang="en-US" smtClean="0">
                <a:latin typeface="Lucida Console" panose="020B0609040504020204" pitchFamily="49" charset="0"/>
              </a:rPr>
            </a:br>
            <a:r>
              <a:rPr lang="fr-FR" altLang="en-US" smtClean="0">
                <a:latin typeface="Lucida Console" panose="020B0609040504020204" pitchFamily="49" charset="0"/>
              </a:rPr>
              <a:t>andi x5,x23,20</a:t>
            </a:r>
          </a:p>
          <a:p>
            <a:pPr lvl="1" eaLnBrk="1" hangingPunct="1"/>
            <a:r>
              <a:rPr lang="en-US" altLang="en-US" smtClean="0"/>
              <a:t>Can start </a:t>
            </a:r>
            <a:r>
              <a:rPr lang="en-US" altLang="en-US" smtClean="0">
                <a:latin typeface="Lucida Console" panose="020B0609040504020204" pitchFamily="49" charset="0"/>
              </a:rPr>
              <a:t>sub</a:t>
            </a:r>
            <a:r>
              <a:rPr lang="en-US" altLang="en-US" smtClean="0"/>
              <a:t> while </a:t>
            </a:r>
            <a:r>
              <a:rPr lang="en-US" altLang="en-US" smtClean="0">
                <a:latin typeface="Lucida Console" panose="020B0609040504020204" pitchFamily="49" charset="0"/>
              </a:rPr>
              <a:t>add </a:t>
            </a:r>
            <a:r>
              <a:rPr lang="en-US" altLang="en-US" smtClean="0"/>
              <a:t>is waiting for ld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143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Freeform 9"/>
          <p:cNvSpPr>
            <a:spLocks/>
          </p:cNvSpPr>
          <p:nvPr/>
        </p:nvSpPr>
        <p:spPr bwMode="auto">
          <a:xfrm>
            <a:off x="5295900" y="3049612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4500" name="Freeform 13"/>
          <p:cNvSpPr>
            <a:spLocks/>
          </p:cNvSpPr>
          <p:nvPr/>
        </p:nvSpPr>
        <p:spPr bwMode="auto">
          <a:xfrm>
            <a:off x="4257675" y="2897212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4501" name="Rectangle 14"/>
          <p:cNvSpPr>
            <a:spLocks noChangeArrowheads="1"/>
          </p:cNvSpPr>
          <p:nvPr/>
        </p:nvSpPr>
        <p:spPr bwMode="auto">
          <a:xfrm>
            <a:off x="5580063" y="3573487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45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Dynamically Scheduled CPU</a:t>
            </a:r>
            <a:endParaRPr lang="en-AU" altLang="en-US" smtClean="0"/>
          </a:p>
        </p:txBody>
      </p:sp>
      <p:pic>
        <p:nvPicPr>
          <p:cNvPr id="234503" name="Picture 4" descr="f04-7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37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4" name="AutoShape 11"/>
          <p:cNvSpPr>
            <a:spLocks/>
          </p:cNvSpPr>
          <p:nvPr/>
        </p:nvSpPr>
        <p:spPr bwMode="auto">
          <a:xfrm>
            <a:off x="7235825" y="4148162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234505" name="AutoShape 12"/>
          <p:cNvSpPr>
            <a:spLocks/>
          </p:cNvSpPr>
          <p:nvPr/>
        </p:nvSpPr>
        <p:spPr bwMode="auto">
          <a:xfrm>
            <a:off x="323850" y="5084787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Reorders buffer for register writes</a:t>
            </a:r>
          </a:p>
        </p:txBody>
      </p:sp>
      <p:sp>
        <p:nvSpPr>
          <p:cNvPr id="234506" name="AutoShape 15"/>
          <p:cNvSpPr>
            <a:spLocks/>
          </p:cNvSpPr>
          <p:nvPr/>
        </p:nvSpPr>
        <p:spPr bwMode="auto">
          <a:xfrm>
            <a:off x="5003800" y="5445150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Can supply operands for issued instructions</a:t>
            </a:r>
          </a:p>
        </p:txBody>
      </p:sp>
      <p:sp>
        <p:nvSpPr>
          <p:cNvPr id="234507" name="AutoShape 16"/>
          <p:cNvSpPr>
            <a:spLocks/>
          </p:cNvSpPr>
          <p:nvPr/>
        </p:nvSpPr>
        <p:spPr bwMode="auto">
          <a:xfrm>
            <a:off x="7235825" y="1123975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Preserves dependencies</a:t>
            </a:r>
          </a:p>
        </p:txBody>
      </p:sp>
      <p:sp>
        <p:nvSpPr>
          <p:cNvPr id="234508" name="AutoShape 17"/>
          <p:cNvSpPr>
            <a:spLocks/>
          </p:cNvSpPr>
          <p:nvPr/>
        </p:nvSpPr>
        <p:spPr bwMode="auto">
          <a:xfrm>
            <a:off x="7235825" y="2420962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Hold pending operands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80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132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Register Renaming</a:t>
            </a:r>
            <a:endParaRPr lang="en-AU" altLang="en-US" smtClean="0"/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Reservation stations and reorder buffer effectively provide register renaming</a:t>
            </a:r>
          </a:p>
          <a:p>
            <a:r>
              <a:rPr lang="en-US" altLang="en-US" smtClean="0"/>
              <a:t>On instruction issue to reservation station</a:t>
            </a:r>
          </a:p>
          <a:p>
            <a:pPr lvl="1"/>
            <a:r>
              <a:rPr lang="en-US" altLang="en-US" smtClean="0"/>
              <a:t>If operand is available in register file or reorder buffer</a:t>
            </a:r>
          </a:p>
          <a:p>
            <a:pPr lvl="2"/>
            <a:r>
              <a:rPr lang="en-US" altLang="en-US" smtClean="0"/>
              <a:t>Copied to reservation station</a:t>
            </a:r>
          </a:p>
          <a:p>
            <a:pPr lvl="2"/>
            <a:r>
              <a:rPr lang="en-US" altLang="en-US" smtClean="0"/>
              <a:t>No longer required in the register; can be overwritten</a:t>
            </a:r>
          </a:p>
          <a:p>
            <a:pPr lvl="1"/>
            <a:r>
              <a:rPr lang="en-US" altLang="en-US" smtClean="0"/>
              <a:t>If operand is not yet available</a:t>
            </a:r>
          </a:p>
          <a:p>
            <a:pPr lvl="2"/>
            <a:r>
              <a:rPr lang="en-US" altLang="en-US" smtClean="0"/>
              <a:t>It will be provided to the reservation station by a function unit</a:t>
            </a:r>
          </a:p>
          <a:p>
            <a:pPr lvl="2"/>
            <a:r>
              <a:rPr lang="en-US" altLang="en-US" smtClean="0"/>
              <a:t>Register update may not be required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9382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Speculation</a:t>
            </a:r>
            <a:endParaRPr lang="en-AU" altLang="en-US" smtClean="0"/>
          </a:p>
        </p:txBody>
      </p:sp>
      <p:sp>
        <p:nvSpPr>
          <p:cNvPr id="2385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Predict branch and continue issuing</a:t>
            </a:r>
          </a:p>
          <a:p>
            <a:pPr lvl="1"/>
            <a:r>
              <a:rPr lang="en-US" altLang="en-US" smtClean="0"/>
              <a:t>Don’t commit until branch outcome determined</a:t>
            </a:r>
          </a:p>
          <a:p>
            <a:r>
              <a:rPr lang="en-US" altLang="en-US" smtClean="0"/>
              <a:t>Load speculation</a:t>
            </a:r>
          </a:p>
          <a:p>
            <a:pPr lvl="1"/>
            <a:r>
              <a:rPr lang="en-US" altLang="en-US" smtClean="0"/>
              <a:t>Avoid load and cache miss delay</a:t>
            </a:r>
          </a:p>
          <a:p>
            <a:pPr lvl="2"/>
            <a:r>
              <a:rPr lang="en-US" altLang="en-US" smtClean="0"/>
              <a:t>Predict the effective address</a:t>
            </a:r>
          </a:p>
          <a:p>
            <a:pPr lvl="2"/>
            <a:r>
              <a:rPr lang="en-US" altLang="en-US" smtClean="0"/>
              <a:t>Predict loaded value</a:t>
            </a:r>
          </a:p>
          <a:p>
            <a:pPr lvl="2"/>
            <a:r>
              <a:rPr lang="en-US" altLang="en-US" smtClean="0"/>
              <a:t>Load before completing outstanding stores</a:t>
            </a:r>
          </a:p>
          <a:p>
            <a:pPr lvl="2"/>
            <a:r>
              <a:rPr lang="en-US" altLang="en-US" smtClean="0"/>
              <a:t>Bypass stored values to load unit</a:t>
            </a:r>
          </a:p>
          <a:p>
            <a:pPr lvl="1"/>
            <a:r>
              <a:rPr lang="en-US" altLang="en-US" smtClean="0"/>
              <a:t>Don’t commit load until speculation cleared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7451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Dynamic Scheduling?</a:t>
            </a:r>
            <a:endParaRPr lang="en-AU" altLang="en-US" smtClean="0"/>
          </a:p>
        </p:txBody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Why not just let the compiler schedule code?</a:t>
            </a:r>
          </a:p>
          <a:p>
            <a:r>
              <a:rPr lang="en-US" altLang="en-US" smtClean="0"/>
              <a:t>Not all stalls are predicable</a:t>
            </a:r>
          </a:p>
          <a:p>
            <a:pPr lvl="1"/>
            <a:r>
              <a:rPr lang="en-US" altLang="en-US" smtClean="0"/>
              <a:t>e.g., cache misses</a:t>
            </a:r>
          </a:p>
          <a:p>
            <a:r>
              <a:rPr lang="en-US" altLang="en-US" smtClean="0"/>
              <a:t>Can’t always schedule around branches</a:t>
            </a:r>
          </a:p>
          <a:p>
            <a:pPr lvl="1"/>
            <a:r>
              <a:rPr lang="en-US" altLang="en-US" smtClean="0"/>
              <a:t>Branch outcome is dynamically determined</a:t>
            </a:r>
          </a:p>
          <a:p>
            <a:r>
              <a:rPr lang="en-US" altLang="en-US" smtClean="0"/>
              <a:t>Different implementations of an ISA have different latencies and hazards</a:t>
            </a:r>
            <a:endParaRPr lang="en-US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2283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Does Multiple Issue Work?</a:t>
            </a:r>
            <a:endParaRPr lang="en-AU" altLang="en-US" smtClean="0"/>
          </a:p>
        </p:txBody>
      </p:sp>
      <p:sp>
        <p:nvSpPr>
          <p:cNvPr id="242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Yes, but not as much as we’d like</a:t>
            </a:r>
          </a:p>
          <a:p>
            <a:r>
              <a:rPr lang="en-US" altLang="en-US" smtClean="0"/>
              <a:t>Programs have real dependencies that limit ILP</a:t>
            </a:r>
          </a:p>
          <a:p>
            <a:r>
              <a:rPr lang="en-US" altLang="en-US" smtClean="0"/>
              <a:t>Some dependencies are hard to eliminate</a:t>
            </a:r>
          </a:p>
          <a:p>
            <a:pPr lvl="1"/>
            <a:r>
              <a:rPr lang="en-US" altLang="en-US" smtClean="0"/>
              <a:t>e.g., pointer aliasing</a:t>
            </a:r>
          </a:p>
          <a:p>
            <a:r>
              <a:rPr lang="en-US" altLang="en-US" smtClean="0"/>
              <a:t>Some parallelism is hard to expose</a:t>
            </a:r>
          </a:p>
          <a:p>
            <a:pPr lvl="1"/>
            <a:r>
              <a:rPr lang="en-US" altLang="en-US" smtClean="0"/>
              <a:t>Limited window size during instruction issue</a:t>
            </a:r>
          </a:p>
          <a:p>
            <a:r>
              <a:rPr lang="en-US" altLang="en-US" smtClean="0"/>
              <a:t>Memory delays and limited bandwidth</a:t>
            </a:r>
          </a:p>
          <a:p>
            <a:pPr lvl="1"/>
            <a:r>
              <a:rPr lang="en-US" altLang="en-US" smtClean="0"/>
              <a:t>Hard to keep pipelines full</a:t>
            </a:r>
          </a:p>
          <a:p>
            <a:r>
              <a:rPr lang="en-AU" altLang="en-US" smtClean="0"/>
              <a:t>Speculation can help if done well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712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Power Efficiency</a:t>
            </a:r>
            <a:endParaRPr lang="en-AU" altLang="en-US" dirty="0" smtClean="0"/>
          </a:p>
        </p:txBody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en-US" smtClean="0"/>
              <a:t>Complexity of dynamic scheduling and speculations requires power</a:t>
            </a:r>
          </a:p>
          <a:p>
            <a:r>
              <a:rPr lang="en-AU" altLang="en-US" smtClean="0"/>
              <a:t>Multiple simpler cores may be better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85</a:t>
            </a:fld>
            <a:endParaRPr lang="zh-TW" altLang="zh-TW"/>
          </a:p>
        </p:txBody>
      </p:sp>
      <p:graphicFrame>
        <p:nvGraphicFramePr>
          <p:cNvPr id="522391" name="Group 151"/>
          <p:cNvGraphicFramePr>
            <a:graphicFrameLocks noGrp="1"/>
          </p:cNvGraphicFramePr>
          <p:nvPr/>
        </p:nvGraphicFramePr>
        <p:xfrm>
          <a:off x="684213" y="2924175"/>
          <a:ext cx="8208962" cy="3109911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Microprocessor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Clock Rate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Issue width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Out-of-order/ Speculation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Power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i486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Pro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Willamette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P4 Prescott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103W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2930MHz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III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UltraSparc T1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2005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1200MHz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51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Fallacies</a:t>
            </a:r>
            <a:endParaRPr lang="en-AU" altLang="en-US" dirty="0" smtClean="0"/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Pipelining is easy (!)</a:t>
            </a:r>
          </a:p>
          <a:p>
            <a:pPr lvl="1"/>
            <a:r>
              <a:rPr lang="en-US" altLang="en-US" smtClean="0"/>
              <a:t>The basic idea is easy</a:t>
            </a:r>
          </a:p>
          <a:p>
            <a:pPr lvl="1"/>
            <a:r>
              <a:rPr lang="en-US" altLang="en-US" smtClean="0"/>
              <a:t>The devil is in the details</a:t>
            </a:r>
          </a:p>
          <a:p>
            <a:pPr lvl="2"/>
            <a:r>
              <a:rPr lang="en-US" altLang="en-US" smtClean="0"/>
              <a:t>e.g., detecting data hazards</a:t>
            </a:r>
          </a:p>
          <a:p>
            <a:r>
              <a:rPr lang="en-US" altLang="en-US" smtClean="0"/>
              <a:t>Pipelining is independent of technology</a:t>
            </a:r>
          </a:p>
          <a:p>
            <a:pPr lvl="1"/>
            <a:r>
              <a:rPr lang="en-US" altLang="en-US" smtClean="0"/>
              <a:t>So why haven’t we always done pipelining?</a:t>
            </a:r>
          </a:p>
          <a:p>
            <a:pPr lvl="1"/>
            <a:r>
              <a:rPr lang="en-US" altLang="en-US" smtClean="0"/>
              <a:t>More transistors make more advanced techniques feasible</a:t>
            </a:r>
          </a:p>
          <a:p>
            <a:pPr lvl="1"/>
            <a:r>
              <a:rPr lang="en-US" altLang="en-US" smtClean="0"/>
              <a:t>Pipeline-related ISA design needs to take account of technology trends</a:t>
            </a:r>
          </a:p>
          <a:p>
            <a:pPr lvl="2"/>
            <a:r>
              <a:rPr lang="en-US" altLang="en-US" smtClean="0"/>
              <a:t>e.g., predicated instructions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09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Pitfalls</a:t>
            </a:r>
            <a:endParaRPr lang="en-AU" altLang="en-US" smtClean="0"/>
          </a:p>
        </p:txBody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Poor ISA design can make pipelining harder</a:t>
            </a:r>
          </a:p>
          <a:p>
            <a:pPr lvl="1"/>
            <a:r>
              <a:rPr lang="en-US" altLang="en-US" smtClean="0"/>
              <a:t>e.g., complex instruction sets (VAX, IA-32)</a:t>
            </a:r>
          </a:p>
          <a:p>
            <a:pPr lvl="2"/>
            <a:r>
              <a:rPr lang="en-US" altLang="en-US" smtClean="0"/>
              <a:t>Significant overhead to make pipelining work</a:t>
            </a:r>
          </a:p>
          <a:p>
            <a:pPr lvl="2"/>
            <a:r>
              <a:rPr lang="en-US" altLang="en-US" smtClean="0"/>
              <a:t>IA-32 micro-op approach</a:t>
            </a:r>
          </a:p>
          <a:p>
            <a:pPr lvl="1"/>
            <a:r>
              <a:rPr lang="en-US" altLang="en-US" smtClean="0"/>
              <a:t>e.g., complex addressing modes</a:t>
            </a:r>
          </a:p>
          <a:p>
            <a:pPr lvl="2"/>
            <a:r>
              <a:rPr lang="en-US" altLang="en-US" smtClean="0"/>
              <a:t>Register update side effects, memory indirection</a:t>
            </a:r>
          </a:p>
          <a:p>
            <a:pPr lvl="1"/>
            <a:r>
              <a:rPr lang="en-US" altLang="en-US" smtClean="0"/>
              <a:t>e.g., delayed branches</a:t>
            </a:r>
          </a:p>
          <a:p>
            <a:pPr lvl="2"/>
            <a:r>
              <a:rPr lang="en-US" altLang="en-US" smtClean="0"/>
              <a:t>Advanced pipelines have long delay slots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19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Hazards in RISC-V 5-Stage Pipeline</a:t>
            </a:r>
            <a:endParaRPr lang="en-US" altLang="zh-TW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WAR (write after read) and WAW (write after write) can’t happen in RISC-V 5-stage pipeline because:</a:t>
            </a:r>
          </a:p>
          <a:p>
            <a:pPr lvl="1"/>
            <a:r>
              <a:rPr lang="en-US" altLang="zh-TW" dirty="0" smtClean="0"/>
              <a:t>All instructions take 5 stages</a:t>
            </a:r>
          </a:p>
          <a:p>
            <a:pPr lvl="1"/>
            <a:r>
              <a:rPr lang="en-US" altLang="zh-TW" dirty="0" smtClean="0"/>
              <a:t>Reads are always in stage 2</a:t>
            </a:r>
          </a:p>
          <a:p>
            <a:pPr lvl="1"/>
            <a:r>
              <a:rPr lang="en-US" altLang="zh-TW" dirty="0" smtClean="0"/>
              <a:t>Writes are always in stage 5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Thanks to the regularity in RISC-V ISA design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But, we still need to resolve RAW hazards</a:t>
            </a:r>
          </a:p>
          <a:p>
            <a:pPr lvl="1"/>
            <a:r>
              <a:rPr lang="en-US" altLang="zh-TW" dirty="0" smtClean="0"/>
              <a:t>RAW hazards may occur between different stages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317640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5.8|22|10.9"/>
</p:tagLst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eaLnBrk="1" hangingPunct="1">
          <a:defRPr i="1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16106</TotalTime>
  <Words>4739</Words>
  <Application>Microsoft Office PowerPoint</Application>
  <PresentationFormat>如螢幕大小 (4:3)</PresentationFormat>
  <Paragraphs>1345</Paragraphs>
  <Slides>88</Slides>
  <Notes>79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100" baseType="lpstr">
      <vt:lpstr>新細明體</vt:lpstr>
      <vt:lpstr>標楷體</vt:lpstr>
      <vt:lpstr>Arial</vt:lpstr>
      <vt:lpstr>Calibri</vt:lpstr>
      <vt:lpstr>Courier New</vt:lpstr>
      <vt:lpstr>Lucida Console</vt:lpstr>
      <vt:lpstr>Symbol</vt:lpstr>
      <vt:lpstr>Tahoma</vt:lpstr>
      <vt:lpstr>Times New Roman</vt:lpstr>
      <vt:lpstr>Verdana</vt:lpstr>
      <vt:lpstr>Wingdings</vt:lpstr>
      <vt:lpstr>Contemporary Portrait</vt:lpstr>
      <vt:lpstr>CS4100: Computer Architecture  The Processor (III)</vt:lpstr>
      <vt:lpstr>Outline</vt:lpstr>
      <vt:lpstr>Pipeline Hazards</vt:lpstr>
      <vt:lpstr>Three Types of Pipeline Hazards</vt:lpstr>
      <vt:lpstr>Structure Hazards</vt:lpstr>
      <vt:lpstr>Structure Hazards</vt:lpstr>
      <vt:lpstr>Data Hazards</vt:lpstr>
      <vt:lpstr>Dependences and Data Hazards</vt:lpstr>
      <vt:lpstr>Data Hazards in RISC-V 5-Stage Pipeline</vt:lpstr>
      <vt:lpstr>RAW Hazards among Different Stages</vt:lpstr>
      <vt:lpstr>Resolving Data Hazards</vt:lpstr>
      <vt:lpstr>Forwarding (Bypassing)</vt:lpstr>
      <vt:lpstr>Forwarding between Stages</vt:lpstr>
      <vt:lpstr>Detecting the Need to Forward</vt:lpstr>
      <vt:lpstr>Detecting the Need to Forward</vt:lpstr>
      <vt:lpstr>Detecting the Need to Forward</vt:lpstr>
      <vt:lpstr>Forwarding Paths</vt:lpstr>
      <vt:lpstr>Forwarding Conditions</vt:lpstr>
      <vt:lpstr>Forwarding Paths</vt:lpstr>
      <vt:lpstr>Forwarding Conditions</vt:lpstr>
      <vt:lpstr>Double Data Hazards</vt:lpstr>
      <vt:lpstr>Revised Forwarding Condition</vt:lpstr>
      <vt:lpstr>Datapath with Forwarding</vt:lpstr>
      <vt:lpstr>Can't Always Forward</vt:lpstr>
      <vt:lpstr>Load-Use Hazard Detection</vt:lpstr>
      <vt:lpstr>How to Stall an Instruction in the Pipeline?</vt:lpstr>
      <vt:lpstr>How to Stall the Pipeline?</vt:lpstr>
      <vt:lpstr>Datapath with Stalling Unit</vt:lpstr>
      <vt:lpstr>Stalls and Performance</vt:lpstr>
      <vt:lpstr>Control Hazards</vt:lpstr>
      <vt:lpstr>Control Hazards</vt:lpstr>
      <vt:lpstr>Control Hazards</vt:lpstr>
      <vt:lpstr>Reducing Branch Delay</vt:lpstr>
      <vt:lpstr>Example: Branch Taken</vt:lpstr>
      <vt:lpstr>Example: Branch Taken</vt:lpstr>
      <vt:lpstr>Example: Branch Taken</vt:lpstr>
      <vt:lpstr>Data Hazards for Branches</vt:lpstr>
      <vt:lpstr>Data Hazards for Branches</vt:lpstr>
      <vt:lpstr>Data Hazards for Branches</vt:lpstr>
      <vt:lpstr>Handling Control Hazards</vt:lpstr>
      <vt:lpstr>Branch Prediction</vt:lpstr>
      <vt:lpstr>Dynamic Branch Prediction</vt:lpstr>
      <vt:lpstr>Predicting Branch Direction</vt:lpstr>
      <vt:lpstr>Problem with 1-Bit Predictor</vt:lpstr>
      <vt:lpstr>Solution: 2-Bit Predictor</vt:lpstr>
      <vt:lpstr>Calculating the Branch Target</vt:lpstr>
      <vt:lpstr>Outline</vt:lpstr>
      <vt:lpstr>Events and Interrupts</vt:lpstr>
      <vt:lpstr>Exceptions and Interrupts</vt:lpstr>
      <vt:lpstr>Detection of Exceptions and Interrupts</vt:lpstr>
      <vt:lpstr>Handling External Interrupts</vt:lpstr>
      <vt:lpstr>Interrupt Service Routine</vt:lpstr>
      <vt:lpstr>Handling Internal Exceptions in RISC-V</vt:lpstr>
      <vt:lpstr>OS Handling Exceptions in RISC-V</vt:lpstr>
      <vt:lpstr>Alternate Way to Indicate Cause</vt:lpstr>
      <vt:lpstr>Exceptions in a RISC-V Pipeline</vt:lpstr>
      <vt:lpstr>Pipeline with Exceptions</vt:lpstr>
      <vt:lpstr>Exception Handling</vt:lpstr>
      <vt:lpstr>Exception Example</vt:lpstr>
      <vt:lpstr>Exception Example</vt:lpstr>
      <vt:lpstr>Exception Example</vt:lpstr>
      <vt:lpstr>Multiple Exceptions</vt:lpstr>
      <vt:lpstr>Pipeline Summary</vt:lpstr>
      <vt:lpstr>Backup Slides</vt:lpstr>
      <vt:lpstr>Outline</vt:lpstr>
      <vt:lpstr>Instruction-Level Parallelism (ILP)</vt:lpstr>
      <vt:lpstr>Multiple Issue</vt:lpstr>
      <vt:lpstr>Speculation</vt:lpstr>
      <vt:lpstr>Compiler/Hardware Speculation</vt:lpstr>
      <vt:lpstr>Speculation and Exceptions</vt:lpstr>
      <vt:lpstr>Static Multiple Issue</vt:lpstr>
      <vt:lpstr>Scheduling Static Multiple Issue</vt:lpstr>
      <vt:lpstr>RISC-V with Static Dual Issue</vt:lpstr>
      <vt:lpstr>RISC-V with Static Dual Issue</vt:lpstr>
      <vt:lpstr>Hazards in the Dual-Issue RISC-V</vt:lpstr>
      <vt:lpstr>Scheduling Example</vt:lpstr>
      <vt:lpstr>Loop Unrolling</vt:lpstr>
      <vt:lpstr>Loop Unrolling Example</vt:lpstr>
      <vt:lpstr>Dynamic Multiple Issue</vt:lpstr>
      <vt:lpstr>Dynamic Pipeline Scheduling</vt:lpstr>
      <vt:lpstr>Dynamically Scheduled CPU</vt:lpstr>
      <vt:lpstr>Register Renaming</vt:lpstr>
      <vt:lpstr>Speculation</vt:lpstr>
      <vt:lpstr>Why Do Dynamic Scheduling?</vt:lpstr>
      <vt:lpstr>Does Multiple Issue Work?</vt:lpstr>
      <vt:lpstr>Power Efficiency</vt:lpstr>
      <vt:lpstr>Fallacies</vt:lpstr>
      <vt:lpstr>Pitfalls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2037</cp:revision>
  <dcterms:created xsi:type="dcterms:W3CDTF">2000-02-07T23:54:30Z</dcterms:created>
  <dcterms:modified xsi:type="dcterms:W3CDTF">2019-04-21T16:40:03Z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