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6"/>
  </p:notesMasterIdLst>
  <p:handoutMasterIdLst>
    <p:handoutMasterId r:id="rId37"/>
  </p:handoutMasterIdLst>
  <p:sldIdLst>
    <p:sldId id="665" r:id="rId2"/>
    <p:sldId id="962" r:id="rId3"/>
    <p:sldId id="960" r:id="rId4"/>
    <p:sldId id="961" r:id="rId5"/>
    <p:sldId id="853" r:id="rId6"/>
    <p:sldId id="965" r:id="rId7"/>
    <p:sldId id="969" r:id="rId8"/>
    <p:sldId id="1041" r:id="rId9"/>
    <p:sldId id="966" r:id="rId10"/>
    <p:sldId id="968" r:id="rId11"/>
    <p:sldId id="1029" r:id="rId12"/>
    <p:sldId id="970" r:id="rId13"/>
    <p:sldId id="971" r:id="rId14"/>
    <p:sldId id="857" r:id="rId15"/>
    <p:sldId id="858" r:id="rId16"/>
    <p:sldId id="1040" r:id="rId17"/>
    <p:sldId id="862" r:id="rId18"/>
    <p:sldId id="972" r:id="rId19"/>
    <p:sldId id="864" r:id="rId20"/>
    <p:sldId id="865" r:id="rId21"/>
    <p:sldId id="866" r:id="rId22"/>
    <p:sldId id="1030" r:id="rId23"/>
    <p:sldId id="1032" r:id="rId24"/>
    <p:sldId id="1033" r:id="rId25"/>
    <p:sldId id="1034" r:id="rId26"/>
    <p:sldId id="1035" r:id="rId27"/>
    <p:sldId id="1036" r:id="rId28"/>
    <p:sldId id="1044" r:id="rId29"/>
    <p:sldId id="1037" r:id="rId30"/>
    <p:sldId id="1047" r:id="rId31"/>
    <p:sldId id="1038" r:id="rId32"/>
    <p:sldId id="1045" r:id="rId33"/>
    <p:sldId id="1039" r:id="rId34"/>
    <p:sldId id="1046" r:id="rId35"/>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CCFF"/>
    <a:srgbClr val="0000FF"/>
    <a:srgbClr val="33CC33"/>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746125" y="3227388"/>
            <a:ext cx="8535988" cy="3057525"/>
          </a:xfrm>
          <a:noFill/>
        </p:spPr>
        <p:txBody>
          <a:bodyPr lIns="92075" tIns="46038" rIns="92075" bIns="46038"/>
          <a:lstStyle/>
          <a:p>
            <a:r>
              <a:rPr lang="en-US" altLang="zh-TW" dirty="0" smtClean="0"/>
              <a:t>The technology we used to build our memory hierarchy can be divided into two categories: Random Access and Non-so-Random Access.</a:t>
            </a:r>
          </a:p>
          <a:p>
            <a:r>
              <a:rPr lang="en-US" altLang="zh-TW" dirty="0" smtClean="0"/>
              <a:t>Because random access means you can access any random location at any time and the access time will be the same as any other random locations.</a:t>
            </a:r>
          </a:p>
          <a:p>
            <a:r>
              <a:rPr lang="en-US" altLang="zh-TW" dirty="0" smtClean="0"/>
              <a:t>Which is NOT the case for  disks or tape where the access time for a given location at any time can be quite different from some other random locations at some other random time.</a:t>
            </a:r>
          </a:p>
          <a:p>
            <a:r>
              <a:rPr lang="en-US" altLang="zh-TW" dirty="0" smtClean="0"/>
              <a:t>As far as Random Access technology is concerned, we will concentrate on two specific technologies: Dynamic RAM and Static RAM.</a:t>
            </a:r>
          </a:p>
          <a:p>
            <a:r>
              <a:rPr lang="en-US" altLang="zh-TW" dirty="0" smtClean="0"/>
              <a:t>The advantages of Dynamic RAMs are high density, low cost, and low power so we can have a lot of them without burning a hole in our budget or our desktop.</a:t>
            </a:r>
          </a:p>
          <a:p>
            <a:r>
              <a:rPr lang="en-US" altLang="zh-TW" dirty="0" smtClean="0"/>
              <a:t>The disadvantages of DRAM are they are slow.  Also they will forget what you tell them if you don remind them constantly (Refresh).  We will talk more about refresh later today.</a:t>
            </a:r>
          </a:p>
          <a:p>
            <a:r>
              <a:rPr lang="en-US" altLang="zh-TW" dirty="0" smtClean="0"/>
              <a:t>SRAM only has one redeeming feature: it is fast.  Other than that, they have low density, expensive, and burn a lot of power. Oh, SRAM actually has another redeeming feature.  They will not forget what you tell them. They will keep whatever you write to them forever.</a:t>
            </a:r>
          </a:p>
          <a:p>
            <a:r>
              <a:rPr lang="en-US" altLang="zh-TW" dirty="0" smtClean="0"/>
              <a:t>Well </a:t>
            </a:r>
            <a:r>
              <a:rPr lang="en-US" altLang="zh-TW" dirty="0" err="1" smtClean="0"/>
              <a:t>orever?is</a:t>
            </a:r>
            <a:r>
              <a:rPr lang="en-US" altLang="zh-TW" dirty="0" smtClean="0"/>
              <a:t> a long time.  So lets just say it will keep your data as long as you don pull the plug on your computer.</a:t>
            </a:r>
          </a:p>
          <a:p>
            <a:r>
              <a:rPr lang="en-US" altLang="zh-TW" dirty="0" smtClean="0"/>
              <a:t>In the next two lectures, we will be focusing on DRAMs and SRAMs.</a:t>
            </a:r>
          </a:p>
          <a:p>
            <a:r>
              <a:rPr lang="en-US" altLang="zh-TW" dirty="0" smtClean="0"/>
              <a:t>We will not get into disk until the Virtual Memory lecture a week from now.</a:t>
            </a:r>
          </a:p>
          <a:p>
            <a:endParaRPr lang="en-US" altLang="zh-TW" dirty="0" smtClean="0"/>
          </a:p>
          <a:p>
            <a:r>
              <a:rPr lang="en-US" altLang="zh-TW" dirty="0" smtClean="0"/>
              <a:t>+3 = 19 min. (X:59)</a:t>
            </a:r>
          </a:p>
          <a:p>
            <a:endParaRPr lang="en-US" altLang="zh-TW" dirty="0" smtClean="0"/>
          </a:p>
          <a:p>
            <a:endParaRPr lang="zh-TW" altLang="en-US" dirty="0" smtClean="0"/>
          </a:p>
        </p:txBody>
      </p:sp>
      <p:sp>
        <p:nvSpPr>
          <p:cNvPr id="143363" name="Rectangle 3"/>
          <p:cNvSpPr>
            <a:spLocks noGrp="1" noRot="1" noChangeAspect="1" noChangeArrowheads="1" noTextEdit="1"/>
          </p:cNvSpPr>
          <p:nvPr>
            <p:ph type="sldImg"/>
          </p:nvPr>
        </p:nvSpPr>
        <p:spPr>
          <a:xfrm>
            <a:off x="3271838" y="438150"/>
            <a:ext cx="3382962" cy="2536825"/>
          </a:xfrm>
          <a:ln>
            <a:noFill/>
          </a:ln>
        </p:spPr>
      </p:sp>
    </p:spTree>
    <p:extLst>
      <p:ext uri="{BB962C8B-B14F-4D97-AF65-F5344CB8AC3E}">
        <p14:creationId xmlns:p14="http://schemas.microsoft.com/office/powerpoint/2010/main" val="2992677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746125" y="3227388"/>
            <a:ext cx="8535988" cy="3057525"/>
          </a:xfrm>
          <a:noFill/>
        </p:spPr>
        <p:txBody>
          <a:bodyPr lIns="92075" tIns="46038" rIns="92075" bIns="46038"/>
          <a:lstStyle/>
          <a:p>
            <a:endParaRPr lang="en-US" altLang="zh-TW" dirty="0" smtClean="0"/>
          </a:p>
        </p:txBody>
      </p:sp>
      <p:sp>
        <p:nvSpPr>
          <p:cNvPr id="144387" name="Rectangle 3"/>
          <p:cNvSpPr>
            <a:spLocks noGrp="1" noRot="1" noChangeAspect="1" noChangeArrowheads="1" noTextEdit="1"/>
          </p:cNvSpPr>
          <p:nvPr>
            <p:ph type="sldImg"/>
          </p:nvPr>
        </p:nvSpPr>
        <p:spPr>
          <a:xfrm>
            <a:off x="3254375" y="425450"/>
            <a:ext cx="3409950" cy="2557463"/>
          </a:xfrm>
          <a:ln>
            <a:noFill/>
          </a:ln>
        </p:spPr>
      </p:sp>
    </p:spTree>
    <p:extLst>
      <p:ext uri="{BB962C8B-B14F-4D97-AF65-F5344CB8AC3E}">
        <p14:creationId xmlns:p14="http://schemas.microsoft.com/office/powerpoint/2010/main" val="896951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67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CD19E39-4032-40D8-B9A8-BEF63CECB88B}"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167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167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21FD1C-7F9A-47AD-9534-CDDE86AED277}"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1907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946320-A642-4D8A-91FC-2FA959C61837}"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A681FF-CD2B-4022-8E6E-E0CB3C454A15}" type="slidenum">
              <a:rPr lang="en-AU" altLang="zh-TW">
                <a:latin typeface="Times New Roman" panose="02020603050405020304" pitchFamily="18" charset="0"/>
              </a:rPr>
              <a:pPr/>
              <a:t>16</a:t>
            </a:fld>
            <a:endParaRPr lang="en-AU" altLang="zh-TW">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In order to read a value from the transistor, an intermediate voltage between the threshold voltages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T1</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&amp;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T2</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is applied to the CG. If the channel conducts at this intermediate voltage, the FG must be uncharged (if it was charged, we would not get conduction because the intermediate voltage is less than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T2</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and hence, a logical "1" is stored in the gate. If the channel does not conduct at the intermediate voltage, it indicates that the FG is charged, and hence, a logical "0" is stored in the gate. </a:t>
            </a:r>
            <a:endParaRPr lang="en-US" altLang="zh-TW" dirty="0" smtClean="0"/>
          </a:p>
        </p:txBody>
      </p:sp>
    </p:spTree>
    <p:extLst>
      <p:ext uri="{BB962C8B-B14F-4D97-AF65-F5344CB8AC3E}">
        <p14:creationId xmlns:p14="http://schemas.microsoft.com/office/powerpoint/2010/main" val="184877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946320-A642-4D8A-91FC-2FA959C61837}"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A681FF-CD2B-4022-8E6E-E0CB3C454A15}" type="slidenum">
              <a:rPr lang="en-AU" altLang="zh-TW">
                <a:latin typeface="Times New Roman" panose="02020603050405020304" pitchFamily="18" charset="0"/>
              </a:rPr>
              <a:pPr/>
              <a:t>17</a:t>
            </a:fld>
            <a:endParaRPr lang="en-AU" altLang="zh-TW">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In NOR Flash, cells are connected in parallel to the bit lines, which allow the cells to be read and programmed individually. NOR flash acts like a NOR gate</a:t>
            </a:r>
            <a:r>
              <a:rPr kumimoji="1" lang="en-US" altLang="zh-TW" sz="1200" b="0" i="0" u="none" strike="noStrike" kern="1200" dirty="0" smtClean="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when one of the word lines (connected to the cell's CG) is brought high, the corresponding storage transistor acts to pull the output bit line low. A NOR flash cell can be programmed, or set to a binary "0" value, by the following procedure:</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an elevated on-voltage (typically &gt;5 V) is applied to the CG</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 channel is now turned on, so electrons can flow from the source to the drain (assuming an NMOS transistor)</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 source-drain current is sufficiently high to cause some high energy electrons to jump through the insulating layer onto the FG, via a process called </a:t>
            </a:r>
            <a:r>
              <a:rPr kumimoji="1" lang="en-US" altLang="zh-TW" sz="1200" b="0" i="0" u="none" strike="noStrike" kern="1200" dirty="0" smtClean="0">
                <a:solidFill>
                  <a:schemeClr val="tx1"/>
                </a:solidFill>
                <a:effectLst/>
                <a:latin typeface="Times New Roman" panose="02020603050405020304" pitchFamily="18" charset="0"/>
                <a:ea typeface="新細明體" panose="02020500000000000000" pitchFamily="18" charset="-120"/>
                <a:cs typeface="+mn-cs"/>
              </a:rPr>
              <a:t>hot-electron injection</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a:t>
            </a:r>
          </a:p>
          <a:p>
            <a:endPar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endParaRP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In NAND Flash, the cells are connected in series, resembling a NAND gate: several transistors are connected in series, and the bit line is pulled low only if all the word lines are pulled high (above the transistors'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These groups are then connected via some additional transistors to a NOR-style bit line array in the same way that single transistors are linked in NOR flash. The series connections consume less space than the parallel ones, reducing the cost of NAND Flash. It does not, by itself, prevent NAND cells from being read and programmed individually.  (https://www.researchgate.net/figure/Comparison-of-NOR-Flash-array-and-NAND-Flash-array-architectures_fig8_265727614)</a:t>
            </a:r>
            <a:endParaRPr lang="en-US" altLang="zh-TW" dirty="0" smtClean="0"/>
          </a:p>
        </p:txBody>
      </p:sp>
    </p:spTree>
    <p:extLst>
      <p:ext uri="{BB962C8B-B14F-4D97-AF65-F5344CB8AC3E}">
        <p14:creationId xmlns:p14="http://schemas.microsoft.com/office/powerpoint/2010/main" val="144485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18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B879DE-2A80-48F4-BABD-073C5CC57DD7}"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218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18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DCFC0EC-26E2-4F4C-9A41-D5841D878D3D}" type="slidenum">
              <a:rPr lang="en-AU" altLang="zh-TW">
                <a:latin typeface="Times New Roman" panose="02020603050405020304" pitchFamily="18" charset="0"/>
              </a:rPr>
              <a:pPr/>
              <a:t>18</a:t>
            </a:fld>
            <a:endParaRPr lang="en-AU" altLang="zh-TW">
              <a:latin typeface="Times New Roman" panose="02020603050405020304" pitchFamily="18" charset="0"/>
            </a:endParaRPr>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578855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28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C6A88F-8BBB-4E01-AD21-E660FE48F338}"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228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28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CCE79C-915B-446C-905C-30A690DB359D}" type="slidenum">
              <a:rPr lang="en-AU" altLang="zh-TW">
                <a:latin typeface="Times New Roman" panose="02020603050405020304" pitchFamily="18" charset="0"/>
              </a:rPr>
              <a:pPr/>
              <a:t>19</a:t>
            </a:fld>
            <a:endParaRPr lang="en-AU" altLang="zh-TW">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600256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39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F3A3F9-7223-43DA-8CDF-81C39879B802}"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239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39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A1E9A9-80B3-430F-A2A4-23E33FDAC753}" type="slidenum">
              <a:rPr lang="en-AU" altLang="zh-TW">
                <a:latin typeface="Times New Roman" panose="02020603050405020304" pitchFamily="18" charset="0"/>
              </a:rPr>
              <a:pPr/>
              <a:t>20</a:t>
            </a:fld>
            <a:endParaRPr lang="en-AU" altLang="zh-TW">
              <a:latin typeface="Times New Roman" panose="02020603050405020304" pitchFamily="18" charset="0"/>
            </a:endParaRPr>
          </a:p>
        </p:txBody>
      </p:sp>
      <p:sp>
        <p:nvSpPr>
          <p:cNvPr id="123910" name="Rectangle 2"/>
          <p:cNvSpPr>
            <a:spLocks noGrp="1" noRot="1" noChangeAspect="1" noChangeArrowheads="1" noTextEdit="1"/>
          </p:cNvSpPr>
          <p:nvPr>
            <p:ph type="sldImg"/>
          </p:nvPr>
        </p:nvSpPr>
        <p:spPr>
          <a:ln/>
        </p:spPr>
      </p:sp>
      <p:sp>
        <p:nvSpPr>
          <p:cNvPr id="1239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52442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88B867-942A-4EF1-99FA-7C3C74E977B0}"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F6F9556-5B95-443C-82DF-6EBC5AAAE0B8}" type="slidenum">
              <a:rPr lang="en-AU" altLang="zh-TW">
                <a:latin typeface="Times New Roman" panose="02020603050405020304" pitchFamily="18" charset="0"/>
              </a:rPr>
              <a:pPr/>
              <a:t>22</a:t>
            </a:fld>
            <a:endParaRPr lang="en-AU" altLang="zh-TW">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89133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Richard Hamming</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25</a:t>
            </a:fld>
            <a:endParaRPr lang="zh-TW" altLang="zh-TW"/>
          </a:p>
        </p:txBody>
      </p:sp>
    </p:spTree>
    <p:extLst>
      <p:ext uri="{BB962C8B-B14F-4D97-AF65-F5344CB8AC3E}">
        <p14:creationId xmlns:p14="http://schemas.microsoft.com/office/powerpoint/2010/main" val="266270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Why does</a:t>
            </a:r>
            <a:r>
              <a:rPr lang="en-US" altLang="zh-TW" baseline="0" dirty="0" smtClean="0"/>
              <a:t> this work?</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159315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parity of the N+1 bit word should always be even</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26</a:t>
            </a:fld>
            <a:endParaRPr lang="zh-TW" altLang="zh-TW"/>
          </a:p>
        </p:txBody>
      </p:sp>
    </p:spTree>
    <p:extLst>
      <p:ext uri="{BB962C8B-B14F-4D97-AF65-F5344CB8AC3E}">
        <p14:creationId xmlns:p14="http://schemas.microsoft.com/office/powerpoint/2010/main" val="394611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28</a:t>
            </a:fld>
            <a:endParaRPr lang="zh-TW" altLang="zh-TW"/>
          </a:p>
        </p:txBody>
      </p:sp>
    </p:spTree>
    <p:extLst>
      <p:ext uri="{BB962C8B-B14F-4D97-AF65-F5344CB8AC3E}">
        <p14:creationId xmlns:p14="http://schemas.microsoft.com/office/powerpoint/2010/main" val="2146152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1 (0001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(1,3,5,7,9,11,...), which are bits where rightmost bit of address is 1 (0001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0011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0101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0111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1011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2 (0010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(2,3,6,7,10,11,14,15,…), which are the bits where the second bit to the right in the address is 1.</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4 (0100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(4–7, 12–15, 20–23,...) , which are the bits where the third bit to the right in the address is 1.</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8 (1000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(8–15, 24–31, 40–47,...), which are the bits where the fourth bit to the right in the address is 1.</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29</a:t>
            </a:fld>
            <a:endParaRPr lang="zh-TW" altLang="zh-TW"/>
          </a:p>
        </p:txBody>
      </p:sp>
    </p:spTree>
    <p:extLst>
      <p:ext uri="{BB962C8B-B14F-4D97-AF65-F5344CB8AC3E}">
        <p14:creationId xmlns:p14="http://schemas.microsoft.com/office/powerpoint/2010/main" val="2530673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If 1-bit error</a:t>
            </a:r>
            <a:r>
              <a:rPr lang="en-US" altLang="zh-TW" baseline="0" dirty="0" smtClean="0"/>
              <a:t> for sure, we can correct it. But, if it is possible to be 2-bit error, …?</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30</a:t>
            </a:fld>
            <a:endParaRPr lang="zh-TW" altLang="zh-TW"/>
          </a:p>
        </p:txBody>
      </p:sp>
    </p:spTree>
    <p:extLst>
      <p:ext uri="{BB962C8B-B14F-4D97-AF65-F5344CB8AC3E}">
        <p14:creationId xmlns:p14="http://schemas.microsoft.com/office/powerpoint/2010/main" val="4028675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If 1-bit error</a:t>
            </a:r>
            <a:r>
              <a:rPr lang="en-US" altLang="zh-TW" baseline="0" dirty="0" smtClean="0"/>
              <a:t> for sure, we can correct it. But, if it is possible to be 2-bit error, …?</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31</a:t>
            </a:fld>
            <a:endParaRPr lang="zh-TW" altLang="zh-TW"/>
          </a:p>
        </p:txBody>
      </p:sp>
    </p:spTree>
    <p:extLst>
      <p:ext uri="{BB962C8B-B14F-4D97-AF65-F5344CB8AC3E}">
        <p14:creationId xmlns:p14="http://schemas.microsoft.com/office/powerpoint/2010/main" val="1983244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C190CA8-C74C-49FC-BE7E-FA86C8C9FFF7}" type="slidenum">
              <a:rPr lang="zh-TW" altLang="en-US" smtClean="0"/>
              <a:pPr/>
              <a:t>3</a:t>
            </a:fld>
            <a:endParaRPr lang="zh-TW" altLang="zh-TW"/>
          </a:p>
        </p:txBody>
      </p:sp>
    </p:spTree>
    <p:extLst>
      <p:ext uri="{BB962C8B-B14F-4D97-AF65-F5344CB8AC3E}">
        <p14:creationId xmlns:p14="http://schemas.microsoft.com/office/powerpoint/2010/main" val="183365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2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B09E24-AF90-45E1-AF9A-7A56B3DF2A9F}" type="datetime3">
              <a:rPr lang="en-AU" altLang="zh-TW" smtClean="0">
                <a:latin typeface="Times New Roman" panose="02020603050405020304" pitchFamily="18" charset="0"/>
              </a:rPr>
              <a:pPr/>
              <a:t>15 May, 2019</a:t>
            </a:fld>
            <a:endParaRPr lang="en-AU" altLang="zh-TW" smtClean="0">
              <a:latin typeface="Times New Roman" panose="02020603050405020304" pitchFamily="18" charset="0"/>
            </a:endParaRPr>
          </a:p>
        </p:txBody>
      </p:sp>
      <p:sp>
        <p:nvSpPr>
          <p:cNvPr id="1126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126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A1EF96-EC58-4F3A-A23C-2970CA051453}" type="slidenum">
              <a:rPr lang="en-AU" altLang="zh-TW">
                <a:latin typeface="Times New Roman" panose="02020603050405020304" pitchFamily="18" charset="0"/>
              </a:rPr>
              <a:pPr/>
              <a:t>4</a:t>
            </a:fld>
            <a:endParaRPr lang="en-AU" altLang="zh-TW">
              <a:latin typeface="Times New Roman" panose="02020603050405020304" pitchFamily="18" charset="0"/>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70940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a:t>The design goal is to present the user with as much memory as is available in the cheapest technology (points to the disk).</a:t>
            </a:r>
          </a:p>
          <a:p>
            <a:r>
              <a:rPr lang="en-US" altLang="zh-TW"/>
              <a:t>While by taking advantage of the principle of locality, we like to provide the user an average access speed that is very close to the speed that is offered by the fastest technology.</a:t>
            </a:r>
          </a:p>
          <a:p>
            <a:r>
              <a:rPr lang="en-US" altLang="zh-TW"/>
              <a:t>(We will go over this slide in details in the next lecture on caches).</a:t>
            </a:r>
          </a:p>
          <a:p>
            <a:endParaRPr lang="en-US" altLang="zh-TW"/>
          </a:p>
          <a:p>
            <a:r>
              <a:rPr lang="en-US" altLang="zh-TW"/>
              <a:t>+1 = 16 min. (X:56)</a:t>
            </a:r>
          </a:p>
        </p:txBody>
      </p:sp>
      <p:sp>
        <p:nvSpPr>
          <p:cNvPr id="507907"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2930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509955"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3114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body" idx="1"/>
          </p:nvPr>
        </p:nvSpPr>
        <p:spPr bwMode="auto">
          <a:xfrm>
            <a:off x="1249363" y="4464050"/>
            <a:ext cx="4262437" cy="42275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38" tIns="49212" rIns="96838" bIns="49212"/>
          <a:lstStyle/>
          <a:p>
            <a:r>
              <a:rPr lang="en-US" altLang="zh-TW" dirty="0"/>
              <a:t>A HIT is when the data the processor wants to access is found in the upper level (</a:t>
            </a:r>
            <a:r>
              <a:rPr lang="en-US" altLang="zh-TW" dirty="0" err="1"/>
              <a:t>Blk</a:t>
            </a:r>
            <a:r>
              <a:rPr lang="en-US" altLang="zh-TW" dirty="0"/>
              <a:t> X).</a:t>
            </a:r>
          </a:p>
          <a:p>
            <a:r>
              <a:rPr lang="en-US" altLang="zh-TW" dirty="0"/>
              <a:t>The fraction of the memory access that are HIT is defined as HIT rate.</a:t>
            </a:r>
          </a:p>
          <a:p>
            <a:r>
              <a:rPr lang="en-US" altLang="zh-TW" dirty="0"/>
              <a:t>HIT Time is the time to access the Upper Level where the data is found (X).  It consists of:</a:t>
            </a:r>
          </a:p>
          <a:p>
            <a:r>
              <a:rPr lang="en-US" altLang="zh-TW" dirty="0"/>
              <a:t>(a) Time to access this level.</a:t>
            </a:r>
          </a:p>
          <a:p>
            <a:r>
              <a:rPr lang="en-US" altLang="zh-TW" dirty="0"/>
              <a:t>(b) AND the time to determine if this is a Hit or Miss.</a:t>
            </a:r>
          </a:p>
          <a:p>
            <a:r>
              <a:rPr lang="en-US" altLang="zh-TW" dirty="0"/>
              <a:t>If the data the processor wants cannot be found in the </a:t>
            </a:r>
            <a:r>
              <a:rPr lang="en-US" altLang="zh-TW" dirty="0" smtClean="0"/>
              <a:t>upper level, then </a:t>
            </a:r>
            <a:r>
              <a:rPr lang="en-US" altLang="zh-TW" dirty="0"/>
              <a:t>we have a miss and we need to retrieve the data (</a:t>
            </a:r>
            <a:r>
              <a:rPr lang="en-US" altLang="zh-TW" dirty="0" err="1"/>
              <a:t>Blk</a:t>
            </a:r>
            <a:r>
              <a:rPr lang="en-US" altLang="zh-TW" dirty="0"/>
              <a:t> Y) from the lower level.</a:t>
            </a:r>
          </a:p>
          <a:p>
            <a:r>
              <a:rPr lang="en-US" altLang="zh-TW" dirty="0"/>
              <a:t>By definition (definition of Hit: Fraction), the miss rate is just 1 minus the hit rate.</a:t>
            </a:r>
          </a:p>
          <a:p>
            <a:r>
              <a:rPr lang="en-US" altLang="zh-TW" dirty="0"/>
              <a:t>This miss penalty also consists of two parts:</a:t>
            </a:r>
          </a:p>
          <a:p>
            <a:r>
              <a:rPr lang="en-US" altLang="zh-TW" dirty="0"/>
              <a:t>(a) The time it takes to replace a block (</a:t>
            </a:r>
            <a:r>
              <a:rPr lang="en-US" altLang="zh-TW" dirty="0" err="1"/>
              <a:t>Blk</a:t>
            </a:r>
            <a:r>
              <a:rPr lang="en-US" altLang="zh-TW" dirty="0"/>
              <a:t> Y to </a:t>
            </a:r>
            <a:r>
              <a:rPr lang="en-US" altLang="zh-TW" dirty="0" err="1"/>
              <a:t>BlkX</a:t>
            </a:r>
            <a:r>
              <a:rPr lang="en-US" altLang="zh-TW" dirty="0"/>
              <a:t>) in the upper level.</a:t>
            </a:r>
          </a:p>
          <a:p>
            <a:r>
              <a:rPr lang="en-US" altLang="zh-TW" dirty="0"/>
              <a:t>(b) And then the time it takes to deliver this new block to the processor.</a:t>
            </a:r>
          </a:p>
          <a:p>
            <a:r>
              <a:rPr lang="en-US" altLang="zh-TW" dirty="0"/>
              <a:t>It is very important that your Hit Time to be much </a:t>
            </a:r>
            <a:r>
              <a:rPr lang="en-US" altLang="zh-TW" dirty="0" err="1"/>
              <a:t>much</a:t>
            </a:r>
            <a:r>
              <a:rPr lang="en-US" altLang="zh-TW" dirty="0"/>
              <a:t> smaller than your miss penalty.  Otherwise, there will be no reason to build a memory hierarchy.</a:t>
            </a:r>
          </a:p>
          <a:p>
            <a:endParaRPr lang="en-US" altLang="zh-TW" dirty="0"/>
          </a:p>
          <a:p>
            <a:r>
              <a:rPr lang="en-US" altLang="zh-TW" dirty="0"/>
              <a:t>+2 = 14 min. (X:54)</a:t>
            </a:r>
          </a:p>
          <a:p>
            <a:endParaRPr lang="en-US" altLang="zh-TW" dirty="0"/>
          </a:p>
        </p:txBody>
      </p:sp>
      <p:sp>
        <p:nvSpPr>
          <p:cNvPr id="1078275" name="Rectangle 3"/>
          <p:cNvSpPr>
            <a:spLocks noGrp="1" noRot="1" noChangeAspect="1" noChangeArrowheads="1"/>
          </p:cNvSpPr>
          <p:nvPr>
            <p:ph type="sldImg"/>
          </p:nvPr>
        </p:nvSpPr>
        <p:spPr bwMode="auto">
          <a:xfrm>
            <a:off x="1066800" y="704850"/>
            <a:ext cx="4697413" cy="3522663"/>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97803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8</a:t>
            </a:fld>
            <a:endParaRPr lang="zh-TW" altLang="zh-TW"/>
          </a:p>
        </p:txBody>
      </p:sp>
    </p:spTree>
    <p:extLst>
      <p:ext uri="{BB962C8B-B14F-4D97-AF65-F5344CB8AC3E}">
        <p14:creationId xmlns:p14="http://schemas.microsoft.com/office/powerpoint/2010/main" val="401277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smtClean="0"/>
              <a:t>The </a:t>
            </a:r>
            <a:r>
              <a:rPr lang="en-US" altLang="zh-TW" dirty="0"/>
              <a:t>first thing we covered is the principle of locality.</a:t>
            </a:r>
          </a:p>
          <a:p>
            <a:r>
              <a:rPr lang="en-US" altLang="zh-TW" dirty="0"/>
              <a:t>There are two types of locality: temporal, or locality of time and spatial, locality of space.</a:t>
            </a:r>
          </a:p>
          <a:p>
            <a:r>
              <a:rPr lang="en-US" altLang="zh-TW" dirty="0"/>
              <a:t>We talked about memory system design.</a:t>
            </a:r>
          </a:p>
          <a:p>
            <a:r>
              <a:rPr lang="en-US" altLang="zh-TW" dirty="0"/>
              <a:t>The key idea of memory system design is to present the user with as much memory as possible in the cheapest technology while by taking advantage of the principle of locality, create an illusion that the average access time is close to that of the fastest technology.</a:t>
            </a:r>
          </a:p>
          <a:p>
            <a:r>
              <a:rPr lang="en-US" altLang="zh-TW" dirty="0"/>
              <a:t>As far as Random Access technology is concerned, we concentrate on 2: DRAM and SRAM.</a:t>
            </a:r>
          </a:p>
          <a:p>
            <a:r>
              <a:rPr lang="en-US" altLang="zh-TW" dirty="0"/>
              <a:t>DRAM is slow but cheap and dense so is a good choice for presenting the use with a BIG memory system.</a:t>
            </a:r>
          </a:p>
          <a:p>
            <a:r>
              <a:rPr lang="en-US" altLang="zh-TW" dirty="0"/>
              <a:t>SRAM, on the other hand, is fast but it is also expensive both in terms of cost and power, so it is a good choice for providing the user with a fast access time.</a:t>
            </a:r>
          </a:p>
          <a:p>
            <a:endParaRPr lang="en-US" altLang="zh-TW" dirty="0"/>
          </a:p>
          <a:p>
            <a:r>
              <a:rPr lang="en-US" altLang="zh-TW" dirty="0"/>
              <a:t>+2 = 78 min. (Y:58)</a:t>
            </a:r>
          </a:p>
          <a:p>
            <a:endParaRPr lang="zh-TW" altLang="en-US" dirty="0"/>
          </a:p>
        </p:txBody>
      </p:sp>
      <p:sp>
        <p:nvSpPr>
          <p:cNvPr id="523267"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14913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ln/>
        </p:spPr>
        <p:txBody>
          <a:bodyPr/>
          <a:lstStyle>
            <a:lvl1pPr>
              <a:defRPr/>
            </a:lvl1pPr>
          </a:lstStyle>
          <a:p>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Memory Hierarchy</a:t>
            </a:r>
            <a:r>
              <a:rPr lang="zh-TW" altLang="en-US" dirty="0" smtClean="0">
                <a:solidFill>
                  <a:srgbClr val="0000FF"/>
                </a:solidFill>
              </a:rPr>
              <a:t> </a:t>
            </a:r>
            <a:r>
              <a:rPr lang="en-US" altLang="zh-TW" dirty="0" smtClean="0">
                <a:solidFill>
                  <a:srgbClr val="0000FF"/>
                </a:solidFill>
              </a:rPr>
              <a:t>(I)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TW"/>
              <a:t>Summary of Memory Hierarchy</a:t>
            </a:r>
          </a:p>
        </p:txBody>
      </p:sp>
      <p:sp>
        <p:nvSpPr>
          <p:cNvPr id="522243" name="Rectangle 3"/>
          <p:cNvSpPr>
            <a:spLocks noGrp="1" noChangeArrowheads="1"/>
          </p:cNvSpPr>
          <p:nvPr>
            <p:ph type="body" idx="1"/>
          </p:nvPr>
        </p:nvSpPr>
        <p:spPr/>
        <p:txBody>
          <a:bodyPr/>
          <a:lstStyle/>
          <a:p>
            <a:r>
              <a:rPr lang="en-US" altLang="zh-TW" dirty="0"/>
              <a:t>Two different types of locality:</a:t>
            </a:r>
          </a:p>
          <a:p>
            <a:pPr lvl="1"/>
            <a:r>
              <a:rPr lang="en-US" altLang="zh-TW" dirty="0"/>
              <a:t>Temporal </a:t>
            </a:r>
            <a:r>
              <a:rPr lang="en-US" altLang="zh-TW" dirty="0" smtClean="0"/>
              <a:t>locality (locality in time)</a:t>
            </a:r>
          </a:p>
          <a:p>
            <a:pPr lvl="1"/>
            <a:r>
              <a:rPr lang="en-US" altLang="zh-TW" dirty="0" smtClean="0"/>
              <a:t>Spatial locality (locality in space)</a:t>
            </a:r>
          </a:p>
          <a:p>
            <a:endParaRPr lang="en-US" altLang="zh-TW" dirty="0" smtClean="0"/>
          </a:p>
          <a:p>
            <a:r>
              <a:rPr lang="en-US" altLang="zh-TW" dirty="0" smtClean="0"/>
              <a:t>Using </a:t>
            </a:r>
            <a:r>
              <a:rPr lang="en-US" altLang="zh-TW" dirty="0"/>
              <a:t>the principle of locality:</a:t>
            </a:r>
          </a:p>
          <a:p>
            <a:pPr lvl="1"/>
            <a:r>
              <a:rPr lang="en-US" altLang="zh-TW" dirty="0"/>
              <a:t>Present the </a:t>
            </a:r>
            <a:r>
              <a:rPr lang="en-US" altLang="zh-TW" dirty="0" smtClean="0"/>
              <a:t>user/program </a:t>
            </a:r>
            <a:r>
              <a:rPr lang="en-US" altLang="zh-TW" dirty="0"/>
              <a:t>with as much memory as is available in the cheapest </a:t>
            </a:r>
            <a:r>
              <a:rPr lang="en-US" altLang="zh-TW" dirty="0" smtClean="0"/>
              <a:t>technology</a:t>
            </a:r>
            <a:endParaRPr lang="en-US" altLang="zh-TW" dirty="0"/>
          </a:p>
          <a:p>
            <a:pPr lvl="1"/>
            <a:r>
              <a:rPr lang="en-US" altLang="zh-TW" dirty="0"/>
              <a:t>Provide access at the speed offered by the fastest </a:t>
            </a:r>
            <a:r>
              <a:rPr lang="en-US" altLang="zh-TW" dirty="0" smtClean="0"/>
              <a:t>memory</a:t>
            </a:r>
          </a:p>
          <a:p>
            <a:endParaRPr lang="en-US" altLang="zh-TW" dirty="0" smtClean="0"/>
          </a:p>
          <a:p>
            <a:r>
              <a:rPr lang="en-US" altLang="zh-TW" dirty="0" smtClean="0"/>
              <a:t>End result: provide user/program an illusion of a </a:t>
            </a:r>
            <a:r>
              <a:rPr lang="en-US" altLang="zh-TW" dirty="0" smtClean="0">
                <a:solidFill>
                  <a:srgbClr val="FF0000"/>
                </a:solidFill>
              </a:rPr>
              <a:t>big </a:t>
            </a:r>
            <a:r>
              <a:rPr lang="en-US" altLang="zh-TW" dirty="0">
                <a:solidFill>
                  <a:srgbClr val="FF0000"/>
                </a:solidFill>
              </a:rPr>
              <a:t>fast </a:t>
            </a:r>
            <a:r>
              <a:rPr lang="en-US" altLang="zh-TW" dirty="0" smtClean="0">
                <a:solidFill>
                  <a:srgbClr val="FF0000"/>
                </a:solidFill>
              </a:rPr>
              <a:t>random access memory</a:t>
            </a:r>
            <a:endParaRPr lang="en-US" altLang="zh-TW" dirty="0">
              <a:solidFill>
                <a:srgbClr val="FF0000"/>
              </a:solidFill>
            </a:endParaRP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57647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solidFill>
                  <a:srgbClr val="FF0000"/>
                </a:solidFill>
              </a:rPr>
              <a:t>Memory technologies</a:t>
            </a:r>
            <a:r>
              <a:rPr lang="zh-TW" altLang="en-US" dirty="0">
                <a:solidFill>
                  <a:srgbClr val="FF0000"/>
                </a:solidFill>
              </a:rPr>
              <a:t> </a:t>
            </a:r>
            <a:r>
              <a:rPr lang="en-US" altLang="zh-TW" dirty="0">
                <a:solidFill>
                  <a:srgbClr val="FF0000"/>
                </a:solidFill>
              </a:rPr>
              <a:t>(Sec. 5.2,</a:t>
            </a:r>
            <a:r>
              <a:rPr lang="zh-TW" altLang="en-US" dirty="0">
                <a:solidFill>
                  <a:srgbClr val="FF0000"/>
                </a:solidFill>
              </a:rPr>
              <a:t> </a:t>
            </a:r>
            <a:r>
              <a:rPr lang="en-US" altLang="zh-TW" dirty="0">
                <a:solidFill>
                  <a:srgbClr val="FF0000"/>
                </a:solidFill>
              </a:rPr>
              <a:t>5.5)</a:t>
            </a:r>
          </a:p>
          <a:p>
            <a:pPr lvl="1"/>
            <a:r>
              <a:rPr lang="en-US" altLang="zh-TW" dirty="0"/>
              <a:t>Dependable memory hierarchy (Sec. 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408666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t>Memory Technology</a:t>
            </a:r>
          </a:p>
        </p:txBody>
      </p:sp>
      <p:sp>
        <p:nvSpPr>
          <p:cNvPr id="11267" name="Rectangle 3"/>
          <p:cNvSpPr>
            <a:spLocks noGrp="1" noChangeArrowheads="1"/>
          </p:cNvSpPr>
          <p:nvPr>
            <p:ph type="body" idx="1"/>
          </p:nvPr>
        </p:nvSpPr>
        <p:spPr/>
        <p:txBody>
          <a:bodyPr/>
          <a:lstStyle/>
          <a:p>
            <a:r>
              <a:rPr lang="en-US" altLang="zh-TW" dirty="0" smtClean="0"/>
              <a:t>Random access: access time same for all locations</a:t>
            </a:r>
          </a:p>
          <a:p>
            <a:pPr lvl="1"/>
            <a:r>
              <a:rPr lang="en-US" altLang="zh-TW" dirty="0" smtClean="0"/>
              <a:t>Can </a:t>
            </a:r>
            <a:r>
              <a:rPr lang="en-US" altLang="zh-TW" dirty="0"/>
              <a:t>access any random location at any time</a:t>
            </a:r>
            <a:endParaRPr lang="en-US" altLang="zh-TW" dirty="0" smtClean="0"/>
          </a:p>
          <a:p>
            <a:r>
              <a:rPr lang="en-US" altLang="zh-TW" dirty="0" smtClean="0"/>
              <a:t>SRAM: </a:t>
            </a:r>
            <a:r>
              <a:rPr lang="en-US" altLang="zh-TW" i="1" dirty="0" smtClean="0"/>
              <a:t>Static Random Access Memory</a:t>
            </a:r>
          </a:p>
          <a:p>
            <a:pPr lvl="1"/>
            <a:r>
              <a:rPr lang="en-US" altLang="zh-TW" dirty="0" smtClean="0"/>
              <a:t>Store bits like a flip-flop </a:t>
            </a:r>
            <a:r>
              <a:rPr lang="en-US" altLang="zh-TW" dirty="0" smtClean="0">
                <a:sym typeface="Wingdings" panose="05000000000000000000" pitchFamily="2" charset="2"/>
              </a:rPr>
              <a:t> </a:t>
            </a:r>
            <a:r>
              <a:rPr lang="en-US" altLang="zh-TW" dirty="0" smtClean="0"/>
              <a:t>content will last until lose power</a:t>
            </a:r>
          </a:p>
          <a:p>
            <a:pPr lvl="1"/>
            <a:r>
              <a:rPr lang="en-US" altLang="zh-TW" dirty="0" smtClean="0"/>
              <a:t>Low density, high power, expensive, fast</a:t>
            </a:r>
          </a:p>
          <a:p>
            <a:pPr lvl="1"/>
            <a:r>
              <a:rPr lang="en-US" altLang="zh-TW" dirty="0" smtClean="0"/>
              <a:t>Used for caches</a:t>
            </a:r>
          </a:p>
          <a:p>
            <a:r>
              <a:rPr lang="en-US" altLang="zh-TW" dirty="0" smtClean="0"/>
              <a:t>DRAM: </a:t>
            </a:r>
            <a:r>
              <a:rPr lang="en-US" altLang="zh-TW" i="1" dirty="0" smtClean="0"/>
              <a:t>Dynamic Random Access Memory</a:t>
            </a:r>
          </a:p>
          <a:p>
            <a:pPr lvl="1"/>
            <a:r>
              <a:rPr lang="en-US" altLang="zh-TW" dirty="0" smtClean="0"/>
              <a:t>Store bits in capacitor charges </a:t>
            </a:r>
            <a:r>
              <a:rPr lang="en-US" altLang="zh-TW" dirty="0" smtClean="0">
                <a:sym typeface="Wingdings" panose="05000000000000000000" pitchFamily="2" charset="2"/>
              </a:rPr>
              <a:t> charges will leak and eventually disappear  dynamic</a:t>
            </a:r>
            <a:endParaRPr lang="en-US" altLang="zh-TW" dirty="0" smtClean="0"/>
          </a:p>
          <a:p>
            <a:pPr lvl="1"/>
            <a:r>
              <a:rPr lang="en-US" altLang="zh-TW" dirty="0" smtClean="0"/>
              <a:t>High density, low power, cheap, slow</a:t>
            </a:r>
          </a:p>
          <a:p>
            <a:pPr lvl="1"/>
            <a:r>
              <a:rPr lang="en-US" altLang="zh-TW" dirty="0" smtClean="0"/>
              <a:t>Used for main memory</a:t>
            </a:r>
          </a:p>
        </p:txBody>
      </p:sp>
      <p:grpSp>
        <p:nvGrpSpPr>
          <p:cNvPr id="7" name="群組 6"/>
          <p:cNvGrpSpPr/>
          <p:nvPr/>
        </p:nvGrpSpPr>
        <p:grpSpPr>
          <a:xfrm>
            <a:off x="5724129" y="4509120"/>
            <a:ext cx="3168352" cy="1594076"/>
            <a:chOff x="122506" y="1149707"/>
            <a:chExt cx="3638804" cy="2508174"/>
          </a:xfrm>
        </p:grpSpPr>
        <p:sp>
          <p:nvSpPr>
            <p:cNvPr id="8" name="Line 5"/>
            <p:cNvSpPr>
              <a:spLocks noChangeShapeType="1"/>
            </p:cNvSpPr>
            <p:nvPr/>
          </p:nvSpPr>
          <p:spPr bwMode="auto">
            <a:xfrm>
              <a:off x="1137518" y="1149707"/>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9" name="Line 6"/>
            <p:cNvSpPr>
              <a:spLocks noChangeShapeType="1"/>
            </p:cNvSpPr>
            <p:nvPr/>
          </p:nvSpPr>
          <p:spPr bwMode="auto">
            <a:xfrm>
              <a:off x="451718" y="1835507"/>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0" name="Line 7"/>
            <p:cNvSpPr>
              <a:spLocks noChangeShapeType="1"/>
            </p:cNvSpPr>
            <p:nvPr/>
          </p:nvSpPr>
          <p:spPr bwMode="auto">
            <a:xfrm>
              <a:off x="1137518" y="24451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1" name="Line 8"/>
            <p:cNvSpPr>
              <a:spLocks noChangeShapeType="1"/>
            </p:cNvSpPr>
            <p:nvPr/>
          </p:nvSpPr>
          <p:spPr bwMode="auto">
            <a:xfrm>
              <a:off x="14423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2" name="Line 9"/>
            <p:cNvSpPr>
              <a:spLocks noChangeShapeType="1"/>
            </p:cNvSpPr>
            <p:nvPr/>
          </p:nvSpPr>
          <p:spPr bwMode="auto">
            <a:xfrm>
              <a:off x="1442318" y="22165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3" name="Line 10"/>
            <p:cNvSpPr>
              <a:spLocks noChangeShapeType="1"/>
            </p:cNvSpPr>
            <p:nvPr/>
          </p:nvSpPr>
          <p:spPr bwMode="auto">
            <a:xfrm>
              <a:off x="18995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4" name="Line 11"/>
            <p:cNvSpPr>
              <a:spLocks noChangeShapeType="1"/>
            </p:cNvSpPr>
            <p:nvPr/>
          </p:nvSpPr>
          <p:spPr bwMode="auto">
            <a:xfrm>
              <a:off x="1899518" y="244510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5" name="Line 12"/>
            <p:cNvSpPr>
              <a:spLocks noChangeShapeType="1"/>
            </p:cNvSpPr>
            <p:nvPr/>
          </p:nvSpPr>
          <p:spPr bwMode="auto">
            <a:xfrm>
              <a:off x="2128118" y="24451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6" name="Line 13"/>
            <p:cNvSpPr>
              <a:spLocks noChangeShapeType="1"/>
            </p:cNvSpPr>
            <p:nvPr/>
          </p:nvSpPr>
          <p:spPr bwMode="auto">
            <a:xfrm>
              <a:off x="1975718" y="28261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7" name="Line 14"/>
            <p:cNvSpPr>
              <a:spLocks noChangeShapeType="1"/>
            </p:cNvSpPr>
            <p:nvPr/>
          </p:nvSpPr>
          <p:spPr bwMode="auto">
            <a:xfrm>
              <a:off x="1975718" y="29023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8" name="Line 15"/>
            <p:cNvSpPr>
              <a:spLocks noChangeShapeType="1"/>
            </p:cNvSpPr>
            <p:nvPr/>
          </p:nvSpPr>
          <p:spPr bwMode="auto">
            <a:xfrm>
              <a:off x="2128118" y="29023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9" name="Line 17"/>
            <p:cNvSpPr>
              <a:spLocks noChangeShapeType="1"/>
            </p:cNvSpPr>
            <p:nvPr/>
          </p:nvSpPr>
          <p:spPr bwMode="auto">
            <a:xfrm>
              <a:off x="1442318" y="2140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0" name="Line 18"/>
            <p:cNvSpPr>
              <a:spLocks noChangeShapeType="1"/>
            </p:cNvSpPr>
            <p:nvPr/>
          </p:nvSpPr>
          <p:spPr bwMode="auto">
            <a:xfrm>
              <a:off x="1670918" y="1835507"/>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1" name="Line 19"/>
            <p:cNvSpPr>
              <a:spLocks noChangeShapeType="1"/>
            </p:cNvSpPr>
            <p:nvPr/>
          </p:nvSpPr>
          <p:spPr bwMode="auto">
            <a:xfrm>
              <a:off x="1899518" y="328330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2" name="Line 20"/>
            <p:cNvSpPr>
              <a:spLocks noChangeShapeType="1"/>
            </p:cNvSpPr>
            <p:nvPr/>
          </p:nvSpPr>
          <p:spPr bwMode="auto">
            <a:xfrm>
              <a:off x="1975718" y="33595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3" name="Line 21"/>
            <p:cNvSpPr>
              <a:spLocks noChangeShapeType="1"/>
            </p:cNvSpPr>
            <p:nvPr/>
          </p:nvSpPr>
          <p:spPr bwMode="auto">
            <a:xfrm>
              <a:off x="1899518" y="3283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4" name="Line 22"/>
            <p:cNvSpPr>
              <a:spLocks noChangeShapeType="1"/>
            </p:cNvSpPr>
            <p:nvPr/>
          </p:nvSpPr>
          <p:spPr bwMode="auto">
            <a:xfrm>
              <a:off x="2051918" y="343570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5" name="Oval 23"/>
            <p:cNvSpPr>
              <a:spLocks noChangeArrowheads="1"/>
            </p:cNvSpPr>
            <p:nvPr/>
          </p:nvSpPr>
          <p:spPr bwMode="auto">
            <a:xfrm>
              <a:off x="1632818" y="1806932"/>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6" name="Oval 24"/>
            <p:cNvSpPr>
              <a:spLocks noChangeArrowheads="1"/>
            </p:cNvSpPr>
            <p:nvPr/>
          </p:nvSpPr>
          <p:spPr bwMode="auto">
            <a:xfrm>
              <a:off x="1108943" y="2407007"/>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7" name="Text Box 25"/>
            <p:cNvSpPr txBox="1">
              <a:spLocks noChangeArrowheads="1"/>
            </p:cNvSpPr>
            <p:nvPr/>
          </p:nvSpPr>
          <p:spPr bwMode="auto">
            <a:xfrm>
              <a:off x="1346947" y="1168719"/>
              <a:ext cx="2414363" cy="65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Word Line (Control)</a:t>
              </a:r>
            </a:p>
          </p:txBody>
        </p:sp>
        <p:sp>
          <p:nvSpPr>
            <p:cNvPr id="28" name="Text Box 26"/>
            <p:cNvSpPr txBox="1">
              <a:spLocks noChangeArrowheads="1"/>
            </p:cNvSpPr>
            <p:nvPr/>
          </p:nvSpPr>
          <p:spPr bwMode="auto">
            <a:xfrm>
              <a:off x="2376932" y="2491218"/>
              <a:ext cx="1364932"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Storage </a:t>
              </a:r>
              <a:r>
                <a:rPr lang="en-US" sz="1600" dirty="0" smtClean="0">
                  <a:latin typeface="+mn-lt"/>
                </a:rPr>
                <a:t/>
              </a:r>
              <a:br>
                <a:rPr lang="en-US" sz="1600" dirty="0" smtClean="0">
                  <a:latin typeface="+mn-lt"/>
                </a:rPr>
              </a:br>
              <a:r>
                <a:rPr lang="en-US" sz="1600" dirty="0" smtClean="0">
                  <a:latin typeface="+mn-lt"/>
                </a:rPr>
                <a:t>Capacitor</a:t>
              </a:r>
              <a:endParaRPr lang="en-US" sz="1600" dirty="0">
                <a:latin typeface="+mn-lt"/>
              </a:endParaRPr>
            </a:p>
          </p:txBody>
        </p:sp>
        <p:sp>
          <p:nvSpPr>
            <p:cNvPr id="29" name="Text Box 27"/>
            <p:cNvSpPr txBox="1">
              <a:spLocks noChangeArrowheads="1"/>
            </p:cNvSpPr>
            <p:nvPr/>
          </p:nvSpPr>
          <p:spPr bwMode="auto">
            <a:xfrm>
              <a:off x="122506" y="2534858"/>
              <a:ext cx="1422474"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Bit Line </a:t>
              </a:r>
              <a:r>
                <a:rPr lang="en-US" sz="1600" dirty="0" smtClean="0">
                  <a:latin typeface="+mn-lt"/>
                </a:rPr>
                <a:t/>
              </a:r>
              <a:br>
                <a:rPr lang="en-US" sz="1600" dirty="0" smtClean="0">
                  <a:latin typeface="+mn-lt"/>
                </a:rPr>
              </a:br>
              <a:r>
                <a:rPr lang="en-US" sz="1600" dirty="0" smtClean="0">
                  <a:latin typeface="+mn-lt"/>
                </a:rPr>
                <a:t>(Data)</a:t>
              </a:r>
              <a:endParaRPr lang="en-US" sz="1600"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223185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fade">
                                      <p:cBhvr>
                                        <p:cTn id="7" dur="500"/>
                                        <p:tgtEl>
                                          <p:spTgt spid="1126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fade">
                                      <p:cBhvr>
                                        <p:cTn id="10" dur="500"/>
                                        <p:tgtEl>
                                          <p:spTgt spid="1126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fade">
                                      <p:cBhvr>
                                        <p:cTn id="13" dur="500"/>
                                        <p:tgtEl>
                                          <p:spTgt spid="1126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fade">
                                      <p:cBhvr>
                                        <p:cTn id="16" dur="500"/>
                                        <p:tgtEl>
                                          <p:spTgt spid="1126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fade">
                                      <p:cBhvr>
                                        <p:cTn id="21" dur="500"/>
                                        <p:tgtEl>
                                          <p:spTgt spid="1126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fade">
                                      <p:cBhvr>
                                        <p:cTn id="24" dur="500"/>
                                        <p:tgtEl>
                                          <p:spTgt spid="11267">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fade">
                                      <p:cBhvr>
                                        <p:cTn id="27" dur="500"/>
                                        <p:tgtEl>
                                          <p:spTgt spid="11267">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fade">
                                      <p:cBhvr>
                                        <p:cTn id="30" dur="500"/>
                                        <p:tgtEl>
                                          <p:spTgt spid="11267">
                                            <p:txEl>
                                              <p:pRg st="9" end="9"/>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smtClean="0"/>
              <a:t>Comparisons of Memory Technologies</a:t>
            </a:r>
            <a:endParaRPr lang="en-US" altLang="zh-TW" dirty="0" smtClean="0"/>
          </a:p>
        </p:txBody>
      </p:sp>
      <p:sp>
        <p:nvSpPr>
          <p:cNvPr id="3" name="內容版面配置區 2"/>
          <p:cNvSpPr>
            <a:spLocks noGrp="1"/>
          </p:cNvSpPr>
          <p:nvPr>
            <p:ph idx="1"/>
          </p:nvPr>
        </p:nvSpPr>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Ideal memory</a:t>
            </a:r>
          </a:p>
          <a:p>
            <a:pPr lvl="1"/>
            <a:r>
              <a:rPr lang="en-US" altLang="zh-TW" dirty="0" smtClean="0"/>
              <a:t>Access time of SRAM</a:t>
            </a:r>
          </a:p>
          <a:p>
            <a:pPr lvl="1"/>
            <a:r>
              <a:rPr lang="en-US" altLang="zh-TW" dirty="0" smtClean="0"/>
              <a:t>Capacity and cost/GB of disk</a:t>
            </a:r>
          </a:p>
          <a:p>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638712480"/>
              </p:ext>
            </p:extLst>
          </p:nvPr>
        </p:nvGraphicFramePr>
        <p:xfrm>
          <a:off x="827585" y="1268760"/>
          <a:ext cx="7344816" cy="249936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tblGrid>
              <a:tr h="370840">
                <a:tc>
                  <a:txBody>
                    <a:bodyPr/>
                    <a:lstStyle/>
                    <a:p>
                      <a:pPr algn="ctr"/>
                      <a:r>
                        <a:rPr lang="en-US" altLang="zh-TW" sz="2800" b="0" dirty="0" smtClean="0">
                          <a:solidFill>
                            <a:schemeClr val="tx1"/>
                          </a:solidFill>
                          <a:latin typeface="+mn-lt"/>
                        </a:rPr>
                        <a:t>Memory</a:t>
                      </a:r>
                    </a:p>
                    <a:p>
                      <a:pPr algn="ctr"/>
                      <a:r>
                        <a:rPr lang="en-US" altLang="zh-TW" sz="2800" b="0" dirty="0" smtClean="0">
                          <a:solidFill>
                            <a:schemeClr val="tx1"/>
                          </a:solidFill>
                          <a:latin typeface="+mn-lt"/>
                        </a:rPr>
                        <a:t> technology</a:t>
                      </a:r>
                    </a:p>
                  </a:txBody>
                  <a:tcPr/>
                </a:tc>
                <a:tc>
                  <a:txBody>
                    <a:bodyPr/>
                    <a:lstStyle/>
                    <a:p>
                      <a:pPr algn="ctr"/>
                      <a:r>
                        <a:rPr lang="en-US" altLang="zh-TW" sz="2800" b="0" dirty="0" smtClean="0">
                          <a:solidFill>
                            <a:schemeClr val="tx1"/>
                          </a:solidFill>
                          <a:latin typeface="+mn-lt"/>
                        </a:rPr>
                        <a:t>Typical access</a:t>
                      </a:r>
                    </a:p>
                    <a:p>
                      <a:pPr algn="ctr"/>
                      <a:r>
                        <a:rPr lang="en-US" altLang="zh-TW" sz="2800" b="0" dirty="0" smtClean="0">
                          <a:solidFill>
                            <a:schemeClr val="tx1"/>
                          </a:solidFill>
                          <a:latin typeface="+mn-lt"/>
                        </a:rPr>
                        <a:t> time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dirty="0" smtClean="0">
                          <a:solidFill>
                            <a:schemeClr val="tx1"/>
                          </a:solidFill>
                          <a:latin typeface="+mn-lt"/>
                        </a:rPr>
                        <a:t>$ per GB in 2008</a:t>
                      </a:r>
                    </a:p>
                  </a:txBody>
                  <a:tcPr/>
                </a:tc>
                <a:extLst>
                  <a:ext uri="{0D108BD9-81ED-4DB2-BD59-A6C34878D82A}">
                    <a16:rowId xmlns:a16="http://schemas.microsoft.com/office/drawing/2014/main" val="10000"/>
                  </a:ext>
                </a:extLst>
              </a:tr>
              <a:tr h="370840">
                <a:tc>
                  <a:txBody>
                    <a:bodyPr/>
                    <a:lstStyle/>
                    <a:p>
                      <a:pPr algn="ctr"/>
                      <a:r>
                        <a:rPr lang="en-US" altLang="zh-TW" sz="2800" b="0" dirty="0" smtClean="0">
                          <a:solidFill>
                            <a:schemeClr val="tx1"/>
                          </a:solidFill>
                          <a:latin typeface="+mn-lt"/>
                        </a:rPr>
                        <a:t>SRAM</a:t>
                      </a:r>
                      <a:endParaRPr lang="zh-TW" altLang="en-US" sz="28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dirty="0" smtClean="0">
                          <a:latin typeface="+mn-lt"/>
                        </a:rPr>
                        <a:t>0.5 ~ 2.5 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a:t>
                      </a:r>
                      <a:r>
                        <a:rPr lang="en-US" altLang="zh-TW" sz="2800" b="0" dirty="0" smtClean="0">
                          <a:latin typeface="+mn-lt"/>
                        </a:rPr>
                        <a:t>2000 ~ $5,000</a:t>
                      </a:r>
                    </a:p>
                  </a:txBody>
                  <a:tcPr/>
                </a:tc>
                <a:extLst>
                  <a:ext uri="{0D108BD9-81ED-4DB2-BD59-A6C34878D82A}">
                    <a16:rowId xmlns:a16="http://schemas.microsoft.com/office/drawing/2014/main" val="10001"/>
                  </a:ext>
                </a:extLst>
              </a:tr>
              <a:tr h="370840">
                <a:tc>
                  <a:txBody>
                    <a:bodyPr/>
                    <a:lstStyle/>
                    <a:p>
                      <a:pPr algn="ctr"/>
                      <a:r>
                        <a:rPr lang="en-US" altLang="zh-TW" sz="2800" b="0" dirty="0" smtClean="0">
                          <a:solidFill>
                            <a:schemeClr val="tx1"/>
                          </a:solidFill>
                          <a:latin typeface="+mn-lt"/>
                        </a:rPr>
                        <a:t>DRAM</a:t>
                      </a:r>
                      <a:endParaRPr lang="zh-TW" altLang="en-US" sz="28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50 </a:t>
                      </a:r>
                      <a:r>
                        <a:rPr lang="en-US" altLang="zh-TW" sz="2800" b="0" dirty="0" smtClean="0">
                          <a:latin typeface="+mn-lt"/>
                        </a:rPr>
                        <a:t>~</a:t>
                      </a:r>
                      <a:r>
                        <a:rPr lang="zh-TW" altLang="en-US" sz="2800" b="0" dirty="0" smtClean="0">
                          <a:latin typeface="+mn-lt"/>
                        </a:rPr>
                        <a:t> 70 </a:t>
                      </a:r>
                      <a:r>
                        <a:rPr lang="en-US" altLang="zh-TW" sz="2800" b="0" dirty="0" smtClean="0">
                          <a:latin typeface="+mn-lt"/>
                        </a:rPr>
                        <a:t>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a:t>
                      </a:r>
                      <a:r>
                        <a:rPr lang="en-US" altLang="zh-TW" sz="2800" b="0" dirty="0" smtClean="0">
                          <a:latin typeface="+mn-lt"/>
                        </a:rPr>
                        <a:t>20 ~ $75</a:t>
                      </a:r>
                    </a:p>
                  </a:txBody>
                  <a:tcPr/>
                </a:tc>
                <a:extLst>
                  <a:ext uri="{0D108BD9-81ED-4DB2-BD59-A6C34878D82A}">
                    <a16:rowId xmlns:a16="http://schemas.microsoft.com/office/drawing/2014/main" val="10002"/>
                  </a:ext>
                </a:extLst>
              </a:tr>
              <a:tr h="370840">
                <a:tc>
                  <a:txBody>
                    <a:bodyPr/>
                    <a:lstStyle/>
                    <a:p>
                      <a:pPr algn="ctr"/>
                      <a:r>
                        <a:rPr lang="en-US" altLang="zh-TW" sz="2800" b="0" dirty="0" smtClean="0">
                          <a:solidFill>
                            <a:schemeClr val="tx1"/>
                          </a:solidFill>
                          <a:latin typeface="+mn-lt"/>
                        </a:rPr>
                        <a:t>Magnetic disk</a:t>
                      </a:r>
                      <a:endParaRPr lang="zh-TW" altLang="en-US" sz="2800" b="0" dirty="0">
                        <a:solidFill>
                          <a:schemeClr val="tx1"/>
                        </a:solidFill>
                        <a:latin typeface="+mn-lt"/>
                      </a:endParaRPr>
                    </a:p>
                  </a:txBody>
                  <a:tcPr/>
                </a:tc>
                <a:tc>
                  <a:txBody>
                    <a:bodyPr/>
                    <a:lstStyle/>
                    <a:p>
                      <a:pPr algn="ctr"/>
                      <a:r>
                        <a:rPr lang="zh-TW" altLang="en-US" sz="2800" b="0" dirty="0" smtClean="0">
                          <a:latin typeface="+mn-lt"/>
                        </a:rPr>
                        <a:t>5 </a:t>
                      </a:r>
                      <a:r>
                        <a:rPr lang="en-US" altLang="zh-TW" sz="2800" b="0" dirty="0" smtClean="0">
                          <a:latin typeface="+mn-lt"/>
                        </a:rPr>
                        <a:t>~</a:t>
                      </a:r>
                      <a:r>
                        <a:rPr lang="zh-TW" altLang="en-US" sz="2800" b="0" dirty="0" smtClean="0">
                          <a:latin typeface="+mn-lt"/>
                        </a:rPr>
                        <a:t> 2</a:t>
                      </a:r>
                      <a:r>
                        <a:rPr lang="en-US" altLang="zh-TW" sz="2800" b="0" dirty="0" smtClean="0">
                          <a:latin typeface="+mn-lt"/>
                        </a:rPr>
                        <a:t>0</a:t>
                      </a:r>
                      <a:r>
                        <a:rPr lang="zh-TW" altLang="en-US" sz="2800" b="0" dirty="0" smtClean="0">
                          <a:latin typeface="+mn-lt"/>
                        </a:rPr>
                        <a:t> </a:t>
                      </a:r>
                      <a:r>
                        <a:rPr lang="en-US" altLang="zh-TW" sz="2800" b="0" dirty="0" err="1" smtClean="0">
                          <a:latin typeface="+mn-lt"/>
                        </a:rPr>
                        <a:t>ms</a:t>
                      </a:r>
                      <a:endParaRPr lang="en-US" altLang="zh-TW" sz="2800" b="0" dirty="0" smtClean="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$0.</a:t>
                      </a:r>
                      <a:r>
                        <a:rPr lang="en-US" altLang="zh-TW" sz="2800" b="0" dirty="0" smtClean="0">
                          <a:latin typeface="+mn-lt"/>
                        </a:rPr>
                        <a:t>20 ~ $2</a:t>
                      </a:r>
                    </a:p>
                  </a:txBody>
                  <a:tcPr/>
                </a:tc>
                <a:extLst>
                  <a:ext uri="{0D108BD9-81ED-4DB2-BD59-A6C34878D82A}">
                    <a16:rowId xmlns:a16="http://schemas.microsoft.com/office/drawing/2014/main" val="10003"/>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spTree>
    <p:extLst>
      <p:ext uri="{BB962C8B-B14F-4D97-AF65-F5344CB8AC3E}">
        <p14:creationId xmlns:p14="http://schemas.microsoft.com/office/powerpoint/2010/main" val="154531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DRAM Technology</a:t>
            </a:r>
          </a:p>
        </p:txBody>
      </p:sp>
      <p:sp>
        <p:nvSpPr>
          <p:cNvPr id="10243" name="Content Placeholder 2"/>
          <p:cNvSpPr>
            <a:spLocks noGrp="1"/>
          </p:cNvSpPr>
          <p:nvPr>
            <p:ph idx="1"/>
          </p:nvPr>
        </p:nvSpPr>
        <p:spPr/>
        <p:txBody>
          <a:bodyPr/>
          <a:lstStyle/>
          <a:p>
            <a:r>
              <a:rPr lang="en-US" altLang="zh-TW" dirty="0" smtClean="0"/>
              <a:t>Data stored as a charge in a capacitor</a:t>
            </a:r>
          </a:p>
          <a:p>
            <a:pPr lvl="1"/>
            <a:r>
              <a:rPr lang="en-US" altLang="zh-TW" dirty="0" smtClean="0"/>
              <a:t>Single transistor used to access the charge</a:t>
            </a:r>
          </a:p>
          <a:p>
            <a:pPr lvl="1"/>
            <a:r>
              <a:rPr lang="en-US" altLang="zh-TW" dirty="0" smtClean="0"/>
              <a:t>Destructive read and need to write back</a:t>
            </a:r>
          </a:p>
          <a:p>
            <a:pPr lvl="1"/>
            <a:r>
              <a:rPr lang="en-US" altLang="zh-TW" dirty="0"/>
              <a:t>Bits </a:t>
            </a:r>
            <a:r>
              <a:rPr lang="en-US" altLang="zh-TW" dirty="0" smtClean="0"/>
              <a:t>are </a:t>
            </a:r>
            <a:r>
              <a:rPr lang="en-US" altLang="zh-TW" dirty="0"/>
              <a:t>organized as a </a:t>
            </a:r>
            <a:r>
              <a:rPr lang="en-US" altLang="zh-TW" dirty="0" smtClean="0"/>
              <a:t>rectangular </a:t>
            </a:r>
            <a:r>
              <a:rPr lang="en-US" altLang="zh-TW" dirty="0"/>
              <a:t>array</a:t>
            </a:r>
          </a:p>
          <a:p>
            <a:pPr lvl="2"/>
            <a:r>
              <a:rPr lang="en-US" altLang="zh-TW" dirty="0" smtClean="0"/>
              <a:t>An </a:t>
            </a:r>
            <a:r>
              <a:rPr lang="en-US" altLang="zh-TW" dirty="0"/>
              <a:t>entire </a:t>
            </a:r>
            <a:r>
              <a:rPr lang="en-US" altLang="zh-TW" dirty="0" smtClean="0"/>
              <a:t>row is accessed into a </a:t>
            </a:r>
            <a:r>
              <a:rPr lang="en-US" altLang="zh-TW" i="1" dirty="0" smtClean="0"/>
              <a:t>row buffer</a:t>
            </a:r>
            <a:endParaRPr lang="en-US" altLang="zh-TW" i="1" dirty="0"/>
          </a:p>
          <a:p>
            <a:pPr lvl="1"/>
            <a:r>
              <a:rPr lang="en-US" altLang="zh-TW" dirty="0" smtClean="0"/>
              <a:t>Must periodically be refreshed</a:t>
            </a:r>
          </a:p>
          <a:p>
            <a:pPr lvl="2"/>
            <a:r>
              <a:rPr lang="en-US" altLang="zh-TW" dirty="0" smtClean="0"/>
              <a:t>Read contents and write back</a:t>
            </a:r>
          </a:p>
          <a:p>
            <a:pPr lvl="2"/>
            <a:r>
              <a:rPr lang="en-US" altLang="zh-TW" dirty="0" smtClean="0"/>
              <a:t>Performed on a DRAM row</a:t>
            </a:r>
          </a:p>
        </p:txBody>
      </p:sp>
      <p:grpSp>
        <p:nvGrpSpPr>
          <p:cNvPr id="5" name="群組 4"/>
          <p:cNvGrpSpPr/>
          <p:nvPr/>
        </p:nvGrpSpPr>
        <p:grpSpPr>
          <a:xfrm>
            <a:off x="6372200" y="1268760"/>
            <a:ext cx="2592289" cy="1522068"/>
            <a:chOff x="122506" y="1149707"/>
            <a:chExt cx="3638806" cy="2508174"/>
          </a:xfrm>
        </p:grpSpPr>
        <p:sp>
          <p:nvSpPr>
            <p:cNvPr id="6" name="Line 5"/>
            <p:cNvSpPr>
              <a:spLocks noChangeShapeType="1"/>
            </p:cNvSpPr>
            <p:nvPr/>
          </p:nvSpPr>
          <p:spPr bwMode="auto">
            <a:xfrm>
              <a:off x="1137518" y="1149707"/>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7" name="Line 6"/>
            <p:cNvSpPr>
              <a:spLocks noChangeShapeType="1"/>
            </p:cNvSpPr>
            <p:nvPr/>
          </p:nvSpPr>
          <p:spPr bwMode="auto">
            <a:xfrm>
              <a:off x="451718" y="1835507"/>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8" name="Line 7"/>
            <p:cNvSpPr>
              <a:spLocks noChangeShapeType="1"/>
            </p:cNvSpPr>
            <p:nvPr/>
          </p:nvSpPr>
          <p:spPr bwMode="auto">
            <a:xfrm>
              <a:off x="1137518" y="24451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9" name="Line 8"/>
            <p:cNvSpPr>
              <a:spLocks noChangeShapeType="1"/>
            </p:cNvSpPr>
            <p:nvPr/>
          </p:nvSpPr>
          <p:spPr bwMode="auto">
            <a:xfrm>
              <a:off x="14423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0" name="Line 9"/>
            <p:cNvSpPr>
              <a:spLocks noChangeShapeType="1"/>
            </p:cNvSpPr>
            <p:nvPr/>
          </p:nvSpPr>
          <p:spPr bwMode="auto">
            <a:xfrm>
              <a:off x="1442318" y="22165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1" name="Line 10"/>
            <p:cNvSpPr>
              <a:spLocks noChangeShapeType="1"/>
            </p:cNvSpPr>
            <p:nvPr/>
          </p:nvSpPr>
          <p:spPr bwMode="auto">
            <a:xfrm>
              <a:off x="18995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2" name="Line 11"/>
            <p:cNvSpPr>
              <a:spLocks noChangeShapeType="1"/>
            </p:cNvSpPr>
            <p:nvPr/>
          </p:nvSpPr>
          <p:spPr bwMode="auto">
            <a:xfrm>
              <a:off x="1899518" y="244510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3" name="Line 12"/>
            <p:cNvSpPr>
              <a:spLocks noChangeShapeType="1"/>
            </p:cNvSpPr>
            <p:nvPr/>
          </p:nvSpPr>
          <p:spPr bwMode="auto">
            <a:xfrm>
              <a:off x="2128118" y="24451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4" name="Line 13"/>
            <p:cNvSpPr>
              <a:spLocks noChangeShapeType="1"/>
            </p:cNvSpPr>
            <p:nvPr/>
          </p:nvSpPr>
          <p:spPr bwMode="auto">
            <a:xfrm>
              <a:off x="1975718" y="28261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5" name="Line 14"/>
            <p:cNvSpPr>
              <a:spLocks noChangeShapeType="1"/>
            </p:cNvSpPr>
            <p:nvPr/>
          </p:nvSpPr>
          <p:spPr bwMode="auto">
            <a:xfrm>
              <a:off x="1975718" y="29023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6" name="Line 15"/>
            <p:cNvSpPr>
              <a:spLocks noChangeShapeType="1"/>
            </p:cNvSpPr>
            <p:nvPr/>
          </p:nvSpPr>
          <p:spPr bwMode="auto">
            <a:xfrm>
              <a:off x="2128118" y="29023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7" name="Line 17"/>
            <p:cNvSpPr>
              <a:spLocks noChangeShapeType="1"/>
            </p:cNvSpPr>
            <p:nvPr/>
          </p:nvSpPr>
          <p:spPr bwMode="auto">
            <a:xfrm>
              <a:off x="1442318" y="2140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8" name="Line 18"/>
            <p:cNvSpPr>
              <a:spLocks noChangeShapeType="1"/>
            </p:cNvSpPr>
            <p:nvPr/>
          </p:nvSpPr>
          <p:spPr bwMode="auto">
            <a:xfrm>
              <a:off x="1670918" y="1835507"/>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9" name="Line 19"/>
            <p:cNvSpPr>
              <a:spLocks noChangeShapeType="1"/>
            </p:cNvSpPr>
            <p:nvPr/>
          </p:nvSpPr>
          <p:spPr bwMode="auto">
            <a:xfrm>
              <a:off x="1899518" y="328330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0" name="Line 20"/>
            <p:cNvSpPr>
              <a:spLocks noChangeShapeType="1"/>
            </p:cNvSpPr>
            <p:nvPr/>
          </p:nvSpPr>
          <p:spPr bwMode="auto">
            <a:xfrm>
              <a:off x="1975718" y="33595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1" name="Line 21"/>
            <p:cNvSpPr>
              <a:spLocks noChangeShapeType="1"/>
            </p:cNvSpPr>
            <p:nvPr/>
          </p:nvSpPr>
          <p:spPr bwMode="auto">
            <a:xfrm>
              <a:off x="1899518" y="3283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2" name="Line 22"/>
            <p:cNvSpPr>
              <a:spLocks noChangeShapeType="1"/>
            </p:cNvSpPr>
            <p:nvPr/>
          </p:nvSpPr>
          <p:spPr bwMode="auto">
            <a:xfrm>
              <a:off x="2051918" y="343570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3" name="Oval 23"/>
            <p:cNvSpPr>
              <a:spLocks noChangeArrowheads="1"/>
            </p:cNvSpPr>
            <p:nvPr/>
          </p:nvSpPr>
          <p:spPr bwMode="auto">
            <a:xfrm>
              <a:off x="1632818" y="1806932"/>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4" name="Oval 24"/>
            <p:cNvSpPr>
              <a:spLocks noChangeArrowheads="1"/>
            </p:cNvSpPr>
            <p:nvPr/>
          </p:nvSpPr>
          <p:spPr bwMode="auto">
            <a:xfrm>
              <a:off x="1108943" y="2407007"/>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5" name="Text Box 25"/>
            <p:cNvSpPr txBox="1">
              <a:spLocks noChangeArrowheads="1"/>
            </p:cNvSpPr>
            <p:nvPr/>
          </p:nvSpPr>
          <p:spPr bwMode="auto">
            <a:xfrm>
              <a:off x="1185145" y="1168719"/>
              <a:ext cx="2576167" cy="65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Word Line (Control)</a:t>
              </a:r>
            </a:p>
          </p:txBody>
        </p:sp>
        <p:sp>
          <p:nvSpPr>
            <p:cNvPr id="26" name="Text Box 26"/>
            <p:cNvSpPr txBox="1">
              <a:spLocks noChangeArrowheads="1"/>
            </p:cNvSpPr>
            <p:nvPr/>
          </p:nvSpPr>
          <p:spPr bwMode="auto">
            <a:xfrm>
              <a:off x="2376932" y="2491218"/>
              <a:ext cx="1364932"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Storage </a:t>
              </a:r>
              <a:r>
                <a:rPr lang="en-US" sz="1600" dirty="0" smtClean="0">
                  <a:latin typeface="+mn-lt"/>
                </a:rPr>
                <a:t/>
              </a:r>
              <a:br>
                <a:rPr lang="en-US" sz="1600" dirty="0" smtClean="0">
                  <a:latin typeface="+mn-lt"/>
                </a:rPr>
              </a:br>
              <a:r>
                <a:rPr lang="en-US" sz="1600" dirty="0" smtClean="0">
                  <a:latin typeface="+mn-lt"/>
                </a:rPr>
                <a:t>Capacitor</a:t>
              </a:r>
              <a:endParaRPr lang="en-US" sz="1600" dirty="0">
                <a:latin typeface="+mn-lt"/>
              </a:endParaRPr>
            </a:p>
          </p:txBody>
        </p:sp>
        <p:sp>
          <p:nvSpPr>
            <p:cNvPr id="27" name="Text Box 27"/>
            <p:cNvSpPr txBox="1">
              <a:spLocks noChangeArrowheads="1"/>
            </p:cNvSpPr>
            <p:nvPr/>
          </p:nvSpPr>
          <p:spPr bwMode="auto">
            <a:xfrm>
              <a:off x="122506" y="2534858"/>
              <a:ext cx="1422474"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Bit Line </a:t>
              </a:r>
              <a:r>
                <a:rPr lang="en-US" sz="1600" dirty="0" smtClean="0">
                  <a:latin typeface="+mn-lt"/>
                </a:rPr>
                <a:t/>
              </a:r>
              <a:br>
                <a:rPr lang="en-US" sz="1600" dirty="0" smtClean="0">
                  <a:latin typeface="+mn-lt"/>
                </a:rPr>
              </a:br>
              <a:r>
                <a:rPr lang="en-US" sz="1600" dirty="0" smtClean="0">
                  <a:latin typeface="+mn-lt"/>
                </a:rPr>
                <a:t>(Data)</a:t>
              </a:r>
              <a:endParaRPr lang="en-US" sz="1600" dirty="0">
                <a:latin typeface="+mn-lt"/>
              </a:endParaRPr>
            </a:p>
          </p:txBody>
        </p:sp>
      </p:grpSp>
      <p:grpSp>
        <p:nvGrpSpPr>
          <p:cNvPr id="307" name="群組 306"/>
          <p:cNvGrpSpPr/>
          <p:nvPr/>
        </p:nvGrpSpPr>
        <p:grpSpPr>
          <a:xfrm>
            <a:off x="2615321" y="3068960"/>
            <a:ext cx="6349690" cy="3054292"/>
            <a:chOff x="2615321" y="3068960"/>
            <a:chExt cx="6349690" cy="3054292"/>
          </a:xfrm>
        </p:grpSpPr>
        <p:sp>
          <p:nvSpPr>
            <p:cNvPr id="29" name="Rectangle 266"/>
            <p:cNvSpPr>
              <a:spLocks noChangeArrowheads="1"/>
            </p:cNvSpPr>
            <p:nvPr/>
          </p:nvSpPr>
          <p:spPr bwMode="auto">
            <a:xfrm>
              <a:off x="5971543" y="5291267"/>
              <a:ext cx="2051748" cy="400040"/>
            </a:xfrm>
            <a:prstGeom prst="rect">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000" dirty="0" smtClean="0">
                  <a:latin typeface="+mn-lt"/>
                </a:rPr>
                <a:t>Row buffer</a:t>
              </a:r>
              <a:endParaRPr lang="en-US" sz="2000" dirty="0">
                <a:latin typeface="+mn-lt"/>
              </a:endParaRPr>
            </a:p>
          </p:txBody>
        </p:sp>
        <p:sp>
          <p:nvSpPr>
            <p:cNvPr id="30" name="Rectangle 6"/>
            <p:cNvSpPr>
              <a:spLocks noChangeArrowheads="1"/>
            </p:cNvSpPr>
            <p:nvPr/>
          </p:nvSpPr>
          <p:spPr bwMode="auto">
            <a:xfrm>
              <a:off x="609977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 name="Rectangle 7"/>
            <p:cNvSpPr>
              <a:spLocks noChangeArrowheads="1"/>
            </p:cNvSpPr>
            <p:nvPr/>
          </p:nvSpPr>
          <p:spPr bwMode="auto">
            <a:xfrm>
              <a:off x="609977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 name="Rectangle 8"/>
            <p:cNvSpPr>
              <a:spLocks noChangeArrowheads="1"/>
            </p:cNvSpPr>
            <p:nvPr/>
          </p:nvSpPr>
          <p:spPr bwMode="auto">
            <a:xfrm>
              <a:off x="6228011"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 name="Rectangle 9"/>
            <p:cNvSpPr>
              <a:spLocks noChangeArrowheads="1"/>
            </p:cNvSpPr>
            <p:nvPr/>
          </p:nvSpPr>
          <p:spPr bwMode="auto">
            <a:xfrm>
              <a:off x="6228011"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 name="Rectangle 10"/>
            <p:cNvSpPr>
              <a:spLocks noChangeArrowheads="1"/>
            </p:cNvSpPr>
            <p:nvPr/>
          </p:nvSpPr>
          <p:spPr bwMode="auto">
            <a:xfrm>
              <a:off x="6356246"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Rectangle 11"/>
            <p:cNvSpPr>
              <a:spLocks noChangeArrowheads="1"/>
            </p:cNvSpPr>
            <p:nvPr/>
          </p:nvSpPr>
          <p:spPr bwMode="auto">
            <a:xfrm>
              <a:off x="6356246"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 name="Rectangle 12"/>
            <p:cNvSpPr>
              <a:spLocks noChangeArrowheads="1"/>
            </p:cNvSpPr>
            <p:nvPr/>
          </p:nvSpPr>
          <p:spPr bwMode="auto">
            <a:xfrm>
              <a:off x="6484480"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 name="Rectangle 13"/>
            <p:cNvSpPr>
              <a:spLocks noChangeArrowheads="1"/>
            </p:cNvSpPr>
            <p:nvPr/>
          </p:nvSpPr>
          <p:spPr bwMode="auto">
            <a:xfrm>
              <a:off x="6484480"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Rectangle 14"/>
            <p:cNvSpPr>
              <a:spLocks noChangeArrowheads="1"/>
            </p:cNvSpPr>
            <p:nvPr/>
          </p:nvSpPr>
          <p:spPr bwMode="auto">
            <a:xfrm>
              <a:off x="6612714"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Rectangle 15"/>
            <p:cNvSpPr>
              <a:spLocks noChangeArrowheads="1"/>
            </p:cNvSpPr>
            <p:nvPr/>
          </p:nvSpPr>
          <p:spPr bwMode="auto">
            <a:xfrm>
              <a:off x="6612714"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Rectangle 16"/>
            <p:cNvSpPr>
              <a:spLocks noChangeArrowheads="1"/>
            </p:cNvSpPr>
            <p:nvPr/>
          </p:nvSpPr>
          <p:spPr bwMode="auto">
            <a:xfrm>
              <a:off x="6740948"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Rectangle 17"/>
            <p:cNvSpPr>
              <a:spLocks noChangeArrowheads="1"/>
            </p:cNvSpPr>
            <p:nvPr/>
          </p:nvSpPr>
          <p:spPr bwMode="auto">
            <a:xfrm>
              <a:off x="6740948"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Rectangle 18"/>
            <p:cNvSpPr>
              <a:spLocks noChangeArrowheads="1"/>
            </p:cNvSpPr>
            <p:nvPr/>
          </p:nvSpPr>
          <p:spPr bwMode="auto">
            <a:xfrm>
              <a:off x="6869183"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 name="Rectangle 19"/>
            <p:cNvSpPr>
              <a:spLocks noChangeArrowheads="1"/>
            </p:cNvSpPr>
            <p:nvPr/>
          </p:nvSpPr>
          <p:spPr bwMode="auto">
            <a:xfrm>
              <a:off x="6869183"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4" name="Rectangle 20"/>
            <p:cNvSpPr>
              <a:spLocks noChangeArrowheads="1"/>
            </p:cNvSpPr>
            <p:nvPr/>
          </p:nvSpPr>
          <p:spPr bwMode="auto">
            <a:xfrm>
              <a:off x="699741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Rectangle 21"/>
            <p:cNvSpPr>
              <a:spLocks noChangeArrowheads="1"/>
            </p:cNvSpPr>
            <p:nvPr/>
          </p:nvSpPr>
          <p:spPr bwMode="auto">
            <a:xfrm>
              <a:off x="699741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Rectangle 22"/>
            <p:cNvSpPr>
              <a:spLocks noChangeArrowheads="1"/>
            </p:cNvSpPr>
            <p:nvPr/>
          </p:nvSpPr>
          <p:spPr bwMode="auto">
            <a:xfrm>
              <a:off x="7125651"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 name="Rectangle 23"/>
            <p:cNvSpPr>
              <a:spLocks noChangeArrowheads="1"/>
            </p:cNvSpPr>
            <p:nvPr/>
          </p:nvSpPr>
          <p:spPr bwMode="auto">
            <a:xfrm>
              <a:off x="7125651"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Rectangle 24"/>
            <p:cNvSpPr>
              <a:spLocks noChangeArrowheads="1"/>
            </p:cNvSpPr>
            <p:nvPr/>
          </p:nvSpPr>
          <p:spPr bwMode="auto">
            <a:xfrm>
              <a:off x="7253885"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 name="Rectangle 25"/>
            <p:cNvSpPr>
              <a:spLocks noChangeArrowheads="1"/>
            </p:cNvSpPr>
            <p:nvPr/>
          </p:nvSpPr>
          <p:spPr bwMode="auto">
            <a:xfrm>
              <a:off x="7253885"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 name="Rectangle 26"/>
            <p:cNvSpPr>
              <a:spLocks noChangeArrowheads="1"/>
            </p:cNvSpPr>
            <p:nvPr/>
          </p:nvSpPr>
          <p:spPr bwMode="auto">
            <a:xfrm>
              <a:off x="7382120"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 name="Rectangle 27"/>
            <p:cNvSpPr>
              <a:spLocks noChangeArrowheads="1"/>
            </p:cNvSpPr>
            <p:nvPr/>
          </p:nvSpPr>
          <p:spPr bwMode="auto">
            <a:xfrm>
              <a:off x="7382120"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 name="Rectangle 28"/>
            <p:cNvSpPr>
              <a:spLocks noChangeArrowheads="1"/>
            </p:cNvSpPr>
            <p:nvPr/>
          </p:nvSpPr>
          <p:spPr bwMode="auto">
            <a:xfrm>
              <a:off x="7510354"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 name="Rectangle 29"/>
            <p:cNvSpPr>
              <a:spLocks noChangeArrowheads="1"/>
            </p:cNvSpPr>
            <p:nvPr/>
          </p:nvSpPr>
          <p:spPr bwMode="auto">
            <a:xfrm>
              <a:off x="7510354"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4" name="Rectangle 30"/>
            <p:cNvSpPr>
              <a:spLocks noChangeArrowheads="1"/>
            </p:cNvSpPr>
            <p:nvPr/>
          </p:nvSpPr>
          <p:spPr bwMode="auto">
            <a:xfrm>
              <a:off x="7638588"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5" name="Rectangle 31"/>
            <p:cNvSpPr>
              <a:spLocks noChangeArrowheads="1"/>
            </p:cNvSpPr>
            <p:nvPr/>
          </p:nvSpPr>
          <p:spPr bwMode="auto">
            <a:xfrm>
              <a:off x="7638588"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 name="Rectangle 32"/>
            <p:cNvSpPr>
              <a:spLocks noChangeArrowheads="1"/>
            </p:cNvSpPr>
            <p:nvPr/>
          </p:nvSpPr>
          <p:spPr bwMode="auto">
            <a:xfrm>
              <a:off x="7766822"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 name="Rectangle 33"/>
            <p:cNvSpPr>
              <a:spLocks noChangeArrowheads="1"/>
            </p:cNvSpPr>
            <p:nvPr/>
          </p:nvSpPr>
          <p:spPr bwMode="auto">
            <a:xfrm>
              <a:off x="7766822"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8" name="Rectangle 34"/>
            <p:cNvSpPr>
              <a:spLocks noChangeArrowheads="1"/>
            </p:cNvSpPr>
            <p:nvPr/>
          </p:nvSpPr>
          <p:spPr bwMode="auto">
            <a:xfrm>
              <a:off x="789505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 name="Rectangle 35"/>
            <p:cNvSpPr>
              <a:spLocks noChangeArrowheads="1"/>
            </p:cNvSpPr>
            <p:nvPr/>
          </p:nvSpPr>
          <p:spPr bwMode="auto">
            <a:xfrm>
              <a:off x="789505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0" name="Rectangle 38"/>
            <p:cNvSpPr>
              <a:spLocks noChangeArrowheads="1"/>
            </p:cNvSpPr>
            <p:nvPr/>
          </p:nvSpPr>
          <p:spPr bwMode="auto">
            <a:xfrm>
              <a:off x="609977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 name="Rectangle 39"/>
            <p:cNvSpPr>
              <a:spLocks noChangeArrowheads="1"/>
            </p:cNvSpPr>
            <p:nvPr/>
          </p:nvSpPr>
          <p:spPr bwMode="auto">
            <a:xfrm>
              <a:off x="609977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 name="Rectangle 40"/>
            <p:cNvSpPr>
              <a:spLocks noChangeArrowheads="1"/>
            </p:cNvSpPr>
            <p:nvPr/>
          </p:nvSpPr>
          <p:spPr bwMode="auto">
            <a:xfrm>
              <a:off x="6228011"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 name="Rectangle 41"/>
            <p:cNvSpPr>
              <a:spLocks noChangeArrowheads="1"/>
            </p:cNvSpPr>
            <p:nvPr/>
          </p:nvSpPr>
          <p:spPr bwMode="auto">
            <a:xfrm>
              <a:off x="6228011"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 name="Rectangle 42"/>
            <p:cNvSpPr>
              <a:spLocks noChangeArrowheads="1"/>
            </p:cNvSpPr>
            <p:nvPr/>
          </p:nvSpPr>
          <p:spPr bwMode="auto">
            <a:xfrm>
              <a:off x="6356246"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 name="Rectangle 43"/>
            <p:cNvSpPr>
              <a:spLocks noChangeArrowheads="1"/>
            </p:cNvSpPr>
            <p:nvPr/>
          </p:nvSpPr>
          <p:spPr bwMode="auto">
            <a:xfrm>
              <a:off x="6356246"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 name="Rectangle 44"/>
            <p:cNvSpPr>
              <a:spLocks noChangeArrowheads="1"/>
            </p:cNvSpPr>
            <p:nvPr/>
          </p:nvSpPr>
          <p:spPr bwMode="auto">
            <a:xfrm>
              <a:off x="6484480"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 name="Rectangle 45"/>
            <p:cNvSpPr>
              <a:spLocks noChangeArrowheads="1"/>
            </p:cNvSpPr>
            <p:nvPr/>
          </p:nvSpPr>
          <p:spPr bwMode="auto">
            <a:xfrm>
              <a:off x="6484480"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 name="Rectangle 46"/>
            <p:cNvSpPr>
              <a:spLocks noChangeArrowheads="1"/>
            </p:cNvSpPr>
            <p:nvPr/>
          </p:nvSpPr>
          <p:spPr bwMode="auto">
            <a:xfrm>
              <a:off x="6612714"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 name="Rectangle 47"/>
            <p:cNvSpPr>
              <a:spLocks noChangeArrowheads="1"/>
            </p:cNvSpPr>
            <p:nvPr/>
          </p:nvSpPr>
          <p:spPr bwMode="auto">
            <a:xfrm>
              <a:off x="6612714"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0" name="Rectangle 48"/>
            <p:cNvSpPr>
              <a:spLocks noChangeArrowheads="1"/>
            </p:cNvSpPr>
            <p:nvPr/>
          </p:nvSpPr>
          <p:spPr bwMode="auto">
            <a:xfrm>
              <a:off x="6740948"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 name="Rectangle 49"/>
            <p:cNvSpPr>
              <a:spLocks noChangeArrowheads="1"/>
            </p:cNvSpPr>
            <p:nvPr/>
          </p:nvSpPr>
          <p:spPr bwMode="auto">
            <a:xfrm>
              <a:off x="6740948"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 name="Rectangle 50"/>
            <p:cNvSpPr>
              <a:spLocks noChangeArrowheads="1"/>
            </p:cNvSpPr>
            <p:nvPr/>
          </p:nvSpPr>
          <p:spPr bwMode="auto">
            <a:xfrm>
              <a:off x="6869183"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 name="Rectangle 51"/>
            <p:cNvSpPr>
              <a:spLocks noChangeArrowheads="1"/>
            </p:cNvSpPr>
            <p:nvPr/>
          </p:nvSpPr>
          <p:spPr bwMode="auto">
            <a:xfrm>
              <a:off x="6869183"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 name="Rectangle 52"/>
            <p:cNvSpPr>
              <a:spLocks noChangeArrowheads="1"/>
            </p:cNvSpPr>
            <p:nvPr/>
          </p:nvSpPr>
          <p:spPr bwMode="auto">
            <a:xfrm>
              <a:off x="699741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 name="Rectangle 53"/>
            <p:cNvSpPr>
              <a:spLocks noChangeArrowheads="1"/>
            </p:cNvSpPr>
            <p:nvPr/>
          </p:nvSpPr>
          <p:spPr bwMode="auto">
            <a:xfrm>
              <a:off x="699741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6" name="Rectangle 54"/>
            <p:cNvSpPr>
              <a:spLocks noChangeArrowheads="1"/>
            </p:cNvSpPr>
            <p:nvPr/>
          </p:nvSpPr>
          <p:spPr bwMode="auto">
            <a:xfrm>
              <a:off x="7125651"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 name="Rectangle 55"/>
            <p:cNvSpPr>
              <a:spLocks noChangeArrowheads="1"/>
            </p:cNvSpPr>
            <p:nvPr/>
          </p:nvSpPr>
          <p:spPr bwMode="auto">
            <a:xfrm>
              <a:off x="7125651"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 name="Rectangle 56"/>
            <p:cNvSpPr>
              <a:spLocks noChangeArrowheads="1"/>
            </p:cNvSpPr>
            <p:nvPr/>
          </p:nvSpPr>
          <p:spPr bwMode="auto">
            <a:xfrm>
              <a:off x="7253885"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 name="Rectangle 57"/>
            <p:cNvSpPr>
              <a:spLocks noChangeArrowheads="1"/>
            </p:cNvSpPr>
            <p:nvPr/>
          </p:nvSpPr>
          <p:spPr bwMode="auto">
            <a:xfrm>
              <a:off x="7253885"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 name="Rectangle 58"/>
            <p:cNvSpPr>
              <a:spLocks noChangeArrowheads="1"/>
            </p:cNvSpPr>
            <p:nvPr/>
          </p:nvSpPr>
          <p:spPr bwMode="auto">
            <a:xfrm>
              <a:off x="7382120"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 name="Rectangle 59"/>
            <p:cNvSpPr>
              <a:spLocks noChangeArrowheads="1"/>
            </p:cNvSpPr>
            <p:nvPr/>
          </p:nvSpPr>
          <p:spPr bwMode="auto">
            <a:xfrm>
              <a:off x="7382120"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 name="Rectangle 60"/>
            <p:cNvSpPr>
              <a:spLocks noChangeArrowheads="1"/>
            </p:cNvSpPr>
            <p:nvPr/>
          </p:nvSpPr>
          <p:spPr bwMode="auto">
            <a:xfrm>
              <a:off x="7510354"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 name="Rectangle 61"/>
            <p:cNvSpPr>
              <a:spLocks noChangeArrowheads="1"/>
            </p:cNvSpPr>
            <p:nvPr/>
          </p:nvSpPr>
          <p:spPr bwMode="auto">
            <a:xfrm>
              <a:off x="7510354"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4" name="Rectangle 62"/>
            <p:cNvSpPr>
              <a:spLocks noChangeArrowheads="1"/>
            </p:cNvSpPr>
            <p:nvPr/>
          </p:nvSpPr>
          <p:spPr bwMode="auto">
            <a:xfrm>
              <a:off x="7638588"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5" name="Rectangle 63"/>
            <p:cNvSpPr>
              <a:spLocks noChangeArrowheads="1"/>
            </p:cNvSpPr>
            <p:nvPr/>
          </p:nvSpPr>
          <p:spPr bwMode="auto">
            <a:xfrm>
              <a:off x="7638588"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 name="Rectangle 64"/>
            <p:cNvSpPr>
              <a:spLocks noChangeArrowheads="1"/>
            </p:cNvSpPr>
            <p:nvPr/>
          </p:nvSpPr>
          <p:spPr bwMode="auto">
            <a:xfrm>
              <a:off x="7766822"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 name="Rectangle 65"/>
            <p:cNvSpPr>
              <a:spLocks noChangeArrowheads="1"/>
            </p:cNvSpPr>
            <p:nvPr/>
          </p:nvSpPr>
          <p:spPr bwMode="auto">
            <a:xfrm>
              <a:off x="7766822"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8" name="Rectangle 66"/>
            <p:cNvSpPr>
              <a:spLocks noChangeArrowheads="1"/>
            </p:cNvSpPr>
            <p:nvPr/>
          </p:nvSpPr>
          <p:spPr bwMode="auto">
            <a:xfrm>
              <a:off x="789505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9" name="Rectangle 67"/>
            <p:cNvSpPr>
              <a:spLocks noChangeArrowheads="1"/>
            </p:cNvSpPr>
            <p:nvPr/>
          </p:nvSpPr>
          <p:spPr bwMode="auto">
            <a:xfrm>
              <a:off x="789505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 name="Rectangle 70"/>
            <p:cNvSpPr>
              <a:spLocks noChangeArrowheads="1"/>
            </p:cNvSpPr>
            <p:nvPr/>
          </p:nvSpPr>
          <p:spPr bwMode="auto">
            <a:xfrm>
              <a:off x="609977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 name="Rectangle 71"/>
            <p:cNvSpPr>
              <a:spLocks noChangeArrowheads="1"/>
            </p:cNvSpPr>
            <p:nvPr/>
          </p:nvSpPr>
          <p:spPr bwMode="auto">
            <a:xfrm>
              <a:off x="609977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 name="Rectangle 72"/>
            <p:cNvSpPr>
              <a:spLocks noChangeArrowheads="1"/>
            </p:cNvSpPr>
            <p:nvPr/>
          </p:nvSpPr>
          <p:spPr bwMode="auto">
            <a:xfrm>
              <a:off x="6228011"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 name="Rectangle 73"/>
            <p:cNvSpPr>
              <a:spLocks noChangeArrowheads="1"/>
            </p:cNvSpPr>
            <p:nvPr/>
          </p:nvSpPr>
          <p:spPr bwMode="auto">
            <a:xfrm>
              <a:off x="6228011"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 name="Rectangle 74"/>
            <p:cNvSpPr>
              <a:spLocks noChangeArrowheads="1"/>
            </p:cNvSpPr>
            <p:nvPr/>
          </p:nvSpPr>
          <p:spPr bwMode="auto">
            <a:xfrm>
              <a:off x="6356246"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 name="Rectangle 75"/>
            <p:cNvSpPr>
              <a:spLocks noChangeArrowheads="1"/>
            </p:cNvSpPr>
            <p:nvPr/>
          </p:nvSpPr>
          <p:spPr bwMode="auto">
            <a:xfrm>
              <a:off x="6356246"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 name="Rectangle 76"/>
            <p:cNvSpPr>
              <a:spLocks noChangeArrowheads="1"/>
            </p:cNvSpPr>
            <p:nvPr/>
          </p:nvSpPr>
          <p:spPr bwMode="auto">
            <a:xfrm>
              <a:off x="6484480"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 name="Rectangle 77"/>
            <p:cNvSpPr>
              <a:spLocks noChangeArrowheads="1"/>
            </p:cNvSpPr>
            <p:nvPr/>
          </p:nvSpPr>
          <p:spPr bwMode="auto">
            <a:xfrm>
              <a:off x="6484480"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 name="Rectangle 78"/>
            <p:cNvSpPr>
              <a:spLocks noChangeArrowheads="1"/>
            </p:cNvSpPr>
            <p:nvPr/>
          </p:nvSpPr>
          <p:spPr bwMode="auto">
            <a:xfrm>
              <a:off x="6612714"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 name="Rectangle 79"/>
            <p:cNvSpPr>
              <a:spLocks noChangeArrowheads="1"/>
            </p:cNvSpPr>
            <p:nvPr/>
          </p:nvSpPr>
          <p:spPr bwMode="auto">
            <a:xfrm>
              <a:off x="6612714"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 name="Rectangle 80"/>
            <p:cNvSpPr>
              <a:spLocks noChangeArrowheads="1"/>
            </p:cNvSpPr>
            <p:nvPr/>
          </p:nvSpPr>
          <p:spPr bwMode="auto">
            <a:xfrm>
              <a:off x="6740948"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 name="Rectangle 81"/>
            <p:cNvSpPr>
              <a:spLocks noChangeArrowheads="1"/>
            </p:cNvSpPr>
            <p:nvPr/>
          </p:nvSpPr>
          <p:spPr bwMode="auto">
            <a:xfrm>
              <a:off x="6740948"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 name="Rectangle 82"/>
            <p:cNvSpPr>
              <a:spLocks noChangeArrowheads="1"/>
            </p:cNvSpPr>
            <p:nvPr/>
          </p:nvSpPr>
          <p:spPr bwMode="auto">
            <a:xfrm>
              <a:off x="6869183"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 name="Rectangle 83"/>
            <p:cNvSpPr>
              <a:spLocks noChangeArrowheads="1"/>
            </p:cNvSpPr>
            <p:nvPr/>
          </p:nvSpPr>
          <p:spPr bwMode="auto">
            <a:xfrm>
              <a:off x="6869183"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 name="Rectangle 84"/>
            <p:cNvSpPr>
              <a:spLocks noChangeArrowheads="1"/>
            </p:cNvSpPr>
            <p:nvPr/>
          </p:nvSpPr>
          <p:spPr bwMode="auto">
            <a:xfrm>
              <a:off x="699741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 name="Rectangle 85"/>
            <p:cNvSpPr>
              <a:spLocks noChangeArrowheads="1"/>
            </p:cNvSpPr>
            <p:nvPr/>
          </p:nvSpPr>
          <p:spPr bwMode="auto">
            <a:xfrm>
              <a:off x="699741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 name="Rectangle 86"/>
            <p:cNvSpPr>
              <a:spLocks noChangeArrowheads="1"/>
            </p:cNvSpPr>
            <p:nvPr/>
          </p:nvSpPr>
          <p:spPr bwMode="auto">
            <a:xfrm>
              <a:off x="7125651"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 name="Rectangle 87"/>
            <p:cNvSpPr>
              <a:spLocks noChangeArrowheads="1"/>
            </p:cNvSpPr>
            <p:nvPr/>
          </p:nvSpPr>
          <p:spPr bwMode="auto">
            <a:xfrm>
              <a:off x="7125651"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8" name="Rectangle 88"/>
            <p:cNvSpPr>
              <a:spLocks noChangeArrowheads="1"/>
            </p:cNvSpPr>
            <p:nvPr/>
          </p:nvSpPr>
          <p:spPr bwMode="auto">
            <a:xfrm>
              <a:off x="7253885"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9" name="Rectangle 89"/>
            <p:cNvSpPr>
              <a:spLocks noChangeArrowheads="1"/>
            </p:cNvSpPr>
            <p:nvPr/>
          </p:nvSpPr>
          <p:spPr bwMode="auto">
            <a:xfrm>
              <a:off x="7253885"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 name="Rectangle 90"/>
            <p:cNvSpPr>
              <a:spLocks noChangeArrowheads="1"/>
            </p:cNvSpPr>
            <p:nvPr/>
          </p:nvSpPr>
          <p:spPr bwMode="auto">
            <a:xfrm>
              <a:off x="7382120"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1" name="Rectangle 91"/>
            <p:cNvSpPr>
              <a:spLocks noChangeArrowheads="1"/>
            </p:cNvSpPr>
            <p:nvPr/>
          </p:nvSpPr>
          <p:spPr bwMode="auto">
            <a:xfrm>
              <a:off x="7382120"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 name="Rectangle 92"/>
            <p:cNvSpPr>
              <a:spLocks noChangeArrowheads="1"/>
            </p:cNvSpPr>
            <p:nvPr/>
          </p:nvSpPr>
          <p:spPr bwMode="auto">
            <a:xfrm>
              <a:off x="7510354"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3" name="Rectangle 93"/>
            <p:cNvSpPr>
              <a:spLocks noChangeArrowheads="1"/>
            </p:cNvSpPr>
            <p:nvPr/>
          </p:nvSpPr>
          <p:spPr bwMode="auto">
            <a:xfrm>
              <a:off x="7510354"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4" name="Rectangle 94"/>
            <p:cNvSpPr>
              <a:spLocks noChangeArrowheads="1"/>
            </p:cNvSpPr>
            <p:nvPr/>
          </p:nvSpPr>
          <p:spPr bwMode="auto">
            <a:xfrm>
              <a:off x="7638588"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5" name="Rectangle 95"/>
            <p:cNvSpPr>
              <a:spLocks noChangeArrowheads="1"/>
            </p:cNvSpPr>
            <p:nvPr/>
          </p:nvSpPr>
          <p:spPr bwMode="auto">
            <a:xfrm>
              <a:off x="7638588"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6" name="Rectangle 96"/>
            <p:cNvSpPr>
              <a:spLocks noChangeArrowheads="1"/>
            </p:cNvSpPr>
            <p:nvPr/>
          </p:nvSpPr>
          <p:spPr bwMode="auto">
            <a:xfrm>
              <a:off x="7766822"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 name="Rectangle 97"/>
            <p:cNvSpPr>
              <a:spLocks noChangeArrowheads="1"/>
            </p:cNvSpPr>
            <p:nvPr/>
          </p:nvSpPr>
          <p:spPr bwMode="auto">
            <a:xfrm>
              <a:off x="7766822"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 name="Rectangle 98"/>
            <p:cNvSpPr>
              <a:spLocks noChangeArrowheads="1"/>
            </p:cNvSpPr>
            <p:nvPr/>
          </p:nvSpPr>
          <p:spPr bwMode="auto">
            <a:xfrm>
              <a:off x="789505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 name="Rectangle 99"/>
            <p:cNvSpPr>
              <a:spLocks noChangeArrowheads="1"/>
            </p:cNvSpPr>
            <p:nvPr/>
          </p:nvSpPr>
          <p:spPr bwMode="auto">
            <a:xfrm>
              <a:off x="789505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 name="Rectangle 102"/>
            <p:cNvSpPr>
              <a:spLocks noChangeArrowheads="1"/>
            </p:cNvSpPr>
            <p:nvPr/>
          </p:nvSpPr>
          <p:spPr bwMode="auto">
            <a:xfrm>
              <a:off x="609977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1" name="Rectangle 103"/>
            <p:cNvSpPr>
              <a:spLocks noChangeArrowheads="1"/>
            </p:cNvSpPr>
            <p:nvPr/>
          </p:nvSpPr>
          <p:spPr bwMode="auto">
            <a:xfrm>
              <a:off x="609977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 name="Rectangle 104"/>
            <p:cNvSpPr>
              <a:spLocks noChangeArrowheads="1"/>
            </p:cNvSpPr>
            <p:nvPr/>
          </p:nvSpPr>
          <p:spPr bwMode="auto">
            <a:xfrm>
              <a:off x="6228011"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3" name="Rectangle 105"/>
            <p:cNvSpPr>
              <a:spLocks noChangeArrowheads="1"/>
            </p:cNvSpPr>
            <p:nvPr/>
          </p:nvSpPr>
          <p:spPr bwMode="auto">
            <a:xfrm>
              <a:off x="6228011"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4" name="Rectangle 106"/>
            <p:cNvSpPr>
              <a:spLocks noChangeArrowheads="1"/>
            </p:cNvSpPr>
            <p:nvPr/>
          </p:nvSpPr>
          <p:spPr bwMode="auto">
            <a:xfrm>
              <a:off x="6356246"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5" name="Rectangle 107"/>
            <p:cNvSpPr>
              <a:spLocks noChangeArrowheads="1"/>
            </p:cNvSpPr>
            <p:nvPr/>
          </p:nvSpPr>
          <p:spPr bwMode="auto">
            <a:xfrm>
              <a:off x="6356246"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6" name="Rectangle 108"/>
            <p:cNvSpPr>
              <a:spLocks noChangeArrowheads="1"/>
            </p:cNvSpPr>
            <p:nvPr/>
          </p:nvSpPr>
          <p:spPr bwMode="auto">
            <a:xfrm>
              <a:off x="6484480"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7" name="Rectangle 109"/>
            <p:cNvSpPr>
              <a:spLocks noChangeArrowheads="1"/>
            </p:cNvSpPr>
            <p:nvPr/>
          </p:nvSpPr>
          <p:spPr bwMode="auto">
            <a:xfrm>
              <a:off x="6484480"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8" name="Rectangle 110"/>
            <p:cNvSpPr>
              <a:spLocks noChangeArrowheads="1"/>
            </p:cNvSpPr>
            <p:nvPr/>
          </p:nvSpPr>
          <p:spPr bwMode="auto">
            <a:xfrm>
              <a:off x="6612714"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9" name="Rectangle 111"/>
            <p:cNvSpPr>
              <a:spLocks noChangeArrowheads="1"/>
            </p:cNvSpPr>
            <p:nvPr/>
          </p:nvSpPr>
          <p:spPr bwMode="auto">
            <a:xfrm>
              <a:off x="6612714"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0" name="Rectangle 112"/>
            <p:cNvSpPr>
              <a:spLocks noChangeArrowheads="1"/>
            </p:cNvSpPr>
            <p:nvPr/>
          </p:nvSpPr>
          <p:spPr bwMode="auto">
            <a:xfrm>
              <a:off x="6740948"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1" name="Rectangle 113"/>
            <p:cNvSpPr>
              <a:spLocks noChangeArrowheads="1"/>
            </p:cNvSpPr>
            <p:nvPr/>
          </p:nvSpPr>
          <p:spPr bwMode="auto">
            <a:xfrm>
              <a:off x="6740948"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2" name="Rectangle 114"/>
            <p:cNvSpPr>
              <a:spLocks noChangeArrowheads="1"/>
            </p:cNvSpPr>
            <p:nvPr/>
          </p:nvSpPr>
          <p:spPr bwMode="auto">
            <a:xfrm>
              <a:off x="6869183"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 name="Rectangle 115"/>
            <p:cNvSpPr>
              <a:spLocks noChangeArrowheads="1"/>
            </p:cNvSpPr>
            <p:nvPr/>
          </p:nvSpPr>
          <p:spPr bwMode="auto">
            <a:xfrm>
              <a:off x="6869183"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4" name="Rectangle 116"/>
            <p:cNvSpPr>
              <a:spLocks noChangeArrowheads="1"/>
            </p:cNvSpPr>
            <p:nvPr/>
          </p:nvSpPr>
          <p:spPr bwMode="auto">
            <a:xfrm>
              <a:off x="699741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5" name="Rectangle 117"/>
            <p:cNvSpPr>
              <a:spLocks noChangeArrowheads="1"/>
            </p:cNvSpPr>
            <p:nvPr/>
          </p:nvSpPr>
          <p:spPr bwMode="auto">
            <a:xfrm>
              <a:off x="699741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6" name="Rectangle 118"/>
            <p:cNvSpPr>
              <a:spLocks noChangeArrowheads="1"/>
            </p:cNvSpPr>
            <p:nvPr/>
          </p:nvSpPr>
          <p:spPr bwMode="auto">
            <a:xfrm>
              <a:off x="7125651"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7" name="Rectangle 119"/>
            <p:cNvSpPr>
              <a:spLocks noChangeArrowheads="1"/>
            </p:cNvSpPr>
            <p:nvPr/>
          </p:nvSpPr>
          <p:spPr bwMode="auto">
            <a:xfrm>
              <a:off x="7125651"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 name="Rectangle 120"/>
            <p:cNvSpPr>
              <a:spLocks noChangeArrowheads="1"/>
            </p:cNvSpPr>
            <p:nvPr/>
          </p:nvSpPr>
          <p:spPr bwMode="auto">
            <a:xfrm>
              <a:off x="7253885"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9" name="Rectangle 121"/>
            <p:cNvSpPr>
              <a:spLocks noChangeArrowheads="1"/>
            </p:cNvSpPr>
            <p:nvPr/>
          </p:nvSpPr>
          <p:spPr bwMode="auto">
            <a:xfrm>
              <a:off x="7253885"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0" name="Rectangle 122"/>
            <p:cNvSpPr>
              <a:spLocks noChangeArrowheads="1"/>
            </p:cNvSpPr>
            <p:nvPr/>
          </p:nvSpPr>
          <p:spPr bwMode="auto">
            <a:xfrm>
              <a:off x="7382120"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1" name="Rectangle 123"/>
            <p:cNvSpPr>
              <a:spLocks noChangeArrowheads="1"/>
            </p:cNvSpPr>
            <p:nvPr/>
          </p:nvSpPr>
          <p:spPr bwMode="auto">
            <a:xfrm>
              <a:off x="7382120"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2" name="Rectangle 124"/>
            <p:cNvSpPr>
              <a:spLocks noChangeArrowheads="1"/>
            </p:cNvSpPr>
            <p:nvPr/>
          </p:nvSpPr>
          <p:spPr bwMode="auto">
            <a:xfrm>
              <a:off x="7510354"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 name="Rectangle 125"/>
            <p:cNvSpPr>
              <a:spLocks noChangeArrowheads="1"/>
            </p:cNvSpPr>
            <p:nvPr/>
          </p:nvSpPr>
          <p:spPr bwMode="auto">
            <a:xfrm>
              <a:off x="7510354"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4" name="Rectangle 126"/>
            <p:cNvSpPr>
              <a:spLocks noChangeArrowheads="1"/>
            </p:cNvSpPr>
            <p:nvPr/>
          </p:nvSpPr>
          <p:spPr bwMode="auto">
            <a:xfrm>
              <a:off x="7638588"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5" name="Rectangle 127"/>
            <p:cNvSpPr>
              <a:spLocks noChangeArrowheads="1"/>
            </p:cNvSpPr>
            <p:nvPr/>
          </p:nvSpPr>
          <p:spPr bwMode="auto">
            <a:xfrm>
              <a:off x="7638588"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 name="Rectangle 128"/>
            <p:cNvSpPr>
              <a:spLocks noChangeArrowheads="1"/>
            </p:cNvSpPr>
            <p:nvPr/>
          </p:nvSpPr>
          <p:spPr bwMode="auto">
            <a:xfrm>
              <a:off x="7766822"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7" name="Rectangle 129"/>
            <p:cNvSpPr>
              <a:spLocks noChangeArrowheads="1"/>
            </p:cNvSpPr>
            <p:nvPr/>
          </p:nvSpPr>
          <p:spPr bwMode="auto">
            <a:xfrm>
              <a:off x="7766822"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 name="Rectangle 130"/>
            <p:cNvSpPr>
              <a:spLocks noChangeArrowheads="1"/>
            </p:cNvSpPr>
            <p:nvPr/>
          </p:nvSpPr>
          <p:spPr bwMode="auto">
            <a:xfrm>
              <a:off x="789505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 name="Rectangle 131"/>
            <p:cNvSpPr>
              <a:spLocks noChangeArrowheads="1"/>
            </p:cNvSpPr>
            <p:nvPr/>
          </p:nvSpPr>
          <p:spPr bwMode="auto">
            <a:xfrm>
              <a:off x="789505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0" name="Rectangle 134"/>
            <p:cNvSpPr>
              <a:spLocks noChangeArrowheads="1"/>
            </p:cNvSpPr>
            <p:nvPr/>
          </p:nvSpPr>
          <p:spPr bwMode="auto">
            <a:xfrm>
              <a:off x="609977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1" name="Rectangle 135"/>
            <p:cNvSpPr>
              <a:spLocks noChangeArrowheads="1"/>
            </p:cNvSpPr>
            <p:nvPr/>
          </p:nvSpPr>
          <p:spPr bwMode="auto">
            <a:xfrm>
              <a:off x="609977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2" name="Rectangle 136"/>
            <p:cNvSpPr>
              <a:spLocks noChangeArrowheads="1"/>
            </p:cNvSpPr>
            <p:nvPr/>
          </p:nvSpPr>
          <p:spPr bwMode="auto">
            <a:xfrm>
              <a:off x="6228011"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 name="Rectangle 137"/>
            <p:cNvSpPr>
              <a:spLocks noChangeArrowheads="1"/>
            </p:cNvSpPr>
            <p:nvPr/>
          </p:nvSpPr>
          <p:spPr bwMode="auto">
            <a:xfrm>
              <a:off x="6228011"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4" name="Rectangle 138"/>
            <p:cNvSpPr>
              <a:spLocks noChangeArrowheads="1"/>
            </p:cNvSpPr>
            <p:nvPr/>
          </p:nvSpPr>
          <p:spPr bwMode="auto">
            <a:xfrm>
              <a:off x="6356246"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 name="Rectangle 139"/>
            <p:cNvSpPr>
              <a:spLocks noChangeArrowheads="1"/>
            </p:cNvSpPr>
            <p:nvPr/>
          </p:nvSpPr>
          <p:spPr bwMode="auto">
            <a:xfrm>
              <a:off x="6356246"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 name="Rectangle 140"/>
            <p:cNvSpPr>
              <a:spLocks noChangeArrowheads="1"/>
            </p:cNvSpPr>
            <p:nvPr/>
          </p:nvSpPr>
          <p:spPr bwMode="auto">
            <a:xfrm>
              <a:off x="6484480"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7" name="Rectangle 141"/>
            <p:cNvSpPr>
              <a:spLocks noChangeArrowheads="1"/>
            </p:cNvSpPr>
            <p:nvPr/>
          </p:nvSpPr>
          <p:spPr bwMode="auto">
            <a:xfrm>
              <a:off x="6484480"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8" name="Rectangle 142"/>
            <p:cNvSpPr>
              <a:spLocks noChangeArrowheads="1"/>
            </p:cNvSpPr>
            <p:nvPr/>
          </p:nvSpPr>
          <p:spPr bwMode="auto">
            <a:xfrm>
              <a:off x="6612714"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9" name="Rectangle 143"/>
            <p:cNvSpPr>
              <a:spLocks noChangeArrowheads="1"/>
            </p:cNvSpPr>
            <p:nvPr/>
          </p:nvSpPr>
          <p:spPr bwMode="auto">
            <a:xfrm>
              <a:off x="6612714"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0" name="Rectangle 144"/>
            <p:cNvSpPr>
              <a:spLocks noChangeArrowheads="1"/>
            </p:cNvSpPr>
            <p:nvPr/>
          </p:nvSpPr>
          <p:spPr bwMode="auto">
            <a:xfrm>
              <a:off x="6740948"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1" name="Rectangle 145"/>
            <p:cNvSpPr>
              <a:spLocks noChangeArrowheads="1"/>
            </p:cNvSpPr>
            <p:nvPr/>
          </p:nvSpPr>
          <p:spPr bwMode="auto">
            <a:xfrm>
              <a:off x="6740948"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2" name="Rectangle 146"/>
            <p:cNvSpPr>
              <a:spLocks noChangeArrowheads="1"/>
            </p:cNvSpPr>
            <p:nvPr/>
          </p:nvSpPr>
          <p:spPr bwMode="auto">
            <a:xfrm>
              <a:off x="6869183"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 name="Rectangle 147"/>
            <p:cNvSpPr>
              <a:spLocks noChangeArrowheads="1"/>
            </p:cNvSpPr>
            <p:nvPr/>
          </p:nvSpPr>
          <p:spPr bwMode="auto">
            <a:xfrm>
              <a:off x="6869183"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 name="Rectangle 148"/>
            <p:cNvSpPr>
              <a:spLocks noChangeArrowheads="1"/>
            </p:cNvSpPr>
            <p:nvPr/>
          </p:nvSpPr>
          <p:spPr bwMode="auto">
            <a:xfrm>
              <a:off x="699741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5" name="Rectangle 149"/>
            <p:cNvSpPr>
              <a:spLocks noChangeArrowheads="1"/>
            </p:cNvSpPr>
            <p:nvPr/>
          </p:nvSpPr>
          <p:spPr bwMode="auto">
            <a:xfrm>
              <a:off x="699741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6" name="Rectangle 150"/>
            <p:cNvSpPr>
              <a:spLocks noChangeArrowheads="1"/>
            </p:cNvSpPr>
            <p:nvPr/>
          </p:nvSpPr>
          <p:spPr bwMode="auto">
            <a:xfrm>
              <a:off x="7125651"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7" name="Rectangle 151"/>
            <p:cNvSpPr>
              <a:spLocks noChangeArrowheads="1"/>
            </p:cNvSpPr>
            <p:nvPr/>
          </p:nvSpPr>
          <p:spPr bwMode="auto">
            <a:xfrm>
              <a:off x="7125651"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8" name="Rectangle 152"/>
            <p:cNvSpPr>
              <a:spLocks noChangeArrowheads="1"/>
            </p:cNvSpPr>
            <p:nvPr/>
          </p:nvSpPr>
          <p:spPr bwMode="auto">
            <a:xfrm>
              <a:off x="7253885"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9" name="Rectangle 153"/>
            <p:cNvSpPr>
              <a:spLocks noChangeArrowheads="1"/>
            </p:cNvSpPr>
            <p:nvPr/>
          </p:nvSpPr>
          <p:spPr bwMode="auto">
            <a:xfrm>
              <a:off x="7253885"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0" name="Rectangle 154"/>
            <p:cNvSpPr>
              <a:spLocks noChangeArrowheads="1"/>
            </p:cNvSpPr>
            <p:nvPr/>
          </p:nvSpPr>
          <p:spPr bwMode="auto">
            <a:xfrm>
              <a:off x="7382120"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1" name="Rectangle 155"/>
            <p:cNvSpPr>
              <a:spLocks noChangeArrowheads="1"/>
            </p:cNvSpPr>
            <p:nvPr/>
          </p:nvSpPr>
          <p:spPr bwMode="auto">
            <a:xfrm>
              <a:off x="7382120"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2" name="Rectangle 156"/>
            <p:cNvSpPr>
              <a:spLocks noChangeArrowheads="1"/>
            </p:cNvSpPr>
            <p:nvPr/>
          </p:nvSpPr>
          <p:spPr bwMode="auto">
            <a:xfrm>
              <a:off x="7510354"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3" name="Rectangle 157"/>
            <p:cNvSpPr>
              <a:spLocks noChangeArrowheads="1"/>
            </p:cNvSpPr>
            <p:nvPr/>
          </p:nvSpPr>
          <p:spPr bwMode="auto">
            <a:xfrm>
              <a:off x="7510354"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4" name="Rectangle 158"/>
            <p:cNvSpPr>
              <a:spLocks noChangeArrowheads="1"/>
            </p:cNvSpPr>
            <p:nvPr/>
          </p:nvSpPr>
          <p:spPr bwMode="auto">
            <a:xfrm>
              <a:off x="7638588"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5" name="Rectangle 159"/>
            <p:cNvSpPr>
              <a:spLocks noChangeArrowheads="1"/>
            </p:cNvSpPr>
            <p:nvPr/>
          </p:nvSpPr>
          <p:spPr bwMode="auto">
            <a:xfrm>
              <a:off x="7638588"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6" name="Rectangle 160"/>
            <p:cNvSpPr>
              <a:spLocks noChangeArrowheads="1"/>
            </p:cNvSpPr>
            <p:nvPr/>
          </p:nvSpPr>
          <p:spPr bwMode="auto">
            <a:xfrm>
              <a:off x="7766822"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7" name="Rectangle 161"/>
            <p:cNvSpPr>
              <a:spLocks noChangeArrowheads="1"/>
            </p:cNvSpPr>
            <p:nvPr/>
          </p:nvSpPr>
          <p:spPr bwMode="auto">
            <a:xfrm>
              <a:off x="7766822"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8" name="Rectangle 162"/>
            <p:cNvSpPr>
              <a:spLocks noChangeArrowheads="1"/>
            </p:cNvSpPr>
            <p:nvPr/>
          </p:nvSpPr>
          <p:spPr bwMode="auto">
            <a:xfrm>
              <a:off x="789505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9" name="Rectangle 163"/>
            <p:cNvSpPr>
              <a:spLocks noChangeArrowheads="1"/>
            </p:cNvSpPr>
            <p:nvPr/>
          </p:nvSpPr>
          <p:spPr bwMode="auto">
            <a:xfrm>
              <a:off x="789505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0" name="Rectangle 166"/>
            <p:cNvSpPr>
              <a:spLocks noChangeArrowheads="1"/>
            </p:cNvSpPr>
            <p:nvPr/>
          </p:nvSpPr>
          <p:spPr bwMode="auto">
            <a:xfrm>
              <a:off x="609977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1" name="Rectangle 167"/>
            <p:cNvSpPr>
              <a:spLocks noChangeArrowheads="1"/>
            </p:cNvSpPr>
            <p:nvPr/>
          </p:nvSpPr>
          <p:spPr bwMode="auto">
            <a:xfrm>
              <a:off x="609977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 name="Rectangle 168"/>
            <p:cNvSpPr>
              <a:spLocks noChangeArrowheads="1"/>
            </p:cNvSpPr>
            <p:nvPr/>
          </p:nvSpPr>
          <p:spPr bwMode="auto">
            <a:xfrm>
              <a:off x="6228011"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3" name="Rectangle 169"/>
            <p:cNvSpPr>
              <a:spLocks noChangeArrowheads="1"/>
            </p:cNvSpPr>
            <p:nvPr/>
          </p:nvSpPr>
          <p:spPr bwMode="auto">
            <a:xfrm>
              <a:off x="6228011"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 name="Rectangle 170"/>
            <p:cNvSpPr>
              <a:spLocks noChangeArrowheads="1"/>
            </p:cNvSpPr>
            <p:nvPr/>
          </p:nvSpPr>
          <p:spPr bwMode="auto">
            <a:xfrm>
              <a:off x="6356246"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5" name="Rectangle 171"/>
            <p:cNvSpPr>
              <a:spLocks noChangeArrowheads="1"/>
            </p:cNvSpPr>
            <p:nvPr/>
          </p:nvSpPr>
          <p:spPr bwMode="auto">
            <a:xfrm>
              <a:off x="6356246"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6" name="Rectangle 172"/>
            <p:cNvSpPr>
              <a:spLocks noChangeArrowheads="1"/>
            </p:cNvSpPr>
            <p:nvPr/>
          </p:nvSpPr>
          <p:spPr bwMode="auto">
            <a:xfrm>
              <a:off x="6484480"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7" name="Rectangle 173"/>
            <p:cNvSpPr>
              <a:spLocks noChangeArrowheads="1"/>
            </p:cNvSpPr>
            <p:nvPr/>
          </p:nvSpPr>
          <p:spPr bwMode="auto">
            <a:xfrm>
              <a:off x="6484480"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8" name="Rectangle 174"/>
            <p:cNvSpPr>
              <a:spLocks noChangeArrowheads="1"/>
            </p:cNvSpPr>
            <p:nvPr/>
          </p:nvSpPr>
          <p:spPr bwMode="auto">
            <a:xfrm>
              <a:off x="6612714"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9" name="Rectangle 175"/>
            <p:cNvSpPr>
              <a:spLocks noChangeArrowheads="1"/>
            </p:cNvSpPr>
            <p:nvPr/>
          </p:nvSpPr>
          <p:spPr bwMode="auto">
            <a:xfrm>
              <a:off x="6612714"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 name="Rectangle 176"/>
            <p:cNvSpPr>
              <a:spLocks noChangeArrowheads="1"/>
            </p:cNvSpPr>
            <p:nvPr/>
          </p:nvSpPr>
          <p:spPr bwMode="auto">
            <a:xfrm>
              <a:off x="6740948"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 name="Rectangle 177"/>
            <p:cNvSpPr>
              <a:spLocks noChangeArrowheads="1"/>
            </p:cNvSpPr>
            <p:nvPr/>
          </p:nvSpPr>
          <p:spPr bwMode="auto">
            <a:xfrm>
              <a:off x="6740948"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 name="Rectangle 178"/>
            <p:cNvSpPr>
              <a:spLocks noChangeArrowheads="1"/>
            </p:cNvSpPr>
            <p:nvPr/>
          </p:nvSpPr>
          <p:spPr bwMode="auto">
            <a:xfrm>
              <a:off x="6869183"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3" name="Rectangle 179"/>
            <p:cNvSpPr>
              <a:spLocks noChangeArrowheads="1"/>
            </p:cNvSpPr>
            <p:nvPr/>
          </p:nvSpPr>
          <p:spPr bwMode="auto">
            <a:xfrm>
              <a:off x="6869183"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 name="Rectangle 180"/>
            <p:cNvSpPr>
              <a:spLocks noChangeArrowheads="1"/>
            </p:cNvSpPr>
            <p:nvPr/>
          </p:nvSpPr>
          <p:spPr bwMode="auto">
            <a:xfrm>
              <a:off x="699741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5" name="Rectangle 181"/>
            <p:cNvSpPr>
              <a:spLocks noChangeArrowheads="1"/>
            </p:cNvSpPr>
            <p:nvPr/>
          </p:nvSpPr>
          <p:spPr bwMode="auto">
            <a:xfrm>
              <a:off x="699741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6" name="Rectangle 182"/>
            <p:cNvSpPr>
              <a:spLocks noChangeArrowheads="1"/>
            </p:cNvSpPr>
            <p:nvPr/>
          </p:nvSpPr>
          <p:spPr bwMode="auto">
            <a:xfrm>
              <a:off x="7125651"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7" name="Rectangle 183"/>
            <p:cNvSpPr>
              <a:spLocks noChangeArrowheads="1"/>
            </p:cNvSpPr>
            <p:nvPr/>
          </p:nvSpPr>
          <p:spPr bwMode="auto">
            <a:xfrm>
              <a:off x="7125651"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8" name="Rectangle 184"/>
            <p:cNvSpPr>
              <a:spLocks noChangeArrowheads="1"/>
            </p:cNvSpPr>
            <p:nvPr/>
          </p:nvSpPr>
          <p:spPr bwMode="auto">
            <a:xfrm>
              <a:off x="7253885"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9" name="Rectangle 185"/>
            <p:cNvSpPr>
              <a:spLocks noChangeArrowheads="1"/>
            </p:cNvSpPr>
            <p:nvPr/>
          </p:nvSpPr>
          <p:spPr bwMode="auto">
            <a:xfrm>
              <a:off x="7253885"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0" name="Rectangle 186"/>
            <p:cNvSpPr>
              <a:spLocks noChangeArrowheads="1"/>
            </p:cNvSpPr>
            <p:nvPr/>
          </p:nvSpPr>
          <p:spPr bwMode="auto">
            <a:xfrm>
              <a:off x="7382120"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1" name="Rectangle 187"/>
            <p:cNvSpPr>
              <a:spLocks noChangeArrowheads="1"/>
            </p:cNvSpPr>
            <p:nvPr/>
          </p:nvSpPr>
          <p:spPr bwMode="auto">
            <a:xfrm>
              <a:off x="7382120"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2" name="Rectangle 188"/>
            <p:cNvSpPr>
              <a:spLocks noChangeArrowheads="1"/>
            </p:cNvSpPr>
            <p:nvPr/>
          </p:nvSpPr>
          <p:spPr bwMode="auto">
            <a:xfrm>
              <a:off x="7510354"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3" name="Rectangle 189"/>
            <p:cNvSpPr>
              <a:spLocks noChangeArrowheads="1"/>
            </p:cNvSpPr>
            <p:nvPr/>
          </p:nvSpPr>
          <p:spPr bwMode="auto">
            <a:xfrm>
              <a:off x="7510354"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 name="Rectangle 190"/>
            <p:cNvSpPr>
              <a:spLocks noChangeArrowheads="1"/>
            </p:cNvSpPr>
            <p:nvPr/>
          </p:nvSpPr>
          <p:spPr bwMode="auto">
            <a:xfrm>
              <a:off x="7638588"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 name="Rectangle 191"/>
            <p:cNvSpPr>
              <a:spLocks noChangeArrowheads="1"/>
            </p:cNvSpPr>
            <p:nvPr/>
          </p:nvSpPr>
          <p:spPr bwMode="auto">
            <a:xfrm>
              <a:off x="7638588"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6" name="Rectangle 192"/>
            <p:cNvSpPr>
              <a:spLocks noChangeArrowheads="1"/>
            </p:cNvSpPr>
            <p:nvPr/>
          </p:nvSpPr>
          <p:spPr bwMode="auto">
            <a:xfrm>
              <a:off x="7766822"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7" name="Rectangle 193"/>
            <p:cNvSpPr>
              <a:spLocks noChangeArrowheads="1"/>
            </p:cNvSpPr>
            <p:nvPr/>
          </p:nvSpPr>
          <p:spPr bwMode="auto">
            <a:xfrm>
              <a:off x="7766822"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8" name="Rectangle 194"/>
            <p:cNvSpPr>
              <a:spLocks noChangeArrowheads="1"/>
            </p:cNvSpPr>
            <p:nvPr/>
          </p:nvSpPr>
          <p:spPr bwMode="auto">
            <a:xfrm>
              <a:off x="789505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9" name="Rectangle 195"/>
            <p:cNvSpPr>
              <a:spLocks noChangeArrowheads="1"/>
            </p:cNvSpPr>
            <p:nvPr/>
          </p:nvSpPr>
          <p:spPr bwMode="auto">
            <a:xfrm>
              <a:off x="789505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0" name="Rectangle 198"/>
            <p:cNvSpPr>
              <a:spLocks noChangeArrowheads="1"/>
            </p:cNvSpPr>
            <p:nvPr/>
          </p:nvSpPr>
          <p:spPr bwMode="auto">
            <a:xfrm>
              <a:off x="609977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1" name="Rectangle 199"/>
            <p:cNvSpPr>
              <a:spLocks noChangeArrowheads="1"/>
            </p:cNvSpPr>
            <p:nvPr/>
          </p:nvSpPr>
          <p:spPr bwMode="auto">
            <a:xfrm>
              <a:off x="609977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2" name="Rectangle 200"/>
            <p:cNvSpPr>
              <a:spLocks noChangeArrowheads="1"/>
            </p:cNvSpPr>
            <p:nvPr/>
          </p:nvSpPr>
          <p:spPr bwMode="auto">
            <a:xfrm>
              <a:off x="6228011"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3" name="Rectangle 201"/>
            <p:cNvSpPr>
              <a:spLocks noChangeArrowheads="1"/>
            </p:cNvSpPr>
            <p:nvPr/>
          </p:nvSpPr>
          <p:spPr bwMode="auto">
            <a:xfrm>
              <a:off x="6228011"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4" name="Rectangle 202"/>
            <p:cNvSpPr>
              <a:spLocks noChangeArrowheads="1"/>
            </p:cNvSpPr>
            <p:nvPr/>
          </p:nvSpPr>
          <p:spPr bwMode="auto">
            <a:xfrm>
              <a:off x="6356246"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 name="Rectangle 203"/>
            <p:cNvSpPr>
              <a:spLocks noChangeArrowheads="1"/>
            </p:cNvSpPr>
            <p:nvPr/>
          </p:nvSpPr>
          <p:spPr bwMode="auto">
            <a:xfrm>
              <a:off x="6356246"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6" name="Rectangle 204"/>
            <p:cNvSpPr>
              <a:spLocks noChangeArrowheads="1"/>
            </p:cNvSpPr>
            <p:nvPr/>
          </p:nvSpPr>
          <p:spPr bwMode="auto">
            <a:xfrm>
              <a:off x="6484480"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7" name="Rectangle 205"/>
            <p:cNvSpPr>
              <a:spLocks noChangeArrowheads="1"/>
            </p:cNvSpPr>
            <p:nvPr/>
          </p:nvSpPr>
          <p:spPr bwMode="auto">
            <a:xfrm>
              <a:off x="6484480"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8" name="Rectangle 206"/>
            <p:cNvSpPr>
              <a:spLocks noChangeArrowheads="1"/>
            </p:cNvSpPr>
            <p:nvPr/>
          </p:nvSpPr>
          <p:spPr bwMode="auto">
            <a:xfrm>
              <a:off x="6612714"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9" name="Rectangle 207"/>
            <p:cNvSpPr>
              <a:spLocks noChangeArrowheads="1"/>
            </p:cNvSpPr>
            <p:nvPr/>
          </p:nvSpPr>
          <p:spPr bwMode="auto">
            <a:xfrm>
              <a:off x="6612714"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0" name="Rectangle 208"/>
            <p:cNvSpPr>
              <a:spLocks noChangeArrowheads="1"/>
            </p:cNvSpPr>
            <p:nvPr/>
          </p:nvSpPr>
          <p:spPr bwMode="auto">
            <a:xfrm>
              <a:off x="6740948"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1" name="Rectangle 209"/>
            <p:cNvSpPr>
              <a:spLocks noChangeArrowheads="1"/>
            </p:cNvSpPr>
            <p:nvPr/>
          </p:nvSpPr>
          <p:spPr bwMode="auto">
            <a:xfrm>
              <a:off x="6740948"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2" name="Rectangle 210"/>
            <p:cNvSpPr>
              <a:spLocks noChangeArrowheads="1"/>
            </p:cNvSpPr>
            <p:nvPr/>
          </p:nvSpPr>
          <p:spPr bwMode="auto">
            <a:xfrm>
              <a:off x="6869183"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3" name="Rectangle 211"/>
            <p:cNvSpPr>
              <a:spLocks noChangeArrowheads="1"/>
            </p:cNvSpPr>
            <p:nvPr/>
          </p:nvSpPr>
          <p:spPr bwMode="auto">
            <a:xfrm>
              <a:off x="6869183"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4" name="Rectangle 212"/>
            <p:cNvSpPr>
              <a:spLocks noChangeArrowheads="1"/>
            </p:cNvSpPr>
            <p:nvPr/>
          </p:nvSpPr>
          <p:spPr bwMode="auto">
            <a:xfrm>
              <a:off x="699741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 name="Rectangle 213"/>
            <p:cNvSpPr>
              <a:spLocks noChangeArrowheads="1"/>
            </p:cNvSpPr>
            <p:nvPr/>
          </p:nvSpPr>
          <p:spPr bwMode="auto">
            <a:xfrm>
              <a:off x="699741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 name="Rectangle 214"/>
            <p:cNvSpPr>
              <a:spLocks noChangeArrowheads="1"/>
            </p:cNvSpPr>
            <p:nvPr/>
          </p:nvSpPr>
          <p:spPr bwMode="auto">
            <a:xfrm>
              <a:off x="7125651"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7" name="Rectangle 215"/>
            <p:cNvSpPr>
              <a:spLocks noChangeArrowheads="1"/>
            </p:cNvSpPr>
            <p:nvPr/>
          </p:nvSpPr>
          <p:spPr bwMode="auto">
            <a:xfrm>
              <a:off x="7125651"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8" name="Rectangle 216"/>
            <p:cNvSpPr>
              <a:spLocks noChangeArrowheads="1"/>
            </p:cNvSpPr>
            <p:nvPr/>
          </p:nvSpPr>
          <p:spPr bwMode="auto">
            <a:xfrm>
              <a:off x="7253885"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9" name="Rectangle 217"/>
            <p:cNvSpPr>
              <a:spLocks noChangeArrowheads="1"/>
            </p:cNvSpPr>
            <p:nvPr/>
          </p:nvSpPr>
          <p:spPr bwMode="auto">
            <a:xfrm>
              <a:off x="7253885"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0" name="Rectangle 218"/>
            <p:cNvSpPr>
              <a:spLocks noChangeArrowheads="1"/>
            </p:cNvSpPr>
            <p:nvPr/>
          </p:nvSpPr>
          <p:spPr bwMode="auto">
            <a:xfrm>
              <a:off x="7382120"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 name="Rectangle 219"/>
            <p:cNvSpPr>
              <a:spLocks noChangeArrowheads="1"/>
            </p:cNvSpPr>
            <p:nvPr/>
          </p:nvSpPr>
          <p:spPr bwMode="auto">
            <a:xfrm>
              <a:off x="7382120"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2" name="Rectangle 220"/>
            <p:cNvSpPr>
              <a:spLocks noChangeArrowheads="1"/>
            </p:cNvSpPr>
            <p:nvPr/>
          </p:nvSpPr>
          <p:spPr bwMode="auto">
            <a:xfrm>
              <a:off x="7510354"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3" name="Rectangle 221"/>
            <p:cNvSpPr>
              <a:spLocks noChangeArrowheads="1"/>
            </p:cNvSpPr>
            <p:nvPr/>
          </p:nvSpPr>
          <p:spPr bwMode="auto">
            <a:xfrm>
              <a:off x="7510354"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4" name="Rectangle 222"/>
            <p:cNvSpPr>
              <a:spLocks noChangeArrowheads="1"/>
            </p:cNvSpPr>
            <p:nvPr/>
          </p:nvSpPr>
          <p:spPr bwMode="auto">
            <a:xfrm>
              <a:off x="7638588"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5" name="Rectangle 223"/>
            <p:cNvSpPr>
              <a:spLocks noChangeArrowheads="1"/>
            </p:cNvSpPr>
            <p:nvPr/>
          </p:nvSpPr>
          <p:spPr bwMode="auto">
            <a:xfrm>
              <a:off x="7638588"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6" name="Rectangle 224"/>
            <p:cNvSpPr>
              <a:spLocks noChangeArrowheads="1"/>
            </p:cNvSpPr>
            <p:nvPr/>
          </p:nvSpPr>
          <p:spPr bwMode="auto">
            <a:xfrm>
              <a:off x="7766822"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 name="Rectangle 225"/>
            <p:cNvSpPr>
              <a:spLocks noChangeArrowheads="1"/>
            </p:cNvSpPr>
            <p:nvPr/>
          </p:nvSpPr>
          <p:spPr bwMode="auto">
            <a:xfrm>
              <a:off x="7766822"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 name="Rectangle 226"/>
            <p:cNvSpPr>
              <a:spLocks noChangeArrowheads="1"/>
            </p:cNvSpPr>
            <p:nvPr/>
          </p:nvSpPr>
          <p:spPr bwMode="auto">
            <a:xfrm>
              <a:off x="789505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 name="Rectangle 227"/>
            <p:cNvSpPr>
              <a:spLocks noChangeArrowheads="1"/>
            </p:cNvSpPr>
            <p:nvPr/>
          </p:nvSpPr>
          <p:spPr bwMode="auto">
            <a:xfrm>
              <a:off x="789505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 name="Rectangle 230"/>
            <p:cNvSpPr>
              <a:spLocks noChangeArrowheads="1"/>
            </p:cNvSpPr>
            <p:nvPr/>
          </p:nvSpPr>
          <p:spPr bwMode="auto">
            <a:xfrm>
              <a:off x="609977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 name="Rectangle 231"/>
            <p:cNvSpPr>
              <a:spLocks noChangeArrowheads="1"/>
            </p:cNvSpPr>
            <p:nvPr/>
          </p:nvSpPr>
          <p:spPr bwMode="auto">
            <a:xfrm>
              <a:off x="609977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 name="Rectangle 232"/>
            <p:cNvSpPr>
              <a:spLocks noChangeArrowheads="1"/>
            </p:cNvSpPr>
            <p:nvPr/>
          </p:nvSpPr>
          <p:spPr bwMode="auto">
            <a:xfrm>
              <a:off x="6228011"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 name="Rectangle 233"/>
            <p:cNvSpPr>
              <a:spLocks noChangeArrowheads="1"/>
            </p:cNvSpPr>
            <p:nvPr/>
          </p:nvSpPr>
          <p:spPr bwMode="auto">
            <a:xfrm>
              <a:off x="6228011"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4" name="Rectangle 234"/>
            <p:cNvSpPr>
              <a:spLocks noChangeArrowheads="1"/>
            </p:cNvSpPr>
            <p:nvPr/>
          </p:nvSpPr>
          <p:spPr bwMode="auto">
            <a:xfrm>
              <a:off x="6356246"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 name="Rectangle 235"/>
            <p:cNvSpPr>
              <a:spLocks noChangeArrowheads="1"/>
            </p:cNvSpPr>
            <p:nvPr/>
          </p:nvSpPr>
          <p:spPr bwMode="auto">
            <a:xfrm>
              <a:off x="6356246"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6" name="Rectangle 236"/>
            <p:cNvSpPr>
              <a:spLocks noChangeArrowheads="1"/>
            </p:cNvSpPr>
            <p:nvPr/>
          </p:nvSpPr>
          <p:spPr bwMode="auto">
            <a:xfrm>
              <a:off x="6484480"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7" name="Rectangle 237"/>
            <p:cNvSpPr>
              <a:spLocks noChangeArrowheads="1"/>
            </p:cNvSpPr>
            <p:nvPr/>
          </p:nvSpPr>
          <p:spPr bwMode="auto">
            <a:xfrm>
              <a:off x="6484480"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8" name="Rectangle 238"/>
            <p:cNvSpPr>
              <a:spLocks noChangeArrowheads="1"/>
            </p:cNvSpPr>
            <p:nvPr/>
          </p:nvSpPr>
          <p:spPr bwMode="auto">
            <a:xfrm>
              <a:off x="6612714"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9" name="Rectangle 239"/>
            <p:cNvSpPr>
              <a:spLocks noChangeArrowheads="1"/>
            </p:cNvSpPr>
            <p:nvPr/>
          </p:nvSpPr>
          <p:spPr bwMode="auto">
            <a:xfrm>
              <a:off x="6612714"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0" name="Rectangle 240"/>
            <p:cNvSpPr>
              <a:spLocks noChangeArrowheads="1"/>
            </p:cNvSpPr>
            <p:nvPr/>
          </p:nvSpPr>
          <p:spPr bwMode="auto">
            <a:xfrm>
              <a:off x="6740948"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1" name="Rectangle 241"/>
            <p:cNvSpPr>
              <a:spLocks noChangeArrowheads="1"/>
            </p:cNvSpPr>
            <p:nvPr/>
          </p:nvSpPr>
          <p:spPr bwMode="auto">
            <a:xfrm>
              <a:off x="6740948"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2" name="Rectangle 242"/>
            <p:cNvSpPr>
              <a:spLocks noChangeArrowheads="1"/>
            </p:cNvSpPr>
            <p:nvPr/>
          </p:nvSpPr>
          <p:spPr bwMode="auto">
            <a:xfrm>
              <a:off x="6869183"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 name="Rectangle 243"/>
            <p:cNvSpPr>
              <a:spLocks noChangeArrowheads="1"/>
            </p:cNvSpPr>
            <p:nvPr/>
          </p:nvSpPr>
          <p:spPr bwMode="auto">
            <a:xfrm>
              <a:off x="6869183"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4" name="Rectangle 244"/>
            <p:cNvSpPr>
              <a:spLocks noChangeArrowheads="1"/>
            </p:cNvSpPr>
            <p:nvPr/>
          </p:nvSpPr>
          <p:spPr bwMode="auto">
            <a:xfrm>
              <a:off x="699741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5" name="Rectangle 245"/>
            <p:cNvSpPr>
              <a:spLocks noChangeArrowheads="1"/>
            </p:cNvSpPr>
            <p:nvPr/>
          </p:nvSpPr>
          <p:spPr bwMode="auto">
            <a:xfrm>
              <a:off x="699741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6" name="Rectangle 246"/>
            <p:cNvSpPr>
              <a:spLocks noChangeArrowheads="1"/>
            </p:cNvSpPr>
            <p:nvPr/>
          </p:nvSpPr>
          <p:spPr bwMode="auto">
            <a:xfrm>
              <a:off x="7125651"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7" name="Rectangle 247"/>
            <p:cNvSpPr>
              <a:spLocks noChangeArrowheads="1"/>
            </p:cNvSpPr>
            <p:nvPr/>
          </p:nvSpPr>
          <p:spPr bwMode="auto">
            <a:xfrm>
              <a:off x="7125651"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8" name="Rectangle 248"/>
            <p:cNvSpPr>
              <a:spLocks noChangeArrowheads="1"/>
            </p:cNvSpPr>
            <p:nvPr/>
          </p:nvSpPr>
          <p:spPr bwMode="auto">
            <a:xfrm>
              <a:off x="7253885"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9" name="Rectangle 249"/>
            <p:cNvSpPr>
              <a:spLocks noChangeArrowheads="1"/>
            </p:cNvSpPr>
            <p:nvPr/>
          </p:nvSpPr>
          <p:spPr bwMode="auto">
            <a:xfrm>
              <a:off x="7253885"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0" name="Rectangle 250"/>
            <p:cNvSpPr>
              <a:spLocks noChangeArrowheads="1"/>
            </p:cNvSpPr>
            <p:nvPr/>
          </p:nvSpPr>
          <p:spPr bwMode="auto">
            <a:xfrm>
              <a:off x="7382120"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1" name="Rectangle 251"/>
            <p:cNvSpPr>
              <a:spLocks noChangeArrowheads="1"/>
            </p:cNvSpPr>
            <p:nvPr/>
          </p:nvSpPr>
          <p:spPr bwMode="auto">
            <a:xfrm>
              <a:off x="7382120"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2" name="Rectangle 252"/>
            <p:cNvSpPr>
              <a:spLocks noChangeArrowheads="1"/>
            </p:cNvSpPr>
            <p:nvPr/>
          </p:nvSpPr>
          <p:spPr bwMode="auto">
            <a:xfrm>
              <a:off x="7510354"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3" name="Rectangle 253"/>
            <p:cNvSpPr>
              <a:spLocks noChangeArrowheads="1"/>
            </p:cNvSpPr>
            <p:nvPr/>
          </p:nvSpPr>
          <p:spPr bwMode="auto">
            <a:xfrm>
              <a:off x="7510354"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4" name="Rectangle 254"/>
            <p:cNvSpPr>
              <a:spLocks noChangeArrowheads="1"/>
            </p:cNvSpPr>
            <p:nvPr/>
          </p:nvSpPr>
          <p:spPr bwMode="auto">
            <a:xfrm>
              <a:off x="7638588"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5" name="Rectangle 255"/>
            <p:cNvSpPr>
              <a:spLocks noChangeArrowheads="1"/>
            </p:cNvSpPr>
            <p:nvPr/>
          </p:nvSpPr>
          <p:spPr bwMode="auto">
            <a:xfrm>
              <a:off x="7638588"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 name="Rectangle 256"/>
            <p:cNvSpPr>
              <a:spLocks noChangeArrowheads="1"/>
            </p:cNvSpPr>
            <p:nvPr/>
          </p:nvSpPr>
          <p:spPr bwMode="auto">
            <a:xfrm>
              <a:off x="7766822"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7" name="Rectangle 257"/>
            <p:cNvSpPr>
              <a:spLocks noChangeArrowheads="1"/>
            </p:cNvSpPr>
            <p:nvPr/>
          </p:nvSpPr>
          <p:spPr bwMode="auto">
            <a:xfrm>
              <a:off x="7766822"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8" name="Rectangle 258"/>
            <p:cNvSpPr>
              <a:spLocks noChangeArrowheads="1"/>
            </p:cNvSpPr>
            <p:nvPr/>
          </p:nvSpPr>
          <p:spPr bwMode="auto">
            <a:xfrm>
              <a:off x="789505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9" name="Rectangle 259"/>
            <p:cNvSpPr>
              <a:spLocks noChangeArrowheads="1"/>
            </p:cNvSpPr>
            <p:nvPr/>
          </p:nvSpPr>
          <p:spPr bwMode="auto">
            <a:xfrm>
              <a:off x="789505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0" name="Text Box 261"/>
            <p:cNvSpPr txBox="1">
              <a:spLocks noChangeArrowheads="1"/>
            </p:cNvSpPr>
            <p:nvPr/>
          </p:nvSpPr>
          <p:spPr bwMode="auto">
            <a:xfrm>
              <a:off x="8012605" y="4718204"/>
              <a:ext cx="952406" cy="306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a:solidFill>
                    <a:srgbClr val="0000FF"/>
                  </a:solidFill>
                  <a:latin typeface="+mn-lt"/>
                </a:rPr>
                <a:t>wordline</a:t>
              </a:r>
              <a:endParaRPr lang="en-US" sz="2000" dirty="0">
                <a:solidFill>
                  <a:srgbClr val="0000FF"/>
                </a:solidFill>
                <a:latin typeface="+mn-lt"/>
              </a:endParaRPr>
            </a:p>
          </p:txBody>
        </p:sp>
        <p:sp>
          <p:nvSpPr>
            <p:cNvPr id="271" name="Text Box 262"/>
            <p:cNvSpPr txBox="1">
              <a:spLocks noChangeArrowheads="1"/>
            </p:cNvSpPr>
            <p:nvPr/>
          </p:nvSpPr>
          <p:spPr bwMode="auto">
            <a:xfrm>
              <a:off x="7125651" y="3068960"/>
              <a:ext cx="846880" cy="400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smtClean="0">
                  <a:solidFill>
                    <a:srgbClr val="FF3300"/>
                  </a:solidFill>
                  <a:latin typeface="+mn-lt"/>
                </a:rPr>
                <a:t>bitline</a:t>
              </a:r>
              <a:endParaRPr lang="en-US" sz="2000" dirty="0">
                <a:solidFill>
                  <a:srgbClr val="FF3300"/>
                </a:solidFill>
                <a:latin typeface="+mn-lt"/>
              </a:endParaRPr>
            </a:p>
          </p:txBody>
        </p:sp>
        <p:sp>
          <p:nvSpPr>
            <p:cNvPr id="272" name="Rectangle 263"/>
            <p:cNvSpPr>
              <a:spLocks noChangeArrowheads="1"/>
            </p:cNvSpPr>
            <p:nvPr/>
          </p:nvSpPr>
          <p:spPr bwMode="auto">
            <a:xfrm rot="16200000">
              <a:off x="6632046" y="4300677"/>
              <a:ext cx="1884850" cy="128234"/>
            </a:xfrm>
            <a:prstGeom prst="rect">
              <a:avLst/>
            </a:prstGeom>
            <a:solidFill>
              <a:srgbClr val="FF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 name="Rectangle 4"/>
            <p:cNvSpPr>
              <a:spLocks noChangeArrowheads="1"/>
            </p:cNvSpPr>
            <p:nvPr/>
          </p:nvSpPr>
          <p:spPr bwMode="auto">
            <a:xfrm>
              <a:off x="5971543"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4" name="Rectangle 5"/>
            <p:cNvSpPr>
              <a:spLocks noChangeArrowheads="1"/>
            </p:cNvSpPr>
            <p:nvPr/>
          </p:nvSpPr>
          <p:spPr bwMode="auto">
            <a:xfrm>
              <a:off x="5971543"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5" name="Rectangle 36"/>
            <p:cNvSpPr>
              <a:spLocks noChangeArrowheads="1"/>
            </p:cNvSpPr>
            <p:nvPr/>
          </p:nvSpPr>
          <p:spPr bwMode="auto">
            <a:xfrm>
              <a:off x="5971543"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 name="Rectangle 37"/>
            <p:cNvSpPr>
              <a:spLocks noChangeArrowheads="1"/>
            </p:cNvSpPr>
            <p:nvPr/>
          </p:nvSpPr>
          <p:spPr bwMode="auto">
            <a:xfrm>
              <a:off x="5971543"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7" name="Rectangle 68"/>
            <p:cNvSpPr>
              <a:spLocks noChangeArrowheads="1"/>
            </p:cNvSpPr>
            <p:nvPr/>
          </p:nvSpPr>
          <p:spPr bwMode="auto">
            <a:xfrm>
              <a:off x="5971543"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8" name="Rectangle 69"/>
            <p:cNvSpPr>
              <a:spLocks noChangeArrowheads="1"/>
            </p:cNvSpPr>
            <p:nvPr/>
          </p:nvSpPr>
          <p:spPr bwMode="auto">
            <a:xfrm>
              <a:off x="5971543"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9" name="Rectangle 100"/>
            <p:cNvSpPr>
              <a:spLocks noChangeArrowheads="1"/>
            </p:cNvSpPr>
            <p:nvPr/>
          </p:nvSpPr>
          <p:spPr bwMode="auto">
            <a:xfrm>
              <a:off x="5971543"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0" name="Rectangle 101"/>
            <p:cNvSpPr>
              <a:spLocks noChangeArrowheads="1"/>
            </p:cNvSpPr>
            <p:nvPr/>
          </p:nvSpPr>
          <p:spPr bwMode="auto">
            <a:xfrm>
              <a:off x="5971543"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1" name="Rectangle 132"/>
            <p:cNvSpPr>
              <a:spLocks noChangeArrowheads="1"/>
            </p:cNvSpPr>
            <p:nvPr/>
          </p:nvSpPr>
          <p:spPr bwMode="auto">
            <a:xfrm>
              <a:off x="5971543"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2" name="Rectangle 133"/>
            <p:cNvSpPr>
              <a:spLocks noChangeArrowheads="1"/>
            </p:cNvSpPr>
            <p:nvPr/>
          </p:nvSpPr>
          <p:spPr bwMode="auto">
            <a:xfrm>
              <a:off x="5971543"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3" name="Rectangle 164"/>
            <p:cNvSpPr>
              <a:spLocks noChangeArrowheads="1"/>
            </p:cNvSpPr>
            <p:nvPr/>
          </p:nvSpPr>
          <p:spPr bwMode="auto">
            <a:xfrm>
              <a:off x="5971543"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4" name="Rectangle 165"/>
            <p:cNvSpPr>
              <a:spLocks noChangeArrowheads="1"/>
            </p:cNvSpPr>
            <p:nvPr/>
          </p:nvSpPr>
          <p:spPr bwMode="auto">
            <a:xfrm>
              <a:off x="5971543"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 name="Rectangle 196"/>
            <p:cNvSpPr>
              <a:spLocks noChangeArrowheads="1"/>
            </p:cNvSpPr>
            <p:nvPr/>
          </p:nvSpPr>
          <p:spPr bwMode="auto">
            <a:xfrm>
              <a:off x="5971543"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 name="Rectangle 197"/>
            <p:cNvSpPr>
              <a:spLocks noChangeArrowheads="1"/>
            </p:cNvSpPr>
            <p:nvPr/>
          </p:nvSpPr>
          <p:spPr bwMode="auto">
            <a:xfrm>
              <a:off x="5971543"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7" name="Rectangle 228"/>
            <p:cNvSpPr>
              <a:spLocks noChangeArrowheads="1"/>
            </p:cNvSpPr>
            <p:nvPr/>
          </p:nvSpPr>
          <p:spPr bwMode="auto">
            <a:xfrm>
              <a:off x="5971543"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8" name="Rectangle 229"/>
            <p:cNvSpPr>
              <a:spLocks noChangeArrowheads="1"/>
            </p:cNvSpPr>
            <p:nvPr/>
          </p:nvSpPr>
          <p:spPr bwMode="auto">
            <a:xfrm>
              <a:off x="5971543"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89" name="Group 274"/>
            <p:cNvGrpSpPr>
              <a:grpSpLocks/>
            </p:cNvGrpSpPr>
            <p:nvPr/>
          </p:nvGrpSpPr>
          <p:grpSpPr bwMode="auto">
            <a:xfrm>
              <a:off x="5522723" y="3422369"/>
              <a:ext cx="448820" cy="1884851"/>
              <a:chOff x="1680" y="1248"/>
              <a:chExt cx="336" cy="1536"/>
            </a:xfrm>
          </p:grpSpPr>
          <p:sp>
            <p:nvSpPr>
              <p:cNvPr id="300" name="Rectangle 273"/>
              <p:cNvSpPr>
                <a:spLocks noChangeArrowheads="1"/>
              </p:cNvSpPr>
              <p:nvPr/>
            </p:nvSpPr>
            <p:spPr bwMode="auto">
              <a:xfrm>
                <a:off x="1680" y="1248"/>
                <a:ext cx="336" cy="1536"/>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a:p>
            </p:txBody>
          </p:sp>
          <p:sp>
            <p:nvSpPr>
              <p:cNvPr id="301" name="Text Box 271"/>
              <p:cNvSpPr txBox="1">
                <a:spLocks noChangeArrowheads="1"/>
              </p:cNvSpPr>
              <p:nvPr/>
            </p:nvSpPr>
            <p:spPr bwMode="auto">
              <a:xfrm>
                <a:off x="1725" y="1312"/>
                <a:ext cx="262" cy="1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en-US" sz="1800" dirty="0" smtClean="0">
                    <a:latin typeface="+mn-lt"/>
                  </a:rPr>
                  <a:t>Row </a:t>
                </a:r>
                <a:r>
                  <a:rPr lang="en-US" sz="1800" dirty="0" err="1" smtClean="0">
                    <a:latin typeface="+mn-lt"/>
                  </a:rPr>
                  <a:t>addr</a:t>
                </a:r>
                <a:r>
                  <a:rPr lang="en-US" sz="1800" dirty="0" smtClean="0">
                    <a:latin typeface="+mn-lt"/>
                  </a:rPr>
                  <a:t> </a:t>
                </a:r>
                <a:r>
                  <a:rPr lang="en-US" sz="1800" dirty="0">
                    <a:latin typeface="+mn-lt"/>
                  </a:rPr>
                  <a:t>decoder</a:t>
                </a:r>
              </a:p>
            </p:txBody>
          </p:sp>
        </p:grpSp>
        <p:sp>
          <p:nvSpPr>
            <p:cNvPr id="290" name="Rectangle 260"/>
            <p:cNvSpPr>
              <a:spLocks noChangeArrowheads="1"/>
            </p:cNvSpPr>
            <p:nvPr/>
          </p:nvSpPr>
          <p:spPr bwMode="auto">
            <a:xfrm>
              <a:off x="5971543" y="4836007"/>
              <a:ext cx="2051748" cy="117803"/>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91" name="Group 280"/>
            <p:cNvGrpSpPr>
              <a:grpSpLocks/>
            </p:cNvGrpSpPr>
            <p:nvPr/>
          </p:nvGrpSpPr>
          <p:grpSpPr bwMode="auto">
            <a:xfrm>
              <a:off x="4972384" y="5293722"/>
              <a:ext cx="1039232" cy="584107"/>
              <a:chOff x="1364" y="748"/>
              <a:chExt cx="778" cy="476"/>
            </a:xfrm>
          </p:grpSpPr>
          <p:sp>
            <p:nvSpPr>
              <p:cNvPr id="298" name="Rectangle 276"/>
              <p:cNvSpPr>
                <a:spLocks noChangeArrowheads="1"/>
              </p:cNvSpPr>
              <p:nvPr/>
            </p:nvSpPr>
            <p:spPr bwMode="auto">
              <a:xfrm>
                <a:off x="1364" y="748"/>
                <a:ext cx="748" cy="323"/>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endParaRPr lang="en-US"/>
              </a:p>
            </p:txBody>
          </p:sp>
          <p:sp>
            <p:nvSpPr>
              <p:cNvPr id="299" name="Text Box 277"/>
              <p:cNvSpPr txBox="1">
                <a:spLocks noChangeArrowheads="1"/>
              </p:cNvSpPr>
              <p:nvPr/>
            </p:nvSpPr>
            <p:spPr bwMode="auto">
              <a:xfrm>
                <a:off x="1394" y="751"/>
                <a:ext cx="748"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oAutofit/>
              </a:bodyPr>
              <a:lstStyle/>
              <a:p>
                <a:pPr>
                  <a:lnSpc>
                    <a:spcPts val="1600"/>
                  </a:lnSpc>
                </a:pPr>
                <a:r>
                  <a:rPr lang="en-US" sz="1600" dirty="0" smtClean="0">
                    <a:latin typeface="+mn-lt"/>
                  </a:rPr>
                  <a:t>Col</a:t>
                </a:r>
                <a:r>
                  <a:rPr lang="en-US" altLang="zh-TW" sz="1600" dirty="0" smtClean="0">
                    <a:latin typeface="+mn-lt"/>
                  </a:rPr>
                  <a:t>.</a:t>
                </a:r>
                <a:r>
                  <a:rPr lang="zh-TW" altLang="en-US" sz="1600" dirty="0" smtClean="0">
                    <a:latin typeface="+mn-lt"/>
                  </a:rPr>
                  <a:t> </a:t>
                </a:r>
                <a:r>
                  <a:rPr lang="en-US" altLang="zh-TW" sz="1600" dirty="0" err="1" smtClean="0">
                    <a:latin typeface="+mn-lt"/>
                  </a:rPr>
                  <a:t>a</a:t>
                </a:r>
                <a:r>
                  <a:rPr lang="en-US" sz="1600" dirty="0" err="1" smtClean="0">
                    <a:latin typeface="+mn-lt"/>
                  </a:rPr>
                  <a:t>ddr</a:t>
                </a:r>
                <a:r>
                  <a:rPr lang="zh-TW" altLang="en-US" sz="1600" dirty="0" smtClean="0">
                    <a:latin typeface="+mn-lt"/>
                  </a:rPr>
                  <a:t> </a:t>
                </a:r>
                <a:endParaRPr lang="en-US" altLang="zh-TW" sz="1600" dirty="0" smtClean="0">
                  <a:latin typeface="+mn-lt"/>
                </a:endParaRPr>
              </a:p>
              <a:p>
                <a:pPr>
                  <a:lnSpc>
                    <a:spcPts val="1600"/>
                  </a:lnSpc>
                </a:pPr>
                <a:r>
                  <a:rPr lang="en-US" sz="1600" dirty="0" smtClean="0">
                    <a:latin typeface="+mn-lt"/>
                  </a:rPr>
                  <a:t>decoder</a:t>
                </a:r>
                <a:endParaRPr lang="en-US" sz="1600" dirty="0">
                  <a:latin typeface="+mn-lt"/>
                </a:endParaRPr>
              </a:p>
            </p:txBody>
          </p:sp>
        </p:grpSp>
        <p:sp>
          <p:nvSpPr>
            <p:cNvPr id="292" name="Text Box 279"/>
            <p:cNvSpPr txBox="1">
              <a:spLocks noChangeArrowheads="1"/>
            </p:cNvSpPr>
            <p:nvPr/>
          </p:nvSpPr>
          <p:spPr bwMode="auto">
            <a:xfrm>
              <a:off x="7141680" y="5728121"/>
              <a:ext cx="910997" cy="309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mn-lt"/>
                </a:rPr>
                <a:t>Data out</a:t>
              </a:r>
            </a:p>
          </p:txBody>
        </p:sp>
        <p:sp>
          <p:nvSpPr>
            <p:cNvPr id="293" name="AutoShape 281"/>
            <p:cNvSpPr>
              <a:spLocks noChangeArrowheads="1"/>
            </p:cNvSpPr>
            <p:nvPr/>
          </p:nvSpPr>
          <p:spPr bwMode="auto">
            <a:xfrm>
              <a:off x="6933300" y="5710941"/>
              <a:ext cx="128234" cy="412311"/>
            </a:xfrm>
            <a:prstGeom prst="downArrow">
              <a:avLst>
                <a:gd name="adj1" fmla="val 50000"/>
                <a:gd name="adj2" fmla="val 87500"/>
              </a:avLst>
            </a:prstGeom>
            <a:solidFill>
              <a:srgbClr val="00CC00"/>
            </a:solidFill>
            <a:ln w="9525"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 name="Text Box 288"/>
            <p:cNvSpPr txBox="1">
              <a:spLocks noChangeArrowheads="1"/>
            </p:cNvSpPr>
            <p:nvPr/>
          </p:nvSpPr>
          <p:spPr bwMode="auto">
            <a:xfrm>
              <a:off x="2869877" y="4997987"/>
              <a:ext cx="857567" cy="309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mn-lt"/>
                </a:rPr>
                <a:t>Address</a:t>
              </a:r>
            </a:p>
          </p:txBody>
        </p:sp>
        <p:sp>
          <p:nvSpPr>
            <p:cNvPr id="2" name="矩形 1"/>
            <p:cNvSpPr/>
            <p:nvPr/>
          </p:nvSpPr>
          <p:spPr bwMode="auto">
            <a:xfrm>
              <a:off x="2615321" y="4404062"/>
              <a:ext cx="1095034" cy="353409"/>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n-lt"/>
                </a:rPr>
                <a:t>Row </a:t>
              </a:r>
              <a:r>
                <a:rPr lang="en-US" altLang="zh-TW" sz="1800" dirty="0" err="1" smtClean="0">
                  <a:latin typeface="+mn-lt"/>
                </a:rPr>
                <a:t>addr</a:t>
              </a:r>
              <a:endParaRPr lang="zh-TW" altLang="en-US" sz="1800" dirty="0">
                <a:latin typeface="+mn-lt"/>
              </a:endParaRPr>
            </a:p>
          </p:txBody>
        </p:sp>
        <p:sp>
          <p:nvSpPr>
            <p:cNvPr id="302" name="矩形 301"/>
            <p:cNvSpPr/>
            <p:nvPr/>
          </p:nvSpPr>
          <p:spPr bwMode="auto">
            <a:xfrm>
              <a:off x="3692990" y="4404062"/>
              <a:ext cx="1095034" cy="353409"/>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n-lt"/>
                </a:rPr>
                <a:t>Col. </a:t>
              </a:r>
              <a:r>
                <a:rPr lang="en-US" altLang="zh-TW" sz="1800" dirty="0" err="1" smtClean="0">
                  <a:latin typeface="+mn-lt"/>
                </a:rPr>
                <a:t>addr</a:t>
              </a:r>
              <a:endParaRPr lang="zh-TW" altLang="en-US" sz="1800" dirty="0">
                <a:latin typeface="+mn-lt"/>
              </a:endParaRPr>
            </a:p>
          </p:txBody>
        </p:sp>
        <p:cxnSp>
          <p:nvCxnSpPr>
            <p:cNvPr id="4" name="肘形接點 3"/>
            <p:cNvCxnSpPr>
              <a:stCxn id="302" idx="2"/>
              <a:endCxn id="298" idx="1"/>
            </p:cNvCxnSpPr>
            <p:nvPr/>
          </p:nvCxnSpPr>
          <p:spPr bwMode="auto">
            <a:xfrm rot="16200000" flipH="1">
              <a:off x="4239230" y="4758747"/>
              <a:ext cx="734430" cy="731877"/>
            </a:xfrm>
            <a:prstGeom prst="bentConnector2">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05" name="肘形接點 304"/>
            <p:cNvCxnSpPr>
              <a:stCxn id="2" idx="2"/>
            </p:cNvCxnSpPr>
            <p:nvPr/>
          </p:nvCxnSpPr>
          <p:spPr bwMode="auto">
            <a:xfrm rot="16200000" flipH="1">
              <a:off x="4238040" y="3682269"/>
              <a:ext cx="198794" cy="2349198"/>
            </a:xfrm>
            <a:prstGeom prst="bentConnector2">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404276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500"/>
                                        <p:tgtEl>
                                          <p:spTgt spid="1024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xEl>
                                              <p:pRg st="4" end="4"/>
                                            </p:txEl>
                                          </p:spTgt>
                                        </p:tgtEl>
                                        <p:attrNameLst>
                                          <p:attrName>style.visibility</p:attrName>
                                        </p:attrNameLst>
                                      </p:cBhvr>
                                      <p:to>
                                        <p:strVal val="visible"/>
                                      </p:to>
                                    </p:set>
                                    <p:animEffect transition="in" filter="fade">
                                      <p:cBhvr>
                                        <p:cTn id="10" dur="500"/>
                                        <p:tgtEl>
                                          <p:spTgt spid="10243">
                                            <p:txEl>
                                              <p:pRg st="4" end="4"/>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7"/>
                                        </p:tgtEl>
                                        <p:attrNameLst>
                                          <p:attrName>style.visibility</p:attrName>
                                        </p:attrNameLst>
                                      </p:cBhvr>
                                      <p:to>
                                        <p:strVal val="visible"/>
                                      </p:to>
                                    </p:set>
                                    <p:animEffect transition="in" filter="fade">
                                      <p:cBhvr>
                                        <p:cTn id="14" dur="500"/>
                                        <p:tgtEl>
                                          <p:spTgt spid="30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animEffect transition="in" filter="fade">
                                      <p:cBhvr>
                                        <p:cTn id="19" dur="500"/>
                                        <p:tgtEl>
                                          <p:spTgt spid="1024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243">
                                            <p:txEl>
                                              <p:pRg st="6" end="6"/>
                                            </p:txEl>
                                          </p:spTgt>
                                        </p:tgtEl>
                                        <p:attrNameLst>
                                          <p:attrName>style.visibility</p:attrName>
                                        </p:attrNameLst>
                                      </p:cBhvr>
                                      <p:to>
                                        <p:strVal val="visible"/>
                                      </p:to>
                                    </p:set>
                                    <p:animEffect transition="in" filter="fade">
                                      <p:cBhvr>
                                        <p:cTn id="22" dur="500"/>
                                        <p:tgtEl>
                                          <p:spTgt spid="1024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animEffect transition="in" filter="fade">
                                      <p:cBhvr>
                                        <p:cTn id="2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ynamic Random Access Memory-0656"/>
          <p:cNvPicPr>
            <a:picLocks noChangeAspect="1" noChangeArrowheads="1"/>
          </p:cNvPicPr>
          <p:nvPr/>
        </p:nvPicPr>
        <p:blipFill rotWithShape="1">
          <a:blip r:embed="rId3">
            <a:extLst>
              <a:ext uri="{28A0092B-C50C-407E-A947-70E740481C1C}">
                <a14:useLocalDpi xmlns:a14="http://schemas.microsoft.com/office/drawing/2010/main" val="0"/>
              </a:ext>
            </a:extLst>
          </a:blip>
          <a:srcRect t="44893" r="3453" b="8419"/>
          <a:stretch/>
        </p:blipFill>
        <p:spPr bwMode="auto">
          <a:xfrm>
            <a:off x="4716016" y="1916832"/>
            <a:ext cx="4248471" cy="2084156"/>
          </a:xfrm>
          <a:prstGeom prst="rect">
            <a:avLst/>
          </a:prstGeom>
          <a:noFill/>
          <a:extLst>
            <a:ext uri="{909E8E84-426E-40DD-AFC4-6F175D3DCCD1}">
              <a14:hiddenFill xmlns:a14="http://schemas.microsoft.com/office/drawing/2010/main">
                <a:solidFill>
                  <a:srgbClr val="FFFFFF"/>
                </a:solidFill>
              </a14:hiddenFill>
            </a:ext>
          </a:extLst>
        </p:spPr>
      </p:pic>
      <p:sp>
        <p:nvSpPr>
          <p:cNvPr id="11267" name="Rectangle 4"/>
          <p:cNvSpPr>
            <a:spLocks noGrp="1" noChangeArrowheads="1"/>
          </p:cNvSpPr>
          <p:nvPr>
            <p:ph type="title"/>
          </p:nvPr>
        </p:nvSpPr>
        <p:spPr/>
        <p:txBody>
          <a:bodyPr/>
          <a:lstStyle/>
          <a:p>
            <a:r>
              <a:rPr lang="en-US" altLang="zh-TW" dirty="0" smtClean="0"/>
              <a:t>Advanced DRAM Organizations</a:t>
            </a:r>
            <a:endParaRPr lang="en-AU" altLang="zh-TW" dirty="0" smtClean="0"/>
          </a:p>
        </p:txBody>
      </p:sp>
      <p:sp>
        <p:nvSpPr>
          <p:cNvPr id="11268" name="Rectangle 5"/>
          <p:cNvSpPr>
            <a:spLocks noGrp="1" noChangeArrowheads="1"/>
          </p:cNvSpPr>
          <p:nvPr>
            <p:ph type="body" idx="1"/>
          </p:nvPr>
        </p:nvSpPr>
        <p:spPr/>
        <p:txBody>
          <a:bodyPr/>
          <a:lstStyle/>
          <a:p>
            <a:r>
              <a:rPr lang="en-US" altLang="zh-TW" dirty="0" smtClean="0"/>
              <a:t>Burst mode: </a:t>
            </a:r>
          </a:p>
          <a:p>
            <a:pPr lvl="1"/>
            <a:r>
              <a:rPr lang="en-US" altLang="zh-TW" dirty="0" smtClean="0"/>
              <a:t>Supply successive words from row buffer </a:t>
            </a:r>
            <a:r>
              <a:rPr lang="en-US" altLang="zh-TW" dirty="0" smtClean="0">
                <a:sym typeface="Wingdings" panose="05000000000000000000" pitchFamily="2" charset="2"/>
              </a:rPr>
              <a:t> </a:t>
            </a:r>
            <a:r>
              <a:rPr lang="en-US" altLang="zh-TW" dirty="0" smtClean="0"/>
              <a:t>reduce latency</a:t>
            </a:r>
          </a:p>
          <a:p>
            <a:r>
              <a:rPr lang="en-US" altLang="zh-TW" dirty="0" smtClean="0"/>
              <a:t>Synchronous DRAM:</a:t>
            </a:r>
            <a:endParaRPr lang="en-US" altLang="zh-TW" dirty="0"/>
          </a:p>
          <a:p>
            <a:pPr lvl="1"/>
            <a:r>
              <a:rPr lang="en-US" altLang="zh-TW" dirty="0" smtClean="0"/>
              <a:t>Clocking DRAM </a:t>
            </a:r>
            <a:r>
              <a:rPr lang="en-US" altLang="zh-TW" dirty="0"/>
              <a:t>interface for </a:t>
            </a:r>
            <a:r>
              <a:rPr lang="en-US" altLang="zh-TW" dirty="0" smtClean="0"/>
              <a:t/>
            </a:r>
            <a:br>
              <a:rPr lang="en-US" altLang="zh-TW" dirty="0" smtClean="0"/>
            </a:br>
            <a:r>
              <a:rPr lang="en-US" altLang="zh-TW" dirty="0" smtClean="0"/>
              <a:t>repeated </a:t>
            </a:r>
            <a:r>
              <a:rPr lang="en-US" altLang="zh-TW" dirty="0"/>
              <a:t>transfers </a:t>
            </a:r>
            <a:r>
              <a:rPr lang="en-US" altLang="zh-TW" dirty="0" smtClean="0"/>
              <a:t>without</a:t>
            </a:r>
            <a:br>
              <a:rPr lang="en-US" altLang="zh-TW" dirty="0" smtClean="0"/>
            </a:br>
            <a:r>
              <a:rPr lang="en-US" altLang="zh-TW" dirty="0" smtClean="0"/>
              <a:t>handshaking overhead</a:t>
            </a:r>
          </a:p>
          <a:p>
            <a:r>
              <a:rPr lang="en-US" altLang="zh-TW" dirty="0" smtClean="0"/>
              <a:t>Double data rate (DDR) DRAM</a:t>
            </a:r>
          </a:p>
          <a:p>
            <a:pPr lvl="1"/>
            <a:r>
              <a:rPr lang="en-US" altLang="zh-TW" dirty="0" smtClean="0"/>
              <a:t>Transfer on rising and falling clock edges</a:t>
            </a:r>
          </a:p>
          <a:p>
            <a:r>
              <a:rPr lang="en-US" altLang="zh-TW" dirty="0" smtClean="0"/>
              <a:t>DRAM banking:</a:t>
            </a:r>
            <a:endParaRPr lang="en-US" altLang="zh-TW" dirty="0"/>
          </a:p>
          <a:p>
            <a:pPr lvl="1"/>
            <a:r>
              <a:rPr lang="en-US" altLang="zh-TW" dirty="0" smtClean="0"/>
              <a:t>Multiple DRAM banks allowing </a:t>
            </a:r>
            <a:br>
              <a:rPr lang="en-US" altLang="zh-TW" dirty="0" smtClean="0"/>
            </a:br>
            <a:r>
              <a:rPr lang="en-US" altLang="zh-TW" dirty="0" smtClean="0"/>
              <a:t>simultaneous accesses</a:t>
            </a:r>
            <a:r>
              <a:rPr lang="zh-TW" altLang="en-US" dirty="0" smtClean="0"/>
              <a:t> </a:t>
            </a:r>
            <a:r>
              <a:rPr lang="en-US" altLang="zh-TW" dirty="0" smtClean="0"/>
              <a:t>(next</a:t>
            </a:r>
            <a:br>
              <a:rPr lang="en-US" altLang="zh-TW" dirty="0" smtClean="0"/>
            </a:br>
            <a:r>
              <a:rPr lang="en-US" altLang="zh-TW" dirty="0" smtClean="0"/>
              <a:t>slide)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pic>
        <p:nvPicPr>
          <p:cNvPr id="4100" name="Picture 4" descr="File:SDR DDR QDR.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962" y="4222047"/>
            <a:ext cx="3819525" cy="19621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835696" y="5839577"/>
            <a:ext cx="3712235" cy="307777"/>
          </a:xfrm>
          <a:prstGeom prst="rect">
            <a:avLst/>
          </a:prstGeom>
          <a:noFill/>
        </p:spPr>
        <p:txBody>
          <a:bodyPr wrap="none" rtlCol="0">
            <a:spAutoFit/>
          </a:bodyPr>
          <a:lstStyle/>
          <a:p>
            <a:pPr marL="0"/>
            <a:r>
              <a:rPr lang="en-US" altLang="zh-TW" sz="1400" dirty="0">
                <a:latin typeface="+mn-lt"/>
              </a:rPr>
              <a:t>https://en.wikipedia.org/wiki/Double_data_rate</a:t>
            </a:r>
            <a:endParaRPr lang="zh-TW" altLang="en-US" sz="1400" dirty="0">
              <a:latin typeface="+mn-lt"/>
            </a:endParaRPr>
          </a:p>
        </p:txBody>
      </p:sp>
    </p:spTree>
    <p:extLst>
      <p:ext uri="{BB962C8B-B14F-4D97-AF65-F5344CB8AC3E}">
        <p14:creationId xmlns:p14="http://schemas.microsoft.com/office/powerpoint/2010/main" val="3176361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標題 30"/>
          <p:cNvSpPr>
            <a:spLocks noGrp="1"/>
          </p:cNvSpPr>
          <p:nvPr>
            <p:ph type="title"/>
          </p:nvPr>
        </p:nvSpPr>
        <p:spPr/>
        <p:txBody>
          <a:bodyPr/>
          <a:lstStyle/>
          <a:p>
            <a:r>
              <a:rPr lang="en-US" altLang="zh-TW" smtClean="0"/>
              <a:t>DRAM Banking</a:t>
            </a:r>
            <a:endParaRPr lang="zh-TW" altLang="en-US" dirty="0"/>
          </a:p>
        </p:txBody>
      </p:sp>
      <p:sp>
        <p:nvSpPr>
          <p:cNvPr id="32" name="內容版面配置區 31"/>
          <p:cNvSpPr>
            <a:spLocks noGrp="1"/>
          </p:cNvSpPr>
          <p:nvPr>
            <p:ph idx="1"/>
          </p:nvPr>
        </p:nvSpPr>
        <p:spPr/>
        <p:txBody>
          <a:bodyPr/>
          <a:lstStyle/>
          <a:p>
            <a:r>
              <a:rPr lang="en-US" altLang="zh-TW" dirty="0" smtClean="0"/>
              <a:t>One memory bank</a:t>
            </a:r>
          </a:p>
          <a:p>
            <a:endParaRPr lang="en-US" altLang="zh-TW" dirty="0" smtClean="0"/>
          </a:p>
          <a:p>
            <a:endParaRPr lang="en-US" altLang="zh-TW" dirty="0" smtClean="0"/>
          </a:p>
          <a:p>
            <a:endParaRPr lang="en-US" altLang="zh-TW" dirty="0" smtClean="0"/>
          </a:p>
          <a:p>
            <a:r>
              <a:rPr lang="en-US" altLang="en-US" dirty="0" smtClean="0"/>
              <a:t>Four interleaved memory banks</a:t>
            </a:r>
          </a:p>
          <a:p>
            <a:pPr lvl="1"/>
            <a:r>
              <a:rPr lang="en-US" altLang="en-US" dirty="0" smtClean="0"/>
              <a:t>Pipelined access for increased bandwidth</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sp>
        <p:nvSpPr>
          <p:cNvPr id="16" name="Line 16"/>
          <p:cNvSpPr>
            <a:spLocks noChangeShapeType="1"/>
          </p:cNvSpPr>
          <p:nvPr/>
        </p:nvSpPr>
        <p:spPr bwMode="auto">
          <a:xfrm>
            <a:off x="850256" y="1755218"/>
            <a:ext cx="431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TW" altLang="en-US" sz="3200">
              <a:latin typeface="+mn-lt"/>
            </a:endParaRPr>
          </a:p>
        </p:txBody>
      </p:sp>
      <p:sp>
        <p:nvSpPr>
          <p:cNvPr id="17" name="Line 17"/>
          <p:cNvSpPr>
            <a:spLocks noChangeShapeType="1"/>
          </p:cNvSpPr>
          <p:nvPr/>
        </p:nvSpPr>
        <p:spPr bwMode="auto">
          <a:xfrm>
            <a:off x="3477569" y="1755218"/>
            <a:ext cx="46831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TW" altLang="en-US" sz="3200">
              <a:latin typeface="+mn-lt"/>
            </a:endParaRPr>
          </a:p>
        </p:txBody>
      </p:sp>
      <p:sp>
        <p:nvSpPr>
          <p:cNvPr id="22" name="Line 22"/>
          <p:cNvSpPr>
            <a:spLocks noChangeShapeType="1"/>
          </p:cNvSpPr>
          <p:nvPr/>
        </p:nvSpPr>
        <p:spPr bwMode="auto">
          <a:xfrm>
            <a:off x="4907906" y="1915902"/>
            <a:ext cx="762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sz="3200">
              <a:latin typeface="+mn-lt"/>
            </a:endParaRPr>
          </a:p>
        </p:txBody>
      </p:sp>
      <p:pic>
        <p:nvPicPr>
          <p:cNvPr id="37" name="圖片 36"/>
          <p:cNvPicPr>
            <a:picLocks noChangeAspect="1"/>
          </p:cNvPicPr>
          <p:nvPr/>
        </p:nvPicPr>
        <p:blipFill>
          <a:blip r:embed="rId2"/>
          <a:stretch>
            <a:fillRect/>
          </a:stretch>
        </p:blipFill>
        <p:spPr>
          <a:xfrm>
            <a:off x="683568" y="1843286"/>
            <a:ext cx="6467475" cy="1009650"/>
          </a:xfrm>
          <a:prstGeom prst="rect">
            <a:avLst/>
          </a:prstGeom>
        </p:spPr>
      </p:pic>
      <p:sp>
        <p:nvSpPr>
          <p:cNvPr id="15" name="Text Box 15"/>
          <p:cNvSpPr txBox="1">
            <a:spLocks noChangeArrowheads="1"/>
          </p:cNvSpPr>
          <p:nvPr/>
        </p:nvSpPr>
        <p:spPr bwMode="auto">
          <a:xfrm>
            <a:off x="1210619" y="1586150"/>
            <a:ext cx="2343151"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b="0" dirty="0">
                <a:latin typeface="+mn-lt"/>
              </a:rPr>
              <a:t>Memory Bank Cycle Time</a:t>
            </a:r>
          </a:p>
        </p:txBody>
      </p:sp>
      <p:sp>
        <p:nvSpPr>
          <p:cNvPr id="33" name="矩形 32"/>
          <p:cNvSpPr/>
          <p:nvPr/>
        </p:nvSpPr>
        <p:spPr bwMode="auto">
          <a:xfrm>
            <a:off x="6731000" y="1268760"/>
            <a:ext cx="721320" cy="55497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CPU</a:t>
            </a:r>
            <a:endParaRPr lang="zh-TW" altLang="en-US" sz="2000" dirty="0">
              <a:latin typeface="+mn-lt"/>
            </a:endParaRPr>
          </a:p>
        </p:txBody>
      </p:sp>
      <p:sp>
        <p:nvSpPr>
          <p:cNvPr id="34" name="矩形 33"/>
          <p:cNvSpPr/>
          <p:nvPr/>
        </p:nvSpPr>
        <p:spPr bwMode="auto">
          <a:xfrm>
            <a:off x="7883127" y="1275024"/>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a:t>
            </a:r>
            <a:endParaRPr lang="zh-TW" altLang="en-US" sz="1800" dirty="0">
              <a:latin typeface="+mn-lt"/>
            </a:endParaRPr>
          </a:p>
        </p:txBody>
      </p:sp>
      <p:cxnSp>
        <p:nvCxnSpPr>
          <p:cNvPr id="36" name="直線單箭頭接點 35"/>
          <p:cNvCxnSpPr>
            <a:stCxn id="33" idx="3"/>
            <a:endCxn id="34" idx="1"/>
          </p:cNvCxnSpPr>
          <p:nvPr/>
        </p:nvCxnSpPr>
        <p:spPr bwMode="auto">
          <a:xfrm>
            <a:off x="7452320" y="1546245"/>
            <a:ext cx="430807" cy="3132"/>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8" name="圖片 37"/>
          <p:cNvPicPr>
            <a:picLocks noChangeAspect="1"/>
          </p:cNvPicPr>
          <p:nvPr/>
        </p:nvPicPr>
        <p:blipFill>
          <a:blip r:embed="rId3"/>
          <a:stretch>
            <a:fillRect/>
          </a:stretch>
        </p:blipFill>
        <p:spPr>
          <a:xfrm>
            <a:off x="467544" y="3867616"/>
            <a:ext cx="6532432" cy="2242895"/>
          </a:xfrm>
          <a:prstGeom prst="rect">
            <a:avLst/>
          </a:prstGeom>
        </p:spPr>
      </p:pic>
      <p:sp>
        <p:nvSpPr>
          <p:cNvPr id="42" name="矩形 41"/>
          <p:cNvSpPr/>
          <p:nvPr/>
        </p:nvSpPr>
        <p:spPr bwMode="auto">
          <a:xfrm>
            <a:off x="6588224" y="4149080"/>
            <a:ext cx="721320" cy="55497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CPU</a:t>
            </a:r>
            <a:endParaRPr lang="zh-TW" altLang="en-US" sz="2000" dirty="0">
              <a:latin typeface="+mn-lt"/>
            </a:endParaRPr>
          </a:p>
        </p:txBody>
      </p:sp>
      <p:sp>
        <p:nvSpPr>
          <p:cNvPr id="43" name="矩形 42"/>
          <p:cNvSpPr/>
          <p:nvPr/>
        </p:nvSpPr>
        <p:spPr bwMode="auto">
          <a:xfrm>
            <a:off x="7884367" y="3813043"/>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1</a:t>
            </a:r>
            <a:endParaRPr lang="zh-TW" altLang="en-US" sz="1800" dirty="0">
              <a:latin typeface="+mn-lt"/>
            </a:endParaRPr>
          </a:p>
        </p:txBody>
      </p:sp>
      <p:sp>
        <p:nvSpPr>
          <p:cNvPr id="48" name="矩形 47"/>
          <p:cNvSpPr/>
          <p:nvPr/>
        </p:nvSpPr>
        <p:spPr bwMode="auto">
          <a:xfrm>
            <a:off x="7884368" y="4485118"/>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2</a:t>
            </a:r>
            <a:endParaRPr lang="zh-TW" altLang="en-US" sz="1800" dirty="0">
              <a:latin typeface="+mn-lt"/>
            </a:endParaRPr>
          </a:p>
        </p:txBody>
      </p:sp>
      <p:sp>
        <p:nvSpPr>
          <p:cNvPr id="49" name="矩形 48"/>
          <p:cNvSpPr/>
          <p:nvPr/>
        </p:nvSpPr>
        <p:spPr bwMode="auto">
          <a:xfrm>
            <a:off x="7884368" y="3140968"/>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0</a:t>
            </a:r>
            <a:endParaRPr lang="zh-TW" altLang="en-US" sz="1800" dirty="0">
              <a:latin typeface="+mn-lt"/>
            </a:endParaRPr>
          </a:p>
        </p:txBody>
      </p:sp>
      <p:sp>
        <p:nvSpPr>
          <p:cNvPr id="50" name="矩形 49"/>
          <p:cNvSpPr/>
          <p:nvPr/>
        </p:nvSpPr>
        <p:spPr bwMode="auto">
          <a:xfrm>
            <a:off x="7884368" y="5157192"/>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3</a:t>
            </a:r>
            <a:endParaRPr lang="zh-TW" altLang="en-US" sz="1800" dirty="0">
              <a:latin typeface="+mn-lt"/>
            </a:endParaRPr>
          </a:p>
        </p:txBody>
      </p:sp>
      <p:cxnSp>
        <p:nvCxnSpPr>
          <p:cNvPr id="52" name="直線接點 51"/>
          <p:cNvCxnSpPr/>
          <p:nvPr/>
        </p:nvCxnSpPr>
        <p:spPr bwMode="auto">
          <a:xfrm>
            <a:off x="7596336" y="3409200"/>
            <a:ext cx="0" cy="2034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直線單箭頭接點 53"/>
          <p:cNvCxnSpPr>
            <a:endCxn id="49" idx="1"/>
          </p:cNvCxnSpPr>
          <p:nvPr/>
        </p:nvCxnSpPr>
        <p:spPr bwMode="auto">
          <a:xfrm flipV="1">
            <a:off x="7596336" y="3415321"/>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直線單箭頭接點 54"/>
          <p:cNvCxnSpPr>
            <a:endCxn id="43" idx="1"/>
          </p:cNvCxnSpPr>
          <p:nvPr/>
        </p:nvCxnSpPr>
        <p:spPr bwMode="auto">
          <a:xfrm flipV="1">
            <a:off x="7596336" y="4087396"/>
            <a:ext cx="288031"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直線單箭頭接點 56"/>
          <p:cNvCxnSpPr>
            <a:endCxn id="48" idx="1"/>
          </p:cNvCxnSpPr>
          <p:nvPr/>
        </p:nvCxnSpPr>
        <p:spPr bwMode="auto">
          <a:xfrm flipV="1">
            <a:off x="7596336" y="4759471"/>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直線單箭頭接點 58"/>
          <p:cNvCxnSpPr>
            <a:endCxn id="50" idx="1"/>
          </p:cNvCxnSpPr>
          <p:nvPr/>
        </p:nvCxnSpPr>
        <p:spPr bwMode="auto">
          <a:xfrm flipV="1">
            <a:off x="7596336" y="5431545"/>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1" name="直線單箭頭接點 60"/>
          <p:cNvCxnSpPr>
            <a:stCxn id="42" idx="3"/>
          </p:cNvCxnSpPr>
          <p:nvPr/>
        </p:nvCxnSpPr>
        <p:spPr bwMode="auto">
          <a:xfrm>
            <a:off x="7309544" y="4426565"/>
            <a:ext cx="286792" cy="0"/>
          </a:xfrm>
          <a:prstGeom prst="straightConnector1">
            <a:avLst/>
          </a:prstGeom>
          <a:solidFill>
            <a:schemeClr val="accent1"/>
          </a:solidFill>
          <a:ln w="2857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6" name="文字方塊 65"/>
          <p:cNvSpPr txBox="1"/>
          <p:nvPr/>
        </p:nvSpPr>
        <p:spPr>
          <a:xfrm>
            <a:off x="5652120" y="5903694"/>
            <a:ext cx="3529428" cy="276999"/>
          </a:xfrm>
          <a:prstGeom prst="rect">
            <a:avLst/>
          </a:prstGeom>
          <a:noFill/>
        </p:spPr>
        <p:txBody>
          <a:bodyPr wrap="none" rtlCol="0">
            <a:spAutoFit/>
          </a:bodyPr>
          <a:lstStyle/>
          <a:p>
            <a:pPr marL="0"/>
            <a:r>
              <a:rPr lang="en-US" altLang="zh-TW" sz="1200" dirty="0">
                <a:latin typeface="+mn-lt"/>
              </a:rPr>
              <a:t>https://people.rit.edu/meseec/cmpe550-spring2018/</a:t>
            </a:r>
            <a:endParaRPr lang="zh-TW" altLang="en-US" sz="1200" dirty="0">
              <a:latin typeface="+mn-lt"/>
            </a:endParaRPr>
          </a:p>
        </p:txBody>
      </p:sp>
    </p:spTree>
    <p:extLst>
      <p:ext uri="{BB962C8B-B14F-4D97-AF65-F5344CB8AC3E}">
        <p14:creationId xmlns:p14="http://schemas.microsoft.com/office/powerpoint/2010/main" val="126695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AU" altLang="zh-TW" smtClean="0"/>
              <a:t>Flash Storage</a:t>
            </a:r>
          </a:p>
        </p:txBody>
      </p:sp>
      <p:sp>
        <p:nvSpPr>
          <p:cNvPr id="14340" name="Rectangle 3"/>
          <p:cNvSpPr>
            <a:spLocks noGrp="1" noChangeArrowheads="1"/>
          </p:cNvSpPr>
          <p:nvPr>
            <p:ph type="body" idx="1"/>
          </p:nvPr>
        </p:nvSpPr>
        <p:spPr/>
        <p:txBody>
          <a:bodyPr/>
          <a:lstStyle/>
          <a:p>
            <a:r>
              <a:rPr lang="en-AU" altLang="zh-TW" dirty="0" err="1" smtClean="0"/>
              <a:t>Nonvolatile</a:t>
            </a:r>
            <a:r>
              <a:rPr lang="en-AU" altLang="zh-TW" dirty="0" smtClean="0"/>
              <a:t> semiconductor storage</a:t>
            </a:r>
          </a:p>
          <a:p>
            <a:pPr lvl="1"/>
            <a:r>
              <a:rPr lang="en-AU" altLang="zh-TW" dirty="0" smtClean="0"/>
              <a:t>100</a:t>
            </a:r>
            <a:r>
              <a:rPr lang="en-US" altLang="zh-TW" dirty="0" smtClean="0"/>
              <a:t>× ~</a:t>
            </a:r>
            <a:r>
              <a:rPr lang="en-AU" altLang="zh-TW" dirty="0" smtClean="0"/>
              <a:t> 1000</a:t>
            </a:r>
            <a:r>
              <a:rPr lang="en-US" altLang="zh-TW" dirty="0" smtClean="0"/>
              <a:t>× faster than disk</a:t>
            </a:r>
          </a:p>
          <a:p>
            <a:pPr lvl="1"/>
            <a:r>
              <a:rPr lang="en-AU" altLang="zh-TW" dirty="0" smtClean="0"/>
              <a:t>Smaller, lower power, more robust, more $/GB</a:t>
            </a:r>
          </a:p>
          <a:p>
            <a:pPr lvl="1"/>
            <a:r>
              <a:rPr lang="en-AU" altLang="zh-TW" dirty="0" smtClean="0"/>
              <a:t>Store bits in </a:t>
            </a:r>
            <a:r>
              <a:rPr lang="en-AU" altLang="zh-TW" i="1" dirty="0" smtClean="0"/>
              <a:t>floating-gate transistors</a:t>
            </a:r>
          </a:p>
          <a:p>
            <a:pPr lvl="1"/>
            <a:r>
              <a:rPr lang="en-AU" altLang="zh-TW" dirty="0" smtClean="0"/>
              <a:t>Apply a voltage </a:t>
            </a:r>
            <a:r>
              <a:rPr lang="en-US" altLang="zh-TW" dirty="0" smtClean="0"/>
              <a:t>V</a:t>
            </a:r>
            <a:r>
              <a:rPr lang="en-US" altLang="zh-TW" baseline="-25000" dirty="0" smtClean="0"/>
              <a:t>T1</a:t>
            </a:r>
            <a:r>
              <a:rPr lang="en-US" altLang="zh-TW" dirty="0" smtClean="0">
                <a:sym typeface="Wingdings" panose="05000000000000000000" pitchFamily="2" charset="2"/>
              </a:rPr>
              <a:t>&lt; V &lt; </a:t>
            </a:r>
            <a:r>
              <a:rPr lang="en-US" altLang="zh-TW" dirty="0" smtClean="0"/>
              <a:t>V</a:t>
            </a:r>
            <a:r>
              <a:rPr lang="en-US" altLang="zh-TW" baseline="-25000" dirty="0" smtClean="0"/>
              <a:t>T2 </a:t>
            </a:r>
            <a:r>
              <a:rPr lang="en-AU" altLang="zh-TW" dirty="0" smtClean="0"/>
              <a:t>to CG:</a:t>
            </a:r>
            <a:br>
              <a:rPr lang="en-AU" altLang="zh-TW" dirty="0" smtClean="0"/>
            </a:br>
            <a:r>
              <a:rPr lang="en-AU" altLang="zh-TW" dirty="0" smtClean="0"/>
              <a:t>if transistor on </a:t>
            </a:r>
            <a:r>
              <a:rPr lang="en-AU" altLang="zh-TW" dirty="0" smtClean="0">
                <a:sym typeface="Wingdings" panose="05000000000000000000" pitchFamily="2" charset="2"/>
              </a:rPr>
              <a:t> FG uncharged</a:t>
            </a:r>
            <a:br>
              <a:rPr lang="en-AU" altLang="zh-TW" dirty="0" smtClean="0">
                <a:sym typeface="Wingdings" panose="05000000000000000000" pitchFamily="2" charset="2"/>
              </a:rPr>
            </a:br>
            <a:r>
              <a:rPr lang="en-AU" altLang="zh-TW" dirty="0" smtClean="0">
                <a:sym typeface="Wingdings" panose="05000000000000000000" pitchFamily="2" charset="2"/>
              </a:rPr>
              <a:t> a logic “1” is stored</a:t>
            </a:r>
            <a:endParaRPr lang="en-AU" altLang="zh-TW" dirty="0" smtClean="0"/>
          </a:p>
        </p:txBody>
      </p:sp>
      <p:pic>
        <p:nvPicPr>
          <p:cNvPr id="4100" name="Picture 4" descr="https://upload.wikimedia.org/wikipedia/commons/thumb/2/2c/Flash_cell_structure.svg/350px-Flash_cell_structur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122" t="11498" r="6479" b="8016"/>
          <a:stretch/>
        </p:blipFill>
        <p:spPr bwMode="auto">
          <a:xfrm>
            <a:off x="4518562" y="2852936"/>
            <a:ext cx="4301909" cy="3011336"/>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174964" y="5642084"/>
            <a:ext cx="4933540" cy="523220"/>
          </a:xfrm>
          <a:prstGeom prst="rect">
            <a:avLst/>
          </a:prstGeom>
          <a:noFill/>
        </p:spPr>
        <p:txBody>
          <a:bodyPr wrap="square" rtlCol="0">
            <a:spAutoFit/>
          </a:bodyPr>
          <a:lstStyle/>
          <a:p>
            <a:pPr marL="0"/>
            <a:r>
              <a:rPr lang="en-US" altLang="zh-TW" sz="1400" dirty="0" smtClean="0">
                <a:latin typeface="+mn-lt"/>
              </a:rPr>
              <a:t>(By </a:t>
            </a:r>
            <a:r>
              <a:rPr lang="en-US" altLang="zh-TW" sz="1400" dirty="0" err="1">
                <a:latin typeface="+mn-lt"/>
              </a:rPr>
              <a:t>Cyferz</a:t>
            </a:r>
            <a:r>
              <a:rPr lang="en-US" altLang="zh-TW" sz="1400" dirty="0">
                <a:latin typeface="+mn-lt"/>
              </a:rPr>
              <a:t> at English Wikipedia, CC BY 2.5, https://</a:t>
            </a:r>
            <a:r>
              <a:rPr lang="en-US" altLang="zh-TW" sz="1400" dirty="0" smtClean="0">
                <a:latin typeface="+mn-lt"/>
              </a:rPr>
              <a:t>commons.wikimedia.org/w/index.php?curid=47813471)</a:t>
            </a:r>
            <a:endParaRPr lang="zh-TW" altLang="en-US" sz="1400" dirty="0">
              <a:latin typeface="+mn-lt"/>
            </a:endParaRPr>
          </a:p>
        </p:txBody>
      </p:sp>
      <p:sp>
        <p:nvSpPr>
          <p:cNvPr id="5" name="文字方塊 4"/>
          <p:cNvSpPr txBox="1"/>
          <p:nvPr/>
        </p:nvSpPr>
        <p:spPr>
          <a:xfrm>
            <a:off x="1835695" y="4149080"/>
            <a:ext cx="2339269" cy="1938992"/>
          </a:xfrm>
          <a:prstGeom prst="rect">
            <a:avLst/>
          </a:prstGeom>
          <a:noFill/>
        </p:spPr>
        <p:txBody>
          <a:bodyPr wrap="square" rtlCol="0">
            <a:spAutoFit/>
          </a:bodyPr>
          <a:lstStyle/>
          <a:p>
            <a:pPr marL="0"/>
            <a:r>
              <a:rPr lang="en-US" altLang="zh-TW" sz="2000" dirty="0" smtClean="0">
                <a:solidFill>
                  <a:srgbClr val="0000FF"/>
                </a:solidFill>
                <a:latin typeface="+mn-lt"/>
              </a:rPr>
              <a:t>Floating gate (FG) traps charges and changes threshold voltage (V</a:t>
            </a:r>
            <a:r>
              <a:rPr lang="en-US" altLang="zh-TW" sz="2000" baseline="-25000" dirty="0" smtClean="0">
                <a:solidFill>
                  <a:srgbClr val="0000FF"/>
                </a:solidFill>
                <a:latin typeface="+mn-lt"/>
              </a:rPr>
              <a:t>T1</a:t>
            </a:r>
            <a:r>
              <a:rPr lang="en-US" altLang="zh-TW" sz="2000" dirty="0" smtClean="0">
                <a:solidFill>
                  <a:srgbClr val="0000FF"/>
                </a:solidFill>
                <a:latin typeface="+mn-lt"/>
                <a:sym typeface="Wingdings" panose="05000000000000000000" pitchFamily="2" charset="2"/>
              </a:rPr>
              <a:t></a:t>
            </a:r>
            <a:r>
              <a:rPr lang="en-US" altLang="zh-TW" sz="2000" dirty="0" smtClean="0">
                <a:solidFill>
                  <a:srgbClr val="0000FF"/>
                </a:solidFill>
                <a:latin typeface="+mn-lt"/>
              </a:rPr>
              <a:t>V</a:t>
            </a:r>
            <a:r>
              <a:rPr lang="en-US" altLang="zh-TW" sz="2000" baseline="-25000" dirty="0" smtClean="0">
                <a:solidFill>
                  <a:srgbClr val="0000FF"/>
                </a:solidFill>
                <a:latin typeface="+mn-lt"/>
              </a:rPr>
              <a:t>T2</a:t>
            </a:r>
            <a:r>
              <a:rPr lang="en-US" altLang="zh-TW" sz="2000" dirty="0" smtClean="0">
                <a:solidFill>
                  <a:srgbClr val="0000FF"/>
                </a:solidFill>
                <a:latin typeface="+mn-lt"/>
              </a:rPr>
              <a:t>)</a:t>
            </a:r>
            <a:r>
              <a:rPr lang="zh-TW" altLang="en-US" sz="2000" dirty="0" smtClean="0">
                <a:solidFill>
                  <a:srgbClr val="0000FF"/>
                </a:solidFill>
                <a:latin typeface="+mn-lt"/>
              </a:rPr>
              <a:t> </a:t>
            </a:r>
            <a:r>
              <a:rPr lang="en-US" altLang="zh-TW" sz="2000" dirty="0" smtClean="0">
                <a:solidFill>
                  <a:srgbClr val="0000FF"/>
                </a:solidFill>
                <a:latin typeface="+mn-lt"/>
              </a:rPr>
              <a:t>at control gate (CG) to turn on transistor</a:t>
            </a:r>
            <a:endParaRPr lang="zh-TW" altLang="en-US" sz="2000" dirty="0">
              <a:solidFill>
                <a:srgbClr val="0000FF"/>
              </a:solidFill>
              <a:latin typeface="+mn-lt"/>
            </a:endParaRPr>
          </a:p>
        </p:txBody>
      </p:sp>
      <p:cxnSp>
        <p:nvCxnSpPr>
          <p:cNvPr id="7" name="直線單箭頭接點 6"/>
          <p:cNvCxnSpPr/>
          <p:nvPr/>
        </p:nvCxnSpPr>
        <p:spPr bwMode="auto">
          <a:xfrm flipV="1">
            <a:off x="3851920" y="4581128"/>
            <a:ext cx="2304256" cy="216024"/>
          </a:xfrm>
          <a:prstGeom prst="straightConnector1">
            <a:avLst/>
          </a:prstGeom>
          <a:solidFill>
            <a:schemeClr val="accent1"/>
          </a:solidFill>
          <a:ln w="9525" cap="flat" cmpd="sng" algn="ctr">
            <a:solidFill>
              <a:srgbClr val="0000FF"/>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50342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3" end="3"/>
                                            </p:txEl>
                                          </p:spTgt>
                                        </p:tgtEl>
                                        <p:attrNameLst>
                                          <p:attrName>style.visibility</p:attrName>
                                        </p:attrNameLst>
                                      </p:cBhvr>
                                      <p:to>
                                        <p:strVal val="visible"/>
                                      </p:to>
                                    </p:set>
                                    <p:animEffect transition="in" filter="fade">
                                      <p:cBhvr>
                                        <p:cTn id="7" dur="500"/>
                                        <p:tgtEl>
                                          <p:spTgt spid="14340">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340">
                                            <p:txEl>
                                              <p:pRg st="4" end="4"/>
                                            </p:txEl>
                                          </p:spTgt>
                                        </p:tgtEl>
                                        <p:attrNameLst>
                                          <p:attrName>style.visibility</p:attrName>
                                        </p:attrNameLst>
                                      </p:cBhvr>
                                      <p:to>
                                        <p:strVal val="visible"/>
                                      </p:to>
                                    </p:set>
                                    <p:animEffect transition="in" filter="fade">
                                      <p:cBhvr>
                                        <p:cTn id="28"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4843511" y="2780929"/>
            <a:ext cx="4126674" cy="3349888"/>
          </a:xfrm>
          <a:prstGeom prst="rect">
            <a:avLst/>
          </a:prstGeom>
        </p:spPr>
      </p:pic>
      <p:sp>
        <p:nvSpPr>
          <p:cNvPr id="14339" name="Rectangle 2"/>
          <p:cNvSpPr>
            <a:spLocks noGrp="1" noChangeArrowheads="1"/>
          </p:cNvSpPr>
          <p:nvPr>
            <p:ph type="title"/>
          </p:nvPr>
        </p:nvSpPr>
        <p:spPr/>
        <p:txBody>
          <a:bodyPr/>
          <a:lstStyle/>
          <a:p>
            <a:r>
              <a:rPr lang="en-AU" altLang="zh-TW" smtClean="0"/>
              <a:t>Flash Storage</a:t>
            </a:r>
          </a:p>
        </p:txBody>
      </p:sp>
      <p:sp>
        <p:nvSpPr>
          <p:cNvPr id="14340" name="Rectangle 3"/>
          <p:cNvSpPr>
            <a:spLocks noGrp="1" noChangeArrowheads="1"/>
          </p:cNvSpPr>
          <p:nvPr>
            <p:ph type="body" idx="1"/>
          </p:nvPr>
        </p:nvSpPr>
        <p:spPr/>
        <p:txBody>
          <a:bodyPr/>
          <a:lstStyle/>
          <a:p>
            <a:r>
              <a:rPr lang="en-AU" altLang="zh-TW" dirty="0" smtClean="0"/>
              <a:t>NOR </a:t>
            </a:r>
            <a:r>
              <a:rPr lang="en-AU" altLang="zh-TW" dirty="0"/>
              <a:t>flash: bit cell like a NOR gate</a:t>
            </a:r>
          </a:p>
          <a:p>
            <a:pPr lvl="1"/>
            <a:r>
              <a:rPr lang="en-AU" altLang="zh-TW" dirty="0"/>
              <a:t>Random read/write access</a:t>
            </a:r>
          </a:p>
          <a:p>
            <a:pPr lvl="1"/>
            <a:r>
              <a:rPr lang="en-AU" altLang="zh-TW" dirty="0"/>
              <a:t>Used for instruction memory in embedded systems</a:t>
            </a:r>
          </a:p>
          <a:p>
            <a:r>
              <a:rPr lang="en-AU" altLang="zh-TW" dirty="0"/>
              <a:t>NAND flash: bit cell like a NAND gate</a:t>
            </a:r>
          </a:p>
          <a:p>
            <a:pPr lvl="1"/>
            <a:r>
              <a:rPr lang="en-AU" altLang="zh-TW" dirty="0" smtClean="0"/>
              <a:t>Denser and cheaper, </a:t>
            </a:r>
            <a:br>
              <a:rPr lang="en-AU" altLang="zh-TW" dirty="0" smtClean="0"/>
            </a:br>
            <a:r>
              <a:rPr lang="en-AU" altLang="zh-TW" dirty="0" smtClean="0"/>
              <a:t>block-at-a-time </a:t>
            </a:r>
            <a:r>
              <a:rPr lang="en-AU" altLang="zh-TW" dirty="0"/>
              <a:t>access</a:t>
            </a:r>
          </a:p>
          <a:p>
            <a:pPr lvl="1"/>
            <a:r>
              <a:rPr lang="en-AU" altLang="zh-TW" dirty="0" smtClean="0"/>
              <a:t>Used </a:t>
            </a:r>
            <a:r>
              <a:rPr lang="en-AU" altLang="zh-TW" dirty="0"/>
              <a:t>for USB keys, </a:t>
            </a:r>
            <a:r>
              <a:rPr lang="en-AU" altLang="zh-TW" dirty="0" smtClean="0"/>
              <a:t>media </a:t>
            </a:r>
            <a:br>
              <a:rPr lang="en-AU" altLang="zh-TW" dirty="0" smtClean="0"/>
            </a:br>
            <a:r>
              <a:rPr lang="en-AU" altLang="zh-TW" dirty="0" smtClean="0"/>
              <a:t>storage</a:t>
            </a:r>
            <a:r>
              <a:rPr lang="en-AU" altLang="zh-TW" dirty="0"/>
              <a:t>, </a:t>
            </a:r>
            <a:r>
              <a:rPr lang="en-AU" altLang="zh-TW" dirty="0" smtClean="0"/>
              <a:t>…</a:t>
            </a:r>
          </a:p>
          <a:p>
            <a:r>
              <a:rPr lang="en-AU" altLang="zh-TW" dirty="0"/>
              <a:t>Flash bits wears out </a:t>
            </a:r>
            <a:r>
              <a:rPr lang="en-AU" altLang="zh-TW" dirty="0" smtClean="0"/>
              <a:t/>
            </a:r>
            <a:br>
              <a:rPr lang="en-AU" altLang="zh-TW" dirty="0" smtClean="0"/>
            </a:br>
            <a:r>
              <a:rPr lang="en-AU" altLang="zh-TW" dirty="0" smtClean="0"/>
              <a:t>after </a:t>
            </a:r>
            <a:r>
              <a:rPr lang="en-AU" altLang="zh-TW" dirty="0"/>
              <a:t>1000’s of accesses</a:t>
            </a:r>
          </a:p>
          <a:p>
            <a:pPr lvl="1"/>
            <a:r>
              <a:rPr lang="en-AU" altLang="zh-TW" i="1" dirty="0" smtClean="0"/>
              <a:t>Wear </a:t>
            </a:r>
            <a:r>
              <a:rPr lang="en-AU" altLang="zh-TW" i="1" dirty="0" err="1"/>
              <a:t>leveling</a:t>
            </a:r>
            <a:r>
              <a:rPr lang="en-AU" altLang="zh-TW" dirty="0"/>
              <a:t>: remap </a:t>
            </a:r>
            <a:r>
              <a:rPr lang="en-AU" altLang="zh-TW" dirty="0" smtClean="0"/>
              <a:t>data </a:t>
            </a:r>
            <a:r>
              <a:rPr lang="en-AU" altLang="zh-TW" dirty="0"/>
              <a:t>to </a:t>
            </a:r>
            <a:r>
              <a:rPr lang="en-AU" altLang="zh-TW" dirty="0" smtClean="0"/>
              <a:t/>
            </a:r>
            <a:br>
              <a:rPr lang="en-AU" altLang="zh-TW" dirty="0" smtClean="0"/>
            </a:br>
            <a:r>
              <a:rPr lang="en-AU" altLang="zh-TW" dirty="0" smtClean="0"/>
              <a:t>less </a:t>
            </a:r>
            <a:r>
              <a:rPr lang="en-AU" altLang="zh-TW" dirty="0"/>
              <a:t>used </a:t>
            </a:r>
            <a:r>
              <a:rPr lang="en-AU" altLang="zh-TW" dirty="0" smtClean="0"/>
              <a:t>blocks</a:t>
            </a:r>
          </a:p>
          <a:p>
            <a:pPr marL="457200" lvl="1" indent="0">
              <a:buNone/>
            </a:pPr>
            <a:endParaRPr lang="en-AU" altLang="zh-TW" dirty="0" smtClean="0"/>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17</a:t>
            </a:fld>
            <a:endParaRPr lang="zh-TW" altLang="zh-TW"/>
          </a:p>
        </p:txBody>
      </p:sp>
      <p:grpSp>
        <p:nvGrpSpPr>
          <p:cNvPr id="5" name="群組 4"/>
          <p:cNvGrpSpPr/>
          <p:nvPr/>
        </p:nvGrpSpPr>
        <p:grpSpPr>
          <a:xfrm>
            <a:off x="7126062" y="3396957"/>
            <a:ext cx="412292" cy="2312969"/>
            <a:chOff x="7126062" y="3396957"/>
            <a:chExt cx="412292" cy="2312969"/>
          </a:xfrm>
        </p:grpSpPr>
        <p:sp>
          <p:nvSpPr>
            <p:cNvPr id="4" name="文字方塊 3"/>
            <p:cNvSpPr txBox="1"/>
            <p:nvPr/>
          </p:nvSpPr>
          <p:spPr>
            <a:xfrm>
              <a:off x="7150107" y="3396957"/>
              <a:ext cx="293670" cy="400110"/>
            </a:xfrm>
            <a:prstGeom prst="rect">
              <a:avLst/>
            </a:prstGeom>
            <a:noFill/>
          </p:spPr>
          <p:txBody>
            <a:bodyPr wrap="none" rtlCol="0">
              <a:spAutoFit/>
            </a:bodyPr>
            <a:lstStyle/>
            <a:p>
              <a:pPr marL="0"/>
              <a:r>
                <a:rPr lang="en-US" altLang="zh-TW" sz="2000" b="1" dirty="0" smtClean="0">
                  <a:solidFill>
                    <a:srgbClr val="FF0000"/>
                  </a:solidFill>
                  <a:latin typeface="+mn-lt"/>
                </a:rPr>
                <a:t>L</a:t>
              </a:r>
              <a:endParaRPr lang="zh-TW" altLang="en-US" sz="2000" b="1" dirty="0">
                <a:solidFill>
                  <a:srgbClr val="FF0000"/>
                </a:solidFill>
                <a:latin typeface="+mn-lt"/>
              </a:endParaRPr>
            </a:p>
          </p:txBody>
        </p:sp>
        <p:sp>
          <p:nvSpPr>
            <p:cNvPr id="8" name="文字方塊 7"/>
            <p:cNvSpPr txBox="1"/>
            <p:nvPr/>
          </p:nvSpPr>
          <p:spPr>
            <a:xfrm>
              <a:off x="7126062" y="4211796"/>
              <a:ext cx="412292"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9" name="文字方塊 8"/>
            <p:cNvSpPr txBox="1"/>
            <p:nvPr/>
          </p:nvSpPr>
          <p:spPr>
            <a:xfrm>
              <a:off x="7150107" y="5309816"/>
              <a:ext cx="293670" cy="400110"/>
            </a:xfrm>
            <a:prstGeom prst="rect">
              <a:avLst/>
            </a:prstGeom>
            <a:noFill/>
          </p:spPr>
          <p:txBody>
            <a:bodyPr wrap="none" rtlCol="0">
              <a:spAutoFit/>
            </a:bodyPr>
            <a:lstStyle/>
            <a:p>
              <a:pPr marL="0"/>
              <a:r>
                <a:rPr lang="en-US" altLang="zh-TW" sz="2000" b="1" dirty="0" smtClean="0">
                  <a:solidFill>
                    <a:srgbClr val="FF0000"/>
                  </a:solidFill>
                  <a:latin typeface="+mn-lt"/>
                </a:rPr>
                <a:t>L</a:t>
              </a:r>
              <a:endParaRPr lang="zh-TW" altLang="en-US" sz="2000" b="1" dirty="0">
                <a:solidFill>
                  <a:srgbClr val="FF0000"/>
                </a:solidFill>
                <a:latin typeface="+mn-lt"/>
              </a:endParaRPr>
            </a:p>
          </p:txBody>
        </p:sp>
      </p:grpSp>
      <p:grpSp>
        <p:nvGrpSpPr>
          <p:cNvPr id="11" name="群組 10"/>
          <p:cNvGrpSpPr/>
          <p:nvPr/>
        </p:nvGrpSpPr>
        <p:grpSpPr>
          <a:xfrm>
            <a:off x="7812360" y="3549580"/>
            <a:ext cx="338554" cy="2367762"/>
            <a:chOff x="7112592" y="3396957"/>
            <a:chExt cx="338554" cy="2367762"/>
          </a:xfrm>
        </p:grpSpPr>
        <p:sp>
          <p:nvSpPr>
            <p:cNvPr id="12" name="文字方塊 11"/>
            <p:cNvSpPr txBox="1"/>
            <p:nvPr/>
          </p:nvSpPr>
          <p:spPr>
            <a:xfrm>
              <a:off x="7112592" y="3396957"/>
              <a:ext cx="325730" cy="400110"/>
            </a:xfrm>
            <a:prstGeom prst="rect">
              <a:avLst/>
            </a:prstGeom>
            <a:noFill/>
          </p:spPr>
          <p:txBody>
            <a:bodyPr wrap="none" rtlCol="0">
              <a:spAutoFit/>
            </a:bodyPr>
            <a:lstStyle/>
            <a:p>
              <a:pPr marL="0"/>
              <a:r>
                <a:rPr lang="en-US" altLang="zh-TW" sz="2000" b="1" dirty="0">
                  <a:solidFill>
                    <a:srgbClr val="FF0000"/>
                  </a:solidFill>
                  <a:latin typeface="+mn-lt"/>
                </a:rPr>
                <a:t>X</a:t>
              </a:r>
              <a:endParaRPr lang="zh-TW" altLang="en-US" sz="2000" b="1" dirty="0">
                <a:solidFill>
                  <a:srgbClr val="FF0000"/>
                </a:solidFill>
                <a:latin typeface="+mn-lt"/>
              </a:endParaRPr>
            </a:p>
          </p:txBody>
        </p:sp>
        <p:sp>
          <p:nvSpPr>
            <p:cNvPr id="13" name="文字方塊 12"/>
            <p:cNvSpPr txBox="1"/>
            <p:nvPr/>
          </p:nvSpPr>
          <p:spPr>
            <a:xfrm>
              <a:off x="7112592" y="4068465"/>
              <a:ext cx="338554" cy="461665"/>
            </a:xfrm>
            <a:prstGeom prst="rect">
              <a:avLst/>
            </a:prstGeom>
            <a:noFill/>
          </p:spPr>
          <p:txBody>
            <a:bodyPr wrap="none" rtlCol="0">
              <a:spAutoFit/>
            </a:bodyPr>
            <a:lstStyle/>
            <a:p>
              <a:pPr marL="0"/>
              <a:r>
                <a:rPr lang="en-US" altLang="zh-TW" b="1" dirty="0">
                  <a:solidFill>
                    <a:srgbClr val="FF0000"/>
                  </a:solidFill>
                  <a:latin typeface="+mn-lt"/>
                </a:rPr>
                <a:t>_</a:t>
              </a:r>
              <a:endParaRPr lang="zh-TW" altLang="en-US" b="1" dirty="0">
                <a:solidFill>
                  <a:srgbClr val="FF0000"/>
                </a:solidFill>
                <a:latin typeface="+mn-lt"/>
              </a:endParaRPr>
            </a:p>
          </p:txBody>
        </p:sp>
        <p:sp>
          <p:nvSpPr>
            <p:cNvPr id="14" name="文字方塊 13"/>
            <p:cNvSpPr txBox="1"/>
            <p:nvPr/>
          </p:nvSpPr>
          <p:spPr>
            <a:xfrm>
              <a:off x="7112592" y="5364609"/>
              <a:ext cx="325730" cy="400110"/>
            </a:xfrm>
            <a:prstGeom prst="rect">
              <a:avLst/>
            </a:prstGeom>
            <a:noFill/>
          </p:spPr>
          <p:txBody>
            <a:bodyPr wrap="none" rtlCol="0">
              <a:spAutoFit/>
            </a:bodyPr>
            <a:lstStyle/>
            <a:p>
              <a:pPr marL="0"/>
              <a:r>
                <a:rPr lang="en-US" altLang="zh-TW" sz="2000" b="1" dirty="0">
                  <a:solidFill>
                    <a:srgbClr val="FF0000"/>
                  </a:solidFill>
                  <a:latin typeface="+mn-lt"/>
                </a:rPr>
                <a:t>X</a:t>
              </a:r>
              <a:endParaRPr lang="zh-TW" altLang="en-US" sz="2000" b="1" dirty="0">
                <a:solidFill>
                  <a:srgbClr val="FF0000"/>
                </a:solidFill>
                <a:latin typeface="+mn-lt"/>
              </a:endParaRPr>
            </a:p>
          </p:txBody>
        </p:sp>
      </p:grpSp>
      <p:grpSp>
        <p:nvGrpSpPr>
          <p:cNvPr id="6" name="群組 5"/>
          <p:cNvGrpSpPr/>
          <p:nvPr/>
        </p:nvGrpSpPr>
        <p:grpSpPr>
          <a:xfrm>
            <a:off x="4758267" y="3356992"/>
            <a:ext cx="412292" cy="2488342"/>
            <a:chOff x="4758267" y="3356992"/>
            <a:chExt cx="412292" cy="2488342"/>
          </a:xfrm>
        </p:grpSpPr>
        <p:sp>
          <p:nvSpPr>
            <p:cNvPr id="16" name="文字方塊 15"/>
            <p:cNvSpPr txBox="1"/>
            <p:nvPr/>
          </p:nvSpPr>
          <p:spPr>
            <a:xfrm>
              <a:off x="4758267" y="3356992"/>
              <a:ext cx="346570"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17" name="文字方塊 16"/>
            <p:cNvSpPr txBox="1"/>
            <p:nvPr/>
          </p:nvSpPr>
          <p:spPr>
            <a:xfrm>
              <a:off x="4758267" y="4181018"/>
              <a:ext cx="412292"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19" name="文字方塊 18"/>
            <p:cNvSpPr txBox="1"/>
            <p:nvPr/>
          </p:nvSpPr>
          <p:spPr>
            <a:xfrm>
              <a:off x="4758267" y="3748970"/>
              <a:ext cx="346570" cy="400110"/>
            </a:xfrm>
            <a:prstGeom prst="rect">
              <a:avLst/>
            </a:prstGeom>
            <a:noFill/>
          </p:spPr>
          <p:txBody>
            <a:bodyPr wrap="none" rtlCol="0">
              <a:spAutoFit/>
            </a:bodyPr>
            <a:lstStyle/>
            <a:p>
              <a:pPr marL="0"/>
              <a:r>
                <a:rPr lang="en-US" altLang="zh-TW" sz="2000" b="1" dirty="0">
                  <a:solidFill>
                    <a:srgbClr val="FF0000"/>
                  </a:solidFill>
                  <a:latin typeface="+mn-lt"/>
                </a:rPr>
                <a:t>H</a:t>
              </a:r>
              <a:endParaRPr lang="zh-TW" altLang="en-US" sz="2000" b="1" dirty="0">
                <a:solidFill>
                  <a:srgbClr val="FF0000"/>
                </a:solidFill>
                <a:latin typeface="+mn-lt"/>
              </a:endParaRPr>
            </a:p>
          </p:txBody>
        </p:sp>
        <p:sp>
          <p:nvSpPr>
            <p:cNvPr id="20" name="文字方塊 19"/>
            <p:cNvSpPr txBox="1"/>
            <p:nvPr/>
          </p:nvSpPr>
          <p:spPr>
            <a:xfrm>
              <a:off x="4758267" y="4973106"/>
              <a:ext cx="346570"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21" name="文字方塊 20"/>
            <p:cNvSpPr txBox="1"/>
            <p:nvPr/>
          </p:nvSpPr>
          <p:spPr>
            <a:xfrm>
              <a:off x="4758267" y="5445224"/>
              <a:ext cx="346570" cy="400110"/>
            </a:xfrm>
            <a:prstGeom prst="rect">
              <a:avLst/>
            </a:prstGeom>
            <a:noFill/>
          </p:spPr>
          <p:txBody>
            <a:bodyPr wrap="none" rtlCol="0">
              <a:spAutoFit/>
            </a:bodyPr>
            <a:lstStyle/>
            <a:p>
              <a:pPr marL="0"/>
              <a:r>
                <a:rPr lang="en-US" altLang="zh-TW" sz="2000" b="1" dirty="0">
                  <a:solidFill>
                    <a:srgbClr val="FF0000"/>
                  </a:solidFill>
                  <a:latin typeface="+mn-lt"/>
                </a:rPr>
                <a:t>H</a:t>
              </a:r>
              <a:endParaRPr lang="zh-TW" altLang="en-US" sz="2000" b="1" dirty="0">
                <a:solidFill>
                  <a:srgbClr val="FF0000"/>
                </a:solidFill>
                <a:latin typeface="+mn-lt"/>
              </a:endParaRPr>
            </a:p>
          </p:txBody>
        </p:sp>
      </p:grpSp>
      <p:grpSp>
        <p:nvGrpSpPr>
          <p:cNvPr id="23" name="群組 22"/>
          <p:cNvGrpSpPr/>
          <p:nvPr/>
        </p:nvGrpSpPr>
        <p:grpSpPr>
          <a:xfrm>
            <a:off x="5672135" y="3356992"/>
            <a:ext cx="306494" cy="2488342"/>
            <a:chOff x="4758267" y="3356992"/>
            <a:chExt cx="306494" cy="2488342"/>
          </a:xfrm>
        </p:grpSpPr>
        <p:sp>
          <p:nvSpPr>
            <p:cNvPr id="24" name="文字方塊 23"/>
            <p:cNvSpPr txBox="1"/>
            <p:nvPr/>
          </p:nvSpPr>
          <p:spPr>
            <a:xfrm>
              <a:off x="4758267" y="3356992"/>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5" name="文字方塊 24"/>
            <p:cNvSpPr txBox="1"/>
            <p:nvPr/>
          </p:nvSpPr>
          <p:spPr>
            <a:xfrm>
              <a:off x="4758267" y="4181018"/>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6" name="文字方塊 25"/>
            <p:cNvSpPr txBox="1"/>
            <p:nvPr/>
          </p:nvSpPr>
          <p:spPr>
            <a:xfrm>
              <a:off x="4758267" y="3748970"/>
              <a:ext cx="306494" cy="400110"/>
            </a:xfrm>
            <a:prstGeom prst="rect">
              <a:avLst/>
            </a:prstGeom>
            <a:noFill/>
          </p:spPr>
          <p:txBody>
            <a:bodyPr wrap="none" rtlCol="0">
              <a:spAutoFit/>
            </a:bodyPr>
            <a:lstStyle/>
            <a:p>
              <a:pPr marL="0"/>
              <a:r>
                <a:rPr lang="en-US" altLang="zh-TW" sz="2000" b="1" dirty="0" smtClean="0">
                  <a:solidFill>
                    <a:srgbClr val="FF0000"/>
                  </a:solidFill>
                  <a:latin typeface="+mn-lt"/>
                </a:rPr>
                <a:t>|</a:t>
              </a:r>
              <a:endParaRPr lang="zh-TW" altLang="en-US" sz="2000" b="1" dirty="0">
                <a:solidFill>
                  <a:srgbClr val="FF0000"/>
                </a:solidFill>
                <a:latin typeface="+mn-lt"/>
              </a:endParaRPr>
            </a:p>
          </p:txBody>
        </p:sp>
        <p:sp>
          <p:nvSpPr>
            <p:cNvPr id="27" name="文字方塊 26"/>
            <p:cNvSpPr txBox="1"/>
            <p:nvPr/>
          </p:nvSpPr>
          <p:spPr>
            <a:xfrm>
              <a:off x="4758267" y="4973106"/>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8" name="文字方塊 27"/>
            <p:cNvSpPr txBox="1"/>
            <p:nvPr/>
          </p:nvSpPr>
          <p:spPr>
            <a:xfrm>
              <a:off x="4758267" y="5445224"/>
              <a:ext cx="306494" cy="400110"/>
            </a:xfrm>
            <a:prstGeom prst="rect">
              <a:avLst/>
            </a:prstGeom>
            <a:noFill/>
          </p:spPr>
          <p:txBody>
            <a:bodyPr wrap="none" rtlCol="0">
              <a:spAutoFit/>
            </a:bodyPr>
            <a:lstStyle/>
            <a:p>
              <a:pPr marL="0"/>
              <a:r>
                <a:rPr lang="en-US" altLang="zh-TW" sz="2000" b="1" dirty="0" smtClean="0">
                  <a:solidFill>
                    <a:srgbClr val="FF0000"/>
                  </a:solidFill>
                  <a:latin typeface="+mn-lt"/>
                </a:rPr>
                <a:t>|</a:t>
              </a:r>
              <a:endParaRPr lang="zh-TW" altLang="en-US" sz="2000" b="1" dirty="0">
                <a:solidFill>
                  <a:srgbClr val="FF0000"/>
                </a:solidFill>
                <a:latin typeface="+mn-lt"/>
              </a:endParaRPr>
            </a:p>
          </p:txBody>
        </p:sp>
      </p:grpSp>
    </p:spTree>
    <p:extLst>
      <p:ext uri="{BB962C8B-B14F-4D97-AF65-F5344CB8AC3E}">
        <p14:creationId xmlns:p14="http://schemas.microsoft.com/office/powerpoint/2010/main" val="36112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340">
                                            <p:txEl>
                                              <p:pRg st="6" end="6"/>
                                            </p:txEl>
                                          </p:spTgt>
                                        </p:tgtEl>
                                        <p:attrNameLst>
                                          <p:attrName>style.visibility</p:attrName>
                                        </p:attrNameLst>
                                      </p:cBhvr>
                                      <p:to>
                                        <p:strVal val="visible"/>
                                      </p:to>
                                    </p:set>
                                    <p:animEffect transition="in" filter="fade">
                                      <p:cBhvr>
                                        <p:cTn id="23" dur="500"/>
                                        <p:tgtEl>
                                          <p:spTgt spid="14340">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340">
                                            <p:txEl>
                                              <p:pRg st="7" end="7"/>
                                            </p:txEl>
                                          </p:spTgt>
                                        </p:tgtEl>
                                        <p:attrNameLst>
                                          <p:attrName>style.visibility</p:attrName>
                                        </p:attrNameLst>
                                      </p:cBhvr>
                                      <p:to>
                                        <p:strVal val="visible"/>
                                      </p:to>
                                    </p:set>
                                    <p:animEffect transition="in" filter="fade">
                                      <p:cBhvr>
                                        <p:cTn id="26" dur="500"/>
                                        <p:tgtEl>
                                          <p:spTgt spid="143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Grp="1" noChangeArrowheads="1"/>
          </p:cNvSpPr>
          <p:nvPr>
            <p:ph type="title"/>
          </p:nvPr>
        </p:nvSpPr>
        <p:spPr/>
        <p:txBody>
          <a:bodyPr/>
          <a:lstStyle/>
          <a:p>
            <a:r>
              <a:rPr lang="en-US" altLang="zh-TW" smtClean="0"/>
              <a:t>Disk Storage</a:t>
            </a:r>
            <a:endParaRPr lang="en-AU" altLang="zh-TW" smtClean="0"/>
          </a:p>
        </p:txBody>
      </p:sp>
      <p:sp>
        <p:nvSpPr>
          <p:cNvPr id="16389" name="Rectangle 8"/>
          <p:cNvSpPr>
            <a:spLocks noGrp="1" noChangeArrowheads="1"/>
          </p:cNvSpPr>
          <p:nvPr>
            <p:ph type="body" idx="1"/>
          </p:nvPr>
        </p:nvSpPr>
        <p:spPr/>
        <p:txBody>
          <a:bodyPr/>
          <a:lstStyle/>
          <a:p>
            <a:r>
              <a:rPr lang="en-US" altLang="zh-TW" smtClean="0"/>
              <a:t>Nonvolatile, rotating magnetic storage</a:t>
            </a:r>
            <a:endParaRPr lang="en-AU" altLang="zh-TW" smtClean="0"/>
          </a:p>
        </p:txBody>
      </p:sp>
      <p:pic>
        <p:nvPicPr>
          <p:cNvPr id="16391" name="Picture 12" descr="disk-geometr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825"/>
          <a:stretch/>
        </p:blipFill>
        <p:spPr bwMode="auto">
          <a:xfrm>
            <a:off x="4401180" y="1672825"/>
            <a:ext cx="4635316" cy="334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4454"/>
          <a:stretch/>
        </p:blipFill>
        <p:spPr bwMode="auto">
          <a:xfrm>
            <a:off x="419417" y="2996951"/>
            <a:ext cx="4126597" cy="301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28"/>
          <p:cNvSpPr txBox="1">
            <a:spLocks noChangeArrowheads="1"/>
          </p:cNvSpPr>
          <p:nvPr/>
        </p:nvSpPr>
        <p:spPr bwMode="auto">
          <a:xfrm>
            <a:off x="467544" y="4321367"/>
            <a:ext cx="1448288"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Actuator</a:t>
            </a:r>
            <a:endParaRPr lang="en-US" altLang="zh-TW" sz="2800" dirty="0">
              <a:solidFill>
                <a:schemeClr val="accent1"/>
              </a:solidFill>
              <a:latin typeface="+mn-lt"/>
            </a:endParaRPr>
          </a:p>
        </p:txBody>
      </p:sp>
      <p:sp>
        <p:nvSpPr>
          <p:cNvPr id="9" name="Text Box 1029"/>
          <p:cNvSpPr txBox="1">
            <a:spLocks noChangeArrowheads="1"/>
          </p:cNvSpPr>
          <p:nvPr/>
        </p:nvSpPr>
        <p:spPr bwMode="auto">
          <a:xfrm>
            <a:off x="1583532" y="3617658"/>
            <a:ext cx="80099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Arm</a:t>
            </a:r>
            <a:endParaRPr lang="en-US" altLang="zh-TW" sz="2800" dirty="0">
              <a:solidFill>
                <a:schemeClr val="accent1"/>
              </a:solidFill>
              <a:latin typeface="+mn-lt"/>
            </a:endParaRPr>
          </a:p>
        </p:txBody>
      </p:sp>
      <p:sp>
        <p:nvSpPr>
          <p:cNvPr id="10" name="Text Box 1030"/>
          <p:cNvSpPr txBox="1">
            <a:spLocks noChangeArrowheads="1"/>
          </p:cNvSpPr>
          <p:nvPr/>
        </p:nvSpPr>
        <p:spPr bwMode="auto">
          <a:xfrm>
            <a:off x="2987824" y="3835464"/>
            <a:ext cx="93678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Head</a:t>
            </a:r>
            <a:endParaRPr lang="en-US" altLang="zh-TW" sz="2800" dirty="0">
              <a:solidFill>
                <a:schemeClr val="accent1"/>
              </a:solidFill>
              <a:latin typeface="+mn-lt"/>
            </a:endParaRPr>
          </a:p>
        </p:txBody>
      </p:sp>
      <p:sp>
        <p:nvSpPr>
          <p:cNvPr id="13" name="Text Box 1032"/>
          <p:cNvSpPr txBox="1">
            <a:spLocks noChangeArrowheads="1"/>
          </p:cNvSpPr>
          <p:nvPr/>
        </p:nvSpPr>
        <p:spPr bwMode="auto">
          <a:xfrm>
            <a:off x="2487929" y="4653136"/>
            <a:ext cx="1291983" cy="45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smtClean="0">
                <a:solidFill>
                  <a:schemeClr val="accent1"/>
                </a:solidFill>
                <a:latin typeface="+mn-lt"/>
              </a:rPr>
              <a:t>Platters</a:t>
            </a:r>
            <a:endParaRPr lang="en-US" altLang="zh-TW" sz="2800" dirty="0">
              <a:solidFill>
                <a:schemeClr val="accent1"/>
              </a:solidFill>
              <a:latin typeface="+mn-lt"/>
            </a:endParaRPr>
          </a:p>
        </p:txBody>
      </p:sp>
      <p:sp>
        <p:nvSpPr>
          <p:cNvPr id="12" name="Text Box 1034"/>
          <p:cNvSpPr txBox="1">
            <a:spLocks noChangeArrowheads="1"/>
          </p:cNvSpPr>
          <p:nvPr/>
        </p:nvSpPr>
        <p:spPr bwMode="auto">
          <a:xfrm>
            <a:off x="1948661" y="2924944"/>
            <a:ext cx="125518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Spindle</a:t>
            </a:r>
            <a:endParaRPr lang="en-US" altLang="zh-TW" sz="2800" dirty="0">
              <a:solidFill>
                <a:schemeClr val="accent1"/>
              </a:solidFill>
              <a:latin typeface="+mn-lt"/>
            </a:endParaRPr>
          </a:p>
        </p:txBody>
      </p:sp>
      <p:sp>
        <p:nvSpPr>
          <p:cNvPr id="2" name="右大括弧 1"/>
          <p:cNvSpPr/>
          <p:nvPr/>
        </p:nvSpPr>
        <p:spPr bwMode="auto">
          <a:xfrm>
            <a:off x="1963960" y="4321367"/>
            <a:ext cx="518756" cy="1078049"/>
          </a:xfrm>
          <a:prstGeom prst="rightBrace">
            <a:avLst>
              <a:gd name="adj1" fmla="val 16412"/>
              <a:gd name="adj2" fmla="val 50000"/>
            </a:avLst>
          </a:prstGeom>
          <a:no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2656806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Introduction to memory hierarchy (Sec. 5.1)</a:t>
            </a:r>
          </a:p>
          <a:p>
            <a:r>
              <a:rPr lang="en-US" altLang="zh-TW" dirty="0" smtClean="0"/>
              <a:t>Memory technologies</a:t>
            </a:r>
            <a:r>
              <a:rPr lang="zh-TW" altLang="en-US" dirty="0" smtClean="0"/>
              <a:t> </a:t>
            </a:r>
            <a:r>
              <a:rPr lang="en-US" altLang="zh-TW" dirty="0" smtClean="0"/>
              <a:t>(Sec. 5.2,</a:t>
            </a:r>
            <a:r>
              <a:rPr lang="zh-TW" altLang="en-US" dirty="0" smtClean="0"/>
              <a:t> </a:t>
            </a:r>
            <a:r>
              <a:rPr lang="en-US" altLang="zh-TW" dirty="0" smtClean="0"/>
              <a:t>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4068467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r>
              <a:rPr lang="en-US" altLang="zh-TW" smtClean="0"/>
              <a:t>Disk Sectors and Access</a:t>
            </a:r>
            <a:endParaRPr lang="en-AU" altLang="zh-TW" smtClean="0"/>
          </a:p>
        </p:txBody>
      </p:sp>
      <p:sp>
        <p:nvSpPr>
          <p:cNvPr id="17412" name="Rectangle 5"/>
          <p:cNvSpPr>
            <a:spLocks noGrp="1" noChangeArrowheads="1"/>
          </p:cNvSpPr>
          <p:nvPr>
            <p:ph type="body" idx="1"/>
          </p:nvPr>
        </p:nvSpPr>
        <p:spPr/>
        <p:txBody>
          <a:bodyPr/>
          <a:lstStyle/>
          <a:p>
            <a:r>
              <a:rPr lang="en-US" altLang="zh-TW" dirty="0" smtClean="0"/>
              <a:t>Each sector records</a:t>
            </a:r>
          </a:p>
          <a:p>
            <a:pPr lvl="1"/>
            <a:r>
              <a:rPr lang="en-US" altLang="zh-TW" dirty="0" smtClean="0"/>
              <a:t>Sector ID</a:t>
            </a:r>
          </a:p>
          <a:p>
            <a:pPr lvl="1"/>
            <a:r>
              <a:rPr lang="en-US" altLang="zh-TW" dirty="0" smtClean="0"/>
              <a:t>Data (512 bytes, 4096 bytes proposed)</a:t>
            </a:r>
          </a:p>
          <a:p>
            <a:pPr lvl="1"/>
            <a:r>
              <a:rPr lang="en-US" altLang="zh-TW" i="1" dirty="0" smtClean="0"/>
              <a:t>Error correcting code </a:t>
            </a:r>
            <a:r>
              <a:rPr lang="en-US" altLang="zh-TW" dirty="0" smtClean="0"/>
              <a:t>(ECC)</a:t>
            </a:r>
          </a:p>
          <a:p>
            <a:pPr lvl="2"/>
            <a:r>
              <a:rPr lang="en-US" altLang="zh-TW" dirty="0" smtClean="0"/>
              <a:t>Used to hide defects and recording errors</a:t>
            </a:r>
          </a:p>
          <a:p>
            <a:pPr lvl="1"/>
            <a:r>
              <a:rPr lang="en-US" altLang="zh-TW" dirty="0" smtClean="0"/>
              <a:t>Synchronization fields and gaps</a:t>
            </a:r>
          </a:p>
          <a:p>
            <a:r>
              <a:rPr lang="en-US" altLang="zh-TW" dirty="0" smtClean="0"/>
              <a:t>Access to a sector involves</a:t>
            </a:r>
          </a:p>
          <a:p>
            <a:pPr lvl="1"/>
            <a:r>
              <a:rPr lang="en-US" altLang="zh-TW" u="sng" dirty="0" smtClean="0"/>
              <a:t>Queuing delay</a:t>
            </a:r>
            <a:r>
              <a:rPr lang="en-US" altLang="zh-TW" dirty="0" smtClean="0"/>
              <a:t>: if other accesses are pending</a:t>
            </a:r>
          </a:p>
          <a:p>
            <a:pPr lvl="1"/>
            <a:r>
              <a:rPr lang="en-US" altLang="zh-TW" u="sng" dirty="0" smtClean="0"/>
              <a:t>Seek time</a:t>
            </a:r>
            <a:r>
              <a:rPr lang="en-US" altLang="zh-TW" dirty="0" smtClean="0"/>
              <a:t>: time to move the heads to desired track</a:t>
            </a:r>
          </a:p>
          <a:p>
            <a:pPr lvl="1"/>
            <a:r>
              <a:rPr lang="en-US" altLang="zh-TW" u="sng" dirty="0" smtClean="0"/>
              <a:t>Rotational latency</a:t>
            </a:r>
            <a:r>
              <a:rPr lang="en-US" altLang="zh-TW" dirty="0" smtClean="0"/>
              <a:t>: </a:t>
            </a:r>
            <a:r>
              <a:rPr lang="en-US" altLang="zh-TW" dirty="0"/>
              <a:t>time for </a:t>
            </a:r>
            <a:r>
              <a:rPr lang="en-US" altLang="zh-TW" dirty="0" smtClean="0"/>
              <a:t>desired sector under </a:t>
            </a:r>
            <a:r>
              <a:rPr lang="en-US" altLang="zh-TW" dirty="0"/>
              <a:t>head </a:t>
            </a:r>
            <a:endParaRPr lang="en-US" altLang="zh-TW" dirty="0" smtClean="0"/>
          </a:p>
          <a:p>
            <a:pPr lvl="1"/>
            <a:r>
              <a:rPr lang="en-US" altLang="zh-TW" u="sng" dirty="0" smtClean="0"/>
              <a:t>Data transfer</a:t>
            </a:r>
            <a:r>
              <a:rPr lang="en-US" altLang="zh-TW" dirty="0" smtClean="0"/>
              <a:t>: time </a:t>
            </a:r>
            <a:r>
              <a:rPr lang="en-US" altLang="zh-TW" dirty="0"/>
              <a:t>to transfer </a:t>
            </a:r>
            <a:r>
              <a:rPr lang="en-US" altLang="zh-TW" dirty="0" smtClean="0"/>
              <a:t>desired sector</a:t>
            </a:r>
          </a:p>
          <a:p>
            <a:pPr lvl="1"/>
            <a:r>
              <a:rPr lang="en-US" altLang="zh-TW" u="sng" dirty="0" smtClean="0"/>
              <a:t>Controller overhead</a:t>
            </a:r>
            <a:endParaRPr lang="en-AU" altLang="zh-TW" u="sng" dirty="0" smtClean="0"/>
          </a:p>
        </p:txBody>
      </p:sp>
      <p:sp useBgFill="1">
        <p:nvSpPr>
          <p:cNvPr id="4" name="Oval 1028"/>
          <p:cNvSpPr>
            <a:spLocks noChangeArrowheads="1"/>
          </p:cNvSpPr>
          <p:nvPr/>
        </p:nvSpPr>
        <p:spPr bwMode="auto">
          <a:xfrm>
            <a:off x="6649821" y="2546450"/>
            <a:ext cx="1244111"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5" name="Oval 1029"/>
          <p:cNvSpPr>
            <a:spLocks noChangeArrowheads="1"/>
          </p:cNvSpPr>
          <p:nvPr/>
        </p:nvSpPr>
        <p:spPr bwMode="auto">
          <a:xfrm>
            <a:off x="6649821" y="2335435"/>
            <a:ext cx="1244111"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6" name="Oval 1030"/>
          <p:cNvSpPr>
            <a:spLocks noChangeArrowheads="1"/>
          </p:cNvSpPr>
          <p:nvPr/>
        </p:nvSpPr>
        <p:spPr bwMode="auto">
          <a:xfrm>
            <a:off x="6623444" y="2171312"/>
            <a:ext cx="1245577"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7" name="Oval 1031"/>
          <p:cNvSpPr>
            <a:spLocks noChangeArrowheads="1"/>
          </p:cNvSpPr>
          <p:nvPr/>
        </p:nvSpPr>
        <p:spPr bwMode="auto">
          <a:xfrm>
            <a:off x="6623444" y="2030635"/>
            <a:ext cx="1245577"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8" name="Line 1032"/>
          <p:cNvSpPr>
            <a:spLocks noChangeShapeType="1"/>
          </p:cNvSpPr>
          <p:nvPr/>
        </p:nvSpPr>
        <p:spPr bwMode="auto">
          <a:xfrm>
            <a:off x="7205426" y="2159589"/>
            <a:ext cx="269406" cy="2110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9" name="Line 1033"/>
          <p:cNvSpPr>
            <a:spLocks noChangeShapeType="1"/>
          </p:cNvSpPr>
          <p:nvPr/>
        </p:nvSpPr>
        <p:spPr bwMode="auto">
          <a:xfrm>
            <a:off x="7194944" y="2159589"/>
            <a:ext cx="609600" cy="9378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0" name="Line 1034"/>
          <p:cNvSpPr>
            <a:spLocks noChangeShapeType="1"/>
          </p:cNvSpPr>
          <p:nvPr/>
        </p:nvSpPr>
        <p:spPr bwMode="auto">
          <a:xfrm flipV="1">
            <a:off x="7499744" y="1632050"/>
            <a:ext cx="304800" cy="656492"/>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1" name="Rectangle 1035"/>
          <p:cNvSpPr>
            <a:spLocks noChangeArrowheads="1"/>
          </p:cNvSpPr>
          <p:nvPr/>
        </p:nvSpPr>
        <p:spPr bwMode="auto">
          <a:xfrm>
            <a:off x="7817732" y="1489908"/>
            <a:ext cx="722066"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Sector</a:t>
            </a:r>
          </a:p>
        </p:txBody>
      </p:sp>
      <p:sp>
        <p:nvSpPr>
          <p:cNvPr id="12" name="Line 1036"/>
          <p:cNvSpPr>
            <a:spLocks noChangeShapeType="1"/>
          </p:cNvSpPr>
          <p:nvPr/>
        </p:nvSpPr>
        <p:spPr bwMode="auto">
          <a:xfrm flipV="1">
            <a:off x="7080644" y="1338973"/>
            <a:ext cx="381000" cy="750277"/>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3" name="Rectangle 1037"/>
          <p:cNvSpPr>
            <a:spLocks noChangeArrowheads="1"/>
          </p:cNvSpPr>
          <p:nvPr/>
        </p:nvSpPr>
        <p:spPr bwMode="auto">
          <a:xfrm>
            <a:off x="7499744" y="1196831"/>
            <a:ext cx="617614"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Track</a:t>
            </a:r>
          </a:p>
        </p:txBody>
      </p:sp>
      <p:sp>
        <p:nvSpPr>
          <p:cNvPr id="19" name="Line 1043"/>
          <p:cNvSpPr>
            <a:spLocks noChangeShapeType="1"/>
          </p:cNvSpPr>
          <p:nvPr/>
        </p:nvSpPr>
        <p:spPr bwMode="auto">
          <a:xfrm>
            <a:off x="7678521" y="2534727"/>
            <a:ext cx="438837" cy="82081"/>
          </a:xfrm>
          <a:prstGeom prst="line">
            <a:avLst/>
          </a:prstGeom>
          <a:noFill/>
          <a:ln w="12700">
            <a:solidFill>
              <a:schemeClr val="accent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0" name="Rectangle 1044"/>
          <p:cNvSpPr>
            <a:spLocks noChangeArrowheads="1"/>
          </p:cNvSpPr>
          <p:nvPr/>
        </p:nvSpPr>
        <p:spPr bwMode="auto">
          <a:xfrm>
            <a:off x="8080788" y="2474647"/>
            <a:ext cx="905450"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solidFill>
                  <a:schemeClr val="accent1"/>
                </a:solidFill>
                <a:latin typeface="+mn-lt"/>
              </a:rPr>
              <a:t>Cylinder</a:t>
            </a:r>
          </a:p>
        </p:txBody>
      </p:sp>
      <p:sp>
        <p:nvSpPr>
          <p:cNvPr id="21" name="Line 1045"/>
          <p:cNvSpPr>
            <a:spLocks noChangeShapeType="1"/>
          </p:cNvSpPr>
          <p:nvPr/>
        </p:nvSpPr>
        <p:spPr bwMode="auto">
          <a:xfrm>
            <a:off x="6421221" y="2136143"/>
            <a:ext cx="0" cy="64800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2" name="Line 1046"/>
          <p:cNvSpPr>
            <a:spLocks noChangeShapeType="1"/>
          </p:cNvSpPr>
          <p:nvPr/>
        </p:nvSpPr>
        <p:spPr bwMode="auto">
          <a:xfrm>
            <a:off x="6424604" y="2136143"/>
            <a:ext cx="396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3" name="Line 1047"/>
          <p:cNvSpPr>
            <a:spLocks noChangeShapeType="1"/>
          </p:cNvSpPr>
          <p:nvPr/>
        </p:nvSpPr>
        <p:spPr bwMode="auto">
          <a:xfrm>
            <a:off x="6424604" y="2347158"/>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4" name="Line 1048"/>
          <p:cNvSpPr>
            <a:spLocks noChangeShapeType="1"/>
          </p:cNvSpPr>
          <p:nvPr/>
        </p:nvSpPr>
        <p:spPr bwMode="auto">
          <a:xfrm>
            <a:off x="6424604" y="2558173"/>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5" name="Line 1049"/>
          <p:cNvSpPr>
            <a:spLocks noChangeShapeType="1"/>
          </p:cNvSpPr>
          <p:nvPr/>
        </p:nvSpPr>
        <p:spPr bwMode="auto">
          <a:xfrm>
            <a:off x="6424604" y="2769189"/>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6" name="Line 1050"/>
          <p:cNvSpPr>
            <a:spLocks noChangeShapeType="1"/>
          </p:cNvSpPr>
          <p:nvPr/>
        </p:nvSpPr>
        <p:spPr bwMode="auto">
          <a:xfrm flipH="1">
            <a:off x="6013844" y="2487835"/>
            <a:ext cx="407377"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7" name="Line 1051"/>
          <p:cNvSpPr>
            <a:spLocks noChangeShapeType="1"/>
          </p:cNvSpPr>
          <p:nvPr/>
        </p:nvSpPr>
        <p:spPr bwMode="auto">
          <a:xfrm>
            <a:off x="6813944" y="2757465"/>
            <a:ext cx="266700" cy="386862"/>
          </a:xfrm>
          <a:prstGeom prst="line">
            <a:avLst/>
          </a:prstGeom>
          <a:noFill/>
          <a:ln w="12700">
            <a:solidFill>
              <a:srgbClr val="008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8" name="Rectangle 1052"/>
          <p:cNvSpPr>
            <a:spLocks noChangeArrowheads="1"/>
          </p:cNvSpPr>
          <p:nvPr/>
        </p:nvSpPr>
        <p:spPr bwMode="auto">
          <a:xfrm>
            <a:off x="7080645" y="3002185"/>
            <a:ext cx="616909"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solidFill>
                  <a:srgbClr val="008000"/>
                </a:solidFill>
                <a:latin typeface="+mn-lt"/>
              </a:rPr>
              <a:t>Head</a:t>
            </a:r>
          </a:p>
        </p:txBody>
      </p:sp>
      <p:sp>
        <p:nvSpPr>
          <p:cNvPr id="29" name="Line 1053"/>
          <p:cNvSpPr>
            <a:spLocks noChangeShapeType="1"/>
          </p:cNvSpPr>
          <p:nvPr/>
        </p:nvSpPr>
        <p:spPr bwMode="auto">
          <a:xfrm>
            <a:off x="7869021" y="2851250"/>
            <a:ext cx="381000" cy="105508"/>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0" name="Rectangle 1054"/>
          <p:cNvSpPr>
            <a:spLocks noChangeArrowheads="1"/>
          </p:cNvSpPr>
          <p:nvPr/>
        </p:nvSpPr>
        <p:spPr bwMode="auto">
          <a:xfrm>
            <a:off x="8274932" y="2814616"/>
            <a:ext cx="761564"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Platter</a:t>
            </a:r>
          </a:p>
        </p:txBody>
      </p:sp>
      <p:sp>
        <p:nvSpPr>
          <p:cNvPr id="31" name="流程圖: 磁碟 30"/>
          <p:cNvSpPr/>
          <p:nvPr/>
        </p:nvSpPr>
        <p:spPr bwMode="auto">
          <a:xfrm>
            <a:off x="6820322" y="2089250"/>
            <a:ext cx="828418" cy="725366"/>
          </a:xfrm>
          <a:prstGeom prst="flowChartMagneticDisk">
            <a:avLst/>
          </a:prstGeom>
          <a:noFill/>
          <a:ln w="19050" cap="flat" cmpd="sng" algn="ctr">
            <a:solidFill>
              <a:schemeClr val="accent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9778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6" end="6"/>
                                            </p:txEl>
                                          </p:spTgt>
                                        </p:tgtEl>
                                        <p:attrNameLst>
                                          <p:attrName>style.visibility</p:attrName>
                                        </p:attrNameLst>
                                      </p:cBhvr>
                                      <p:to>
                                        <p:strVal val="visible"/>
                                      </p:to>
                                    </p:set>
                                    <p:animEffect transition="in" filter="fade">
                                      <p:cBhvr>
                                        <p:cTn id="7" dur="500"/>
                                        <p:tgtEl>
                                          <p:spTgt spid="1741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xEl>
                                              <p:pRg st="7" end="7"/>
                                            </p:txEl>
                                          </p:spTgt>
                                        </p:tgtEl>
                                        <p:attrNameLst>
                                          <p:attrName>style.visibility</p:attrName>
                                        </p:attrNameLst>
                                      </p:cBhvr>
                                      <p:to>
                                        <p:strVal val="visible"/>
                                      </p:to>
                                    </p:set>
                                    <p:animEffect transition="in" filter="fade">
                                      <p:cBhvr>
                                        <p:cTn id="10" dur="500"/>
                                        <p:tgtEl>
                                          <p:spTgt spid="1741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2">
                                            <p:txEl>
                                              <p:pRg st="8" end="8"/>
                                            </p:txEl>
                                          </p:spTgt>
                                        </p:tgtEl>
                                        <p:attrNameLst>
                                          <p:attrName>style.visibility</p:attrName>
                                        </p:attrNameLst>
                                      </p:cBhvr>
                                      <p:to>
                                        <p:strVal val="visible"/>
                                      </p:to>
                                    </p:set>
                                    <p:animEffect transition="in" filter="fade">
                                      <p:cBhvr>
                                        <p:cTn id="13" dur="500"/>
                                        <p:tgtEl>
                                          <p:spTgt spid="1741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2">
                                            <p:txEl>
                                              <p:pRg st="9" end="9"/>
                                            </p:txEl>
                                          </p:spTgt>
                                        </p:tgtEl>
                                        <p:attrNameLst>
                                          <p:attrName>style.visibility</p:attrName>
                                        </p:attrNameLst>
                                      </p:cBhvr>
                                      <p:to>
                                        <p:strVal val="visible"/>
                                      </p:to>
                                    </p:set>
                                    <p:animEffect transition="in" filter="fade">
                                      <p:cBhvr>
                                        <p:cTn id="16" dur="500"/>
                                        <p:tgtEl>
                                          <p:spTgt spid="1741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2">
                                            <p:txEl>
                                              <p:pRg st="10" end="10"/>
                                            </p:txEl>
                                          </p:spTgt>
                                        </p:tgtEl>
                                        <p:attrNameLst>
                                          <p:attrName>style.visibility</p:attrName>
                                        </p:attrNameLst>
                                      </p:cBhvr>
                                      <p:to>
                                        <p:strVal val="visible"/>
                                      </p:to>
                                    </p:set>
                                    <p:animEffect transition="in" filter="fade">
                                      <p:cBhvr>
                                        <p:cTn id="19" dur="500"/>
                                        <p:tgtEl>
                                          <p:spTgt spid="17412">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2">
                                            <p:txEl>
                                              <p:pRg st="11" end="11"/>
                                            </p:txEl>
                                          </p:spTgt>
                                        </p:tgtEl>
                                        <p:attrNameLst>
                                          <p:attrName>style.visibility</p:attrName>
                                        </p:attrNameLst>
                                      </p:cBhvr>
                                      <p:to>
                                        <p:strVal val="visible"/>
                                      </p:to>
                                    </p:set>
                                    <p:animEffect transition="in" filter="fade">
                                      <p:cBhvr>
                                        <p:cTn id="22" dur="500"/>
                                        <p:tgtEl>
                                          <p:spTgt spid="174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r>
              <a:rPr lang="en-US" altLang="zh-TW" smtClean="0"/>
              <a:t>Disk Access Example</a:t>
            </a:r>
            <a:endParaRPr lang="en-AU" altLang="zh-TW" smtClean="0"/>
          </a:p>
        </p:txBody>
      </p:sp>
      <p:sp>
        <p:nvSpPr>
          <p:cNvPr id="18436" name="Rectangle 5"/>
          <p:cNvSpPr>
            <a:spLocks noGrp="1" noChangeArrowheads="1"/>
          </p:cNvSpPr>
          <p:nvPr>
            <p:ph type="body" idx="1"/>
          </p:nvPr>
        </p:nvSpPr>
        <p:spPr/>
        <p:txBody>
          <a:bodyPr/>
          <a:lstStyle/>
          <a:p>
            <a:r>
              <a:rPr lang="en-US" altLang="zh-TW" smtClean="0"/>
              <a:t>Given</a:t>
            </a:r>
          </a:p>
          <a:p>
            <a:pPr lvl="1"/>
            <a:r>
              <a:rPr lang="en-US" altLang="zh-TW" smtClean="0"/>
              <a:t>512B sector, 15,000rpm, 4ms average seek time, 100MB/s transfer rate, 0.2ms controller overhead, idle disk</a:t>
            </a:r>
          </a:p>
          <a:p>
            <a:r>
              <a:rPr lang="en-US" altLang="zh-TW" smtClean="0"/>
              <a:t>Average read time</a:t>
            </a:r>
          </a:p>
          <a:p>
            <a:pPr lvl="1"/>
            <a:r>
              <a:rPr lang="en-US" altLang="zh-TW" smtClean="0"/>
              <a:t>4ms seek time</a:t>
            </a:r>
            <a:br>
              <a:rPr lang="en-US" altLang="zh-TW" smtClean="0"/>
            </a:br>
            <a:r>
              <a:rPr lang="en-US" altLang="zh-TW" smtClean="0"/>
              <a:t>+ ½ / (15,000/60) = 2ms rotational latency</a:t>
            </a:r>
            <a:br>
              <a:rPr lang="en-US" altLang="zh-TW" smtClean="0"/>
            </a:br>
            <a:r>
              <a:rPr lang="en-US" altLang="zh-TW" smtClean="0"/>
              <a:t>+ 512 / 100MB/s = 0.005ms transfer time</a:t>
            </a:r>
            <a:br>
              <a:rPr lang="en-US" altLang="zh-TW" smtClean="0"/>
            </a:br>
            <a:r>
              <a:rPr lang="en-US" altLang="zh-TW" smtClean="0"/>
              <a:t>+ 0.2ms controller delay</a:t>
            </a:r>
            <a:br>
              <a:rPr lang="en-US" altLang="zh-TW" smtClean="0"/>
            </a:br>
            <a:r>
              <a:rPr lang="en-US" altLang="zh-TW" smtClean="0"/>
              <a:t>= 6.2ms</a:t>
            </a:r>
          </a:p>
          <a:p>
            <a:r>
              <a:rPr lang="en-US" altLang="zh-TW" smtClean="0"/>
              <a:t>If actual average seek time is 1ms</a:t>
            </a:r>
          </a:p>
          <a:p>
            <a:pPr lvl="1"/>
            <a:r>
              <a:rPr lang="en-US" altLang="zh-TW" smtClean="0"/>
              <a:t>Average read time = 3.2ms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1929777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solidFill>
                  <a:srgbClr val="FF0000"/>
                </a:solidFill>
              </a:rPr>
              <a:t>Memory technologies</a:t>
            </a:r>
            <a:r>
              <a:rPr lang="zh-TW" altLang="en-US" dirty="0">
                <a:solidFill>
                  <a:srgbClr val="FF0000"/>
                </a:solidFill>
              </a:rPr>
              <a:t> </a:t>
            </a:r>
            <a:r>
              <a:rPr lang="en-US" altLang="zh-TW" dirty="0">
                <a:solidFill>
                  <a:srgbClr val="FF0000"/>
                </a:solidFill>
              </a:rPr>
              <a:t>(Sec. 5.2,</a:t>
            </a:r>
            <a:r>
              <a:rPr lang="zh-TW" altLang="en-US" dirty="0">
                <a:solidFill>
                  <a:srgbClr val="FF0000"/>
                </a:solidFill>
              </a:rPr>
              <a:t> </a:t>
            </a:r>
            <a:r>
              <a:rPr lang="en-US" altLang="zh-TW" dirty="0">
                <a:solidFill>
                  <a:srgbClr val="FF0000"/>
                </a:solidFill>
              </a:rPr>
              <a:t>5.5)</a:t>
            </a:r>
          </a:p>
          <a:p>
            <a:pPr lvl="1"/>
            <a:r>
              <a:rPr lang="en-US" altLang="zh-TW" dirty="0">
                <a:solidFill>
                  <a:srgbClr val="FF0000"/>
                </a:solidFill>
              </a:rPr>
              <a:t>Dependable memory hierarchy (Sec. 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346536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TW" dirty="0" smtClean="0"/>
              <a:t>Is Your Memory Reliable?</a:t>
            </a:r>
            <a:endParaRPr lang="en-AU" altLang="zh-TW" dirty="0" smtClean="0">
              <a:ea typeface="新細明體" panose="02020500000000000000" pitchFamily="18" charset="-120"/>
            </a:endParaRPr>
          </a:p>
        </p:txBody>
      </p:sp>
      <p:sp>
        <p:nvSpPr>
          <p:cNvPr id="61444" name="Rectangle 13"/>
          <p:cNvSpPr>
            <a:spLocks noGrp="1" noChangeArrowheads="1"/>
          </p:cNvSpPr>
          <p:nvPr>
            <p:ph idx="1"/>
          </p:nvPr>
        </p:nvSpPr>
        <p:spPr/>
        <p:txBody>
          <a:bodyPr/>
          <a:lstStyle/>
          <a:p>
            <a:pPr eaLnBrk="1" hangingPunct="1"/>
            <a:r>
              <a:rPr lang="en-AU" altLang="zh-TW" sz="2800" dirty="0" smtClean="0">
                <a:ea typeface="新細明體" panose="02020500000000000000" pitchFamily="18" charset="-120"/>
              </a:rPr>
              <a:t>What is failure?</a:t>
            </a:r>
          </a:p>
          <a:p>
            <a:pPr lvl="1" eaLnBrk="1" hangingPunct="1"/>
            <a:r>
              <a:rPr lang="en-AU" altLang="zh-TW" dirty="0" smtClean="0">
                <a:ea typeface="新細明體" panose="02020500000000000000" pitchFamily="18" charset="-120"/>
              </a:rPr>
              <a:t>Given </a:t>
            </a:r>
            <a:r>
              <a:rPr lang="en-US" altLang="zh-TW" dirty="0"/>
              <a:t>a </a:t>
            </a:r>
            <a:r>
              <a:rPr lang="en-US" altLang="zh-TW" dirty="0" smtClean="0"/>
              <a:t>specification </a:t>
            </a:r>
            <a:r>
              <a:rPr lang="en-US" altLang="zh-TW" dirty="0"/>
              <a:t>of proper </a:t>
            </a:r>
            <a:r>
              <a:rPr lang="en-US" altLang="zh-TW" dirty="0" smtClean="0"/>
              <a:t>service (of memory)</a:t>
            </a:r>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lvl="1" eaLnBrk="1" hangingPunct="1"/>
            <a:endParaRPr lang="en-AU" altLang="zh-TW" sz="2400" dirty="0" smtClean="0">
              <a:ea typeface="新細明體" panose="02020500000000000000" pitchFamily="18" charset="-120"/>
            </a:endParaRPr>
          </a:p>
          <a:p>
            <a:pPr lvl="1" eaLnBrk="1" hangingPunct="1"/>
            <a:r>
              <a:rPr lang="en-AU" altLang="zh-TW" sz="2400" i="1" dirty="0" smtClean="0">
                <a:ea typeface="新細明體" panose="02020500000000000000" pitchFamily="18" charset="-120"/>
              </a:rPr>
              <a:t>Fault</a:t>
            </a:r>
            <a:r>
              <a:rPr lang="en-AU" altLang="zh-TW" sz="2400" dirty="0" smtClean="0">
                <a:ea typeface="新細明體" panose="02020500000000000000" pitchFamily="18" charset="-120"/>
              </a:rPr>
              <a:t>: failure of a component, may or may not cause failure</a:t>
            </a:r>
          </a:p>
        </p:txBody>
      </p:sp>
      <p:sp>
        <p:nvSpPr>
          <p:cNvPr id="61445" name="AutoShape 5"/>
          <p:cNvSpPr>
            <a:spLocks noChangeArrowheads="1"/>
          </p:cNvSpPr>
          <p:nvPr/>
        </p:nvSpPr>
        <p:spPr bwMode="auto">
          <a:xfrm>
            <a:off x="1122113" y="2033841"/>
            <a:ext cx="3378450" cy="1251143"/>
          </a:xfrm>
          <a:prstGeom prst="roundRect">
            <a:avLst>
              <a:gd name="adj" fmla="val 16667"/>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u="sng" dirty="0">
                <a:latin typeface="+mn-lt"/>
                <a:ea typeface="新細明體" panose="02020500000000000000" pitchFamily="18" charset="-120"/>
              </a:rPr>
              <a:t>Service accomplishment</a:t>
            </a:r>
          </a:p>
          <a:p>
            <a:pPr algn="ctr"/>
            <a:r>
              <a:rPr lang="en-AU" altLang="zh-TW" dirty="0">
                <a:latin typeface="+mn-lt"/>
                <a:ea typeface="新細明體" panose="02020500000000000000" pitchFamily="18" charset="-120"/>
              </a:rPr>
              <a:t>Service delivered</a:t>
            </a:r>
            <a:br>
              <a:rPr lang="en-AU" altLang="zh-TW" dirty="0">
                <a:latin typeface="+mn-lt"/>
                <a:ea typeface="新細明體" panose="02020500000000000000" pitchFamily="18" charset="-120"/>
              </a:rPr>
            </a:br>
            <a:r>
              <a:rPr lang="en-AU" altLang="zh-TW" dirty="0">
                <a:latin typeface="+mn-lt"/>
                <a:ea typeface="新細明體" panose="02020500000000000000" pitchFamily="18" charset="-120"/>
              </a:rPr>
              <a:t>as specified</a:t>
            </a:r>
          </a:p>
        </p:txBody>
      </p:sp>
      <p:sp>
        <p:nvSpPr>
          <p:cNvPr id="61446" name="AutoShape 6"/>
          <p:cNvSpPr>
            <a:spLocks noChangeArrowheads="1"/>
          </p:cNvSpPr>
          <p:nvPr/>
        </p:nvSpPr>
        <p:spPr bwMode="auto">
          <a:xfrm>
            <a:off x="1193551" y="4324081"/>
            <a:ext cx="3378449" cy="1251143"/>
          </a:xfrm>
          <a:prstGeom prst="roundRect">
            <a:avLst>
              <a:gd name="adj" fmla="val 16667"/>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u="sng">
                <a:latin typeface="+mn-lt"/>
                <a:ea typeface="新細明體" panose="02020500000000000000" pitchFamily="18" charset="-120"/>
              </a:rPr>
              <a:t>Service interruption</a:t>
            </a:r>
          </a:p>
          <a:p>
            <a:pPr algn="ctr"/>
            <a:r>
              <a:rPr lang="en-AU" altLang="zh-TW">
                <a:latin typeface="+mn-lt"/>
                <a:ea typeface="新細明體" panose="02020500000000000000" pitchFamily="18" charset="-120"/>
              </a:rPr>
              <a:t>Deviation from</a:t>
            </a:r>
            <a:br>
              <a:rPr lang="en-AU" altLang="zh-TW">
                <a:latin typeface="+mn-lt"/>
                <a:ea typeface="新細明體" panose="02020500000000000000" pitchFamily="18" charset="-120"/>
              </a:rPr>
            </a:br>
            <a:r>
              <a:rPr lang="en-AU" altLang="zh-TW">
                <a:latin typeface="+mn-lt"/>
                <a:ea typeface="新細明體" panose="02020500000000000000" pitchFamily="18" charset="-120"/>
              </a:rPr>
              <a:t>specified service</a:t>
            </a:r>
          </a:p>
        </p:txBody>
      </p:sp>
      <p:sp>
        <p:nvSpPr>
          <p:cNvPr id="61448" name="Text Box 8"/>
          <p:cNvSpPr txBox="1">
            <a:spLocks noChangeArrowheads="1"/>
          </p:cNvSpPr>
          <p:nvPr/>
        </p:nvSpPr>
        <p:spPr bwMode="auto">
          <a:xfrm>
            <a:off x="3629325" y="3573016"/>
            <a:ext cx="1025152"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solidFill>
                  <a:srgbClr val="FF0000"/>
                </a:solidFill>
                <a:latin typeface="+mn-lt"/>
                <a:ea typeface="新細明體" panose="02020500000000000000" pitchFamily="18" charset="-120"/>
              </a:rPr>
              <a:t>Failure</a:t>
            </a:r>
          </a:p>
        </p:txBody>
      </p:sp>
      <p:sp>
        <p:nvSpPr>
          <p:cNvPr id="61450" name="Text Box 10"/>
          <p:cNvSpPr txBox="1">
            <a:spLocks noChangeArrowheads="1"/>
          </p:cNvSpPr>
          <p:nvPr/>
        </p:nvSpPr>
        <p:spPr bwMode="auto">
          <a:xfrm>
            <a:off x="611560" y="3573016"/>
            <a:ext cx="1620765" cy="3857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AU" altLang="zh-TW" dirty="0">
                <a:latin typeface="+mn-lt"/>
                <a:ea typeface="新細明體" panose="02020500000000000000" pitchFamily="18" charset="-120"/>
              </a:rPr>
              <a:t>Restoration</a:t>
            </a:r>
          </a:p>
        </p:txBody>
      </p:sp>
      <p:sp>
        <p:nvSpPr>
          <p:cNvPr id="3" name="文字方塊 2"/>
          <p:cNvSpPr txBox="1"/>
          <p:nvPr/>
        </p:nvSpPr>
        <p:spPr>
          <a:xfrm>
            <a:off x="5359151" y="3123752"/>
            <a:ext cx="2066155" cy="1200329"/>
          </a:xfrm>
          <a:prstGeom prst="rect">
            <a:avLst/>
          </a:prstGeom>
          <a:noFill/>
          <a:ln w="28575">
            <a:solidFill>
              <a:schemeClr val="accent1"/>
            </a:solidFill>
            <a:prstDash val="dash"/>
          </a:ln>
        </p:spPr>
        <p:txBody>
          <a:bodyPr wrap="square" rtlCol="0">
            <a:spAutoFit/>
          </a:bodyPr>
          <a:lstStyle/>
          <a:p>
            <a:pPr eaLnBrk="1" hangingPunct="1"/>
            <a:r>
              <a:rPr lang="en-AU" altLang="zh-TW" dirty="0" smtClean="0">
                <a:latin typeface="+mn-lt"/>
              </a:rPr>
              <a:t>Failure may be </a:t>
            </a:r>
            <a:r>
              <a:rPr lang="en-US" altLang="zh-TW" dirty="0" smtClean="0">
                <a:latin typeface="+mn-lt"/>
              </a:rPr>
              <a:t>permanent </a:t>
            </a:r>
            <a:r>
              <a:rPr lang="en-US" altLang="zh-TW" dirty="0">
                <a:latin typeface="+mn-lt"/>
              </a:rPr>
              <a:t>or </a:t>
            </a:r>
            <a:r>
              <a:rPr lang="en-US" altLang="zh-TW" dirty="0" smtClean="0">
                <a:latin typeface="+mn-lt"/>
              </a:rPr>
              <a:t>intermittent</a:t>
            </a:r>
            <a:endParaRPr lang="en-AU" altLang="zh-TW" dirty="0">
              <a:latin typeface="+mn-lt"/>
            </a:endParaRPr>
          </a:p>
        </p:txBody>
      </p:sp>
      <p:sp>
        <p:nvSpPr>
          <p:cNvPr id="61447" name="Freeform 7"/>
          <p:cNvSpPr>
            <a:spLocks/>
          </p:cNvSpPr>
          <p:nvPr/>
        </p:nvSpPr>
        <p:spPr bwMode="auto">
          <a:xfrm>
            <a:off x="3629325" y="3284982"/>
            <a:ext cx="548504" cy="1039099"/>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latin typeface="+mn-lt"/>
            </a:endParaRPr>
          </a:p>
        </p:txBody>
      </p:sp>
      <p:sp>
        <p:nvSpPr>
          <p:cNvPr id="61449" name="Freeform 9"/>
          <p:cNvSpPr>
            <a:spLocks/>
          </p:cNvSpPr>
          <p:nvPr/>
        </p:nvSpPr>
        <p:spPr bwMode="auto">
          <a:xfrm rot="10800000">
            <a:off x="1503660" y="3284983"/>
            <a:ext cx="404043" cy="1039097"/>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368552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44">
                                            <p:txEl>
                                              <p:pRg st="10" end="10"/>
                                            </p:txEl>
                                          </p:spTgt>
                                        </p:tgtEl>
                                        <p:attrNameLst>
                                          <p:attrName>style.visibility</p:attrName>
                                        </p:attrNameLst>
                                      </p:cBhvr>
                                      <p:to>
                                        <p:strVal val="visible"/>
                                      </p:to>
                                    </p:set>
                                    <p:animEffect transition="in" filter="fade">
                                      <p:cBhvr>
                                        <p:cTn id="12" dur="500"/>
                                        <p:tgtEl>
                                          <p:spTgt spid="614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Reliability vs. Availability</a:t>
            </a:r>
            <a:endParaRPr lang="zh-TW" altLang="en-US" dirty="0"/>
          </a:p>
        </p:txBody>
      </p:sp>
      <p:sp>
        <p:nvSpPr>
          <p:cNvPr id="3" name="內容版面配置區 2"/>
          <p:cNvSpPr>
            <a:spLocks noGrp="1"/>
          </p:cNvSpPr>
          <p:nvPr>
            <p:ph idx="1"/>
          </p:nvPr>
        </p:nvSpPr>
        <p:spPr/>
        <p:txBody>
          <a:bodyPr/>
          <a:lstStyle/>
          <a:p>
            <a:r>
              <a:rPr lang="en-US" altLang="zh-TW" i="1" dirty="0" smtClean="0"/>
              <a:t>Reliability</a:t>
            </a:r>
            <a:r>
              <a:rPr lang="en-US" altLang="zh-TW" dirty="0" smtClean="0"/>
              <a:t>: a measure of continuous </a:t>
            </a:r>
            <a:r>
              <a:rPr lang="en-US" altLang="zh-TW" dirty="0"/>
              <a:t>service </a:t>
            </a:r>
            <a:r>
              <a:rPr lang="en-US" altLang="zh-TW" dirty="0" smtClean="0"/>
              <a:t>accomplishment (or the time to failure), starting from </a:t>
            </a:r>
            <a:r>
              <a:rPr lang="en-US" altLang="zh-TW" dirty="0"/>
              <a:t>a reference point</a:t>
            </a:r>
            <a:endParaRPr lang="en-US" altLang="zh-TW" dirty="0" smtClean="0"/>
          </a:p>
          <a:p>
            <a:pPr lvl="1"/>
            <a:r>
              <a:rPr lang="en-US" altLang="zh-TW" i="1" dirty="0" smtClean="0"/>
              <a:t>Mean </a:t>
            </a:r>
            <a:r>
              <a:rPr lang="en-US" altLang="zh-TW" i="1" dirty="0"/>
              <a:t>time to failure </a:t>
            </a:r>
            <a:r>
              <a:rPr lang="en-US" altLang="zh-TW" dirty="0"/>
              <a:t>(MTTF</a:t>
            </a:r>
            <a:r>
              <a:rPr lang="en-US" altLang="zh-TW" dirty="0" smtClean="0"/>
              <a:t>): a </a:t>
            </a:r>
            <a:r>
              <a:rPr lang="en-US" altLang="zh-TW" dirty="0"/>
              <a:t>reliability </a:t>
            </a:r>
            <a:r>
              <a:rPr lang="en-US" altLang="zh-TW" dirty="0" smtClean="0"/>
              <a:t>measure</a:t>
            </a:r>
          </a:p>
          <a:p>
            <a:pPr lvl="1" eaLnBrk="1" hangingPunct="1"/>
            <a:r>
              <a:rPr lang="en-US" altLang="zh-TW" i="1" dirty="0" smtClean="0"/>
              <a:t>Mean </a:t>
            </a:r>
            <a:r>
              <a:rPr lang="en-US" altLang="zh-TW" i="1" dirty="0"/>
              <a:t>time to repair </a:t>
            </a:r>
            <a:r>
              <a:rPr lang="en-US" altLang="zh-TW" dirty="0"/>
              <a:t>(MTTR</a:t>
            </a:r>
            <a:r>
              <a:rPr lang="en-US" altLang="zh-TW" dirty="0" smtClean="0"/>
              <a:t>): a measure of service interruption</a:t>
            </a:r>
          </a:p>
          <a:p>
            <a:pPr lvl="1" eaLnBrk="1" hangingPunct="1"/>
            <a:r>
              <a:rPr lang="en-US" altLang="zh-TW" i="1" dirty="0" smtClean="0"/>
              <a:t>Mean </a:t>
            </a:r>
            <a:r>
              <a:rPr lang="en-US" altLang="zh-TW" i="1" dirty="0"/>
              <a:t>time between </a:t>
            </a:r>
            <a:r>
              <a:rPr lang="en-US" altLang="zh-TW" i="1" dirty="0" smtClean="0"/>
              <a:t>failures </a:t>
            </a:r>
            <a:r>
              <a:rPr lang="en-US" altLang="zh-TW" dirty="0" smtClean="0"/>
              <a:t>(MTBF): = </a:t>
            </a:r>
            <a:r>
              <a:rPr lang="en-US" altLang="zh-TW" dirty="0"/>
              <a:t>MTTF + </a:t>
            </a:r>
            <a:r>
              <a:rPr lang="en-US" altLang="zh-TW" dirty="0" smtClean="0"/>
              <a:t>MTTR</a:t>
            </a:r>
          </a:p>
          <a:p>
            <a:r>
              <a:rPr lang="en-US" altLang="zh-TW" i="1" dirty="0" smtClean="0"/>
              <a:t>Availability</a:t>
            </a:r>
            <a:r>
              <a:rPr lang="en-US" altLang="zh-TW" dirty="0" smtClean="0"/>
              <a:t>: a measure </a:t>
            </a:r>
            <a:r>
              <a:rPr lang="en-US" altLang="zh-TW" dirty="0"/>
              <a:t>of service accomplishment with respect to the alternation between </a:t>
            </a:r>
            <a:r>
              <a:rPr lang="en-US" altLang="zh-TW" dirty="0" smtClean="0"/>
              <a:t>the two states of accomplishment and interruption</a:t>
            </a:r>
          </a:p>
          <a:p>
            <a:pPr lvl="1"/>
            <a:r>
              <a:rPr lang="en-US" altLang="zh-TW" dirty="0"/>
              <a:t>Availability = MTTF / (MTTF + MTTR</a:t>
            </a:r>
            <a:r>
              <a:rPr lang="en-US" altLang="zh-TW" dirty="0" smtClean="0"/>
              <a:t>)</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extLst>
      <p:ext uri="{BB962C8B-B14F-4D97-AF65-F5344CB8AC3E}">
        <p14:creationId xmlns:p14="http://schemas.microsoft.com/office/powerpoint/2010/main" val="287222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Reliability vs. Availability</a:t>
            </a:r>
            <a:endParaRPr lang="zh-TW" altLang="en-US" dirty="0"/>
          </a:p>
        </p:txBody>
      </p:sp>
      <p:sp>
        <p:nvSpPr>
          <p:cNvPr id="3" name="內容版面配置區 2"/>
          <p:cNvSpPr>
            <a:spLocks noGrp="1"/>
          </p:cNvSpPr>
          <p:nvPr>
            <p:ph idx="1"/>
          </p:nvPr>
        </p:nvSpPr>
        <p:spPr/>
        <p:txBody>
          <a:bodyPr/>
          <a:lstStyle/>
          <a:p>
            <a:r>
              <a:rPr lang="en-US" altLang="zh-TW" dirty="0" smtClean="0"/>
              <a:t>We want </a:t>
            </a:r>
            <a:r>
              <a:rPr lang="en-US" altLang="zh-TW" i="1" dirty="0" smtClean="0"/>
              <a:t>high availability </a:t>
            </a:r>
            <a:r>
              <a:rPr lang="en-US" altLang="zh-TW" dirty="0" smtClean="0"/>
              <a:t>(HA)</a:t>
            </a:r>
          </a:p>
          <a:p>
            <a:pPr lvl="1"/>
            <a:r>
              <a:rPr lang="en-US" altLang="zh-TW" dirty="0" smtClean="0"/>
              <a:t>Can be expressed as # of “nines of availability” per year</a:t>
            </a:r>
          </a:p>
          <a:p>
            <a:pPr lvl="2"/>
            <a:r>
              <a:rPr lang="en-US" altLang="zh-TW" dirty="0" smtClean="0"/>
              <a:t>One nine: 90% </a:t>
            </a:r>
            <a:r>
              <a:rPr lang="en-US" altLang="zh-TW" dirty="0" smtClean="0">
                <a:sym typeface="Wingdings" panose="05000000000000000000" pitchFamily="2" charset="2"/>
              </a:rPr>
              <a:t></a:t>
            </a:r>
            <a:r>
              <a:rPr lang="en-US" altLang="zh-TW" dirty="0" smtClean="0"/>
              <a:t> 36.5 days of repair/year</a:t>
            </a:r>
          </a:p>
          <a:p>
            <a:pPr lvl="2"/>
            <a:r>
              <a:rPr lang="en-US" altLang="zh-TW" dirty="0" smtClean="0"/>
              <a:t>Five nines: 99.999% </a:t>
            </a:r>
            <a:r>
              <a:rPr lang="en-US" altLang="zh-TW" dirty="0" smtClean="0">
                <a:sym typeface="Wingdings" panose="05000000000000000000" pitchFamily="2" charset="2"/>
              </a:rPr>
              <a:t></a:t>
            </a:r>
            <a:r>
              <a:rPr lang="en-US" altLang="zh-TW" dirty="0" smtClean="0"/>
              <a:t> 5.26 minutes of repair/year</a:t>
            </a:r>
          </a:p>
          <a:p>
            <a:r>
              <a:rPr lang="en-US" altLang="zh-TW" dirty="0" smtClean="0"/>
              <a:t>HA can be achieved by</a:t>
            </a:r>
          </a:p>
          <a:p>
            <a:pPr lvl="1"/>
            <a:r>
              <a:rPr lang="en-US" altLang="zh-TW" dirty="0" smtClean="0"/>
              <a:t>Reducing MTTR: improved tools and processes for fault detection, diagnosis and repair</a:t>
            </a:r>
            <a:endParaRPr lang="en-AU" altLang="zh-TW" dirty="0" smtClean="0"/>
          </a:p>
          <a:p>
            <a:pPr lvl="1"/>
            <a:r>
              <a:rPr lang="en-US" altLang="zh-TW" dirty="0" smtClean="0"/>
              <a:t>Increasing MTTF: improve quality of components or design systems to continue operation in the presence of components that have failed</a:t>
            </a:r>
          </a:p>
          <a:p>
            <a:pPr lvl="2"/>
            <a:r>
              <a:rPr lang="en-US" altLang="zh-TW" i="1" dirty="0" smtClean="0"/>
              <a:t>Fault avoidance</a:t>
            </a:r>
            <a:r>
              <a:rPr lang="en-US" altLang="zh-TW" dirty="0" smtClean="0"/>
              <a:t>: reliable components</a:t>
            </a:r>
          </a:p>
          <a:p>
            <a:pPr lvl="2"/>
            <a:r>
              <a:rPr lang="en-US" altLang="zh-TW" i="1" dirty="0" smtClean="0"/>
              <a:t>Fault tolerance</a:t>
            </a:r>
            <a:r>
              <a:rPr lang="en-US" altLang="zh-TW" dirty="0" smtClean="0"/>
              <a:t>: redundant components</a:t>
            </a:r>
          </a:p>
          <a:p>
            <a:pPr lvl="2"/>
            <a:r>
              <a:rPr lang="en-US" altLang="zh-TW" i="1" dirty="0" smtClean="0"/>
              <a:t>Fault forecasting</a:t>
            </a:r>
            <a:r>
              <a:rPr lang="en-US" altLang="zh-TW" dirty="0" smtClean="0"/>
              <a:t>: predict and replace before failure</a:t>
            </a:r>
          </a:p>
          <a:p>
            <a:pPr lvl="1"/>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248741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smtClean="0"/>
              <a:t>Fault Tolerance for Memory</a:t>
            </a:r>
            <a:endParaRPr lang="en-US" altLang="zh-TW" dirty="0" smtClean="0"/>
          </a:p>
        </p:txBody>
      </p:sp>
      <p:sp>
        <p:nvSpPr>
          <p:cNvPr id="63491" name="Content Placeholder 2"/>
          <p:cNvSpPr>
            <a:spLocks noGrp="1"/>
          </p:cNvSpPr>
          <p:nvPr>
            <p:ph idx="1"/>
          </p:nvPr>
        </p:nvSpPr>
        <p:spPr/>
        <p:txBody>
          <a:bodyPr/>
          <a:lstStyle/>
          <a:p>
            <a:pPr marL="0" indent="0">
              <a:buNone/>
            </a:pPr>
            <a:r>
              <a:rPr lang="en-US" altLang="zh-TW" dirty="0" smtClean="0"/>
              <a:t>Hamming Single Error Correcting, Double Error Detecting Code (SECDED)</a:t>
            </a:r>
          </a:p>
          <a:p>
            <a:r>
              <a:rPr lang="en-US" altLang="zh-TW" i="1" dirty="0" smtClean="0"/>
              <a:t>Hamming distance</a:t>
            </a:r>
            <a:r>
              <a:rPr lang="en-US" altLang="zh-TW" dirty="0" smtClean="0"/>
              <a:t>:</a:t>
            </a:r>
          </a:p>
          <a:p>
            <a:pPr lvl="1"/>
            <a:r>
              <a:rPr lang="en-US" altLang="zh-TW" dirty="0" smtClean="0"/>
              <a:t>Minimum </a:t>
            </a:r>
            <a:r>
              <a:rPr lang="en-US" altLang="zh-TW" dirty="0"/>
              <a:t>number of bits that are </a:t>
            </a:r>
            <a:r>
              <a:rPr lang="en-US" altLang="zh-TW" dirty="0" smtClean="0"/>
              <a:t>different </a:t>
            </a:r>
            <a:r>
              <a:rPr lang="en-US" altLang="zh-TW" dirty="0"/>
              <a:t>between any </a:t>
            </a:r>
            <a:r>
              <a:rPr lang="en-US" altLang="zh-TW" dirty="0" smtClean="0"/>
              <a:t>two correct </a:t>
            </a:r>
            <a:r>
              <a:rPr lang="en-US" altLang="zh-TW" dirty="0"/>
              <a:t>bit </a:t>
            </a:r>
            <a:r>
              <a:rPr lang="en-US" altLang="zh-TW" dirty="0" smtClean="0"/>
              <a:t>patterns</a:t>
            </a:r>
          </a:p>
          <a:p>
            <a:pPr lvl="2"/>
            <a:r>
              <a:rPr lang="en-US" altLang="zh-TW" dirty="0" smtClean="0"/>
              <a:t>A measure of how </a:t>
            </a:r>
            <a:r>
              <a:rPr lang="en-US" altLang="zh-TW" dirty="0"/>
              <a:t>“close” correct bit patterns can </a:t>
            </a:r>
            <a:r>
              <a:rPr lang="en-US" altLang="zh-TW" dirty="0" smtClean="0"/>
              <a:t>be</a:t>
            </a:r>
          </a:p>
          <a:p>
            <a:pPr lvl="2"/>
            <a:r>
              <a:rPr lang="en-US" altLang="zh-TW" dirty="0"/>
              <a:t>e</a:t>
            </a:r>
            <a:r>
              <a:rPr lang="en-US" altLang="zh-TW" dirty="0" smtClean="0"/>
              <a:t>.g., Hamming distance between </a:t>
            </a:r>
            <a:r>
              <a:rPr lang="en-US" altLang="zh-TW" dirty="0"/>
              <a:t>0</a:t>
            </a:r>
            <a:r>
              <a:rPr lang="en-US" altLang="zh-TW" u="sng" dirty="0"/>
              <a:t>1</a:t>
            </a:r>
            <a:r>
              <a:rPr lang="en-US" altLang="zh-TW" dirty="0"/>
              <a:t>1</a:t>
            </a:r>
            <a:r>
              <a:rPr lang="en-US" altLang="zh-TW" u="sng" dirty="0"/>
              <a:t>0</a:t>
            </a:r>
            <a:r>
              <a:rPr lang="en-US" altLang="zh-TW" dirty="0"/>
              <a:t>11 and 0</a:t>
            </a:r>
            <a:r>
              <a:rPr lang="en-US" altLang="zh-TW" u="sng" dirty="0"/>
              <a:t>0</a:t>
            </a:r>
            <a:r>
              <a:rPr lang="en-US" altLang="zh-TW" dirty="0"/>
              <a:t>1</a:t>
            </a:r>
            <a:r>
              <a:rPr lang="en-US" altLang="zh-TW" u="sng" dirty="0"/>
              <a:t>1</a:t>
            </a:r>
            <a:r>
              <a:rPr lang="en-US" altLang="zh-TW" dirty="0"/>
              <a:t>11 is </a:t>
            </a:r>
            <a:r>
              <a:rPr lang="en-US" altLang="zh-TW" dirty="0" smtClean="0"/>
              <a:t>two</a:t>
            </a:r>
          </a:p>
          <a:p>
            <a:pPr lvl="2"/>
            <a:endParaRPr lang="en-US" altLang="zh-TW" dirty="0"/>
          </a:p>
          <a:p>
            <a:pPr lvl="2"/>
            <a:endParaRPr lang="en-US" altLang="zh-TW" dirty="0" smtClean="0"/>
          </a:p>
          <a:p>
            <a:endParaRPr lang="en-US" altLang="zh-TW" dirty="0" smtClean="0"/>
          </a:p>
          <a:p>
            <a:r>
              <a:rPr lang="en-US" altLang="zh-TW" dirty="0" smtClean="0"/>
              <a:t>Single Error Detecting Code:</a:t>
            </a:r>
            <a:endParaRPr lang="en-US" altLang="zh-TW" dirty="0"/>
          </a:p>
          <a:p>
            <a:pPr lvl="1"/>
            <a:r>
              <a:rPr lang="en-US" altLang="zh-TW" dirty="0" smtClean="0"/>
              <a:t>A set of legal bit patterns that can detect single bit error</a:t>
            </a:r>
          </a:p>
        </p:txBody>
      </p:sp>
      <p:sp>
        <p:nvSpPr>
          <p:cNvPr id="6" name="文字方塊 5"/>
          <p:cNvSpPr txBox="1"/>
          <p:nvPr/>
        </p:nvSpPr>
        <p:spPr>
          <a:xfrm>
            <a:off x="6649792" y="5199583"/>
            <a:ext cx="495649"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00</a:t>
            </a:r>
            <a:endParaRPr lang="zh-TW" altLang="en-US" dirty="0">
              <a:latin typeface="+mn-lt"/>
            </a:endParaRPr>
          </a:p>
        </p:txBody>
      </p:sp>
      <p:sp>
        <p:nvSpPr>
          <p:cNvPr id="8" name="文字方塊 7"/>
          <p:cNvSpPr txBox="1"/>
          <p:nvPr/>
        </p:nvSpPr>
        <p:spPr>
          <a:xfrm>
            <a:off x="7244703" y="4551511"/>
            <a:ext cx="495649"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01</a:t>
            </a:r>
            <a:endParaRPr lang="zh-TW" altLang="en-US" dirty="0">
              <a:latin typeface="+mn-lt"/>
            </a:endParaRPr>
          </a:p>
        </p:txBody>
      </p:sp>
      <p:sp>
        <p:nvSpPr>
          <p:cNvPr id="10" name="文字方塊 9"/>
          <p:cNvSpPr txBox="1"/>
          <p:nvPr/>
        </p:nvSpPr>
        <p:spPr>
          <a:xfrm>
            <a:off x="6649791" y="3933056"/>
            <a:ext cx="495649"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11</a:t>
            </a:r>
            <a:endParaRPr lang="zh-TW" altLang="en-US" dirty="0">
              <a:latin typeface="+mn-lt"/>
            </a:endParaRPr>
          </a:p>
        </p:txBody>
      </p:sp>
      <p:sp>
        <p:nvSpPr>
          <p:cNvPr id="12" name="文字方塊 11"/>
          <p:cNvSpPr txBox="1"/>
          <p:nvPr/>
        </p:nvSpPr>
        <p:spPr>
          <a:xfrm>
            <a:off x="6092575" y="4547350"/>
            <a:ext cx="495649"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10</a:t>
            </a:r>
            <a:endParaRPr lang="zh-TW" altLang="en-US" dirty="0">
              <a:latin typeface="+mn-lt"/>
            </a:endParaRPr>
          </a:p>
        </p:txBody>
      </p:sp>
      <p:cxnSp>
        <p:nvCxnSpPr>
          <p:cNvPr id="3" name="直線接點 2"/>
          <p:cNvCxnSpPr>
            <a:stCxn id="10" idx="2"/>
            <a:endCxn id="8" idx="0"/>
          </p:cNvCxnSpPr>
          <p:nvPr/>
        </p:nvCxnSpPr>
        <p:spPr bwMode="auto">
          <a:xfrm>
            <a:off x="6897616" y="4394721"/>
            <a:ext cx="594912" cy="15679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直線接點 13"/>
          <p:cNvCxnSpPr>
            <a:stCxn id="10" idx="2"/>
            <a:endCxn id="12" idx="0"/>
          </p:cNvCxnSpPr>
          <p:nvPr/>
        </p:nvCxnSpPr>
        <p:spPr bwMode="auto">
          <a:xfrm flipH="1">
            <a:off x="6340400" y="4394721"/>
            <a:ext cx="557216" cy="15262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直線接點 20"/>
          <p:cNvCxnSpPr>
            <a:stCxn id="6" idx="0"/>
            <a:endCxn id="12" idx="2"/>
          </p:cNvCxnSpPr>
          <p:nvPr/>
        </p:nvCxnSpPr>
        <p:spPr bwMode="auto">
          <a:xfrm flipH="1" flipV="1">
            <a:off x="6340400" y="5009015"/>
            <a:ext cx="557217" cy="19056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線接點 24"/>
          <p:cNvCxnSpPr>
            <a:stCxn id="6" idx="0"/>
            <a:endCxn id="8" idx="2"/>
          </p:cNvCxnSpPr>
          <p:nvPr/>
        </p:nvCxnSpPr>
        <p:spPr bwMode="auto">
          <a:xfrm flipV="1">
            <a:off x="6897617" y="5013176"/>
            <a:ext cx="594911" cy="18640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340586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8" end="8"/>
                                            </p:txEl>
                                          </p:spTgt>
                                        </p:tgtEl>
                                        <p:attrNameLst>
                                          <p:attrName>style.visibility</p:attrName>
                                        </p:attrNameLst>
                                      </p:cBhvr>
                                      <p:to>
                                        <p:strVal val="visible"/>
                                      </p:to>
                                    </p:set>
                                    <p:animEffect transition="in" filter="fade">
                                      <p:cBhvr>
                                        <p:cTn id="7" dur="500"/>
                                        <p:tgtEl>
                                          <p:spTgt spid="63491">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1">
                                            <p:txEl>
                                              <p:pRg st="9" end="9"/>
                                            </p:txEl>
                                          </p:spTgt>
                                        </p:tgtEl>
                                        <p:attrNameLst>
                                          <p:attrName>style.visibility</p:attrName>
                                        </p:attrNameLst>
                                      </p:cBhvr>
                                      <p:to>
                                        <p:strVal val="visible"/>
                                      </p:to>
                                    </p:set>
                                    <p:animEffect transition="in" filter="fade">
                                      <p:cBhvr>
                                        <p:cTn id="10" dur="500"/>
                                        <p:tgtEl>
                                          <p:spTgt spid="63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dirty="0" smtClean="0"/>
              <a:t>Single Error Detecting Code</a:t>
            </a:r>
          </a:p>
        </p:txBody>
      </p:sp>
      <p:sp>
        <p:nvSpPr>
          <p:cNvPr id="63491" name="Content Placeholder 2"/>
          <p:cNvSpPr>
            <a:spLocks noGrp="1"/>
          </p:cNvSpPr>
          <p:nvPr>
            <p:ph idx="1"/>
          </p:nvPr>
        </p:nvSpPr>
        <p:spPr/>
        <p:txBody>
          <a:bodyPr/>
          <a:lstStyle/>
          <a:p>
            <a:r>
              <a:rPr lang="en-US" altLang="zh-TW" dirty="0" smtClean="0"/>
              <a:t>The simplest way to encode four different things:</a:t>
            </a:r>
          </a:p>
          <a:p>
            <a:pPr lvl="1"/>
            <a:endParaRPr lang="en-US" altLang="zh-TW" dirty="0" smtClean="0"/>
          </a:p>
          <a:p>
            <a:pPr lvl="1"/>
            <a:endParaRPr lang="en-US" altLang="zh-TW" dirty="0"/>
          </a:p>
          <a:p>
            <a:pPr lvl="1"/>
            <a:endParaRPr lang="en-US" altLang="zh-TW" dirty="0" smtClean="0"/>
          </a:p>
          <a:p>
            <a:pPr lvl="1"/>
            <a:endParaRPr lang="en-US" altLang="zh-TW" dirty="0"/>
          </a:p>
          <a:p>
            <a:pPr lvl="1"/>
            <a:r>
              <a:rPr lang="en-US" altLang="zh-TW" dirty="0" smtClean="0"/>
              <a:t>Suppose you send the code “01” to ask your friend to bring you a banana, but the code was erroneously transmitted as “11” </a:t>
            </a:r>
            <a:r>
              <a:rPr lang="en-US" altLang="zh-TW" dirty="0" smtClean="0">
                <a:sym typeface="Wingdings" panose="05000000000000000000" pitchFamily="2" charset="2"/>
              </a:rPr>
              <a:t> Can she/he tell there is a bit error?</a:t>
            </a:r>
            <a:endParaRPr lang="en-US" altLang="zh-TW" dirty="0" smtClean="0"/>
          </a:p>
          <a:p>
            <a:pPr lvl="1"/>
            <a:r>
              <a:rPr lang="en-US" altLang="zh-TW" dirty="0" smtClean="0"/>
              <a:t>How about this code?</a:t>
            </a:r>
          </a:p>
          <a:p>
            <a:endParaRPr lang="en-US" altLang="zh-TW" dirty="0" smtClean="0"/>
          </a:p>
        </p:txBody>
      </p:sp>
      <p:grpSp>
        <p:nvGrpSpPr>
          <p:cNvPr id="10" name="群組 9"/>
          <p:cNvGrpSpPr/>
          <p:nvPr/>
        </p:nvGrpSpPr>
        <p:grpSpPr>
          <a:xfrm>
            <a:off x="1619672" y="1484784"/>
            <a:ext cx="4898391" cy="1630990"/>
            <a:chOff x="2195736" y="1484784"/>
            <a:chExt cx="4898391" cy="1630990"/>
          </a:xfrm>
        </p:grpSpPr>
        <p:pic>
          <p:nvPicPr>
            <p:cNvPr id="4" name="圖片 3" descr="&lt;strong&gt;Apple&lt;/strong&gt;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3" y="1484784"/>
              <a:ext cx="563425" cy="720000"/>
            </a:xfrm>
            <a:prstGeom prst="rect">
              <a:avLst/>
            </a:prstGeom>
          </p:spPr>
        </p:pic>
        <p:sp>
          <p:nvSpPr>
            <p:cNvPr id="5" name="文字方塊 4"/>
            <p:cNvSpPr txBox="1"/>
            <p:nvPr/>
          </p:nvSpPr>
          <p:spPr>
            <a:xfrm>
              <a:off x="2915816" y="1632286"/>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00</a:t>
              </a:r>
              <a:endParaRPr lang="zh-TW" altLang="en-US" dirty="0">
                <a:latin typeface="+mn-lt"/>
              </a:endParaRPr>
            </a:p>
          </p:txBody>
        </p:sp>
        <p:pic>
          <p:nvPicPr>
            <p:cNvPr id="6" name="圖片 5" descr="Clipart - &lt;strong&gt;banana&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1559076"/>
              <a:ext cx="1051442" cy="608084"/>
            </a:xfrm>
            <a:prstGeom prst="rect">
              <a:avLst/>
            </a:prstGeom>
          </p:spPr>
        </p:pic>
        <p:sp>
          <p:nvSpPr>
            <p:cNvPr id="9" name="文字方塊 8"/>
            <p:cNvSpPr txBox="1"/>
            <p:nvPr/>
          </p:nvSpPr>
          <p:spPr>
            <a:xfrm>
              <a:off x="6228184" y="1632286"/>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01</a:t>
              </a:r>
              <a:endParaRPr lang="zh-TW" altLang="en-US" dirty="0">
                <a:latin typeface="+mn-lt"/>
              </a:endParaRPr>
            </a:p>
          </p:txBody>
        </p:sp>
        <p:pic>
          <p:nvPicPr>
            <p:cNvPr id="7" name="圖片 6" descr="&lt;strong&gt;Strawberry&lt;/strong&gt; PNG imag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552" y="2387086"/>
              <a:ext cx="720000" cy="720000"/>
            </a:xfrm>
            <a:prstGeom prst="rect">
              <a:avLst/>
            </a:prstGeom>
          </p:spPr>
        </p:pic>
        <p:sp>
          <p:nvSpPr>
            <p:cNvPr id="11" name="文字方塊 10"/>
            <p:cNvSpPr txBox="1"/>
            <p:nvPr/>
          </p:nvSpPr>
          <p:spPr>
            <a:xfrm>
              <a:off x="6228184" y="2516254"/>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11</a:t>
              </a:r>
              <a:endParaRPr lang="zh-TW" altLang="en-US" dirty="0">
                <a:latin typeface="+mn-lt"/>
              </a:endParaRPr>
            </a:p>
          </p:txBody>
        </p:sp>
        <p:pic>
          <p:nvPicPr>
            <p:cNvPr id="8" name="圖片 7" descr="Photo gratuite: &lt;strong&gt;Fruit&lt;/strong&gt;, Orange, Transparent, Détouré - Image gratuite sur Pixabay - 1218149"/>
            <p:cNvPicPr>
              <a:picLocks noChangeAspect="1"/>
            </p:cNvPicPr>
            <p:nvPr/>
          </p:nvPicPr>
          <p:blipFill rotWithShape="1">
            <a:blip r:embed="rId6" cstate="print">
              <a:extLst>
                <a:ext uri="{28A0092B-C50C-407E-A947-70E740481C1C}">
                  <a14:useLocalDpi xmlns:a14="http://schemas.microsoft.com/office/drawing/2010/main" val="0"/>
                </a:ext>
              </a:extLst>
            </a:blip>
            <a:srcRect t="22031"/>
            <a:stretch/>
          </p:blipFill>
          <p:spPr>
            <a:xfrm>
              <a:off x="2195736" y="2378399"/>
              <a:ext cx="711927" cy="737375"/>
            </a:xfrm>
            <a:prstGeom prst="rect">
              <a:avLst/>
            </a:prstGeom>
          </p:spPr>
        </p:pic>
        <p:sp>
          <p:nvSpPr>
            <p:cNvPr id="13" name="文字方塊 12"/>
            <p:cNvSpPr txBox="1"/>
            <p:nvPr/>
          </p:nvSpPr>
          <p:spPr>
            <a:xfrm>
              <a:off x="2915816" y="2516254"/>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10</a:t>
              </a:r>
              <a:endParaRPr lang="zh-TW" altLang="en-US" dirty="0">
                <a:latin typeface="+mn-lt"/>
              </a:endParaRPr>
            </a:p>
          </p:txBody>
        </p:sp>
      </p:grpSp>
      <p:grpSp>
        <p:nvGrpSpPr>
          <p:cNvPr id="15" name="群組 14"/>
          <p:cNvGrpSpPr/>
          <p:nvPr/>
        </p:nvGrpSpPr>
        <p:grpSpPr>
          <a:xfrm>
            <a:off x="4126631" y="4437112"/>
            <a:ext cx="4520606" cy="1630990"/>
            <a:chOff x="2729011" y="1484784"/>
            <a:chExt cx="4520606" cy="1630990"/>
          </a:xfrm>
        </p:grpSpPr>
        <p:pic>
          <p:nvPicPr>
            <p:cNvPr id="16" name="圖片 15" descr="&lt;strong&gt;Apple&lt;/strong&gt;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3028" y="1484784"/>
              <a:ext cx="563425" cy="720000"/>
            </a:xfrm>
            <a:prstGeom prst="rect">
              <a:avLst/>
            </a:prstGeom>
          </p:spPr>
        </p:pic>
        <p:sp>
          <p:nvSpPr>
            <p:cNvPr id="17" name="文字方塊 16"/>
            <p:cNvSpPr txBox="1"/>
            <p:nvPr/>
          </p:nvSpPr>
          <p:spPr>
            <a:xfrm>
              <a:off x="3449091" y="1632286"/>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00</a:t>
              </a:r>
              <a:r>
                <a:rPr lang="en-US" altLang="zh-TW" dirty="0" smtClean="0">
                  <a:solidFill>
                    <a:srgbClr val="FF0000"/>
                  </a:solidFill>
                  <a:latin typeface="+mn-lt"/>
                  <a:sym typeface="Wingdings" panose="05000000000000000000" pitchFamily="2" charset="2"/>
                </a:rPr>
                <a:t>0</a:t>
              </a:r>
              <a:endParaRPr lang="zh-TW" altLang="en-US" dirty="0">
                <a:solidFill>
                  <a:srgbClr val="FF0000"/>
                </a:solidFill>
                <a:latin typeface="+mn-lt"/>
              </a:endParaRPr>
            </a:p>
          </p:txBody>
        </p:sp>
        <p:pic>
          <p:nvPicPr>
            <p:cNvPr id="18" name="圖片 17" descr="Clipart - &lt;strong&gt;banana&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1559076"/>
              <a:ext cx="1051442" cy="608084"/>
            </a:xfrm>
            <a:prstGeom prst="rect">
              <a:avLst/>
            </a:prstGeom>
          </p:spPr>
        </p:pic>
        <p:sp>
          <p:nvSpPr>
            <p:cNvPr id="19" name="文字方塊 18"/>
            <p:cNvSpPr txBox="1"/>
            <p:nvPr/>
          </p:nvSpPr>
          <p:spPr>
            <a:xfrm>
              <a:off x="6228184" y="1632286"/>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01</a:t>
              </a:r>
              <a:r>
                <a:rPr lang="en-US" altLang="zh-TW" dirty="0" smtClean="0">
                  <a:solidFill>
                    <a:srgbClr val="FF0000"/>
                  </a:solidFill>
                  <a:latin typeface="+mn-lt"/>
                  <a:sym typeface="Wingdings" panose="05000000000000000000" pitchFamily="2" charset="2"/>
                </a:rPr>
                <a:t>1</a:t>
              </a:r>
              <a:endParaRPr lang="zh-TW" altLang="en-US" dirty="0">
                <a:solidFill>
                  <a:srgbClr val="FF0000"/>
                </a:solidFill>
                <a:latin typeface="+mn-lt"/>
              </a:endParaRPr>
            </a:p>
          </p:txBody>
        </p:sp>
        <p:pic>
          <p:nvPicPr>
            <p:cNvPr id="20" name="圖片 19" descr="&lt;strong&gt;Strawberry&lt;/strong&gt; PNG imag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552" y="2387086"/>
              <a:ext cx="720000" cy="720000"/>
            </a:xfrm>
            <a:prstGeom prst="rect">
              <a:avLst/>
            </a:prstGeom>
          </p:spPr>
        </p:pic>
        <p:sp>
          <p:nvSpPr>
            <p:cNvPr id="21" name="文字方塊 20"/>
            <p:cNvSpPr txBox="1"/>
            <p:nvPr/>
          </p:nvSpPr>
          <p:spPr>
            <a:xfrm>
              <a:off x="6228184" y="2516254"/>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11</a:t>
              </a:r>
              <a:r>
                <a:rPr lang="en-US" altLang="zh-TW" dirty="0" smtClean="0">
                  <a:solidFill>
                    <a:srgbClr val="FF0000"/>
                  </a:solidFill>
                  <a:latin typeface="+mn-lt"/>
                  <a:sym typeface="Wingdings" panose="05000000000000000000" pitchFamily="2" charset="2"/>
                </a:rPr>
                <a:t>0</a:t>
              </a:r>
              <a:endParaRPr lang="zh-TW" altLang="en-US" dirty="0">
                <a:solidFill>
                  <a:srgbClr val="FF0000"/>
                </a:solidFill>
                <a:latin typeface="+mn-lt"/>
              </a:endParaRPr>
            </a:p>
          </p:txBody>
        </p:sp>
        <p:pic>
          <p:nvPicPr>
            <p:cNvPr id="22" name="圖片 21" descr="Photo gratuite: &lt;strong&gt;Fruit&lt;/strong&gt;, Orange, Transparent, Détouré - Image gratuite sur Pixabay - 1218149"/>
            <p:cNvPicPr>
              <a:picLocks noChangeAspect="1"/>
            </p:cNvPicPr>
            <p:nvPr/>
          </p:nvPicPr>
          <p:blipFill rotWithShape="1">
            <a:blip r:embed="rId6" cstate="print">
              <a:extLst>
                <a:ext uri="{28A0092B-C50C-407E-A947-70E740481C1C}">
                  <a14:useLocalDpi xmlns:a14="http://schemas.microsoft.com/office/drawing/2010/main" val="0"/>
                </a:ext>
              </a:extLst>
            </a:blip>
            <a:srcRect t="22031"/>
            <a:stretch/>
          </p:blipFill>
          <p:spPr>
            <a:xfrm>
              <a:off x="2729011" y="2378399"/>
              <a:ext cx="711927" cy="737375"/>
            </a:xfrm>
            <a:prstGeom prst="rect">
              <a:avLst/>
            </a:prstGeom>
          </p:spPr>
        </p:pic>
        <p:sp>
          <p:nvSpPr>
            <p:cNvPr id="23" name="文字方塊 22"/>
            <p:cNvSpPr txBox="1"/>
            <p:nvPr/>
          </p:nvSpPr>
          <p:spPr>
            <a:xfrm>
              <a:off x="3449091" y="2516254"/>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10</a:t>
              </a:r>
              <a:r>
                <a:rPr lang="en-US" altLang="zh-TW" dirty="0" smtClean="0">
                  <a:solidFill>
                    <a:srgbClr val="FF0000"/>
                  </a:solidFill>
                  <a:latin typeface="+mn-lt"/>
                  <a:sym typeface="Wingdings" panose="05000000000000000000" pitchFamily="2" charset="2"/>
                </a:rPr>
                <a:t>1</a:t>
              </a:r>
              <a:endParaRPr lang="zh-TW" altLang="en-US" dirty="0">
                <a:solidFill>
                  <a:srgbClr val="FF0000"/>
                </a:solidFill>
                <a:latin typeface="+mn-lt"/>
              </a:endParaRPr>
            </a:p>
          </p:txBody>
        </p:sp>
      </p:grpSp>
      <p:sp>
        <p:nvSpPr>
          <p:cNvPr id="12" name="爆炸 1 11"/>
          <p:cNvSpPr/>
          <p:nvPr/>
        </p:nvSpPr>
        <p:spPr bwMode="auto">
          <a:xfrm>
            <a:off x="1187624" y="4797152"/>
            <a:ext cx="1944216" cy="1208248"/>
          </a:xfrm>
          <a:prstGeom prst="irregularSeal1">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lnSpc>
                <a:spcPts val="2000"/>
              </a:lnSpc>
            </a:pPr>
            <a:r>
              <a:rPr lang="en-US" altLang="zh-TW" sz="2000" i="1" dirty="0" smtClean="0">
                <a:latin typeface="+mn-lt"/>
              </a:rPr>
              <a:t>Why it works?</a:t>
            </a:r>
            <a:endParaRPr lang="zh-TW" altLang="en-US" sz="2000"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26</a:t>
            </a:fld>
            <a:endParaRPr lang="zh-TW" altLang="zh-TW"/>
          </a:p>
        </p:txBody>
      </p:sp>
    </p:spTree>
    <p:extLst>
      <p:ext uri="{BB962C8B-B14F-4D97-AF65-F5344CB8AC3E}">
        <p14:creationId xmlns:p14="http://schemas.microsoft.com/office/powerpoint/2010/main" val="4772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animEffect transition="in" filter="fade">
                                      <p:cBhvr>
                                        <p:cTn id="7" dur="500"/>
                                        <p:tgtEl>
                                          <p:spTgt spid="634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491">
                                            <p:txEl>
                                              <p:pRg st="6" end="6"/>
                                            </p:txEl>
                                          </p:spTgt>
                                        </p:tgtEl>
                                        <p:attrNameLst>
                                          <p:attrName>style.visibility</p:attrName>
                                        </p:attrNameLst>
                                      </p:cBhvr>
                                      <p:to>
                                        <p:strVal val="visible"/>
                                      </p:to>
                                    </p:set>
                                    <p:animEffect transition="in" filter="fade">
                                      <p:cBhvr>
                                        <p:cTn id="12" dur="500"/>
                                        <p:tgtEl>
                                          <p:spTgt spid="63491">
                                            <p:txEl>
                                              <p:pRg st="6" end="6"/>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Single Error Detecting Code</a:t>
            </a:r>
            <a:endParaRPr lang="zh-TW" altLang="en-US" dirty="0"/>
          </a:p>
        </p:txBody>
      </p:sp>
      <p:sp>
        <p:nvSpPr>
          <p:cNvPr id="3" name="內容版面配置區 2"/>
          <p:cNvSpPr>
            <a:spLocks noGrp="1"/>
          </p:cNvSpPr>
          <p:nvPr>
            <p:ph idx="1"/>
          </p:nvPr>
        </p:nvSpPr>
        <p:spPr/>
        <p:txBody>
          <a:bodyPr/>
          <a:lstStyle/>
          <a:p>
            <a:r>
              <a:rPr lang="en-US" altLang="zh-TW" dirty="0" smtClean="0"/>
              <a:t>Hamming distance of 3-bit codes</a:t>
            </a:r>
          </a:p>
          <a:p>
            <a:pPr lvl="1"/>
            <a:r>
              <a:rPr lang="en-US" altLang="zh-TW" dirty="0" smtClean="0"/>
              <a:t>A link between two codes whose Hamming distance = 1</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r>
              <a:rPr lang="en-US" altLang="zh-TW" dirty="0"/>
              <a:t>Single Error Detecting Code:</a:t>
            </a:r>
          </a:p>
          <a:p>
            <a:pPr lvl="1"/>
            <a:r>
              <a:rPr lang="en-US" altLang="zh-TW" dirty="0" smtClean="0"/>
              <a:t>Condition</a:t>
            </a:r>
            <a:r>
              <a:rPr lang="en-US" altLang="zh-TW" dirty="0"/>
              <a:t>: if only every pair of legal bit patterns has a Hamming distance of 2, </a:t>
            </a:r>
            <a:r>
              <a:rPr lang="en-US" altLang="zh-TW" dirty="0">
                <a:sym typeface="Wingdings" panose="05000000000000000000" pitchFamily="2" charset="2"/>
              </a:rPr>
              <a:t>e</a:t>
            </a:r>
            <a:r>
              <a:rPr lang="en-US" altLang="zh-TW" dirty="0"/>
              <a:t>.g., parity </a:t>
            </a:r>
            <a:r>
              <a:rPr lang="en-US" altLang="zh-TW" dirty="0" smtClean="0"/>
              <a:t>code</a:t>
            </a:r>
            <a:endParaRPr lang="en-US" altLang="zh-TW"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27</a:t>
            </a:fld>
            <a:endParaRPr lang="zh-TW" altLang="zh-TW"/>
          </a:p>
        </p:txBody>
      </p:sp>
      <p:sp>
        <p:nvSpPr>
          <p:cNvPr id="5" name="文字方塊 4"/>
          <p:cNvSpPr txBox="1"/>
          <p:nvPr/>
        </p:nvSpPr>
        <p:spPr>
          <a:xfrm>
            <a:off x="1331640" y="3386667"/>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100</a:t>
            </a:r>
            <a:endParaRPr lang="zh-TW" altLang="en-US" dirty="0">
              <a:latin typeface="+mn-lt"/>
            </a:endParaRPr>
          </a:p>
        </p:txBody>
      </p:sp>
      <p:sp>
        <p:nvSpPr>
          <p:cNvPr id="6" name="文字方塊 5"/>
          <p:cNvSpPr txBox="1"/>
          <p:nvPr/>
        </p:nvSpPr>
        <p:spPr>
          <a:xfrm>
            <a:off x="2546352" y="2653870"/>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101</a:t>
            </a:r>
            <a:endParaRPr lang="zh-TW" altLang="en-US" dirty="0">
              <a:latin typeface="+mn-lt"/>
            </a:endParaRPr>
          </a:p>
        </p:txBody>
      </p:sp>
      <p:sp>
        <p:nvSpPr>
          <p:cNvPr id="7" name="文字方塊 6"/>
          <p:cNvSpPr txBox="1"/>
          <p:nvPr/>
        </p:nvSpPr>
        <p:spPr>
          <a:xfrm>
            <a:off x="2546352" y="1921073"/>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111</a:t>
            </a:r>
            <a:endParaRPr lang="zh-TW" altLang="en-US" dirty="0">
              <a:latin typeface="+mn-lt"/>
            </a:endParaRPr>
          </a:p>
        </p:txBody>
      </p:sp>
      <p:sp>
        <p:nvSpPr>
          <p:cNvPr id="8" name="文字方塊 7"/>
          <p:cNvSpPr txBox="1"/>
          <p:nvPr/>
        </p:nvSpPr>
        <p:spPr>
          <a:xfrm>
            <a:off x="1331640" y="2653870"/>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110</a:t>
            </a:r>
            <a:endParaRPr lang="zh-TW" altLang="en-US" dirty="0">
              <a:latin typeface="+mn-lt"/>
            </a:endParaRPr>
          </a:p>
        </p:txBody>
      </p:sp>
      <p:cxnSp>
        <p:nvCxnSpPr>
          <p:cNvPr id="9" name="直線接點 8"/>
          <p:cNvCxnSpPr>
            <a:stCxn id="7" idx="2"/>
            <a:endCxn id="6" idx="0"/>
          </p:cNvCxnSpPr>
          <p:nvPr/>
        </p:nvCxnSpPr>
        <p:spPr bwMode="auto">
          <a:xfrm>
            <a:off x="2871922" y="2382738"/>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0" name="直線接點 9"/>
          <p:cNvCxnSpPr>
            <a:stCxn id="7" idx="2"/>
            <a:endCxn id="8" idx="0"/>
          </p:cNvCxnSpPr>
          <p:nvPr/>
        </p:nvCxnSpPr>
        <p:spPr bwMode="auto">
          <a:xfrm flipH="1">
            <a:off x="1657210" y="2382738"/>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直線接點 10"/>
          <p:cNvCxnSpPr>
            <a:stCxn id="16" idx="0"/>
            <a:endCxn id="8" idx="2"/>
          </p:cNvCxnSpPr>
          <p:nvPr/>
        </p:nvCxnSpPr>
        <p:spPr bwMode="auto">
          <a:xfrm flipH="1" flipV="1">
            <a:off x="1657210" y="3115535"/>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線接點 11"/>
          <p:cNvCxnSpPr>
            <a:stCxn id="5" idx="0"/>
            <a:endCxn id="8" idx="2"/>
          </p:cNvCxnSpPr>
          <p:nvPr/>
        </p:nvCxnSpPr>
        <p:spPr bwMode="auto">
          <a:xfrm flipV="1">
            <a:off x="1657210" y="3115535"/>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文字方塊 12"/>
          <p:cNvSpPr txBox="1"/>
          <p:nvPr/>
        </p:nvSpPr>
        <p:spPr>
          <a:xfrm>
            <a:off x="2546352" y="4119463"/>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000</a:t>
            </a:r>
            <a:endParaRPr lang="zh-TW" altLang="en-US" dirty="0">
              <a:latin typeface="+mn-lt"/>
            </a:endParaRPr>
          </a:p>
        </p:txBody>
      </p:sp>
      <p:sp>
        <p:nvSpPr>
          <p:cNvPr id="14" name="文字方塊 13"/>
          <p:cNvSpPr txBox="1"/>
          <p:nvPr/>
        </p:nvSpPr>
        <p:spPr>
          <a:xfrm>
            <a:off x="3761064" y="3386667"/>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001</a:t>
            </a:r>
            <a:endParaRPr lang="zh-TW" altLang="en-US" dirty="0">
              <a:latin typeface="+mn-lt"/>
            </a:endParaRPr>
          </a:p>
        </p:txBody>
      </p:sp>
      <p:sp>
        <p:nvSpPr>
          <p:cNvPr id="15" name="文字方塊 14"/>
          <p:cNvSpPr txBox="1"/>
          <p:nvPr/>
        </p:nvSpPr>
        <p:spPr>
          <a:xfrm>
            <a:off x="3761064" y="2653870"/>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011</a:t>
            </a:r>
            <a:endParaRPr lang="zh-TW" altLang="en-US" dirty="0">
              <a:latin typeface="+mn-lt"/>
            </a:endParaRPr>
          </a:p>
        </p:txBody>
      </p:sp>
      <p:sp>
        <p:nvSpPr>
          <p:cNvPr id="16" name="文字方塊 15"/>
          <p:cNvSpPr txBox="1"/>
          <p:nvPr/>
        </p:nvSpPr>
        <p:spPr>
          <a:xfrm>
            <a:off x="2546352" y="3386667"/>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010</a:t>
            </a:r>
            <a:endParaRPr lang="zh-TW" altLang="en-US" dirty="0">
              <a:latin typeface="+mn-lt"/>
            </a:endParaRPr>
          </a:p>
        </p:txBody>
      </p:sp>
      <p:cxnSp>
        <p:nvCxnSpPr>
          <p:cNvPr id="17" name="直線接點 16"/>
          <p:cNvCxnSpPr>
            <a:stCxn id="15" idx="2"/>
            <a:endCxn id="14" idx="0"/>
          </p:cNvCxnSpPr>
          <p:nvPr/>
        </p:nvCxnSpPr>
        <p:spPr bwMode="auto">
          <a:xfrm>
            <a:off x="4086634" y="3115535"/>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直線接點 17"/>
          <p:cNvCxnSpPr>
            <a:stCxn id="6" idx="2"/>
            <a:endCxn id="16" idx="0"/>
          </p:cNvCxnSpPr>
          <p:nvPr/>
        </p:nvCxnSpPr>
        <p:spPr bwMode="auto">
          <a:xfrm>
            <a:off x="2871922" y="3115535"/>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線接點 18"/>
          <p:cNvCxnSpPr>
            <a:stCxn id="5" idx="2"/>
            <a:endCxn id="13" idx="0"/>
          </p:cNvCxnSpPr>
          <p:nvPr/>
        </p:nvCxnSpPr>
        <p:spPr bwMode="auto">
          <a:xfrm>
            <a:off x="1657210" y="3848332"/>
            <a:ext cx="1214712"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直線接點 19"/>
          <p:cNvCxnSpPr>
            <a:stCxn id="13" idx="0"/>
            <a:endCxn id="14" idx="2"/>
          </p:cNvCxnSpPr>
          <p:nvPr/>
        </p:nvCxnSpPr>
        <p:spPr bwMode="auto">
          <a:xfrm flipV="1">
            <a:off x="2871922" y="3848332"/>
            <a:ext cx="1214712"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直線接點 23"/>
          <p:cNvCxnSpPr>
            <a:stCxn id="7" idx="2"/>
            <a:endCxn id="15" idx="0"/>
          </p:cNvCxnSpPr>
          <p:nvPr/>
        </p:nvCxnSpPr>
        <p:spPr bwMode="auto">
          <a:xfrm>
            <a:off x="2871922" y="2382738"/>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直線接點 28"/>
          <p:cNvCxnSpPr>
            <a:stCxn id="13" idx="0"/>
            <a:endCxn id="16" idx="2"/>
          </p:cNvCxnSpPr>
          <p:nvPr/>
        </p:nvCxnSpPr>
        <p:spPr bwMode="auto">
          <a:xfrm flipV="1">
            <a:off x="2871922" y="3848332"/>
            <a:ext cx="0"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7" name="直線接點 36"/>
          <p:cNvCxnSpPr>
            <a:stCxn id="5" idx="0"/>
            <a:endCxn id="6" idx="2"/>
          </p:cNvCxnSpPr>
          <p:nvPr/>
        </p:nvCxnSpPr>
        <p:spPr bwMode="auto">
          <a:xfrm flipV="1">
            <a:off x="1657210" y="3115535"/>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9" name="直線接點 38"/>
          <p:cNvCxnSpPr>
            <a:stCxn id="14" idx="0"/>
            <a:endCxn id="6" idx="2"/>
          </p:cNvCxnSpPr>
          <p:nvPr/>
        </p:nvCxnSpPr>
        <p:spPr bwMode="auto">
          <a:xfrm flipH="1" flipV="1">
            <a:off x="2871922" y="3115535"/>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直線接點 40"/>
          <p:cNvCxnSpPr>
            <a:stCxn id="16" idx="0"/>
            <a:endCxn id="15" idx="2"/>
          </p:cNvCxnSpPr>
          <p:nvPr/>
        </p:nvCxnSpPr>
        <p:spPr bwMode="auto">
          <a:xfrm flipV="1">
            <a:off x="2871922" y="3115535"/>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 name="橢圓 41"/>
          <p:cNvSpPr/>
          <p:nvPr/>
        </p:nvSpPr>
        <p:spPr bwMode="auto">
          <a:xfrm>
            <a:off x="1331640" y="2653870"/>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7" name="橢圓 46"/>
          <p:cNvSpPr/>
          <p:nvPr/>
        </p:nvSpPr>
        <p:spPr bwMode="auto">
          <a:xfrm>
            <a:off x="2552708" y="2653869"/>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8" name="橢圓 47"/>
          <p:cNvSpPr/>
          <p:nvPr/>
        </p:nvSpPr>
        <p:spPr bwMode="auto">
          <a:xfrm>
            <a:off x="3707904" y="2653869"/>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9" name="橢圓 48"/>
          <p:cNvSpPr/>
          <p:nvPr/>
        </p:nvSpPr>
        <p:spPr bwMode="auto">
          <a:xfrm>
            <a:off x="2546351" y="4098370"/>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0" name="文字方塊 49"/>
          <p:cNvSpPr txBox="1"/>
          <p:nvPr/>
        </p:nvSpPr>
        <p:spPr>
          <a:xfrm>
            <a:off x="4759763" y="2650936"/>
            <a:ext cx="3888432" cy="1200329"/>
          </a:xfrm>
          <a:prstGeom prst="rect">
            <a:avLst/>
          </a:prstGeom>
          <a:noFill/>
          <a:ln w="19050">
            <a:solidFill>
              <a:srgbClr val="FF0000"/>
            </a:solidFill>
            <a:prstDash val="dash"/>
          </a:ln>
        </p:spPr>
        <p:txBody>
          <a:bodyPr wrap="square" rtlCol="0">
            <a:spAutoFit/>
          </a:bodyPr>
          <a:lstStyle/>
          <a:p>
            <a:pPr marL="0"/>
            <a:r>
              <a:rPr lang="en-US" altLang="zh-TW" dirty="0" smtClean="0">
                <a:latin typeface="+mn-lt"/>
              </a:rPr>
              <a:t>Legal bit patterns are actually </a:t>
            </a:r>
          </a:p>
          <a:p>
            <a:pPr marL="0"/>
            <a:r>
              <a:rPr lang="en-US" altLang="zh-TW" dirty="0" smtClean="0">
                <a:latin typeface="+mn-lt"/>
              </a:rPr>
              <a:t>original codes (00, 01, 10, 11) plus even parity (bit 0)</a:t>
            </a:r>
            <a:endParaRPr lang="zh-TW" altLang="en-US" dirty="0">
              <a:latin typeface="+mn-lt"/>
            </a:endParaRPr>
          </a:p>
        </p:txBody>
      </p:sp>
      <p:sp>
        <p:nvSpPr>
          <p:cNvPr id="51" name="圓角矩形 50"/>
          <p:cNvSpPr/>
          <p:nvPr/>
        </p:nvSpPr>
        <p:spPr bwMode="auto">
          <a:xfrm>
            <a:off x="6280806" y="4173467"/>
            <a:ext cx="1927065" cy="773135"/>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solidFill>
                  <a:srgbClr val="FFFF00"/>
                </a:solidFill>
                <a:latin typeface="+mn-lt"/>
              </a:rPr>
              <a:t>But, which bit is in error?</a:t>
            </a:r>
            <a:endParaRPr lang="zh-TW" altLang="en-US" dirty="0">
              <a:solidFill>
                <a:srgbClr val="FFFF00"/>
              </a:solidFill>
              <a:latin typeface="+mn-lt"/>
            </a:endParaRPr>
          </a:p>
        </p:txBody>
      </p:sp>
    </p:spTree>
    <p:extLst>
      <p:ext uri="{BB962C8B-B14F-4D97-AF65-F5344CB8AC3E}">
        <p14:creationId xmlns:p14="http://schemas.microsoft.com/office/powerpoint/2010/main" val="79884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fill="hold"/>
                                        <p:tgtEl>
                                          <p:spTgt spid="51"/>
                                        </p:tgtEl>
                                        <p:attrNameLst>
                                          <p:attrName>ppt_x</p:attrName>
                                        </p:attrNameLst>
                                      </p:cBhvr>
                                      <p:tavLst>
                                        <p:tav tm="0">
                                          <p:val>
                                            <p:strVal val="1+#ppt_w/2"/>
                                          </p:val>
                                        </p:tav>
                                        <p:tav tm="100000">
                                          <p:val>
                                            <p:strVal val="#ppt_x"/>
                                          </p:val>
                                        </p:tav>
                                      </p:tavLst>
                                    </p:anim>
                                    <p:anim calcmode="lin" valueType="num">
                                      <p:cBhvr additive="base">
                                        <p:cTn id="31"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48" grpId="0" animBg="1"/>
      <p:bldP spid="49" grpId="0" animBg="1"/>
      <p:bldP spid="50" grpId="0" animBg="1"/>
      <p:bldP spid="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dirty="0" smtClean="0"/>
              <a:t>Single Error Correcting (SEC) Code</a:t>
            </a:r>
          </a:p>
        </p:txBody>
      </p:sp>
      <p:sp>
        <p:nvSpPr>
          <p:cNvPr id="63491" name="Content Placeholder 2"/>
          <p:cNvSpPr>
            <a:spLocks noGrp="1"/>
          </p:cNvSpPr>
          <p:nvPr>
            <p:ph idx="1"/>
          </p:nvPr>
        </p:nvSpPr>
        <p:spPr/>
        <p:txBody>
          <a:bodyPr/>
          <a:lstStyle/>
          <a:p>
            <a:pPr>
              <a:spcBef>
                <a:spcPts val="0"/>
              </a:spcBef>
            </a:pPr>
            <a:r>
              <a:rPr lang="en-US" altLang="zh-TW" dirty="0" smtClean="0"/>
              <a:t>A code with a Hamming distance of 3 provides single error correction (Why?)</a:t>
            </a:r>
          </a:p>
          <a:p>
            <a:pPr>
              <a:spcBef>
                <a:spcPts val="0"/>
              </a:spcBef>
            </a:pPr>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grpSp>
        <p:nvGrpSpPr>
          <p:cNvPr id="3" name="群組 2"/>
          <p:cNvGrpSpPr/>
          <p:nvPr/>
        </p:nvGrpSpPr>
        <p:grpSpPr>
          <a:xfrm>
            <a:off x="3059832" y="2420888"/>
            <a:ext cx="3080564" cy="2664296"/>
            <a:chOff x="1331640" y="1988840"/>
            <a:chExt cx="3080564" cy="2664296"/>
          </a:xfrm>
        </p:grpSpPr>
        <p:sp>
          <p:nvSpPr>
            <p:cNvPr id="6" name="文字方塊 5"/>
            <p:cNvSpPr txBox="1"/>
            <p:nvPr/>
          </p:nvSpPr>
          <p:spPr>
            <a:xfrm>
              <a:off x="1331640" y="3458675"/>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100</a:t>
              </a:r>
              <a:endParaRPr lang="zh-TW" altLang="en-US" dirty="0">
                <a:latin typeface="+mn-lt"/>
              </a:endParaRPr>
            </a:p>
          </p:txBody>
        </p:sp>
        <p:sp>
          <p:nvSpPr>
            <p:cNvPr id="7" name="文字方塊 6"/>
            <p:cNvSpPr txBox="1"/>
            <p:nvPr/>
          </p:nvSpPr>
          <p:spPr>
            <a:xfrm>
              <a:off x="2546352" y="2725878"/>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101</a:t>
              </a:r>
              <a:endParaRPr lang="zh-TW" altLang="en-US" dirty="0">
                <a:latin typeface="+mn-lt"/>
              </a:endParaRPr>
            </a:p>
          </p:txBody>
        </p:sp>
        <p:sp>
          <p:nvSpPr>
            <p:cNvPr id="8" name="文字方塊 7"/>
            <p:cNvSpPr txBox="1"/>
            <p:nvPr/>
          </p:nvSpPr>
          <p:spPr>
            <a:xfrm>
              <a:off x="2546352" y="1993081"/>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111</a:t>
              </a:r>
              <a:endParaRPr lang="zh-TW" altLang="en-US" dirty="0">
                <a:latin typeface="+mn-lt"/>
              </a:endParaRPr>
            </a:p>
          </p:txBody>
        </p:sp>
        <p:sp>
          <p:nvSpPr>
            <p:cNvPr id="9" name="文字方塊 8"/>
            <p:cNvSpPr txBox="1"/>
            <p:nvPr/>
          </p:nvSpPr>
          <p:spPr>
            <a:xfrm>
              <a:off x="1331640" y="2725878"/>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110</a:t>
              </a:r>
              <a:endParaRPr lang="zh-TW" altLang="en-US" dirty="0">
                <a:latin typeface="+mn-lt"/>
              </a:endParaRPr>
            </a:p>
          </p:txBody>
        </p:sp>
        <p:cxnSp>
          <p:nvCxnSpPr>
            <p:cNvPr id="10" name="直線接點 9"/>
            <p:cNvCxnSpPr>
              <a:stCxn id="8" idx="2"/>
              <a:endCxn id="7" idx="0"/>
            </p:cNvCxnSpPr>
            <p:nvPr/>
          </p:nvCxnSpPr>
          <p:spPr bwMode="auto">
            <a:xfrm>
              <a:off x="2871922" y="2454746"/>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1" name="直線接點 10"/>
            <p:cNvCxnSpPr>
              <a:stCxn id="8" idx="2"/>
              <a:endCxn id="9" idx="0"/>
            </p:cNvCxnSpPr>
            <p:nvPr/>
          </p:nvCxnSpPr>
          <p:spPr bwMode="auto">
            <a:xfrm flipH="1">
              <a:off x="1657210" y="2454746"/>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直線接點 11"/>
            <p:cNvCxnSpPr>
              <a:stCxn id="17" idx="0"/>
              <a:endCxn id="9" idx="2"/>
            </p:cNvCxnSpPr>
            <p:nvPr/>
          </p:nvCxnSpPr>
          <p:spPr bwMode="auto">
            <a:xfrm flipH="1" flipV="1">
              <a:off x="1657210" y="3187543"/>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3" name="直線接點 12"/>
            <p:cNvCxnSpPr>
              <a:stCxn id="6" idx="0"/>
              <a:endCxn id="9" idx="2"/>
            </p:cNvCxnSpPr>
            <p:nvPr/>
          </p:nvCxnSpPr>
          <p:spPr bwMode="auto">
            <a:xfrm flipV="1">
              <a:off x="1657210" y="3187543"/>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文字方塊 13"/>
            <p:cNvSpPr txBox="1"/>
            <p:nvPr/>
          </p:nvSpPr>
          <p:spPr>
            <a:xfrm>
              <a:off x="2546352" y="4191471"/>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000</a:t>
              </a:r>
              <a:endParaRPr lang="zh-TW" altLang="en-US" dirty="0">
                <a:latin typeface="+mn-lt"/>
              </a:endParaRPr>
            </a:p>
          </p:txBody>
        </p:sp>
        <p:sp>
          <p:nvSpPr>
            <p:cNvPr id="15" name="文字方塊 14"/>
            <p:cNvSpPr txBox="1"/>
            <p:nvPr/>
          </p:nvSpPr>
          <p:spPr>
            <a:xfrm>
              <a:off x="3761064" y="3458675"/>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001</a:t>
              </a:r>
              <a:endParaRPr lang="zh-TW" altLang="en-US" dirty="0">
                <a:latin typeface="+mn-lt"/>
              </a:endParaRPr>
            </a:p>
          </p:txBody>
        </p:sp>
        <p:sp>
          <p:nvSpPr>
            <p:cNvPr id="16" name="文字方塊 15"/>
            <p:cNvSpPr txBox="1"/>
            <p:nvPr/>
          </p:nvSpPr>
          <p:spPr>
            <a:xfrm>
              <a:off x="3761064" y="2725878"/>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011</a:t>
              </a:r>
              <a:endParaRPr lang="zh-TW" altLang="en-US" dirty="0">
                <a:latin typeface="+mn-lt"/>
              </a:endParaRPr>
            </a:p>
          </p:txBody>
        </p:sp>
        <p:sp>
          <p:nvSpPr>
            <p:cNvPr id="17" name="文字方塊 16"/>
            <p:cNvSpPr txBox="1"/>
            <p:nvPr/>
          </p:nvSpPr>
          <p:spPr>
            <a:xfrm>
              <a:off x="2546352" y="3458675"/>
              <a:ext cx="651140"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010</a:t>
              </a:r>
              <a:endParaRPr lang="zh-TW" altLang="en-US" dirty="0">
                <a:latin typeface="+mn-lt"/>
              </a:endParaRPr>
            </a:p>
          </p:txBody>
        </p:sp>
        <p:cxnSp>
          <p:nvCxnSpPr>
            <p:cNvPr id="18" name="直線接點 17"/>
            <p:cNvCxnSpPr>
              <a:stCxn id="16" idx="2"/>
              <a:endCxn id="15" idx="0"/>
            </p:cNvCxnSpPr>
            <p:nvPr/>
          </p:nvCxnSpPr>
          <p:spPr bwMode="auto">
            <a:xfrm>
              <a:off x="4086634" y="3187543"/>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9" name="直線接點 18"/>
            <p:cNvCxnSpPr>
              <a:stCxn id="7" idx="2"/>
              <a:endCxn id="17" idx="0"/>
            </p:cNvCxnSpPr>
            <p:nvPr/>
          </p:nvCxnSpPr>
          <p:spPr bwMode="auto">
            <a:xfrm>
              <a:off x="2871922" y="3187543"/>
              <a:ext cx="0"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直線接點 19"/>
            <p:cNvCxnSpPr>
              <a:stCxn id="6" idx="2"/>
              <a:endCxn id="14" idx="0"/>
            </p:cNvCxnSpPr>
            <p:nvPr/>
          </p:nvCxnSpPr>
          <p:spPr bwMode="auto">
            <a:xfrm>
              <a:off x="1657210" y="3920340"/>
              <a:ext cx="1214712"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1" name="直線接點 20"/>
            <p:cNvCxnSpPr>
              <a:stCxn id="14" idx="0"/>
              <a:endCxn id="15" idx="2"/>
            </p:cNvCxnSpPr>
            <p:nvPr/>
          </p:nvCxnSpPr>
          <p:spPr bwMode="auto">
            <a:xfrm flipV="1">
              <a:off x="2871922" y="3920340"/>
              <a:ext cx="1214712"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直線接點 21"/>
            <p:cNvCxnSpPr>
              <a:stCxn id="8" idx="2"/>
              <a:endCxn id="16" idx="0"/>
            </p:cNvCxnSpPr>
            <p:nvPr/>
          </p:nvCxnSpPr>
          <p:spPr bwMode="auto">
            <a:xfrm>
              <a:off x="2871922" y="2454746"/>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3" name="直線接點 22"/>
            <p:cNvCxnSpPr>
              <a:stCxn id="14" idx="0"/>
              <a:endCxn id="17" idx="2"/>
            </p:cNvCxnSpPr>
            <p:nvPr/>
          </p:nvCxnSpPr>
          <p:spPr bwMode="auto">
            <a:xfrm flipV="1">
              <a:off x="2871922" y="3920340"/>
              <a:ext cx="0" cy="2711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直線接點 23"/>
            <p:cNvCxnSpPr>
              <a:stCxn id="6" idx="0"/>
              <a:endCxn id="7" idx="2"/>
            </p:cNvCxnSpPr>
            <p:nvPr/>
          </p:nvCxnSpPr>
          <p:spPr bwMode="auto">
            <a:xfrm flipV="1">
              <a:off x="1657210" y="3187543"/>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5" name="直線接點 24"/>
            <p:cNvCxnSpPr>
              <a:stCxn id="15" idx="0"/>
              <a:endCxn id="7" idx="2"/>
            </p:cNvCxnSpPr>
            <p:nvPr/>
          </p:nvCxnSpPr>
          <p:spPr bwMode="auto">
            <a:xfrm flipH="1" flipV="1">
              <a:off x="2871922" y="3187543"/>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6" name="直線接點 25"/>
            <p:cNvCxnSpPr>
              <a:stCxn id="17" idx="0"/>
              <a:endCxn id="16" idx="2"/>
            </p:cNvCxnSpPr>
            <p:nvPr/>
          </p:nvCxnSpPr>
          <p:spPr bwMode="auto">
            <a:xfrm flipV="1">
              <a:off x="2871922" y="3187543"/>
              <a:ext cx="1214712" cy="2711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橢圓 26"/>
            <p:cNvSpPr/>
            <p:nvPr/>
          </p:nvSpPr>
          <p:spPr bwMode="auto">
            <a:xfrm>
              <a:off x="2552708" y="1988840"/>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0" name="橢圓 29"/>
            <p:cNvSpPr/>
            <p:nvPr/>
          </p:nvSpPr>
          <p:spPr bwMode="auto">
            <a:xfrm>
              <a:off x="2546351" y="4170378"/>
              <a:ext cx="651140" cy="461665"/>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5" name="左中括弧 4"/>
          <p:cNvSpPr/>
          <p:nvPr/>
        </p:nvSpPr>
        <p:spPr bwMode="auto">
          <a:xfrm rot="16200000">
            <a:off x="4192934" y="1533427"/>
            <a:ext cx="758132" cy="3456384"/>
          </a:xfrm>
          <a:prstGeom prst="leftBracket">
            <a:avLst>
              <a:gd name="adj" fmla="val 83151"/>
            </a:avLst>
          </a:prstGeom>
          <a:no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33" name="左中括弧 32"/>
          <p:cNvSpPr/>
          <p:nvPr/>
        </p:nvSpPr>
        <p:spPr bwMode="auto">
          <a:xfrm rot="5400000" flipV="1">
            <a:off x="4192935" y="2473869"/>
            <a:ext cx="758132" cy="3456384"/>
          </a:xfrm>
          <a:prstGeom prst="leftBracket">
            <a:avLst>
              <a:gd name="adj" fmla="val 83151"/>
            </a:avLst>
          </a:prstGeom>
          <a:no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Tree>
    <p:extLst>
      <p:ext uri="{BB962C8B-B14F-4D97-AF65-F5344CB8AC3E}">
        <p14:creationId xmlns:p14="http://schemas.microsoft.com/office/powerpoint/2010/main" val="349826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Memory Hierarchy?</a:t>
            </a:r>
            <a:endParaRPr lang="zh-TW" altLang="en-US" dirty="0"/>
          </a:p>
        </p:txBody>
      </p:sp>
      <p:sp>
        <p:nvSpPr>
          <p:cNvPr id="3" name="內容版面配置區 2"/>
          <p:cNvSpPr>
            <a:spLocks noGrp="1"/>
          </p:cNvSpPr>
          <p:nvPr>
            <p:ph idx="1"/>
          </p:nvPr>
        </p:nvSpPr>
        <p:spPr/>
        <p:txBody>
          <a:bodyPr/>
          <a:lstStyle/>
          <a:p>
            <a:pPr>
              <a:spcBef>
                <a:spcPts val="0"/>
              </a:spcBef>
            </a:pPr>
            <a:r>
              <a:rPr lang="en-US" altLang="zh-TW" dirty="0" smtClean="0"/>
              <a:t>Programmers want unlimited amounts of memory with low latency</a:t>
            </a:r>
          </a:p>
          <a:p>
            <a:pPr lvl="1">
              <a:spcBef>
                <a:spcPts val="0"/>
              </a:spcBef>
            </a:pPr>
            <a:r>
              <a:rPr lang="en-US" altLang="zh-TW" dirty="0" smtClean="0"/>
              <a:t>But fast memory more expensive than slower memory</a:t>
            </a:r>
          </a:p>
          <a:p>
            <a:pPr>
              <a:spcBef>
                <a:spcPts val="0"/>
              </a:spcBef>
            </a:pPr>
            <a:r>
              <a:rPr lang="en-US" altLang="zh-TW" dirty="0" smtClean="0"/>
              <a:t>Solution: small </a:t>
            </a:r>
            <a:r>
              <a:rPr lang="en-US" altLang="zh-TW" dirty="0"/>
              <a:t>fast memory + big slow memory</a:t>
            </a:r>
            <a:br>
              <a:rPr lang="en-US" altLang="zh-TW" dirty="0"/>
            </a:br>
            <a:r>
              <a:rPr lang="en-US" altLang="zh-TW" dirty="0"/>
              <a:t>= Looks like a big fast </a:t>
            </a:r>
            <a:r>
              <a:rPr lang="en-US" altLang="zh-TW" dirty="0" smtClean="0"/>
              <a:t>memory</a:t>
            </a:r>
            <a:endParaRPr lang="en-US" altLang="zh-TW" dirty="0"/>
          </a:p>
          <a:p>
            <a:pPr>
              <a:spcBef>
                <a:spcPts val="0"/>
              </a:spcBef>
            </a:pPr>
            <a:endParaRPr lang="en-US" altLang="zh-TW" dirty="0" smtClean="0"/>
          </a:p>
        </p:txBody>
      </p:sp>
      <p:graphicFrame>
        <p:nvGraphicFramePr>
          <p:cNvPr id="6" name="Object 1028"/>
          <p:cNvGraphicFramePr>
            <a:graphicFrameLocks noChangeAspect="1"/>
          </p:cNvGraphicFramePr>
          <p:nvPr>
            <p:extLst>
              <p:ext uri="{D42A27DB-BD31-4B8C-83A1-F6EECF244321}">
                <p14:modId xmlns:p14="http://schemas.microsoft.com/office/powerpoint/2010/main" val="2551363842"/>
              </p:ext>
            </p:extLst>
          </p:nvPr>
        </p:nvGraphicFramePr>
        <p:xfrm>
          <a:off x="3431481" y="4685504"/>
          <a:ext cx="582612" cy="1252537"/>
        </p:xfrm>
        <a:graphic>
          <a:graphicData uri="http://schemas.openxmlformats.org/presentationml/2006/ole">
            <mc:AlternateContent xmlns:mc="http://schemas.openxmlformats.org/markup-compatibility/2006">
              <mc:Choice xmlns:v="urn:schemas-microsoft-com:vml" Requires="v">
                <p:oleObj spid="_x0000_s3329" name="Clip" r:id="rId4" imgW="1857600" imgH="3995640" progId="MS_ClipArt_Gallery.2">
                  <p:embed/>
                </p:oleObj>
              </mc:Choice>
              <mc:Fallback>
                <p:oleObj name="Clip" r:id="rId4" imgW="1857600" imgH="3995640" progId="MS_ClipArt_Gallery.2">
                  <p:embed/>
                  <p:pic>
                    <p:nvPicPr>
                      <p:cNvPr id="6"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481" y="4685504"/>
                        <a:ext cx="582612"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群組 3"/>
          <p:cNvGrpSpPr/>
          <p:nvPr/>
        </p:nvGrpSpPr>
        <p:grpSpPr>
          <a:xfrm>
            <a:off x="4644008" y="3717032"/>
            <a:ext cx="3962400" cy="2236820"/>
            <a:chOff x="4481513" y="3861288"/>
            <a:chExt cx="3962400" cy="2236820"/>
          </a:xfrm>
        </p:grpSpPr>
        <p:sp>
          <p:nvSpPr>
            <p:cNvPr id="7" name="Rectangle 1029"/>
            <p:cNvSpPr>
              <a:spLocks noChangeArrowheads="1"/>
            </p:cNvSpPr>
            <p:nvPr/>
          </p:nvSpPr>
          <p:spPr bwMode="auto">
            <a:xfrm>
              <a:off x="5243513" y="4432496"/>
              <a:ext cx="685800" cy="6858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a:latin typeface="+mn-lt"/>
                </a:rPr>
                <a:t>M</a:t>
              </a:r>
              <a:r>
                <a:rPr lang="en-US" altLang="zh-TW" b="0" baseline="-25000">
                  <a:latin typeface="+mn-lt"/>
                </a:rPr>
                <a:t>C</a:t>
              </a:r>
              <a:endParaRPr lang="en-US" altLang="zh-TW" b="0">
                <a:latin typeface="+mn-lt"/>
              </a:endParaRPr>
            </a:p>
          </p:txBody>
        </p:sp>
        <p:sp>
          <p:nvSpPr>
            <p:cNvPr id="8" name="Text Box 1030"/>
            <p:cNvSpPr txBox="1">
              <a:spLocks noChangeArrowheads="1"/>
            </p:cNvSpPr>
            <p:nvPr/>
          </p:nvSpPr>
          <p:spPr bwMode="auto">
            <a:xfrm>
              <a:off x="4740399" y="5069083"/>
              <a:ext cx="1775817"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altLang="zh-TW" sz="2000" b="0" dirty="0" smtClean="0">
                  <a:latin typeface="+mn-lt"/>
                </a:rPr>
                <a:t>Small and fast</a:t>
              </a:r>
              <a:endParaRPr lang="en-US" altLang="zh-TW" sz="2000" b="0" dirty="0">
                <a:latin typeface="+mn-lt"/>
              </a:endParaRPr>
            </a:p>
          </p:txBody>
        </p:sp>
        <p:sp>
          <p:nvSpPr>
            <p:cNvPr id="9" name="Line 1031"/>
            <p:cNvSpPr>
              <a:spLocks noChangeShapeType="1"/>
            </p:cNvSpPr>
            <p:nvPr/>
          </p:nvSpPr>
          <p:spPr bwMode="auto">
            <a:xfrm>
              <a:off x="4786313" y="3861288"/>
              <a:ext cx="0" cy="2160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0" name="Line 1032"/>
            <p:cNvSpPr>
              <a:spLocks noChangeShapeType="1"/>
            </p:cNvSpPr>
            <p:nvPr/>
          </p:nvSpPr>
          <p:spPr bwMode="auto">
            <a:xfrm>
              <a:off x="4481513" y="4813496"/>
              <a:ext cx="762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1" name="Line 1033"/>
            <p:cNvSpPr>
              <a:spLocks noChangeShapeType="1"/>
            </p:cNvSpPr>
            <p:nvPr/>
          </p:nvSpPr>
          <p:spPr bwMode="auto">
            <a:xfrm>
              <a:off x="5929313" y="4813496"/>
              <a:ext cx="762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2" name="Rectangle 1034"/>
            <p:cNvSpPr>
              <a:spLocks noChangeArrowheads="1"/>
            </p:cNvSpPr>
            <p:nvPr/>
          </p:nvSpPr>
          <p:spPr bwMode="auto">
            <a:xfrm>
              <a:off x="6691313" y="3933056"/>
              <a:ext cx="1752600" cy="17526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a:latin typeface="+mn-lt"/>
                </a:rPr>
                <a:t>M</a:t>
              </a:r>
              <a:r>
                <a:rPr lang="en-US" altLang="zh-TW" b="0" baseline="-25000">
                  <a:latin typeface="+mn-lt"/>
                </a:rPr>
                <a:t>M</a:t>
              </a:r>
              <a:endParaRPr lang="en-US" altLang="zh-TW" b="0">
                <a:latin typeface="+mn-lt"/>
              </a:endParaRPr>
            </a:p>
          </p:txBody>
        </p:sp>
        <p:sp>
          <p:nvSpPr>
            <p:cNvPr id="13" name="Text Box 1035"/>
            <p:cNvSpPr txBox="1">
              <a:spLocks noChangeArrowheads="1"/>
            </p:cNvSpPr>
            <p:nvPr/>
          </p:nvSpPr>
          <p:spPr bwMode="auto">
            <a:xfrm>
              <a:off x="6691313" y="5636443"/>
              <a:ext cx="1752599" cy="4616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altLang="zh-TW" b="0" dirty="0" smtClean="0">
                  <a:latin typeface="+mn-lt"/>
                </a:rPr>
                <a:t>Big and slow</a:t>
              </a:r>
              <a:endParaRPr lang="en-US" altLang="zh-TW" b="0" dirty="0">
                <a:latin typeface="+mn-lt"/>
              </a:endParaRPr>
            </a:p>
          </p:txBody>
        </p:sp>
      </p:grpSp>
      <p:sp>
        <p:nvSpPr>
          <p:cNvPr id="14" name="AutoShape 1036"/>
          <p:cNvSpPr>
            <a:spLocks noChangeArrowheads="1"/>
          </p:cNvSpPr>
          <p:nvPr/>
        </p:nvSpPr>
        <p:spPr bwMode="auto">
          <a:xfrm flipH="1">
            <a:off x="683568" y="3501008"/>
            <a:ext cx="2362200" cy="1828800"/>
          </a:xfrm>
          <a:prstGeom prst="cloudCallout">
            <a:avLst>
              <a:gd name="adj1" fmla="val -64985"/>
              <a:gd name="adj2" fmla="val 25147"/>
            </a:avLst>
          </a:prstGeom>
          <a:solidFill>
            <a:srgbClr val="CCECFF"/>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TW" altLang="en-US" sz="1600" b="0">
              <a:latin typeface="+mn-lt"/>
            </a:endParaRPr>
          </a:p>
        </p:txBody>
      </p:sp>
      <p:sp>
        <p:nvSpPr>
          <p:cNvPr id="15" name="Rectangle 1037"/>
          <p:cNvSpPr>
            <a:spLocks noChangeArrowheads="1"/>
          </p:cNvSpPr>
          <p:nvPr/>
        </p:nvSpPr>
        <p:spPr bwMode="auto">
          <a:xfrm>
            <a:off x="1369368" y="3882008"/>
            <a:ext cx="1143000" cy="10668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dirty="0">
                <a:latin typeface="+mn-lt"/>
              </a:rPr>
              <a:t>Big</a:t>
            </a:r>
          </a:p>
          <a:p>
            <a:pPr algn="ctr">
              <a:spcBef>
                <a:spcPct val="0"/>
              </a:spcBef>
            </a:pPr>
            <a:r>
              <a:rPr lang="en-US" altLang="zh-TW" b="0" dirty="0">
                <a:latin typeface="+mn-lt"/>
              </a:rPr>
              <a:t>Fast</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37446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dirty="0" smtClean="0"/>
              <a:t>Single Error Correcting (SEC) Code</a:t>
            </a:r>
          </a:p>
        </p:txBody>
      </p:sp>
      <p:sp>
        <p:nvSpPr>
          <p:cNvPr id="63491" name="Content Placeholder 2"/>
          <p:cNvSpPr>
            <a:spLocks noGrp="1"/>
          </p:cNvSpPr>
          <p:nvPr>
            <p:ph idx="1"/>
          </p:nvPr>
        </p:nvSpPr>
        <p:spPr/>
        <p:txBody>
          <a:bodyPr/>
          <a:lstStyle/>
          <a:p>
            <a:pPr>
              <a:spcBef>
                <a:spcPts val="0"/>
              </a:spcBef>
            </a:pPr>
            <a:r>
              <a:rPr lang="en-US" altLang="zh-TW" i="1" dirty="0" smtClean="0"/>
              <a:t>Hamming </a:t>
            </a:r>
            <a:r>
              <a:rPr lang="en-US" altLang="zh-TW" i="1" dirty="0"/>
              <a:t>Error Correction Code </a:t>
            </a:r>
            <a:r>
              <a:rPr lang="en-US" altLang="zh-TW" dirty="0"/>
              <a:t>(ECC</a:t>
            </a:r>
            <a:r>
              <a:rPr lang="en-US" altLang="zh-TW" dirty="0" smtClean="0"/>
              <a:t>):</a:t>
            </a:r>
          </a:p>
          <a:p>
            <a:pPr lvl="1">
              <a:spcBef>
                <a:spcPts val="0"/>
              </a:spcBef>
            </a:pPr>
            <a:r>
              <a:rPr lang="en-US" altLang="zh-TW" dirty="0"/>
              <a:t>Number bits from 1 on the left</a:t>
            </a:r>
          </a:p>
          <a:p>
            <a:pPr lvl="1">
              <a:spcBef>
                <a:spcPts val="0"/>
              </a:spcBef>
            </a:pPr>
            <a:r>
              <a:rPr lang="en-US" altLang="zh-TW" dirty="0"/>
              <a:t>All bit positions that are a power 2 are parity bits</a:t>
            </a:r>
          </a:p>
          <a:p>
            <a:pPr lvl="1">
              <a:spcBef>
                <a:spcPts val="0"/>
              </a:spcBef>
            </a:pPr>
            <a:r>
              <a:rPr lang="en-US" altLang="zh-TW" dirty="0"/>
              <a:t>Each parity bit checks </a:t>
            </a:r>
            <a:r>
              <a:rPr lang="en-US" altLang="zh-TW" dirty="0" smtClean="0"/>
              <a:t>group of </a:t>
            </a:r>
            <a:r>
              <a:rPr lang="en-US" altLang="zh-TW" dirty="0"/>
              <a:t>data </a:t>
            </a:r>
            <a:r>
              <a:rPr lang="en-US" altLang="zh-TW" dirty="0" smtClean="0"/>
              <a:t>bits via </a:t>
            </a:r>
            <a:r>
              <a:rPr lang="en-US" altLang="zh-TW" u="sng" dirty="0" smtClean="0"/>
              <a:t>even parity</a:t>
            </a:r>
            <a:r>
              <a:rPr lang="en-US" altLang="zh-TW" dirty="0" smtClean="0"/>
              <a:t>:</a:t>
            </a:r>
            <a:endParaRPr lang="en-US" altLang="zh-TW" dirty="0"/>
          </a:p>
          <a:p>
            <a:pPr>
              <a:spcBef>
                <a:spcPts val="0"/>
              </a:spcBef>
            </a:pPr>
            <a:endParaRPr lang="en-US" altLang="zh-TW"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42" y="2708920"/>
            <a:ext cx="8613830"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
        <p:nvSpPr>
          <p:cNvPr id="3" name="文字方塊 2"/>
          <p:cNvSpPr txBox="1"/>
          <p:nvPr/>
        </p:nvSpPr>
        <p:spPr>
          <a:xfrm>
            <a:off x="317840" y="5661248"/>
            <a:ext cx="1229824" cy="461665"/>
          </a:xfrm>
          <a:prstGeom prst="rect">
            <a:avLst/>
          </a:prstGeom>
          <a:noFill/>
        </p:spPr>
        <p:txBody>
          <a:bodyPr wrap="none" rtlCol="0">
            <a:spAutoFit/>
          </a:bodyPr>
          <a:lstStyle/>
          <a:p>
            <a:pPr marL="0"/>
            <a:r>
              <a:rPr lang="en-US" altLang="zh-TW" dirty="0" smtClean="0">
                <a:latin typeface="+mn-lt"/>
              </a:rPr>
              <a:t>Fig. 5.24</a:t>
            </a:r>
            <a:endParaRPr lang="zh-TW" altLang="en-US" dirty="0">
              <a:latin typeface="+mn-lt"/>
            </a:endParaRPr>
          </a:p>
        </p:txBody>
      </p:sp>
    </p:spTree>
    <p:extLst>
      <p:ext uri="{BB962C8B-B14F-4D97-AF65-F5344CB8AC3E}">
        <p14:creationId xmlns:p14="http://schemas.microsoft.com/office/powerpoint/2010/main" val="6203944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dirty="0"/>
              <a:t>Single Error </a:t>
            </a:r>
            <a:r>
              <a:rPr lang="en-US" altLang="zh-TW" dirty="0" smtClean="0"/>
              <a:t>Correcting (SEC) Code</a:t>
            </a:r>
          </a:p>
        </p:txBody>
      </p:sp>
      <p:sp>
        <p:nvSpPr>
          <p:cNvPr id="65539" name="Content Placeholder 2"/>
          <p:cNvSpPr>
            <a:spLocks noGrp="1"/>
          </p:cNvSpPr>
          <p:nvPr>
            <p:ph idx="1"/>
          </p:nvPr>
        </p:nvSpPr>
        <p:spPr/>
        <p:txBody>
          <a:bodyPr/>
          <a:lstStyle/>
          <a:p>
            <a:pPr>
              <a:spcBef>
                <a:spcPts val="0"/>
              </a:spcBef>
            </a:pPr>
            <a:r>
              <a:rPr lang="en-US" altLang="zh-TW" dirty="0" smtClean="0"/>
              <a:t>Sum </a:t>
            </a:r>
            <a:r>
              <a:rPr lang="en-US" altLang="zh-TW" dirty="0"/>
              <a:t>of </a:t>
            </a:r>
            <a:r>
              <a:rPr lang="en-US" altLang="zh-TW" dirty="0" smtClean="0"/>
              <a:t>positions </a:t>
            </a:r>
            <a:r>
              <a:rPr lang="en-US" altLang="zh-TW" dirty="0"/>
              <a:t>of </a:t>
            </a:r>
            <a:r>
              <a:rPr lang="en-US" altLang="zh-TW" dirty="0" smtClean="0"/>
              <a:t>erroneous </a:t>
            </a:r>
            <a:r>
              <a:rPr lang="en-US" altLang="zh-TW" dirty="0"/>
              <a:t>parity bits identifies the erroneous </a:t>
            </a:r>
            <a:r>
              <a:rPr lang="en-US" altLang="zh-TW" dirty="0" smtClean="0"/>
              <a:t>bit, e.g.,</a:t>
            </a:r>
          </a:p>
          <a:p>
            <a:pPr lvl="1">
              <a:spcBef>
                <a:spcPts val="0"/>
              </a:spcBef>
            </a:pPr>
            <a:r>
              <a:rPr lang="en-US" altLang="zh-TW" dirty="0" smtClean="0"/>
              <a:t>Erroneous p</a:t>
            </a:r>
            <a:r>
              <a:rPr lang="en-US" altLang="zh-TW" dirty="0" smtClean="0"/>
              <a:t>arity </a:t>
            </a:r>
            <a:r>
              <a:rPr lang="en-US" altLang="zh-TW" dirty="0" smtClean="0"/>
              <a:t>bits = 0000 indicates no error</a:t>
            </a:r>
          </a:p>
          <a:p>
            <a:pPr lvl="1">
              <a:spcBef>
                <a:spcPts val="0"/>
              </a:spcBef>
            </a:pPr>
            <a:r>
              <a:rPr lang="en-US" altLang="zh-TW" dirty="0" smtClean="0"/>
              <a:t>Erroneous p</a:t>
            </a:r>
            <a:r>
              <a:rPr lang="en-US" altLang="zh-TW" dirty="0" smtClean="0"/>
              <a:t>arity </a:t>
            </a:r>
            <a:r>
              <a:rPr lang="en-US" altLang="zh-TW" dirty="0" smtClean="0"/>
              <a:t>bits = 1001 </a:t>
            </a:r>
            <a:r>
              <a:rPr lang="en-US" altLang="zh-TW" dirty="0" smtClean="0">
                <a:sym typeface="Wingdings" panose="05000000000000000000" pitchFamily="2" charset="2"/>
              </a:rPr>
              <a:t> </a:t>
            </a:r>
            <a:r>
              <a:rPr lang="en-US" altLang="zh-TW" dirty="0" smtClean="0"/>
              <a:t>bit 1+8=9 was flipped</a:t>
            </a:r>
          </a:p>
          <a:p>
            <a:pPr>
              <a:spcBef>
                <a:spcPts val="0"/>
              </a:spcBef>
            </a:pPr>
            <a:r>
              <a:rPr lang="en-US" altLang="zh-TW" dirty="0" smtClean="0"/>
              <a:t>Example 1:</a:t>
            </a:r>
          </a:p>
          <a:p>
            <a:pPr lvl="1">
              <a:spcBef>
                <a:spcPts val="0"/>
              </a:spcBef>
            </a:pPr>
            <a:r>
              <a:rPr lang="en-US" altLang="zh-TW" dirty="0" smtClean="0"/>
              <a:t>Encode 10011010</a:t>
            </a:r>
            <a:r>
              <a:rPr lang="en-US" altLang="zh-TW" baseline="-25000" dirty="0" smtClean="0"/>
              <a:t>2</a:t>
            </a:r>
            <a:r>
              <a:rPr lang="en-US" altLang="zh-TW" dirty="0" smtClean="0">
                <a:sym typeface="Wingdings" panose="05000000000000000000" pitchFamily="2" charset="2"/>
              </a:rPr>
              <a:t>  </a:t>
            </a:r>
            <a:r>
              <a:rPr lang="en-US" altLang="zh-TW" dirty="0" smtClean="0"/>
              <a:t>_ </a:t>
            </a:r>
            <a:r>
              <a:rPr lang="en-US" altLang="zh-TW" dirty="0"/>
              <a:t>_ 1 _ 0 0 1 _ 1 0 1 </a:t>
            </a:r>
            <a:r>
              <a:rPr lang="en-US" altLang="zh-TW" dirty="0" smtClean="0"/>
              <a:t>0?</a:t>
            </a:r>
            <a:endParaRPr lang="en-US" altLang="zh-TW" dirty="0" smtClean="0"/>
          </a:p>
          <a:p>
            <a:pPr lvl="2">
              <a:spcBef>
                <a:spcPts val="0"/>
              </a:spcBef>
            </a:pPr>
            <a:r>
              <a:rPr lang="en-US" altLang="zh-TW" dirty="0"/>
              <a:t>Position 1 </a:t>
            </a:r>
            <a:r>
              <a:rPr lang="en-US" altLang="zh-TW" dirty="0" smtClean="0"/>
              <a:t>should make bits 1</a:t>
            </a:r>
            <a:r>
              <a:rPr lang="en-US" altLang="zh-TW" dirty="0" smtClean="0"/>
              <a:t>, 3, 5, 7, 9, 11 </a:t>
            </a:r>
            <a:r>
              <a:rPr lang="en-US" altLang="zh-TW" dirty="0" smtClean="0"/>
              <a:t>even parity </a:t>
            </a:r>
            <a:br>
              <a:rPr lang="en-US" altLang="zh-TW" dirty="0" smtClean="0"/>
            </a:br>
            <a:r>
              <a:rPr lang="en-US" altLang="zh-TW" dirty="0"/>
              <a:t>_ _ </a:t>
            </a:r>
            <a:r>
              <a:rPr lang="en-US" altLang="zh-TW" dirty="0">
                <a:solidFill>
                  <a:srgbClr val="FF0000"/>
                </a:solidFill>
              </a:rPr>
              <a:t>1</a:t>
            </a:r>
            <a:r>
              <a:rPr lang="en-US" altLang="zh-TW" dirty="0"/>
              <a:t> _ </a:t>
            </a:r>
            <a:r>
              <a:rPr lang="en-US" altLang="zh-TW" dirty="0">
                <a:solidFill>
                  <a:srgbClr val="FF0000"/>
                </a:solidFill>
              </a:rPr>
              <a:t>0</a:t>
            </a:r>
            <a:r>
              <a:rPr lang="en-US" altLang="zh-TW" dirty="0"/>
              <a:t> 0 </a:t>
            </a:r>
            <a:r>
              <a:rPr lang="en-US" altLang="zh-TW" dirty="0">
                <a:solidFill>
                  <a:srgbClr val="FF0000"/>
                </a:solidFill>
              </a:rPr>
              <a:t>1</a:t>
            </a:r>
            <a:r>
              <a:rPr lang="en-US" altLang="zh-TW" dirty="0"/>
              <a:t> _ </a:t>
            </a:r>
            <a:r>
              <a:rPr lang="en-US" altLang="zh-TW" dirty="0">
                <a:solidFill>
                  <a:srgbClr val="FF0000"/>
                </a:solidFill>
              </a:rPr>
              <a:t>1</a:t>
            </a:r>
            <a:r>
              <a:rPr lang="en-US" altLang="zh-TW" dirty="0"/>
              <a:t> 0 </a:t>
            </a:r>
            <a:r>
              <a:rPr lang="en-US" altLang="zh-TW" dirty="0">
                <a:solidFill>
                  <a:srgbClr val="FF0000"/>
                </a:solidFill>
              </a:rPr>
              <a:t>1</a:t>
            </a:r>
            <a:r>
              <a:rPr lang="en-US" altLang="zh-TW" dirty="0"/>
              <a:t> 0 </a:t>
            </a:r>
            <a:r>
              <a:rPr lang="en-US" altLang="zh-TW" dirty="0" smtClean="0">
                <a:sym typeface="Wingdings" panose="05000000000000000000" pitchFamily="2" charset="2"/>
              </a:rPr>
              <a:t> p1 = 0</a:t>
            </a:r>
          </a:p>
          <a:p>
            <a:pPr lvl="1">
              <a:spcBef>
                <a:spcPts val="0"/>
              </a:spcBef>
            </a:pPr>
            <a:r>
              <a:rPr lang="en-US" altLang="zh-TW" dirty="0" smtClean="0"/>
              <a:t>Final </a:t>
            </a:r>
            <a:r>
              <a:rPr lang="en-US" altLang="zh-TW" dirty="0"/>
              <a:t>code word =</a:t>
            </a:r>
            <a:r>
              <a:rPr lang="en-US" altLang="zh-TW" dirty="0" smtClean="0"/>
              <a:t> </a:t>
            </a:r>
            <a:r>
              <a:rPr lang="en-US" altLang="zh-TW" dirty="0" smtClean="0">
                <a:solidFill>
                  <a:srgbClr val="FF0000"/>
                </a:solidFill>
              </a:rPr>
              <a:t>01</a:t>
            </a:r>
            <a:r>
              <a:rPr lang="en-US" altLang="zh-TW" dirty="0" smtClean="0"/>
              <a:t>1</a:t>
            </a:r>
            <a:r>
              <a:rPr lang="en-US" altLang="zh-TW" dirty="0" smtClean="0">
                <a:solidFill>
                  <a:srgbClr val="FF0000"/>
                </a:solidFill>
              </a:rPr>
              <a:t>1</a:t>
            </a:r>
            <a:r>
              <a:rPr lang="en-US" altLang="zh-TW" dirty="0" smtClean="0"/>
              <a:t>001</a:t>
            </a:r>
            <a:r>
              <a:rPr lang="en-US" altLang="zh-TW" dirty="0" smtClean="0">
                <a:solidFill>
                  <a:srgbClr val="FF0000"/>
                </a:solidFill>
              </a:rPr>
              <a:t>0</a:t>
            </a:r>
            <a:r>
              <a:rPr lang="en-US" altLang="zh-TW" dirty="0" smtClean="0"/>
              <a:t>1010</a:t>
            </a:r>
          </a:p>
          <a:p>
            <a:pPr lvl="1">
              <a:spcBef>
                <a:spcPts val="0"/>
              </a:spcBef>
            </a:pPr>
            <a:r>
              <a:rPr lang="en-US" altLang="zh-TW" dirty="0" smtClean="0"/>
              <a:t>If we detect bit pattern </a:t>
            </a:r>
            <a:r>
              <a:rPr lang="en-US" altLang="zh-TW" u="sng" dirty="0" smtClean="0"/>
              <a:t>01</a:t>
            </a:r>
            <a:r>
              <a:rPr lang="en-US" altLang="zh-TW" dirty="0" smtClean="0"/>
              <a:t>1</a:t>
            </a:r>
            <a:r>
              <a:rPr lang="en-US" altLang="zh-TW" u="sng" dirty="0" smtClean="0"/>
              <a:t>1</a:t>
            </a:r>
            <a:r>
              <a:rPr lang="en-US" altLang="zh-TW" dirty="0" smtClean="0"/>
              <a:t>0010</a:t>
            </a:r>
            <a:r>
              <a:rPr lang="en-US" altLang="zh-TW" u="sng" dirty="0" smtClean="0"/>
              <a:t>1</a:t>
            </a:r>
            <a:r>
              <a:rPr lang="en-US" altLang="zh-TW" b="1" dirty="0" smtClean="0">
                <a:solidFill>
                  <a:srgbClr val="FF0000"/>
                </a:solidFill>
              </a:rPr>
              <a:t>1</a:t>
            </a:r>
            <a:r>
              <a:rPr lang="en-US" altLang="zh-TW" dirty="0" smtClean="0"/>
              <a:t>10, which bit is error?</a:t>
            </a:r>
          </a:p>
          <a:p>
            <a:pPr lvl="2">
              <a:spcBef>
                <a:spcPts val="0"/>
              </a:spcBef>
            </a:pPr>
            <a:r>
              <a:rPr lang="en-US" altLang="zh-TW" dirty="0" smtClean="0"/>
              <a:t>Groups protected by p1 and p4 are even parity</a:t>
            </a:r>
          </a:p>
          <a:p>
            <a:pPr lvl="2">
              <a:spcBef>
                <a:spcPts val="0"/>
              </a:spcBef>
            </a:pPr>
            <a:r>
              <a:rPr lang="en-US" altLang="zh-TW" dirty="0"/>
              <a:t>But, </a:t>
            </a:r>
            <a:r>
              <a:rPr lang="en-US" altLang="zh-TW" dirty="0" smtClean="0"/>
              <a:t>groups </a:t>
            </a:r>
            <a:r>
              <a:rPr lang="en-US" altLang="zh-TW" dirty="0"/>
              <a:t>protected by </a:t>
            </a:r>
            <a:r>
              <a:rPr lang="en-US" altLang="zh-TW" dirty="0" smtClean="0"/>
              <a:t>p2 </a:t>
            </a:r>
            <a:r>
              <a:rPr lang="en-US" altLang="zh-TW" dirty="0"/>
              <a:t>and </a:t>
            </a:r>
            <a:r>
              <a:rPr lang="en-US" altLang="zh-TW" dirty="0" smtClean="0"/>
              <a:t>p8 </a:t>
            </a:r>
            <a:r>
              <a:rPr lang="en-US" altLang="zh-TW" dirty="0"/>
              <a:t>are </a:t>
            </a:r>
            <a:r>
              <a:rPr lang="en-US" altLang="zh-TW" dirty="0" smtClean="0"/>
              <a:t>odd parity</a:t>
            </a:r>
            <a:br>
              <a:rPr lang="en-US" altLang="zh-TW" dirty="0" smtClean="0"/>
            </a:br>
            <a:r>
              <a:rPr lang="en-US" altLang="zh-TW" dirty="0" smtClean="0">
                <a:sym typeface="Wingdings" panose="05000000000000000000" pitchFamily="2" charset="2"/>
              </a:rPr>
              <a:t> 2 + 8 = 10 and the 10</a:t>
            </a:r>
            <a:r>
              <a:rPr lang="en-US" altLang="zh-TW" baseline="30000" dirty="0" smtClean="0">
                <a:sym typeface="Wingdings" panose="05000000000000000000" pitchFamily="2" charset="2"/>
              </a:rPr>
              <a:t>th</a:t>
            </a:r>
            <a:r>
              <a:rPr lang="en-US" altLang="zh-TW" dirty="0" smtClean="0">
                <a:sym typeface="Wingdings" panose="05000000000000000000" pitchFamily="2" charset="2"/>
              </a:rPr>
              <a:t> bit is in error and can be corrected</a:t>
            </a:r>
            <a:endParaRPr lang="en-US" altLang="zh-TW" dirty="0"/>
          </a:p>
          <a:p>
            <a:pPr lvl="2">
              <a:spcBef>
                <a:spcPts val="0"/>
              </a:spcBef>
            </a:pPr>
            <a:endParaRPr lang="en-US" altLang="zh-TW" dirty="0" smtClean="0"/>
          </a:p>
        </p:txBody>
      </p:sp>
      <p:sp>
        <p:nvSpPr>
          <p:cNvPr id="4" name="圓角矩形 3"/>
          <p:cNvSpPr/>
          <p:nvPr/>
        </p:nvSpPr>
        <p:spPr bwMode="auto">
          <a:xfrm>
            <a:off x="6804248" y="2727873"/>
            <a:ext cx="2172308" cy="773135"/>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solidFill>
                  <a:srgbClr val="FFFF00"/>
                </a:solidFill>
                <a:latin typeface="+mn-lt"/>
              </a:rPr>
              <a:t>How to tell if 1- or 2-bit error?</a:t>
            </a:r>
            <a:endParaRPr lang="zh-TW" altLang="en-US" dirty="0">
              <a:solidFill>
                <a:srgbClr val="FFFF00"/>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Tree>
    <p:extLst>
      <p:ext uri="{BB962C8B-B14F-4D97-AF65-F5344CB8AC3E}">
        <p14:creationId xmlns:p14="http://schemas.microsoft.com/office/powerpoint/2010/main" val="356238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fade">
                                      <p:cBhvr>
                                        <p:cTn id="7" dur="500"/>
                                        <p:tgtEl>
                                          <p:spTgt spid="6553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fade">
                                      <p:cBhvr>
                                        <p:cTn id="10" dur="500"/>
                                        <p:tgtEl>
                                          <p:spTgt spid="6553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fade">
                                      <p:cBhvr>
                                        <p:cTn id="13" dur="500"/>
                                        <p:tgtEl>
                                          <p:spTgt spid="65539">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fade">
                                      <p:cBhvr>
                                        <p:cTn id="16" dur="500"/>
                                        <p:tgtEl>
                                          <p:spTgt spid="6553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fade">
                                      <p:cBhvr>
                                        <p:cTn id="19" dur="500"/>
                                        <p:tgtEl>
                                          <p:spTgt spid="65539">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8" end="8"/>
                                            </p:txEl>
                                          </p:spTgt>
                                        </p:tgtEl>
                                        <p:attrNameLst>
                                          <p:attrName>style.visibility</p:attrName>
                                        </p:attrNameLst>
                                      </p:cBhvr>
                                      <p:to>
                                        <p:strVal val="visible"/>
                                      </p:to>
                                    </p:set>
                                    <p:animEffect transition="in" filter="fade">
                                      <p:cBhvr>
                                        <p:cTn id="22" dur="500"/>
                                        <p:tgtEl>
                                          <p:spTgt spid="65539">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9" end="9"/>
                                            </p:txEl>
                                          </p:spTgt>
                                        </p:tgtEl>
                                        <p:attrNameLst>
                                          <p:attrName>style.visibility</p:attrName>
                                        </p:attrNameLst>
                                      </p:cBhvr>
                                      <p:to>
                                        <p:strVal val="visible"/>
                                      </p:to>
                                    </p:set>
                                    <p:animEffect transition="in" filter="fade">
                                      <p:cBhvr>
                                        <p:cTn id="25" dur="500"/>
                                        <p:tgtEl>
                                          <p:spTgt spid="65539">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dirty="0"/>
              <a:t>Single Error </a:t>
            </a:r>
            <a:r>
              <a:rPr lang="en-US" altLang="zh-TW" dirty="0" smtClean="0"/>
              <a:t>Correcting (SEC) Code</a:t>
            </a:r>
          </a:p>
        </p:txBody>
      </p:sp>
      <p:sp>
        <p:nvSpPr>
          <p:cNvPr id="65539" name="Content Placeholder 2"/>
          <p:cNvSpPr>
            <a:spLocks noGrp="1"/>
          </p:cNvSpPr>
          <p:nvPr>
            <p:ph idx="1"/>
          </p:nvPr>
        </p:nvSpPr>
        <p:spPr/>
        <p:txBody>
          <a:bodyPr/>
          <a:lstStyle/>
          <a:p>
            <a:pPr>
              <a:spcBef>
                <a:spcPts val="0"/>
              </a:spcBef>
            </a:pPr>
            <a:r>
              <a:rPr lang="en-US" altLang="zh-TW" dirty="0" smtClean="0"/>
              <a:t>Example 2:</a:t>
            </a:r>
          </a:p>
          <a:p>
            <a:pPr lvl="1">
              <a:spcBef>
                <a:spcPts val="0"/>
              </a:spcBef>
            </a:pPr>
            <a:r>
              <a:rPr lang="en-US" altLang="zh-TW" dirty="0" smtClean="0"/>
              <a:t>Consider the code </a:t>
            </a:r>
            <a:r>
              <a:rPr lang="en-US" altLang="zh-TW" dirty="0"/>
              <a:t>word =</a:t>
            </a:r>
            <a:r>
              <a:rPr lang="en-US" altLang="zh-TW" dirty="0" smtClean="0"/>
              <a:t> </a:t>
            </a:r>
            <a:r>
              <a:rPr lang="en-US" altLang="zh-TW" dirty="0" smtClean="0">
                <a:solidFill>
                  <a:srgbClr val="FF0000"/>
                </a:solidFill>
              </a:rPr>
              <a:t>01</a:t>
            </a:r>
            <a:r>
              <a:rPr lang="en-US" altLang="zh-TW" dirty="0" smtClean="0"/>
              <a:t>1</a:t>
            </a:r>
            <a:r>
              <a:rPr lang="en-US" altLang="zh-TW" dirty="0" smtClean="0">
                <a:solidFill>
                  <a:srgbClr val="FF0000"/>
                </a:solidFill>
              </a:rPr>
              <a:t>1</a:t>
            </a:r>
            <a:r>
              <a:rPr lang="en-US" altLang="zh-TW" dirty="0" smtClean="0"/>
              <a:t>001</a:t>
            </a:r>
            <a:r>
              <a:rPr lang="en-US" altLang="zh-TW" dirty="0" smtClean="0">
                <a:solidFill>
                  <a:srgbClr val="FF0000"/>
                </a:solidFill>
              </a:rPr>
              <a:t>0</a:t>
            </a:r>
            <a:r>
              <a:rPr lang="en-US" altLang="zh-TW" dirty="0" smtClean="0"/>
              <a:t>1010</a:t>
            </a:r>
          </a:p>
          <a:p>
            <a:pPr lvl="1">
              <a:spcBef>
                <a:spcPts val="0"/>
              </a:spcBef>
            </a:pPr>
            <a:r>
              <a:rPr lang="en-US" altLang="zh-TW" dirty="0" smtClean="0"/>
              <a:t>If we detect bit pattern </a:t>
            </a:r>
            <a:r>
              <a:rPr lang="en-US" altLang="zh-TW" u="sng" dirty="0" smtClean="0"/>
              <a:t>01</a:t>
            </a:r>
            <a:r>
              <a:rPr lang="en-US" altLang="zh-TW" dirty="0" smtClean="0"/>
              <a:t>1</a:t>
            </a:r>
            <a:r>
              <a:rPr lang="en-US" altLang="zh-TW" u="sng" dirty="0" smtClean="0"/>
              <a:t>1</a:t>
            </a:r>
            <a:r>
              <a:rPr lang="en-US" altLang="zh-TW" dirty="0" smtClean="0"/>
              <a:t>00</a:t>
            </a:r>
            <a:r>
              <a:rPr lang="en-US" altLang="zh-TW" b="1" dirty="0" smtClean="0">
                <a:solidFill>
                  <a:srgbClr val="FF0000"/>
                </a:solidFill>
              </a:rPr>
              <a:t>0</a:t>
            </a:r>
            <a:r>
              <a:rPr lang="en-US" altLang="zh-TW" u="sng" dirty="0" smtClean="0"/>
              <a:t>0</a:t>
            </a:r>
            <a:r>
              <a:rPr lang="en-US" altLang="zh-TW" dirty="0" smtClean="0"/>
              <a:t>1010, which bit is error?</a:t>
            </a:r>
          </a:p>
          <a:p>
            <a:pPr lvl="2">
              <a:spcBef>
                <a:spcPts val="0"/>
              </a:spcBef>
            </a:pPr>
            <a:r>
              <a:rPr lang="en-US" altLang="zh-TW" dirty="0" smtClean="0"/>
              <a:t>Bits </a:t>
            </a:r>
            <a:r>
              <a:rPr lang="en-US" altLang="zh-TW" dirty="0"/>
              <a:t>1</a:t>
            </a:r>
            <a:r>
              <a:rPr lang="en-US" altLang="zh-TW" dirty="0" smtClean="0"/>
              <a:t>, 3, 5, 7, 9, 11 should be even parity, but they are not </a:t>
            </a:r>
            <a:r>
              <a:rPr lang="en-US" altLang="zh-TW" dirty="0"/>
              <a:t/>
            </a:r>
            <a:br>
              <a:rPr lang="en-US" altLang="zh-TW" dirty="0"/>
            </a:br>
            <a:r>
              <a:rPr lang="en-US" altLang="zh-TW" dirty="0" smtClean="0">
                <a:solidFill>
                  <a:srgbClr val="FF0000"/>
                </a:solidFill>
              </a:rPr>
              <a:t>0</a:t>
            </a:r>
            <a:r>
              <a:rPr lang="en-US" altLang="zh-TW" dirty="0" smtClean="0"/>
              <a:t> 1 </a:t>
            </a:r>
            <a:r>
              <a:rPr lang="en-US" altLang="zh-TW" dirty="0">
                <a:solidFill>
                  <a:srgbClr val="FF0000"/>
                </a:solidFill>
              </a:rPr>
              <a:t>1</a:t>
            </a:r>
            <a:r>
              <a:rPr lang="en-US" altLang="zh-TW" dirty="0"/>
              <a:t> </a:t>
            </a:r>
            <a:r>
              <a:rPr lang="en-US" altLang="zh-TW" dirty="0" smtClean="0"/>
              <a:t>1 </a:t>
            </a:r>
            <a:r>
              <a:rPr lang="en-US" altLang="zh-TW" dirty="0">
                <a:solidFill>
                  <a:srgbClr val="FF0000"/>
                </a:solidFill>
              </a:rPr>
              <a:t>0</a:t>
            </a:r>
            <a:r>
              <a:rPr lang="en-US" altLang="zh-TW" dirty="0"/>
              <a:t> 0 </a:t>
            </a:r>
            <a:r>
              <a:rPr lang="en-US" altLang="zh-TW" dirty="0" smtClean="0">
                <a:solidFill>
                  <a:srgbClr val="FF0000"/>
                </a:solidFill>
              </a:rPr>
              <a:t>0</a:t>
            </a:r>
            <a:r>
              <a:rPr lang="en-US" altLang="zh-TW" dirty="0" smtClean="0"/>
              <a:t> 0 </a:t>
            </a:r>
            <a:r>
              <a:rPr lang="en-US" altLang="zh-TW" dirty="0" smtClean="0">
                <a:solidFill>
                  <a:srgbClr val="FF0000"/>
                </a:solidFill>
              </a:rPr>
              <a:t>1</a:t>
            </a:r>
            <a:r>
              <a:rPr lang="en-US" altLang="zh-TW" dirty="0" smtClean="0"/>
              <a:t> </a:t>
            </a:r>
            <a:r>
              <a:rPr lang="en-US" altLang="zh-TW" dirty="0"/>
              <a:t>0 </a:t>
            </a:r>
            <a:r>
              <a:rPr lang="en-US" altLang="zh-TW" dirty="0">
                <a:solidFill>
                  <a:srgbClr val="FF0000"/>
                </a:solidFill>
              </a:rPr>
              <a:t>1</a:t>
            </a:r>
            <a:r>
              <a:rPr lang="en-US" altLang="zh-TW" dirty="0"/>
              <a:t> 0 </a:t>
            </a:r>
            <a:r>
              <a:rPr lang="en-US" altLang="zh-TW" dirty="0">
                <a:sym typeface="Wingdings" panose="05000000000000000000" pitchFamily="2" charset="2"/>
              </a:rPr>
              <a:t> </a:t>
            </a:r>
            <a:r>
              <a:rPr lang="en-US" altLang="zh-TW" dirty="0" smtClean="0">
                <a:sym typeface="Wingdings" panose="05000000000000000000" pitchFamily="2" charset="2"/>
              </a:rPr>
              <a:t>H = </a:t>
            </a:r>
            <a:r>
              <a:rPr lang="en-US" altLang="zh-TW" dirty="0" smtClean="0">
                <a:sym typeface="Wingdings" panose="05000000000000000000" pitchFamily="2" charset="2"/>
              </a:rPr>
              <a:t>h</a:t>
            </a:r>
            <a:r>
              <a:rPr lang="en-US" altLang="zh-TW" baseline="-25000" dirty="0" smtClean="0">
                <a:sym typeface="Wingdings" panose="05000000000000000000" pitchFamily="2" charset="2"/>
              </a:rPr>
              <a:t>1</a:t>
            </a:r>
            <a:r>
              <a:rPr lang="en-US" altLang="zh-TW" dirty="0" smtClean="0">
                <a:sym typeface="Wingdings" panose="05000000000000000000" pitchFamily="2" charset="2"/>
              </a:rPr>
              <a:t>h</a:t>
            </a:r>
            <a:r>
              <a:rPr lang="en-US" altLang="zh-TW" baseline="-25000" dirty="0" smtClean="0">
                <a:sym typeface="Wingdings" panose="05000000000000000000" pitchFamily="2" charset="2"/>
              </a:rPr>
              <a:t>2</a:t>
            </a:r>
            <a:r>
              <a:rPr lang="en-US" altLang="zh-TW" dirty="0" smtClean="0">
                <a:sym typeface="Wingdings" panose="05000000000000000000" pitchFamily="2" charset="2"/>
              </a:rPr>
              <a:t>h</a:t>
            </a:r>
            <a:r>
              <a:rPr lang="en-US" altLang="zh-TW" baseline="-25000" dirty="0" smtClean="0">
                <a:sym typeface="Wingdings" panose="05000000000000000000" pitchFamily="2" charset="2"/>
              </a:rPr>
              <a:t>4</a:t>
            </a:r>
            <a:r>
              <a:rPr lang="en-US" altLang="zh-TW" dirty="0" smtClean="0">
                <a:sym typeface="Wingdings" panose="05000000000000000000" pitchFamily="2" charset="2"/>
              </a:rPr>
              <a:t>h</a:t>
            </a:r>
            <a:r>
              <a:rPr lang="en-US" altLang="zh-TW" baseline="-25000" dirty="0" smtClean="0">
                <a:sym typeface="Wingdings" panose="05000000000000000000" pitchFamily="2" charset="2"/>
              </a:rPr>
              <a:t>8</a:t>
            </a:r>
            <a:r>
              <a:rPr lang="en-US" altLang="zh-TW" dirty="0" smtClean="0">
                <a:sym typeface="Wingdings" panose="05000000000000000000" pitchFamily="2" charset="2"/>
              </a:rPr>
              <a:t> </a:t>
            </a:r>
            <a:r>
              <a:rPr lang="en-US" altLang="zh-TW" dirty="0">
                <a:sym typeface="Wingdings" panose="05000000000000000000" pitchFamily="2" charset="2"/>
              </a:rPr>
              <a:t>= </a:t>
            </a:r>
            <a:r>
              <a:rPr lang="en-US" altLang="zh-TW" dirty="0" smtClean="0">
                <a:sym typeface="Wingdings" panose="05000000000000000000" pitchFamily="2" charset="2"/>
              </a:rPr>
              <a:t>1 _ _ _</a:t>
            </a:r>
          </a:p>
          <a:p>
            <a:pPr lvl="2">
              <a:spcBef>
                <a:spcPts val="0"/>
              </a:spcBef>
            </a:pPr>
            <a:r>
              <a:rPr lang="en-US" altLang="zh-TW" dirty="0" smtClean="0"/>
              <a:t>Bits 2, 3, 6, 7, 10, 11 should be even parity, but they are not</a:t>
            </a:r>
            <a:r>
              <a:rPr lang="en-US" altLang="zh-TW" dirty="0"/>
              <a:t/>
            </a:r>
            <a:br>
              <a:rPr lang="en-US" altLang="zh-TW" dirty="0"/>
            </a:br>
            <a:r>
              <a:rPr lang="en-US" altLang="zh-TW" dirty="0" smtClean="0"/>
              <a:t>0 </a:t>
            </a:r>
            <a:r>
              <a:rPr lang="en-US" altLang="zh-TW" dirty="0" smtClean="0">
                <a:solidFill>
                  <a:srgbClr val="FF0000"/>
                </a:solidFill>
              </a:rPr>
              <a:t>1</a:t>
            </a:r>
            <a:r>
              <a:rPr lang="en-US" altLang="zh-TW" dirty="0" smtClean="0"/>
              <a:t> </a:t>
            </a:r>
            <a:r>
              <a:rPr lang="en-US" altLang="zh-TW" dirty="0">
                <a:solidFill>
                  <a:srgbClr val="FF0000"/>
                </a:solidFill>
              </a:rPr>
              <a:t>1</a:t>
            </a:r>
            <a:r>
              <a:rPr lang="en-US" altLang="zh-TW" dirty="0"/>
              <a:t> </a:t>
            </a:r>
            <a:r>
              <a:rPr lang="en-US" altLang="zh-TW" dirty="0" smtClean="0"/>
              <a:t>1 </a:t>
            </a:r>
            <a:r>
              <a:rPr lang="en-US" altLang="zh-TW" dirty="0"/>
              <a:t>0 </a:t>
            </a:r>
            <a:r>
              <a:rPr lang="en-US" altLang="zh-TW" dirty="0">
                <a:solidFill>
                  <a:srgbClr val="FF0000"/>
                </a:solidFill>
              </a:rPr>
              <a:t>0 </a:t>
            </a:r>
            <a:r>
              <a:rPr lang="en-US" altLang="zh-TW" dirty="0" smtClean="0">
                <a:solidFill>
                  <a:srgbClr val="FF0000"/>
                </a:solidFill>
              </a:rPr>
              <a:t>0</a:t>
            </a:r>
            <a:r>
              <a:rPr lang="en-US" altLang="zh-TW" dirty="0" smtClean="0"/>
              <a:t> 0 1 </a:t>
            </a:r>
            <a:r>
              <a:rPr lang="en-US" altLang="zh-TW" dirty="0" smtClean="0">
                <a:solidFill>
                  <a:srgbClr val="FF0000"/>
                </a:solidFill>
              </a:rPr>
              <a:t>0 </a:t>
            </a:r>
            <a:r>
              <a:rPr lang="en-US" altLang="zh-TW" dirty="0">
                <a:solidFill>
                  <a:srgbClr val="FF0000"/>
                </a:solidFill>
              </a:rPr>
              <a:t>1</a:t>
            </a:r>
            <a:r>
              <a:rPr lang="en-US" altLang="zh-TW" dirty="0"/>
              <a:t> 0 </a:t>
            </a:r>
            <a:r>
              <a:rPr lang="en-US" altLang="zh-TW" dirty="0">
                <a:sym typeface="Wingdings" panose="05000000000000000000" pitchFamily="2" charset="2"/>
              </a:rPr>
              <a:t> </a:t>
            </a:r>
            <a:r>
              <a:rPr lang="en-US" altLang="zh-TW" dirty="0" smtClean="0">
                <a:sym typeface="Wingdings" panose="05000000000000000000" pitchFamily="2" charset="2"/>
              </a:rPr>
              <a:t>H = </a:t>
            </a:r>
            <a:r>
              <a:rPr lang="en-US" altLang="zh-TW" dirty="0">
                <a:sym typeface="Wingdings" panose="05000000000000000000" pitchFamily="2" charset="2"/>
              </a:rPr>
              <a:t>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smtClean="0">
                <a:sym typeface="Wingdings" panose="05000000000000000000" pitchFamily="2" charset="2"/>
              </a:rPr>
              <a:t> </a:t>
            </a:r>
            <a:r>
              <a:rPr lang="en-US" altLang="zh-TW" dirty="0">
                <a:sym typeface="Wingdings" panose="05000000000000000000" pitchFamily="2" charset="2"/>
              </a:rPr>
              <a:t>= </a:t>
            </a:r>
            <a:r>
              <a:rPr lang="en-US" altLang="zh-TW" dirty="0" smtClean="0">
                <a:sym typeface="Wingdings" panose="05000000000000000000" pitchFamily="2" charset="2"/>
              </a:rPr>
              <a:t>1 1 _</a:t>
            </a:r>
            <a:r>
              <a:rPr lang="zh-TW" altLang="en-US" dirty="0" smtClean="0">
                <a:sym typeface="Wingdings" panose="05000000000000000000" pitchFamily="2" charset="2"/>
              </a:rPr>
              <a:t> </a:t>
            </a:r>
            <a:r>
              <a:rPr lang="en-US" altLang="zh-TW" dirty="0" smtClean="0">
                <a:sym typeface="Wingdings" panose="05000000000000000000" pitchFamily="2" charset="2"/>
              </a:rPr>
              <a:t>_</a:t>
            </a:r>
            <a:endParaRPr lang="en-US" altLang="zh-TW" dirty="0">
              <a:sym typeface="Wingdings" panose="05000000000000000000" pitchFamily="2" charset="2"/>
            </a:endParaRPr>
          </a:p>
          <a:p>
            <a:pPr lvl="2">
              <a:spcBef>
                <a:spcPts val="0"/>
              </a:spcBef>
            </a:pPr>
            <a:r>
              <a:rPr lang="en-US" altLang="zh-TW" dirty="0" smtClean="0"/>
              <a:t>Bits 4, 5, 6, 7, 12 should be </a:t>
            </a:r>
            <a:r>
              <a:rPr lang="en-US" altLang="zh-TW" dirty="0"/>
              <a:t>even </a:t>
            </a:r>
            <a:r>
              <a:rPr lang="en-US" altLang="zh-TW" dirty="0" smtClean="0"/>
              <a:t>parity, but they are not</a:t>
            </a:r>
            <a:r>
              <a:rPr lang="en-US" altLang="zh-TW" dirty="0"/>
              <a:t/>
            </a:r>
            <a:br>
              <a:rPr lang="en-US" altLang="zh-TW" dirty="0"/>
            </a:br>
            <a:r>
              <a:rPr lang="en-US" altLang="zh-TW" dirty="0" smtClean="0"/>
              <a:t>0 1 </a:t>
            </a:r>
            <a:r>
              <a:rPr lang="en-US" altLang="zh-TW" dirty="0"/>
              <a:t>1 </a:t>
            </a:r>
            <a:r>
              <a:rPr lang="en-US" altLang="zh-TW" dirty="0" smtClean="0">
                <a:solidFill>
                  <a:srgbClr val="FF0000"/>
                </a:solidFill>
              </a:rPr>
              <a:t>1 </a:t>
            </a:r>
            <a:r>
              <a:rPr lang="en-US" altLang="zh-TW" dirty="0">
                <a:solidFill>
                  <a:srgbClr val="FF0000"/>
                </a:solidFill>
              </a:rPr>
              <a:t>0 0 </a:t>
            </a:r>
            <a:r>
              <a:rPr lang="en-US" altLang="zh-TW" dirty="0" smtClean="0">
                <a:solidFill>
                  <a:srgbClr val="FF0000"/>
                </a:solidFill>
              </a:rPr>
              <a:t>0 </a:t>
            </a:r>
            <a:r>
              <a:rPr lang="en-US" altLang="zh-TW" dirty="0" smtClean="0"/>
              <a:t>0 1 0 </a:t>
            </a:r>
            <a:r>
              <a:rPr lang="en-US" altLang="zh-TW" dirty="0"/>
              <a:t>1 </a:t>
            </a:r>
            <a:r>
              <a:rPr lang="en-US" altLang="zh-TW" dirty="0">
                <a:solidFill>
                  <a:srgbClr val="FF0000"/>
                </a:solidFill>
              </a:rPr>
              <a:t>0</a:t>
            </a:r>
            <a:r>
              <a:rPr lang="en-US" altLang="zh-TW" dirty="0"/>
              <a:t> </a:t>
            </a:r>
            <a:r>
              <a:rPr lang="en-US" altLang="zh-TW" dirty="0">
                <a:sym typeface="Wingdings" panose="05000000000000000000" pitchFamily="2" charset="2"/>
              </a:rPr>
              <a:t> </a:t>
            </a:r>
            <a:r>
              <a:rPr lang="en-US" altLang="zh-TW" dirty="0" smtClean="0">
                <a:sym typeface="Wingdings" panose="05000000000000000000" pitchFamily="2" charset="2"/>
              </a:rPr>
              <a:t>H = </a:t>
            </a:r>
            <a:r>
              <a:rPr lang="en-US" altLang="zh-TW" dirty="0">
                <a:sym typeface="Wingdings" panose="05000000000000000000" pitchFamily="2" charset="2"/>
              </a:rPr>
              <a:t>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smtClean="0">
                <a:sym typeface="Wingdings" panose="05000000000000000000" pitchFamily="2" charset="2"/>
              </a:rPr>
              <a:t> </a:t>
            </a:r>
            <a:r>
              <a:rPr lang="en-US" altLang="zh-TW" dirty="0">
                <a:sym typeface="Wingdings" panose="05000000000000000000" pitchFamily="2" charset="2"/>
              </a:rPr>
              <a:t>= </a:t>
            </a:r>
            <a:r>
              <a:rPr lang="en-US" altLang="zh-TW" dirty="0" smtClean="0">
                <a:sym typeface="Wingdings" panose="05000000000000000000" pitchFamily="2" charset="2"/>
              </a:rPr>
              <a:t>1 1 1 _</a:t>
            </a:r>
            <a:endParaRPr lang="en-US" altLang="zh-TW" dirty="0">
              <a:sym typeface="Wingdings" panose="05000000000000000000" pitchFamily="2" charset="2"/>
            </a:endParaRPr>
          </a:p>
          <a:p>
            <a:pPr lvl="2">
              <a:spcBef>
                <a:spcPts val="0"/>
              </a:spcBef>
            </a:pPr>
            <a:r>
              <a:rPr lang="en-US" altLang="zh-TW" dirty="0" smtClean="0"/>
              <a:t>Bits 8, 9, 10, 11, </a:t>
            </a:r>
            <a:r>
              <a:rPr lang="en-US" altLang="zh-TW" dirty="0"/>
              <a:t>12 </a:t>
            </a:r>
            <a:r>
              <a:rPr lang="en-US" altLang="zh-TW" dirty="0" smtClean="0"/>
              <a:t>should be even parity, and they are</a:t>
            </a:r>
            <a:r>
              <a:rPr lang="en-US" altLang="zh-TW" dirty="0"/>
              <a:t/>
            </a:r>
            <a:br>
              <a:rPr lang="en-US" altLang="zh-TW" dirty="0"/>
            </a:br>
            <a:r>
              <a:rPr lang="en-US" altLang="zh-TW" dirty="0" smtClean="0"/>
              <a:t>0 </a:t>
            </a:r>
            <a:r>
              <a:rPr lang="en-US" altLang="zh-TW" dirty="0"/>
              <a:t>1</a:t>
            </a:r>
            <a:r>
              <a:rPr lang="en-US" altLang="zh-TW" dirty="0" smtClean="0"/>
              <a:t> </a:t>
            </a:r>
            <a:r>
              <a:rPr lang="en-US" altLang="zh-TW" dirty="0"/>
              <a:t>1 </a:t>
            </a:r>
            <a:r>
              <a:rPr lang="en-US" altLang="zh-TW" dirty="0" smtClean="0"/>
              <a:t>1 </a:t>
            </a:r>
            <a:r>
              <a:rPr lang="en-US" altLang="zh-TW" dirty="0"/>
              <a:t>0 0 0 </a:t>
            </a:r>
            <a:r>
              <a:rPr lang="en-US" altLang="zh-TW" dirty="0" smtClean="0">
                <a:solidFill>
                  <a:srgbClr val="FF0000"/>
                </a:solidFill>
              </a:rPr>
              <a:t>0 </a:t>
            </a:r>
            <a:r>
              <a:rPr lang="en-US" altLang="zh-TW" dirty="0">
                <a:solidFill>
                  <a:srgbClr val="FF0000"/>
                </a:solidFill>
              </a:rPr>
              <a:t>1 0 1 0 </a:t>
            </a:r>
            <a:r>
              <a:rPr lang="en-US" altLang="zh-TW" dirty="0">
                <a:sym typeface="Wingdings" panose="05000000000000000000" pitchFamily="2" charset="2"/>
              </a:rPr>
              <a:t> </a:t>
            </a:r>
            <a:r>
              <a:rPr lang="en-US" altLang="zh-TW" dirty="0" smtClean="0">
                <a:sym typeface="Wingdings" panose="05000000000000000000" pitchFamily="2" charset="2"/>
              </a:rPr>
              <a:t>H = </a:t>
            </a:r>
            <a:r>
              <a:rPr lang="en-US" altLang="zh-TW" dirty="0">
                <a:sym typeface="Wingdings" panose="05000000000000000000" pitchFamily="2" charset="2"/>
              </a:rPr>
              <a:t>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smtClean="0">
                <a:sym typeface="Wingdings" panose="05000000000000000000" pitchFamily="2" charset="2"/>
              </a:rPr>
              <a:t> </a:t>
            </a:r>
            <a:r>
              <a:rPr lang="en-US" altLang="zh-TW" dirty="0">
                <a:sym typeface="Wingdings" panose="05000000000000000000" pitchFamily="2" charset="2"/>
              </a:rPr>
              <a:t>= </a:t>
            </a:r>
            <a:r>
              <a:rPr lang="en-US" altLang="zh-TW" dirty="0" smtClean="0">
                <a:sym typeface="Wingdings" panose="05000000000000000000" pitchFamily="2" charset="2"/>
              </a:rPr>
              <a:t>1 1 1 0</a:t>
            </a:r>
            <a:endParaRPr lang="en-US" altLang="zh-TW" dirty="0">
              <a:sym typeface="Wingdings" panose="05000000000000000000" pitchFamily="2" charset="2"/>
            </a:endParaRPr>
          </a:p>
          <a:p>
            <a:pPr lvl="2">
              <a:spcBef>
                <a:spcPts val="0"/>
              </a:spcBef>
            </a:pPr>
            <a:r>
              <a:rPr lang="en-US" altLang="zh-TW" dirty="0" smtClean="0">
                <a:sym typeface="Wingdings" panose="05000000000000000000" pitchFamily="2" charset="2"/>
              </a:rPr>
              <a:t>1 + 2 + 4 = 7 and the 7</a:t>
            </a:r>
            <a:r>
              <a:rPr lang="en-US" altLang="zh-TW" baseline="30000" dirty="0" smtClean="0">
                <a:sym typeface="Wingdings" panose="05000000000000000000" pitchFamily="2" charset="2"/>
              </a:rPr>
              <a:t>th</a:t>
            </a:r>
            <a:r>
              <a:rPr lang="en-US" altLang="zh-TW" dirty="0" smtClean="0">
                <a:sym typeface="Wingdings" panose="05000000000000000000" pitchFamily="2" charset="2"/>
              </a:rPr>
              <a:t> bit is in error and can be corrected</a:t>
            </a:r>
            <a:endParaRPr lang="en-US" altLang="zh-TW" dirty="0"/>
          </a:p>
          <a:p>
            <a:pPr>
              <a:spcBef>
                <a:spcPts val="0"/>
              </a:spcBef>
            </a:pPr>
            <a:r>
              <a:rPr lang="en-US" altLang="zh-TW" dirty="0" smtClean="0"/>
              <a:t>Example 3:</a:t>
            </a:r>
          </a:p>
          <a:p>
            <a:pPr lvl="1">
              <a:spcBef>
                <a:spcPts val="0"/>
              </a:spcBef>
            </a:pPr>
            <a:r>
              <a:rPr lang="en-US" altLang="zh-TW" dirty="0" smtClean="0"/>
              <a:t>How about this bit pattern: </a:t>
            </a:r>
            <a:r>
              <a:rPr lang="en-US" altLang="zh-TW" u="sng" dirty="0" smtClean="0"/>
              <a:t>01</a:t>
            </a:r>
            <a:r>
              <a:rPr lang="en-US" altLang="zh-TW" dirty="0" smtClean="0"/>
              <a:t>1</a:t>
            </a:r>
            <a:r>
              <a:rPr lang="en-US" altLang="zh-TW" u="sng" dirty="0" smtClean="0"/>
              <a:t>1</a:t>
            </a:r>
            <a:r>
              <a:rPr lang="en-US" altLang="zh-TW" dirty="0" smtClean="0"/>
              <a:t>001</a:t>
            </a:r>
            <a:r>
              <a:rPr lang="en-US" altLang="zh-TW" b="1" u="sng" dirty="0" smtClean="0">
                <a:solidFill>
                  <a:srgbClr val="FF0000"/>
                </a:solidFill>
              </a:rPr>
              <a:t>1</a:t>
            </a:r>
            <a:r>
              <a:rPr lang="en-US" altLang="zh-TW" dirty="0" smtClean="0"/>
              <a:t>1010?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p:spTree>
    <p:extLst>
      <p:ext uri="{BB962C8B-B14F-4D97-AF65-F5344CB8AC3E}">
        <p14:creationId xmlns:p14="http://schemas.microsoft.com/office/powerpoint/2010/main" val="411849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fade">
                                      <p:cBhvr>
                                        <p:cTn id="7" dur="500"/>
                                        <p:tgtEl>
                                          <p:spTgt spid="6553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1" end="1"/>
                                            </p:txEl>
                                          </p:spTgt>
                                        </p:tgtEl>
                                        <p:attrNameLst>
                                          <p:attrName>style.visibility</p:attrName>
                                        </p:attrNameLst>
                                      </p:cBhvr>
                                      <p:to>
                                        <p:strVal val="visible"/>
                                      </p:to>
                                    </p:set>
                                    <p:animEffect transition="in" filter="fade">
                                      <p:cBhvr>
                                        <p:cTn id="10" dur="500"/>
                                        <p:tgtEl>
                                          <p:spTgt spid="6553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2" end="2"/>
                                            </p:txEl>
                                          </p:spTgt>
                                        </p:tgtEl>
                                        <p:attrNameLst>
                                          <p:attrName>style.visibility</p:attrName>
                                        </p:attrNameLst>
                                      </p:cBhvr>
                                      <p:to>
                                        <p:strVal val="visible"/>
                                      </p:to>
                                    </p:set>
                                    <p:animEffect transition="in" filter="fade">
                                      <p:cBhvr>
                                        <p:cTn id="13" dur="500"/>
                                        <p:tgtEl>
                                          <p:spTgt spid="6553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3" end="3"/>
                                            </p:txEl>
                                          </p:spTgt>
                                        </p:tgtEl>
                                        <p:attrNameLst>
                                          <p:attrName>style.visibility</p:attrName>
                                        </p:attrNameLst>
                                      </p:cBhvr>
                                      <p:to>
                                        <p:strVal val="visible"/>
                                      </p:to>
                                    </p:set>
                                    <p:animEffect transition="in" filter="fade">
                                      <p:cBhvr>
                                        <p:cTn id="16" dur="500"/>
                                        <p:tgtEl>
                                          <p:spTgt spid="6553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Effect transition="in" filter="fade">
                                      <p:cBhvr>
                                        <p:cTn id="19" dur="500"/>
                                        <p:tgtEl>
                                          <p:spTgt spid="6553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5" end="5"/>
                                            </p:txEl>
                                          </p:spTgt>
                                        </p:tgtEl>
                                        <p:attrNameLst>
                                          <p:attrName>style.visibility</p:attrName>
                                        </p:attrNameLst>
                                      </p:cBhvr>
                                      <p:to>
                                        <p:strVal val="visible"/>
                                      </p:to>
                                    </p:set>
                                    <p:animEffect transition="in" filter="fade">
                                      <p:cBhvr>
                                        <p:cTn id="22" dur="500"/>
                                        <p:tgtEl>
                                          <p:spTgt spid="65539">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Effect transition="in" filter="fade">
                                      <p:cBhvr>
                                        <p:cTn id="25" dur="500"/>
                                        <p:tgtEl>
                                          <p:spTgt spid="6553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5539">
                                            <p:txEl>
                                              <p:pRg st="7" end="7"/>
                                            </p:txEl>
                                          </p:spTgt>
                                        </p:tgtEl>
                                        <p:attrNameLst>
                                          <p:attrName>style.visibility</p:attrName>
                                        </p:attrNameLst>
                                      </p:cBhvr>
                                      <p:to>
                                        <p:strVal val="visible"/>
                                      </p:to>
                                    </p:set>
                                    <p:animEffect transition="in" filter="fade">
                                      <p:cBhvr>
                                        <p:cTn id="28" dur="500"/>
                                        <p:tgtEl>
                                          <p:spTgt spid="65539">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animEffect transition="in" filter="fade">
                                      <p:cBhvr>
                                        <p:cTn id="31" dur="500"/>
                                        <p:tgtEl>
                                          <p:spTgt spid="65539">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5539">
                                            <p:txEl>
                                              <p:pRg st="9" end="9"/>
                                            </p:txEl>
                                          </p:spTgt>
                                        </p:tgtEl>
                                        <p:attrNameLst>
                                          <p:attrName>style.visibility</p:attrName>
                                        </p:attrNameLst>
                                      </p:cBhvr>
                                      <p:to>
                                        <p:strVal val="visible"/>
                                      </p:to>
                                    </p:set>
                                    <p:animEffect transition="in" filter="fade">
                                      <p:cBhvr>
                                        <p:cTn id="34" dur="500"/>
                                        <p:tgtEl>
                                          <p:spTgt spid="65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zh-TW" dirty="0"/>
              <a:t>SECDED</a:t>
            </a:r>
            <a:endParaRPr lang="en-US" altLang="zh-TW" dirty="0" smtClean="0"/>
          </a:p>
        </p:txBody>
      </p:sp>
      <p:sp>
        <p:nvSpPr>
          <p:cNvPr id="66563" name="Content Placeholder 2"/>
          <p:cNvSpPr>
            <a:spLocks noGrp="1"/>
          </p:cNvSpPr>
          <p:nvPr>
            <p:ph idx="1"/>
          </p:nvPr>
        </p:nvSpPr>
        <p:spPr/>
        <p:txBody>
          <a:bodyPr/>
          <a:lstStyle/>
          <a:p>
            <a:pPr marL="0" indent="0">
              <a:buNone/>
            </a:pPr>
            <a:r>
              <a:rPr lang="en-US" altLang="zh-TW" dirty="0"/>
              <a:t>Single </a:t>
            </a:r>
            <a:r>
              <a:rPr lang="en-US" altLang="zh-TW" dirty="0" smtClean="0"/>
              <a:t>error correcting, double error detecting (</a:t>
            </a:r>
            <a:r>
              <a:rPr lang="en-US" altLang="zh-TW" dirty="0"/>
              <a:t>SECDED)</a:t>
            </a:r>
          </a:p>
          <a:p>
            <a:r>
              <a:rPr lang="en-US" altLang="zh-TW" sz="2800" dirty="0" smtClean="0"/>
              <a:t>Add an additional parity bit for the whole word (</a:t>
            </a:r>
            <a:r>
              <a:rPr lang="en-US" altLang="zh-TW" sz="2800" dirty="0" err="1" smtClean="0"/>
              <a:t>p</a:t>
            </a:r>
            <a:r>
              <a:rPr lang="en-US" altLang="zh-TW" sz="2800" baseline="-25000" dirty="0" err="1" smtClean="0"/>
              <a:t>n</a:t>
            </a:r>
            <a:r>
              <a:rPr lang="en-US" altLang="zh-TW" sz="2800" dirty="0" smtClean="0"/>
              <a:t>)</a:t>
            </a:r>
          </a:p>
          <a:p>
            <a:pPr lvl="1"/>
            <a:r>
              <a:rPr lang="en-US" altLang="zh-TW" dirty="0"/>
              <a:t>Final code word = </a:t>
            </a:r>
            <a:r>
              <a:rPr lang="en-US" altLang="zh-TW" u="sng" dirty="0" smtClean="0">
                <a:solidFill>
                  <a:srgbClr val="FF0000"/>
                </a:solidFill>
              </a:rPr>
              <a:t>01</a:t>
            </a:r>
            <a:r>
              <a:rPr lang="en-US" altLang="zh-TW" u="sng" dirty="0" smtClean="0"/>
              <a:t>1</a:t>
            </a:r>
            <a:r>
              <a:rPr lang="en-US" altLang="zh-TW" u="sng" dirty="0" smtClean="0">
                <a:solidFill>
                  <a:srgbClr val="FF0000"/>
                </a:solidFill>
              </a:rPr>
              <a:t>1</a:t>
            </a:r>
            <a:r>
              <a:rPr lang="en-US" altLang="zh-TW" u="sng" dirty="0" smtClean="0"/>
              <a:t>001</a:t>
            </a:r>
            <a:r>
              <a:rPr lang="en-US" altLang="zh-TW" u="sng" dirty="0" smtClean="0">
                <a:solidFill>
                  <a:srgbClr val="FF0000"/>
                </a:solidFill>
              </a:rPr>
              <a:t>0</a:t>
            </a:r>
            <a:r>
              <a:rPr lang="en-US" altLang="zh-TW" u="sng" dirty="0" smtClean="0"/>
              <a:t>1010</a:t>
            </a:r>
            <a:r>
              <a:rPr lang="en-US" altLang="zh-TW" dirty="0" smtClean="0"/>
              <a:t> </a:t>
            </a:r>
            <a:r>
              <a:rPr lang="en-US" altLang="zh-TW" dirty="0" smtClean="0">
                <a:solidFill>
                  <a:srgbClr val="FF0000"/>
                </a:solidFill>
              </a:rPr>
              <a:t>0</a:t>
            </a:r>
            <a:endParaRPr lang="en-US" altLang="zh-TW" dirty="0">
              <a:solidFill>
                <a:srgbClr val="FF0000"/>
              </a:solidFill>
            </a:endParaRPr>
          </a:p>
          <a:p>
            <a:pPr lvl="1"/>
            <a:r>
              <a:rPr lang="en-US" altLang="zh-TW" dirty="0" smtClean="0"/>
              <a:t>This makes Hamming distance = 4 (so?)</a:t>
            </a:r>
          </a:p>
          <a:p>
            <a:r>
              <a:rPr lang="en-US" altLang="zh-TW" sz="2800" dirty="0" smtClean="0"/>
              <a:t>Decoding: l</a:t>
            </a:r>
            <a:r>
              <a:rPr lang="en-US" altLang="zh-TW" sz="2400" dirty="0" smtClean="0"/>
              <a:t>et </a:t>
            </a:r>
            <a:r>
              <a:rPr lang="en-US" altLang="zh-TW" sz="2400" dirty="0">
                <a:sym typeface="Wingdings" panose="05000000000000000000" pitchFamily="2" charset="2"/>
              </a:rPr>
              <a:t>H = h</a:t>
            </a:r>
            <a:r>
              <a:rPr lang="en-US" altLang="zh-TW" sz="2400" baseline="-25000" dirty="0">
                <a:sym typeface="Wingdings" panose="05000000000000000000" pitchFamily="2" charset="2"/>
              </a:rPr>
              <a:t>1</a:t>
            </a:r>
            <a:r>
              <a:rPr lang="en-US" altLang="zh-TW" sz="2400" dirty="0">
                <a:sym typeface="Wingdings" panose="05000000000000000000" pitchFamily="2" charset="2"/>
              </a:rPr>
              <a:t>h</a:t>
            </a:r>
            <a:r>
              <a:rPr lang="en-US" altLang="zh-TW" sz="2400" baseline="-25000" dirty="0">
                <a:sym typeface="Wingdings" panose="05000000000000000000" pitchFamily="2" charset="2"/>
              </a:rPr>
              <a:t>2</a:t>
            </a:r>
            <a:r>
              <a:rPr lang="en-US" altLang="zh-TW" sz="2400" dirty="0">
                <a:sym typeface="Wingdings" panose="05000000000000000000" pitchFamily="2" charset="2"/>
              </a:rPr>
              <a:t>h</a:t>
            </a:r>
            <a:r>
              <a:rPr lang="en-US" altLang="zh-TW" sz="2400" baseline="-25000" dirty="0">
                <a:sym typeface="Wingdings" panose="05000000000000000000" pitchFamily="2" charset="2"/>
              </a:rPr>
              <a:t>4</a:t>
            </a:r>
            <a:r>
              <a:rPr lang="en-US" altLang="zh-TW" sz="2400" dirty="0">
                <a:sym typeface="Wingdings" panose="05000000000000000000" pitchFamily="2" charset="2"/>
              </a:rPr>
              <a:t>h</a:t>
            </a:r>
            <a:r>
              <a:rPr lang="en-US" altLang="zh-TW" sz="2400" baseline="-25000" dirty="0">
                <a:sym typeface="Wingdings" panose="05000000000000000000" pitchFamily="2" charset="2"/>
              </a:rPr>
              <a:t>8</a:t>
            </a:r>
            <a:r>
              <a:rPr lang="en-US" altLang="zh-TW" sz="2400" dirty="0">
                <a:sym typeface="Wingdings" panose="05000000000000000000" pitchFamily="2" charset="2"/>
              </a:rPr>
              <a:t> </a:t>
            </a:r>
            <a:r>
              <a:rPr lang="en-US" altLang="zh-TW" sz="2400" dirty="0" smtClean="0">
                <a:sym typeface="Wingdings" panose="05000000000000000000" pitchFamily="2" charset="2"/>
              </a:rPr>
              <a:t>and h </a:t>
            </a:r>
            <a:r>
              <a:rPr lang="en-US" altLang="zh-TW" sz="2400" baseline="-25000" dirty="0" smtClean="0">
                <a:sym typeface="Wingdings" panose="05000000000000000000" pitchFamily="2" charset="2"/>
              </a:rPr>
              <a:t>n</a:t>
            </a:r>
            <a:r>
              <a:rPr lang="en-US" altLang="zh-TW" dirty="0" smtClean="0"/>
              <a:t> = parity of whole word</a:t>
            </a:r>
          </a:p>
          <a:p>
            <a:pPr lvl="1"/>
            <a:r>
              <a:rPr lang="en-US" altLang="zh-TW" dirty="0" smtClean="0"/>
              <a:t>H </a:t>
            </a:r>
            <a:r>
              <a:rPr lang="en-US" altLang="zh-TW" dirty="0" smtClean="0"/>
              <a:t>= 0, </a:t>
            </a:r>
            <a:r>
              <a:rPr lang="en-US" altLang="zh-TW" dirty="0" err="1" smtClean="0"/>
              <a:t>h</a:t>
            </a:r>
            <a:r>
              <a:rPr lang="en-US" altLang="zh-TW" baseline="-25000" dirty="0" err="1" smtClean="0"/>
              <a:t>n</a:t>
            </a:r>
            <a:r>
              <a:rPr lang="en-US" altLang="zh-TW" dirty="0" smtClean="0"/>
              <a:t> </a:t>
            </a:r>
            <a:r>
              <a:rPr lang="en-US" altLang="zh-TW" dirty="0" smtClean="0"/>
              <a:t>even </a:t>
            </a:r>
            <a:r>
              <a:rPr lang="en-US" altLang="zh-TW" dirty="0" smtClean="0">
                <a:sym typeface="Wingdings" panose="05000000000000000000" pitchFamily="2" charset="2"/>
              </a:rPr>
              <a:t></a:t>
            </a:r>
            <a:r>
              <a:rPr lang="en-US" altLang="zh-TW" dirty="0" smtClean="0"/>
              <a:t> no error</a:t>
            </a:r>
          </a:p>
          <a:p>
            <a:pPr lvl="1"/>
            <a:r>
              <a:rPr lang="en-US" altLang="zh-TW" dirty="0" smtClean="0"/>
              <a:t>H </a:t>
            </a:r>
            <a:r>
              <a:rPr lang="en-US" altLang="zh-TW" dirty="0" smtClean="0">
                <a:sym typeface="Symbol" panose="05050102010706020507" pitchFamily="18" charset="2"/>
              </a:rPr>
              <a:t> 0</a:t>
            </a:r>
            <a:r>
              <a:rPr lang="en-US" altLang="zh-TW" dirty="0" smtClean="0"/>
              <a:t>, </a:t>
            </a:r>
            <a:r>
              <a:rPr lang="en-US" altLang="zh-TW" dirty="0" err="1" smtClean="0"/>
              <a:t>h</a:t>
            </a:r>
            <a:r>
              <a:rPr lang="en-US" altLang="zh-TW" baseline="-25000" dirty="0" err="1" smtClean="0"/>
              <a:t>n</a:t>
            </a:r>
            <a:r>
              <a:rPr lang="en-US" altLang="zh-TW" dirty="0" smtClean="0"/>
              <a:t> </a:t>
            </a:r>
            <a:r>
              <a:rPr lang="en-US" altLang="zh-TW" dirty="0" smtClean="0"/>
              <a:t>odd </a:t>
            </a:r>
            <a:r>
              <a:rPr lang="en-US" altLang="zh-TW" dirty="0" smtClean="0">
                <a:sym typeface="Wingdings" panose="05000000000000000000" pitchFamily="2" charset="2"/>
              </a:rPr>
              <a:t></a:t>
            </a:r>
            <a:r>
              <a:rPr lang="en-US" altLang="zh-TW" dirty="0" smtClean="0"/>
              <a:t> correctable single bit error (as in SEC)</a:t>
            </a:r>
          </a:p>
          <a:p>
            <a:pPr lvl="1"/>
            <a:r>
              <a:rPr lang="en-US" altLang="zh-TW" dirty="0" smtClean="0"/>
              <a:t>H = 0, </a:t>
            </a:r>
            <a:r>
              <a:rPr lang="en-US" altLang="zh-TW" dirty="0" err="1" smtClean="0"/>
              <a:t>h</a:t>
            </a:r>
            <a:r>
              <a:rPr lang="en-US" altLang="zh-TW" baseline="-25000" dirty="0" err="1" smtClean="0"/>
              <a:t>n</a:t>
            </a:r>
            <a:r>
              <a:rPr lang="en-US" altLang="zh-TW" dirty="0" smtClean="0"/>
              <a:t> </a:t>
            </a:r>
            <a:r>
              <a:rPr lang="en-US" altLang="zh-TW" dirty="0" smtClean="0"/>
              <a:t>odd </a:t>
            </a:r>
            <a:r>
              <a:rPr lang="en-US" altLang="zh-TW" dirty="0" smtClean="0">
                <a:sym typeface="Wingdings" panose="05000000000000000000" pitchFamily="2" charset="2"/>
              </a:rPr>
              <a:t></a:t>
            </a:r>
            <a:r>
              <a:rPr lang="en-US" altLang="zh-TW" dirty="0" smtClean="0"/>
              <a:t> error in </a:t>
            </a:r>
            <a:r>
              <a:rPr lang="en-US" altLang="zh-TW" dirty="0" err="1" smtClean="0"/>
              <a:t>p</a:t>
            </a:r>
            <a:r>
              <a:rPr lang="en-US" altLang="zh-TW" baseline="-25000" dirty="0" err="1" smtClean="0"/>
              <a:t>n</a:t>
            </a:r>
            <a:r>
              <a:rPr lang="en-US" altLang="zh-TW" dirty="0" smtClean="0"/>
              <a:t> bit</a:t>
            </a:r>
          </a:p>
          <a:p>
            <a:pPr lvl="1"/>
            <a:r>
              <a:rPr lang="en-US" altLang="zh-TW" dirty="0"/>
              <a:t>H </a:t>
            </a:r>
            <a:r>
              <a:rPr lang="en-US" altLang="zh-TW" dirty="0">
                <a:sym typeface="Symbol" panose="05050102010706020507" pitchFamily="18" charset="2"/>
              </a:rPr>
              <a:t> 0</a:t>
            </a:r>
            <a:r>
              <a:rPr lang="en-US" altLang="zh-TW" dirty="0" smtClean="0"/>
              <a:t>, </a:t>
            </a:r>
            <a:r>
              <a:rPr lang="en-US" altLang="zh-TW" dirty="0" err="1" smtClean="0"/>
              <a:t>h</a:t>
            </a:r>
            <a:r>
              <a:rPr lang="en-US" altLang="zh-TW" baseline="-25000" dirty="0" err="1" smtClean="0"/>
              <a:t>n</a:t>
            </a:r>
            <a:r>
              <a:rPr lang="en-US" altLang="zh-TW" dirty="0" smtClean="0"/>
              <a:t> </a:t>
            </a:r>
            <a:r>
              <a:rPr lang="en-US" altLang="zh-TW" dirty="0" smtClean="0"/>
              <a:t>even </a:t>
            </a:r>
            <a:r>
              <a:rPr lang="en-US" altLang="zh-TW" dirty="0" smtClean="0">
                <a:sym typeface="Wingdings" panose="05000000000000000000" pitchFamily="2" charset="2"/>
              </a:rPr>
              <a:t></a:t>
            </a:r>
            <a:r>
              <a:rPr lang="en-US" altLang="zh-TW" dirty="0" smtClean="0"/>
              <a:t> double error occurred</a:t>
            </a:r>
          </a:p>
          <a:p>
            <a:r>
              <a:rPr lang="en-US" altLang="zh-TW" sz="2800" dirty="0" smtClean="0"/>
              <a:t>Note:  ECC DRAM uses SECDEC with 8 bits to protect each 64-bit data in memory</a:t>
            </a:r>
            <a:endParaRPr lang="en-US" altLang="zh-TW" dirty="0" smtClean="0"/>
          </a:p>
        </p:txBody>
      </p:sp>
      <p:cxnSp>
        <p:nvCxnSpPr>
          <p:cNvPr id="3" name="直線單箭頭接點 2"/>
          <p:cNvCxnSpPr/>
          <p:nvPr/>
        </p:nvCxnSpPr>
        <p:spPr bwMode="auto">
          <a:xfrm flipH="1">
            <a:off x="5580112" y="1916832"/>
            <a:ext cx="2232248" cy="28803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2785843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zh-TW" dirty="0"/>
              <a:t>SECDED</a:t>
            </a:r>
            <a:endParaRPr lang="en-US" altLang="zh-TW" dirty="0" smtClean="0"/>
          </a:p>
        </p:txBody>
      </p:sp>
      <p:sp>
        <p:nvSpPr>
          <p:cNvPr id="66563" name="Content Placeholder 2"/>
          <p:cNvSpPr>
            <a:spLocks noGrp="1"/>
          </p:cNvSpPr>
          <p:nvPr>
            <p:ph idx="1"/>
          </p:nvPr>
        </p:nvSpPr>
        <p:spPr/>
        <p:txBody>
          <a:bodyPr/>
          <a:lstStyle/>
          <a:p>
            <a:r>
              <a:rPr lang="en-US" altLang="zh-TW" sz="2800" dirty="0" smtClean="0"/>
              <a:t>Example 1: </a:t>
            </a:r>
            <a:r>
              <a:rPr lang="en-US" altLang="zh-TW" dirty="0" smtClean="0"/>
              <a:t>detect bit pattern = </a:t>
            </a:r>
            <a:r>
              <a:rPr lang="en-US" altLang="zh-TW" u="sng" dirty="0" smtClean="0"/>
              <a:t>01</a:t>
            </a:r>
            <a:r>
              <a:rPr lang="en-US" altLang="zh-TW" dirty="0" smtClean="0"/>
              <a:t>1</a:t>
            </a:r>
            <a:r>
              <a:rPr lang="en-US" altLang="zh-TW" u="sng" dirty="0" smtClean="0"/>
              <a:t>1</a:t>
            </a:r>
            <a:r>
              <a:rPr lang="en-US" altLang="zh-TW" dirty="0" smtClean="0"/>
              <a:t>00</a:t>
            </a:r>
            <a:r>
              <a:rPr lang="en-US" altLang="zh-TW" b="1" dirty="0" smtClean="0">
                <a:solidFill>
                  <a:srgbClr val="FF0000"/>
                </a:solidFill>
              </a:rPr>
              <a:t>0</a:t>
            </a:r>
            <a:r>
              <a:rPr lang="en-US" altLang="zh-TW" u="sng" dirty="0" smtClean="0"/>
              <a:t>0</a:t>
            </a:r>
            <a:r>
              <a:rPr lang="en-US" altLang="zh-TW" dirty="0" smtClean="0"/>
              <a:t>1010 0</a:t>
            </a:r>
          </a:p>
          <a:p>
            <a:pPr lvl="1">
              <a:spcBef>
                <a:spcPts val="0"/>
              </a:spcBef>
            </a:pPr>
            <a:r>
              <a:rPr lang="en-US" altLang="zh-TW" dirty="0" smtClean="0"/>
              <a:t>We have shown that </a:t>
            </a:r>
            <a:r>
              <a:rPr lang="en-US" altLang="zh-TW" dirty="0">
                <a:sym typeface="Wingdings" panose="05000000000000000000" pitchFamily="2" charset="2"/>
              </a:rPr>
              <a:t>H = 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a:sym typeface="Wingdings" panose="05000000000000000000" pitchFamily="2" charset="2"/>
              </a:rPr>
              <a:t> = </a:t>
            </a:r>
            <a:r>
              <a:rPr lang="en-US" altLang="zh-TW" dirty="0">
                <a:sym typeface="Wingdings" panose="05000000000000000000" pitchFamily="2" charset="2"/>
              </a:rPr>
              <a:t>1 1 1 0</a:t>
            </a:r>
          </a:p>
          <a:p>
            <a:pPr lvl="1"/>
            <a:r>
              <a:rPr lang="en-US" altLang="zh-TW" dirty="0" smtClean="0"/>
              <a:t>In addition, the whole word </a:t>
            </a:r>
            <a:r>
              <a:rPr lang="en-US" altLang="zh-TW" dirty="0" smtClean="0"/>
              <a:t>is odd parity </a:t>
            </a:r>
            <a:r>
              <a:rPr lang="en-US" altLang="zh-TW" dirty="0" smtClean="0">
                <a:sym typeface="Wingdings" panose="05000000000000000000" pitchFamily="2" charset="2"/>
              </a:rPr>
              <a:t> </a:t>
            </a:r>
            <a:r>
              <a:rPr lang="en-US" altLang="zh-TW" dirty="0" err="1" smtClean="0">
                <a:sym typeface="Wingdings" panose="05000000000000000000" pitchFamily="2" charset="2"/>
              </a:rPr>
              <a:t>h</a:t>
            </a:r>
            <a:r>
              <a:rPr lang="en-US" altLang="zh-TW" baseline="-25000" dirty="0" err="1" smtClean="0"/>
              <a:t>n</a:t>
            </a:r>
            <a:r>
              <a:rPr lang="en-US" altLang="zh-TW" dirty="0" smtClean="0"/>
              <a:t> </a:t>
            </a:r>
            <a:r>
              <a:rPr lang="en-US" altLang="zh-TW" dirty="0" smtClean="0"/>
              <a:t>= </a:t>
            </a:r>
            <a:r>
              <a:rPr lang="en-US" altLang="zh-TW" dirty="0" smtClean="0"/>
              <a:t>odd</a:t>
            </a:r>
            <a:endParaRPr lang="en-US" altLang="zh-TW" dirty="0" smtClean="0"/>
          </a:p>
          <a:p>
            <a:pPr lvl="1"/>
            <a:r>
              <a:rPr lang="en-US" altLang="zh-TW" dirty="0" smtClean="0"/>
              <a:t>So</a:t>
            </a:r>
            <a:r>
              <a:rPr lang="en-US" altLang="zh-TW" dirty="0"/>
              <a:t>, H </a:t>
            </a:r>
            <a:r>
              <a:rPr lang="en-US" altLang="zh-TW" dirty="0">
                <a:sym typeface="Symbol" panose="05050102010706020507" pitchFamily="18" charset="2"/>
              </a:rPr>
              <a:t> 0</a:t>
            </a:r>
            <a:r>
              <a:rPr lang="en-US" altLang="zh-TW" dirty="0" smtClean="0"/>
              <a:t>, </a:t>
            </a:r>
            <a:r>
              <a:rPr lang="en-US" altLang="zh-TW" dirty="0" err="1" smtClean="0"/>
              <a:t>p</a:t>
            </a:r>
            <a:r>
              <a:rPr lang="en-US" altLang="zh-TW" baseline="-25000" dirty="0" err="1" smtClean="0"/>
              <a:t>n</a:t>
            </a:r>
            <a:r>
              <a:rPr lang="en-US" altLang="zh-TW" dirty="0" smtClean="0"/>
              <a:t> odd </a:t>
            </a:r>
            <a:r>
              <a:rPr lang="en-US" altLang="zh-TW" dirty="0" smtClean="0">
                <a:sym typeface="Wingdings" panose="05000000000000000000" pitchFamily="2" charset="2"/>
              </a:rPr>
              <a:t></a:t>
            </a:r>
            <a:r>
              <a:rPr lang="en-US" altLang="zh-TW" dirty="0" smtClean="0"/>
              <a:t> correctable single bit error at bit 7</a:t>
            </a:r>
          </a:p>
          <a:p>
            <a:r>
              <a:rPr lang="en-US" altLang="zh-TW" dirty="0"/>
              <a:t>Example </a:t>
            </a:r>
            <a:r>
              <a:rPr lang="en-US" altLang="zh-TW" dirty="0" smtClean="0"/>
              <a:t>2: </a:t>
            </a:r>
            <a:r>
              <a:rPr lang="en-US" altLang="zh-TW" dirty="0"/>
              <a:t>detect bit pattern = </a:t>
            </a:r>
            <a:r>
              <a:rPr lang="en-US" altLang="zh-TW" u="sng" dirty="0" smtClean="0"/>
              <a:t>01</a:t>
            </a:r>
            <a:r>
              <a:rPr lang="en-US" altLang="zh-TW" dirty="0" smtClean="0"/>
              <a:t>1</a:t>
            </a:r>
            <a:r>
              <a:rPr lang="en-US" altLang="zh-TW" u="sng" dirty="0" smtClean="0"/>
              <a:t>1</a:t>
            </a:r>
            <a:r>
              <a:rPr lang="en-US" altLang="zh-TW" dirty="0" smtClean="0"/>
              <a:t>00</a:t>
            </a:r>
            <a:r>
              <a:rPr lang="en-US" altLang="zh-TW" b="1" dirty="0" smtClean="0">
                <a:solidFill>
                  <a:srgbClr val="FF0000"/>
                </a:solidFill>
              </a:rPr>
              <a:t>0</a:t>
            </a:r>
            <a:r>
              <a:rPr lang="en-US" altLang="zh-TW" b="1" u="sng" dirty="0" smtClean="0">
                <a:solidFill>
                  <a:srgbClr val="FF0000"/>
                </a:solidFill>
              </a:rPr>
              <a:t>1</a:t>
            </a:r>
            <a:r>
              <a:rPr lang="en-US" altLang="zh-TW" dirty="0" smtClean="0"/>
              <a:t>1010 </a:t>
            </a:r>
            <a:r>
              <a:rPr lang="en-US" altLang="zh-TW" dirty="0"/>
              <a:t>0</a:t>
            </a:r>
          </a:p>
          <a:p>
            <a:pPr lvl="1">
              <a:spcBef>
                <a:spcPts val="0"/>
              </a:spcBef>
            </a:pPr>
            <a:r>
              <a:rPr lang="en-US" altLang="zh-TW" dirty="0" smtClean="0">
                <a:solidFill>
                  <a:srgbClr val="FF0000"/>
                </a:solidFill>
              </a:rPr>
              <a:t>0</a:t>
            </a:r>
            <a:r>
              <a:rPr lang="en-US" altLang="zh-TW" dirty="0" smtClean="0"/>
              <a:t> </a:t>
            </a:r>
            <a:r>
              <a:rPr lang="en-US" altLang="zh-TW" dirty="0"/>
              <a:t>1 </a:t>
            </a:r>
            <a:r>
              <a:rPr lang="en-US" altLang="zh-TW" dirty="0">
                <a:solidFill>
                  <a:srgbClr val="FF0000"/>
                </a:solidFill>
              </a:rPr>
              <a:t>1</a:t>
            </a:r>
            <a:r>
              <a:rPr lang="en-US" altLang="zh-TW" dirty="0"/>
              <a:t> 1 </a:t>
            </a:r>
            <a:r>
              <a:rPr lang="en-US" altLang="zh-TW" dirty="0">
                <a:solidFill>
                  <a:srgbClr val="FF0000"/>
                </a:solidFill>
              </a:rPr>
              <a:t>0</a:t>
            </a:r>
            <a:r>
              <a:rPr lang="en-US" altLang="zh-TW" dirty="0"/>
              <a:t> 0 </a:t>
            </a:r>
            <a:r>
              <a:rPr lang="en-US" altLang="zh-TW" dirty="0">
                <a:solidFill>
                  <a:srgbClr val="FF0000"/>
                </a:solidFill>
              </a:rPr>
              <a:t>0</a:t>
            </a:r>
            <a:r>
              <a:rPr lang="en-US" altLang="zh-TW" dirty="0"/>
              <a:t> </a:t>
            </a:r>
            <a:r>
              <a:rPr lang="en-US" altLang="zh-TW" dirty="0" smtClean="0"/>
              <a:t>1 </a:t>
            </a:r>
            <a:r>
              <a:rPr lang="en-US" altLang="zh-TW" dirty="0">
                <a:solidFill>
                  <a:srgbClr val="FF0000"/>
                </a:solidFill>
              </a:rPr>
              <a:t>1</a:t>
            </a:r>
            <a:r>
              <a:rPr lang="en-US" altLang="zh-TW" dirty="0"/>
              <a:t> 0 </a:t>
            </a:r>
            <a:r>
              <a:rPr lang="en-US" altLang="zh-TW" dirty="0">
                <a:solidFill>
                  <a:srgbClr val="FF0000"/>
                </a:solidFill>
              </a:rPr>
              <a:t>1</a:t>
            </a:r>
            <a:r>
              <a:rPr lang="en-US" altLang="zh-TW" dirty="0"/>
              <a:t> 0 </a:t>
            </a:r>
            <a:r>
              <a:rPr lang="en-US" altLang="zh-TW" dirty="0">
                <a:sym typeface="Wingdings" panose="05000000000000000000" pitchFamily="2" charset="2"/>
              </a:rPr>
              <a:t> </a:t>
            </a:r>
            <a:r>
              <a:rPr lang="en-US" altLang="zh-TW" dirty="0">
                <a:sym typeface="Wingdings" panose="05000000000000000000" pitchFamily="2" charset="2"/>
              </a:rPr>
              <a:t>H = 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a:sym typeface="Wingdings" panose="05000000000000000000" pitchFamily="2" charset="2"/>
              </a:rPr>
              <a:t> = </a:t>
            </a:r>
            <a:r>
              <a:rPr lang="en-US" altLang="zh-TW" dirty="0">
                <a:sym typeface="Wingdings" panose="05000000000000000000" pitchFamily="2" charset="2"/>
              </a:rPr>
              <a:t>1 _ _ _</a:t>
            </a:r>
          </a:p>
          <a:p>
            <a:pPr lvl="1">
              <a:spcBef>
                <a:spcPts val="0"/>
              </a:spcBef>
            </a:pPr>
            <a:r>
              <a:rPr lang="en-US" altLang="zh-TW" dirty="0" smtClean="0"/>
              <a:t>0 </a:t>
            </a:r>
            <a:r>
              <a:rPr lang="en-US" altLang="zh-TW" dirty="0">
                <a:solidFill>
                  <a:srgbClr val="FF0000"/>
                </a:solidFill>
              </a:rPr>
              <a:t>1</a:t>
            </a:r>
            <a:r>
              <a:rPr lang="en-US" altLang="zh-TW" dirty="0"/>
              <a:t> </a:t>
            </a:r>
            <a:r>
              <a:rPr lang="en-US" altLang="zh-TW" dirty="0">
                <a:solidFill>
                  <a:srgbClr val="FF0000"/>
                </a:solidFill>
              </a:rPr>
              <a:t>1</a:t>
            </a:r>
            <a:r>
              <a:rPr lang="en-US" altLang="zh-TW" dirty="0"/>
              <a:t> 1 0 </a:t>
            </a:r>
            <a:r>
              <a:rPr lang="en-US" altLang="zh-TW" dirty="0">
                <a:solidFill>
                  <a:srgbClr val="FF0000"/>
                </a:solidFill>
              </a:rPr>
              <a:t>0 0</a:t>
            </a:r>
            <a:r>
              <a:rPr lang="en-US" altLang="zh-TW" dirty="0"/>
              <a:t> </a:t>
            </a:r>
            <a:r>
              <a:rPr lang="en-US" altLang="zh-TW" dirty="0" smtClean="0"/>
              <a:t>1 </a:t>
            </a:r>
            <a:r>
              <a:rPr lang="en-US" altLang="zh-TW" dirty="0"/>
              <a:t>1 </a:t>
            </a:r>
            <a:r>
              <a:rPr lang="en-US" altLang="zh-TW" dirty="0">
                <a:solidFill>
                  <a:srgbClr val="FF0000"/>
                </a:solidFill>
              </a:rPr>
              <a:t>0 1</a:t>
            </a:r>
            <a:r>
              <a:rPr lang="en-US" altLang="zh-TW" dirty="0"/>
              <a:t> 0 </a:t>
            </a:r>
            <a:r>
              <a:rPr lang="en-US" altLang="zh-TW" dirty="0">
                <a:sym typeface="Wingdings" panose="05000000000000000000" pitchFamily="2" charset="2"/>
              </a:rPr>
              <a:t> </a:t>
            </a:r>
            <a:r>
              <a:rPr lang="en-US" altLang="zh-TW" dirty="0">
                <a:sym typeface="Wingdings" panose="05000000000000000000" pitchFamily="2" charset="2"/>
              </a:rPr>
              <a:t>H = 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a:sym typeface="Wingdings" panose="05000000000000000000" pitchFamily="2" charset="2"/>
              </a:rPr>
              <a:t> = </a:t>
            </a:r>
            <a:r>
              <a:rPr lang="en-US" altLang="zh-TW" dirty="0">
                <a:sym typeface="Wingdings" panose="05000000000000000000" pitchFamily="2" charset="2"/>
              </a:rPr>
              <a:t>1 1 _</a:t>
            </a:r>
            <a:r>
              <a:rPr lang="zh-TW" altLang="en-US" dirty="0">
                <a:sym typeface="Wingdings" panose="05000000000000000000" pitchFamily="2" charset="2"/>
              </a:rPr>
              <a:t> </a:t>
            </a:r>
            <a:r>
              <a:rPr lang="en-US" altLang="zh-TW" dirty="0">
                <a:sym typeface="Wingdings" panose="05000000000000000000" pitchFamily="2" charset="2"/>
              </a:rPr>
              <a:t>_</a:t>
            </a:r>
          </a:p>
          <a:p>
            <a:pPr lvl="1">
              <a:spcBef>
                <a:spcPts val="0"/>
              </a:spcBef>
            </a:pPr>
            <a:r>
              <a:rPr lang="en-US" altLang="zh-TW" dirty="0" smtClean="0"/>
              <a:t>0 </a:t>
            </a:r>
            <a:r>
              <a:rPr lang="en-US" altLang="zh-TW" dirty="0"/>
              <a:t>1 1 </a:t>
            </a:r>
            <a:r>
              <a:rPr lang="en-US" altLang="zh-TW" dirty="0">
                <a:solidFill>
                  <a:srgbClr val="FF0000"/>
                </a:solidFill>
              </a:rPr>
              <a:t>1 0 0 0 </a:t>
            </a:r>
            <a:r>
              <a:rPr lang="en-US" altLang="zh-TW" dirty="0" smtClean="0"/>
              <a:t>1 </a:t>
            </a:r>
            <a:r>
              <a:rPr lang="en-US" altLang="zh-TW" dirty="0"/>
              <a:t>1 0 1 </a:t>
            </a:r>
            <a:r>
              <a:rPr lang="en-US" altLang="zh-TW" dirty="0">
                <a:solidFill>
                  <a:srgbClr val="FF0000"/>
                </a:solidFill>
              </a:rPr>
              <a:t>0</a:t>
            </a:r>
            <a:r>
              <a:rPr lang="en-US" altLang="zh-TW" dirty="0"/>
              <a:t> </a:t>
            </a:r>
            <a:r>
              <a:rPr lang="en-US" altLang="zh-TW" dirty="0">
                <a:sym typeface="Wingdings" panose="05000000000000000000" pitchFamily="2" charset="2"/>
              </a:rPr>
              <a:t> </a:t>
            </a:r>
            <a:r>
              <a:rPr lang="en-US" altLang="zh-TW" dirty="0">
                <a:sym typeface="Wingdings" panose="05000000000000000000" pitchFamily="2" charset="2"/>
              </a:rPr>
              <a:t>H = 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a:sym typeface="Wingdings" panose="05000000000000000000" pitchFamily="2" charset="2"/>
              </a:rPr>
              <a:t> = </a:t>
            </a:r>
            <a:r>
              <a:rPr lang="en-US" altLang="zh-TW" dirty="0">
                <a:sym typeface="Wingdings" panose="05000000000000000000" pitchFamily="2" charset="2"/>
              </a:rPr>
              <a:t>1 1 1 _</a:t>
            </a:r>
          </a:p>
          <a:p>
            <a:pPr lvl="1">
              <a:spcBef>
                <a:spcPts val="0"/>
              </a:spcBef>
            </a:pPr>
            <a:r>
              <a:rPr lang="en-US" altLang="zh-TW" dirty="0" smtClean="0"/>
              <a:t>0 </a:t>
            </a:r>
            <a:r>
              <a:rPr lang="en-US" altLang="zh-TW" dirty="0"/>
              <a:t>1 1 1 0 0 0 </a:t>
            </a:r>
            <a:r>
              <a:rPr lang="en-US" altLang="zh-TW" dirty="0" smtClean="0">
                <a:solidFill>
                  <a:srgbClr val="FF0000"/>
                </a:solidFill>
              </a:rPr>
              <a:t>1 </a:t>
            </a:r>
            <a:r>
              <a:rPr lang="en-US" altLang="zh-TW" dirty="0">
                <a:solidFill>
                  <a:srgbClr val="FF0000"/>
                </a:solidFill>
              </a:rPr>
              <a:t>1 0 1 0 </a:t>
            </a:r>
            <a:r>
              <a:rPr lang="en-US" altLang="zh-TW" dirty="0">
                <a:sym typeface="Wingdings" panose="05000000000000000000" pitchFamily="2" charset="2"/>
              </a:rPr>
              <a:t> </a:t>
            </a:r>
            <a:r>
              <a:rPr lang="en-US" altLang="zh-TW" dirty="0">
                <a:sym typeface="Wingdings" panose="05000000000000000000" pitchFamily="2" charset="2"/>
              </a:rPr>
              <a:t>H = h</a:t>
            </a:r>
            <a:r>
              <a:rPr lang="en-US" altLang="zh-TW" baseline="-25000" dirty="0">
                <a:sym typeface="Wingdings" panose="05000000000000000000" pitchFamily="2" charset="2"/>
              </a:rPr>
              <a:t>1</a:t>
            </a:r>
            <a:r>
              <a:rPr lang="en-US" altLang="zh-TW" dirty="0">
                <a:sym typeface="Wingdings" panose="05000000000000000000" pitchFamily="2" charset="2"/>
              </a:rPr>
              <a:t>h</a:t>
            </a:r>
            <a:r>
              <a:rPr lang="en-US" altLang="zh-TW" baseline="-25000" dirty="0">
                <a:sym typeface="Wingdings" panose="05000000000000000000" pitchFamily="2" charset="2"/>
              </a:rPr>
              <a:t>2</a:t>
            </a:r>
            <a:r>
              <a:rPr lang="en-US" altLang="zh-TW" dirty="0">
                <a:sym typeface="Wingdings" panose="05000000000000000000" pitchFamily="2" charset="2"/>
              </a:rPr>
              <a:t>h</a:t>
            </a:r>
            <a:r>
              <a:rPr lang="en-US" altLang="zh-TW" baseline="-25000" dirty="0">
                <a:sym typeface="Wingdings" panose="05000000000000000000" pitchFamily="2" charset="2"/>
              </a:rPr>
              <a:t>4</a:t>
            </a:r>
            <a:r>
              <a:rPr lang="en-US" altLang="zh-TW" dirty="0">
                <a:sym typeface="Wingdings" panose="05000000000000000000" pitchFamily="2" charset="2"/>
              </a:rPr>
              <a:t>h</a:t>
            </a:r>
            <a:r>
              <a:rPr lang="en-US" altLang="zh-TW" baseline="-25000" dirty="0">
                <a:sym typeface="Wingdings" panose="05000000000000000000" pitchFamily="2" charset="2"/>
              </a:rPr>
              <a:t>8</a:t>
            </a:r>
            <a:r>
              <a:rPr lang="en-US" altLang="zh-TW" dirty="0">
                <a:sym typeface="Wingdings" panose="05000000000000000000" pitchFamily="2" charset="2"/>
              </a:rPr>
              <a:t> = </a:t>
            </a:r>
            <a:r>
              <a:rPr lang="en-US" altLang="zh-TW" dirty="0">
                <a:sym typeface="Wingdings" panose="05000000000000000000" pitchFamily="2" charset="2"/>
              </a:rPr>
              <a:t>1 1 1 </a:t>
            </a:r>
            <a:r>
              <a:rPr lang="en-US" altLang="zh-TW" dirty="0" smtClean="0">
                <a:sym typeface="Wingdings" panose="05000000000000000000" pitchFamily="2" charset="2"/>
              </a:rPr>
              <a:t>1</a:t>
            </a:r>
            <a:endParaRPr lang="en-US" altLang="zh-TW" dirty="0">
              <a:sym typeface="Wingdings" panose="05000000000000000000" pitchFamily="2" charset="2"/>
            </a:endParaRPr>
          </a:p>
          <a:p>
            <a:pPr lvl="1"/>
            <a:r>
              <a:rPr lang="en-US" altLang="zh-TW" dirty="0"/>
              <a:t>The whole word </a:t>
            </a:r>
            <a:r>
              <a:rPr lang="en-US" altLang="zh-TW" dirty="0" smtClean="0"/>
              <a:t>is even parity </a:t>
            </a:r>
            <a:r>
              <a:rPr lang="en-US" altLang="zh-TW" dirty="0" smtClean="0">
                <a:sym typeface="Wingdings" panose="05000000000000000000" pitchFamily="2" charset="2"/>
              </a:rPr>
              <a:t> </a:t>
            </a:r>
            <a:r>
              <a:rPr lang="en-US" altLang="zh-TW" dirty="0" err="1" smtClean="0">
                <a:sym typeface="Wingdings" panose="05000000000000000000" pitchFamily="2" charset="2"/>
              </a:rPr>
              <a:t>h</a:t>
            </a:r>
            <a:r>
              <a:rPr lang="en-US" altLang="zh-TW" baseline="-25000" dirty="0" err="1" smtClean="0"/>
              <a:t>n</a:t>
            </a:r>
            <a:r>
              <a:rPr lang="en-US" altLang="zh-TW" dirty="0" smtClean="0"/>
              <a:t> </a:t>
            </a:r>
            <a:r>
              <a:rPr lang="en-US" altLang="zh-TW" dirty="0"/>
              <a:t>= </a:t>
            </a:r>
            <a:r>
              <a:rPr lang="en-US" altLang="zh-TW" dirty="0" smtClean="0"/>
              <a:t>even</a:t>
            </a:r>
            <a:endParaRPr lang="en-US" altLang="zh-TW" dirty="0"/>
          </a:p>
          <a:p>
            <a:pPr lvl="1"/>
            <a:r>
              <a:rPr lang="en-US" altLang="zh-TW" dirty="0"/>
              <a:t>So, H </a:t>
            </a:r>
            <a:r>
              <a:rPr lang="en-US" altLang="zh-TW" dirty="0" smtClean="0">
                <a:sym typeface="Symbol" panose="05050102010706020507" pitchFamily="18" charset="2"/>
              </a:rPr>
              <a:t> 0</a:t>
            </a:r>
            <a:r>
              <a:rPr lang="en-US" altLang="zh-TW" dirty="0" smtClean="0"/>
              <a:t>, </a:t>
            </a:r>
            <a:r>
              <a:rPr lang="en-US" altLang="zh-TW" dirty="0" err="1" smtClean="0"/>
              <a:t>h</a:t>
            </a:r>
            <a:r>
              <a:rPr lang="en-US" altLang="zh-TW" baseline="-25000" dirty="0" err="1" smtClean="0"/>
              <a:t>n</a:t>
            </a:r>
            <a:r>
              <a:rPr lang="en-US" altLang="zh-TW" dirty="0" smtClean="0"/>
              <a:t> </a:t>
            </a:r>
            <a:r>
              <a:rPr lang="en-US" altLang="zh-TW" dirty="0" smtClean="0"/>
              <a:t>even </a:t>
            </a:r>
            <a:r>
              <a:rPr lang="en-US" altLang="zh-TW" dirty="0">
                <a:sym typeface="Wingdings" panose="05000000000000000000" pitchFamily="2" charset="2"/>
              </a:rPr>
              <a:t></a:t>
            </a:r>
            <a:r>
              <a:rPr lang="en-US" altLang="zh-TW" dirty="0"/>
              <a:t> </a:t>
            </a:r>
            <a:r>
              <a:rPr lang="en-US" altLang="zh-TW" dirty="0" smtClean="0"/>
              <a:t>double </a:t>
            </a:r>
            <a:r>
              <a:rPr lang="en-US" altLang="zh-TW" dirty="0" smtClean="0"/>
              <a:t>error</a:t>
            </a:r>
            <a:endParaRPr lang="en-US" altLang="zh-TW" dirty="0">
              <a:solidFill>
                <a:srgbClr val="FF0000"/>
              </a:solidFill>
            </a:endParaRPr>
          </a:p>
          <a:p>
            <a:pPr lvl="1"/>
            <a:endParaRPr lang="en-US" altLang="zh-TW" dirty="0"/>
          </a:p>
          <a:p>
            <a:pPr lvl="1"/>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spTree>
    <p:extLst>
      <p:ext uri="{BB962C8B-B14F-4D97-AF65-F5344CB8AC3E}">
        <p14:creationId xmlns:p14="http://schemas.microsoft.com/office/powerpoint/2010/main" val="4284559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How to Use Memory Hierarchy?</a:t>
            </a:r>
            <a:endParaRPr lang="zh-TW" altLang="en-US" dirty="0"/>
          </a:p>
        </p:txBody>
      </p:sp>
      <p:sp>
        <p:nvSpPr>
          <p:cNvPr id="3" name="內容版面配置區 2"/>
          <p:cNvSpPr>
            <a:spLocks noGrp="1"/>
          </p:cNvSpPr>
          <p:nvPr>
            <p:ph idx="1"/>
          </p:nvPr>
        </p:nvSpPr>
        <p:spPr/>
        <p:txBody>
          <a:bodyPr/>
          <a:lstStyle/>
          <a:p>
            <a:r>
              <a:rPr lang="en-US" altLang="zh-TW" dirty="0" smtClean="0"/>
              <a:t>Entire addressable memory space available in largest, slowest memory</a:t>
            </a:r>
          </a:p>
          <a:p>
            <a:pPr lvl="1"/>
            <a:r>
              <a:rPr lang="en-US" altLang="zh-TW" dirty="0" smtClean="0"/>
              <a:t>Incrementally smaller and faster memories, each containing a subset of the memory below it, proceed toward processor</a:t>
            </a:r>
          </a:p>
          <a:p>
            <a:pPr lvl="1"/>
            <a:r>
              <a:rPr lang="en-US" altLang="zh-TW" i="1" dirty="0" smtClean="0"/>
              <a:t>Upper level</a:t>
            </a:r>
            <a:r>
              <a:rPr lang="en-US" altLang="zh-TW" dirty="0" smtClean="0"/>
              <a:t>: closer to processor (smaller, faster, expensive)</a:t>
            </a:r>
          </a:p>
          <a:p>
            <a:pPr lvl="1"/>
            <a:r>
              <a:rPr lang="en-US" altLang="zh-TW" i="1" dirty="0" smtClean="0"/>
              <a:t>Lower level</a:t>
            </a:r>
            <a:r>
              <a:rPr lang="en-US" altLang="zh-TW" dirty="0" smtClean="0"/>
              <a:t>: away from processor (bigger, slower, cheap)</a:t>
            </a:r>
          </a:p>
          <a:p>
            <a:endParaRPr lang="zh-TW" altLang="en-US" dirty="0"/>
          </a:p>
        </p:txBody>
      </p:sp>
      <p:sp>
        <p:nvSpPr>
          <p:cNvPr id="31" name="Rectangle 6"/>
          <p:cNvSpPr>
            <a:spLocks noChangeArrowheads="1"/>
          </p:cNvSpPr>
          <p:nvPr/>
        </p:nvSpPr>
        <p:spPr bwMode="auto">
          <a:xfrm>
            <a:off x="1835696" y="3773632"/>
            <a:ext cx="2328894" cy="219504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3" name="Rectangle 2"/>
          <p:cNvSpPr>
            <a:spLocks noChangeArrowheads="1"/>
          </p:cNvSpPr>
          <p:nvPr/>
        </p:nvSpPr>
        <p:spPr bwMode="auto">
          <a:xfrm>
            <a:off x="1939106" y="4185072"/>
            <a:ext cx="1324272" cy="612080"/>
          </a:xfrm>
          <a:prstGeom prst="rect">
            <a:avLst/>
          </a:prstGeom>
          <a:solidFill>
            <a:srgbClr val="99CCFF"/>
          </a:solidFill>
          <a:ln w="25400">
            <a:solidFill>
              <a:schemeClr val="tx1"/>
            </a:solidFill>
            <a:miter lim="800000"/>
            <a:headEnd/>
            <a:tailEnd/>
          </a:ln>
          <a:effectLst/>
          <a:extLst/>
        </p:spPr>
        <p:txBody>
          <a:bodyPr wrap="none" anchor="ctr"/>
          <a:lstStyle/>
          <a:p>
            <a:pPr algn="ctr"/>
            <a:r>
              <a:rPr lang="en-US" altLang="zh-TW" sz="2000" b="1" dirty="0">
                <a:latin typeface="+mn-lt"/>
              </a:rPr>
              <a:t>Control</a:t>
            </a:r>
          </a:p>
        </p:txBody>
      </p:sp>
      <p:sp>
        <p:nvSpPr>
          <p:cNvPr id="34" name="Rectangle 3"/>
          <p:cNvSpPr>
            <a:spLocks noChangeArrowheads="1"/>
          </p:cNvSpPr>
          <p:nvPr/>
        </p:nvSpPr>
        <p:spPr bwMode="auto">
          <a:xfrm>
            <a:off x="1939106" y="4913368"/>
            <a:ext cx="1290873" cy="928674"/>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5" name="Rectangle 4"/>
          <p:cNvSpPr>
            <a:spLocks noChangeArrowheads="1"/>
          </p:cNvSpPr>
          <p:nvPr/>
        </p:nvSpPr>
        <p:spPr bwMode="auto">
          <a:xfrm>
            <a:off x="1932973" y="5145537"/>
            <a:ext cx="1158261" cy="4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Datapath</a:t>
            </a:r>
            <a:endParaRPr lang="en-US" altLang="zh-TW" sz="2000" b="1" dirty="0">
              <a:latin typeface="+mn-lt"/>
            </a:endParaRPr>
          </a:p>
        </p:txBody>
      </p:sp>
      <p:sp>
        <p:nvSpPr>
          <p:cNvPr id="36" name="Rectangle 5"/>
          <p:cNvSpPr>
            <a:spLocks noChangeArrowheads="1"/>
          </p:cNvSpPr>
          <p:nvPr/>
        </p:nvSpPr>
        <p:spPr bwMode="auto">
          <a:xfrm>
            <a:off x="6857967" y="3773632"/>
            <a:ext cx="1116623" cy="219504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a:latin typeface="+mn-lt"/>
              </a:rPr>
              <a:t>Secondary</a:t>
            </a:r>
          </a:p>
          <a:p>
            <a:pPr algn="ctr"/>
            <a:r>
              <a:rPr lang="en-US" altLang="zh-TW" sz="2000" b="1">
                <a:latin typeface="+mn-lt"/>
              </a:rPr>
              <a:t>Storage</a:t>
            </a:r>
          </a:p>
          <a:p>
            <a:pPr algn="ctr"/>
            <a:r>
              <a:rPr lang="en-US" altLang="zh-TW" sz="2000" b="1">
                <a:latin typeface="+mn-lt"/>
              </a:rPr>
              <a:t>(Disk)</a:t>
            </a:r>
          </a:p>
        </p:txBody>
      </p:sp>
      <p:sp>
        <p:nvSpPr>
          <p:cNvPr id="37" name="Rectangle 7"/>
          <p:cNvSpPr>
            <a:spLocks noChangeArrowheads="1"/>
          </p:cNvSpPr>
          <p:nvPr/>
        </p:nvSpPr>
        <p:spPr bwMode="auto">
          <a:xfrm>
            <a:off x="2196578" y="3717032"/>
            <a:ext cx="17089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smtClean="0">
                <a:latin typeface="+mn-lt"/>
              </a:rPr>
              <a:t>Processor</a:t>
            </a:r>
            <a:r>
              <a:rPr lang="zh-TW" altLang="en-US" sz="2000" b="1" dirty="0" smtClean="0">
                <a:latin typeface="+mn-lt"/>
              </a:rPr>
              <a:t> </a:t>
            </a:r>
            <a:r>
              <a:rPr lang="en-US" altLang="zh-TW" sz="2000" b="1" dirty="0" smtClean="0">
                <a:latin typeface="+mn-lt"/>
              </a:rPr>
              <a:t>chip</a:t>
            </a:r>
            <a:endParaRPr lang="en-US" altLang="zh-TW" sz="2000" b="1" dirty="0">
              <a:latin typeface="+mn-lt"/>
            </a:endParaRPr>
          </a:p>
        </p:txBody>
      </p:sp>
      <p:sp>
        <p:nvSpPr>
          <p:cNvPr id="38" name="Line 8"/>
          <p:cNvSpPr>
            <a:spLocks noChangeShapeType="1"/>
          </p:cNvSpPr>
          <p:nvPr/>
        </p:nvSpPr>
        <p:spPr bwMode="auto">
          <a:xfrm flipV="1">
            <a:off x="3263378" y="3754027"/>
            <a:ext cx="3594589" cy="114878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9" name="Line 9"/>
          <p:cNvSpPr>
            <a:spLocks noChangeShapeType="1"/>
          </p:cNvSpPr>
          <p:nvPr/>
        </p:nvSpPr>
        <p:spPr bwMode="auto">
          <a:xfrm>
            <a:off x="3110978" y="5789276"/>
            <a:ext cx="3746989" cy="193565"/>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0" name="Rectangle 10"/>
          <p:cNvSpPr>
            <a:spLocks noChangeArrowheads="1"/>
          </p:cNvSpPr>
          <p:nvPr/>
        </p:nvSpPr>
        <p:spPr bwMode="auto">
          <a:xfrm>
            <a:off x="2743167" y="4976686"/>
            <a:ext cx="354623" cy="80203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1" name="Rectangle 11"/>
          <p:cNvSpPr>
            <a:spLocks noChangeArrowheads="1"/>
          </p:cNvSpPr>
          <p:nvPr/>
        </p:nvSpPr>
        <p:spPr bwMode="auto">
          <a:xfrm rot="5400000">
            <a:off x="2461402" y="5280065"/>
            <a:ext cx="9240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nchorCtr="1">
            <a:spAutoFit/>
          </a:bodyPr>
          <a:lstStyle/>
          <a:p>
            <a:r>
              <a:rPr lang="en-US" altLang="zh-TW" sz="1600" b="1" dirty="0">
                <a:latin typeface="+mn-lt"/>
              </a:rPr>
              <a:t>Registers</a:t>
            </a:r>
          </a:p>
        </p:txBody>
      </p:sp>
      <p:sp>
        <p:nvSpPr>
          <p:cNvPr id="42" name="Rectangle 12"/>
          <p:cNvSpPr>
            <a:spLocks noChangeArrowheads="1"/>
          </p:cNvSpPr>
          <p:nvPr/>
        </p:nvSpPr>
        <p:spPr bwMode="auto">
          <a:xfrm>
            <a:off x="3352767" y="4976686"/>
            <a:ext cx="659423" cy="80203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3" name="Rectangle 13"/>
          <p:cNvSpPr>
            <a:spLocks noChangeArrowheads="1"/>
          </p:cNvSpPr>
          <p:nvPr/>
        </p:nvSpPr>
        <p:spPr bwMode="auto">
          <a:xfrm>
            <a:off x="4406378" y="4586222"/>
            <a:ext cx="889489" cy="1266373"/>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smtClean="0">
                <a:latin typeface="+mn-lt"/>
              </a:rPr>
              <a:t>L2</a:t>
            </a:r>
            <a:endParaRPr lang="en-US" altLang="zh-TW" sz="2000" b="1" dirty="0">
              <a:latin typeface="+mn-lt"/>
            </a:endParaRPr>
          </a:p>
          <a:p>
            <a:pPr algn="ctr"/>
            <a:r>
              <a:rPr lang="en-US" altLang="zh-TW" sz="2000" b="1" dirty="0" smtClean="0">
                <a:latin typeface="+mn-lt"/>
              </a:rPr>
              <a:t>Cache</a:t>
            </a:r>
            <a:endParaRPr lang="en-US" altLang="zh-TW" sz="2000" b="1" dirty="0">
              <a:latin typeface="+mn-lt"/>
            </a:endParaRPr>
          </a:p>
        </p:txBody>
      </p:sp>
      <p:sp>
        <p:nvSpPr>
          <p:cNvPr id="44" name="Rectangle 14"/>
          <p:cNvSpPr>
            <a:spLocks noChangeArrowheads="1"/>
          </p:cNvSpPr>
          <p:nvPr/>
        </p:nvSpPr>
        <p:spPr bwMode="auto">
          <a:xfrm>
            <a:off x="5562567" y="4142991"/>
            <a:ext cx="1040423" cy="1772922"/>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a:latin typeface="+mn-lt"/>
              </a:rPr>
              <a:t>Main</a:t>
            </a:r>
          </a:p>
          <a:p>
            <a:pPr algn="ctr"/>
            <a:r>
              <a:rPr lang="en-US" altLang="zh-TW" sz="2000" b="1" dirty="0">
                <a:latin typeface="+mn-lt"/>
              </a:rPr>
              <a:t>Memory</a:t>
            </a:r>
          </a:p>
          <a:p>
            <a:pPr algn="ctr"/>
            <a:r>
              <a:rPr lang="en-US" altLang="zh-TW" sz="2000" b="1" dirty="0">
                <a:latin typeface="+mn-lt"/>
              </a:rPr>
              <a:t>(DRAM)</a:t>
            </a:r>
          </a:p>
        </p:txBody>
      </p:sp>
      <p:sp>
        <p:nvSpPr>
          <p:cNvPr id="45" name="Rectangle 15"/>
          <p:cNvSpPr>
            <a:spLocks noChangeArrowheads="1"/>
          </p:cNvSpPr>
          <p:nvPr/>
        </p:nvSpPr>
        <p:spPr bwMode="auto">
          <a:xfrm rot="5400000">
            <a:off x="3195200" y="5076039"/>
            <a:ext cx="952572" cy="57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600" b="1" dirty="0">
                <a:latin typeface="+mn-lt"/>
              </a:rPr>
              <a:t>On-Chip</a:t>
            </a:r>
          </a:p>
          <a:p>
            <a:pPr algn="ctr"/>
            <a:r>
              <a:rPr lang="en-US" altLang="zh-TW" sz="1600" b="1" dirty="0">
                <a:latin typeface="+mn-lt"/>
              </a:rPr>
              <a:t>Cache</a:t>
            </a:r>
          </a:p>
        </p:txBody>
      </p:sp>
      <p:sp>
        <p:nvSpPr>
          <p:cNvPr id="5" name="矩形 4"/>
          <p:cNvSpPr/>
          <p:nvPr/>
        </p:nvSpPr>
        <p:spPr bwMode="auto">
          <a:xfrm>
            <a:off x="5796136" y="5579417"/>
            <a:ext cx="288032" cy="142931"/>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366728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1" nodeType="clickEffect">
                                  <p:stCondLst>
                                    <p:cond delay="0"/>
                                  </p:stCondLst>
                                  <p:childTnLst>
                                    <p:animMotion origin="layout" path="M -2.77778E-6 -4.07407E-6 L -0.12604 0.00278 " pathEditMode="relative" rAng="0" ptsTypes="AA">
                                      <p:cBhvr>
                                        <p:cTn id="10" dur="2000" fill="hold"/>
                                        <p:tgtEl>
                                          <p:spTgt spid="5"/>
                                        </p:tgtEl>
                                        <p:attrNameLst>
                                          <p:attrName>ppt_x</p:attrName>
                                          <p:attrName>ppt_y</p:attrName>
                                        </p:attrNameLst>
                                      </p:cBhvr>
                                      <p:rCtr x="-6302" y="139"/>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altLang="zh-TW" dirty="0" smtClean="0"/>
              <a:t>Why Memory Hierarchy Works?</a:t>
            </a:r>
            <a:endParaRPr lang="en-AU" altLang="zh-TW" dirty="0" smtClean="0">
              <a:ea typeface="新細明體" panose="02020500000000000000" pitchFamily="18" charset="-120"/>
            </a:endParaRPr>
          </a:p>
        </p:txBody>
      </p:sp>
      <p:sp>
        <p:nvSpPr>
          <p:cNvPr id="6148" name="Rectangle 5"/>
          <p:cNvSpPr>
            <a:spLocks noGrp="1" noChangeArrowheads="1"/>
          </p:cNvSpPr>
          <p:nvPr>
            <p:ph type="body" idx="1"/>
          </p:nvPr>
        </p:nvSpPr>
        <p:spPr/>
        <p:txBody>
          <a:bodyPr/>
          <a:lstStyle/>
          <a:p>
            <a:pPr eaLnBrk="1" hangingPunct="1"/>
            <a:r>
              <a:rPr lang="en-US" altLang="zh-TW" dirty="0" smtClean="0">
                <a:solidFill>
                  <a:srgbClr val="FF0000"/>
                </a:solidFill>
              </a:rPr>
              <a:t>Principle of locality</a:t>
            </a:r>
            <a:r>
              <a:rPr lang="en-US" altLang="zh-TW" dirty="0" smtClean="0"/>
              <a:t>:</a:t>
            </a:r>
          </a:p>
          <a:p>
            <a:pPr lvl="1" eaLnBrk="1" hangingPunct="1"/>
            <a:r>
              <a:rPr lang="en-US" altLang="zh-TW" dirty="0" smtClean="0"/>
              <a:t>Programs access a small proportion of their address space (data and instruction) at any time </a:t>
            </a:r>
            <a:r>
              <a:rPr lang="en-US" altLang="zh-TW" dirty="0" smtClean="0">
                <a:sym typeface="Wingdings" panose="05000000000000000000" pitchFamily="2" charset="2"/>
              </a:rPr>
              <a:t> a program property</a:t>
            </a:r>
            <a:endParaRPr lang="en-US" altLang="zh-TW" dirty="0" smtClean="0"/>
          </a:p>
          <a:p>
            <a:pPr marL="263776" indent="-263776"/>
            <a:r>
              <a:rPr lang="en-US" altLang="zh-TW" dirty="0"/>
              <a:t>Two types of locality:</a:t>
            </a:r>
          </a:p>
          <a:p>
            <a:pPr lvl="1" eaLnBrk="1" hangingPunct="1"/>
            <a:r>
              <a:rPr lang="en-US" altLang="zh-TW" i="1" dirty="0" smtClean="0">
                <a:solidFill>
                  <a:srgbClr val="FF0000"/>
                </a:solidFill>
              </a:rPr>
              <a:t>Temporal locality</a:t>
            </a:r>
            <a:r>
              <a:rPr lang="en-US" altLang="zh-TW" dirty="0" smtClean="0"/>
              <a:t>: items accessed recently are likely to be accessed again soon, e.g., instructions in a loop</a:t>
            </a:r>
          </a:p>
          <a:p>
            <a:pPr lvl="1" eaLnBrk="1" hangingPunct="1"/>
            <a:r>
              <a:rPr lang="en-US" altLang="zh-TW" i="1" dirty="0" smtClean="0">
                <a:solidFill>
                  <a:srgbClr val="FF0000"/>
                </a:solidFill>
              </a:rPr>
              <a:t>Spatial locality</a:t>
            </a:r>
            <a:r>
              <a:rPr lang="en-US" altLang="zh-TW" dirty="0" smtClean="0"/>
              <a:t>: items near those accessed recently are likely to be accessed soon, e.g., sequential instruction access, array data</a:t>
            </a:r>
            <a:endParaRPr lang="en-AU" altLang="zh-TW" dirty="0" smtClean="0">
              <a:ea typeface="新細明體" panose="02020500000000000000" pitchFamily="18"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a:t>
            </a:fld>
            <a:endParaRPr lang="zh-TW" altLang="zh-TW"/>
          </a:p>
        </p:txBody>
      </p:sp>
      <p:grpSp>
        <p:nvGrpSpPr>
          <p:cNvPr id="21" name="群組 20"/>
          <p:cNvGrpSpPr/>
          <p:nvPr/>
        </p:nvGrpSpPr>
        <p:grpSpPr>
          <a:xfrm>
            <a:off x="4716016" y="4509120"/>
            <a:ext cx="4405308" cy="1705076"/>
            <a:chOff x="4540469" y="3933056"/>
            <a:chExt cx="4042210" cy="2042821"/>
          </a:xfrm>
        </p:grpSpPr>
        <p:sp>
          <p:nvSpPr>
            <p:cNvPr id="22" name="Line 6"/>
            <p:cNvSpPr>
              <a:spLocks noChangeShapeType="1"/>
            </p:cNvSpPr>
            <p:nvPr/>
          </p:nvSpPr>
          <p:spPr bwMode="auto">
            <a:xfrm flipV="1">
              <a:off x="5195888" y="5733256"/>
              <a:ext cx="24384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3" name="Line 7"/>
            <p:cNvSpPr>
              <a:spLocks noChangeShapeType="1"/>
            </p:cNvSpPr>
            <p:nvPr/>
          </p:nvSpPr>
          <p:spPr bwMode="auto">
            <a:xfrm flipV="1">
              <a:off x="5195888" y="4437856"/>
              <a:ext cx="0" cy="12954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4" name="Text Box 8"/>
            <p:cNvSpPr txBox="1">
              <a:spLocks noChangeArrowheads="1"/>
            </p:cNvSpPr>
            <p:nvPr/>
          </p:nvSpPr>
          <p:spPr bwMode="auto">
            <a:xfrm>
              <a:off x="4540469" y="4843264"/>
              <a:ext cx="675428"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Prob.</a:t>
              </a:r>
              <a:endParaRPr lang="en-US" altLang="zh-TW" sz="1800" b="0" dirty="0">
                <a:latin typeface="Arial" panose="020B0604020202020204" pitchFamily="34" charset="0"/>
              </a:endParaRPr>
            </a:p>
          </p:txBody>
        </p:sp>
        <p:sp>
          <p:nvSpPr>
            <p:cNvPr id="25" name="Text Box 9"/>
            <p:cNvSpPr txBox="1">
              <a:spLocks noChangeArrowheads="1"/>
            </p:cNvSpPr>
            <p:nvPr/>
          </p:nvSpPr>
          <p:spPr bwMode="auto">
            <a:xfrm>
              <a:off x="7598594" y="5533387"/>
              <a:ext cx="984085"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TW" sz="1800" b="0" dirty="0">
                  <a:latin typeface="Arial" panose="020B0604020202020204" pitchFamily="34" charset="0"/>
                </a:rPr>
                <a:t>Location</a:t>
              </a:r>
            </a:p>
          </p:txBody>
        </p:sp>
        <p:sp>
          <p:nvSpPr>
            <p:cNvPr id="26" name="Freeform 10"/>
            <p:cNvSpPr>
              <a:spLocks/>
            </p:cNvSpPr>
            <p:nvPr/>
          </p:nvSpPr>
          <p:spPr bwMode="auto">
            <a:xfrm>
              <a:off x="5195888" y="4363268"/>
              <a:ext cx="2209800" cy="1358900"/>
            </a:xfrm>
            <a:custGeom>
              <a:avLst/>
              <a:gdLst>
                <a:gd name="T0" fmla="*/ 0 w 1392"/>
                <a:gd name="T1" fmla="*/ 816 h 856"/>
                <a:gd name="T2" fmla="*/ 96 w 1392"/>
                <a:gd name="T3" fmla="*/ 810 h 856"/>
                <a:gd name="T4" fmla="*/ 192 w 1392"/>
                <a:gd name="T5" fmla="*/ 816 h 856"/>
                <a:gd name="T6" fmla="*/ 213 w 1392"/>
                <a:gd name="T7" fmla="*/ 744 h 856"/>
                <a:gd name="T8" fmla="*/ 265 w 1392"/>
                <a:gd name="T9" fmla="*/ 224 h 856"/>
                <a:gd name="T10" fmla="*/ 343 w 1392"/>
                <a:gd name="T11" fmla="*/ 726 h 856"/>
                <a:gd name="T12" fmla="*/ 432 w 1392"/>
                <a:gd name="T13" fmla="*/ 816 h 856"/>
                <a:gd name="T14" fmla="*/ 624 w 1392"/>
                <a:gd name="T15" fmla="*/ 816 h 856"/>
                <a:gd name="T16" fmla="*/ 672 w 1392"/>
                <a:gd name="T17" fmla="*/ 720 h 856"/>
                <a:gd name="T18" fmla="*/ 720 w 1392"/>
                <a:gd name="T19" fmla="*/ 0 h 856"/>
                <a:gd name="T20" fmla="*/ 816 w 1392"/>
                <a:gd name="T21" fmla="*/ 720 h 856"/>
                <a:gd name="T22" fmla="*/ 864 w 1392"/>
                <a:gd name="T23" fmla="*/ 816 h 856"/>
                <a:gd name="T24" fmla="*/ 1056 w 1392"/>
                <a:gd name="T25" fmla="*/ 816 h 856"/>
                <a:gd name="T26" fmla="*/ 1104 w 1392"/>
                <a:gd name="T27" fmla="*/ 720 h 856"/>
                <a:gd name="T28" fmla="*/ 1152 w 1392"/>
                <a:gd name="T29" fmla="*/ 384 h 856"/>
                <a:gd name="T30" fmla="*/ 1248 w 1392"/>
                <a:gd name="T31" fmla="*/ 768 h 856"/>
                <a:gd name="T32" fmla="*/ 1296 w 1392"/>
                <a:gd name="T33" fmla="*/ 816 h 856"/>
                <a:gd name="T34" fmla="*/ 1392 w 1392"/>
                <a:gd name="T35" fmla="*/ 81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2" h="856">
                  <a:moveTo>
                    <a:pt x="0" y="816"/>
                  </a:moveTo>
                  <a:cubicBezTo>
                    <a:pt x="16" y="815"/>
                    <a:pt x="64" y="810"/>
                    <a:pt x="96" y="810"/>
                  </a:cubicBezTo>
                  <a:cubicBezTo>
                    <a:pt x="128" y="810"/>
                    <a:pt x="172" y="827"/>
                    <a:pt x="192" y="816"/>
                  </a:cubicBezTo>
                  <a:cubicBezTo>
                    <a:pt x="212" y="805"/>
                    <a:pt x="201" y="843"/>
                    <a:pt x="213" y="744"/>
                  </a:cubicBezTo>
                  <a:cubicBezTo>
                    <a:pt x="225" y="645"/>
                    <a:pt x="243" y="227"/>
                    <a:pt x="265" y="224"/>
                  </a:cubicBezTo>
                  <a:cubicBezTo>
                    <a:pt x="287" y="221"/>
                    <a:pt x="315" y="627"/>
                    <a:pt x="343" y="726"/>
                  </a:cubicBezTo>
                  <a:cubicBezTo>
                    <a:pt x="371" y="825"/>
                    <a:pt x="385" y="801"/>
                    <a:pt x="432" y="816"/>
                  </a:cubicBezTo>
                  <a:cubicBezTo>
                    <a:pt x="479" y="831"/>
                    <a:pt x="584" y="832"/>
                    <a:pt x="624" y="816"/>
                  </a:cubicBezTo>
                  <a:cubicBezTo>
                    <a:pt x="664" y="800"/>
                    <a:pt x="656" y="856"/>
                    <a:pt x="672" y="720"/>
                  </a:cubicBezTo>
                  <a:cubicBezTo>
                    <a:pt x="688" y="584"/>
                    <a:pt x="696" y="0"/>
                    <a:pt x="720" y="0"/>
                  </a:cubicBezTo>
                  <a:cubicBezTo>
                    <a:pt x="744" y="0"/>
                    <a:pt x="792" y="584"/>
                    <a:pt x="816" y="720"/>
                  </a:cubicBezTo>
                  <a:cubicBezTo>
                    <a:pt x="840" y="856"/>
                    <a:pt x="824" y="800"/>
                    <a:pt x="864" y="816"/>
                  </a:cubicBezTo>
                  <a:cubicBezTo>
                    <a:pt x="904" y="832"/>
                    <a:pt x="1016" y="832"/>
                    <a:pt x="1056" y="816"/>
                  </a:cubicBezTo>
                  <a:cubicBezTo>
                    <a:pt x="1096" y="800"/>
                    <a:pt x="1088" y="792"/>
                    <a:pt x="1104" y="720"/>
                  </a:cubicBezTo>
                  <a:cubicBezTo>
                    <a:pt x="1120" y="648"/>
                    <a:pt x="1128" y="376"/>
                    <a:pt x="1152" y="384"/>
                  </a:cubicBezTo>
                  <a:cubicBezTo>
                    <a:pt x="1176" y="392"/>
                    <a:pt x="1224" y="696"/>
                    <a:pt x="1248" y="768"/>
                  </a:cubicBezTo>
                  <a:cubicBezTo>
                    <a:pt x="1272" y="840"/>
                    <a:pt x="1272" y="808"/>
                    <a:pt x="1296" y="816"/>
                  </a:cubicBezTo>
                  <a:cubicBezTo>
                    <a:pt x="1320" y="824"/>
                    <a:pt x="1356" y="820"/>
                    <a:pt x="1392" y="816"/>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7" name="Text Box 11"/>
            <p:cNvSpPr txBox="1">
              <a:spLocks noChangeArrowheads="1"/>
            </p:cNvSpPr>
            <p:nvPr/>
          </p:nvSpPr>
          <p:spPr bwMode="auto">
            <a:xfrm>
              <a:off x="5256213" y="4298181"/>
              <a:ext cx="810363"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Code</a:t>
              </a:r>
            </a:p>
          </p:txBody>
        </p:sp>
        <p:sp>
          <p:nvSpPr>
            <p:cNvPr id="28" name="Text Box 12"/>
            <p:cNvSpPr txBox="1">
              <a:spLocks noChangeArrowheads="1"/>
            </p:cNvSpPr>
            <p:nvPr/>
          </p:nvSpPr>
          <p:spPr bwMode="auto">
            <a:xfrm>
              <a:off x="5957887" y="3933056"/>
              <a:ext cx="838598"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Stack</a:t>
              </a:r>
            </a:p>
          </p:txBody>
        </p:sp>
        <p:sp>
          <p:nvSpPr>
            <p:cNvPr id="29" name="Text Box 13"/>
            <p:cNvSpPr txBox="1">
              <a:spLocks noChangeArrowheads="1"/>
            </p:cNvSpPr>
            <p:nvPr/>
          </p:nvSpPr>
          <p:spPr bwMode="auto">
            <a:xfrm>
              <a:off x="6643688" y="4542656"/>
              <a:ext cx="810363"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Array</a:t>
              </a:r>
            </a:p>
          </p:txBody>
        </p:sp>
      </p:grpSp>
      <p:grpSp>
        <p:nvGrpSpPr>
          <p:cNvPr id="30" name="群組 29"/>
          <p:cNvGrpSpPr/>
          <p:nvPr/>
        </p:nvGrpSpPr>
        <p:grpSpPr>
          <a:xfrm>
            <a:off x="971600" y="4659421"/>
            <a:ext cx="3756273" cy="1521893"/>
            <a:chOff x="1368723" y="4300339"/>
            <a:chExt cx="3756273" cy="1590857"/>
          </a:xfrm>
        </p:grpSpPr>
        <p:sp>
          <p:nvSpPr>
            <p:cNvPr id="31" name="Line 14"/>
            <p:cNvSpPr>
              <a:spLocks noChangeShapeType="1"/>
            </p:cNvSpPr>
            <p:nvPr/>
          </p:nvSpPr>
          <p:spPr bwMode="auto">
            <a:xfrm flipV="1">
              <a:off x="2098675" y="5694164"/>
              <a:ext cx="24384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32" name="Line 15"/>
            <p:cNvSpPr>
              <a:spLocks noChangeShapeType="1"/>
            </p:cNvSpPr>
            <p:nvPr/>
          </p:nvSpPr>
          <p:spPr bwMode="auto">
            <a:xfrm flipH="1" flipV="1">
              <a:off x="2098675" y="4300339"/>
              <a:ext cx="0" cy="1393825"/>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33" name="Text Box 16"/>
            <p:cNvSpPr txBox="1">
              <a:spLocks noChangeArrowheads="1"/>
            </p:cNvSpPr>
            <p:nvPr/>
          </p:nvSpPr>
          <p:spPr bwMode="auto">
            <a:xfrm>
              <a:off x="1368723" y="4730551"/>
              <a:ext cx="736099"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Prob.</a:t>
              </a:r>
              <a:endParaRPr lang="en-US" altLang="zh-TW" sz="1800" b="0" dirty="0">
                <a:latin typeface="Arial" panose="020B0604020202020204" pitchFamily="34" charset="0"/>
              </a:endParaRPr>
            </a:p>
          </p:txBody>
        </p:sp>
        <p:sp>
          <p:nvSpPr>
            <p:cNvPr id="34" name="Text Box 17"/>
            <p:cNvSpPr txBox="1">
              <a:spLocks noChangeArrowheads="1"/>
            </p:cNvSpPr>
            <p:nvPr/>
          </p:nvSpPr>
          <p:spPr bwMode="auto">
            <a:xfrm>
              <a:off x="4504313" y="5505128"/>
              <a:ext cx="620683" cy="3860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time</a:t>
              </a:r>
              <a:endParaRPr lang="en-US" altLang="zh-TW" sz="1800" b="0" dirty="0">
                <a:latin typeface="Arial" panose="020B0604020202020204" pitchFamily="34" charset="0"/>
              </a:endParaRPr>
            </a:p>
          </p:txBody>
        </p:sp>
        <p:sp>
          <p:nvSpPr>
            <p:cNvPr id="35" name="Freeform 18"/>
            <p:cNvSpPr>
              <a:spLocks/>
            </p:cNvSpPr>
            <p:nvPr/>
          </p:nvSpPr>
          <p:spPr bwMode="auto">
            <a:xfrm>
              <a:off x="2098675" y="4551164"/>
              <a:ext cx="2389188" cy="1120775"/>
            </a:xfrm>
            <a:custGeom>
              <a:avLst/>
              <a:gdLst>
                <a:gd name="T0" fmla="*/ 0 w 1505"/>
                <a:gd name="T1" fmla="*/ 0 h 706"/>
                <a:gd name="T2" fmla="*/ 488 w 1505"/>
                <a:gd name="T3" fmla="*/ 544 h 706"/>
                <a:gd name="T4" fmla="*/ 1505 w 1505"/>
                <a:gd name="T5" fmla="*/ 706 h 706"/>
              </a:gdLst>
              <a:ahLst/>
              <a:cxnLst>
                <a:cxn ang="0">
                  <a:pos x="T0" y="T1"/>
                </a:cxn>
                <a:cxn ang="0">
                  <a:pos x="T2" y="T3"/>
                </a:cxn>
                <a:cxn ang="0">
                  <a:pos x="T4" y="T5"/>
                </a:cxn>
              </a:cxnLst>
              <a:rect l="0" t="0" r="r" b="b"/>
              <a:pathLst>
                <a:path w="1505" h="706">
                  <a:moveTo>
                    <a:pt x="0" y="0"/>
                  </a:moveTo>
                  <a:cubicBezTo>
                    <a:pt x="81" y="91"/>
                    <a:pt x="237" y="426"/>
                    <a:pt x="488" y="544"/>
                  </a:cubicBezTo>
                  <a:cubicBezTo>
                    <a:pt x="739" y="662"/>
                    <a:pt x="1293" y="672"/>
                    <a:pt x="1505" y="706"/>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grpSp>
    </p:spTree>
    <p:extLst>
      <p:ext uri="{BB962C8B-B14F-4D97-AF65-F5344CB8AC3E}">
        <p14:creationId xmlns:p14="http://schemas.microsoft.com/office/powerpoint/2010/main" val="9284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fade">
                                      <p:cBhvr>
                                        <p:cTn id="7" dur="500"/>
                                        <p:tgtEl>
                                          <p:spTgt spid="614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xEl>
                                              <p:pRg st="3" end="3"/>
                                            </p:txEl>
                                          </p:spTgt>
                                        </p:tgtEl>
                                        <p:attrNameLst>
                                          <p:attrName>style.visibility</p:attrName>
                                        </p:attrNameLst>
                                      </p:cBhvr>
                                      <p:to>
                                        <p:strVal val="visible"/>
                                      </p:to>
                                    </p:set>
                                    <p:animEffect transition="in" filter="fade">
                                      <p:cBhvr>
                                        <p:cTn id="10" dur="500"/>
                                        <p:tgtEl>
                                          <p:spTgt spid="614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8">
                                            <p:txEl>
                                              <p:pRg st="4" end="4"/>
                                            </p:txEl>
                                          </p:spTgt>
                                        </p:tgtEl>
                                        <p:attrNameLst>
                                          <p:attrName>style.visibility</p:attrName>
                                        </p:attrNameLst>
                                      </p:cBhvr>
                                      <p:to>
                                        <p:strVal val="visible"/>
                                      </p:to>
                                    </p:set>
                                    <p:animEffect transition="in" filter="fade">
                                      <p:cBhvr>
                                        <p:cTn id="13" dur="500"/>
                                        <p:tgtEl>
                                          <p:spTgt spid="6148">
                                            <p:txEl>
                                              <p:pRg st="4" end="4"/>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09" name="Rectangle 29"/>
          <p:cNvSpPr>
            <a:spLocks noGrp="1" noChangeArrowheads="1"/>
          </p:cNvSpPr>
          <p:nvPr>
            <p:ph type="title"/>
          </p:nvPr>
        </p:nvSpPr>
        <p:spPr/>
        <p:txBody>
          <a:bodyPr/>
          <a:lstStyle/>
          <a:p>
            <a:r>
              <a:rPr lang="en-US" altLang="zh-TW" smtClean="0"/>
              <a:t>How Does It Work?</a:t>
            </a:r>
            <a:endParaRPr lang="en-US" altLang="zh-TW"/>
          </a:p>
        </p:txBody>
      </p:sp>
      <p:sp>
        <p:nvSpPr>
          <p:cNvPr id="506910" name="Rectangle 30"/>
          <p:cNvSpPr>
            <a:spLocks noGrp="1" noChangeArrowheads="1"/>
          </p:cNvSpPr>
          <p:nvPr>
            <p:ph type="body" idx="1"/>
          </p:nvPr>
        </p:nvSpPr>
        <p:spPr/>
        <p:txBody>
          <a:bodyPr/>
          <a:lstStyle/>
          <a:p>
            <a:r>
              <a:rPr lang="en-US" altLang="zh-TW" dirty="0" smtClean="0"/>
              <a:t>Temporal locality: keep most recently accessed data items closer to the processor (faster reuse)</a:t>
            </a:r>
          </a:p>
          <a:p>
            <a:r>
              <a:rPr lang="en-US" altLang="zh-TW" dirty="0" smtClean="0"/>
              <a:t>Spatial locality: move </a:t>
            </a:r>
            <a:r>
              <a:rPr lang="en-US" altLang="zh-TW" i="1" dirty="0" smtClean="0"/>
              <a:t>blocks</a:t>
            </a:r>
            <a:r>
              <a:rPr lang="en-US" altLang="zh-TW" dirty="0" smtClean="0"/>
              <a:t> consisting of contiguous words to the upper levels (bring in neighbors)</a:t>
            </a:r>
          </a:p>
          <a:p>
            <a:r>
              <a:rPr lang="en-US" altLang="zh-TW" i="1" dirty="0" smtClean="0"/>
              <a:t>Block</a:t>
            </a:r>
            <a:r>
              <a:rPr lang="en-US" altLang="zh-TW" dirty="0" smtClean="0"/>
              <a:t> (or </a:t>
            </a:r>
            <a:r>
              <a:rPr lang="en-US" altLang="zh-TW" i="1" dirty="0" smtClean="0"/>
              <a:t>page</a:t>
            </a:r>
            <a:r>
              <a:rPr lang="en-US" altLang="zh-TW" dirty="0" smtClean="0"/>
              <a:t>): basic </a:t>
            </a:r>
            <a:r>
              <a:rPr lang="en-US" altLang="zh-TW" dirty="0"/>
              <a:t>unit of </a:t>
            </a:r>
            <a:r>
              <a:rPr lang="en-US" altLang="zh-TW" dirty="0" smtClean="0"/>
              <a:t>data </a:t>
            </a:r>
            <a:r>
              <a:rPr lang="en-US" altLang="zh-TW" dirty="0"/>
              <a:t>transfer</a:t>
            </a:r>
          </a:p>
          <a:p>
            <a:pPr lvl="1"/>
            <a:r>
              <a:rPr lang="en-US" altLang="zh-TW" dirty="0"/>
              <a:t>Minimum unit of </a:t>
            </a:r>
            <a:r>
              <a:rPr lang="en-US" altLang="zh-TW" dirty="0" smtClean="0"/>
              <a:t>data </a:t>
            </a:r>
            <a:r>
              <a:rPr lang="en-US" altLang="zh-TW" dirty="0"/>
              <a:t>that can either be present or not present in a level of the </a:t>
            </a:r>
            <a:r>
              <a:rPr lang="en-US" altLang="zh-TW" dirty="0" smtClean="0"/>
              <a:t>hierarchy</a:t>
            </a:r>
            <a:endParaRPr lang="en-US" altLang="zh-TW" b="1" dirty="0"/>
          </a:p>
        </p:txBody>
      </p:sp>
      <p:sp>
        <p:nvSpPr>
          <p:cNvPr id="36" name="Rectangle 3"/>
          <p:cNvSpPr>
            <a:spLocks noChangeArrowheads="1"/>
          </p:cNvSpPr>
          <p:nvPr/>
        </p:nvSpPr>
        <p:spPr bwMode="auto">
          <a:xfrm>
            <a:off x="4056561" y="4320276"/>
            <a:ext cx="1471153" cy="1513267"/>
          </a:xfrm>
          <a:prstGeom prst="rect">
            <a:avLst/>
          </a:prstGeom>
          <a:solidFill>
            <a:schemeClr val="bg1">
              <a:lumMod val="95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 name="Rectangle 4"/>
          <p:cNvSpPr>
            <a:spLocks noChangeArrowheads="1"/>
          </p:cNvSpPr>
          <p:nvPr/>
        </p:nvSpPr>
        <p:spPr bwMode="auto">
          <a:xfrm>
            <a:off x="6616367" y="4077072"/>
            <a:ext cx="1627463" cy="1999674"/>
          </a:xfrm>
          <a:prstGeom prst="rect">
            <a:avLst/>
          </a:prstGeom>
          <a:solidFill>
            <a:schemeClr val="accent6">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8" name="Rectangle 5"/>
          <p:cNvSpPr>
            <a:spLocks noChangeArrowheads="1"/>
          </p:cNvSpPr>
          <p:nvPr/>
        </p:nvSpPr>
        <p:spPr bwMode="auto">
          <a:xfrm>
            <a:off x="6662341" y="4104095"/>
            <a:ext cx="1509771" cy="73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dirty="0">
                <a:latin typeface="+mn-lt"/>
              </a:rPr>
              <a:t>Lower Level</a:t>
            </a:r>
          </a:p>
          <a:p>
            <a:pPr algn="ctr"/>
            <a:r>
              <a:rPr lang="en-US" altLang="zh-TW" sz="1800" b="1" dirty="0">
                <a:latin typeface="+mn-lt"/>
              </a:rPr>
              <a:t>Memory</a:t>
            </a:r>
          </a:p>
        </p:txBody>
      </p:sp>
      <p:sp>
        <p:nvSpPr>
          <p:cNvPr id="39" name="Rectangle 6"/>
          <p:cNvSpPr>
            <a:spLocks noChangeArrowheads="1"/>
          </p:cNvSpPr>
          <p:nvPr/>
        </p:nvSpPr>
        <p:spPr bwMode="auto">
          <a:xfrm>
            <a:off x="4019783" y="4347298"/>
            <a:ext cx="1517126" cy="73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Upper Level</a:t>
            </a:r>
          </a:p>
          <a:p>
            <a:pPr algn="ctr"/>
            <a:r>
              <a:rPr lang="en-US" altLang="zh-TW" sz="1800" b="1">
                <a:latin typeface="+mn-lt"/>
              </a:rPr>
              <a:t>Memory</a:t>
            </a:r>
          </a:p>
        </p:txBody>
      </p:sp>
      <p:sp>
        <p:nvSpPr>
          <p:cNvPr id="40" name="Line 7"/>
          <p:cNvSpPr>
            <a:spLocks noChangeShapeType="1"/>
          </p:cNvSpPr>
          <p:nvPr/>
        </p:nvSpPr>
        <p:spPr bwMode="auto">
          <a:xfrm flipH="1">
            <a:off x="1923390" y="4712104"/>
            <a:ext cx="211846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1" name="Rectangle 8"/>
          <p:cNvSpPr>
            <a:spLocks noChangeArrowheads="1"/>
          </p:cNvSpPr>
          <p:nvPr/>
        </p:nvSpPr>
        <p:spPr bwMode="auto">
          <a:xfrm>
            <a:off x="2346346" y="4399655"/>
            <a:ext cx="1583328" cy="41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To Processor</a:t>
            </a:r>
          </a:p>
        </p:txBody>
      </p:sp>
      <p:sp>
        <p:nvSpPr>
          <p:cNvPr id="42" name="Line 9"/>
          <p:cNvSpPr>
            <a:spLocks noChangeShapeType="1"/>
          </p:cNvSpPr>
          <p:nvPr/>
        </p:nvSpPr>
        <p:spPr bwMode="auto">
          <a:xfrm>
            <a:off x="1923390" y="5522782"/>
            <a:ext cx="211846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 name="Rectangle 10"/>
          <p:cNvSpPr>
            <a:spLocks noChangeArrowheads="1"/>
          </p:cNvSpPr>
          <p:nvPr/>
        </p:nvSpPr>
        <p:spPr bwMode="auto">
          <a:xfrm>
            <a:off x="2232332" y="5210333"/>
            <a:ext cx="1906982" cy="41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From Processor</a:t>
            </a:r>
          </a:p>
        </p:txBody>
      </p:sp>
      <p:sp>
        <p:nvSpPr>
          <p:cNvPr id="44" name="Line 11"/>
          <p:cNvSpPr>
            <a:spLocks noChangeShapeType="1"/>
          </p:cNvSpPr>
          <p:nvPr/>
        </p:nvSpPr>
        <p:spPr bwMode="auto">
          <a:xfrm>
            <a:off x="5542426" y="5036375"/>
            <a:ext cx="105923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nvGrpSpPr>
          <p:cNvPr id="3" name="群組 2"/>
          <p:cNvGrpSpPr/>
          <p:nvPr/>
        </p:nvGrpSpPr>
        <p:grpSpPr>
          <a:xfrm>
            <a:off x="6912437" y="5085184"/>
            <a:ext cx="1044518" cy="694143"/>
            <a:chOff x="6912437" y="5315046"/>
            <a:chExt cx="1044518" cy="694143"/>
          </a:xfrm>
        </p:grpSpPr>
        <p:sp>
          <p:nvSpPr>
            <p:cNvPr id="47" name="Rectangle 14"/>
            <p:cNvSpPr>
              <a:spLocks noChangeArrowheads="1"/>
            </p:cNvSpPr>
            <p:nvPr/>
          </p:nvSpPr>
          <p:spPr bwMode="auto">
            <a:xfrm>
              <a:off x="6912437" y="5610606"/>
              <a:ext cx="1044518" cy="391828"/>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8" name="Rectangle 15"/>
            <p:cNvSpPr>
              <a:spLocks noChangeArrowheads="1"/>
            </p:cNvSpPr>
            <p:nvPr/>
          </p:nvSpPr>
          <p:spPr bwMode="auto">
            <a:xfrm>
              <a:off x="7004384" y="5315046"/>
              <a:ext cx="860624" cy="36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dirty="0">
                  <a:latin typeface="+mn-lt"/>
                </a:rPr>
                <a:t>Block Y</a:t>
              </a:r>
            </a:p>
          </p:txBody>
        </p:sp>
        <p:sp>
          <p:nvSpPr>
            <p:cNvPr id="52" name="Line 19"/>
            <p:cNvSpPr>
              <a:spLocks noChangeShapeType="1"/>
            </p:cNvSpPr>
            <p:nvPr/>
          </p:nvSpPr>
          <p:spPr bwMode="auto">
            <a:xfrm>
              <a:off x="7434696"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3" name="Line 20"/>
            <p:cNvSpPr>
              <a:spLocks noChangeShapeType="1"/>
            </p:cNvSpPr>
            <p:nvPr/>
          </p:nvSpPr>
          <p:spPr bwMode="auto">
            <a:xfrm>
              <a:off x="7699503"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4" name="Line 21"/>
            <p:cNvSpPr>
              <a:spLocks noChangeShapeType="1"/>
            </p:cNvSpPr>
            <p:nvPr/>
          </p:nvSpPr>
          <p:spPr bwMode="auto">
            <a:xfrm>
              <a:off x="7169888"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78600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8.33333E-7 3.7037E-7 L -0.28941 0.00231 " pathEditMode="relative" rAng="0" ptsTypes="AA">
                                      <p:cBhvr>
                                        <p:cTn id="6" dur="2000" fill="hold"/>
                                        <p:tgtEl>
                                          <p:spTgt spid="3"/>
                                        </p:tgtEl>
                                        <p:attrNameLst>
                                          <p:attrName>ppt_x</p:attrName>
                                          <p:attrName>ppt_y</p:attrName>
                                        </p:attrNameLst>
                                      </p:cBhvr>
                                      <p:rCtr x="-14479" y="11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06910">
                                            <p:txEl>
                                              <p:pRg st="2" end="2"/>
                                            </p:txEl>
                                          </p:spTgt>
                                        </p:tgtEl>
                                        <p:attrNameLst>
                                          <p:attrName>style.visibility</p:attrName>
                                        </p:attrNameLst>
                                      </p:cBhvr>
                                      <p:to>
                                        <p:strVal val="visible"/>
                                      </p:to>
                                    </p:set>
                                    <p:animEffect transition="in" filter="fade">
                                      <p:cBhvr>
                                        <p:cTn id="11" dur="500"/>
                                        <p:tgtEl>
                                          <p:spTgt spid="506910">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06910">
                                            <p:txEl>
                                              <p:pRg st="3" end="3"/>
                                            </p:txEl>
                                          </p:spTgt>
                                        </p:tgtEl>
                                        <p:attrNameLst>
                                          <p:attrName>style.visibility</p:attrName>
                                        </p:attrNameLst>
                                      </p:cBhvr>
                                      <p:to>
                                        <p:strVal val="visible"/>
                                      </p:to>
                                    </p:set>
                                    <p:animEffect transition="in" filter="fade">
                                      <p:cBhvr>
                                        <p:cTn id="14" dur="500"/>
                                        <p:tgtEl>
                                          <p:spTgt spid="5069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843808" y="1719269"/>
            <a:ext cx="1766510" cy="1023573"/>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smtClean="0">
                <a:latin typeface="+mn-lt"/>
              </a:rPr>
              <a:t>CPU</a:t>
            </a:r>
            <a:endParaRPr lang="zh-TW" altLang="en-US" sz="2000" b="1" dirty="0">
              <a:latin typeface="+mn-lt"/>
            </a:endParaRPr>
          </a:p>
        </p:txBody>
      </p:sp>
      <p:sp>
        <p:nvSpPr>
          <p:cNvPr id="508965" name="Rectangle 37"/>
          <p:cNvSpPr>
            <a:spLocks noGrp="1" noChangeArrowheads="1"/>
          </p:cNvSpPr>
          <p:nvPr>
            <p:ph type="title"/>
          </p:nvPr>
        </p:nvSpPr>
        <p:spPr/>
        <p:txBody>
          <a:bodyPr/>
          <a:lstStyle/>
          <a:p>
            <a:r>
              <a:rPr lang="en-US" altLang="zh-TW"/>
              <a:t>Levels of Memory Hierarchy</a:t>
            </a:r>
          </a:p>
        </p:txBody>
      </p:sp>
      <p:sp>
        <p:nvSpPr>
          <p:cNvPr id="508966" name="Rectangle 38"/>
          <p:cNvSpPr>
            <a:spLocks noGrp="1" noChangeArrowheads="1"/>
          </p:cNvSpPr>
          <p:nvPr>
            <p:ph type="body" idx="4294967295"/>
          </p:nvPr>
        </p:nvSpPr>
        <p:spPr>
          <a:xfrm>
            <a:off x="801688" y="1052513"/>
            <a:ext cx="8342312" cy="5057775"/>
          </a:xfrm>
        </p:spPr>
        <p:txBody>
          <a:bodyPr/>
          <a:lstStyle/>
          <a:p>
            <a:endParaRPr lang="zh-TW" altLang="en-US" sz="2000" dirty="0"/>
          </a:p>
          <a:p>
            <a:endParaRPr lang="zh-TW" altLang="en-US" sz="2000" dirty="0"/>
          </a:p>
        </p:txBody>
      </p:sp>
      <p:sp>
        <p:nvSpPr>
          <p:cNvPr id="508936" name="Rectangle 8"/>
          <p:cNvSpPr>
            <a:spLocks noChangeArrowheads="1"/>
          </p:cNvSpPr>
          <p:nvPr/>
        </p:nvSpPr>
        <p:spPr bwMode="auto">
          <a:xfrm>
            <a:off x="3135288" y="2228491"/>
            <a:ext cx="1192823" cy="398585"/>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Registers</a:t>
            </a:r>
            <a:endParaRPr lang="en-US" altLang="zh-TW" sz="2000" b="1" dirty="0">
              <a:latin typeface="+mn-lt"/>
            </a:endParaRPr>
          </a:p>
        </p:txBody>
      </p:sp>
      <p:sp>
        <p:nvSpPr>
          <p:cNvPr id="508942" name="Rectangle 14"/>
          <p:cNvSpPr>
            <a:spLocks noChangeArrowheads="1"/>
          </p:cNvSpPr>
          <p:nvPr/>
        </p:nvSpPr>
        <p:spPr bwMode="auto">
          <a:xfrm>
            <a:off x="2754288" y="3142892"/>
            <a:ext cx="19548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Cache</a:t>
            </a:r>
            <a:endParaRPr lang="en-US" altLang="zh-TW" sz="2000" b="1" dirty="0">
              <a:latin typeface="+mn-lt"/>
            </a:endParaRPr>
          </a:p>
        </p:txBody>
      </p:sp>
      <p:sp>
        <p:nvSpPr>
          <p:cNvPr id="508943" name="Rectangle 15"/>
          <p:cNvSpPr>
            <a:spLocks noChangeArrowheads="1"/>
          </p:cNvSpPr>
          <p:nvPr/>
        </p:nvSpPr>
        <p:spPr bwMode="auto">
          <a:xfrm>
            <a:off x="2297088" y="4127630"/>
            <a:ext cx="28692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Memory</a:t>
            </a:r>
            <a:endParaRPr lang="en-US" altLang="zh-TW" sz="2000" b="1" dirty="0">
              <a:latin typeface="+mn-lt"/>
            </a:endParaRPr>
          </a:p>
        </p:txBody>
      </p:sp>
      <p:sp>
        <p:nvSpPr>
          <p:cNvPr id="508944" name="Rectangle 16"/>
          <p:cNvSpPr>
            <a:spLocks noChangeArrowheads="1"/>
          </p:cNvSpPr>
          <p:nvPr/>
        </p:nvSpPr>
        <p:spPr bwMode="auto">
          <a:xfrm>
            <a:off x="1763688" y="5112368"/>
            <a:ext cx="39360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a:latin typeface="+mn-lt"/>
              </a:rPr>
              <a:t>Disk</a:t>
            </a:r>
            <a:endParaRPr lang="zh-TW" altLang="en-US" sz="2000" b="1" dirty="0">
              <a:latin typeface="+mn-lt"/>
            </a:endParaRPr>
          </a:p>
        </p:txBody>
      </p:sp>
      <p:sp>
        <p:nvSpPr>
          <p:cNvPr id="508930" name="Rectangle 2"/>
          <p:cNvSpPr>
            <a:spLocks noChangeArrowheads="1"/>
          </p:cNvSpPr>
          <p:nvPr/>
        </p:nvSpPr>
        <p:spPr bwMode="auto">
          <a:xfrm>
            <a:off x="343293" y="2060848"/>
            <a:ext cx="1577685" cy="8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ts val="2000"/>
              </a:lnSpc>
            </a:pPr>
            <a:r>
              <a:rPr lang="en-US" altLang="zh-TW" sz="2000" b="1" i="1" u="sng" dirty="0">
                <a:latin typeface="+mn-lt"/>
              </a:rPr>
              <a:t>CPU Registers</a:t>
            </a:r>
          </a:p>
          <a:p>
            <a:pPr>
              <a:lnSpc>
                <a:spcPts val="2000"/>
              </a:lnSpc>
            </a:pPr>
            <a:r>
              <a:rPr lang="en-US" altLang="zh-TW" sz="2000" b="1" dirty="0">
                <a:latin typeface="+mn-lt"/>
              </a:rPr>
              <a:t>100s </a:t>
            </a:r>
            <a:r>
              <a:rPr lang="en-US" altLang="zh-TW" sz="2000" b="1" dirty="0" smtClean="0">
                <a:latin typeface="+mn-lt"/>
              </a:rPr>
              <a:t>Bytes</a:t>
            </a:r>
            <a:br>
              <a:rPr lang="en-US" altLang="zh-TW" sz="2000" b="1" dirty="0" smtClean="0">
                <a:latin typeface="+mn-lt"/>
              </a:rPr>
            </a:br>
            <a:r>
              <a:rPr lang="en-US" altLang="zh-TW" sz="2000" b="1" dirty="0" smtClean="0">
                <a:latin typeface="+mn-lt"/>
              </a:rPr>
              <a:t>&lt;1s cycle</a:t>
            </a:r>
            <a:endParaRPr lang="en-US" altLang="zh-TW" sz="2000" b="1" dirty="0">
              <a:latin typeface="+mn-lt"/>
            </a:endParaRPr>
          </a:p>
        </p:txBody>
      </p:sp>
      <p:sp>
        <p:nvSpPr>
          <p:cNvPr id="508931" name="Rectangle 3"/>
          <p:cNvSpPr>
            <a:spLocks noChangeArrowheads="1"/>
          </p:cNvSpPr>
          <p:nvPr/>
        </p:nvSpPr>
        <p:spPr bwMode="auto">
          <a:xfrm>
            <a:off x="343293" y="2999284"/>
            <a:ext cx="1166675"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Cache</a:t>
            </a:r>
          </a:p>
          <a:p>
            <a:pPr>
              <a:lnSpc>
                <a:spcPct val="90000"/>
              </a:lnSpc>
            </a:pPr>
            <a:r>
              <a:rPr lang="en-US" altLang="zh-TW" sz="2000" b="1" dirty="0">
                <a:latin typeface="+mn-lt"/>
              </a:rPr>
              <a:t>M</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10s cycles</a:t>
            </a:r>
            <a:endParaRPr lang="en-US" altLang="zh-TW" sz="2000" b="1" dirty="0">
              <a:latin typeface="+mn-lt"/>
            </a:endParaRPr>
          </a:p>
        </p:txBody>
      </p:sp>
      <p:sp>
        <p:nvSpPr>
          <p:cNvPr id="508932" name="Rectangle 4"/>
          <p:cNvSpPr>
            <a:spLocks noChangeArrowheads="1"/>
          </p:cNvSpPr>
          <p:nvPr/>
        </p:nvSpPr>
        <p:spPr bwMode="auto">
          <a:xfrm>
            <a:off x="343293" y="3998677"/>
            <a:ext cx="1636419"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Main Memory</a:t>
            </a:r>
          </a:p>
          <a:p>
            <a:pPr>
              <a:lnSpc>
                <a:spcPct val="90000"/>
              </a:lnSpc>
            </a:pPr>
            <a:r>
              <a:rPr lang="en-US" altLang="zh-TW" sz="2000" b="1" dirty="0">
                <a:latin typeface="+mn-lt"/>
              </a:rPr>
              <a:t>G</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100s cycles</a:t>
            </a:r>
            <a:endParaRPr lang="en-US" altLang="zh-TW" sz="2000" b="1" dirty="0">
              <a:latin typeface="+mn-lt"/>
            </a:endParaRPr>
          </a:p>
        </p:txBody>
      </p:sp>
      <p:sp>
        <p:nvSpPr>
          <p:cNvPr id="508933" name="Rectangle 5"/>
          <p:cNvSpPr>
            <a:spLocks noChangeArrowheads="1"/>
          </p:cNvSpPr>
          <p:nvPr/>
        </p:nvSpPr>
        <p:spPr bwMode="auto">
          <a:xfrm>
            <a:off x="343293" y="4968761"/>
            <a:ext cx="1158660"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Disk</a:t>
            </a:r>
          </a:p>
          <a:p>
            <a:pPr>
              <a:lnSpc>
                <a:spcPct val="90000"/>
              </a:lnSpc>
            </a:pPr>
            <a:r>
              <a:rPr lang="en-US" altLang="zh-TW" sz="2000" b="1" dirty="0">
                <a:latin typeface="+mn-lt"/>
              </a:rPr>
              <a:t>T</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1M cycles</a:t>
            </a:r>
            <a:endParaRPr lang="en-US" altLang="zh-TW" sz="2000" b="1" dirty="0">
              <a:latin typeface="+mn-lt"/>
            </a:endParaRPr>
          </a:p>
        </p:txBody>
      </p:sp>
      <p:sp>
        <p:nvSpPr>
          <p:cNvPr id="508934" name="Rectangle 6"/>
          <p:cNvSpPr>
            <a:spLocks noChangeArrowheads="1"/>
          </p:cNvSpPr>
          <p:nvPr/>
        </p:nvSpPr>
        <p:spPr bwMode="auto">
          <a:xfrm>
            <a:off x="343293" y="1484784"/>
            <a:ext cx="1389620"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dirty="0">
                <a:latin typeface="+mn-lt"/>
              </a:rPr>
              <a:t>Capacity</a:t>
            </a:r>
          </a:p>
          <a:p>
            <a:pPr>
              <a:lnSpc>
                <a:spcPct val="90000"/>
              </a:lnSpc>
            </a:pPr>
            <a:r>
              <a:rPr lang="en-US" altLang="zh-TW" sz="2000" b="1" i="1" dirty="0">
                <a:latin typeface="+mn-lt"/>
              </a:rPr>
              <a:t>Access Time</a:t>
            </a:r>
          </a:p>
          <a:p>
            <a:pPr>
              <a:lnSpc>
                <a:spcPct val="90000"/>
              </a:lnSpc>
            </a:pPr>
            <a:endParaRPr lang="en-US" altLang="zh-TW" sz="2000" b="1" i="1" dirty="0">
              <a:latin typeface="+mn-lt"/>
            </a:endParaRPr>
          </a:p>
        </p:txBody>
      </p:sp>
      <p:sp>
        <p:nvSpPr>
          <p:cNvPr id="508946" name="Line 18"/>
          <p:cNvSpPr>
            <a:spLocks noChangeShapeType="1"/>
          </p:cNvSpPr>
          <p:nvPr/>
        </p:nvSpPr>
        <p:spPr bwMode="auto">
          <a:xfrm>
            <a:off x="3731699" y="2638799"/>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47" name="Line 19"/>
          <p:cNvSpPr>
            <a:spLocks noChangeShapeType="1"/>
          </p:cNvSpPr>
          <p:nvPr/>
        </p:nvSpPr>
        <p:spPr bwMode="auto">
          <a:xfrm>
            <a:off x="3731699" y="3623538"/>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48" name="Line 20"/>
          <p:cNvSpPr>
            <a:spLocks noChangeShapeType="1"/>
          </p:cNvSpPr>
          <p:nvPr/>
        </p:nvSpPr>
        <p:spPr bwMode="auto">
          <a:xfrm>
            <a:off x="3731699" y="4608276"/>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50" name="Rectangle 22"/>
          <p:cNvSpPr>
            <a:spLocks noChangeArrowheads="1"/>
          </p:cNvSpPr>
          <p:nvPr/>
        </p:nvSpPr>
        <p:spPr bwMode="auto">
          <a:xfrm>
            <a:off x="3893638" y="2742842"/>
            <a:ext cx="166341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Instr. </a:t>
            </a:r>
            <a:r>
              <a:rPr lang="en-US" altLang="zh-TW" sz="2000" dirty="0" smtClean="0">
                <a:latin typeface="+mn-lt"/>
              </a:rPr>
              <a:t>operands</a:t>
            </a:r>
            <a:endParaRPr lang="en-US" altLang="zh-TW" sz="2000" dirty="0">
              <a:latin typeface="+mn-lt"/>
            </a:endParaRPr>
          </a:p>
        </p:txBody>
      </p:sp>
      <p:sp>
        <p:nvSpPr>
          <p:cNvPr id="508951" name="Rectangle 23"/>
          <p:cNvSpPr>
            <a:spLocks noChangeArrowheads="1"/>
          </p:cNvSpPr>
          <p:nvPr/>
        </p:nvSpPr>
        <p:spPr bwMode="auto">
          <a:xfrm>
            <a:off x="3893638" y="3727580"/>
            <a:ext cx="77644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Blocks</a:t>
            </a:r>
          </a:p>
        </p:txBody>
      </p:sp>
      <p:sp>
        <p:nvSpPr>
          <p:cNvPr id="508952" name="Rectangle 24"/>
          <p:cNvSpPr>
            <a:spLocks noChangeArrowheads="1"/>
          </p:cNvSpPr>
          <p:nvPr/>
        </p:nvSpPr>
        <p:spPr bwMode="auto">
          <a:xfrm>
            <a:off x="3893638" y="4712319"/>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sp>
        <p:nvSpPr>
          <p:cNvPr id="508954" name="Rectangle 26"/>
          <p:cNvSpPr>
            <a:spLocks noChangeArrowheads="1"/>
          </p:cNvSpPr>
          <p:nvPr/>
        </p:nvSpPr>
        <p:spPr bwMode="auto">
          <a:xfrm>
            <a:off x="5798038" y="1484784"/>
            <a:ext cx="1561912"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dirty="0" smtClean="0">
                <a:latin typeface="+mn-lt"/>
              </a:rPr>
              <a:t>Management</a:t>
            </a:r>
            <a:endParaRPr lang="en-US" altLang="zh-TW" sz="2000" b="1" i="1" dirty="0">
              <a:latin typeface="+mn-lt"/>
            </a:endParaRPr>
          </a:p>
          <a:p>
            <a:pPr>
              <a:lnSpc>
                <a:spcPct val="90000"/>
              </a:lnSpc>
            </a:pPr>
            <a:r>
              <a:rPr lang="en-US" altLang="zh-TW" sz="2000" b="1" i="1" dirty="0" smtClean="0">
                <a:latin typeface="+mn-lt"/>
              </a:rPr>
              <a:t>Unit</a:t>
            </a:r>
            <a:endParaRPr lang="en-US" altLang="zh-TW" sz="2000" b="1" i="1" dirty="0">
              <a:latin typeface="+mn-lt"/>
            </a:endParaRPr>
          </a:p>
        </p:txBody>
      </p:sp>
      <p:sp>
        <p:nvSpPr>
          <p:cNvPr id="508955" name="Rectangle 27"/>
          <p:cNvSpPr>
            <a:spLocks noChangeArrowheads="1"/>
          </p:cNvSpPr>
          <p:nvPr/>
        </p:nvSpPr>
        <p:spPr bwMode="auto">
          <a:xfrm>
            <a:off x="5798038" y="2564904"/>
            <a:ext cx="1713876"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err="1">
                <a:latin typeface="+mn-lt"/>
              </a:rPr>
              <a:t>prog</a:t>
            </a:r>
            <a:r>
              <a:rPr lang="en-US" altLang="zh-TW" sz="2000" b="1" dirty="0">
                <a:latin typeface="+mn-lt"/>
              </a:rPr>
              <a:t>./compiler</a:t>
            </a:r>
          </a:p>
          <a:p>
            <a:pPr>
              <a:lnSpc>
                <a:spcPct val="90000"/>
              </a:lnSpc>
            </a:pPr>
            <a:r>
              <a:rPr lang="en-US" altLang="zh-TW" sz="2000" b="1" dirty="0" smtClean="0">
                <a:latin typeface="+mn-lt"/>
              </a:rPr>
              <a:t>1-8 </a:t>
            </a:r>
            <a:r>
              <a:rPr lang="en-US" altLang="zh-TW" sz="2000" b="1" dirty="0">
                <a:latin typeface="+mn-lt"/>
              </a:rPr>
              <a:t>bytes</a:t>
            </a:r>
          </a:p>
        </p:txBody>
      </p:sp>
      <p:sp>
        <p:nvSpPr>
          <p:cNvPr id="508956" name="Rectangle 28"/>
          <p:cNvSpPr>
            <a:spLocks noChangeArrowheads="1"/>
          </p:cNvSpPr>
          <p:nvPr/>
        </p:nvSpPr>
        <p:spPr bwMode="auto">
          <a:xfrm>
            <a:off x="5798038" y="3429000"/>
            <a:ext cx="1823713"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a:latin typeface="+mn-lt"/>
              </a:rPr>
              <a:t>cache controller</a:t>
            </a:r>
          </a:p>
          <a:p>
            <a:pPr>
              <a:lnSpc>
                <a:spcPct val="90000"/>
              </a:lnSpc>
            </a:pPr>
            <a:r>
              <a:rPr lang="en-US" altLang="zh-TW" sz="2000" b="1" dirty="0">
                <a:latin typeface="+mn-lt"/>
              </a:rPr>
              <a:t>8-128 bytes</a:t>
            </a:r>
          </a:p>
        </p:txBody>
      </p:sp>
      <p:sp>
        <p:nvSpPr>
          <p:cNvPr id="508957" name="Rectangle 29"/>
          <p:cNvSpPr>
            <a:spLocks noChangeArrowheads="1"/>
          </p:cNvSpPr>
          <p:nvPr/>
        </p:nvSpPr>
        <p:spPr bwMode="auto">
          <a:xfrm>
            <a:off x="5798038" y="4509120"/>
            <a:ext cx="1575505"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a:latin typeface="+mn-lt"/>
              </a:rPr>
              <a:t>OS</a:t>
            </a:r>
          </a:p>
          <a:p>
            <a:pPr>
              <a:lnSpc>
                <a:spcPct val="90000"/>
              </a:lnSpc>
            </a:pPr>
            <a:r>
              <a:rPr lang="en-US" altLang="zh-TW" sz="2000" b="1" dirty="0" smtClean="0">
                <a:latin typeface="+mn-lt"/>
              </a:rPr>
              <a:t>512-1M </a:t>
            </a:r>
            <a:r>
              <a:rPr lang="en-US" altLang="zh-TW" sz="2000" b="1" dirty="0">
                <a:latin typeface="+mn-lt"/>
              </a:rPr>
              <a:t>bytes</a:t>
            </a:r>
          </a:p>
        </p:txBody>
      </p:sp>
      <p:sp>
        <p:nvSpPr>
          <p:cNvPr id="508959" name="Rectangle 31"/>
          <p:cNvSpPr>
            <a:spLocks noChangeArrowheads="1"/>
          </p:cNvSpPr>
          <p:nvPr/>
        </p:nvSpPr>
        <p:spPr bwMode="auto">
          <a:xfrm>
            <a:off x="7428214" y="1719269"/>
            <a:ext cx="1389107"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solidFill>
                  <a:srgbClr val="FF0000"/>
                </a:solidFill>
                <a:latin typeface="+mn-lt"/>
              </a:rPr>
              <a:t>Upper Level</a:t>
            </a:r>
          </a:p>
        </p:txBody>
      </p:sp>
      <p:sp>
        <p:nvSpPr>
          <p:cNvPr id="508960" name="Rectangle 32"/>
          <p:cNvSpPr>
            <a:spLocks noChangeArrowheads="1"/>
          </p:cNvSpPr>
          <p:nvPr/>
        </p:nvSpPr>
        <p:spPr bwMode="auto">
          <a:xfrm>
            <a:off x="7435523" y="5640320"/>
            <a:ext cx="138179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solidFill>
                  <a:srgbClr val="FF0000"/>
                </a:solidFill>
                <a:latin typeface="+mn-lt"/>
              </a:rPr>
              <a:t>Lower Level</a:t>
            </a:r>
          </a:p>
        </p:txBody>
      </p:sp>
      <p:sp>
        <p:nvSpPr>
          <p:cNvPr id="508961" name="Line 33"/>
          <p:cNvSpPr>
            <a:spLocks noChangeShapeType="1"/>
          </p:cNvSpPr>
          <p:nvPr/>
        </p:nvSpPr>
        <p:spPr bwMode="auto">
          <a:xfrm flipV="1">
            <a:off x="7796024" y="2457328"/>
            <a:ext cx="0" cy="288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62" name="Rectangle 34"/>
          <p:cNvSpPr>
            <a:spLocks noChangeArrowheads="1"/>
          </p:cNvSpPr>
          <p:nvPr/>
        </p:nvSpPr>
        <p:spPr bwMode="auto">
          <a:xfrm>
            <a:off x="7543760" y="2132856"/>
            <a:ext cx="728606"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faster</a:t>
            </a:r>
          </a:p>
        </p:txBody>
      </p:sp>
      <p:sp>
        <p:nvSpPr>
          <p:cNvPr id="508963" name="Line 35"/>
          <p:cNvSpPr>
            <a:spLocks noChangeShapeType="1"/>
          </p:cNvSpPr>
          <p:nvPr/>
        </p:nvSpPr>
        <p:spPr bwMode="auto">
          <a:xfrm>
            <a:off x="8405624" y="2276872"/>
            <a:ext cx="0" cy="288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64" name="Rectangle 36"/>
          <p:cNvSpPr>
            <a:spLocks noChangeArrowheads="1"/>
          </p:cNvSpPr>
          <p:nvPr/>
        </p:nvSpPr>
        <p:spPr bwMode="auto">
          <a:xfrm>
            <a:off x="8037813" y="5288628"/>
            <a:ext cx="782659"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Larger</a:t>
            </a: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6</a:t>
            </a:fld>
            <a:endParaRPr lang="zh-TW" altLang="zh-TW"/>
          </a:p>
        </p:txBody>
      </p:sp>
    </p:spTree>
    <p:extLst>
      <p:ext uri="{BB962C8B-B14F-4D97-AF65-F5344CB8AC3E}">
        <p14:creationId xmlns:p14="http://schemas.microsoft.com/office/powerpoint/2010/main" val="75524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67" name="Rectangle 19"/>
          <p:cNvSpPr>
            <a:spLocks noGrp="1" noChangeArrowheads="1"/>
          </p:cNvSpPr>
          <p:nvPr>
            <p:ph type="title"/>
          </p:nvPr>
        </p:nvSpPr>
        <p:spPr/>
        <p:txBody>
          <a:bodyPr/>
          <a:lstStyle/>
          <a:p>
            <a:r>
              <a:rPr lang="en-US" altLang="zh-TW" dirty="0" smtClean="0"/>
              <a:t>Hit or Miss</a:t>
            </a:r>
            <a:endParaRPr lang="en-US" altLang="zh-TW" dirty="0"/>
          </a:p>
        </p:txBody>
      </p:sp>
      <p:sp>
        <p:nvSpPr>
          <p:cNvPr id="1077268" name="Rectangle 20"/>
          <p:cNvSpPr>
            <a:spLocks noGrp="1" noChangeArrowheads="1"/>
          </p:cNvSpPr>
          <p:nvPr>
            <p:ph type="body" idx="1"/>
          </p:nvPr>
        </p:nvSpPr>
        <p:spPr/>
        <p:txBody>
          <a:bodyPr/>
          <a:lstStyle/>
          <a:p>
            <a:pPr>
              <a:spcBef>
                <a:spcPts val="0"/>
              </a:spcBef>
            </a:pPr>
            <a:r>
              <a:rPr lang="en-US" altLang="zh-TW" i="1" dirty="0" smtClean="0"/>
              <a:t>Hit</a:t>
            </a:r>
            <a:r>
              <a:rPr lang="en-US" altLang="zh-TW" dirty="0" smtClean="0"/>
              <a:t>: accessed data appears in upper level</a:t>
            </a:r>
          </a:p>
          <a:p>
            <a:pPr lvl="1">
              <a:spcBef>
                <a:spcPts val="0"/>
              </a:spcBef>
            </a:pPr>
            <a:r>
              <a:rPr lang="en-US" altLang="zh-TW" dirty="0" smtClean="0">
                <a:solidFill>
                  <a:srgbClr val="FF0000"/>
                </a:solidFill>
              </a:rPr>
              <a:t>Hit rate</a:t>
            </a:r>
            <a:r>
              <a:rPr lang="en-US" altLang="zh-TW" dirty="0" smtClean="0"/>
              <a:t>: % of memory accesses found in upper level</a:t>
            </a:r>
          </a:p>
          <a:p>
            <a:pPr lvl="1">
              <a:spcBef>
                <a:spcPts val="0"/>
              </a:spcBef>
            </a:pPr>
            <a:r>
              <a:rPr lang="en-US" altLang="zh-TW" dirty="0" smtClean="0">
                <a:solidFill>
                  <a:srgbClr val="FF0000"/>
                </a:solidFill>
              </a:rPr>
              <a:t>Hit time</a:t>
            </a:r>
            <a:r>
              <a:rPr lang="en-US" altLang="zh-TW" dirty="0" smtClean="0"/>
              <a:t>: time to access upper level</a:t>
            </a:r>
          </a:p>
          <a:p>
            <a:pPr>
              <a:spcBef>
                <a:spcPts val="0"/>
              </a:spcBef>
            </a:pPr>
            <a:r>
              <a:rPr lang="en-US" altLang="zh-TW" i="1" dirty="0" smtClean="0"/>
              <a:t>Miss</a:t>
            </a:r>
            <a:r>
              <a:rPr lang="en-US" altLang="zh-TW" dirty="0" smtClean="0"/>
              <a:t>: data not in upper level</a:t>
            </a:r>
          </a:p>
          <a:p>
            <a:pPr lvl="1">
              <a:spcBef>
                <a:spcPts val="0"/>
              </a:spcBef>
            </a:pPr>
            <a:r>
              <a:rPr lang="en-US" altLang="zh-TW" dirty="0" smtClean="0">
                <a:solidFill>
                  <a:srgbClr val="FF0000"/>
                </a:solidFill>
              </a:rPr>
              <a:t>Miss rate  </a:t>
            </a:r>
            <a:r>
              <a:rPr lang="en-US" altLang="zh-TW" dirty="0" smtClean="0"/>
              <a:t>= 1 - (hit rate)</a:t>
            </a:r>
          </a:p>
          <a:p>
            <a:pPr lvl="1">
              <a:spcBef>
                <a:spcPts val="0"/>
              </a:spcBef>
            </a:pPr>
            <a:r>
              <a:rPr lang="en-US" altLang="zh-TW" dirty="0" smtClean="0">
                <a:solidFill>
                  <a:srgbClr val="FF0000"/>
                </a:solidFill>
              </a:rPr>
              <a:t>Miss penalty</a:t>
            </a:r>
            <a:r>
              <a:rPr lang="en-US" altLang="zh-TW" dirty="0" smtClean="0"/>
              <a:t>: time to replace a block in upper level  + time to deliver the block to the processor</a:t>
            </a:r>
          </a:p>
          <a:p>
            <a:pPr>
              <a:spcBef>
                <a:spcPts val="0"/>
              </a:spcBef>
            </a:pPr>
            <a:r>
              <a:rPr lang="en-US" altLang="zh-TW" dirty="0" smtClean="0"/>
              <a:t>Hit Time &lt;&lt; Miss Penalty</a:t>
            </a:r>
            <a:endParaRPr lang="en-US" altLang="zh-TW" dirty="0"/>
          </a:p>
        </p:txBody>
      </p:sp>
      <p:sp>
        <p:nvSpPr>
          <p:cNvPr id="17" name="投影片編號版面配置區 5"/>
          <p:cNvSpPr>
            <a:spLocks noGrp="1"/>
          </p:cNvSpPr>
          <p:nvPr>
            <p:ph type="sldNum" sz="quarter" idx="11"/>
          </p:nvPr>
        </p:nvSpPr>
        <p:spPr>
          <a:xfrm>
            <a:off x="6731000" y="6229350"/>
            <a:ext cx="1905000" cy="457200"/>
          </a:xfrm>
        </p:spPr>
        <p:txBody>
          <a:bodyPr/>
          <a:lstStyle/>
          <a:p>
            <a:fld id="{8DC58363-20A9-441F-9398-57FA15F6367E}" type="slidenum">
              <a:rPr lang="zh-TW" altLang="en-US" smtClean="0"/>
              <a:pPr/>
              <a:t>7</a:t>
            </a:fld>
            <a:endParaRPr lang="zh-TW" altLang="en-US"/>
          </a:p>
        </p:txBody>
      </p:sp>
      <p:sp>
        <p:nvSpPr>
          <p:cNvPr id="21" name="Rectangle 5"/>
          <p:cNvSpPr>
            <a:spLocks noChangeArrowheads="1"/>
          </p:cNvSpPr>
          <p:nvPr/>
        </p:nvSpPr>
        <p:spPr bwMode="auto">
          <a:xfrm>
            <a:off x="3664099" y="4419848"/>
            <a:ext cx="1270000" cy="1422400"/>
          </a:xfrm>
          <a:prstGeom prst="rect">
            <a:avLst/>
          </a:prstGeom>
          <a:solidFill>
            <a:srgbClr val="FFFF00"/>
          </a:solidFill>
          <a:ln w="254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endParaRPr lang="en-US" sz="2800">
              <a:latin typeface="+mn-lt"/>
            </a:endParaRPr>
          </a:p>
        </p:txBody>
      </p:sp>
      <p:sp>
        <p:nvSpPr>
          <p:cNvPr id="22" name="Rectangle 6"/>
          <p:cNvSpPr>
            <a:spLocks noChangeArrowheads="1"/>
          </p:cNvSpPr>
          <p:nvPr/>
        </p:nvSpPr>
        <p:spPr bwMode="auto">
          <a:xfrm>
            <a:off x="5873899" y="3861048"/>
            <a:ext cx="1722437" cy="2209800"/>
          </a:xfrm>
          <a:prstGeom prst="rect">
            <a:avLst/>
          </a:prstGeom>
          <a:solidFill>
            <a:srgbClr val="99FF99"/>
          </a:solidFill>
          <a:ln w="254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endParaRPr lang="en-US" sz="2800">
              <a:latin typeface="+mn-lt"/>
            </a:endParaRPr>
          </a:p>
        </p:txBody>
      </p:sp>
      <p:sp>
        <p:nvSpPr>
          <p:cNvPr id="23" name="Rectangle 7"/>
          <p:cNvSpPr>
            <a:spLocks noChangeArrowheads="1"/>
          </p:cNvSpPr>
          <p:nvPr/>
        </p:nvSpPr>
        <p:spPr bwMode="auto">
          <a:xfrm>
            <a:off x="6012160" y="4077072"/>
            <a:ext cx="1414812"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2000" dirty="0">
                <a:latin typeface="+mn-lt"/>
              </a:rPr>
              <a:t>Lower Level</a:t>
            </a:r>
          </a:p>
          <a:p>
            <a:pPr eaLnBrk="0" hangingPunct="0"/>
            <a:r>
              <a:rPr lang="en-US" sz="2000" dirty="0">
                <a:latin typeface="+mn-lt"/>
              </a:rPr>
              <a:t>Memory</a:t>
            </a:r>
          </a:p>
        </p:txBody>
      </p:sp>
      <p:sp>
        <p:nvSpPr>
          <p:cNvPr id="24" name="Rectangle 8"/>
          <p:cNvSpPr>
            <a:spLocks noChangeArrowheads="1"/>
          </p:cNvSpPr>
          <p:nvPr/>
        </p:nvSpPr>
        <p:spPr bwMode="auto">
          <a:xfrm>
            <a:off x="3659336" y="4434136"/>
            <a:ext cx="1304654" cy="6437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800">
                <a:latin typeface="+mn-lt"/>
              </a:rPr>
              <a:t>Upper Level</a:t>
            </a:r>
          </a:p>
          <a:p>
            <a:pPr eaLnBrk="0" hangingPunct="0"/>
            <a:r>
              <a:rPr lang="en-US" sz="1800">
                <a:latin typeface="+mn-lt"/>
              </a:rPr>
              <a:t>Memory</a:t>
            </a:r>
          </a:p>
        </p:txBody>
      </p:sp>
      <p:sp>
        <p:nvSpPr>
          <p:cNvPr id="25" name="Line 9"/>
          <p:cNvSpPr>
            <a:spLocks noChangeShapeType="1"/>
          </p:cNvSpPr>
          <p:nvPr/>
        </p:nvSpPr>
        <p:spPr bwMode="auto">
          <a:xfrm flipH="1">
            <a:off x="1830536" y="5613648"/>
            <a:ext cx="185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26" name="Rectangle 10"/>
          <p:cNvSpPr>
            <a:spLocks noChangeArrowheads="1"/>
          </p:cNvSpPr>
          <p:nvPr/>
        </p:nvSpPr>
        <p:spPr bwMode="auto">
          <a:xfrm>
            <a:off x="1916088" y="5689848"/>
            <a:ext cx="149438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a:latin typeface="+mn-lt"/>
              </a:rPr>
              <a:t>To Processor</a:t>
            </a:r>
          </a:p>
        </p:txBody>
      </p:sp>
      <p:sp>
        <p:nvSpPr>
          <p:cNvPr id="27" name="Line 11"/>
          <p:cNvSpPr>
            <a:spLocks noChangeShapeType="1"/>
          </p:cNvSpPr>
          <p:nvPr/>
        </p:nvSpPr>
        <p:spPr bwMode="auto">
          <a:xfrm>
            <a:off x="1835299" y="4927848"/>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28" name="Rectangle 12"/>
          <p:cNvSpPr>
            <a:spLocks noChangeArrowheads="1"/>
          </p:cNvSpPr>
          <p:nvPr/>
        </p:nvSpPr>
        <p:spPr bwMode="auto">
          <a:xfrm>
            <a:off x="1763688" y="4927848"/>
            <a:ext cx="180158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dirty="0">
                <a:latin typeface="+mn-lt"/>
              </a:rPr>
              <a:t>From Processor</a:t>
            </a:r>
          </a:p>
        </p:txBody>
      </p:sp>
      <p:sp>
        <p:nvSpPr>
          <p:cNvPr id="29" name="Line 13"/>
          <p:cNvSpPr>
            <a:spLocks noChangeShapeType="1"/>
          </p:cNvSpPr>
          <p:nvPr/>
        </p:nvSpPr>
        <p:spPr bwMode="auto">
          <a:xfrm>
            <a:off x="4959499" y="5092948"/>
            <a:ext cx="889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0" name="Rectangle 14"/>
          <p:cNvSpPr>
            <a:spLocks noChangeArrowheads="1"/>
          </p:cNvSpPr>
          <p:nvPr/>
        </p:nvSpPr>
        <p:spPr bwMode="auto">
          <a:xfrm>
            <a:off x="4114949" y="5327898"/>
            <a:ext cx="368300" cy="3683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0">
              <a:solidFill>
                <a:srgbClr val="0000FF"/>
              </a:solidFill>
              <a:latin typeface="+mn-lt"/>
            </a:endParaRPr>
          </a:p>
        </p:txBody>
      </p:sp>
      <p:sp>
        <p:nvSpPr>
          <p:cNvPr id="31" name="Rectangle 15"/>
          <p:cNvSpPr>
            <a:spLocks noChangeArrowheads="1"/>
          </p:cNvSpPr>
          <p:nvPr/>
        </p:nvSpPr>
        <p:spPr bwMode="auto">
          <a:xfrm>
            <a:off x="4018111" y="5013176"/>
            <a:ext cx="689292"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b="0" dirty="0" err="1">
                <a:latin typeface="+mn-lt"/>
              </a:rPr>
              <a:t>Blk</a:t>
            </a:r>
            <a:r>
              <a:rPr lang="en-US" sz="2000" b="0" dirty="0">
                <a:latin typeface="+mn-lt"/>
              </a:rPr>
              <a:t> X</a:t>
            </a:r>
          </a:p>
        </p:txBody>
      </p:sp>
      <p:sp>
        <p:nvSpPr>
          <p:cNvPr id="32" name="Rectangle 16"/>
          <p:cNvSpPr>
            <a:spLocks noChangeArrowheads="1"/>
          </p:cNvSpPr>
          <p:nvPr/>
        </p:nvSpPr>
        <p:spPr bwMode="auto">
          <a:xfrm>
            <a:off x="6550174" y="5443786"/>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3" name="Rectangle 17"/>
          <p:cNvSpPr>
            <a:spLocks noChangeArrowheads="1"/>
          </p:cNvSpPr>
          <p:nvPr/>
        </p:nvSpPr>
        <p:spPr bwMode="auto">
          <a:xfrm>
            <a:off x="6372200" y="5085184"/>
            <a:ext cx="68127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b="0" dirty="0" err="1">
                <a:latin typeface="+mn-lt"/>
              </a:rPr>
              <a:t>Blk</a:t>
            </a:r>
            <a:r>
              <a:rPr lang="en-US" sz="2000" b="0" dirty="0">
                <a:latin typeface="+mn-lt"/>
              </a:rPr>
              <a:t> Y</a:t>
            </a:r>
          </a:p>
        </p:txBody>
      </p:sp>
      <p:sp>
        <p:nvSpPr>
          <p:cNvPr id="34" name="Line 18"/>
          <p:cNvSpPr>
            <a:spLocks noChangeShapeType="1"/>
          </p:cNvSpPr>
          <p:nvPr/>
        </p:nvSpPr>
        <p:spPr bwMode="auto">
          <a:xfrm>
            <a:off x="1805136" y="4775448"/>
            <a:ext cx="2286000" cy="527968"/>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5" name="Line 19"/>
          <p:cNvSpPr>
            <a:spLocks noChangeShapeType="1"/>
          </p:cNvSpPr>
          <p:nvPr/>
        </p:nvSpPr>
        <p:spPr bwMode="auto">
          <a:xfrm>
            <a:off x="1805136" y="4470647"/>
            <a:ext cx="2309813" cy="57177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6" name="AutoShape 20"/>
          <p:cNvSpPr>
            <a:spLocks noChangeArrowheads="1"/>
          </p:cNvSpPr>
          <p:nvPr/>
        </p:nvSpPr>
        <p:spPr bwMode="auto">
          <a:xfrm>
            <a:off x="3862536" y="4318248"/>
            <a:ext cx="1371600" cy="685800"/>
          </a:xfrm>
          <a:prstGeom prst="irregularSeal1">
            <a:avLst/>
          </a:prstGeom>
          <a:solidFill>
            <a:srgbClr val="FF0000"/>
          </a:solidFill>
          <a:ln w="9525" algn="ctr">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smtClean="0">
                <a:solidFill>
                  <a:schemeClr val="bg1"/>
                </a:solidFill>
                <a:latin typeface="+mn-lt"/>
              </a:rPr>
              <a:t>miss</a:t>
            </a:r>
            <a:endParaRPr lang="en-US" b="1" dirty="0">
              <a:solidFill>
                <a:schemeClr val="bg1"/>
              </a:solidFill>
              <a:latin typeface="+mn-lt"/>
            </a:endParaRPr>
          </a:p>
        </p:txBody>
      </p:sp>
      <p:sp>
        <p:nvSpPr>
          <p:cNvPr id="37" name="Line 21"/>
          <p:cNvSpPr>
            <a:spLocks noChangeShapeType="1"/>
          </p:cNvSpPr>
          <p:nvPr/>
        </p:nvSpPr>
        <p:spPr bwMode="auto">
          <a:xfrm>
            <a:off x="4541986" y="5085184"/>
            <a:ext cx="1830214" cy="350664"/>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8" name="Rectangle 22"/>
          <p:cNvSpPr>
            <a:spLocks noChangeArrowheads="1"/>
          </p:cNvSpPr>
          <p:nvPr/>
        </p:nvSpPr>
        <p:spPr bwMode="auto">
          <a:xfrm>
            <a:off x="4091136" y="5308848"/>
            <a:ext cx="368300" cy="3683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0">
              <a:solidFill>
                <a:srgbClr val="0000FF"/>
              </a:solidFill>
              <a:latin typeface="+mn-lt"/>
            </a:endParaRPr>
          </a:p>
        </p:txBody>
      </p:sp>
      <p:sp>
        <p:nvSpPr>
          <p:cNvPr id="39" name="Rectangle 23"/>
          <p:cNvSpPr>
            <a:spLocks noChangeArrowheads="1"/>
          </p:cNvSpPr>
          <p:nvPr/>
        </p:nvSpPr>
        <p:spPr bwMode="auto">
          <a:xfrm>
            <a:off x="6542236" y="5435848"/>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40" name="Rectangle 24"/>
          <p:cNvSpPr>
            <a:spLocks noChangeArrowheads="1"/>
          </p:cNvSpPr>
          <p:nvPr/>
        </p:nvSpPr>
        <p:spPr bwMode="auto">
          <a:xfrm>
            <a:off x="4091136" y="4927848"/>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Tree>
    <p:extLst>
      <p:ext uri="{BB962C8B-B14F-4D97-AF65-F5344CB8AC3E}">
        <p14:creationId xmlns:p14="http://schemas.microsoft.com/office/powerpoint/2010/main" val="169563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 0  L -0.25 0  E" pathEditMode="relative" rAng="0" ptsTypes="">
                                      <p:cBhvr>
                                        <p:cTn id="10" dur="2000" fill="hold"/>
                                        <p:tgtEl>
                                          <p:spTgt spid="30"/>
                                        </p:tgtEl>
                                        <p:attrNameLst>
                                          <p:attrName>ppt_x</p:attrName>
                                          <p:attrName>ppt_y</p:attrName>
                                        </p:attrNameLst>
                                      </p:cBhvr>
                                      <p:rCtr x="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1000"/>
                            </p:stCondLst>
                            <p:childTnLst>
                              <p:par>
                                <p:cTn id="28" presetID="0" presetClass="path" presetSubtype="0" accel="50000" decel="50000" fill="hold" grpId="0" nodeType="afterEffect">
                                  <p:stCondLst>
                                    <p:cond delay="0"/>
                                  </p:stCondLst>
                                  <p:childTnLst>
                                    <p:animMotion origin="layout" path="M 1.11111E-6 -4.07407E-6 L -0.26667 -0.07778 " pathEditMode="relative" ptsTypes="AA">
                                      <p:cBhvr>
                                        <p:cTn id="29" dur="2000" fill="hold"/>
                                        <p:tgtEl>
                                          <p:spTgt spid="39"/>
                                        </p:tgtEl>
                                        <p:attrNameLst>
                                          <p:attrName>ppt_x</p:attrName>
                                          <p:attrName>ppt_y</p:attrName>
                                        </p:attrNameLst>
                                      </p:cBhvr>
                                    </p:animMotion>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1" nodeType="afterEffect">
                                  <p:stCondLst>
                                    <p:cond delay="0"/>
                                  </p:stCondLst>
                                  <p:childTnLst>
                                    <p:animMotion origin="layout" path="M -4.44444E-6 1.85185E-6 L -0.24652 0.06574 " pathEditMode="relative" rAng="0" ptsTypes="AA">
                                      <p:cBhvr>
                                        <p:cTn id="35" dur="2000" fill="hold"/>
                                        <p:tgtEl>
                                          <p:spTgt spid="40"/>
                                        </p:tgtEl>
                                        <p:attrNameLst>
                                          <p:attrName>ppt_x</p:attrName>
                                          <p:attrName>ppt_y</p:attrName>
                                        </p:attrNameLst>
                                      </p:cBhvr>
                                      <p:rCtr x="-12326" y="3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4" grpId="1" animBg="1"/>
      <p:bldP spid="35" grpId="0" animBg="1"/>
      <p:bldP spid="36" grpId="0" animBg="1"/>
      <p:bldP spid="37" grpId="0" animBg="1"/>
      <p:bldP spid="39" grpId="0" animBg="1"/>
      <p:bldP spid="40" grpId="0" animBg="1"/>
      <p:bldP spid="4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TW" altLang="en-US" dirty="0" smtClean="0"/>
              <a:t>4 </a:t>
            </a:r>
            <a:r>
              <a:rPr lang="en-US" altLang="zh-TW" dirty="0" smtClean="0"/>
              <a:t>Questions for Memory Hierarchy Design</a:t>
            </a:r>
            <a:endParaRPr lang="en-US" altLang="zh-TW" dirty="0"/>
          </a:p>
        </p:txBody>
      </p:sp>
      <p:sp>
        <p:nvSpPr>
          <p:cNvPr id="519171" name="Rectangle 3"/>
          <p:cNvSpPr>
            <a:spLocks noGrp="1" noChangeArrowheads="1"/>
          </p:cNvSpPr>
          <p:nvPr>
            <p:ph type="body" idx="1"/>
          </p:nvPr>
        </p:nvSpPr>
        <p:spPr/>
        <p:txBody>
          <a:bodyPr/>
          <a:lstStyle/>
          <a:p>
            <a:pPr marL="0" indent="0">
              <a:buNone/>
            </a:pPr>
            <a:r>
              <a:rPr lang="en-US" altLang="zh-TW" dirty="0" smtClean="0"/>
              <a:t>Q1: Where can a block be placed in the upper level?</a:t>
            </a:r>
          </a:p>
          <a:p>
            <a:pPr lvl="1"/>
            <a:r>
              <a:rPr lang="en-US" altLang="zh-TW" dirty="0" smtClean="0"/>
              <a:t>One fixed location, a few locations, anywhere</a:t>
            </a:r>
          </a:p>
          <a:p>
            <a:pPr marL="0" indent="0">
              <a:buNone/>
            </a:pPr>
            <a:r>
              <a:rPr lang="en-US" altLang="zh-TW" dirty="0" smtClean="0"/>
              <a:t>Q2: How is a block found if it is in the upper level?</a:t>
            </a:r>
            <a:endParaRPr lang="en-US" altLang="zh-TW" i="1" dirty="0" smtClean="0"/>
          </a:p>
          <a:p>
            <a:pPr lvl="1"/>
            <a:r>
              <a:rPr lang="en-US" altLang="zh-TW" dirty="0" smtClean="0"/>
              <a:t>Depending on strategy taken in Q1</a:t>
            </a:r>
          </a:p>
          <a:p>
            <a:pPr lvl="1"/>
            <a:r>
              <a:rPr lang="en-US" altLang="zh-TW" dirty="0" smtClean="0"/>
              <a:t>Indexing, table lookup, parallel search</a:t>
            </a:r>
          </a:p>
          <a:p>
            <a:pPr marL="0" indent="0">
              <a:buNone/>
            </a:pPr>
            <a:r>
              <a:rPr lang="en-US" altLang="zh-TW" dirty="0" smtClean="0"/>
              <a:t>Q3: Which block should be replaced on a miss?</a:t>
            </a:r>
          </a:p>
          <a:p>
            <a:pPr lvl="1"/>
            <a:r>
              <a:rPr lang="en-US" altLang="zh-TW" dirty="0" smtClean="0"/>
              <a:t>Ideal: one that not to be used in the </a:t>
            </a:r>
            <a:r>
              <a:rPr lang="en-US" altLang="zh-TW" dirty="0"/>
              <a:t>farthest </a:t>
            </a:r>
            <a:r>
              <a:rPr lang="en-US" altLang="zh-TW" dirty="0" smtClean="0"/>
              <a:t>future</a:t>
            </a:r>
          </a:p>
          <a:p>
            <a:pPr lvl="1"/>
            <a:r>
              <a:rPr lang="en-US" altLang="zh-TW" dirty="0" smtClean="0"/>
              <a:t>Practical: use the past to predict the future</a:t>
            </a:r>
            <a:br>
              <a:rPr lang="en-US" altLang="zh-TW" dirty="0" smtClean="0"/>
            </a:br>
            <a:r>
              <a:rPr lang="en-US" altLang="zh-TW" dirty="0" smtClean="0">
                <a:sym typeface="Wingdings" panose="05000000000000000000" pitchFamily="2" charset="2"/>
              </a:rPr>
              <a:t> how to “track” the past?</a:t>
            </a:r>
            <a:endParaRPr lang="en-US" altLang="zh-TW" dirty="0" smtClean="0"/>
          </a:p>
          <a:p>
            <a:pPr marL="0" indent="0">
              <a:buNone/>
            </a:pPr>
            <a:r>
              <a:rPr lang="en-US" altLang="zh-TW" dirty="0" smtClean="0"/>
              <a:t>Q4: What happens on a write?</a:t>
            </a:r>
          </a:p>
          <a:p>
            <a:pPr lvl="1"/>
            <a:r>
              <a:rPr lang="en-US" altLang="zh-TW" dirty="0" smtClean="0"/>
              <a:t>Write to upper level only or to lower level as well</a:t>
            </a:r>
          </a:p>
          <a:p>
            <a:pPr lvl="1"/>
            <a:r>
              <a:rPr lang="en-US" altLang="zh-TW" dirty="0" smtClean="0"/>
              <a:t>What if write miss?</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22196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171">
                                            <p:txEl>
                                              <p:pRg st="2" end="2"/>
                                            </p:txEl>
                                          </p:spTgt>
                                        </p:tgtEl>
                                        <p:attrNameLst>
                                          <p:attrName>style.visibility</p:attrName>
                                        </p:attrNameLst>
                                      </p:cBhvr>
                                      <p:to>
                                        <p:strVal val="visible"/>
                                      </p:to>
                                    </p:set>
                                    <p:animEffect transition="in" filter="fade">
                                      <p:cBhvr>
                                        <p:cTn id="7" dur="500"/>
                                        <p:tgtEl>
                                          <p:spTgt spid="51917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9171">
                                            <p:txEl>
                                              <p:pRg st="3" end="3"/>
                                            </p:txEl>
                                          </p:spTgt>
                                        </p:tgtEl>
                                        <p:attrNameLst>
                                          <p:attrName>style.visibility</p:attrName>
                                        </p:attrNameLst>
                                      </p:cBhvr>
                                      <p:to>
                                        <p:strVal val="visible"/>
                                      </p:to>
                                    </p:set>
                                    <p:animEffect transition="in" filter="fade">
                                      <p:cBhvr>
                                        <p:cTn id="10" dur="500"/>
                                        <p:tgtEl>
                                          <p:spTgt spid="51917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9171">
                                            <p:txEl>
                                              <p:pRg st="4" end="4"/>
                                            </p:txEl>
                                          </p:spTgt>
                                        </p:tgtEl>
                                        <p:attrNameLst>
                                          <p:attrName>style.visibility</p:attrName>
                                        </p:attrNameLst>
                                      </p:cBhvr>
                                      <p:to>
                                        <p:strVal val="visible"/>
                                      </p:to>
                                    </p:set>
                                    <p:animEffect transition="in" filter="fade">
                                      <p:cBhvr>
                                        <p:cTn id="13" dur="500"/>
                                        <p:tgtEl>
                                          <p:spTgt spid="51917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9171">
                                            <p:txEl>
                                              <p:pRg st="5" end="5"/>
                                            </p:txEl>
                                          </p:spTgt>
                                        </p:tgtEl>
                                        <p:attrNameLst>
                                          <p:attrName>style.visibility</p:attrName>
                                        </p:attrNameLst>
                                      </p:cBhvr>
                                      <p:to>
                                        <p:strVal val="visible"/>
                                      </p:to>
                                    </p:set>
                                    <p:animEffect transition="in" filter="fade">
                                      <p:cBhvr>
                                        <p:cTn id="18" dur="500"/>
                                        <p:tgtEl>
                                          <p:spTgt spid="519171">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9171">
                                            <p:txEl>
                                              <p:pRg st="6" end="6"/>
                                            </p:txEl>
                                          </p:spTgt>
                                        </p:tgtEl>
                                        <p:attrNameLst>
                                          <p:attrName>style.visibility</p:attrName>
                                        </p:attrNameLst>
                                      </p:cBhvr>
                                      <p:to>
                                        <p:strVal val="visible"/>
                                      </p:to>
                                    </p:set>
                                    <p:animEffect transition="in" filter="fade">
                                      <p:cBhvr>
                                        <p:cTn id="21" dur="500"/>
                                        <p:tgtEl>
                                          <p:spTgt spid="519171">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9171">
                                            <p:txEl>
                                              <p:pRg st="7" end="7"/>
                                            </p:txEl>
                                          </p:spTgt>
                                        </p:tgtEl>
                                        <p:attrNameLst>
                                          <p:attrName>style.visibility</p:attrName>
                                        </p:attrNameLst>
                                      </p:cBhvr>
                                      <p:to>
                                        <p:strVal val="visible"/>
                                      </p:to>
                                    </p:set>
                                    <p:animEffect transition="in" filter="fade">
                                      <p:cBhvr>
                                        <p:cTn id="24" dur="500"/>
                                        <p:tgtEl>
                                          <p:spTgt spid="51917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9171">
                                            <p:txEl>
                                              <p:pRg st="8" end="8"/>
                                            </p:txEl>
                                          </p:spTgt>
                                        </p:tgtEl>
                                        <p:attrNameLst>
                                          <p:attrName>style.visibility</p:attrName>
                                        </p:attrNameLst>
                                      </p:cBhvr>
                                      <p:to>
                                        <p:strVal val="visible"/>
                                      </p:to>
                                    </p:set>
                                    <p:animEffect transition="in" filter="fade">
                                      <p:cBhvr>
                                        <p:cTn id="29" dur="500"/>
                                        <p:tgtEl>
                                          <p:spTgt spid="51917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19171">
                                            <p:txEl>
                                              <p:pRg st="9" end="9"/>
                                            </p:txEl>
                                          </p:spTgt>
                                        </p:tgtEl>
                                        <p:attrNameLst>
                                          <p:attrName>style.visibility</p:attrName>
                                        </p:attrNameLst>
                                      </p:cBhvr>
                                      <p:to>
                                        <p:strVal val="visible"/>
                                      </p:to>
                                    </p:set>
                                    <p:animEffect transition="in" filter="fade">
                                      <p:cBhvr>
                                        <p:cTn id="32" dur="500"/>
                                        <p:tgtEl>
                                          <p:spTgt spid="519171">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19171">
                                            <p:txEl>
                                              <p:pRg st="10" end="10"/>
                                            </p:txEl>
                                          </p:spTgt>
                                        </p:tgtEl>
                                        <p:attrNameLst>
                                          <p:attrName>style.visibility</p:attrName>
                                        </p:attrNameLst>
                                      </p:cBhvr>
                                      <p:to>
                                        <p:strVal val="visible"/>
                                      </p:to>
                                    </p:set>
                                    <p:animEffect transition="in" filter="fade">
                                      <p:cBhvr>
                                        <p:cTn id="35" dur="500"/>
                                        <p:tgtEl>
                                          <p:spTgt spid="519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16854</TotalTime>
  <Words>3501</Words>
  <Application>Microsoft Office PowerPoint</Application>
  <PresentationFormat>如螢幕大小 (4:3)</PresentationFormat>
  <Paragraphs>592</Paragraphs>
  <Slides>34</Slides>
  <Notes>24</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34</vt:i4>
      </vt:variant>
    </vt:vector>
  </HeadingPairs>
  <TitlesOfParts>
    <vt:vector size="44" baseType="lpstr">
      <vt:lpstr>新細明體</vt:lpstr>
      <vt:lpstr>標楷體</vt:lpstr>
      <vt:lpstr>Arial</vt:lpstr>
      <vt:lpstr>Calibri</vt:lpstr>
      <vt:lpstr>Symbol</vt:lpstr>
      <vt:lpstr>Tahoma</vt:lpstr>
      <vt:lpstr>Times New Roman</vt:lpstr>
      <vt:lpstr>Wingdings</vt:lpstr>
      <vt:lpstr>Contemporary Portrait</vt:lpstr>
      <vt:lpstr>Clip</vt:lpstr>
      <vt:lpstr>CS4100: Computer Architecture  Memory Hierarchy (I)</vt:lpstr>
      <vt:lpstr>Outline</vt:lpstr>
      <vt:lpstr>Why Memory Hierarchy?</vt:lpstr>
      <vt:lpstr>How to Use Memory Hierarchy?</vt:lpstr>
      <vt:lpstr>Why Memory Hierarchy Works?</vt:lpstr>
      <vt:lpstr>How Does It Work?</vt:lpstr>
      <vt:lpstr>Levels of Memory Hierarchy</vt:lpstr>
      <vt:lpstr>Hit or Miss</vt:lpstr>
      <vt:lpstr>4 Questions for Memory Hierarchy Design</vt:lpstr>
      <vt:lpstr>Summary of Memory Hierarchy</vt:lpstr>
      <vt:lpstr>Outline</vt:lpstr>
      <vt:lpstr>Memory Technology</vt:lpstr>
      <vt:lpstr>Comparisons of Memory Technologies</vt:lpstr>
      <vt:lpstr>DRAM Technology</vt:lpstr>
      <vt:lpstr>Advanced DRAM Organizations</vt:lpstr>
      <vt:lpstr>DRAM Banking</vt:lpstr>
      <vt:lpstr>Flash Storage</vt:lpstr>
      <vt:lpstr>Flash Storage</vt:lpstr>
      <vt:lpstr>Disk Storage</vt:lpstr>
      <vt:lpstr>Disk Sectors and Access</vt:lpstr>
      <vt:lpstr>Disk Access Example</vt:lpstr>
      <vt:lpstr>Outline</vt:lpstr>
      <vt:lpstr>Is Your Memory Reliable?</vt:lpstr>
      <vt:lpstr>Reliability vs. Availability</vt:lpstr>
      <vt:lpstr>Reliability vs. Availability</vt:lpstr>
      <vt:lpstr>Fault Tolerance for Memory</vt:lpstr>
      <vt:lpstr>Single Error Detecting Code</vt:lpstr>
      <vt:lpstr>Single Error Detecting Code</vt:lpstr>
      <vt:lpstr>Single Error Correcting (SEC) Code</vt:lpstr>
      <vt:lpstr>Single Error Correcting (SEC) Code</vt:lpstr>
      <vt:lpstr>Single Error Correcting (SEC) Code</vt:lpstr>
      <vt:lpstr>Single Error Correcting (SEC) Code</vt:lpstr>
      <vt:lpstr>SECDED</vt:lpstr>
      <vt:lpstr>SECDED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2115</cp:revision>
  <dcterms:created xsi:type="dcterms:W3CDTF">2000-02-07T23:54:30Z</dcterms:created>
  <dcterms:modified xsi:type="dcterms:W3CDTF">2019-05-14T16:49:06Z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