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8" r:id="rId4"/>
    <p:sldId id="261" r:id="rId5"/>
    <p:sldId id="259" r:id="rId6"/>
    <p:sldId id="260" r:id="rId7"/>
    <p:sldId id="266" r:id="rId8"/>
    <p:sldId id="267" r:id="rId9"/>
    <p:sldId id="263" r:id="rId10"/>
    <p:sldId id="264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2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98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86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59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31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686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29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78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8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4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17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22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7EFB5-9193-47CF-875D-5B96CA8F3DD3}" type="datetimeFigureOut">
              <a:rPr lang="zh-TW" altLang="en-US" smtClean="0"/>
              <a:t>2018/5/14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DD99-FB7E-43E6-B799-40F434AD51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72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m.cs.nthu.edu.tw/problem/1192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09312"/>
          </a:xfrm>
        </p:spPr>
        <p:txBody>
          <a:bodyPr>
            <a:normAutofit/>
          </a:bodyPr>
          <a:lstStyle/>
          <a:p>
            <a:r>
              <a:rPr lang="en-US" altLang="zh-TW" sz="5400" b="1" dirty="0" smtClean="0"/>
              <a:t>Shortest Paths</a:t>
            </a:r>
            <a:br>
              <a:rPr lang="en-US" altLang="zh-TW" sz="5400" b="1" dirty="0" smtClean="0"/>
            </a:br>
            <a:endParaRPr lang="zh-TW" altLang="en-US" sz="5400" b="1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clrChange>
              <a:clrFrom>
                <a:srgbClr val="FBFBFB"/>
              </a:clrFrom>
              <a:clrTo>
                <a:srgbClr val="FBFB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79046" y="4713971"/>
            <a:ext cx="1347787" cy="754761"/>
          </a:xfrm>
          <a:prstGeom prst="rect">
            <a:avLst/>
          </a:prstGeom>
        </p:spPr>
      </p:pic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1143000" y="2865120"/>
            <a:ext cx="6858000" cy="2392680"/>
          </a:xfrm>
        </p:spPr>
        <p:txBody>
          <a:bodyPr/>
          <a:lstStyle/>
          <a:p>
            <a:r>
              <a:rPr lang="en-US" altLang="zh-TW" dirty="0" smtClean="0"/>
              <a:t>Data Structures Assignment</a:t>
            </a:r>
          </a:p>
          <a:p>
            <a:r>
              <a:rPr lang="en-US" altLang="zh-TW" dirty="0" smtClean="0"/>
              <a:t>NTHU </a:t>
            </a:r>
            <a:r>
              <a:rPr lang="en-US" altLang="zh-TW" dirty="0"/>
              <a:t>EE and </a:t>
            </a:r>
            <a:r>
              <a:rPr lang="en-US" altLang="zh-TW" dirty="0" smtClean="0"/>
              <a:t>CS</a:t>
            </a:r>
          </a:p>
          <a:p>
            <a:r>
              <a:rPr lang="en-US" altLang="zh-TW" dirty="0">
                <a:hlinkClick r:id="rId3"/>
              </a:rPr>
              <a:t>https://acm.cs.nthu.edu.tw/problem/11922/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r="37416" b="11666"/>
          <a:stretch/>
        </p:blipFill>
        <p:spPr>
          <a:xfrm>
            <a:off x="2270370" y="4550716"/>
            <a:ext cx="1470660" cy="13688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741" y="136380"/>
            <a:ext cx="3126562" cy="861996"/>
          </a:xfrm>
          <a:prstGeom prst="rect">
            <a:avLst/>
          </a:prstGeom>
        </p:spPr>
      </p:pic>
      <p:pic>
        <p:nvPicPr>
          <p:cNvPr id="3" name="Picture 2" descr="“However Long and Hard the Road” (part II) | Jeri Lynn: the Blo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124" y="4528738"/>
            <a:ext cx="1673352" cy="111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Output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4839277" cy="44920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00587" y="36672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065683" y="4536803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5717979" y="365126"/>
            <a:ext cx="3192780" cy="6248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Path(0,1):0-&gt;1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Path(0,2):0-&gt;1-&gt;2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Cost:2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Path(0,3):0-&gt;1-&gt;2-&gt;3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Cost:3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Path(0,4):0-&gt;1-&gt;2-&gt;3-&gt;4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Cost:4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Path(1,2):1-&gt;2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Path(1,3):1-&gt;2-&gt;3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Cost:2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Path(1,4):1-&gt;2-&gt;3-&gt;4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Cost:3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Path(2,3):2-&gt;3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Cost:1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Path(2,4):2-&gt;3-&gt;4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Cost:2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Path(3,4):3-&gt;4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Cost:1</a:t>
            </a:r>
          </a:p>
        </p:txBody>
      </p:sp>
      <p:sp>
        <p:nvSpPr>
          <p:cNvPr id="10" name="手繪多邊形 9"/>
          <p:cNvSpPr/>
          <p:nvPr/>
        </p:nvSpPr>
        <p:spPr>
          <a:xfrm>
            <a:off x="7584829" y="46501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7551203" y="4310222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6578985" y="750780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7952785" y="1031720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8318053" y="1541554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6575495" y="128918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6577375" y="1823824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7594096" y="2651297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8697579" y="2096553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6577375" y="2368669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8318053" y="377192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6577375" y="292044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7944309" y="3180340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6577375" y="3465290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6575495" y="401013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6575495" y="455934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944309" y="482612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6574069" y="510675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7553096" y="5398078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6559640" y="567280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7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4294967295"/>
          </p:nvPr>
        </p:nvSpPr>
        <p:spPr>
          <a:xfrm>
            <a:off x="1472720" y="835526"/>
            <a:ext cx="7486650" cy="4878559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參考作業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用他人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禁止請同學幫忙產生測資</a:t>
            </a:r>
            <a:endParaRPr lang="en-US" altLang="zh-TW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禁止直接從網路上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用現成的程式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禁止上傳非自己獨力完成的程式到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OJ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LMS </a:t>
            </a:r>
          </a:p>
          <a:p>
            <a:pPr lvl="2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包括幫忙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debug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、幫忙測試、不小心傳錯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都禁止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如發現非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自己獨力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雷同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程式，該次作業會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包括被別人抄襲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、或參考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或甚至這科不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及格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抄襲別人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保管好自己的程式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不要放在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其他人能取得的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地方，造成自己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的成績損失</a:t>
            </a: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在公用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寫作業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，務必將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家目錄權限設成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，避免有他人能讀取你的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259551" y="5432008"/>
            <a:ext cx="426216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cd ~/..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r>
              <a:rPr lang="en-US" altLang="zh-TW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 700 </a:t>
            </a:r>
            <a:r>
              <a:rPr lang="en-US" altLang="zh-TW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YourHomeDir</a:t>
            </a:r>
            <a:endParaRPr lang="zh-TW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498903" y="607833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換成你的帳號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154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Given</a:t>
            </a:r>
          </a:p>
          <a:p>
            <a:pPr lvl="1"/>
            <a:r>
              <a:rPr lang="en-US" altLang="zh-TW" dirty="0" smtClean="0"/>
              <a:t>A matrix of digits</a:t>
            </a:r>
          </a:p>
          <a:p>
            <a:pPr lvl="3"/>
            <a:endParaRPr lang="en-US" altLang="zh-TW" dirty="0" smtClean="0"/>
          </a:p>
          <a:p>
            <a:r>
              <a:rPr lang="en-US" altLang="zh-TW" dirty="0" smtClean="0"/>
              <a:t>Task</a:t>
            </a:r>
          </a:p>
          <a:p>
            <a:pPr lvl="1"/>
            <a:r>
              <a:rPr lang="en-US" altLang="zh-TW" dirty="0" smtClean="0"/>
              <a:t>Convert </a:t>
            </a:r>
            <a:r>
              <a:rPr lang="en-US" altLang="zh-TW" dirty="0"/>
              <a:t>the </a:t>
            </a:r>
            <a:r>
              <a:rPr lang="en-US" altLang="zh-TW" dirty="0" smtClean="0"/>
              <a:t>nonzero digits of the matrix into a graph</a:t>
            </a:r>
          </a:p>
          <a:p>
            <a:pPr lvl="2"/>
            <a:r>
              <a:rPr lang="en-US" altLang="zh-TW" dirty="0" smtClean="0"/>
              <a:t>The nonzero digits represent the weights of edges between two nodes</a:t>
            </a:r>
          </a:p>
          <a:p>
            <a:pPr lvl="1"/>
            <a:r>
              <a:rPr lang="en-US" altLang="zh-TW" dirty="0" smtClean="0"/>
              <a:t>Print out the shortest path of each pair of nodes</a:t>
            </a:r>
          </a:p>
          <a:p>
            <a:pPr lvl="2"/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902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5979995" y="4072016"/>
            <a:ext cx="1738122" cy="193899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Matrix Specification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4230"/>
            <a:ext cx="7886700" cy="179999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Each cell in the matrix contains a digit value (ranged from 0 to 9)</a:t>
            </a:r>
          </a:p>
          <a:p>
            <a:pPr lvl="1"/>
            <a:r>
              <a:rPr lang="en-US" altLang="zh-TW" sz="1800" dirty="0" smtClean="0"/>
              <a:t>0 represents no edge between two nodes</a:t>
            </a:r>
          </a:p>
          <a:p>
            <a:pPr lvl="1"/>
            <a:r>
              <a:rPr lang="en-US" altLang="zh-TW" sz="1800" dirty="0" smtClean="0"/>
              <a:t>Nonzero digits represents the weights of two node</a:t>
            </a:r>
          </a:p>
          <a:p>
            <a:pPr lvl="1"/>
            <a:endParaRPr lang="en-US" altLang="zh-TW" sz="1800" dirty="0"/>
          </a:p>
          <a:p>
            <a:r>
              <a:rPr lang="en-US" altLang="zh-TW" sz="2000" dirty="0" smtClean="0"/>
              <a:t>Take </a:t>
            </a:r>
            <a:r>
              <a:rPr lang="en-US" altLang="zh-TW" sz="2000" smtClean="0"/>
              <a:t>the following </a:t>
            </a:r>
            <a:r>
              <a:rPr lang="en-US" altLang="zh-TW" sz="2000" dirty="0" smtClean="0"/>
              <a:t>figure as an example</a:t>
            </a:r>
          </a:p>
          <a:p>
            <a:pPr lvl="1"/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800" dirty="0" smtClean="0"/>
          </a:p>
          <a:p>
            <a:endParaRPr lang="zh-TW" altLang="en-US" sz="2000" dirty="0"/>
          </a:p>
        </p:txBody>
      </p:sp>
      <p:sp>
        <p:nvSpPr>
          <p:cNvPr id="8" name="文字方塊 3"/>
          <p:cNvSpPr txBox="1"/>
          <p:nvPr/>
        </p:nvSpPr>
        <p:spPr>
          <a:xfrm>
            <a:off x="5979995" y="4072016"/>
            <a:ext cx="17776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5B9B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0 2 0 3 0 </a:t>
            </a:r>
          </a:p>
          <a:p>
            <a:r>
              <a:rPr lang="en-US" altLang="zh-TW" sz="2400" b="1" dirty="0" smtClean="0">
                <a:solidFill>
                  <a:srgbClr val="5B9B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0 0 0 8 0</a:t>
            </a:r>
          </a:p>
          <a:p>
            <a:r>
              <a:rPr lang="en-US" altLang="zh-TW" sz="2400" b="1" dirty="0" smtClean="0">
                <a:solidFill>
                  <a:srgbClr val="5B9B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0 2 0 0 </a:t>
            </a:r>
            <a:r>
              <a:rPr lang="en-US" altLang="zh-TW" sz="2400" b="1" dirty="0">
                <a:solidFill>
                  <a:srgbClr val="5B9B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US" altLang="zh-TW" sz="2400" b="1" dirty="0" smtClean="0">
                <a:solidFill>
                  <a:srgbClr val="5B9B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0 6 0 0 0</a:t>
            </a:r>
          </a:p>
          <a:p>
            <a:r>
              <a:rPr lang="en-US" altLang="zh-TW" sz="2400" b="1" dirty="0" smtClean="0">
                <a:solidFill>
                  <a:srgbClr val="5B9BD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1 0 0 0 0</a:t>
            </a:r>
          </a:p>
        </p:txBody>
      </p:sp>
      <p:sp>
        <p:nvSpPr>
          <p:cNvPr id="4" name="Oval 3"/>
          <p:cNvSpPr/>
          <p:nvPr/>
        </p:nvSpPr>
        <p:spPr>
          <a:xfrm>
            <a:off x="1645920" y="4072016"/>
            <a:ext cx="338328" cy="3383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TW" alt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24200" y="3946936"/>
            <a:ext cx="338328" cy="3383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zh-TW" alt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86336" y="4289612"/>
            <a:ext cx="338328" cy="3383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zh-TW" alt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76583" y="5041512"/>
            <a:ext cx="338328" cy="3383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TW" alt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48008" y="5259056"/>
            <a:ext cx="338328" cy="338328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TW" alt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6" name="Straight Connector 15"/>
          <p:cNvCxnSpPr>
            <a:stCxn id="4" idx="5"/>
            <a:endCxn id="14" idx="1"/>
          </p:cNvCxnSpPr>
          <p:nvPr/>
        </p:nvCxnSpPr>
        <p:spPr>
          <a:xfrm>
            <a:off x="1934701" y="4360797"/>
            <a:ext cx="2262854" cy="94780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6"/>
            <a:endCxn id="14" idx="2"/>
          </p:cNvCxnSpPr>
          <p:nvPr/>
        </p:nvCxnSpPr>
        <p:spPr>
          <a:xfrm>
            <a:off x="1414911" y="5210676"/>
            <a:ext cx="2733097" cy="217544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4" idx="6"/>
          </p:cNvCxnSpPr>
          <p:nvPr/>
        </p:nvCxnSpPr>
        <p:spPr>
          <a:xfrm flipH="1">
            <a:off x="1984248" y="4131189"/>
            <a:ext cx="1139952" cy="10999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3" idx="7"/>
          </p:cNvCxnSpPr>
          <p:nvPr/>
        </p:nvCxnSpPr>
        <p:spPr>
          <a:xfrm flipH="1">
            <a:off x="1365364" y="4578393"/>
            <a:ext cx="3170519" cy="512666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6"/>
            <a:endCxn id="14" idx="0"/>
          </p:cNvCxnSpPr>
          <p:nvPr/>
        </p:nvCxnSpPr>
        <p:spPr>
          <a:xfrm>
            <a:off x="3462528" y="4116100"/>
            <a:ext cx="854644" cy="1142956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4"/>
            <a:endCxn id="11" idx="6"/>
          </p:cNvCxnSpPr>
          <p:nvPr/>
        </p:nvCxnSpPr>
        <p:spPr>
          <a:xfrm flipH="1" flipV="1">
            <a:off x="3462528" y="4116100"/>
            <a:ext cx="1192972" cy="51184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"/>
          <p:cNvSpPr txBox="1"/>
          <p:nvPr/>
        </p:nvSpPr>
        <p:spPr>
          <a:xfrm>
            <a:off x="5979995" y="3552402"/>
            <a:ext cx="1777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</a:t>
            </a:r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altLang="zh-TW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文字方塊 3"/>
          <p:cNvSpPr txBox="1"/>
          <p:nvPr/>
        </p:nvSpPr>
        <p:spPr>
          <a:xfrm>
            <a:off x="5472503" y="4072016"/>
            <a:ext cx="3583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altLang="zh-TW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altLang="zh-TW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altLang="zh-TW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altLang="zh-TW" sz="2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8" name="Elbow Connector 47"/>
          <p:cNvCxnSpPr>
            <a:stCxn id="14" idx="4"/>
            <a:endCxn id="4" idx="4"/>
          </p:cNvCxnSpPr>
          <p:nvPr/>
        </p:nvCxnSpPr>
        <p:spPr>
          <a:xfrm rot="5400000" flipH="1">
            <a:off x="2472608" y="3752820"/>
            <a:ext cx="1187040" cy="2502088"/>
          </a:xfrm>
          <a:prstGeom prst="bentConnector3">
            <a:avLst>
              <a:gd name="adj1" fmla="val -19258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51987" y="479013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TW" alt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29891" y="382734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zh-TW" alt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01148" y="57868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zh-TW" alt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01148" y="49979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zh-TW" alt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404" y="439329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zh-TW" alt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493855" y="43223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endParaRPr lang="zh-TW" alt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7082" y="40239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zh-TW" alt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4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 1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375390" y="2801454"/>
            <a:ext cx="5818627" cy="2095011"/>
            <a:chOff x="2696723" y="1690689"/>
            <a:chExt cx="5818627" cy="2095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2696723" y="1690689"/>
                  <a:ext cx="2545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TW" dirty="0" smtClean="0"/>
                    <a:t>Number of vertices (</a:t>
                  </a:r>
                  <a14:m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dirty="0" smtClean="0"/>
                    <a:t>)</a:t>
                  </a: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723" y="1690689"/>
                  <a:ext cx="254524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57" t="-10000" r="-2153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3617831" y="2560222"/>
              <a:ext cx="11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dirty="0" smtClean="0"/>
                <a:t>The matrix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322570" y="1690689"/>
              <a:ext cx="3192780" cy="2095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0 2 0 3 </a:t>
              </a:r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0 0 0 8 </a:t>
              </a:r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</a:t>
              </a:r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2 0 0 7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0 6 0 0 0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1 0 0 0 </a:t>
              </a:r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Show-path</a:t>
              </a:r>
              <a:endPara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5543550" y="1795345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6605778" y="2038077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6605778" y="2292214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6605778" y="2560222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6605778" y="2828230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6605778" y="3096238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左大括弧 2"/>
            <p:cNvSpPr/>
            <p:nvPr/>
          </p:nvSpPr>
          <p:spPr>
            <a:xfrm>
              <a:off x="4934846" y="2135263"/>
              <a:ext cx="259945" cy="1156775"/>
            </a:xfrm>
            <a:prstGeom prst="leftBrace">
              <a:avLst>
                <a:gd name="adj1" fmla="val 7418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6605778" y="3402979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92060" y="1804681"/>
                <a:ext cx="41693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TW" sz="2400" dirty="0"/>
                  <a:t>Number of </a:t>
                </a:r>
                <a:r>
                  <a:rPr lang="en-US" altLang="zh-TW" sz="2400" dirty="0" smtClean="0"/>
                  <a:t>vertices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60" y="1804681"/>
                <a:ext cx="4169347" cy="461665"/>
              </a:xfrm>
              <a:prstGeom prst="rect">
                <a:avLst/>
              </a:prstGeom>
              <a:blipFill>
                <a:blip r:embed="rId3"/>
                <a:stretch>
                  <a:fillRect l="-29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H="1">
            <a:off x="4549877" y="4673764"/>
            <a:ext cx="511530" cy="340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1132838" y="5056285"/>
            <a:ext cx="5030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Whether the shortest path should be printed or not</a:t>
            </a:r>
          </a:p>
          <a:p>
            <a:r>
              <a:rPr lang="en-US" altLang="zh-TW" b="1" dirty="0" smtClean="0"/>
              <a:t>Show-path</a:t>
            </a:r>
            <a:r>
              <a:rPr lang="en-US" altLang="zh-TW" dirty="0" smtClean="0"/>
              <a:t>: yes</a:t>
            </a:r>
          </a:p>
          <a:p>
            <a:r>
              <a:rPr lang="en-US" altLang="zh-TW" b="1" dirty="0" smtClean="0"/>
              <a:t>Hide-path</a:t>
            </a:r>
            <a:r>
              <a:rPr lang="en-US" altLang="zh-TW" dirty="0" smtClean="0"/>
              <a:t>: 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656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Output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4839277" cy="4492048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Print out the shortest path with row major order and the corresponding cost for each pair </a:t>
            </a:r>
          </a:p>
          <a:p>
            <a:r>
              <a:rPr lang="en-US" altLang="zh-TW" sz="2400" dirty="0" smtClean="0"/>
              <a:t>If the cost of the multiple paths are equivalent, select the one which the path string is smaller. </a:t>
            </a:r>
          </a:p>
          <a:p>
            <a:r>
              <a:rPr lang="en-US" altLang="zh-TW" sz="2400" dirty="0" smtClean="0"/>
              <a:t>EX: (three paths with the same cost)</a:t>
            </a:r>
            <a:br>
              <a:rPr lang="en-US" altLang="zh-TW" sz="2400" dirty="0" smtClean="0"/>
            </a:br>
            <a:r>
              <a:rPr lang="en-US" altLang="zh-TW" sz="2400" dirty="0" smtClean="0"/>
              <a:t>path A: 1-&gt;2-&gt;3-&gt;4-&gt;5</a:t>
            </a:r>
            <a:br>
              <a:rPr lang="en-US" altLang="zh-TW" sz="2400" dirty="0" smtClean="0"/>
            </a:br>
            <a:r>
              <a:rPr lang="en-US" altLang="zh-TW" sz="2400" dirty="0" smtClean="0"/>
              <a:t>path B: 1-&gt;3-&gt;2-&gt;4-&gt;5</a:t>
            </a:r>
            <a:br>
              <a:rPr lang="en-US" altLang="zh-TW" sz="2400" dirty="0" smtClean="0"/>
            </a:br>
            <a:r>
              <a:rPr lang="en-US" altLang="zh-TW" sz="2400" dirty="0" smtClean="0"/>
              <a:t>path C: 1-&gt;4-&gt;5</a:t>
            </a:r>
          </a:p>
          <a:p>
            <a:pPr marL="0" indent="0">
              <a:buNone/>
            </a:pPr>
            <a:r>
              <a:rPr lang="en-US" altLang="zh-TW" sz="2400" dirty="0" smtClean="0"/>
              <a:t>You need to print path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A.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00587" y="36672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065683" y="4536803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5717979" y="365126"/>
            <a:ext cx="3192780" cy="6248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Path(0,1):0-&gt;1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Cost:2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Path(0,3):0-&gt;3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Cost:3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Path(1,3):1-&gt;3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Cost:8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Path(2,0):2-&gt;4-&gt;0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Cost:8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Path(2,1):2-&gt;1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Cost:2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Path(2,3):2-&gt;1-&gt;3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Cost:10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Path(2,4):2-&gt;4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Cost:7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Path(3,1):3-&gt;1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Cost:6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Path(4,0):4-&gt;0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Cost:1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Path(4,1):4-&gt;0-&gt;1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Cost:3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Path(4,3):4-&gt;0-&gt;3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Cost:4</a:t>
            </a:r>
          </a:p>
        </p:txBody>
      </p:sp>
      <p:sp>
        <p:nvSpPr>
          <p:cNvPr id="10" name="手繪多邊形 9"/>
          <p:cNvSpPr/>
          <p:nvPr/>
        </p:nvSpPr>
        <p:spPr>
          <a:xfrm>
            <a:off x="7575595" y="44018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7584829" y="4310222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6649765" y="69164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7584829" y="1027907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7617505" y="1518142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6649765" y="126314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6649765" y="182562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手繪多邊形 17"/>
          <p:cNvSpPr/>
          <p:nvPr/>
        </p:nvSpPr>
        <p:spPr>
          <a:xfrm>
            <a:off x="7607390" y="263093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手繪多邊形 18"/>
          <p:cNvSpPr/>
          <p:nvPr/>
        </p:nvSpPr>
        <p:spPr>
          <a:xfrm>
            <a:off x="7952785" y="206705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6649765" y="235280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7604895" y="370903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6649765" y="292044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7952785" y="315293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6722155" y="344249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6615475" y="401013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6615475" y="4572220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584829" y="482612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6628220" y="5108557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7952785" y="5354162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6628220" y="5701988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944309" y="5933282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 35"/>
          <p:cNvSpPr/>
          <p:nvPr/>
        </p:nvSpPr>
        <p:spPr>
          <a:xfrm>
            <a:off x="6632030" y="619464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 2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375390" y="2801454"/>
            <a:ext cx="5818627" cy="2095011"/>
            <a:chOff x="2696723" y="1690689"/>
            <a:chExt cx="5818627" cy="2095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2696723" y="1690689"/>
                  <a:ext cx="2545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TW" dirty="0" smtClean="0"/>
                    <a:t>Number of vertices (</a:t>
                  </a:r>
                  <a14:m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dirty="0" smtClean="0"/>
                    <a:t>)</a:t>
                  </a: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723" y="1690689"/>
                  <a:ext cx="254524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57" t="-10000" r="-2153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3617831" y="2560222"/>
              <a:ext cx="11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dirty="0" smtClean="0"/>
                <a:t>The matrix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322570" y="1690689"/>
              <a:ext cx="3192780" cy="2095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0 2 0 3 </a:t>
              </a:r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endPara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0 0 0 8 </a:t>
              </a:r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</a:t>
              </a:r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2 0 0 7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0 6 0 0 0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1 0 0 0 </a:t>
              </a:r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Hide-path</a:t>
              </a:r>
              <a:endPara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5543550" y="1795345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6605778" y="2038077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6605778" y="2292214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6605778" y="2560222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6605778" y="2828230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6605778" y="3096238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左大括弧 2"/>
            <p:cNvSpPr/>
            <p:nvPr/>
          </p:nvSpPr>
          <p:spPr>
            <a:xfrm>
              <a:off x="4934846" y="2135263"/>
              <a:ext cx="259945" cy="1156775"/>
            </a:xfrm>
            <a:prstGeom prst="leftBrace">
              <a:avLst>
                <a:gd name="adj1" fmla="val 7418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6605778" y="3402979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92060" y="1804681"/>
                <a:ext cx="41693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TW" sz="2400" dirty="0"/>
                  <a:t>Number of </a:t>
                </a:r>
                <a:r>
                  <a:rPr lang="en-US" altLang="zh-TW" sz="2400" dirty="0" smtClean="0"/>
                  <a:t>vertices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60" y="1804681"/>
                <a:ext cx="4169347" cy="461665"/>
              </a:xfrm>
              <a:prstGeom prst="rect">
                <a:avLst/>
              </a:prstGeom>
              <a:blipFill>
                <a:blip r:embed="rId3"/>
                <a:stretch>
                  <a:fillRect l="-29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4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</a:t>
            </a:r>
            <a:r>
              <a:rPr lang="en-US" altLang="zh-TW" smtClean="0"/>
              <a:t>Output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825625"/>
            <a:ext cx="4839277" cy="44920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400" dirty="0" smtClean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500587" y="36672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065683" y="4536803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altLang="zh-TW" dirty="0" smtClean="0"/>
          </a:p>
        </p:txBody>
      </p:sp>
      <p:sp>
        <p:nvSpPr>
          <p:cNvPr id="6" name="矩形 5"/>
          <p:cNvSpPr/>
          <p:nvPr/>
        </p:nvSpPr>
        <p:spPr>
          <a:xfrm>
            <a:off x="5717979" y="365126"/>
            <a:ext cx="3192780" cy="6248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Path(0,1):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Cost:2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Path(0,3):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Cost:3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Path(1,3):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Cost:8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Path(2,0):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Cost:8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Path(2,1):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Cost:2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Path(2,3):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Cost:10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Path(2,4):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Cost:7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Path(3,1):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Cost:6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Path(4,0):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Cost:1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Path(4,1):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Cost:3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Path(4,3):</a:t>
            </a:r>
          </a:p>
          <a:p>
            <a:r>
              <a:rPr lang="en-US" altLang="zh-TW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Cost:4</a:t>
            </a:r>
          </a:p>
        </p:txBody>
      </p:sp>
      <p:sp>
        <p:nvSpPr>
          <p:cNvPr id="11" name="手繪多邊形 10"/>
          <p:cNvSpPr/>
          <p:nvPr/>
        </p:nvSpPr>
        <p:spPr>
          <a:xfrm>
            <a:off x="7058017" y="432555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 12"/>
          <p:cNvSpPr/>
          <p:nvPr/>
        </p:nvSpPr>
        <p:spPr>
          <a:xfrm>
            <a:off x="6649765" y="69164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15"/>
          <p:cNvSpPr/>
          <p:nvPr/>
        </p:nvSpPr>
        <p:spPr>
          <a:xfrm>
            <a:off x="6649765" y="126314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6649765" y="182562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6649765" y="235280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6649765" y="292044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 24"/>
          <p:cNvSpPr/>
          <p:nvPr/>
        </p:nvSpPr>
        <p:spPr>
          <a:xfrm>
            <a:off x="6722155" y="3442496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 25"/>
          <p:cNvSpPr/>
          <p:nvPr/>
        </p:nvSpPr>
        <p:spPr>
          <a:xfrm>
            <a:off x="6615475" y="401013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手繪多邊形 27"/>
          <p:cNvSpPr/>
          <p:nvPr/>
        </p:nvSpPr>
        <p:spPr>
          <a:xfrm>
            <a:off x="6615475" y="4572220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7058017" y="490189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>
            <a:off x="6628220" y="5108557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7059406" y="5392332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33"/>
          <p:cNvSpPr/>
          <p:nvPr/>
        </p:nvSpPr>
        <p:spPr>
          <a:xfrm>
            <a:off x="6628220" y="5701988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手繪多邊形 34"/>
          <p:cNvSpPr/>
          <p:nvPr/>
        </p:nvSpPr>
        <p:spPr>
          <a:xfrm>
            <a:off x="7059406" y="5962779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手繪多邊形 35"/>
          <p:cNvSpPr/>
          <p:nvPr/>
        </p:nvSpPr>
        <p:spPr>
          <a:xfrm>
            <a:off x="6632030" y="619464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手繪多邊形 29"/>
          <p:cNvSpPr/>
          <p:nvPr/>
        </p:nvSpPr>
        <p:spPr>
          <a:xfrm>
            <a:off x="7058017" y="2111991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7058017" y="2688331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手繪多邊形 36"/>
          <p:cNvSpPr/>
          <p:nvPr/>
        </p:nvSpPr>
        <p:spPr>
          <a:xfrm>
            <a:off x="7059406" y="3178768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37"/>
          <p:cNvSpPr/>
          <p:nvPr/>
        </p:nvSpPr>
        <p:spPr>
          <a:xfrm>
            <a:off x="7059406" y="3749215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7058017" y="496330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059406" y="986767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059406" y="1557214"/>
            <a:ext cx="144780" cy="160020"/>
          </a:xfrm>
          <a:custGeom>
            <a:avLst/>
            <a:gdLst>
              <a:gd name="connsiteX0" fmla="*/ 144780 w 144780"/>
              <a:gd name="connsiteY0" fmla="*/ 0 h 160020"/>
              <a:gd name="connsiteX1" fmla="*/ 144780 w 144780"/>
              <a:gd name="connsiteY1" fmla="*/ 160020 h 160020"/>
              <a:gd name="connsiteX2" fmla="*/ 0 w 144780"/>
              <a:gd name="connsiteY2" fmla="*/ 16002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" h="160020">
                <a:moveTo>
                  <a:pt x="144780" y="0"/>
                </a:moveTo>
                <a:lnTo>
                  <a:pt x="144780" y="160020"/>
                </a:lnTo>
                <a:lnTo>
                  <a:pt x="0" y="16002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8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Sample Input 3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375390" y="2801454"/>
            <a:ext cx="5818627" cy="2095011"/>
            <a:chOff x="2696723" y="1690689"/>
            <a:chExt cx="5818627" cy="2095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2696723" y="1690689"/>
                  <a:ext cx="2545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altLang="zh-TW" dirty="0" smtClean="0"/>
                    <a:t>Number of vertices (</a:t>
                  </a:r>
                  <a14:m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altLang="zh-TW" dirty="0" smtClean="0"/>
                    <a:t>)</a:t>
                  </a:r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723" y="1690689"/>
                  <a:ext cx="254524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57" t="-10000" r="-2153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3617831" y="2560222"/>
              <a:ext cx="11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dirty="0" smtClean="0"/>
                <a:t>The matrix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5322570" y="1690689"/>
              <a:ext cx="3192780" cy="20950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0 1 2 3 0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0 0 1 0 0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0 0 0 1 0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0 0 0 0 1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0 0 0 0 0</a:t>
              </a:r>
            </a:p>
            <a:p>
              <a:r>
                <a:rPr lang="en-US" altLang="zh-TW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Show-path</a:t>
              </a:r>
            </a:p>
            <a:p>
              <a:endParaRPr lang="en-US" altLang="zh-TW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5543550" y="1795345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6605778" y="2038077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6605778" y="2292214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6605778" y="2560222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6605778" y="2828230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6605778" y="3096238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左大括弧 2"/>
            <p:cNvSpPr/>
            <p:nvPr/>
          </p:nvSpPr>
          <p:spPr>
            <a:xfrm>
              <a:off x="4934846" y="2135263"/>
              <a:ext cx="259945" cy="1156775"/>
            </a:xfrm>
            <a:prstGeom prst="leftBrace">
              <a:avLst>
                <a:gd name="adj1" fmla="val 7418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6605778" y="3402979"/>
              <a:ext cx="144780" cy="160020"/>
            </a:xfrm>
            <a:custGeom>
              <a:avLst/>
              <a:gdLst>
                <a:gd name="connsiteX0" fmla="*/ 144780 w 144780"/>
                <a:gd name="connsiteY0" fmla="*/ 0 h 160020"/>
                <a:gd name="connsiteX1" fmla="*/ 144780 w 144780"/>
                <a:gd name="connsiteY1" fmla="*/ 160020 h 160020"/>
                <a:gd name="connsiteX2" fmla="*/ 0 w 144780"/>
                <a:gd name="connsiteY2" fmla="*/ 16002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780" h="160020">
                  <a:moveTo>
                    <a:pt x="144780" y="0"/>
                  </a:moveTo>
                  <a:lnTo>
                    <a:pt x="144780" y="160020"/>
                  </a:lnTo>
                  <a:lnTo>
                    <a:pt x="0" y="16002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92060" y="1804681"/>
                <a:ext cx="41693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TW" sz="2400" dirty="0"/>
                  <a:t>Number of </a:t>
                </a:r>
                <a:r>
                  <a:rPr lang="en-US" altLang="zh-TW" sz="2400" dirty="0" smtClean="0"/>
                  <a:t>vertices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60" y="1804681"/>
                <a:ext cx="4169347" cy="461665"/>
              </a:xfrm>
              <a:prstGeom prst="rect">
                <a:avLst/>
              </a:prstGeom>
              <a:blipFill>
                <a:blip r:embed="rId3"/>
                <a:stretch>
                  <a:fillRect l="-29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94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685</Words>
  <Application>Microsoft Office PowerPoint</Application>
  <PresentationFormat>如螢幕大小 (4:3)</PresentationFormat>
  <Paragraphs>164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Cambria Math</vt:lpstr>
      <vt:lpstr>Consolas</vt:lpstr>
      <vt:lpstr>Office 佈景主題</vt:lpstr>
      <vt:lpstr>Shortest Paths </vt:lpstr>
      <vt:lpstr>PowerPoint 簡報</vt:lpstr>
      <vt:lpstr>Overview</vt:lpstr>
      <vt:lpstr>Matrix Specification</vt:lpstr>
      <vt:lpstr>Sample Input 1</vt:lpstr>
      <vt:lpstr>Sample Output 1</vt:lpstr>
      <vt:lpstr>Sample Input 2</vt:lpstr>
      <vt:lpstr>Sample Output 2</vt:lpstr>
      <vt:lpstr>Sample Input 3</vt:lpstr>
      <vt:lpstr>Sample Output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to Tree</dc:title>
  <dc:creator>n</dc:creator>
  <cp:lastModifiedBy>n</cp:lastModifiedBy>
  <cp:revision>37</cp:revision>
  <dcterms:created xsi:type="dcterms:W3CDTF">2018-04-23T13:51:38Z</dcterms:created>
  <dcterms:modified xsi:type="dcterms:W3CDTF">2018-05-14T15:36:28Z</dcterms:modified>
</cp:coreProperties>
</file>