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44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3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7"/>
  </p:notesMasterIdLst>
  <p:handoutMasterIdLst>
    <p:handoutMasterId r:id="rId148"/>
  </p:handoutMasterIdLst>
  <p:sldIdLst>
    <p:sldId id="256" r:id="rId2"/>
    <p:sldId id="257" r:id="rId3"/>
    <p:sldId id="269" r:id="rId4"/>
    <p:sldId id="270" r:id="rId5"/>
    <p:sldId id="272" r:id="rId6"/>
    <p:sldId id="273" r:id="rId7"/>
    <p:sldId id="274" r:id="rId8"/>
    <p:sldId id="385" r:id="rId9"/>
    <p:sldId id="384" r:id="rId10"/>
    <p:sldId id="260" r:id="rId11"/>
    <p:sldId id="387" r:id="rId12"/>
    <p:sldId id="262" r:id="rId13"/>
    <p:sldId id="267" r:id="rId14"/>
    <p:sldId id="388" r:id="rId15"/>
    <p:sldId id="264" r:id="rId16"/>
    <p:sldId id="391" r:id="rId17"/>
    <p:sldId id="392" r:id="rId18"/>
    <p:sldId id="278" r:id="rId19"/>
    <p:sldId id="283" r:id="rId20"/>
    <p:sldId id="393" r:id="rId21"/>
    <p:sldId id="394" r:id="rId22"/>
    <p:sldId id="395" r:id="rId23"/>
    <p:sldId id="396" r:id="rId24"/>
    <p:sldId id="390" r:id="rId25"/>
    <p:sldId id="389" r:id="rId26"/>
    <p:sldId id="282" r:id="rId27"/>
    <p:sldId id="263" r:id="rId28"/>
    <p:sldId id="397" r:id="rId29"/>
    <p:sldId id="279" r:id="rId30"/>
    <p:sldId id="386" r:id="rId31"/>
    <p:sldId id="398" r:id="rId32"/>
    <p:sldId id="399" r:id="rId33"/>
    <p:sldId id="400" r:id="rId34"/>
    <p:sldId id="281" r:id="rId35"/>
    <p:sldId id="280" r:id="rId36"/>
    <p:sldId id="284" r:id="rId37"/>
    <p:sldId id="401" r:id="rId38"/>
    <p:sldId id="402" r:id="rId39"/>
    <p:sldId id="323" r:id="rId40"/>
    <p:sldId id="286" r:id="rId41"/>
    <p:sldId id="287" r:id="rId42"/>
    <p:sldId id="403" r:id="rId43"/>
    <p:sldId id="404" r:id="rId44"/>
    <p:sldId id="405" r:id="rId45"/>
    <p:sldId id="406" r:id="rId46"/>
    <p:sldId id="288" r:id="rId47"/>
    <p:sldId id="289" r:id="rId48"/>
    <p:sldId id="290" r:id="rId49"/>
    <p:sldId id="291" r:id="rId50"/>
    <p:sldId id="292" r:id="rId51"/>
    <p:sldId id="407" r:id="rId52"/>
    <p:sldId id="293" r:id="rId53"/>
    <p:sldId id="377" r:id="rId54"/>
    <p:sldId id="295" r:id="rId55"/>
    <p:sldId id="296" r:id="rId56"/>
    <p:sldId id="297" r:id="rId57"/>
    <p:sldId id="298" r:id="rId58"/>
    <p:sldId id="408" r:id="rId59"/>
    <p:sldId id="409" r:id="rId60"/>
    <p:sldId id="299" r:id="rId61"/>
    <p:sldId id="300" r:id="rId62"/>
    <p:sldId id="410" r:id="rId63"/>
    <p:sldId id="411" r:id="rId64"/>
    <p:sldId id="412" r:id="rId65"/>
    <p:sldId id="414" r:id="rId66"/>
    <p:sldId id="415" r:id="rId67"/>
    <p:sldId id="416" r:id="rId68"/>
    <p:sldId id="417" r:id="rId69"/>
    <p:sldId id="301" r:id="rId70"/>
    <p:sldId id="302" r:id="rId71"/>
    <p:sldId id="303" r:id="rId72"/>
    <p:sldId id="418" r:id="rId73"/>
    <p:sldId id="419" r:id="rId74"/>
    <p:sldId id="420" r:id="rId75"/>
    <p:sldId id="304" r:id="rId76"/>
    <p:sldId id="421" r:id="rId77"/>
    <p:sldId id="305" r:id="rId78"/>
    <p:sldId id="306" r:id="rId79"/>
    <p:sldId id="307" r:id="rId80"/>
    <p:sldId id="308" r:id="rId81"/>
    <p:sldId id="309" r:id="rId82"/>
    <p:sldId id="423" r:id="rId83"/>
    <p:sldId id="312" r:id="rId84"/>
    <p:sldId id="422" r:id="rId85"/>
    <p:sldId id="378" r:id="rId86"/>
    <p:sldId id="310" r:id="rId87"/>
    <p:sldId id="311" r:id="rId88"/>
    <p:sldId id="424" r:id="rId89"/>
    <p:sldId id="425" r:id="rId90"/>
    <p:sldId id="315" r:id="rId91"/>
    <p:sldId id="379" r:id="rId92"/>
    <p:sldId id="316" r:id="rId93"/>
    <p:sldId id="317" r:id="rId94"/>
    <p:sldId id="318" r:id="rId95"/>
    <p:sldId id="380" r:id="rId96"/>
    <p:sldId id="319" r:id="rId97"/>
    <p:sldId id="320" r:id="rId98"/>
    <p:sldId id="321" r:id="rId99"/>
    <p:sldId id="324" r:id="rId100"/>
    <p:sldId id="325" r:id="rId101"/>
    <p:sldId id="382" r:id="rId102"/>
    <p:sldId id="326" r:id="rId103"/>
    <p:sldId id="327" r:id="rId104"/>
    <p:sldId id="381" r:id="rId105"/>
    <p:sldId id="329" r:id="rId106"/>
    <p:sldId id="330" r:id="rId107"/>
    <p:sldId id="331" r:id="rId108"/>
    <p:sldId id="332" r:id="rId109"/>
    <p:sldId id="333" r:id="rId110"/>
    <p:sldId id="335" r:id="rId111"/>
    <p:sldId id="336" r:id="rId112"/>
    <p:sldId id="432" r:id="rId113"/>
    <p:sldId id="337" r:id="rId114"/>
    <p:sldId id="338" r:id="rId115"/>
    <p:sldId id="339" r:id="rId116"/>
    <p:sldId id="340" r:id="rId117"/>
    <p:sldId id="341" r:id="rId118"/>
    <p:sldId id="342" r:id="rId119"/>
    <p:sldId id="343" r:id="rId120"/>
    <p:sldId id="426" r:id="rId121"/>
    <p:sldId id="344" r:id="rId122"/>
    <p:sldId id="427" r:id="rId123"/>
    <p:sldId id="345" r:id="rId124"/>
    <p:sldId id="346" r:id="rId125"/>
    <p:sldId id="376" r:id="rId126"/>
    <p:sldId id="350" r:id="rId127"/>
    <p:sldId id="373" r:id="rId128"/>
    <p:sldId id="351" r:id="rId129"/>
    <p:sldId id="374" r:id="rId130"/>
    <p:sldId id="366" r:id="rId131"/>
    <p:sldId id="375" r:id="rId132"/>
    <p:sldId id="372" r:id="rId133"/>
    <p:sldId id="383" r:id="rId134"/>
    <p:sldId id="433" r:id="rId135"/>
    <p:sldId id="434" r:id="rId136"/>
    <p:sldId id="435" r:id="rId137"/>
    <p:sldId id="367" r:id="rId138"/>
    <p:sldId id="368" r:id="rId139"/>
    <p:sldId id="369" r:id="rId140"/>
    <p:sldId id="370" r:id="rId141"/>
    <p:sldId id="371" r:id="rId142"/>
    <p:sldId id="353" r:id="rId143"/>
    <p:sldId id="357" r:id="rId144"/>
    <p:sldId id="359" r:id="rId145"/>
    <p:sldId id="360" r:id="rId14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未命名的章節" id="{A67434EA-A851-42F4-9EB5-30B56F4ACFE5}">
          <p14:sldIdLst>
            <p14:sldId id="256"/>
            <p14:sldId id="257"/>
            <p14:sldId id="269"/>
            <p14:sldId id="270"/>
            <p14:sldId id="272"/>
            <p14:sldId id="273"/>
            <p14:sldId id="274"/>
            <p14:sldId id="260"/>
            <p14:sldId id="262"/>
            <p14:sldId id="267"/>
            <p14:sldId id="264"/>
            <p14:sldId id="278"/>
            <p14:sldId id="283"/>
            <p14:sldId id="279"/>
            <p14:sldId id="263"/>
            <p14:sldId id="281"/>
            <p14:sldId id="280"/>
            <p14:sldId id="282"/>
            <p14:sldId id="284"/>
            <p14:sldId id="323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77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78"/>
            <p14:sldId id="315"/>
            <p14:sldId id="379"/>
            <p14:sldId id="316"/>
            <p14:sldId id="317"/>
            <p14:sldId id="318"/>
            <p14:sldId id="380"/>
            <p14:sldId id="319"/>
            <p14:sldId id="320"/>
            <p14:sldId id="321"/>
            <p14:sldId id="324"/>
            <p14:sldId id="325"/>
            <p14:sldId id="382"/>
            <p14:sldId id="326"/>
            <p14:sldId id="327"/>
            <p14:sldId id="381"/>
            <p14:sldId id="329"/>
            <p14:sldId id="330"/>
            <p14:sldId id="331"/>
            <p14:sldId id="332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76"/>
            <p14:sldId id="350"/>
            <p14:sldId id="373"/>
            <p14:sldId id="351"/>
            <p14:sldId id="374"/>
            <p14:sldId id="366"/>
            <p14:sldId id="375"/>
            <p14:sldId id="372"/>
            <p14:sldId id="383"/>
            <p14:sldId id="367"/>
            <p14:sldId id="368"/>
            <p14:sldId id="369"/>
            <p14:sldId id="370"/>
            <p14:sldId id="371"/>
            <p14:sldId id="353"/>
            <p14:sldId id="357"/>
            <p14:sldId id="359"/>
            <p14:sldId id="360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  <a:srgbClr val="F3D2F4"/>
    <a:srgbClr val="FBE5D6"/>
    <a:srgbClr val="CC0099"/>
    <a:srgbClr val="C5E0B4"/>
    <a:srgbClr val="DEEBF7"/>
    <a:srgbClr val="A6A6A6"/>
    <a:srgbClr val="CC66FF"/>
    <a:srgbClr val="FF9999"/>
    <a:srgbClr val="EAEFF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82" autoAdjust="0"/>
    <p:restoredTop sz="87069" autoAdjust="0"/>
  </p:normalViewPr>
  <p:slideViewPr>
    <p:cSldViewPr snapToGrid="0">
      <p:cViewPr varScale="1">
        <p:scale>
          <a:sx n="58" d="100"/>
          <a:sy n="58" d="100"/>
        </p:scale>
        <p:origin x="-10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676" y="72"/>
      </p:cViewPr>
      <p:guideLst/>
    </p:cSldViewPr>
  </p:notesViewPr>
  <p:gridSpacing cx="78162150" cy="7816215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handoutMaster" Target="handoutMasters/handoutMaster1.xml"/><Relationship Id="rId15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B912-6339-47EF-B733-9A114BEF5F8E}" type="datetimeFigureOut">
              <a:rPr lang="zh-TW" altLang="en-US" smtClean="0"/>
              <a:pPr/>
              <a:t>2021/3/7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78320-428D-44F8-BC05-AB451E0821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45024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74847-DEDB-4ED8-A241-3E26F295FA8C}" type="datetimeFigureOut">
              <a:rPr lang="zh-TW" altLang="en-US" smtClean="0"/>
              <a:pPr/>
              <a:t>2021/3/7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9F22C-31DE-4B64-BADE-26261F70D1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4791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F22C-31DE-4B64-BADE-26261F70D11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6768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2017/3/23</a:t>
            </a:r>
            <a:r>
              <a:rPr lang="en-US" altLang="zh-TW" baseline="0" smtClean="0"/>
              <a:t> start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F22C-31DE-4B64-BADE-26261F70D11A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7139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F22C-31DE-4B64-BADE-26261F70D11A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2017/3/23 end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F22C-31DE-4B64-BADE-26261F70D11A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2589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4AD8-50C4-4572-B8AE-FD5B0BB64D8A}" type="datetime1">
              <a:rPr lang="zh-TW" altLang="en-US" smtClean="0"/>
              <a:pPr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5176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A754-E793-403F-AF21-93AD6C943E50}" type="datetime1">
              <a:rPr lang="zh-TW" altLang="en-US" smtClean="0"/>
              <a:pPr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721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B08-5DCE-4DDB-BA8A-F854858EE414}" type="datetime1">
              <a:rPr lang="zh-TW" altLang="en-US" smtClean="0"/>
              <a:pPr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1571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636671" y="1342670"/>
            <a:ext cx="7886700" cy="62390"/>
          </a:xfrm>
          <a:prstGeom prst="rect">
            <a:avLst/>
          </a:prstGeom>
          <a:solidFill>
            <a:srgbClr val="F3D2F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7552" y="254610"/>
            <a:ext cx="1144207" cy="1144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9429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667630"/>
          </a:xfrm>
        </p:spPr>
        <p:txBody>
          <a:bodyPr/>
          <a:lstStyle>
            <a:lvl2pPr>
              <a:buFont typeface="Calibri" pitchFamily="34" charset="0"/>
              <a:buChar char="–"/>
              <a:defRPr/>
            </a:lvl2pPr>
            <a:lvl4pPr>
              <a:buFont typeface="Calibri" pitchFamily="34" charset="0"/>
              <a:buChar char="–"/>
              <a:defRPr/>
            </a:lvl4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36EB-242E-4F6F-909D-12653E15CE77}" type="datetime1">
              <a:rPr lang="zh-TW" altLang="en-US" smtClean="0"/>
              <a:pPr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201" y="612166"/>
            <a:ext cx="1099116" cy="5253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21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AAEA-49DA-4DA1-BF4C-13D5FCD93C2A}" type="datetime1">
              <a:rPr lang="zh-TW" altLang="en-US" smtClean="0"/>
              <a:pPr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8033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9333"/>
            <a:ext cx="3886200" cy="466763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9333"/>
            <a:ext cx="3886200" cy="466763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57F-6A00-43BC-B4B7-F146617DC39D}" type="datetime1">
              <a:rPr lang="zh-TW" altLang="en-US" smtClean="0"/>
              <a:pPr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6671" y="1342670"/>
            <a:ext cx="7886700" cy="62390"/>
          </a:xfrm>
          <a:prstGeom prst="rect">
            <a:avLst/>
          </a:prstGeom>
          <a:solidFill>
            <a:srgbClr val="F3D2F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8552" y="254610"/>
            <a:ext cx="1144207" cy="1144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3691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387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441B-78E6-4CE0-9A9A-E0F5A2FBCD0A}" type="datetime1">
              <a:rPr lang="zh-TW" altLang="en-US" smtClean="0"/>
              <a:pPr/>
              <a:t>2021/3/7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443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F86C-C5A4-45C4-BEF1-05421A725B11}" type="datetime1">
              <a:rPr lang="zh-TW" altLang="en-US" smtClean="0"/>
              <a:pPr/>
              <a:t>2021/3/7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115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2340-58AC-44AD-AB72-52A3B9D05F79}" type="datetime1">
              <a:rPr lang="zh-TW" altLang="en-US" smtClean="0"/>
              <a:pPr/>
              <a:t>2021/3/7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84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8FF4-8397-430C-AA34-3D6ADF2FEA59}" type="datetime1">
              <a:rPr lang="zh-TW" altLang="en-US" smtClean="0"/>
              <a:pPr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2322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ABF2-AB14-4299-9244-0D0E3DDC918F}" type="datetime1">
              <a:rPr lang="zh-TW" altLang="en-US" smtClean="0"/>
              <a:pPr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9330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B8A8-C2F2-4714-86E1-48177C028317}" type="datetime1">
              <a:rPr lang="zh-TW" altLang="en-US" smtClean="0"/>
              <a:pPr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1573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1967" y="1446726"/>
            <a:ext cx="5626100" cy="1735137"/>
          </a:xfrm>
        </p:spPr>
        <p:txBody>
          <a:bodyPr>
            <a:noAutofit/>
          </a:bodyPr>
          <a:lstStyle/>
          <a:p>
            <a:pPr algn="l"/>
            <a:r>
              <a:rPr lang="en-US" altLang="zh-TW" b="1" dirty="0" smtClean="0">
                <a:latin typeface="Vrinda" panose="020B0502040204020203" pitchFamily="34" charset="0"/>
                <a:cs typeface="Vrinda" panose="020B0502040204020203" pitchFamily="34" charset="0"/>
              </a:rPr>
              <a:t>Data </a:t>
            </a:r>
            <a:br>
              <a:rPr lang="en-US" altLang="zh-TW" b="1" dirty="0" smtClean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US" altLang="zh-TW" b="1" dirty="0" smtClean="0">
                <a:latin typeface="Vrinda" panose="020B0502040204020203" pitchFamily="34" charset="0"/>
                <a:cs typeface="Vrinda" panose="020B0502040204020203" pitchFamily="34" charset="0"/>
              </a:rPr>
              <a:t>Structures</a:t>
            </a:r>
            <a:endParaRPr lang="zh-TW" altLang="en-US" b="1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52" name="副標題 2"/>
          <p:cNvSpPr txBox="1">
            <a:spLocks/>
          </p:cNvSpPr>
          <p:nvPr/>
        </p:nvSpPr>
        <p:spPr>
          <a:xfrm>
            <a:off x="886732" y="3125219"/>
            <a:ext cx="6858000" cy="772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3600" spc="-150" dirty="0" smtClean="0">
                <a:cs typeface="Vrinda" panose="020B0502040204020203" pitchFamily="34" charset="0"/>
              </a:rPr>
              <a:t>CH2 Arrays</a:t>
            </a:r>
            <a:endParaRPr lang="zh-TW" altLang="en-US" sz="3600" spc="-150" dirty="0">
              <a:cs typeface="Vrinda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419" y="1447042"/>
            <a:ext cx="3444240" cy="4191000"/>
          </a:xfrm>
          <a:prstGeom prst="rect">
            <a:avLst/>
          </a:prstGeom>
        </p:spPr>
      </p:pic>
      <p:sp>
        <p:nvSpPr>
          <p:cNvPr id="8" name="副標題 2"/>
          <p:cNvSpPr txBox="1">
            <a:spLocks/>
          </p:cNvSpPr>
          <p:nvPr/>
        </p:nvSpPr>
        <p:spPr>
          <a:xfrm>
            <a:off x="911011" y="3982280"/>
            <a:ext cx="4050456" cy="2164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Tai-Lang 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Jong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Office: Delta 928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Tel: 42577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tljong@mx.nthu.edu.tw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2021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41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0357" y="1509332"/>
            <a:ext cx="4180114" cy="500576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Components of a class</a:t>
            </a:r>
          </a:p>
          <a:p>
            <a:pPr lvl="1"/>
            <a:r>
              <a:rPr lang="en-US" altLang="zh-TW" dirty="0" smtClean="0"/>
              <a:t>Class name</a:t>
            </a:r>
          </a:p>
          <a:p>
            <a:pPr lvl="2"/>
            <a:r>
              <a:rPr lang="en-US" altLang="zh-TW" dirty="0" smtClean="0"/>
              <a:t>Rectangle</a:t>
            </a:r>
          </a:p>
          <a:p>
            <a:pPr lvl="1"/>
            <a:r>
              <a:rPr lang="en-US" altLang="zh-TW" dirty="0" smtClean="0"/>
              <a:t>Data members</a:t>
            </a:r>
          </a:p>
          <a:p>
            <a:pPr lvl="2"/>
            <a:r>
              <a:rPr lang="en-US" altLang="zh-TW" dirty="0" smtClean="0"/>
              <a:t>height, width, </a:t>
            </a:r>
            <a:r>
              <a:rPr lang="en-US" altLang="zh-TW" dirty="0" err="1" smtClean="0"/>
              <a:t>xLow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yLow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Member functions</a:t>
            </a:r>
          </a:p>
          <a:p>
            <a:pPr lvl="2"/>
            <a:r>
              <a:rPr lang="en-US" altLang="zh-TW" dirty="0" smtClean="0"/>
              <a:t>Constructor</a:t>
            </a:r>
          </a:p>
          <a:p>
            <a:pPr lvl="3"/>
            <a:r>
              <a:rPr lang="en-US" altLang="zh-TW" dirty="0" smtClean="0"/>
              <a:t>Rectangle()</a:t>
            </a:r>
          </a:p>
          <a:p>
            <a:pPr lvl="2"/>
            <a:r>
              <a:rPr lang="en-US" altLang="zh-TW" dirty="0" smtClean="0"/>
              <a:t>Destructor</a:t>
            </a:r>
          </a:p>
          <a:p>
            <a:pPr lvl="3"/>
            <a:r>
              <a:rPr lang="en-US" altLang="zh-TW" dirty="0" smtClean="0"/>
              <a:t>~Rectangle()</a:t>
            </a:r>
          </a:p>
          <a:p>
            <a:pPr lvl="2"/>
            <a:r>
              <a:rPr lang="en-US" altLang="zh-TW" dirty="0" smtClean="0"/>
              <a:t>Others</a:t>
            </a:r>
          </a:p>
          <a:p>
            <a:pPr lvl="3"/>
            <a:r>
              <a:rPr lang="en-US" altLang="zh-TW" dirty="0" err="1" smtClean="0"/>
              <a:t>GetHeight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SetHeight</a:t>
            </a:r>
            <a:r>
              <a:rPr lang="en-US" altLang="zh-TW" dirty="0" smtClean="0"/>
              <a:t>() …</a:t>
            </a:r>
          </a:p>
          <a:p>
            <a:pPr lvl="1"/>
            <a:r>
              <a:rPr lang="en-US" altLang="zh-TW" dirty="0" smtClean="0"/>
              <a:t>Level of program access</a:t>
            </a:r>
          </a:p>
          <a:p>
            <a:pPr lvl="2"/>
            <a:r>
              <a:rPr lang="en-US" altLang="zh-TW" dirty="0" smtClean="0"/>
              <a:t>Public, private, protected</a:t>
            </a:r>
          </a:p>
          <a:p>
            <a:pPr lvl="2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class </a:t>
            </a:r>
            <a:endParaRPr lang="zh-TW" altLang="en-US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2900" y="1509333"/>
            <a:ext cx="4212770" cy="4058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Rectangle</a:t>
            </a: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altLang="zh-TW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 x, </a:t>
            </a:r>
            <a:r>
              <a:rPr lang="en-US" altLang="zh-TW" sz="20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 y, </a:t>
            </a:r>
            <a:r>
              <a:rPr lang="en-US" altLang="zh-TW" sz="20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hv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wv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~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GetHeight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GetWidth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SetHeight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SetWidth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altLang="zh-TW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xLow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yLow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altLang="zh-TW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height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width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0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N-Dimensional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8098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000" dirty="0" smtClean="0"/>
              <a:t>Example (C/C++)</a:t>
            </a:r>
            <a:endParaRPr lang="en-US" altLang="zh-TW" sz="3000" dirty="0" smtClean="0"/>
          </a:p>
          <a:p>
            <a:pPr lvl="1"/>
            <a:r>
              <a:rPr lang="en-US" altLang="zh-TW" b="1" dirty="0" smtClean="0"/>
              <a:t>float </a:t>
            </a:r>
            <a:r>
              <a:rPr lang="en-US" altLang="zh-TW" dirty="0" smtClean="0"/>
              <a:t>hour[60</a:t>
            </a:r>
            <a:r>
              <a:rPr lang="en-US" altLang="zh-TW" dirty="0" smtClean="0"/>
              <a:t>];</a:t>
            </a:r>
            <a:endParaRPr lang="en-US" altLang="zh-TW" dirty="0" smtClean="0"/>
          </a:p>
          <a:p>
            <a:pPr lvl="1"/>
            <a:r>
              <a:rPr lang="en-US" altLang="zh-TW" b="1" dirty="0" err="1" smtClean="0"/>
              <a:t>int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day[24][60</a:t>
            </a:r>
            <a:r>
              <a:rPr lang="en-US" altLang="zh-TW" dirty="0" smtClean="0"/>
              <a:t>];</a:t>
            </a:r>
            <a:endParaRPr lang="en-US" altLang="zh-TW" dirty="0"/>
          </a:p>
          <a:p>
            <a:pPr lvl="1"/>
            <a:r>
              <a:rPr lang="en-US" altLang="zh-TW" b="1" dirty="0" smtClean="0"/>
              <a:t>char </a:t>
            </a:r>
            <a:r>
              <a:rPr lang="en-US" altLang="zh-TW" dirty="0" smtClean="0"/>
              <a:t>year[365][24][60</a:t>
            </a:r>
            <a:r>
              <a:rPr lang="en-US" altLang="zh-TW" dirty="0" smtClean="0"/>
              <a:t>];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b="1" dirty="0"/>
              <a:t>T</a:t>
            </a:r>
            <a:r>
              <a:rPr lang="en-US" altLang="zh-TW" dirty="0"/>
              <a:t> a[</a:t>
            </a:r>
            <a:r>
              <a:rPr lang="en-US" altLang="zh-TW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altLang="zh-TW" dirty="0"/>
              <a:t>][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dirty="0"/>
              <a:t>][</a:t>
            </a:r>
            <a:r>
              <a:rPr lang="en-US" altLang="zh-TW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/>
              <a:t>], …, [</a:t>
            </a:r>
            <a:r>
              <a:rPr lang="en-US" altLang="zh-TW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en-US" altLang="zh-TW" dirty="0" smtClean="0"/>
              <a:t>];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r>
              <a:rPr lang="en-US" altLang="zh-TW" sz="3000" dirty="0" smtClean="0"/>
              <a:t>Memory comprises a linear sequence of bytes</a:t>
            </a:r>
          </a:p>
          <a:p>
            <a:pPr lvl="1"/>
            <a:r>
              <a:rPr lang="en-US" altLang="zh-TW" dirty="0" smtClean="0"/>
              <a:t> </a:t>
            </a:r>
          </a:p>
          <a:p>
            <a:pPr lvl="1"/>
            <a:endParaRPr lang="en-US" altLang="zh-TW" dirty="0" smtClean="0"/>
          </a:p>
          <a:p>
            <a:r>
              <a:rPr lang="en-US" altLang="zh-TW" sz="3000" dirty="0" smtClean="0"/>
              <a:t>Array representation and access</a:t>
            </a:r>
          </a:p>
          <a:p>
            <a:pPr lvl="1"/>
            <a:r>
              <a:rPr lang="en-US" altLang="zh-TW" sz="2600" dirty="0" smtClean="0"/>
              <a:t>Computed index</a:t>
            </a:r>
          </a:p>
          <a:p>
            <a:pPr lvl="1"/>
            <a:r>
              <a:rPr lang="en-US" altLang="zh-TW" sz="2600" dirty="0" smtClean="0"/>
              <a:t>C/C++'s array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58945" y="4333521"/>
            <a:ext cx="193288" cy="22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52233" y="4333521"/>
            <a:ext cx="193288" cy="22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45521" y="4333520"/>
            <a:ext cx="193288" cy="22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038809" y="4333520"/>
            <a:ext cx="193288" cy="22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32097" y="4333521"/>
            <a:ext cx="193288" cy="22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425385" y="4333521"/>
            <a:ext cx="193288" cy="22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618673" y="4333520"/>
            <a:ext cx="193288" cy="22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811961" y="4333520"/>
            <a:ext cx="193288" cy="22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/>
          <p:cNvSpPr/>
          <p:nvPr/>
        </p:nvSpPr>
        <p:spPr>
          <a:xfrm rot="10800000">
            <a:off x="4566148" y="3189376"/>
            <a:ext cx="215589" cy="347089"/>
          </a:xfrm>
          <a:prstGeom prst="leftBrace">
            <a:avLst>
              <a:gd name="adj1" fmla="val 5781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884024" y="2950490"/>
            <a:ext cx="3329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Common practice uses "</a:t>
            </a:r>
            <a:r>
              <a:rPr lang="en-US" altLang="zh-TW" sz="2400" b="1" dirty="0" smtClean="0"/>
              <a:t>T</a:t>
            </a:r>
            <a:r>
              <a:rPr lang="en-US" altLang="zh-TW" sz="2400" dirty="0" smtClean="0"/>
              <a:t>" to denote a type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005807" y="4333521"/>
            <a:ext cx="193288" cy="22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199095" y="4333521"/>
            <a:ext cx="193288" cy="22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392383" y="4333520"/>
            <a:ext cx="193288" cy="22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585671" y="4333520"/>
            <a:ext cx="193288" cy="22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778959" y="4333521"/>
            <a:ext cx="193288" cy="22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972247" y="4333521"/>
            <a:ext cx="193288" cy="22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165535" y="4333520"/>
            <a:ext cx="193288" cy="22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358823" y="4333520"/>
            <a:ext cx="193288" cy="22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078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Multi-dimensional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389542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An n-dimensional </a:t>
            </a:r>
            <a:r>
              <a:rPr lang="en-US" altLang="zh-TW" dirty="0" smtClean="0"/>
              <a:t>general array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Is </a:t>
            </a:r>
            <a:r>
              <a:rPr lang="en-US" altLang="zh-TW" dirty="0" smtClean="0"/>
              <a:t>usually implemented as a one-dimensional array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b="1" dirty="0" smtClean="0">
                <a:solidFill>
                  <a:srgbClr val="C00000"/>
                </a:solidFill>
              </a:rPr>
              <a:t>mapping mechanism </a:t>
            </a:r>
            <a:r>
              <a:rPr lang="en-US" altLang="zh-TW" dirty="0" smtClean="0"/>
              <a:t>is needed</a:t>
            </a:r>
          </a:p>
          <a:p>
            <a:pPr lvl="1"/>
            <a:r>
              <a:rPr lang="en-US" altLang="zh-TW" dirty="0" smtClean="0"/>
              <a:t>Assumption </a:t>
            </a:r>
            <a:r>
              <a:rPr lang="en-US" altLang="zh-TW" dirty="0" smtClean="0"/>
              <a:t>of A[u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][u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]…[u</a:t>
            </a:r>
            <a:r>
              <a:rPr lang="en-US" altLang="zh-TW" baseline="-25000" dirty="0" smtClean="0"/>
              <a:t>n</a:t>
            </a:r>
            <a:r>
              <a:rPr lang="en-US" altLang="zh-TW" dirty="0" smtClean="0"/>
              <a:t>]</a:t>
            </a:r>
          </a:p>
          <a:p>
            <a:pPr lvl="2"/>
            <a:r>
              <a:rPr lang="en-US" altLang="zh-TW" dirty="0" smtClean="0"/>
              <a:t>First </a:t>
            </a:r>
            <a:r>
              <a:rPr lang="en-US" altLang="zh-TW" b="1" dirty="0" smtClean="0"/>
              <a:t>index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range</a:t>
            </a:r>
            <a:r>
              <a:rPr lang="en-US" altLang="zh-TW" dirty="0" smtClean="0"/>
              <a:t>: [p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.. q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]  </a:t>
            </a:r>
            <a:r>
              <a:rPr lang="en-US" altLang="zh-TW" dirty="0" smtClean="0">
                <a:solidFill>
                  <a:srgbClr val="0000CC"/>
                </a:solidFill>
              </a:rPr>
              <a:t>(# of elements = </a:t>
            </a:r>
            <a:r>
              <a:rPr lang="en-US" altLang="zh-TW" dirty="0" smtClean="0">
                <a:solidFill>
                  <a:srgbClr val="0000CC"/>
                </a:solidFill>
              </a:rPr>
              <a:t>q</a:t>
            </a:r>
            <a:r>
              <a:rPr lang="en-US" altLang="zh-TW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TW" dirty="0" smtClean="0">
                <a:solidFill>
                  <a:srgbClr val="0000CC"/>
                </a:solidFill>
              </a:rPr>
              <a:t> - </a:t>
            </a:r>
            <a:r>
              <a:rPr lang="en-US" altLang="zh-TW" dirty="0" smtClean="0">
                <a:solidFill>
                  <a:srgbClr val="0000CC"/>
                </a:solidFill>
              </a:rPr>
              <a:t>p</a:t>
            </a:r>
            <a:r>
              <a:rPr lang="en-US" altLang="zh-TW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TW" dirty="0" smtClean="0">
                <a:solidFill>
                  <a:srgbClr val="0000CC"/>
                </a:solidFill>
              </a:rPr>
              <a:t> +1)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lvl="2"/>
            <a:r>
              <a:rPr lang="en-US" altLang="zh-TW" dirty="0" smtClean="0"/>
              <a:t>Second </a:t>
            </a:r>
            <a:r>
              <a:rPr lang="en-US" altLang="zh-TW" dirty="0" smtClean="0"/>
              <a:t>index range: [p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.. q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]</a:t>
            </a:r>
          </a:p>
          <a:p>
            <a:pPr lvl="2"/>
            <a:r>
              <a:rPr lang="en-US" altLang="zh-TW" dirty="0" smtClean="0"/>
              <a:t>…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n-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 </a:t>
            </a:r>
            <a:r>
              <a:rPr lang="en-US" altLang="zh-TW" dirty="0" smtClean="0"/>
              <a:t>index range: [</a:t>
            </a:r>
            <a:r>
              <a:rPr lang="en-US" altLang="zh-TW" dirty="0" err="1" smtClean="0"/>
              <a:t>p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 .. </a:t>
            </a:r>
            <a:r>
              <a:rPr lang="en-US" altLang="zh-TW" dirty="0" err="1" smtClean="0"/>
              <a:t>q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 smtClean="0"/>
              <a:t>total number of elements in this n-dimensional array 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101</a:t>
            </a:fld>
            <a:endParaRPr lang="zh-TW" alt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3293" y="5282292"/>
            <a:ext cx="35433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5486398" y="5241469"/>
            <a:ext cx="334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In C/C++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multidimension</a:t>
            </a:r>
            <a:r>
              <a:rPr lang="en-US" altLang="zh-TW" sz="2400" dirty="0" smtClean="0">
                <a:solidFill>
                  <a:srgbClr val="C00000"/>
                </a:solidFill>
              </a:rPr>
              <a:t> array, index p</a:t>
            </a:r>
            <a:r>
              <a:rPr lang="en-US" altLang="zh-TW" sz="2400" baseline="-25000" dirty="0" smtClean="0">
                <a:solidFill>
                  <a:srgbClr val="C00000"/>
                </a:solidFill>
              </a:rPr>
              <a:t>i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starts from 0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9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1-D Array</a:t>
            </a:r>
            <a:endParaRPr lang="zh-TW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b="1" dirty="0" smtClean="0"/>
                  <a:t>T </a:t>
                </a:r>
                <a:r>
                  <a:rPr lang="en-US" altLang="zh-TW" dirty="0" smtClean="0"/>
                  <a:t>a[u]</a:t>
                </a:r>
              </a:p>
              <a:p>
                <a:pPr lvl="1"/>
                <a:r>
                  <a:rPr lang="en-US" altLang="zh-TW" dirty="0" err="1" smtClean="0"/>
                  <a:t>sizeof</a:t>
                </a:r>
                <a:r>
                  <a:rPr lang="en-US" altLang="zh-TW" dirty="0" smtClean="0"/>
                  <a:t>(</a:t>
                </a:r>
                <a:r>
                  <a:rPr lang="en-US" altLang="zh-TW" b="1" dirty="0" smtClean="0"/>
                  <a:t>T</a:t>
                </a:r>
                <a:r>
                  <a:rPr lang="en-US" altLang="zh-TW" dirty="0" smtClean="0"/>
                  <a:t>) is </a:t>
                </a:r>
                <a:r>
                  <a:rPr lang="en-US" altLang="zh-TW" i="1" dirty="0" smtClean="0"/>
                  <a:t>C</a:t>
                </a:r>
                <a:r>
                  <a:rPr lang="en-US" altLang="zh-TW" dirty="0" smtClean="0"/>
                  <a:t> bytes  (</a:t>
                </a:r>
                <a:r>
                  <a:rPr lang="en-US" altLang="zh-TW" i="1" dirty="0" smtClean="0"/>
                  <a:t>C</a:t>
                </a:r>
                <a:r>
                  <a:rPr lang="en-US" altLang="zh-TW" dirty="0" smtClean="0"/>
                  <a:t> = 4 in the following examples)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2"/>
                <a:endParaRPr lang="en-US" altLang="zh-TW" dirty="0" smtClean="0"/>
              </a:p>
              <a:p>
                <a:pPr lvl="2"/>
                <a:endParaRPr lang="en-US" altLang="zh-TW" dirty="0"/>
              </a:p>
              <a:p>
                <a:pPr lvl="3"/>
                <a:endParaRPr lang="en-US" altLang="zh-TW" dirty="0" smtClean="0"/>
              </a:p>
              <a:p>
                <a:r>
                  <a:rPr lang="en-US" altLang="zh-TW" dirty="0" err="1" smtClean="0"/>
                  <a:t>Addr</a:t>
                </a:r>
                <a:r>
                  <a:rPr lang="en-US" altLang="zh-TW" dirty="0" smtClean="0"/>
                  <a:t>. </a:t>
                </a:r>
                <a:r>
                  <a:rPr lang="en-US" altLang="zh-TW" dirty="0"/>
                  <a:t>of a[</a:t>
                </a:r>
                <a:r>
                  <a:rPr lang="en-US" altLang="zh-TW" dirty="0" err="1"/>
                  <a:t>i</a:t>
                </a:r>
                <a:r>
                  <a:rPr lang="en-US" altLang="zh-TW" dirty="0" smtClean="0"/>
                  <a:t>] to access the element = </a:t>
                </a:r>
                <a:endParaRPr lang="en-US" altLang="zh-TW" dirty="0"/>
              </a:p>
              <a:p>
                <a:pPr lvl="1">
                  <a:tabLst>
                    <a:tab pos="1074738" algn="l"/>
                    <a:tab pos="1341438" algn="l"/>
                    <a:tab pos="2598738" algn="l"/>
                  </a:tabLst>
                </a:pP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 smtClean="0"/>
                  <a:t/>
                </a:r>
                <a:r>
                  <a:rPr lang="en-US" altLang="zh-TW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// base </a:t>
                </a:r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zh-TW" altLang="en-US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r>
                  <a:rPr lang="en-US" altLang="zh-TW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denotes </a:t>
                </a:r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>the </a:t>
                </a:r>
                <a:r>
                  <a:rPr lang="en-US" altLang="zh-TW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address </a:t>
                </a:r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>of </a:t>
                </a:r>
                <a:r>
                  <a:rPr lang="en-US" altLang="zh-TW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first array element)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altLang="zh-TW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/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/>
                </a:r>
                <a:r>
                  <a:rPr lang="en-US" altLang="zh-TW" i="1" dirty="0" smtClean="0"/>
                  <a:t>C</a:t>
                </a:r>
                <a:r>
                  <a:rPr lang="en-US" altLang="zh-TW" dirty="0"/>
                  <a:t/>
                </a:r>
                <a:r>
                  <a:rPr lang="en-US" altLang="zh-TW" dirty="0" smtClean="0"/>
                  <a:t/>
                </a:r>
                <a:r>
                  <a:rPr lang="en-US" altLang="zh-TW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// </a:t>
                </a:r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>offset</a:t>
                </a:r>
                <a:endParaRPr lang="zh-TW" altLang="en-US" dirty="0"/>
              </a:p>
              <a:p>
                <a:pPr lvl="1">
                  <a:tabLst>
                    <a:tab pos="1165225" algn="l"/>
                    <a:tab pos="1431925" algn="l"/>
                  </a:tabLst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22" r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07943" y="3067924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401231" y="3067924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94519" y="306792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87807" y="306792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981095" y="3067924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74383" y="3067924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67671" y="306792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60959" y="306792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754247" y="306792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947535" y="306792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140823" y="306792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334111" y="306792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527399" y="306792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720687" y="306792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913975" y="306792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5107263" y="306792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300551" y="306792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493839" y="306792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687127" y="306792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880415" y="306792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073703" y="306792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266991" y="306792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460279" y="306792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653567" y="306792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846855" y="306792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040143" y="306792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233431" y="3067920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7426719" y="3067920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620007" y="306792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7813295" y="306792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8006583" y="3067920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8199871" y="3067920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850097" y="3057956"/>
            <a:ext cx="106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memory</a:t>
            </a:r>
            <a:endParaRPr lang="zh-TW" altLang="en-US" sz="2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886185" y="30033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2616827" y="3152182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 39"/>
          <p:cNvSpPr/>
          <p:nvPr/>
        </p:nvSpPr>
        <p:spPr>
          <a:xfrm>
            <a:off x="3389979" y="3152182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4173489" y="3152182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2369638" y="3407518"/>
            <a:ext cx="349405" cy="369027"/>
          </a:xfrm>
          <a:custGeom>
            <a:avLst/>
            <a:gdLst>
              <a:gd name="connsiteX0" fmla="*/ 0 w 349405"/>
              <a:gd name="connsiteY0" fmla="*/ 334536 h 334536"/>
              <a:gd name="connsiteX1" fmla="*/ 118947 w 349405"/>
              <a:gd name="connsiteY1" fmla="*/ 163551 h 334536"/>
              <a:gd name="connsiteX2" fmla="*/ 267629 w 349405"/>
              <a:gd name="connsiteY2" fmla="*/ 193288 h 334536"/>
              <a:gd name="connsiteX3" fmla="*/ 349405 w 349405"/>
              <a:gd name="connsiteY3" fmla="*/ 0 h 33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05" h="334536">
                <a:moveTo>
                  <a:pt x="0" y="334536"/>
                </a:moveTo>
                <a:cubicBezTo>
                  <a:pt x="37171" y="260814"/>
                  <a:pt x="74342" y="187092"/>
                  <a:pt x="118947" y="163551"/>
                </a:cubicBezTo>
                <a:cubicBezTo>
                  <a:pt x="163552" y="140010"/>
                  <a:pt x="229219" y="220546"/>
                  <a:pt x="267629" y="193288"/>
                </a:cubicBezTo>
                <a:cubicBezTo>
                  <a:pt x="306039" y="166029"/>
                  <a:pt x="327722" y="83014"/>
                  <a:pt x="34940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1915553" y="3776545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a[0]</a:t>
            </a:r>
            <a:endParaRPr lang="zh-TW" altLang="en-US" sz="2000" dirty="0"/>
          </a:p>
        </p:txBody>
      </p:sp>
      <p:sp>
        <p:nvSpPr>
          <p:cNvPr id="44" name="手繪多邊形 43"/>
          <p:cNvSpPr/>
          <p:nvPr/>
        </p:nvSpPr>
        <p:spPr>
          <a:xfrm>
            <a:off x="3111197" y="3407518"/>
            <a:ext cx="349405" cy="369027"/>
          </a:xfrm>
          <a:custGeom>
            <a:avLst/>
            <a:gdLst>
              <a:gd name="connsiteX0" fmla="*/ 0 w 349405"/>
              <a:gd name="connsiteY0" fmla="*/ 334536 h 334536"/>
              <a:gd name="connsiteX1" fmla="*/ 118947 w 349405"/>
              <a:gd name="connsiteY1" fmla="*/ 163551 h 334536"/>
              <a:gd name="connsiteX2" fmla="*/ 267629 w 349405"/>
              <a:gd name="connsiteY2" fmla="*/ 193288 h 334536"/>
              <a:gd name="connsiteX3" fmla="*/ 349405 w 349405"/>
              <a:gd name="connsiteY3" fmla="*/ 0 h 33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05" h="334536">
                <a:moveTo>
                  <a:pt x="0" y="334536"/>
                </a:moveTo>
                <a:cubicBezTo>
                  <a:pt x="37171" y="260814"/>
                  <a:pt x="74342" y="187092"/>
                  <a:pt x="118947" y="163551"/>
                </a:cubicBezTo>
                <a:cubicBezTo>
                  <a:pt x="163552" y="140010"/>
                  <a:pt x="229219" y="220546"/>
                  <a:pt x="267629" y="193288"/>
                </a:cubicBezTo>
                <a:cubicBezTo>
                  <a:pt x="306039" y="166029"/>
                  <a:pt x="327722" y="83014"/>
                  <a:pt x="34940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675994" y="3776545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a[1]</a:t>
            </a:r>
            <a:endParaRPr lang="zh-TW" altLang="en-US" sz="2000" dirty="0"/>
          </a:p>
        </p:txBody>
      </p:sp>
      <p:sp>
        <p:nvSpPr>
          <p:cNvPr id="46" name="圓角矩形 45"/>
          <p:cNvSpPr/>
          <p:nvPr/>
        </p:nvSpPr>
        <p:spPr>
          <a:xfrm>
            <a:off x="7256430" y="3140992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5350429" y="3741748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a[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</a:t>
            </a:r>
            <a:endParaRPr lang="zh-TW" altLang="en-US" sz="2000" dirty="0"/>
          </a:p>
        </p:txBody>
      </p:sp>
      <p:sp>
        <p:nvSpPr>
          <p:cNvPr id="49" name="右大括弧 48"/>
          <p:cNvSpPr/>
          <p:nvPr/>
        </p:nvSpPr>
        <p:spPr>
          <a:xfrm rot="16200000">
            <a:off x="5212771" y="176833"/>
            <a:ext cx="146516" cy="5383021"/>
          </a:xfrm>
          <a:prstGeom prst="rightBrace">
            <a:avLst>
              <a:gd name="adj1" fmla="val 3237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4572000" y="2394974"/>
            <a:ext cx="1385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u* </a:t>
            </a:r>
            <a:r>
              <a:rPr lang="en-US" altLang="zh-TW" sz="2000" dirty="0" err="1" smtClean="0"/>
              <a:t>sizeof</a:t>
            </a:r>
            <a:r>
              <a:rPr lang="en-US" altLang="zh-TW" sz="2000" dirty="0" smtClean="0"/>
              <a:t>(</a:t>
            </a:r>
            <a:r>
              <a:rPr lang="en-US" altLang="zh-TW" sz="2000" b="1" dirty="0" smtClean="0"/>
              <a:t>T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52" name="圓角矩形 51"/>
          <p:cNvSpPr/>
          <p:nvPr/>
        </p:nvSpPr>
        <p:spPr>
          <a:xfrm>
            <a:off x="6097395" y="3140992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 46"/>
          <p:cNvSpPr/>
          <p:nvPr/>
        </p:nvSpPr>
        <p:spPr>
          <a:xfrm>
            <a:off x="5830236" y="3372721"/>
            <a:ext cx="349405" cy="369027"/>
          </a:xfrm>
          <a:custGeom>
            <a:avLst/>
            <a:gdLst>
              <a:gd name="connsiteX0" fmla="*/ 0 w 349405"/>
              <a:gd name="connsiteY0" fmla="*/ 334536 h 334536"/>
              <a:gd name="connsiteX1" fmla="*/ 118947 w 349405"/>
              <a:gd name="connsiteY1" fmla="*/ 163551 h 334536"/>
              <a:gd name="connsiteX2" fmla="*/ 267629 w 349405"/>
              <a:gd name="connsiteY2" fmla="*/ 193288 h 334536"/>
              <a:gd name="connsiteX3" fmla="*/ 349405 w 349405"/>
              <a:gd name="connsiteY3" fmla="*/ 0 h 33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05" h="334536">
                <a:moveTo>
                  <a:pt x="0" y="334536"/>
                </a:moveTo>
                <a:cubicBezTo>
                  <a:pt x="37171" y="260814"/>
                  <a:pt x="74342" y="187092"/>
                  <a:pt x="118947" y="163551"/>
                </a:cubicBezTo>
                <a:cubicBezTo>
                  <a:pt x="163552" y="140010"/>
                  <a:pt x="229219" y="220546"/>
                  <a:pt x="267629" y="193288"/>
                </a:cubicBezTo>
                <a:cubicBezTo>
                  <a:pt x="306039" y="166029"/>
                  <a:pt x="327722" y="83014"/>
                  <a:pt x="34940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6681679" y="3717628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a[u-1]</a:t>
            </a:r>
            <a:endParaRPr lang="zh-TW" altLang="en-US" sz="2000" dirty="0"/>
          </a:p>
        </p:txBody>
      </p:sp>
      <p:sp>
        <p:nvSpPr>
          <p:cNvPr id="54" name="手繪多邊形 53"/>
          <p:cNvSpPr/>
          <p:nvPr/>
        </p:nvSpPr>
        <p:spPr>
          <a:xfrm>
            <a:off x="7020240" y="3348601"/>
            <a:ext cx="349405" cy="369027"/>
          </a:xfrm>
          <a:custGeom>
            <a:avLst/>
            <a:gdLst>
              <a:gd name="connsiteX0" fmla="*/ 0 w 349405"/>
              <a:gd name="connsiteY0" fmla="*/ 334536 h 334536"/>
              <a:gd name="connsiteX1" fmla="*/ 118947 w 349405"/>
              <a:gd name="connsiteY1" fmla="*/ 163551 h 334536"/>
              <a:gd name="connsiteX2" fmla="*/ 267629 w 349405"/>
              <a:gd name="connsiteY2" fmla="*/ 193288 h 334536"/>
              <a:gd name="connsiteX3" fmla="*/ 349405 w 349405"/>
              <a:gd name="connsiteY3" fmla="*/ 0 h 33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05" h="334536">
                <a:moveTo>
                  <a:pt x="0" y="334536"/>
                </a:moveTo>
                <a:cubicBezTo>
                  <a:pt x="37171" y="260814"/>
                  <a:pt x="74342" y="187092"/>
                  <a:pt x="118947" y="163551"/>
                </a:cubicBezTo>
                <a:cubicBezTo>
                  <a:pt x="163552" y="140010"/>
                  <a:pt x="229219" y="220546"/>
                  <a:pt x="267629" y="193288"/>
                </a:cubicBezTo>
                <a:cubicBezTo>
                  <a:pt x="306039" y="166029"/>
                  <a:pt x="327722" y="83014"/>
                  <a:pt x="34940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2698820" y="3116020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505314" y="3100955"/>
            <a:ext cx="48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st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4267773" y="3100955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nd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7249006" y="307312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u-1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187078" y="3087320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TW" sz="2400" baseline="30000" dirty="0" err="1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10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2-D </a:t>
            </a:r>
            <a:r>
              <a:rPr lang="en-US" altLang="zh-TW" dirty="0"/>
              <a:t>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T</a:t>
            </a:r>
            <a:r>
              <a:rPr lang="en-US" altLang="zh-TW" dirty="0" smtClean="0"/>
              <a:t> a[</a:t>
            </a:r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altLang="zh-TW" dirty="0" smtClean="0"/>
              <a:t>][</a:t>
            </a:r>
            <a:r>
              <a:rPr lang="en-US" altLang="zh-TW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dirty="0" smtClean="0"/>
              <a:t>] 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(a total of u</a:t>
            </a:r>
            <a:r>
              <a:rPr lang="en-US" altLang="zh-TW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*u</a:t>
            </a:r>
            <a:r>
              <a:rPr lang="en-US" altLang="zh-TW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elements)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103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130457" y="3313097"/>
            <a:ext cx="2668858" cy="500468"/>
            <a:chOff x="981307" y="2995960"/>
            <a:chExt cx="4010723" cy="542694"/>
          </a:xfrm>
        </p:grpSpPr>
        <p:sp>
          <p:nvSpPr>
            <p:cNvPr id="5" name="矩形 4"/>
            <p:cNvSpPr/>
            <p:nvPr/>
          </p:nvSpPr>
          <p:spPr>
            <a:xfrm>
              <a:off x="981307" y="2995961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91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98852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988420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628650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21938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15226" y="4522934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208514" y="4522934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401802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595090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788378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981666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174954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368242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561530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754818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948106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141394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334682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527970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721258" y="452293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3914546" y="452293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4107834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301122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650958" y="4607192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 39"/>
          <p:cNvSpPr/>
          <p:nvPr/>
        </p:nvSpPr>
        <p:spPr>
          <a:xfrm>
            <a:off x="1424110" y="4607192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2207620" y="4607192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圓角矩形 41"/>
          <p:cNvSpPr/>
          <p:nvPr/>
        </p:nvSpPr>
        <p:spPr>
          <a:xfrm>
            <a:off x="3744257" y="4596003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0" name="群組 49"/>
          <p:cNvGrpSpPr/>
          <p:nvPr/>
        </p:nvGrpSpPr>
        <p:grpSpPr>
          <a:xfrm>
            <a:off x="628651" y="3813562"/>
            <a:ext cx="3888758" cy="697292"/>
            <a:chOff x="460224" y="3098253"/>
            <a:chExt cx="3888758" cy="975643"/>
          </a:xfrm>
        </p:grpSpPr>
        <p:cxnSp>
          <p:nvCxnSpPr>
            <p:cNvPr id="45" name="直線接點 44"/>
            <p:cNvCxnSpPr/>
            <p:nvPr/>
          </p:nvCxnSpPr>
          <p:spPr>
            <a:xfrm flipH="1">
              <a:off x="460224" y="3109833"/>
              <a:ext cx="491346" cy="964063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1629863" y="3098253"/>
              <a:ext cx="2719119" cy="96939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左大括弧 50"/>
          <p:cNvSpPr/>
          <p:nvPr/>
        </p:nvSpPr>
        <p:spPr>
          <a:xfrm rot="5400000">
            <a:off x="2346631" y="1787541"/>
            <a:ext cx="215591" cy="2668858"/>
          </a:xfrm>
          <a:prstGeom prst="leftBrace">
            <a:avLst>
              <a:gd name="adj1" fmla="val 405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1974156" y="2680816"/>
            <a:ext cx="111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altLang="zh-TW" dirty="0" smtClean="0"/>
              <a:t> groups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21449" y="5340943"/>
            <a:ext cx="3836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each group further contains</a:t>
            </a:r>
            <a:r>
              <a:rPr lang="en-US" altLang="zh-TW" sz="2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u</a:t>
            </a:r>
            <a:r>
              <a:rPr lang="en-US" altLang="zh-TW" sz="2400" baseline="-250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elements (1 row) </a:t>
            </a:r>
            <a:endParaRPr lang="zh-TW" altLang="en-US" sz="2400" dirty="0"/>
          </a:p>
        </p:txBody>
      </p:sp>
      <p:sp>
        <p:nvSpPr>
          <p:cNvPr id="54" name="左大括弧 53"/>
          <p:cNvSpPr/>
          <p:nvPr/>
        </p:nvSpPr>
        <p:spPr>
          <a:xfrm rot="16200000">
            <a:off x="2453734" y="3303556"/>
            <a:ext cx="215591" cy="3865763"/>
          </a:xfrm>
          <a:prstGeom prst="leftBrace">
            <a:avLst>
              <a:gd name="adj1" fmla="val 405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/>
          <p:cNvGrpSpPr/>
          <p:nvPr/>
        </p:nvGrpSpPr>
        <p:grpSpPr>
          <a:xfrm>
            <a:off x="5409511" y="3313096"/>
            <a:ext cx="3336691" cy="500468"/>
            <a:chOff x="-22303" y="2995960"/>
            <a:chExt cx="5014333" cy="542694"/>
          </a:xfrm>
        </p:grpSpPr>
        <p:sp>
          <p:nvSpPr>
            <p:cNvPr id="56" name="矩形 55"/>
            <p:cNvSpPr/>
            <p:nvPr/>
          </p:nvSpPr>
          <p:spPr>
            <a:xfrm>
              <a:off x="981307" y="2995961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98491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98852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988420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-22303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5575537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5768825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5962113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155401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6348689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6541977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735265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928553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7121841" y="452293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7315129" y="452293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7508417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7701705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7894993" y="452293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8088281" y="452293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5597845" y="4607191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圓角矩形 80"/>
          <p:cNvSpPr/>
          <p:nvPr/>
        </p:nvSpPr>
        <p:spPr>
          <a:xfrm>
            <a:off x="6370997" y="4607191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圓角矩形 81"/>
          <p:cNvSpPr/>
          <p:nvPr/>
        </p:nvSpPr>
        <p:spPr>
          <a:xfrm>
            <a:off x="7534438" y="4607191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5409510" y="3813561"/>
            <a:ext cx="2871514" cy="697291"/>
            <a:chOff x="294196" y="3098254"/>
            <a:chExt cx="2871514" cy="975642"/>
          </a:xfrm>
        </p:grpSpPr>
        <p:cxnSp>
          <p:nvCxnSpPr>
            <p:cNvPr id="85" name="直線接點 84"/>
            <p:cNvCxnSpPr/>
            <p:nvPr/>
          </p:nvCxnSpPr>
          <p:spPr>
            <a:xfrm>
              <a:off x="294196" y="3098254"/>
              <a:ext cx="166028" cy="975642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直線接點 85"/>
            <p:cNvCxnSpPr/>
            <p:nvPr/>
          </p:nvCxnSpPr>
          <p:spPr>
            <a:xfrm>
              <a:off x="962030" y="3109835"/>
              <a:ext cx="2203680" cy="962411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7" name="左大括弧 86"/>
          <p:cNvSpPr/>
          <p:nvPr/>
        </p:nvSpPr>
        <p:spPr>
          <a:xfrm rot="5400000">
            <a:off x="6964831" y="1458854"/>
            <a:ext cx="215591" cy="3326232"/>
          </a:xfrm>
          <a:prstGeom prst="leftBrace">
            <a:avLst>
              <a:gd name="adj1" fmla="val 405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6521119" y="2681965"/>
            <a:ext cx="111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dirty="0" smtClean="0"/>
              <a:t> groups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5251088" y="5342587"/>
            <a:ext cx="3892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group further contains</a:t>
            </a:r>
            <a:r>
              <a:rPr lang="en-US" altLang="zh-TW" sz="2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sz="2400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elements (1 column)</a:t>
            </a:r>
            <a:endParaRPr lang="zh-TW" altLang="en-US" sz="2400" dirty="0"/>
          </a:p>
        </p:txBody>
      </p:sp>
      <p:sp>
        <p:nvSpPr>
          <p:cNvPr id="90" name="左大括弧 89"/>
          <p:cNvSpPr/>
          <p:nvPr/>
        </p:nvSpPr>
        <p:spPr>
          <a:xfrm rot="16200000">
            <a:off x="6820757" y="3883419"/>
            <a:ext cx="215591" cy="2706034"/>
          </a:xfrm>
          <a:prstGeom prst="leftBrace">
            <a:avLst>
              <a:gd name="adj1" fmla="val 405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619452" y="2186235"/>
            <a:ext cx="4135428" cy="324459"/>
          </a:xfrm>
          <a:prstGeom prst="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Row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Major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Order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21580" y="2178118"/>
            <a:ext cx="3855720" cy="324459"/>
          </a:xfrm>
          <a:prstGeom prst="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Column Major Order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1257415" y="3353617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62575" y="4565944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569069" y="4550879"/>
            <a:ext cx="48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st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2331528" y="4550879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nd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3690896" y="45200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zh-TW" sz="2400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737154" y="4565944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6543648" y="4550879"/>
            <a:ext cx="48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st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7480099" y="4542331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zh-TW" sz="2400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696849" y="3313096"/>
            <a:ext cx="35385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696849" y="3813561"/>
            <a:ext cx="35385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5159279" y="3313096"/>
            <a:ext cx="3857878" cy="500465"/>
            <a:chOff x="5159279" y="3313096"/>
            <a:chExt cx="3538547" cy="500465"/>
          </a:xfrm>
        </p:grpSpPr>
        <p:cxnSp>
          <p:nvCxnSpPr>
            <p:cNvPr id="91" name="直線接點 90"/>
            <p:cNvCxnSpPr/>
            <p:nvPr/>
          </p:nvCxnSpPr>
          <p:spPr>
            <a:xfrm>
              <a:off x="5159279" y="3313096"/>
              <a:ext cx="35385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/>
            <p:nvPr/>
          </p:nvCxnSpPr>
          <p:spPr>
            <a:xfrm>
              <a:off x="5159279" y="3813561"/>
              <a:ext cx="35385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字方塊 92"/>
          <p:cNvSpPr txBox="1"/>
          <p:nvPr/>
        </p:nvSpPr>
        <p:spPr>
          <a:xfrm>
            <a:off x="3059909" y="332964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zh-TW" sz="2400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510581" y="3338774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994767" y="332964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zh-TW" sz="2400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99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雲朵形圖說文字 43"/>
          <p:cNvSpPr/>
          <p:nvPr/>
        </p:nvSpPr>
        <p:spPr>
          <a:xfrm>
            <a:off x="5361263" y="4467185"/>
            <a:ext cx="3275747" cy="1427717"/>
          </a:xfrm>
          <a:prstGeom prst="cloudCallout">
            <a:avLst>
              <a:gd name="adj1" fmla="val -4617"/>
              <a:gd name="adj2" fmla="val 22423"/>
            </a:avLst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2-D </a:t>
            </a:r>
            <a:r>
              <a:rPr lang="en-US" altLang="zh-TW" dirty="0"/>
              <a:t>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T</a:t>
            </a:r>
            <a:r>
              <a:rPr lang="en-US" altLang="zh-TW" dirty="0" smtClean="0"/>
              <a:t> a[</a:t>
            </a:r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altLang="zh-TW" dirty="0" smtClean="0"/>
              <a:t>][</a:t>
            </a:r>
            <a:r>
              <a:rPr lang="en-US" altLang="zh-TW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dirty="0" smtClean="0"/>
              <a:t>]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104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130457" y="3313097"/>
            <a:ext cx="2668858" cy="500468"/>
            <a:chOff x="981307" y="2995960"/>
            <a:chExt cx="4010723" cy="542694"/>
          </a:xfrm>
        </p:grpSpPr>
        <p:sp>
          <p:nvSpPr>
            <p:cNvPr id="5" name="矩形 4"/>
            <p:cNvSpPr/>
            <p:nvPr/>
          </p:nvSpPr>
          <p:spPr>
            <a:xfrm>
              <a:off x="981307" y="2995961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91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98852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988420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628650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21938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15226" y="4522934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208514" y="4522934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401802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595090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788378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981666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174954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368242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561530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754818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948106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141394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334682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527970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721258" y="452293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3914546" y="452293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4107834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301122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650958" y="4607192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 39"/>
          <p:cNvSpPr/>
          <p:nvPr/>
        </p:nvSpPr>
        <p:spPr>
          <a:xfrm>
            <a:off x="1424110" y="4607192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2207620" y="4607192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圓角矩形 41"/>
          <p:cNvSpPr/>
          <p:nvPr/>
        </p:nvSpPr>
        <p:spPr>
          <a:xfrm>
            <a:off x="3744257" y="4596003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0" name="群組 49"/>
          <p:cNvGrpSpPr/>
          <p:nvPr/>
        </p:nvGrpSpPr>
        <p:grpSpPr>
          <a:xfrm>
            <a:off x="628651" y="3813562"/>
            <a:ext cx="3888758" cy="697292"/>
            <a:chOff x="460224" y="3098253"/>
            <a:chExt cx="3888758" cy="975643"/>
          </a:xfrm>
        </p:grpSpPr>
        <p:cxnSp>
          <p:nvCxnSpPr>
            <p:cNvPr id="45" name="直線接點 44"/>
            <p:cNvCxnSpPr/>
            <p:nvPr/>
          </p:nvCxnSpPr>
          <p:spPr>
            <a:xfrm flipH="1">
              <a:off x="460224" y="3109833"/>
              <a:ext cx="491346" cy="964063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1629863" y="3098253"/>
              <a:ext cx="2719119" cy="96939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左大括弧 50"/>
          <p:cNvSpPr/>
          <p:nvPr/>
        </p:nvSpPr>
        <p:spPr>
          <a:xfrm rot="5400000">
            <a:off x="2346631" y="1787541"/>
            <a:ext cx="215591" cy="2668858"/>
          </a:xfrm>
          <a:prstGeom prst="leftBrace">
            <a:avLst>
              <a:gd name="adj1" fmla="val 405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1974156" y="2680816"/>
            <a:ext cx="111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altLang="zh-TW" dirty="0" smtClean="0"/>
              <a:t> groups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923304" y="5340943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dirty="0" smtClean="0"/>
              <a:t> element</a:t>
            </a:r>
            <a:endParaRPr lang="zh-TW" altLang="en-US" dirty="0"/>
          </a:p>
        </p:txBody>
      </p:sp>
      <p:sp>
        <p:nvSpPr>
          <p:cNvPr id="54" name="左大括弧 53"/>
          <p:cNvSpPr/>
          <p:nvPr/>
        </p:nvSpPr>
        <p:spPr>
          <a:xfrm rot="16200000">
            <a:off x="2453734" y="3303556"/>
            <a:ext cx="215591" cy="3865763"/>
          </a:xfrm>
          <a:prstGeom prst="leftBrace">
            <a:avLst>
              <a:gd name="adj1" fmla="val 405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0361" y="583857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a[0][0]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378944" y="584771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a[0][1]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3739997" y="580598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a[0][u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-1]</a:t>
            </a:r>
            <a:endParaRPr lang="zh-TW" altLang="en-US" dirty="0"/>
          </a:p>
        </p:txBody>
      </p:sp>
      <p:sp>
        <p:nvSpPr>
          <p:cNvPr id="26" name="手繪多邊形 25"/>
          <p:cNvSpPr/>
          <p:nvPr/>
        </p:nvSpPr>
        <p:spPr>
          <a:xfrm>
            <a:off x="711860" y="4831080"/>
            <a:ext cx="223155" cy="998220"/>
          </a:xfrm>
          <a:custGeom>
            <a:avLst/>
            <a:gdLst>
              <a:gd name="connsiteX0" fmla="*/ 36438 w 223155"/>
              <a:gd name="connsiteY0" fmla="*/ 0 h 998220"/>
              <a:gd name="connsiteX1" fmla="*/ 13578 w 223155"/>
              <a:gd name="connsiteY1" fmla="*/ 541020 h 998220"/>
              <a:gd name="connsiteX2" fmla="*/ 219318 w 223155"/>
              <a:gd name="connsiteY2" fmla="*/ 662940 h 998220"/>
              <a:gd name="connsiteX3" fmla="*/ 127878 w 223155"/>
              <a:gd name="connsiteY3" fmla="*/ 99822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55" h="998220">
                <a:moveTo>
                  <a:pt x="36438" y="0"/>
                </a:moveTo>
                <a:cubicBezTo>
                  <a:pt x="9768" y="215265"/>
                  <a:pt x="-16902" y="430530"/>
                  <a:pt x="13578" y="541020"/>
                </a:cubicBezTo>
                <a:cubicBezTo>
                  <a:pt x="44058" y="651510"/>
                  <a:pt x="200268" y="586740"/>
                  <a:pt x="219318" y="662940"/>
                </a:cubicBezTo>
                <a:cubicBezTo>
                  <a:pt x="238368" y="739140"/>
                  <a:pt x="183123" y="868680"/>
                  <a:pt x="127878" y="9982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手繪多邊形 78"/>
          <p:cNvSpPr/>
          <p:nvPr/>
        </p:nvSpPr>
        <p:spPr>
          <a:xfrm>
            <a:off x="1502489" y="4831080"/>
            <a:ext cx="223155" cy="998220"/>
          </a:xfrm>
          <a:custGeom>
            <a:avLst/>
            <a:gdLst>
              <a:gd name="connsiteX0" fmla="*/ 36438 w 223155"/>
              <a:gd name="connsiteY0" fmla="*/ 0 h 998220"/>
              <a:gd name="connsiteX1" fmla="*/ 13578 w 223155"/>
              <a:gd name="connsiteY1" fmla="*/ 541020 h 998220"/>
              <a:gd name="connsiteX2" fmla="*/ 219318 w 223155"/>
              <a:gd name="connsiteY2" fmla="*/ 662940 h 998220"/>
              <a:gd name="connsiteX3" fmla="*/ 127878 w 223155"/>
              <a:gd name="connsiteY3" fmla="*/ 99822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55" h="998220">
                <a:moveTo>
                  <a:pt x="36438" y="0"/>
                </a:moveTo>
                <a:cubicBezTo>
                  <a:pt x="9768" y="215265"/>
                  <a:pt x="-16902" y="430530"/>
                  <a:pt x="13578" y="541020"/>
                </a:cubicBezTo>
                <a:cubicBezTo>
                  <a:pt x="44058" y="651510"/>
                  <a:pt x="200268" y="586740"/>
                  <a:pt x="219318" y="662940"/>
                </a:cubicBezTo>
                <a:cubicBezTo>
                  <a:pt x="238368" y="739140"/>
                  <a:pt x="183123" y="868680"/>
                  <a:pt x="127878" y="9982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3122034" y="57773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874000" y="6375118"/>
            <a:ext cx="3333258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611945" y="2881811"/>
            <a:ext cx="4287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Elements are placed in memory in</a:t>
            </a:r>
          </a:p>
          <a:p>
            <a:pPr marL="441325" lvl="1" indent="-246063"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lexicographic order (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字典順序</a:t>
            </a:r>
            <a:r>
              <a:rPr lang="en-US" altLang="zh-TW" sz="2200" dirty="0" smtClean="0"/>
              <a:t>)</a:t>
            </a:r>
          </a:p>
          <a:p>
            <a:pPr marL="441325" lvl="1" indent="-246063"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also known as </a:t>
            </a:r>
            <a:r>
              <a:rPr lang="en-US" altLang="zh-TW" sz="2200" b="1" dirty="0"/>
              <a:t>numerical </a:t>
            </a:r>
            <a:r>
              <a:rPr lang="en-US" altLang="zh-TW" sz="2200" dirty="0"/>
              <a:t>order</a:t>
            </a:r>
            <a:endParaRPr lang="zh-TW" altLang="en-US" sz="2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91829" y="4550879"/>
            <a:ext cx="326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Row major </a:t>
            </a:r>
            <a:r>
              <a:rPr lang="en-US" altLang="zh-TW" sz="2400" dirty="0" smtClean="0"/>
              <a:t>order</a:t>
            </a:r>
            <a:r>
              <a:rPr lang="en-US" altLang="zh-TW" sz="2400" b="1" dirty="0"/>
              <a:t> </a:t>
            </a:r>
            <a:br>
              <a:rPr lang="en-US" altLang="zh-TW" sz="2400" b="1" dirty="0"/>
            </a:br>
            <a:r>
              <a:rPr lang="en-US" altLang="zh-TW" sz="2400" dirty="0" smtClean="0"/>
              <a:t>=</a:t>
            </a:r>
            <a:r>
              <a:rPr lang="en-US" altLang="zh-TW" sz="2400" b="1" dirty="0" smtClean="0"/>
              <a:t> </a:t>
            </a:r>
            <a:r>
              <a:rPr lang="en-US" altLang="zh-TW" sz="2400" b="1" dirty="0"/>
              <a:t>numerical </a:t>
            </a:r>
            <a:r>
              <a:rPr lang="en-US" altLang="zh-TW" sz="2400" dirty="0"/>
              <a:t>order</a:t>
            </a:r>
            <a:r>
              <a:rPr lang="en-US" altLang="zh-TW" sz="2400" b="1" dirty="0" smtClean="0"/>
              <a:t/>
            </a:r>
            <a:br>
              <a:rPr lang="en-US" altLang="zh-TW" sz="2400" b="1" dirty="0" smtClean="0"/>
            </a:br>
            <a:r>
              <a:rPr lang="en-US" altLang="zh-TW" sz="2400" dirty="0" smtClean="0"/>
              <a:t>= </a:t>
            </a:r>
            <a:r>
              <a:rPr lang="en-US" altLang="zh-TW" sz="2400" b="1" dirty="0" smtClean="0"/>
              <a:t>lexicographic </a:t>
            </a:r>
            <a:r>
              <a:rPr lang="en-US" altLang="zh-TW" sz="2400" dirty="0" smtClean="0"/>
              <a:t>order</a:t>
            </a:r>
            <a:endParaRPr lang="zh-TW" altLang="en-US" sz="2400" dirty="0"/>
          </a:p>
        </p:txBody>
      </p:sp>
      <p:sp>
        <p:nvSpPr>
          <p:cNvPr id="91" name="手繪多邊形 90"/>
          <p:cNvSpPr/>
          <p:nvPr/>
        </p:nvSpPr>
        <p:spPr>
          <a:xfrm>
            <a:off x="3810922" y="4831080"/>
            <a:ext cx="223155" cy="998220"/>
          </a:xfrm>
          <a:custGeom>
            <a:avLst/>
            <a:gdLst>
              <a:gd name="connsiteX0" fmla="*/ 36438 w 223155"/>
              <a:gd name="connsiteY0" fmla="*/ 0 h 998220"/>
              <a:gd name="connsiteX1" fmla="*/ 13578 w 223155"/>
              <a:gd name="connsiteY1" fmla="*/ 541020 h 998220"/>
              <a:gd name="connsiteX2" fmla="*/ 219318 w 223155"/>
              <a:gd name="connsiteY2" fmla="*/ 662940 h 998220"/>
              <a:gd name="connsiteX3" fmla="*/ 127878 w 223155"/>
              <a:gd name="connsiteY3" fmla="*/ 99822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55" h="998220">
                <a:moveTo>
                  <a:pt x="36438" y="0"/>
                </a:moveTo>
                <a:cubicBezTo>
                  <a:pt x="9768" y="215265"/>
                  <a:pt x="-16902" y="430530"/>
                  <a:pt x="13578" y="541020"/>
                </a:cubicBezTo>
                <a:cubicBezTo>
                  <a:pt x="44058" y="651510"/>
                  <a:pt x="200268" y="586740"/>
                  <a:pt x="219318" y="662940"/>
                </a:cubicBezTo>
                <a:cubicBezTo>
                  <a:pt x="238368" y="739140"/>
                  <a:pt x="183123" y="868680"/>
                  <a:pt x="127878" y="9982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2373534" y="575608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619452" y="2186235"/>
            <a:ext cx="4135428" cy="324459"/>
          </a:xfrm>
          <a:prstGeom prst="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Row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Major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Order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1257415" y="3353617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62575" y="4565944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569069" y="4550879"/>
            <a:ext cx="48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st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331528" y="4550879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nd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3690901" y="45200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zh-TW" sz="2400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直線接點 60"/>
          <p:cNvCxnSpPr/>
          <p:nvPr/>
        </p:nvCxnSpPr>
        <p:spPr>
          <a:xfrm>
            <a:off x="696849" y="3313096"/>
            <a:ext cx="35385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696849" y="3813561"/>
            <a:ext cx="35385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976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2-D </a:t>
            </a:r>
            <a:r>
              <a:rPr lang="en-US" altLang="zh-TW" dirty="0"/>
              <a:t>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T</a:t>
            </a:r>
            <a:r>
              <a:rPr lang="en-US" altLang="zh-TW" dirty="0" smtClean="0"/>
              <a:t> a[</a:t>
            </a:r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altLang="zh-TW" dirty="0" smtClean="0"/>
              <a:t>][</a:t>
            </a:r>
            <a:r>
              <a:rPr lang="en-US" altLang="zh-TW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dirty="0" smtClean="0"/>
              <a:t>]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105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130457" y="3313097"/>
            <a:ext cx="2668858" cy="500468"/>
            <a:chOff x="981307" y="2995960"/>
            <a:chExt cx="4010723" cy="542694"/>
          </a:xfrm>
        </p:grpSpPr>
        <p:sp>
          <p:nvSpPr>
            <p:cNvPr id="5" name="矩形 4"/>
            <p:cNvSpPr/>
            <p:nvPr/>
          </p:nvSpPr>
          <p:spPr>
            <a:xfrm>
              <a:off x="981307" y="2995961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91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98852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988420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628650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21938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15226" y="4522934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208514" y="4522934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401802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595090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788378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981666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174954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368242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561530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754818" y="4522933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948106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141394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334682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527970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721258" y="452293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3914546" y="452293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4107834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301122" y="452293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650958" y="4607192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 39"/>
          <p:cNvSpPr/>
          <p:nvPr/>
        </p:nvSpPr>
        <p:spPr>
          <a:xfrm>
            <a:off x="1424110" y="4607192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2207620" y="4607192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圓角矩形 41"/>
          <p:cNvSpPr/>
          <p:nvPr/>
        </p:nvSpPr>
        <p:spPr>
          <a:xfrm>
            <a:off x="3744257" y="4596003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0" name="群組 49"/>
          <p:cNvGrpSpPr/>
          <p:nvPr/>
        </p:nvGrpSpPr>
        <p:grpSpPr>
          <a:xfrm>
            <a:off x="628651" y="3813562"/>
            <a:ext cx="3888758" cy="697292"/>
            <a:chOff x="460224" y="3098253"/>
            <a:chExt cx="3888758" cy="975643"/>
          </a:xfrm>
        </p:grpSpPr>
        <p:cxnSp>
          <p:nvCxnSpPr>
            <p:cNvPr id="45" name="直線接點 44"/>
            <p:cNvCxnSpPr/>
            <p:nvPr/>
          </p:nvCxnSpPr>
          <p:spPr>
            <a:xfrm flipH="1">
              <a:off x="460224" y="3109833"/>
              <a:ext cx="491346" cy="964063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1629863" y="3098253"/>
              <a:ext cx="2719119" cy="96939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左大括弧 50"/>
          <p:cNvSpPr/>
          <p:nvPr/>
        </p:nvSpPr>
        <p:spPr>
          <a:xfrm rot="5400000">
            <a:off x="2346631" y="1787541"/>
            <a:ext cx="215591" cy="2668858"/>
          </a:xfrm>
          <a:prstGeom prst="leftBrace">
            <a:avLst>
              <a:gd name="adj1" fmla="val 405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1974156" y="2680816"/>
            <a:ext cx="111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altLang="zh-TW" dirty="0" smtClean="0"/>
              <a:t> groups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923304" y="5340943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dirty="0" smtClean="0"/>
              <a:t> element</a:t>
            </a:r>
            <a:endParaRPr lang="zh-TW" altLang="en-US" dirty="0"/>
          </a:p>
        </p:txBody>
      </p:sp>
      <p:sp>
        <p:nvSpPr>
          <p:cNvPr id="54" name="左大括弧 53"/>
          <p:cNvSpPr/>
          <p:nvPr/>
        </p:nvSpPr>
        <p:spPr>
          <a:xfrm rot="16200000">
            <a:off x="2453734" y="3303556"/>
            <a:ext cx="215591" cy="3865763"/>
          </a:xfrm>
          <a:prstGeom prst="leftBrace">
            <a:avLst>
              <a:gd name="adj1" fmla="val 405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0361" y="583857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a[0][0]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378944" y="584771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a[0][1]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3739997" y="580598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a[0][u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-1]</a:t>
            </a:r>
            <a:endParaRPr lang="zh-TW" altLang="en-US" dirty="0"/>
          </a:p>
        </p:txBody>
      </p:sp>
      <p:sp>
        <p:nvSpPr>
          <p:cNvPr id="26" name="手繪多邊形 25"/>
          <p:cNvSpPr/>
          <p:nvPr/>
        </p:nvSpPr>
        <p:spPr>
          <a:xfrm>
            <a:off x="711860" y="4831080"/>
            <a:ext cx="223155" cy="998220"/>
          </a:xfrm>
          <a:custGeom>
            <a:avLst/>
            <a:gdLst>
              <a:gd name="connsiteX0" fmla="*/ 36438 w 223155"/>
              <a:gd name="connsiteY0" fmla="*/ 0 h 998220"/>
              <a:gd name="connsiteX1" fmla="*/ 13578 w 223155"/>
              <a:gd name="connsiteY1" fmla="*/ 541020 h 998220"/>
              <a:gd name="connsiteX2" fmla="*/ 219318 w 223155"/>
              <a:gd name="connsiteY2" fmla="*/ 662940 h 998220"/>
              <a:gd name="connsiteX3" fmla="*/ 127878 w 223155"/>
              <a:gd name="connsiteY3" fmla="*/ 99822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55" h="998220">
                <a:moveTo>
                  <a:pt x="36438" y="0"/>
                </a:moveTo>
                <a:cubicBezTo>
                  <a:pt x="9768" y="215265"/>
                  <a:pt x="-16902" y="430530"/>
                  <a:pt x="13578" y="541020"/>
                </a:cubicBezTo>
                <a:cubicBezTo>
                  <a:pt x="44058" y="651510"/>
                  <a:pt x="200268" y="586740"/>
                  <a:pt x="219318" y="662940"/>
                </a:cubicBezTo>
                <a:cubicBezTo>
                  <a:pt x="238368" y="739140"/>
                  <a:pt x="183123" y="868680"/>
                  <a:pt x="127878" y="9982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手繪多邊形 78"/>
          <p:cNvSpPr/>
          <p:nvPr/>
        </p:nvSpPr>
        <p:spPr>
          <a:xfrm>
            <a:off x="1502489" y="4831080"/>
            <a:ext cx="223155" cy="998220"/>
          </a:xfrm>
          <a:custGeom>
            <a:avLst/>
            <a:gdLst>
              <a:gd name="connsiteX0" fmla="*/ 36438 w 223155"/>
              <a:gd name="connsiteY0" fmla="*/ 0 h 998220"/>
              <a:gd name="connsiteX1" fmla="*/ 13578 w 223155"/>
              <a:gd name="connsiteY1" fmla="*/ 541020 h 998220"/>
              <a:gd name="connsiteX2" fmla="*/ 219318 w 223155"/>
              <a:gd name="connsiteY2" fmla="*/ 662940 h 998220"/>
              <a:gd name="connsiteX3" fmla="*/ 127878 w 223155"/>
              <a:gd name="connsiteY3" fmla="*/ 99822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55" h="998220">
                <a:moveTo>
                  <a:pt x="36438" y="0"/>
                </a:moveTo>
                <a:cubicBezTo>
                  <a:pt x="9768" y="215265"/>
                  <a:pt x="-16902" y="430530"/>
                  <a:pt x="13578" y="541020"/>
                </a:cubicBezTo>
                <a:cubicBezTo>
                  <a:pt x="44058" y="651510"/>
                  <a:pt x="200268" y="586740"/>
                  <a:pt x="219318" y="662940"/>
                </a:cubicBezTo>
                <a:cubicBezTo>
                  <a:pt x="238368" y="739140"/>
                  <a:pt x="183123" y="868680"/>
                  <a:pt x="127878" y="9982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3122034" y="57773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91" name="手繪多邊形 90"/>
          <p:cNvSpPr/>
          <p:nvPr/>
        </p:nvSpPr>
        <p:spPr>
          <a:xfrm>
            <a:off x="3810922" y="4831080"/>
            <a:ext cx="223155" cy="998220"/>
          </a:xfrm>
          <a:custGeom>
            <a:avLst/>
            <a:gdLst>
              <a:gd name="connsiteX0" fmla="*/ 36438 w 223155"/>
              <a:gd name="connsiteY0" fmla="*/ 0 h 998220"/>
              <a:gd name="connsiteX1" fmla="*/ 13578 w 223155"/>
              <a:gd name="connsiteY1" fmla="*/ 541020 h 998220"/>
              <a:gd name="connsiteX2" fmla="*/ 219318 w 223155"/>
              <a:gd name="connsiteY2" fmla="*/ 662940 h 998220"/>
              <a:gd name="connsiteX3" fmla="*/ 127878 w 223155"/>
              <a:gd name="connsiteY3" fmla="*/ 998220 h 998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55" h="998220">
                <a:moveTo>
                  <a:pt x="36438" y="0"/>
                </a:moveTo>
                <a:cubicBezTo>
                  <a:pt x="9768" y="215265"/>
                  <a:pt x="-16902" y="430530"/>
                  <a:pt x="13578" y="541020"/>
                </a:cubicBezTo>
                <a:cubicBezTo>
                  <a:pt x="44058" y="651510"/>
                  <a:pt x="200268" y="586740"/>
                  <a:pt x="219318" y="662940"/>
                </a:cubicBezTo>
                <a:cubicBezTo>
                  <a:pt x="238368" y="739140"/>
                  <a:pt x="183123" y="868680"/>
                  <a:pt x="127878" y="9982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2373534" y="575608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619452" y="2186235"/>
            <a:ext cx="4135428" cy="324459"/>
          </a:xfrm>
          <a:prstGeom prst="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Row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Major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Order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4900963" y="1509333"/>
                <a:ext cx="421800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r>
                  <a:rPr lang="en-US" altLang="zh-TW" sz="2400" dirty="0" err="1" smtClean="0"/>
                  <a:t>Addr</a:t>
                </a:r>
                <a:r>
                  <a:rPr lang="en-US" altLang="zh-TW" sz="2400" dirty="0" smtClean="0"/>
                  <a:t>. </a:t>
                </a:r>
                <a:r>
                  <a:rPr lang="en-US" altLang="zh-TW" sz="2400" dirty="0"/>
                  <a:t>of </a:t>
                </a:r>
                <a:r>
                  <a:rPr lang="en-US" altLang="zh-TW" sz="2400" dirty="0" smtClean="0"/>
                  <a:t>a[</a:t>
                </a:r>
                <a:r>
                  <a:rPr lang="en-US" altLang="zh-TW" sz="2400" dirty="0" err="1" smtClean="0"/>
                  <a:t>i</a:t>
                </a:r>
                <a:r>
                  <a:rPr lang="en-US" altLang="zh-TW" sz="2400" dirty="0" smtClean="0"/>
                  <a:t>][j]		</a:t>
                </a:r>
                <a:endParaRPr lang="en-US" altLang="zh-TW" sz="24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r>
                  <a:rPr lang="en-US" altLang="zh-TW" sz="2200" dirty="0" err="1" smtClean="0"/>
                  <a:t>i</a:t>
                </a:r>
                <a:r>
                  <a:rPr lang="en-US" altLang="zh-TW" sz="2200" baseline="30000" dirty="0" err="1" smtClean="0"/>
                  <a:t>th</a:t>
                </a:r>
                <a:r>
                  <a:rPr lang="en-US" altLang="zh-TW" sz="2200" dirty="0" smtClean="0"/>
                  <a:t> group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r>
                  <a:rPr lang="en-US" altLang="zh-TW" sz="2200" dirty="0" err="1" smtClean="0"/>
                  <a:t>j</a:t>
                </a:r>
                <a:r>
                  <a:rPr lang="en-US" altLang="zh-TW" sz="2200" baseline="30000" dirty="0" err="1" smtClean="0"/>
                  <a:t>th</a:t>
                </a:r>
                <a:r>
                  <a:rPr lang="en-US" altLang="zh-TW" sz="2200" dirty="0" smtClean="0"/>
                  <a:t> position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endParaRPr lang="en-US" altLang="zh-TW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r>
                  <a:rPr lang="en-US" altLang="zh-TW" sz="2400" dirty="0" err="1" smtClean="0"/>
                  <a:t>Addr</a:t>
                </a:r>
                <a:r>
                  <a:rPr lang="en-US" altLang="zh-TW" sz="2400" dirty="0" smtClean="0"/>
                  <a:t>. calculation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1882775" algn="l"/>
                    <a:tab pos="2155825" algn="l"/>
                    <a:tab pos="2955925" algn="l"/>
                  </a:tabLst>
                </a:pP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2200" dirty="0" smtClean="0"/>
                  <a:t/>
                </a:r>
                <a:r>
                  <a:rPr lang="en-US" altLang="zh-TW" sz="2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// base</a:t>
                </a:r>
                <a:r>
                  <a:rPr lang="en-US" altLang="zh-TW" sz="2200" dirty="0" smtClean="0"/>
                  <a:t/>
                </a:r>
                <a:br>
                  <a:rPr lang="en-US" altLang="zh-TW" sz="2200" dirty="0" smtClean="0"/>
                </a:br>
                <a:r>
                  <a:rPr lang="en-US" altLang="zh-TW" sz="2200" dirty="0" smtClean="0"/>
                  <a:t>+ (</a:t>
                </a:r>
                <a:r>
                  <a:rPr lang="en-US" altLang="zh-TW" sz="2200" dirty="0" err="1" smtClean="0"/>
                  <a:t>i</a:t>
                </a:r>
                <a:r>
                  <a:rPr lang="en-US" altLang="zh-TW" sz="2200" dirty="0" smtClean="0"/>
                  <a:t/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200" dirty="0" smtClean="0"/>
                  <a:t/>
                </a:r>
                <a:r>
                  <a:rPr lang="en-US" altLang="zh-TW" sz="2200" dirty="0" smtClean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sz="2200" baseline="-25000" dirty="0" smtClean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2</a:t>
                </a:r>
                <a:r>
                  <a:rPr lang="en-US" altLang="zh-TW" sz="2200" dirty="0" smtClean="0"/>
                  <a:t>) 	</a:t>
                </a:r>
                <a:r>
                  <a:rPr lang="en-US" altLang="zh-TW" sz="2200" dirty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200" dirty="0" smtClean="0"/>
                  <a:t/>
                </a:r>
                <a:r>
                  <a:rPr lang="en-US" altLang="zh-TW" sz="2200" i="1" dirty="0" smtClean="0"/>
                  <a:t>C	</a:t>
                </a:r>
                <a:r>
                  <a:rPr lang="en-US" altLang="zh-TW" sz="2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// offset</a:t>
                </a:r>
                <a:r>
                  <a:rPr lang="en-US" altLang="zh-TW" sz="2200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altLang="zh-TW" sz="2200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zh-TW" sz="2200" dirty="0" smtClean="0"/>
                  <a:t>+ (j) 	</a:t>
                </a:r>
                <a:r>
                  <a:rPr lang="en-US" altLang="zh-TW" sz="2200" dirty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200" dirty="0" smtClean="0"/>
                  <a:t/>
                </a:r>
                <a:r>
                  <a:rPr lang="en-US" altLang="zh-TW" sz="2200" i="1" dirty="0" smtClean="0"/>
                  <a:t>C	</a:t>
                </a:r>
                <a:r>
                  <a:rPr lang="en-US" altLang="zh-TW" sz="2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// offset</a:t>
                </a:r>
                <a:endParaRPr lang="zh-TW" altLang="en-US" sz="2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63" y="1509333"/>
                <a:ext cx="4218007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2023" t="-1706" b="-42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字方塊 55"/>
          <p:cNvSpPr txBox="1"/>
          <p:nvPr/>
        </p:nvSpPr>
        <p:spPr>
          <a:xfrm>
            <a:off x="1257415" y="3353617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762575" y="4565944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569069" y="4550879"/>
            <a:ext cx="48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st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331528" y="4550879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nd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834335" y="45200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zh-TW" sz="2400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直線接點 59"/>
          <p:cNvCxnSpPr/>
          <p:nvPr/>
        </p:nvCxnSpPr>
        <p:spPr>
          <a:xfrm>
            <a:off x="696849" y="3313096"/>
            <a:ext cx="35385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696849" y="3813561"/>
            <a:ext cx="35385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094514" y="4996543"/>
            <a:ext cx="379302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][</a:t>
            </a:r>
            <a:r>
              <a:rPr lang="en-US" altLang="zh-TW" sz="2400" dirty="0" smtClean="0"/>
              <a:t>j] </a:t>
            </a:r>
            <a:r>
              <a:rPr lang="en-US" altLang="zh-TW" sz="2400" dirty="0" smtClean="0"/>
              <a:t>→ (&amp;a[0] + 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*u2+j)*C) </a:t>
            </a:r>
            <a:endParaRPr lang="zh-TW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7006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3-D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T</a:t>
            </a:r>
            <a:r>
              <a:rPr lang="en-US" altLang="zh-TW" dirty="0" smtClean="0"/>
              <a:t> a[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altLang="zh-TW" dirty="0" smtClean="0"/>
              <a:t>][</a:t>
            </a:r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dirty="0" smtClean="0"/>
              <a:t>][</a:t>
            </a:r>
            <a:r>
              <a:rPr lang="en-US" altLang="zh-TW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/>
              <a:t>] 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(a total of u</a:t>
            </a:r>
            <a:r>
              <a:rPr lang="en-US" altLang="zh-TW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*u</a:t>
            </a:r>
            <a:r>
              <a:rPr lang="en-US" altLang="zh-TW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*u</a:t>
            </a:r>
            <a:r>
              <a:rPr lang="en-US" altLang="zh-TW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elements)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106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130457" y="3313097"/>
            <a:ext cx="2668858" cy="500468"/>
            <a:chOff x="981307" y="2995960"/>
            <a:chExt cx="4010723" cy="542694"/>
          </a:xfrm>
        </p:grpSpPr>
        <p:sp>
          <p:nvSpPr>
            <p:cNvPr id="6" name="矩形 5"/>
            <p:cNvSpPr/>
            <p:nvPr/>
          </p:nvSpPr>
          <p:spPr>
            <a:xfrm>
              <a:off x="981307" y="2995961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91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98852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988420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619454" y="5305986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12742" y="5305986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06030" y="5305987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199318" y="5305987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392606" y="5305986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85894" y="5305986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779182" y="5305986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972470" y="5305986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165758" y="5305985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359046" y="5305985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552334" y="5305986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745622" y="5305986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938910" y="5305985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132198" y="5305985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325486" y="5305985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518774" y="5305985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712062" y="5305984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905350" y="5305984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098638" y="5305985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291926" y="5305985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641762" y="5390245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1414914" y="5390245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2198424" y="5390245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3735061" y="5379056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628650" y="3813562"/>
            <a:ext cx="4004811" cy="430778"/>
            <a:chOff x="460224" y="3098253"/>
            <a:chExt cx="3888758" cy="975643"/>
          </a:xfrm>
        </p:grpSpPr>
        <p:cxnSp>
          <p:nvCxnSpPr>
            <p:cNvPr id="35" name="直線接點 34"/>
            <p:cNvCxnSpPr/>
            <p:nvPr/>
          </p:nvCxnSpPr>
          <p:spPr>
            <a:xfrm flipH="1">
              <a:off x="460224" y="3109833"/>
              <a:ext cx="491346" cy="964063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629863" y="3098253"/>
              <a:ext cx="2719119" cy="96939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7" name="左大括弧 36"/>
          <p:cNvSpPr/>
          <p:nvPr/>
        </p:nvSpPr>
        <p:spPr>
          <a:xfrm rot="5400000">
            <a:off x="2346631" y="1787541"/>
            <a:ext cx="215591" cy="2668858"/>
          </a:xfrm>
          <a:prstGeom prst="leftBrace">
            <a:avLst>
              <a:gd name="adj1" fmla="val 405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974156" y="2680816"/>
            <a:ext cx="10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altLang="zh-TW" dirty="0" smtClean="0"/>
              <a:t> groups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914108" y="6123996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/>
              <a:t> element</a:t>
            </a:r>
            <a:endParaRPr lang="zh-TW" altLang="en-US" dirty="0"/>
          </a:p>
        </p:txBody>
      </p:sp>
      <p:sp>
        <p:nvSpPr>
          <p:cNvPr id="40" name="左大括弧 39"/>
          <p:cNvSpPr/>
          <p:nvPr/>
        </p:nvSpPr>
        <p:spPr>
          <a:xfrm rot="16200000">
            <a:off x="2444538" y="4086609"/>
            <a:ext cx="215591" cy="3865763"/>
          </a:xfrm>
          <a:prstGeom prst="leftBrace">
            <a:avLst>
              <a:gd name="adj1" fmla="val 405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19452" y="2186235"/>
            <a:ext cx="4135428" cy="324459"/>
          </a:xfrm>
          <a:prstGeom prst="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Row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Major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Order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628649" y="4250788"/>
            <a:ext cx="4004813" cy="500468"/>
            <a:chOff x="981307" y="2995960"/>
            <a:chExt cx="6018377" cy="542694"/>
          </a:xfrm>
        </p:grpSpPr>
        <p:sp>
          <p:nvSpPr>
            <p:cNvPr id="51" name="矩形 50"/>
            <p:cNvSpPr/>
            <p:nvPr/>
          </p:nvSpPr>
          <p:spPr>
            <a:xfrm>
              <a:off x="981307" y="2995961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98491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98852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3988420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990475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996074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7" name="文字方塊 56"/>
          <p:cNvSpPr txBox="1"/>
          <p:nvPr/>
        </p:nvSpPr>
        <p:spPr>
          <a:xfrm>
            <a:off x="1509521" y="3881455"/>
            <a:ext cx="10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dirty="0" smtClean="0"/>
              <a:t> groups</a:t>
            </a:r>
            <a:endParaRPr lang="zh-TW" altLang="en-US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19452" y="4763492"/>
            <a:ext cx="3865762" cy="557732"/>
            <a:chOff x="966147" y="3132769"/>
            <a:chExt cx="3753738" cy="1263173"/>
          </a:xfrm>
        </p:grpSpPr>
        <p:cxnSp>
          <p:nvCxnSpPr>
            <p:cNvPr id="59" name="直線接點 58"/>
            <p:cNvCxnSpPr/>
            <p:nvPr/>
          </p:nvCxnSpPr>
          <p:spPr>
            <a:xfrm flipH="1">
              <a:off x="966147" y="3132769"/>
              <a:ext cx="7646" cy="1263173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1629863" y="3132769"/>
              <a:ext cx="3090022" cy="1116146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7" name="文字方塊 66"/>
          <p:cNvSpPr txBox="1"/>
          <p:nvPr/>
        </p:nvSpPr>
        <p:spPr>
          <a:xfrm>
            <a:off x="1257415" y="3353617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24376" y="428253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309515" y="5313614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nd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770094" y="5334674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546964" y="5328817"/>
            <a:ext cx="48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st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直線接點 60"/>
          <p:cNvCxnSpPr/>
          <p:nvPr/>
        </p:nvCxnSpPr>
        <p:spPr>
          <a:xfrm>
            <a:off x="696849" y="3313096"/>
            <a:ext cx="35385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696849" y="3813561"/>
            <a:ext cx="35385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3049548" y="333880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zh-TW" sz="2400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872318" y="427698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zh-TW" sz="2400" baseline="-25000" dirty="0" smtClean="0">
                <a:solidFill>
                  <a:schemeClr val="bg1">
                    <a:lumMod val="50000"/>
                  </a:schemeClr>
                </a:solidFill>
              </a:rPr>
              <a:t>2-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659584" y="531612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zh-TW" sz="2400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11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3-D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T</a:t>
            </a:r>
            <a:r>
              <a:rPr lang="en-US" altLang="zh-TW" dirty="0" smtClean="0"/>
              <a:t> a[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altLang="zh-TW" dirty="0" smtClean="0"/>
              <a:t>][</a:t>
            </a:r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dirty="0" smtClean="0"/>
              <a:t>][</a:t>
            </a:r>
            <a:r>
              <a:rPr lang="en-US" altLang="zh-TW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107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130457" y="3313097"/>
            <a:ext cx="2668858" cy="500468"/>
            <a:chOff x="981307" y="2995960"/>
            <a:chExt cx="4010723" cy="542694"/>
          </a:xfrm>
        </p:grpSpPr>
        <p:sp>
          <p:nvSpPr>
            <p:cNvPr id="6" name="矩形 5"/>
            <p:cNvSpPr/>
            <p:nvPr/>
          </p:nvSpPr>
          <p:spPr>
            <a:xfrm>
              <a:off x="981307" y="2995961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91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98852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988420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619454" y="5305986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12742" y="5305986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06030" y="5305987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199318" y="5305987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392606" y="5305986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585894" y="5305986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779182" y="5305986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972470" y="5305986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165758" y="5305985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359046" y="5305985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552334" y="5305986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745622" y="5305986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938910" y="5305985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132198" y="5305985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325486" y="5305985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518774" y="5305985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712062" y="5305984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905350" y="5305984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098638" y="5305985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291926" y="5305985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641762" y="5390245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1414914" y="5390245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2198424" y="5390245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3735061" y="5379056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628650" y="3813562"/>
            <a:ext cx="4004811" cy="430778"/>
            <a:chOff x="460224" y="3098253"/>
            <a:chExt cx="3888758" cy="975643"/>
          </a:xfrm>
        </p:grpSpPr>
        <p:cxnSp>
          <p:nvCxnSpPr>
            <p:cNvPr id="35" name="直線接點 34"/>
            <p:cNvCxnSpPr/>
            <p:nvPr/>
          </p:nvCxnSpPr>
          <p:spPr>
            <a:xfrm flipH="1">
              <a:off x="460224" y="3109833"/>
              <a:ext cx="491346" cy="964063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629863" y="3098253"/>
              <a:ext cx="2719119" cy="96939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7" name="左大括弧 36"/>
          <p:cNvSpPr/>
          <p:nvPr/>
        </p:nvSpPr>
        <p:spPr>
          <a:xfrm rot="5400000">
            <a:off x="2346631" y="1787541"/>
            <a:ext cx="215591" cy="2668858"/>
          </a:xfrm>
          <a:prstGeom prst="leftBrace">
            <a:avLst>
              <a:gd name="adj1" fmla="val 405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974156" y="2680816"/>
            <a:ext cx="17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altLang="zh-TW" dirty="0" smtClean="0"/>
              <a:t> level-1 groups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914108" y="6123996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/>
              <a:t> element</a:t>
            </a:r>
            <a:endParaRPr lang="zh-TW" altLang="en-US" dirty="0"/>
          </a:p>
        </p:txBody>
      </p:sp>
      <p:sp>
        <p:nvSpPr>
          <p:cNvPr id="40" name="左大括弧 39"/>
          <p:cNvSpPr/>
          <p:nvPr/>
        </p:nvSpPr>
        <p:spPr>
          <a:xfrm rot="16200000">
            <a:off x="2444538" y="4086609"/>
            <a:ext cx="215591" cy="3865763"/>
          </a:xfrm>
          <a:prstGeom prst="leftBrace">
            <a:avLst>
              <a:gd name="adj1" fmla="val 405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19452" y="2186235"/>
            <a:ext cx="4135428" cy="324459"/>
          </a:xfrm>
          <a:prstGeom prst="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Row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Major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Order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628649" y="4250788"/>
            <a:ext cx="4004813" cy="500468"/>
            <a:chOff x="981307" y="2995960"/>
            <a:chExt cx="6018377" cy="542694"/>
          </a:xfrm>
        </p:grpSpPr>
        <p:sp>
          <p:nvSpPr>
            <p:cNvPr id="51" name="矩形 50"/>
            <p:cNvSpPr/>
            <p:nvPr/>
          </p:nvSpPr>
          <p:spPr>
            <a:xfrm>
              <a:off x="981307" y="2995961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98491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98852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3988420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990475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996074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7" name="文字方塊 56"/>
          <p:cNvSpPr txBox="1"/>
          <p:nvPr/>
        </p:nvSpPr>
        <p:spPr>
          <a:xfrm>
            <a:off x="1509521" y="3881455"/>
            <a:ext cx="17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dirty="0" smtClean="0"/>
              <a:t> level-2 groups</a:t>
            </a:r>
            <a:endParaRPr lang="zh-TW" altLang="en-US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19452" y="4763492"/>
            <a:ext cx="3865762" cy="557732"/>
            <a:chOff x="966147" y="3132769"/>
            <a:chExt cx="3753738" cy="1263173"/>
          </a:xfrm>
        </p:grpSpPr>
        <p:cxnSp>
          <p:nvCxnSpPr>
            <p:cNvPr id="59" name="直線接點 58"/>
            <p:cNvCxnSpPr/>
            <p:nvPr/>
          </p:nvCxnSpPr>
          <p:spPr>
            <a:xfrm flipH="1">
              <a:off x="966147" y="3132769"/>
              <a:ext cx="7646" cy="1263173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1629863" y="3132769"/>
              <a:ext cx="3090022" cy="1116146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7" name="文字方塊 66"/>
          <p:cNvSpPr txBox="1"/>
          <p:nvPr/>
        </p:nvSpPr>
        <p:spPr>
          <a:xfrm>
            <a:off x="1257415" y="3353617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24376" y="428253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309515" y="5313614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nd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770094" y="5334674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546964" y="5328817"/>
            <a:ext cx="48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st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1" name="文字方塊 60"/>
              <p:cNvSpPr txBox="1"/>
              <p:nvPr/>
            </p:nvSpPr>
            <p:spPr>
              <a:xfrm>
                <a:off x="4626461" y="1509333"/>
                <a:ext cx="4492510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r>
                  <a:rPr lang="en-US" altLang="zh-TW" sz="2400" dirty="0" smtClean="0"/>
                  <a:t>a[</a:t>
                </a:r>
                <a:r>
                  <a:rPr lang="en-US" altLang="zh-TW" sz="2400" dirty="0" err="1" smtClean="0"/>
                  <a:t>i</a:t>
                </a:r>
                <a:r>
                  <a:rPr lang="en-US" altLang="zh-TW" sz="2400" dirty="0" smtClean="0"/>
                  <a:t>][j][k]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r>
                  <a:rPr lang="en-US" altLang="zh-TW" sz="2200" dirty="0" err="1" smtClean="0"/>
                  <a:t>i</a:t>
                </a:r>
                <a:r>
                  <a:rPr lang="en-US" altLang="zh-TW" sz="2200" baseline="30000" dirty="0" err="1" smtClean="0"/>
                  <a:t>th</a:t>
                </a:r>
                <a:r>
                  <a:rPr lang="en-US" altLang="zh-TW" sz="2200" dirty="0" smtClean="0"/>
                  <a:t> level-1 group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r>
                  <a:rPr lang="en-US" altLang="zh-TW" sz="2200" dirty="0" err="1" smtClean="0"/>
                  <a:t>j</a:t>
                </a:r>
                <a:r>
                  <a:rPr lang="en-US" altLang="zh-TW" sz="2200" baseline="30000" dirty="0" err="1" smtClean="0"/>
                  <a:t>th</a:t>
                </a:r>
                <a:r>
                  <a:rPr lang="en-US" altLang="zh-TW" sz="2200" dirty="0" smtClean="0"/>
                  <a:t> level-2 </a:t>
                </a:r>
                <a:r>
                  <a:rPr lang="en-US" altLang="zh-TW" sz="2200" dirty="0"/>
                  <a:t>group </a:t>
                </a:r>
                <a:endParaRPr lang="en-US" altLang="zh-TW" sz="22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r>
                  <a:rPr lang="en-US" altLang="zh-TW" sz="2200" dirty="0" smtClean="0"/>
                  <a:t>k</a:t>
                </a:r>
                <a:r>
                  <a:rPr lang="en-US" altLang="zh-TW" sz="2200" baseline="30000" dirty="0" smtClean="0"/>
                  <a:t>th</a:t>
                </a:r>
                <a:r>
                  <a:rPr lang="en-US" altLang="zh-TW" sz="2200" dirty="0" smtClean="0"/>
                  <a:t> element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endParaRPr lang="en-US" altLang="zh-TW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r>
                  <a:rPr lang="en-US" altLang="zh-TW" sz="2400" dirty="0" err="1" smtClean="0"/>
                  <a:t>Addr</a:t>
                </a:r>
                <a:r>
                  <a:rPr lang="en-US" altLang="zh-TW" sz="2400" dirty="0" smtClean="0"/>
                  <a:t>. of a[</a:t>
                </a:r>
                <a:r>
                  <a:rPr lang="en-US" altLang="zh-TW" sz="2400" dirty="0" err="1" smtClean="0"/>
                  <a:t>i</a:t>
                </a:r>
                <a:r>
                  <a:rPr lang="en-US" altLang="zh-TW" sz="2400" dirty="0" smtClean="0"/>
                  <a:t>][j][k]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1882775" algn="l"/>
                    <a:tab pos="2155825" algn="l"/>
                    <a:tab pos="3140075" algn="l"/>
                  </a:tabLst>
                </a:pP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2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			// base</a:t>
                </a:r>
                <a:r>
                  <a:rPr lang="en-US" altLang="zh-TW" sz="2200" dirty="0" smtClean="0"/>
                  <a:t/>
                </a:r>
                <a:br>
                  <a:rPr lang="en-US" altLang="zh-TW" sz="2200" dirty="0" smtClean="0"/>
                </a:br>
                <a:r>
                  <a:rPr lang="en-US" altLang="zh-TW" sz="2200" dirty="0" smtClean="0"/>
                  <a:t>+ (</a:t>
                </a:r>
                <a:r>
                  <a:rPr lang="en-US" altLang="zh-TW" sz="2200" dirty="0" err="1" smtClean="0"/>
                  <a:t>i</a:t>
                </a:r>
                <a:r>
                  <a:rPr lang="en-US" altLang="zh-TW" sz="2200" dirty="0" smtClean="0"/>
                  <a:t/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200" dirty="0"/>
                  <a:t/>
                </a:r>
                <a:r>
                  <a:rPr lang="en-US" altLang="zh-TW" sz="2200" dirty="0" smtClean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sz="2200" baseline="-25000" dirty="0" smtClean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2</a:t>
                </a:r>
                <a:r>
                  <a:rPr lang="en-US" altLang="zh-TW" sz="2200" dirty="0" smtClean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sz="2200" baseline="-25000" dirty="0" smtClean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3</a:t>
                </a:r>
                <a:r>
                  <a:rPr lang="en-US" altLang="zh-TW" sz="2200" dirty="0" smtClean="0"/>
                  <a:t>) 	</a:t>
                </a:r>
                <a:r>
                  <a:rPr lang="en-US" altLang="zh-TW" sz="2200" dirty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200" dirty="0" smtClean="0"/>
                  <a:t/>
                </a:r>
                <a:r>
                  <a:rPr lang="en-US" altLang="zh-TW" sz="2200" i="1" dirty="0" smtClean="0"/>
                  <a:t>C	</a:t>
                </a:r>
                <a:r>
                  <a:rPr lang="en-US" altLang="zh-TW" sz="2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// offset</a:t>
                </a:r>
                <a:r>
                  <a:rPr lang="en-US" altLang="zh-TW" sz="2200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altLang="zh-TW" sz="2200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zh-TW" sz="2200" dirty="0" smtClean="0"/>
                  <a:t>+ (j</a:t>
                </a:r>
                <a:r>
                  <a:rPr lang="en-US" altLang="zh-TW" sz="2200" dirty="0"/>
                  <a:t/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200" dirty="0"/>
                  <a:t/>
                </a:r>
                <a:r>
                  <a:rPr lang="en-US" altLang="zh-TW" sz="2200" dirty="0" smtClean="0"/>
                  <a:t/>
                </a:r>
                <a:r>
                  <a:rPr lang="en-US" altLang="zh-TW" sz="2200" dirty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sz="2200" baseline="-25000" dirty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3</a:t>
                </a:r>
                <a:r>
                  <a:rPr lang="en-US" altLang="zh-TW" sz="2200" dirty="0" smtClean="0"/>
                  <a:t>) 	</a:t>
                </a:r>
                <a:r>
                  <a:rPr lang="en-US" altLang="zh-TW" sz="2200" dirty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200" dirty="0" smtClean="0"/>
                  <a:t/>
                </a:r>
                <a:r>
                  <a:rPr lang="en-US" altLang="zh-TW" sz="2200" i="1" dirty="0" smtClean="0"/>
                  <a:t>C	</a:t>
                </a:r>
                <a:r>
                  <a:rPr lang="en-US" altLang="zh-TW" sz="2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// offset</a:t>
                </a:r>
                <a:br>
                  <a:rPr lang="en-US" altLang="zh-TW" sz="2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zh-TW" sz="2200" dirty="0"/>
                  <a:t>+ </a:t>
                </a:r>
                <a:r>
                  <a:rPr lang="en-US" altLang="zh-TW" sz="2200" dirty="0" smtClean="0"/>
                  <a:t>(k) </a:t>
                </a:r>
                <a:r>
                  <a:rPr lang="en-US" altLang="zh-TW" sz="2200" dirty="0"/>
                  <a:t/>
                </a:r>
                <a:r>
                  <a:rPr lang="en-US" altLang="zh-TW" sz="2200" dirty="0" smtClean="0"/>
                  <a:t/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200" dirty="0" smtClean="0"/>
                  <a:t/>
                </a:r>
                <a:r>
                  <a:rPr lang="en-US" altLang="zh-TW" sz="2200" i="1" dirty="0" smtClean="0"/>
                  <a:t>C</a:t>
                </a:r>
                <a:r>
                  <a:rPr lang="en-US" altLang="zh-TW" sz="2200" i="1" dirty="0"/>
                  <a:t/>
                </a:r>
                <a:r>
                  <a:rPr lang="en-US" altLang="zh-TW" sz="2200" dirty="0">
                    <a:solidFill>
                      <a:schemeClr val="accent6">
                        <a:lumMod val="75000"/>
                      </a:schemeClr>
                    </a:solidFill>
                  </a:rPr>
                  <a:t>// offset</a:t>
                </a:r>
                <a:br>
                  <a:rPr lang="en-US" altLang="zh-TW" sz="2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zh-TW" altLang="en-US" sz="2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61" y="1509333"/>
                <a:ext cx="4492510" cy="3877985"/>
              </a:xfrm>
              <a:prstGeom prst="rect">
                <a:avLst/>
              </a:prstGeom>
              <a:blipFill rotWithShape="0">
                <a:blip r:embed="rId2"/>
                <a:stretch>
                  <a:fillRect l="-1900" t="-1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接點 63"/>
          <p:cNvCxnSpPr/>
          <p:nvPr/>
        </p:nvCxnSpPr>
        <p:spPr>
          <a:xfrm>
            <a:off x="696849" y="3313096"/>
            <a:ext cx="35385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696849" y="3813561"/>
            <a:ext cx="35385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3040583" y="333880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zh-TW" sz="2400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872319" y="427698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zh-TW" sz="2400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659585" y="531612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zh-TW" sz="2400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29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3-D Array (Textbook's Illustration)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08220" y="1509333"/>
            <a:ext cx="3707130" cy="435044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Emphasize what "</a:t>
            </a:r>
            <a:r>
              <a:rPr lang="en-US" altLang="zh-TW" dirty="0" smtClean="0">
                <a:solidFill>
                  <a:srgbClr val="C00000"/>
                </a:solidFill>
              </a:rPr>
              <a:t>row-major</a:t>
            </a:r>
            <a:r>
              <a:rPr lang="en-US" altLang="zh-TW" dirty="0" smtClean="0"/>
              <a:t>" means</a:t>
            </a:r>
          </a:p>
          <a:p>
            <a:r>
              <a:rPr lang="en-US" altLang="zh-TW" dirty="0" smtClean="0"/>
              <a:t>But in fact, </a:t>
            </a:r>
            <a:r>
              <a:rPr lang="en-US" altLang="zh-TW" dirty="0" smtClean="0">
                <a:solidFill>
                  <a:srgbClr val="C00000"/>
                </a:solidFill>
              </a:rPr>
              <a:t>memory is linear</a:t>
            </a:r>
            <a:r>
              <a:rPr lang="en-US" altLang="zh-TW" dirty="0" smtClean="0"/>
              <a:t> instead of cubic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108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684309" y="1828614"/>
          <a:ext cx="3782915" cy="2099310"/>
        </p:xfrm>
        <a:graphic>
          <a:graphicData uri="http://schemas.openxmlformats.org/presentationml/2006/ole">
            <p:oleObj spid="_x0000_s1089" r:id="rId3" imgW="4320845" imgH="2399995" progId="Visio.Drawing.11">
              <p:embed/>
            </p:oleObj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1970" y="39395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36" name="群組 35"/>
          <p:cNvGrpSpPr/>
          <p:nvPr/>
        </p:nvGrpSpPr>
        <p:grpSpPr>
          <a:xfrm>
            <a:off x="2997375" y="4054142"/>
            <a:ext cx="950128" cy="892065"/>
            <a:chOff x="3006090" y="4039723"/>
            <a:chExt cx="853440" cy="801286"/>
          </a:xfrm>
        </p:grpSpPr>
        <p:sp>
          <p:nvSpPr>
            <p:cNvPr id="12" name="矩形 11"/>
            <p:cNvSpPr/>
            <p:nvPr/>
          </p:nvSpPr>
          <p:spPr>
            <a:xfrm>
              <a:off x="3006090" y="4039723"/>
              <a:ext cx="853440" cy="159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006090" y="4199266"/>
              <a:ext cx="853440" cy="159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06090" y="4362380"/>
              <a:ext cx="853440" cy="159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006090" y="4521923"/>
              <a:ext cx="853440" cy="1595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006090" y="4681466"/>
              <a:ext cx="853440" cy="159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203960" y="5695710"/>
            <a:ext cx="731520" cy="481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933575" y="5695710"/>
            <a:ext cx="731520" cy="481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665095" y="5695710"/>
            <a:ext cx="731520" cy="481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394710" y="5695709"/>
            <a:ext cx="731520" cy="481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543408" y="5046390"/>
            <a:ext cx="223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u</a:t>
            </a:r>
            <a:r>
              <a:rPr lang="en-US" altLang="zh-TW" b="1" baseline="-25000" dirty="0" smtClean="0"/>
              <a:t>3</a:t>
            </a:r>
            <a:r>
              <a:rPr lang="en-US" altLang="zh-TW" b="1" dirty="0" smtClean="0"/>
              <a:t> elements in a row </a:t>
            </a:r>
            <a:endParaRPr lang="zh-TW" altLang="en-US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71524" y="4298693"/>
            <a:ext cx="335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u</a:t>
            </a:r>
            <a:r>
              <a:rPr lang="en-US" altLang="zh-TW" b="1" baseline="-25000" dirty="0" smtClean="0"/>
              <a:t>2</a:t>
            </a:r>
            <a:r>
              <a:rPr lang="en-US" altLang="zh-TW" b="1" dirty="0" smtClean="0"/>
              <a:t> rows in a matrix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 rot="20294296">
            <a:off x="1068359" y="1658991"/>
            <a:ext cx="220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u</a:t>
            </a:r>
            <a:r>
              <a:rPr lang="en-US" altLang="zh-TW" b="1" baseline="-25000" dirty="0" smtClean="0"/>
              <a:t>1</a:t>
            </a:r>
            <a:r>
              <a:rPr lang="en-US" altLang="zh-TW" b="1" dirty="0" smtClean="0"/>
              <a:t> matrices in a cube</a:t>
            </a:r>
            <a:endParaRPr lang="zh-TW" altLang="en-US" b="1" dirty="0"/>
          </a:p>
        </p:txBody>
      </p:sp>
      <p:sp>
        <p:nvSpPr>
          <p:cNvPr id="24" name="左大括弧 23"/>
          <p:cNvSpPr/>
          <p:nvPr/>
        </p:nvSpPr>
        <p:spPr>
          <a:xfrm rot="4170319">
            <a:off x="2183218" y="833820"/>
            <a:ext cx="201703" cy="2608356"/>
          </a:xfrm>
          <a:prstGeom prst="leftBrace">
            <a:avLst>
              <a:gd name="adj1" fmla="val 7303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左大括弧 24"/>
          <p:cNvSpPr/>
          <p:nvPr/>
        </p:nvSpPr>
        <p:spPr>
          <a:xfrm>
            <a:off x="2723217" y="4039723"/>
            <a:ext cx="201703" cy="906484"/>
          </a:xfrm>
          <a:prstGeom prst="leftBrace">
            <a:avLst>
              <a:gd name="adj1" fmla="val 7303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左大括弧 25"/>
          <p:cNvSpPr/>
          <p:nvPr/>
        </p:nvSpPr>
        <p:spPr>
          <a:xfrm rot="5400000">
            <a:off x="2565331" y="4065816"/>
            <a:ext cx="201703" cy="2920093"/>
          </a:xfrm>
          <a:prstGeom prst="leftBrace">
            <a:avLst>
              <a:gd name="adj1" fmla="val 7303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 38"/>
          <p:cNvSpPr/>
          <p:nvPr/>
        </p:nvSpPr>
        <p:spPr>
          <a:xfrm>
            <a:off x="3939540" y="4762500"/>
            <a:ext cx="446464" cy="929640"/>
          </a:xfrm>
          <a:custGeom>
            <a:avLst/>
            <a:gdLst>
              <a:gd name="connsiteX0" fmla="*/ 0 w 446464"/>
              <a:gd name="connsiteY0" fmla="*/ 0 h 929640"/>
              <a:gd name="connsiteX1" fmla="*/ 441960 w 446464"/>
              <a:gd name="connsiteY1" fmla="*/ 662940 h 929640"/>
              <a:gd name="connsiteX2" fmla="*/ 190500 w 446464"/>
              <a:gd name="connsiteY2" fmla="*/ 929640 h 92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464" h="929640">
                <a:moveTo>
                  <a:pt x="0" y="0"/>
                </a:moveTo>
                <a:cubicBezTo>
                  <a:pt x="205105" y="254000"/>
                  <a:pt x="410210" y="508000"/>
                  <a:pt x="441960" y="662940"/>
                </a:cubicBezTo>
                <a:cubicBezTo>
                  <a:pt x="473710" y="817880"/>
                  <a:pt x="332105" y="873760"/>
                  <a:pt x="190500" y="929640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>
            <a:off x="3962400" y="4579620"/>
            <a:ext cx="665203" cy="1592580"/>
          </a:xfrm>
          <a:custGeom>
            <a:avLst/>
            <a:gdLst>
              <a:gd name="connsiteX0" fmla="*/ 0 w 665203"/>
              <a:gd name="connsiteY0" fmla="*/ 0 h 1592580"/>
              <a:gd name="connsiteX1" fmla="*/ 662940 w 665203"/>
              <a:gd name="connsiteY1" fmla="*/ 883920 h 1592580"/>
              <a:gd name="connsiteX2" fmla="*/ 175260 w 665203"/>
              <a:gd name="connsiteY2" fmla="*/ 159258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5203" h="1592580">
                <a:moveTo>
                  <a:pt x="0" y="0"/>
                </a:moveTo>
                <a:cubicBezTo>
                  <a:pt x="316865" y="309245"/>
                  <a:pt x="633730" y="618490"/>
                  <a:pt x="662940" y="883920"/>
                </a:cubicBezTo>
                <a:cubicBezTo>
                  <a:pt x="692150" y="1149350"/>
                  <a:pt x="433705" y="1370965"/>
                  <a:pt x="175260" y="1592580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2827648" y="5721681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nd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317596" y="5721681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094466" y="5721681"/>
            <a:ext cx="48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st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354580" y="2324790"/>
            <a:ext cx="797239" cy="7748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1087503" y="2800074"/>
            <a:ext cx="797239" cy="77488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/>
          <p:nvPr/>
        </p:nvCxnSpPr>
        <p:spPr>
          <a:xfrm flipV="1">
            <a:off x="1096135" y="2626643"/>
            <a:ext cx="2516889" cy="946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/>
          <p:cNvGrpSpPr/>
          <p:nvPr/>
        </p:nvGrpSpPr>
        <p:grpSpPr>
          <a:xfrm>
            <a:off x="1092200" y="2597150"/>
            <a:ext cx="3317875" cy="977900"/>
            <a:chOff x="1092200" y="2597150"/>
            <a:chExt cx="3317875" cy="977900"/>
          </a:xfrm>
        </p:grpSpPr>
        <p:sp>
          <p:nvSpPr>
            <p:cNvPr id="50" name="手繪多邊形 49"/>
            <p:cNvSpPr/>
            <p:nvPr/>
          </p:nvSpPr>
          <p:spPr>
            <a:xfrm>
              <a:off x="1092200" y="2628900"/>
              <a:ext cx="3317875" cy="946150"/>
            </a:xfrm>
            <a:custGeom>
              <a:avLst/>
              <a:gdLst>
                <a:gd name="connsiteX0" fmla="*/ 0 w 3317875"/>
                <a:gd name="connsiteY0" fmla="*/ 942975 h 946150"/>
                <a:gd name="connsiteX1" fmla="*/ 2514600 w 3317875"/>
                <a:gd name="connsiteY1" fmla="*/ 0 h 946150"/>
                <a:gd name="connsiteX2" fmla="*/ 3317875 w 3317875"/>
                <a:gd name="connsiteY2" fmla="*/ 0 h 946150"/>
                <a:gd name="connsiteX3" fmla="*/ 793750 w 3317875"/>
                <a:gd name="connsiteY3" fmla="*/ 946150 h 946150"/>
                <a:gd name="connsiteX4" fmla="*/ 0 w 3317875"/>
                <a:gd name="connsiteY4" fmla="*/ 942975 h 94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7875" h="946150">
                  <a:moveTo>
                    <a:pt x="0" y="942975"/>
                  </a:moveTo>
                  <a:lnTo>
                    <a:pt x="2514600" y="0"/>
                  </a:lnTo>
                  <a:lnTo>
                    <a:pt x="3317875" y="0"/>
                  </a:lnTo>
                  <a:lnTo>
                    <a:pt x="793750" y="946150"/>
                  </a:lnTo>
                  <a:lnTo>
                    <a:pt x="0" y="942975"/>
                  </a:lnTo>
                  <a:close/>
                </a:path>
              </a:pathLst>
            </a:custGeom>
            <a:solidFill>
              <a:schemeClr val="bg1">
                <a:alpha val="7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手繪多邊形 66"/>
            <p:cNvSpPr/>
            <p:nvPr/>
          </p:nvSpPr>
          <p:spPr>
            <a:xfrm>
              <a:off x="1152525" y="2597150"/>
              <a:ext cx="2498725" cy="946150"/>
            </a:xfrm>
            <a:custGeom>
              <a:avLst/>
              <a:gdLst>
                <a:gd name="connsiteX0" fmla="*/ 0 w 2498725"/>
                <a:gd name="connsiteY0" fmla="*/ 946150 h 946150"/>
                <a:gd name="connsiteX1" fmla="*/ 2451100 w 2498725"/>
                <a:gd name="connsiteY1" fmla="*/ 0 h 946150"/>
                <a:gd name="connsiteX2" fmla="*/ 2451100 w 2498725"/>
                <a:gd name="connsiteY2" fmla="*/ 31750 h 946150"/>
                <a:gd name="connsiteX3" fmla="*/ 2498725 w 2498725"/>
                <a:gd name="connsiteY3" fmla="*/ 38100 h 946150"/>
                <a:gd name="connsiteX4" fmla="*/ 0 w 2498725"/>
                <a:gd name="connsiteY4" fmla="*/ 946150 h 94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8725" h="946150">
                  <a:moveTo>
                    <a:pt x="0" y="946150"/>
                  </a:moveTo>
                  <a:lnTo>
                    <a:pt x="2451100" y="0"/>
                  </a:lnTo>
                  <a:lnTo>
                    <a:pt x="2451100" y="31750"/>
                  </a:lnTo>
                  <a:lnTo>
                    <a:pt x="2498725" y="38100"/>
                  </a:lnTo>
                  <a:lnTo>
                    <a:pt x="0" y="94615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3604259" y="1854018"/>
            <a:ext cx="797239" cy="7748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1072858" y="1845363"/>
            <a:ext cx="3327276" cy="1734956"/>
            <a:chOff x="1072858" y="1845363"/>
            <a:chExt cx="3327276" cy="1734956"/>
          </a:xfrm>
        </p:grpSpPr>
        <p:sp>
          <p:nvSpPr>
            <p:cNvPr id="77" name="矩形 76"/>
            <p:cNvSpPr/>
            <p:nvPr/>
          </p:nvSpPr>
          <p:spPr>
            <a:xfrm>
              <a:off x="2354580" y="2324790"/>
              <a:ext cx="797239" cy="774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3601335" y="1854019"/>
              <a:ext cx="797239" cy="774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 rot="10800000">
              <a:off x="1072858" y="1845363"/>
              <a:ext cx="3317875" cy="977900"/>
              <a:chOff x="1092200" y="2597150"/>
              <a:chExt cx="3317875" cy="977900"/>
            </a:xfrm>
          </p:grpSpPr>
          <p:sp>
            <p:nvSpPr>
              <p:cNvPr id="80" name="手繪多邊形 79"/>
              <p:cNvSpPr/>
              <p:nvPr/>
            </p:nvSpPr>
            <p:spPr>
              <a:xfrm>
                <a:off x="1092200" y="2628900"/>
                <a:ext cx="3317875" cy="946150"/>
              </a:xfrm>
              <a:custGeom>
                <a:avLst/>
                <a:gdLst>
                  <a:gd name="connsiteX0" fmla="*/ 0 w 3317875"/>
                  <a:gd name="connsiteY0" fmla="*/ 942975 h 946150"/>
                  <a:gd name="connsiteX1" fmla="*/ 2514600 w 3317875"/>
                  <a:gd name="connsiteY1" fmla="*/ 0 h 946150"/>
                  <a:gd name="connsiteX2" fmla="*/ 3317875 w 3317875"/>
                  <a:gd name="connsiteY2" fmla="*/ 0 h 946150"/>
                  <a:gd name="connsiteX3" fmla="*/ 793750 w 3317875"/>
                  <a:gd name="connsiteY3" fmla="*/ 946150 h 946150"/>
                  <a:gd name="connsiteX4" fmla="*/ 0 w 3317875"/>
                  <a:gd name="connsiteY4" fmla="*/ 942975 h 946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7875" h="946150">
                    <a:moveTo>
                      <a:pt x="0" y="942975"/>
                    </a:moveTo>
                    <a:lnTo>
                      <a:pt x="2514600" y="0"/>
                    </a:lnTo>
                    <a:lnTo>
                      <a:pt x="3317875" y="0"/>
                    </a:lnTo>
                    <a:lnTo>
                      <a:pt x="793750" y="946150"/>
                    </a:lnTo>
                    <a:lnTo>
                      <a:pt x="0" y="942975"/>
                    </a:lnTo>
                    <a:close/>
                  </a:path>
                </a:pathLst>
              </a:custGeom>
              <a:solidFill>
                <a:schemeClr val="bg1">
                  <a:alpha val="7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手繪多邊形 80"/>
              <p:cNvSpPr/>
              <p:nvPr/>
            </p:nvSpPr>
            <p:spPr>
              <a:xfrm>
                <a:off x="1152525" y="2597150"/>
                <a:ext cx="2498725" cy="946150"/>
              </a:xfrm>
              <a:custGeom>
                <a:avLst/>
                <a:gdLst>
                  <a:gd name="connsiteX0" fmla="*/ 0 w 2498725"/>
                  <a:gd name="connsiteY0" fmla="*/ 946150 h 946150"/>
                  <a:gd name="connsiteX1" fmla="*/ 2451100 w 2498725"/>
                  <a:gd name="connsiteY1" fmla="*/ 0 h 946150"/>
                  <a:gd name="connsiteX2" fmla="*/ 2451100 w 2498725"/>
                  <a:gd name="connsiteY2" fmla="*/ 31750 h 946150"/>
                  <a:gd name="connsiteX3" fmla="*/ 2498725 w 2498725"/>
                  <a:gd name="connsiteY3" fmla="*/ 38100 h 946150"/>
                  <a:gd name="connsiteX4" fmla="*/ 0 w 2498725"/>
                  <a:gd name="connsiteY4" fmla="*/ 946150 h 946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8725" h="946150">
                    <a:moveTo>
                      <a:pt x="0" y="946150"/>
                    </a:moveTo>
                    <a:lnTo>
                      <a:pt x="2451100" y="0"/>
                    </a:lnTo>
                    <a:lnTo>
                      <a:pt x="2451100" y="31750"/>
                    </a:lnTo>
                    <a:lnTo>
                      <a:pt x="2498725" y="38100"/>
                    </a:lnTo>
                    <a:lnTo>
                      <a:pt x="0" y="9461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1092200" y="2790051"/>
              <a:ext cx="797239" cy="77488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3" name="直線接點 82"/>
            <p:cNvCxnSpPr/>
            <p:nvPr/>
          </p:nvCxnSpPr>
          <p:spPr>
            <a:xfrm flipV="1">
              <a:off x="1883245" y="2634263"/>
              <a:ext cx="2516889" cy="9460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接點 27"/>
          <p:cNvCxnSpPr/>
          <p:nvPr/>
        </p:nvCxnSpPr>
        <p:spPr>
          <a:xfrm>
            <a:off x="3139813" y="2334079"/>
            <a:ext cx="807918" cy="1716313"/>
          </a:xfrm>
          <a:prstGeom prst="lin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354580" y="3124200"/>
            <a:ext cx="652648" cy="922325"/>
          </a:xfrm>
          <a:prstGeom prst="lin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="" xmlns:p14="http://schemas.microsoft.com/office/powerpoint/2010/main" val="30520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4-D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T</a:t>
            </a:r>
            <a:r>
              <a:rPr lang="en-US" altLang="zh-TW" dirty="0" smtClean="0"/>
              <a:t> a[</a:t>
            </a:r>
            <a:r>
              <a:rPr lang="en-US" altLang="zh-TW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altLang="zh-TW" dirty="0" smtClean="0"/>
              <a:t>][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dirty="0" smtClean="0"/>
              <a:t>][</a:t>
            </a:r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/>
              <a:t>][</a:t>
            </a:r>
            <a:r>
              <a:rPr lang="en-US" altLang="zh-TW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4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109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251875" y="3121510"/>
            <a:ext cx="2668858" cy="420008"/>
            <a:chOff x="981307" y="2995960"/>
            <a:chExt cx="4010723" cy="542694"/>
          </a:xfrm>
        </p:grpSpPr>
        <p:sp>
          <p:nvSpPr>
            <p:cNvPr id="6" name="矩形 5"/>
            <p:cNvSpPr/>
            <p:nvPr/>
          </p:nvSpPr>
          <p:spPr>
            <a:xfrm>
              <a:off x="981307" y="2995961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91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98852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988420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737478" y="575695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30766" y="575695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124054" y="575695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317342" y="5756952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510630" y="575695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703918" y="575695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897206" y="575695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090494" y="575695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283782" y="5756950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477070" y="5756950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670358" y="575695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863646" y="5756951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056934" y="5756950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250222" y="5756950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443510" y="5756950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636798" y="5756950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830086" y="5756949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023374" y="5756949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216662" y="5756950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409950" y="5756950"/>
            <a:ext cx="193288" cy="500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759786" y="5841210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1532938" y="5841210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2316448" y="5841210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3853085" y="5830021"/>
            <a:ext cx="721110" cy="35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727247" y="3546521"/>
            <a:ext cx="4004811" cy="430778"/>
            <a:chOff x="460224" y="3098253"/>
            <a:chExt cx="3888758" cy="975643"/>
          </a:xfrm>
        </p:grpSpPr>
        <p:cxnSp>
          <p:nvCxnSpPr>
            <p:cNvPr id="35" name="直線接點 34"/>
            <p:cNvCxnSpPr/>
            <p:nvPr/>
          </p:nvCxnSpPr>
          <p:spPr>
            <a:xfrm flipH="1">
              <a:off x="460224" y="3109833"/>
              <a:ext cx="491346" cy="964063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629863" y="3098253"/>
              <a:ext cx="2719119" cy="96939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7" name="左大括弧 36"/>
          <p:cNvSpPr/>
          <p:nvPr/>
        </p:nvSpPr>
        <p:spPr>
          <a:xfrm rot="5400000">
            <a:off x="2468049" y="1595954"/>
            <a:ext cx="215591" cy="2668858"/>
          </a:xfrm>
          <a:prstGeom prst="leftBrace">
            <a:avLst>
              <a:gd name="adj1" fmla="val 4053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633170" y="3624846"/>
            <a:ext cx="17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dirty="0" smtClean="0"/>
              <a:t> level-2 </a:t>
            </a:r>
            <a:r>
              <a:rPr lang="en-US" altLang="zh-TW" dirty="0"/>
              <a:t>groups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495548" y="5403797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4</a:t>
            </a:r>
            <a:r>
              <a:rPr lang="en-US" altLang="zh-TW" dirty="0" smtClean="0"/>
              <a:t> elements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19452" y="2186235"/>
            <a:ext cx="4135428" cy="324459"/>
          </a:xfrm>
          <a:prstGeom prst="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Row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Major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Order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734827" y="3983001"/>
            <a:ext cx="4004813" cy="432247"/>
            <a:chOff x="981307" y="2995960"/>
            <a:chExt cx="6018377" cy="542694"/>
          </a:xfrm>
        </p:grpSpPr>
        <p:sp>
          <p:nvSpPr>
            <p:cNvPr id="43" name="矩形 42"/>
            <p:cNvSpPr/>
            <p:nvPr/>
          </p:nvSpPr>
          <p:spPr>
            <a:xfrm>
              <a:off x="981307" y="2995961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98491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98852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988420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990475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996074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1636164" y="4560659"/>
            <a:ext cx="17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/>
              <a:t> level-3 </a:t>
            </a:r>
            <a:r>
              <a:rPr lang="en-US" altLang="zh-TW" dirty="0"/>
              <a:t>groups</a:t>
            </a:r>
            <a:endParaRPr lang="zh-TW" altLang="en-US" dirty="0"/>
          </a:p>
        </p:txBody>
      </p:sp>
      <p:grpSp>
        <p:nvGrpSpPr>
          <p:cNvPr id="50" name="群組 49"/>
          <p:cNvGrpSpPr/>
          <p:nvPr/>
        </p:nvGrpSpPr>
        <p:grpSpPr>
          <a:xfrm>
            <a:off x="741124" y="4411885"/>
            <a:ext cx="3640922" cy="508915"/>
            <a:chOff x="973793" y="3132769"/>
            <a:chExt cx="3535413" cy="1152610"/>
          </a:xfrm>
        </p:grpSpPr>
        <p:cxnSp>
          <p:nvCxnSpPr>
            <p:cNvPr id="51" name="直線接點 50"/>
            <p:cNvCxnSpPr/>
            <p:nvPr/>
          </p:nvCxnSpPr>
          <p:spPr>
            <a:xfrm>
              <a:off x="973793" y="3132769"/>
              <a:ext cx="276812" cy="115261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1629863" y="3132769"/>
              <a:ext cx="2879343" cy="1138647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3" name="文字方塊 52"/>
          <p:cNvSpPr txBox="1"/>
          <p:nvPr/>
        </p:nvSpPr>
        <p:spPr>
          <a:xfrm>
            <a:off x="1361750" y="3100680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846857" y="3968291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380078" y="5791474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nd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888118" y="5812534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664988" y="5806677"/>
            <a:ext cx="48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st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1037190" y="4922016"/>
            <a:ext cx="3335657" cy="429376"/>
            <a:chOff x="981307" y="2995960"/>
            <a:chExt cx="5012778" cy="542694"/>
          </a:xfrm>
        </p:grpSpPr>
        <p:sp>
          <p:nvSpPr>
            <p:cNvPr id="59" name="矩形 58"/>
            <p:cNvSpPr/>
            <p:nvPr/>
          </p:nvSpPr>
          <p:spPr>
            <a:xfrm>
              <a:off x="981307" y="2995961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98491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2988527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988420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990475" y="2995960"/>
              <a:ext cx="1003610" cy="542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1144416" y="4905870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716351" y="5356742"/>
            <a:ext cx="3886886" cy="400206"/>
            <a:chOff x="666211" y="3132769"/>
            <a:chExt cx="3774250" cy="906402"/>
          </a:xfrm>
        </p:grpSpPr>
        <p:cxnSp>
          <p:nvCxnSpPr>
            <p:cNvPr id="70" name="直線接點 69"/>
            <p:cNvCxnSpPr/>
            <p:nvPr/>
          </p:nvCxnSpPr>
          <p:spPr>
            <a:xfrm flipH="1">
              <a:off x="666211" y="3132769"/>
              <a:ext cx="307582" cy="906402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直線接點 70"/>
            <p:cNvCxnSpPr/>
            <p:nvPr/>
          </p:nvCxnSpPr>
          <p:spPr>
            <a:xfrm>
              <a:off x="1629863" y="3132769"/>
              <a:ext cx="2810598" cy="869843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4" name="文字方塊 73"/>
          <p:cNvSpPr txBox="1"/>
          <p:nvPr/>
        </p:nvSpPr>
        <p:spPr>
          <a:xfrm>
            <a:off x="1803559" y="2526838"/>
            <a:ext cx="17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altLang="zh-TW" dirty="0" smtClean="0"/>
              <a:t> level-1 groups</a:t>
            </a:r>
            <a:endParaRPr lang="zh-TW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5" name="文字方塊 74"/>
              <p:cNvSpPr txBox="1"/>
              <p:nvPr/>
            </p:nvSpPr>
            <p:spPr>
              <a:xfrm>
                <a:off x="4626461" y="1509333"/>
                <a:ext cx="4492510" cy="455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r>
                  <a:rPr lang="en-US" altLang="zh-TW" sz="2400" dirty="0" smtClean="0"/>
                  <a:t>a[</a:t>
                </a:r>
                <a:r>
                  <a:rPr lang="en-US" altLang="zh-TW" sz="2400" dirty="0" err="1" smtClean="0"/>
                  <a:t>i</a:t>
                </a:r>
                <a:r>
                  <a:rPr lang="en-US" altLang="zh-TW" sz="2400" dirty="0" smtClean="0"/>
                  <a:t>][j][k][m]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r>
                  <a:rPr lang="en-US" altLang="zh-TW" sz="2200" dirty="0" err="1" smtClean="0"/>
                  <a:t>m</a:t>
                </a:r>
                <a:r>
                  <a:rPr lang="en-US" altLang="zh-TW" sz="2200" baseline="30000" dirty="0" err="1" smtClean="0"/>
                  <a:t>th</a:t>
                </a:r>
                <a:r>
                  <a:rPr lang="en-US" altLang="zh-TW" sz="2200" dirty="0" smtClean="0"/>
                  <a:t/>
                </a:r>
                <a:r>
                  <a:rPr lang="en-US" altLang="zh-TW" sz="2200" dirty="0"/>
                  <a:t>level-1 group</a:t>
                </a:r>
                <a:endParaRPr lang="en-US" altLang="zh-TW" sz="22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r>
                  <a:rPr lang="en-US" altLang="zh-TW" sz="2200" dirty="0" err="1" smtClean="0"/>
                  <a:t>i</a:t>
                </a:r>
                <a:r>
                  <a:rPr lang="en-US" altLang="zh-TW" sz="2200" baseline="30000" dirty="0" err="1" smtClean="0"/>
                  <a:t>th</a:t>
                </a:r>
                <a:r>
                  <a:rPr lang="en-US" altLang="zh-TW" sz="2200" dirty="0" smtClean="0"/>
                  <a:t> level-2 </a:t>
                </a:r>
                <a:r>
                  <a:rPr lang="en-US" altLang="zh-TW" sz="2200" dirty="0"/>
                  <a:t>group</a:t>
                </a:r>
                <a:endParaRPr lang="en-US" altLang="zh-TW" sz="22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r>
                  <a:rPr lang="en-US" altLang="zh-TW" sz="2200" dirty="0" err="1" smtClean="0"/>
                  <a:t>j</a:t>
                </a:r>
                <a:r>
                  <a:rPr lang="en-US" altLang="zh-TW" sz="2200" baseline="30000" dirty="0" err="1" smtClean="0"/>
                  <a:t>th</a:t>
                </a:r>
                <a:r>
                  <a:rPr lang="en-US" altLang="zh-TW" sz="2200" dirty="0" smtClean="0"/>
                  <a:t> level-3 </a:t>
                </a:r>
                <a:r>
                  <a:rPr lang="en-US" altLang="zh-TW" sz="2200" dirty="0"/>
                  <a:t>group</a:t>
                </a:r>
                <a:endParaRPr lang="en-US" altLang="zh-TW" sz="22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r>
                  <a:rPr lang="en-US" altLang="zh-TW" sz="2200" dirty="0" smtClean="0"/>
                  <a:t>k</a:t>
                </a:r>
                <a:r>
                  <a:rPr lang="en-US" altLang="zh-TW" sz="2200" baseline="30000" dirty="0" smtClean="0"/>
                  <a:t>th</a:t>
                </a:r>
                <a:r>
                  <a:rPr lang="en-US" altLang="zh-TW" sz="2200" dirty="0" smtClean="0"/>
                  <a:t> element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endParaRPr lang="en-US" altLang="zh-TW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2065338" algn="l"/>
                  </a:tabLst>
                </a:pPr>
                <a:r>
                  <a:rPr lang="en-US" altLang="zh-TW" sz="2400" dirty="0" err="1" smtClean="0"/>
                  <a:t>Addr</a:t>
                </a:r>
                <a:r>
                  <a:rPr lang="en-US" altLang="zh-TW" sz="2400" dirty="0" smtClean="0"/>
                  <a:t>. of a[</a:t>
                </a:r>
                <a:r>
                  <a:rPr lang="en-US" altLang="zh-TW" sz="2400" dirty="0" err="1" smtClean="0"/>
                  <a:t>i</a:t>
                </a:r>
                <a:r>
                  <a:rPr lang="en-US" altLang="zh-TW" sz="2400" dirty="0" smtClean="0"/>
                  <a:t>][j][k][m]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1882775" algn="l"/>
                    <a:tab pos="1973263" algn="l"/>
                    <a:tab pos="2065338" algn="l"/>
                  </a:tabLst>
                </a:pP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2200" dirty="0"/>
                  <a:t/>
                </a:r>
                <a:r>
                  <a:rPr lang="en-US" altLang="zh-TW" sz="2200" dirty="0" smtClean="0"/>
                  <a:t/>
                </a:r>
                <a:r>
                  <a:rPr lang="en-US" altLang="zh-TW" sz="2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// </a:t>
                </a:r>
                <a:r>
                  <a:rPr lang="en-US" altLang="zh-TW" sz="2200" dirty="0">
                    <a:solidFill>
                      <a:schemeClr val="accent6">
                        <a:lumMod val="75000"/>
                      </a:schemeClr>
                    </a:solidFill>
                  </a:rPr>
                  <a:t>base</a:t>
                </a:r>
                <a:r>
                  <a:rPr lang="en-US" altLang="zh-TW" sz="2200" dirty="0"/>
                  <a:t/>
                </a:r>
                <a:br>
                  <a:rPr lang="en-US" altLang="zh-TW" sz="2200" dirty="0"/>
                </a:br>
                <a:r>
                  <a:rPr lang="en-US" altLang="zh-TW" sz="2200" dirty="0"/>
                  <a:t>+ (</a:t>
                </a:r>
                <a:r>
                  <a:rPr lang="en-US" altLang="zh-TW" sz="2200" dirty="0" err="1"/>
                  <a:t>i</a:t>
                </a:r>
                <a:r>
                  <a:rPr lang="en-US" altLang="zh-TW" sz="2200" dirty="0"/>
                  <a:t/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200" dirty="0"/>
                  <a:t/>
                </a:r>
                <a:r>
                  <a:rPr lang="en-US" altLang="zh-TW" sz="2200" dirty="0"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sz="2200" baseline="-25000" dirty="0"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2</a:t>
                </a:r>
                <a:r>
                  <a:rPr lang="en-US" altLang="zh-TW" sz="2200" dirty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sz="2200" baseline="-25000" dirty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3</a:t>
                </a:r>
                <a:r>
                  <a:rPr lang="en-US" altLang="zh-TW" sz="2200" dirty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sz="2200" baseline="-25000" dirty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4</a:t>
                </a:r>
                <a:r>
                  <a:rPr lang="en-US" altLang="zh-TW" sz="2200" dirty="0"/>
                  <a:t>)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200" dirty="0"/>
                  <a:t/>
                </a:r>
                <a:r>
                  <a:rPr lang="en-US" altLang="zh-TW" sz="2200" i="1" dirty="0"/>
                  <a:t>C	</a:t>
                </a:r>
                <a:r>
                  <a:rPr lang="en-US" altLang="zh-TW" sz="2200" dirty="0">
                    <a:solidFill>
                      <a:schemeClr val="accent6">
                        <a:lumMod val="75000"/>
                      </a:schemeClr>
                    </a:solidFill>
                  </a:rPr>
                  <a:t>// offset</a:t>
                </a:r>
                <a:r>
                  <a:rPr lang="en-US" altLang="zh-TW" sz="22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altLang="zh-TW" sz="22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zh-TW" sz="2200" dirty="0"/>
                  <a:t>+ (j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200" dirty="0"/>
                  <a:t/>
                </a:r>
                <a:r>
                  <a:rPr lang="en-US" altLang="zh-TW" sz="2200" dirty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sz="2200" baseline="-25000" dirty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3</a:t>
                </a:r>
                <a:r>
                  <a:rPr lang="en-US" altLang="zh-TW" sz="2200" dirty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sz="2200" baseline="-25000" dirty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4</a:t>
                </a:r>
                <a:r>
                  <a:rPr lang="en-US" altLang="zh-TW" sz="2200" dirty="0"/>
                  <a:t>)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200" dirty="0"/>
                  <a:t/>
                </a:r>
                <a:r>
                  <a:rPr lang="en-US" altLang="zh-TW" sz="2200" i="1" dirty="0"/>
                  <a:t>C	</a:t>
                </a:r>
                <a:r>
                  <a:rPr lang="en-US" altLang="zh-TW" sz="2200" dirty="0">
                    <a:solidFill>
                      <a:schemeClr val="accent6">
                        <a:lumMod val="75000"/>
                      </a:schemeClr>
                    </a:solidFill>
                  </a:rPr>
                  <a:t>// offset</a:t>
                </a:r>
                <a:br>
                  <a:rPr lang="en-US" altLang="zh-TW" sz="2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zh-TW" sz="2200" dirty="0"/>
                  <a:t>+ (k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200" dirty="0"/>
                  <a:t/>
                </a:r>
                <a:r>
                  <a:rPr lang="en-US" altLang="zh-TW" sz="2200" dirty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sz="2200" baseline="-25000" dirty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4</a:t>
                </a:r>
                <a:r>
                  <a:rPr lang="en-US" altLang="zh-TW" sz="2200" dirty="0"/>
                  <a:t>)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200" dirty="0"/>
                  <a:t/>
                </a:r>
                <a:r>
                  <a:rPr lang="en-US" altLang="zh-TW" sz="2200" i="1" dirty="0"/>
                  <a:t>C	</a:t>
                </a:r>
                <a:r>
                  <a:rPr lang="en-US" altLang="zh-TW" sz="2200" dirty="0">
                    <a:solidFill>
                      <a:schemeClr val="accent6">
                        <a:lumMod val="75000"/>
                      </a:schemeClr>
                    </a:solidFill>
                  </a:rPr>
                  <a:t>// offset</a:t>
                </a:r>
                <a:br>
                  <a:rPr lang="en-US" altLang="zh-TW" sz="2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zh-TW" sz="2200" dirty="0"/>
                  <a:t>+ (m)             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200" dirty="0"/>
                  <a:t/>
                </a:r>
                <a:r>
                  <a:rPr lang="en-US" altLang="zh-TW" sz="2200" i="1" dirty="0"/>
                  <a:t>C	</a:t>
                </a:r>
                <a:r>
                  <a:rPr lang="en-US" altLang="zh-TW" sz="2200" dirty="0">
                    <a:solidFill>
                      <a:schemeClr val="accent6">
                        <a:lumMod val="75000"/>
                      </a:schemeClr>
                    </a:solidFill>
                  </a:rPr>
                  <a:t>// offset</a:t>
                </a:r>
                <a:br>
                  <a:rPr lang="en-US" altLang="zh-TW" sz="2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zh-TW" altLang="en-US" sz="2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61" y="1509333"/>
                <a:ext cx="4492510" cy="4555093"/>
              </a:xfrm>
              <a:prstGeom prst="rect">
                <a:avLst/>
              </a:prstGeom>
              <a:blipFill rotWithShape="0">
                <a:blip r:embed="rId2"/>
                <a:stretch>
                  <a:fillRect l="-1900" t="-1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字方塊 72"/>
          <p:cNvSpPr txBox="1"/>
          <p:nvPr/>
        </p:nvSpPr>
        <p:spPr>
          <a:xfrm>
            <a:off x="3155727" y="311650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zh-TW" sz="2400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3989565" y="3968291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zh-TW" sz="2400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604774" y="487774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zh-TW" sz="2400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3778740" y="574422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zh-TW" sz="2400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zh-TW" sz="2400" dirty="0" smtClean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altLang="zh-TW" sz="2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endParaRPr lang="zh-TW" altLang="en-US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792541" y="3122437"/>
            <a:ext cx="3538547" cy="418382"/>
            <a:chOff x="792541" y="3116504"/>
            <a:chExt cx="3538547" cy="500465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792541" y="3116504"/>
              <a:ext cx="35385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>
              <a:off x="792541" y="3616969"/>
              <a:ext cx="35385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6347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 of a Class for Rectangle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306284"/>
            <a:ext cx="7911193" cy="555171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ifndef</a:t>
            </a:r>
            <a:r>
              <a:rPr lang="en-US" sz="2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RECTANGLE_H</a:t>
            </a:r>
            <a:endParaRPr lang="zh-TW" altLang="en-US" sz="20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#define RECTANGLE_H</a:t>
            </a:r>
            <a:endParaRPr lang="zh-TW" altLang="en-US" sz="20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在標頭檔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Rectangle.h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中</a:t>
            </a:r>
          </a:p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Rectangle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zh-TW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//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以下的成員是公用的</a:t>
            </a:r>
          </a:p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以下六個成員屬於成員函式</a:t>
            </a:r>
          </a:p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Rectangle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 );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// constructor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建構子</a:t>
            </a:r>
          </a:p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~Rectangle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 );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// destructor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解構子</a:t>
            </a:r>
          </a:p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GetHeight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 );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// getter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accessor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回傳矩形的高</a:t>
            </a:r>
          </a:p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GetWidth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 );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回傳矩形的寬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i="1" dirty="0" err="1" smtClean="0">
                <a:latin typeface="Times New Roman" pitchFamily="18" charset="0"/>
                <a:cs typeface="Times New Roman" pitchFamily="18" charset="0"/>
              </a:rPr>
              <a:t>SetHeight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i="1" dirty="0" err="1" smtClean="0">
                <a:latin typeface="Times New Roman" pitchFamily="18" charset="0"/>
                <a:cs typeface="Times New Roman" pitchFamily="18" charset="0"/>
              </a:rPr>
              <a:t>SetWidth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zh-TW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private: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以下的成員是私用的</a:t>
            </a:r>
          </a:p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以下的成員屬於資料成員</a:t>
            </a:r>
          </a:p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xLow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yLow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height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width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zh-TW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// 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xLow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yLow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是矩形左下角的座標位置</a:t>
            </a:r>
          </a:p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zh-TW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180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endif</a:t>
            </a:r>
            <a:endParaRPr lang="zh-TW" altLang="en-US" sz="2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188529" y="1747157"/>
            <a:ext cx="1682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C00000"/>
                </a:solidFill>
              </a:rPr>
              <a:t>Rectangle.h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N-Dimension Array</a:t>
            </a:r>
            <a:endParaRPr lang="zh-TW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09333"/>
                <a:ext cx="7886700" cy="502903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TW" b="1" dirty="0" smtClean="0"/>
                  <a:t>T</a:t>
                </a:r>
                <a:r>
                  <a:rPr lang="en-US" altLang="zh-TW" dirty="0" smtClean="0"/>
                  <a:t> a[</a:t>
                </a:r>
                <a:r>
                  <a:rPr lang="en-US" altLang="zh-TW" dirty="0" smtClean="0"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 smtClean="0"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1</a:t>
                </a:r>
                <a:r>
                  <a:rPr lang="en-US" altLang="zh-TW" dirty="0" smtClean="0"/>
                  <a:t>][</a:t>
                </a:r>
                <a:r>
                  <a:rPr lang="en-US" altLang="zh-TW" dirty="0" smtClean="0"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 smtClean="0"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2</a:t>
                </a:r>
                <a:r>
                  <a:rPr lang="en-US" altLang="zh-TW" dirty="0" smtClean="0"/>
                  <a:t>][</a:t>
                </a:r>
                <a:r>
                  <a:rPr lang="en-US" altLang="zh-TW" dirty="0" smtClean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 smtClean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3</a:t>
                </a:r>
                <a:r>
                  <a:rPr lang="en-US" altLang="zh-TW" dirty="0" smtClean="0"/>
                  <a:t>], …, [</a:t>
                </a:r>
                <a:r>
                  <a:rPr lang="en-US" altLang="zh-TW" dirty="0" smtClean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 smtClean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n</a:t>
                </a:r>
                <a:r>
                  <a:rPr lang="en-US" altLang="zh-TW" dirty="0" smtClean="0"/>
                  <a:t>]</a:t>
                </a:r>
              </a:p>
              <a:p>
                <a:pPr lvl="1"/>
                <a:r>
                  <a:rPr lang="en-US" altLang="zh-TW" dirty="0" smtClean="0"/>
                  <a:t>Total number of elements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US" altLang="zh-TW" b="0" i="0" baseline="-2500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en-US" altLang="zh-TW" dirty="0" smtClean="0"/>
              </a:p>
              <a:p>
                <a:pPr lvl="2"/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Total memory usage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∏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sizeof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marL="914400" lvl="2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err="1" smtClean="0"/>
                  <a:t>Addr</a:t>
                </a:r>
                <a:r>
                  <a:rPr lang="en-US" altLang="zh-TW" dirty="0" smtClean="0"/>
                  <a:t>. of a[i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/>
                  <a:t>][i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][i</a:t>
                </a:r>
                <a:r>
                  <a:rPr lang="en-US" altLang="zh-TW" baseline="-25000" dirty="0"/>
                  <a:t>3</a:t>
                </a:r>
                <a:r>
                  <a:rPr lang="en-US" altLang="zh-TW" dirty="0" smtClean="0"/>
                  <a:t>], …, [i</a:t>
                </a:r>
                <a:r>
                  <a:rPr lang="en-US" altLang="zh-TW" baseline="-25000" dirty="0" smtClean="0"/>
                  <a:t>n</a:t>
                </a:r>
                <a:r>
                  <a:rPr lang="en-US" altLang="zh-TW" dirty="0" smtClean="0"/>
                  <a:t>]</a:t>
                </a:r>
                <a:endParaRPr lang="en-US" altLang="zh-TW" dirty="0"/>
              </a:p>
              <a:p>
                <a:pPr lvl="2">
                  <a:tabLst>
                    <a:tab pos="3763963" algn="l"/>
                  </a:tabLst>
                </a:pP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/>
                  <a:t/>
                </a:r>
                <a:r>
                  <a:rPr lang="en-US" altLang="zh-TW" dirty="0" smtClean="0"/>
                  <a:t/>
                </a:r>
                <a:r>
                  <a:rPr lang="en-US" altLang="zh-TW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// </a:t>
                </a:r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>base</a:t>
                </a: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/>
                  <a:t>+ (</a:t>
                </a:r>
                <a:r>
                  <a:rPr lang="en-US" altLang="zh-TW" dirty="0" smtClean="0"/>
                  <a:t>i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 smtClean="0"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2</a:t>
                </a:r>
                <a:r>
                  <a:rPr lang="en-US" altLang="zh-TW" dirty="0" smtClean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 smtClean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3</a:t>
                </a:r>
                <a:r>
                  <a:rPr lang="en-US" altLang="zh-TW" dirty="0">
                    <a:effectLst/>
                  </a:rPr>
                  <a:t>…</a:t>
                </a:r>
                <a:r>
                  <a:rPr lang="en-US" altLang="zh-TW" dirty="0" smtClean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 smtClean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n</a:t>
                </a:r>
                <a:r>
                  <a:rPr lang="en-US" altLang="zh-TW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/>
                </a:r>
                <a:r>
                  <a:rPr lang="en-US" altLang="zh-TW" i="1" dirty="0"/>
                  <a:t>C	</a:t>
                </a:r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>// offset</a:t>
                </a:r>
                <a:r>
                  <a:rPr lang="en-US" altLang="zh-TW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altLang="zh-TW" baseline="-25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zh-TW" dirty="0"/>
                  <a:t>+ </a:t>
                </a:r>
                <a:r>
                  <a:rPr lang="en-US" altLang="zh-TW" dirty="0" smtClean="0"/>
                  <a:t>(   i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 smtClean="0"/>
                  <a:t/>
                </a:r>
                <a:r>
                  <a:rPr lang="en-US" altLang="zh-TW" dirty="0" smtClean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 smtClean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3</a:t>
                </a:r>
                <a:r>
                  <a:rPr lang="en-US" altLang="zh-TW" dirty="0">
                    <a:effectLst/>
                  </a:rPr>
                  <a:t>…</a:t>
                </a:r>
                <a:r>
                  <a:rPr lang="en-US" altLang="zh-TW" dirty="0" smtClean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 smtClean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n</a:t>
                </a:r>
                <a:r>
                  <a:rPr lang="en-US" altLang="zh-TW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/>
                </a:r>
                <a:r>
                  <a:rPr lang="en-US" altLang="zh-TW" i="1" dirty="0"/>
                  <a:t>C	</a:t>
                </a:r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>// offset</a:t>
                </a:r>
                <a:b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zh-TW" dirty="0"/>
                  <a:t>+ …</a:t>
                </a:r>
                <a:r>
                  <a:rPr lang="en-US" altLang="zh-TW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altLang="zh-TW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zh-TW" dirty="0" smtClean="0"/>
                  <a:t>+ (        i</a:t>
                </a:r>
                <a:r>
                  <a:rPr lang="en-US" altLang="zh-TW" baseline="-25000" dirty="0" smtClean="0"/>
                  <a:t>n-1</a:t>
                </a:r>
                <a:r>
                  <a:rPr lang="en-US" altLang="zh-TW" dirty="0" smtClean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 smtClean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n</a:t>
                </a:r>
                <a:r>
                  <a:rPr lang="en-US" altLang="zh-TW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/>
                </a:r>
                <a:r>
                  <a:rPr lang="en-US" altLang="zh-TW" i="1" dirty="0"/>
                  <a:t>C	</a:t>
                </a:r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>// </a:t>
                </a:r>
                <a:r>
                  <a:rPr lang="en-US" altLang="zh-TW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offset</a:t>
                </a:r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zh-TW" dirty="0" smtClean="0"/>
                  <a:t>+ (              i</a:t>
                </a:r>
                <a:r>
                  <a:rPr lang="en-US" altLang="zh-TW" baseline="-25000" dirty="0" smtClean="0"/>
                  <a:t>n</a:t>
                </a:r>
                <a:r>
                  <a:rPr lang="en-US" altLang="zh-TW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 smtClean="0"/>
                  <a:t/>
                </a:r>
                <a:r>
                  <a:rPr lang="en-US" altLang="zh-TW" i="1" dirty="0"/>
                  <a:t>C	</a:t>
                </a:r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>// </a:t>
                </a:r>
                <a:r>
                  <a:rPr lang="en-US" altLang="zh-TW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offset</a:t>
                </a:r>
                <a:br>
                  <a:rPr lang="en-US" altLang="zh-TW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zh-TW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altLang="zh-TW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zh-TW" dirty="0" smtClean="0"/>
                  <a:t>=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baseline="-25000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baseline="-2500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r>
                  <a:rPr lang="en-US" altLang="zh-TW" dirty="0" smtClean="0"/>
                  <a:t> where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TW" b="0" i="1" baseline="-2500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,1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TW" altLang="en-US" baseline="-2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09333"/>
                <a:ext cx="7886700" cy="5029032"/>
              </a:xfrm>
              <a:blipFill rotWithShape="0">
                <a:blip r:embed="rId2"/>
                <a:stretch>
                  <a:fillRect l="-1005" t="-44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551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N-Dimension Array</a:t>
            </a:r>
            <a:endParaRPr lang="zh-TW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b="1" dirty="0" smtClean="0"/>
                  <a:t>T</a:t>
                </a:r>
                <a:r>
                  <a:rPr lang="en-US" altLang="zh-TW" dirty="0"/>
                  <a:t> a[</a:t>
                </a:r>
                <a:r>
                  <a:rPr lang="en-US" altLang="zh-TW" dirty="0"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1</a:t>
                </a:r>
                <a:r>
                  <a:rPr lang="en-US" altLang="zh-TW" dirty="0"/>
                  <a:t>][</a:t>
                </a:r>
                <a:r>
                  <a:rPr lang="en-US" altLang="zh-TW" dirty="0"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2</a:t>
                </a:r>
                <a:r>
                  <a:rPr lang="en-US" altLang="zh-TW" dirty="0"/>
                  <a:t>][</a:t>
                </a:r>
                <a:r>
                  <a:rPr lang="en-US" altLang="zh-TW" dirty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3</a:t>
                </a:r>
                <a:r>
                  <a:rPr lang="en-US" altLang="zh-TW" dirty="0"/>
                  <a:t>], …, [</a:t>
                </a:r>
                <a:r>
                  <a:rPr lang="en-US" altLang="zh-TW" dirty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n</a:t>
                </a:r>
                <a:r>
                  <a:rPr lang="en-US" altLang="zh-TW" dirty="0"/>
                  <a:t>]</a:t>
                </a:r>
              </a:p>
              <a:p>
                <a:pPr lvl="1"/>
                <a:r>
                  <a:rPr lang="en-US" altLang="zh-TW" dirty="0"/>
                  <a:t>Addr. of a[i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][i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][i</a:t>
                </a:r>
                <a:r>
                  <a:rPr lang="en-US" altLang="zh-TW" baseline="-25000" dirty="0"/>
                  <a:t>3</a:t>
                </a:r>
                <a:r>
                  <a:rPr lang="en-US" altLang="zh-TW" dirty="0"/>
                  <a:t>], …, [i</a:t>
                </a:r>
                <a:r>
                  <a:rPr lang="en-US" altLang="zh-TW" baseline="-25000" dirty="0"/>
                  <a:t>n</a:t>
                </a:r>
                <a:r>
                  <a:rPr lang="en-US" altLang="zh-TW" dirty="0"/>
                  <a:t>]</a:t>
                </a:r>
              </a:p>
              <a:p>
                <a:pPr lvl="2">
                  <a:tabLst>
                    <a:tab pos="3763963" algn="l"/>
                  </a:tabLst>
                </a:pP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/>
                  <a:t>+ (i</a:t>
                </a:r>
                <a:r>
                  <a:rPr lang="en-US" altLang="zh-TW" baseline="-25000" dirty="0"/>
                  <a:t>1</a:t>
                </a:r>
                <a:r>
                  <a:rPr lang="en-US" altLang="zh-TW" dirty="0"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2</a:t>
                </a:r>
                <a:r>
                  <a:rPr lang="en-US" altLang="zh-TW" dirty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3</a:t>
                </a:r>
                <a:r>
                  <a:rPr lang="en-US" altLang="zh-TW" dirty="0"/>
                  <a:t>…</a:t>
                </a:r>
                <a:r>
                  <a:rPr lang="en-US" altLang="zh-TW" dirty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n</a:t>
                </a:r>
                <a:r>
                  <a:rPr lang="en-US" altLang="zh-TW" dirty="0"/>
                  <a:t>)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/>
                </a:r>
                <a:r>
                  <a:rPr lang="en-US" altLang="zh-TW" i="1" dirty="0"/>
                  <a:t>C	</a:t>
                </a:r>
                <a:r>
                  <a:rPr lang="en-US" altLang="zh-TW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altLang="zh-TW" baseline="-25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zh-TW" dirty="0"/>
                  <a:t>+ (   i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/>
                </a:r>
                <a:r>
                  <a:rPr lang="en-US" altLang="zh-TW" dirty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>
                    <a:effectLst>
                      <a:glow rad="1397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3</a:t>
                </a:r>
                <a:r>
                  <a:rPr lang="en-US" altLang="zh-TW" dirty="0"/>
                  <a:t>…</a:t>
                </a:r>
                <a:r>
                  <a:rPr lang="en-US" altLang="zh-TW" dirty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n</a:t>
                </a:r>
                <a:r>
                  <a:rPr lang="en-US" altLang="zh-TW" dirty="0"/>
                  <a:t>)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/>
                </a:r>
                <a:r>
                  <a:rPr lang="en-US" altLang="zh-TW" i="1" dirty="0" smtClean="0"/>
                  <a:t>C</a:t>
                </a:r>
                <a:br>
                  <a:rPr lang="en-US" altLang="zh-TW" i="1" dirty="0" smtClean="0"/>
                </a:br>
                <a:r>
                  <a:rPr lang="en-US" altLang="zh-TW" dirty="0"/>
                  <a:t>+ … </a:t>
                </a:r>
                <a:r>
                  <a:rPr lang="en-US" altLang="zh-TW" i="1" dirty="0"/>
                  <a:t/>
                </a:r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zh-TW" dirty="0"/>
                  <a:t>+ (     </a:t>
                </a:r>
                <a:r>
                  <a:rPr lang="en-US" altLang="zh-TW" dirty="0" smtClean="0"/>
                  <a:t>   i</a:t>
                </a:r>
                <a:r>
                  <a:rPr lang="en-US" altLang="zh-TW" baseline="-25000" dirty="0" smtClean="0"/>
                  <a:t>n-1</a:t>
                </a:r>
                <a:r>
                  <a:rPr lang="en-US" altLang="zh-TW" dirty="0" smtClean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u</a:t>
                </a:r>
                <a:r>
                  <a:rPr lang="en-US" altLang="zh-TW" baseline="-25000" dirty="0" smtClean="0"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</a:effectLst>
                  </a:rPr>
                  <a:t>n</a:t>
                </a:r>
                <a:r>
                  <a:rPr lang="en-US" altLang="zh-TW" dirty="0"/>
                  <a:t>)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/>
                </a:r>
                <a:r>
                  <a:rPr lang="en-US" altLang="zh-TW" i="1" dirty="0"/>
                  <a:t>C	</a:t>
                </a:r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zh-TW" dirty="0" smtClean="0"/>
                  <a:t>+ </a:t>
                </a:r>
                <a:r>
                  <a:rPr lang="en-US" altLang="zh-TW" dirty="0"/>
                  <a:t>(              i</a:t>
                </a:r>
                <a:r>
                  <a:rPr lang="en-US" altLang="zh-TW" baseline="-25000" dirty="0"/>
                  <a:t>n</a:t>
                </a:r>
                <a:r>
                  <a:rPr lang="en-US" altLang="zh-TW" dirty="0"/>
                  <a:t>)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/>
                </a:r>
                <a:r>
                  <a:rPr lang="en-US" altLang="zh-TW" i="1" dirty="0"/>
                  <a:t>C	</a:t>
                </a:r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baseline="-25000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 baseline="-25000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en-US" altLang="zh-TW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lvl="2">
                  <a:tabLst>
                    <a:tab pos="3763963" algn="l"/>
                  </a:tabLst>
                </a:pPr>
                <a:endParaRPr lang="zh-TW" altLang="en-US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47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111</a:t>
            </a:fld>
            <a:endParaRPr lang="zh-TW" altLang="en-US"/>
          </a:p>
        </p:txBody>
      </p:sp>
      <p:sp>
        <p:nvSpPr>
          <p:cNvPr id="5" name="矩形圖說文字 4"/>
          <p:cNvSpPr/>
          <p:nvPr/>
        </p:nvSpPr>
        <p:spPr>
          <a:xfrm>
            <a:off x="5012054" y="1998733"/>
            <a:ext cx="3773805" cy="1453126"/>
          </a:xfrm>
          <a:prstGeom prst="wedgeRectCallout">
            <a:avLst>
              <a:gd name="adj1" fmla="val -61353"/>
              <a:gd name="adj2" fmla="val 13732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Observations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sz="2000" baseline="-250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sz="20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sz="2000" baseline="-250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sz="2000" dirty="0" smtClean="0">
                <a:solidFill>
                  <a:schemeClr val="tx1"/>
                </a:solidFill>
              </a:rPr>
              <a:t>…</a:t>
            </a:r>
            <a:r>
              <a:rPr lang="en-US" altLang="zh-TW" sz="2000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sz="2000" baseline="-25000" dirty="0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en-US" altLang="zh-TW" sz="2000" dirty="0" smtClean="0">
                <a:solidFill>
                  <a:schemeClr val="tx1"/>
                </a:solidFill>
              </a:rPr>
              <a:t>, i</a:t>
            </a:r>
            <a:r>
              <a:rPr lang="en-US" altLang="zh-TW" sz="20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TW" sz="2000" dirty="0" smtClean="0">
                <a:solidFill>
                  <a:schemeClr val="tx1"/>
                </a:solidFill>
              </a:rPr>
              <a:t>, i</a:t>
            </a:r>
            <a:r>
              <a:rPr lang="en-US" altLang="zh-TW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TW" sz="2000" dirty="0" smtClean="0">
                <a:solidFill>
                  <a:schemeClr val="tx1"/>
                </a:solidFill>
              </a:rPr>
              <a:t>, …, i</a:t>
            </a:r>
            <a:r>
              <a:rPr lang="en-US" altLang="zh-TW" sz="2000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TW" sz="2000" dirty="0" smtClean="0">
                <a:solidFill>
                  <a:schemeClr val="tx1"/>
                </a:solidFill>
              </a:rPr>
              <a:t>, </a:t>
            </a:r>
            <a:r>
              <a:rPr lang="zh-TW" altLang="en-US" sz="2000" dirty="0" smtClean="0">
                <a:solidFill>
                  <a:schemeClr val="tx1"/>
                </a:solidFill>
              </a:rPr>
              <a:t>𝛼</a:t>
            </a:r>
            <a:r>
              <a:rPr lang="en-US" altLang="zh-TW" sz="2000" dirty="0" smtClean="0">
                <a:solidFill>
                  <a:schemeClr val="tx1"/>
                </a:solidFill>
              </a:rPr>
              <a:t>, and </a:t>
            </a:r>
            <a:r>
              <a:rPr lang="en-US" altLang="zh-TW" sz="2000" i="1" dirty="0" smtClean="0">
                <a:solidFill>
                  <a:schemeClr val="tx1"/>
                </a:solidFill>
              </a:rPr>
              <a:t>C</a:t>
            </a:r>
            <a:r>
              <a:rPr lang="en-US" altLang="zh-TW" sz="2000" dirty="0" smtClean="0">
                <a:solidFill>
                  <a:schemeClr val="tx1"/>
                </a:solidFill>
              </a:rPr>
              <a:t> are musts, but </a:t>
            </a:r>
            <a:r>
              <a:rPr lang="en-US" altLang="zh-TW" sz="2000" dirty="0" smtClean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sz="2000" baseline="-25000" dirty="0" smtClean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is not required 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70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Address Mapping Formula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112</a:t>
            </a:fld>
            <a:endParaRPr lang="zh-TW" altLang="en-US"/>
          </a:p>
        </p:txBody>
      </p:sp>
      <p:pic>
        <p:nvPicPr>
          <p:cNvPr id="1228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7259" y="1509713"/>
            <a:ext cx="7829481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C/C++'s Arrays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Representation and access methods </a:t>
            </a:r>
            <a:r>
              <a:rPr lang="en-US" altLang="zh-TW" dirty="0" smtClean="0"/>
              <a:t>for </a:t>
            </a:r>
            <a:r>
              <a:rPr lang="en-US" altLang="zh-TW" dirty="0" smtClean="0"/>
              <a:t>the following two array types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>
                <a:solidFill>
                  <a:srgbClr val="C00000"/>
                </a:solidFill>
              </a:rPr>
              <a:t>Statically-allocated</a:t>
            </a:r>
            <a:r>
              <a:rPr lang="en-US" altLang="zh-TW" dirty="0" smtClean="0"/>
              <a:t> arrays</a:t>
            </a:r>
          </a:p>
          <a:p>
            <a:pPr lvl="1"/>
            <a:r>
              <a:rPr lang="en-US" altLang="zh-TW" b="1" dirty="0" smtClean="0"/>
              <a:t>T</a:t>
            </a:r>
            <a:r>
              <a:rPr lang="en-US" altLang="zh-TW" dirty="0" smtClean="0"/>
              <a:t> a[</a:t>
            </a:r>
            <a:r>
              <a:rPr lang="en-US" altLang="zh-TW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altLang="zh-TW" dirty="0" smtClean="0"/>
              <a:t>][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dirty="0" smtClean="0"/>
              <a:t>][</a:t>
            </a:r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/>
              <a:t>];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][j][</a:t>
            </a:r>
            <a:r>
              <a:rPr lang="en-US" altLang="zh-TW" dirty="0" smtClean="0"/>
              <a:t>k] (0</a:t>
            </a:r>
            <a:r>
              <a:rPr lang="en-US" altLang="zh-TW" dirty="0" smtClean="0"/>
              <a:t>≦i&lt;</a:t>
            </a:r>
            <a:r>
              <a:rPr lang="en-US" altLang="zh-TW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1, </a:t>
            </a:r>
            <a:r>
              <a:rPr lang="en-US" altLang="zh-TW" dirty="0" smtClean="0"/>
              <a:t>0</a:t>
            </a:r>
            <a:r>
              <a:rPr lang="en-US" altLang="zh-TW" dirty="0" smtClean="0"/>
              <a:t>≦j&lt;</a:t>
            </a:r>
            <a:r>
              <a:rPr lang="en-US" altLang="zh-TW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2, </a:t>
            </a:r>
            <a:r>
              <a:rPr lang="en-US" altLang="zh-TW" dirty="0" smtClean="0"/>
              <a:t>0</a:t>
            </a:r>
            <a:r>
              <a:rPr lang="en-US" altLang="zh-TW" dirty="0" smtClean="0"/>
              <a:t>≦k&lt;</a:t>
            </a:r>
            <a:r>
              <a:rPr lang="en-US" altLang="zh-TW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3 </a:t>
            </a:r>
            <a:r>
              <a:rPr lang="en-US" altLang="zh-TW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Computed index</a:t>
            </a:r>
            <a:r>
              <a:rPr lang="en-US" altLang="zh-TW" dirty="0" smtClean="0"/>
              <a:t>: *(</a:t>
            </a:r>
            <a:r>
              <a:rPr lang="en-US" altLang="zh-TW" dirty="0" err="1" smtClean="0"/>
              <a:t>a+sizeof</a:t>
            </a:r>
            <a:r>
              <a:rPr lang="en-US" altLang="zh-TW" dirty="0" smtClean="0"/>
              <a:t>(T)*(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*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baseline="-2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*</a:t>
            </a:r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+j*</a:t>
            </a:r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+k))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C00000"/>
                </a:solidFill>
              </a:rPr>
              <a:t>Dynamically-allocated</a:t>
            </a:r>
            <a:r>
              <a:rPr lang="en-US" altLang="zh-TW" dirty="0" smtClean="0"/>
              <a:t> arrays</a:t>
            </a:r>
          </a:p>
          <a:p>
            <a:pPr lvl="1"/>
            <a:r>
              <a:rPr lang="en-US" altLang="zh-TW" dirty="0" smtClean="0"/>
              <a:t>T* </a:t>
            </a:r>
            <a:r>
              <a:rPr lang="en-US" altLang="zh-TW" dirty="0" err="1" smtClean="0"/>
              <a:t>ap</a:t>
            </a:r>
            <a:r>
              <a:rPr lang="en-US" altLang="zh-TW" dirty="0" smtClean="0"/>
              <a:t> = new T[];</a:t>
            </a:r>
          </a:p>
          <a:p>
            <a:pPr lvl="1"/>
            <a:r>
              <a:rPr lang="en-US" altLang="zh-TW" dirty="0" err="1" smtClean="0"/>
              <a:t>ap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*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u</a:t>
            </a:r>
            <a:r>
              <a:rPr lang="en-US" altLang="zh-TW" baseline="-2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*</a:t>
            </a:r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+j*</a:t>
            </a:r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+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k] =100;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Pointer arithmetic </a:t>
            </a:r>
            <a:r>
              <a:rPr lang="en-US" altLang="zh-TW" dirty="0" smtClean="0"/>
              <a:t>*(</a:t>
            </a:r>
            <a:r>
              <a:rPr lang="en-US" altLang="zh-TW" dirty="0" err="1" smtClean="0"/>
              <a:t>ap</a:t>
            </a:r>
            <a:r>
              <a:rPr lang="en-US" altLang="zh-TW" dirty="0" smtClean="0"/>
              <a:t>+(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*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u</a:t>
            </a:r>
            <a:r>
              <a:rPr lang="en-US" altLang="zh-TW" baseline="-25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*</a:t>
            </a:r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+j*</a:t>
            </a:r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u</a:t>
            </a:r>
            <a:r>
              <a:rPr lang="en-US" altLang="zh-TW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+k))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689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Statically-Allocated Arrays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114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28650" y="1536638"/>
            <a:ext cx="7886700" cy="4667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TW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TW" sz="20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TW" sz="20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altLang="zh-TW" sz="2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[19]</a:t>
            </a:r>
            <a:r>
              <a:rPr lang="en-US" altLang="zh-TW" sz="2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[14]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TW" sz="20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TW" sz="20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altLang="zh-TW" sz="2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[19]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TW" sz="20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TW" sz="20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altLang="zh-TW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728460" y="2755680"/>
            <a:ext cx="1295400" cy="1519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defPPr>
              <a:defRPr lang="zh-TW"/>
            </a:defPPr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TW" b="0" dirty="0" smtClean="0">
                <a:latin typeface="+mn-lt"/>
              </a:rPr>
              <a:t>4</a:t>
            </a:r>
          </a:p>
          <a:p>
            <a:r>
              <a:rPr lang="en-US" altLang="zh-TW" b="0" dirty="0" smtClean="0">
                <a:latin typeface="+mn-lt"/>
              </a:rPr>
              <a:t>96</a:t>
            </a:r>
          </a:p>
          <a:p>
            <a:r>
              <a:rPr lang="en-US" altLang="zh-TW" b="0" dirty="0" smtClean="0">
                <a:latin typeface="+mn-lt"/>
              </a:rPr>
              <a:t>2976</a:t>
            </a:r>
          </a:p>
          <a:p>
            <a:r>
              <a:rPr lang="en-US" altLang="zh-TW" b="0" dirty="0" smtClean="0">
                <a:latin typeface="+mn-lt"/>
              </a:rPr>
              <a:t>35712</a:t>
            </a:r>
            <a:endParaRPr lang="zh-TW" altLang="en-US" b="0" dirty="0">
              <a:latin typeface="+mn-lt"/>
            </a:endParaRPr>
          </a:p>
        </p:txBody>
      </p:sp>
      <p:sp>
        <p:nvSpPr>
          <p:cNvPr id="8" name="矩形圖說文字 7"/>
          <p:cNvSpPr/>
          <p:nvPr/>
        </p:nvSpPr>
        <p:spPr>
          <a:xfrm>
            <a:off x="5073706" y="4823459"/>
            <a:ext cx="2950154" cy="998221"/>
          </a:xfrm>
          <a:prstGeom prst="wedgeRectCallout">
            <a:avLst>
              <a:gd name="adj1" fmla="val -42758"/>
              <a:gd name="adj2" fmla="val -90211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Some people refer to this design as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array of arrays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38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雲朵形圖說文字 8"/>
          <p:cNvSpPr/>
          <p:nvPr/>
        </p:nvSpPr>
        <p:spPr>
          <a:xfrm>
            <a:off x="4973954" y="4484758"/>
            <a:ext cx="3903346" cy="1427717"/>
          </a:xfrm>
          <a:prstGeom prst="cloudCallout">
            <a:avLst>
              <a:gd name="adj1" fmla="val -4617"/>
              <a:gd name="adj2" fmla="val 22423"/>
            </a:avLst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Static Array as an Argument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115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536638"/>
            <a:ext cx="4149090" cy="2090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TW" sz="20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[12]</a:t>
            </a:r>
            <a:r>
              <a:rPr lang="en-US" altLang="zh-TW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[31]</a:t>
            </a:r>
            <a:r>
              <a:rPr lang="en-US" altLang="zh-TW" sz="20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[24</a:t>
            </a:r>
            <a:r>
              <a:rPr lang="en-US" altLang="zh-TW" sz="2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clearAll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28650" y="3779203"/>
            <a:ext cx="4149090" cy="2783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clearAll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TW" sz="20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altLang="zh-TW" sz="2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31]</a:t>
            </a:r>
            <a:r>
              <a:rPr lang="en-US" altLang="zh-TW" sz="20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[24]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m=0; m&lt;12; m++)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d=0; d&lt;31; d++)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h=0; h&lt;24; h++)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a[m][d][h] =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矩形圖說文字 6"/>
          <p:cNvSpPr/>
          <p:nvPr/>
        </p:nvSpPr>
        <p:spPr>
          <a:xfrm>
            <a:off x="4967287" y="2736677"/>
            <a:ext cx="3903346" cy="1684020"/>
          </a:xfrm>
          <a:prstGeom prst="wedgeRectCallout">
            <a:avLst>
              <a:gd name="adj1" fmla="val -74552"/>
              <a:gd name="adj2" fmla="val 25537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chemeClr val="tx1"/>
                </a:solidFill>
              </a:rPr>
              <a:t>Syntax for array arguments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Specifying the size of the first dimension is optional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Specifying </a:t>
            </a:r>
            <a:r>
              <a:rPr lang="en-US" altLang="zh-TW" sz="2000" dirty="0">
                <a:solidFill>
                  <a:schemeClr val="tx1"/>
                </a:solidFill>
              </a:rPr>
              <a:t>the </a:t>
            </a:r>
            <a:r>
              <a:rPr lang="en-US" altLang="zh-TW" sz="2000" dirty="0" smtClean="0">
                <a:solidFill>
                  <a:schemeClr val="tx1"/>
                </a:solidFill>
              </a:rPr>
              <a:t>sizes of the other dimensions is a must</a:t>
            </a:r>
          </a:p>
        </p:txBody>
      </p:sp>
      <p:sp>
        <p:nvSpPr>
          <p:cNvPr id="8" name="矩形 7"/>
          <p:cNvSpPr/>
          <p:nvPr/>
        </p:nvSpPr>
        <p:spPr>
          <a:xfrm>
            <a:off x="5322570" y="4675396"/>
            <a:ext cx="319278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Address </a:t>
            </a:r>
            <a:r>
              <a:rPr lang="en-US" altLang="zh-TW" sz="2200" dirty="0"/>
              <a:t>calculation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sz="2000" baseline="-25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altLang="zh-TW" sz="2000" dirty="0"/>
              <a:t> is optional</a:t>
            </a:r>
            <a:endParaRPr lang="zh-TW" alt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sz="2000" baseline="-25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altLang="zh-TW" sz="2000" dirty="0" smtClean="0"/>
              <a:t>…</a:t>
            </a:r>
            <a:r>
              <a:rPr lang="en-US" altLang="zh-TW" sz="2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</a:t>
            </a:r>
            <a:r>
              <a:rPr lang="en-US" altLang="zh-TW" sz="2000" baseline="-250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are </a:t>
            </a:r>
            <a:r>
              <a:rPr lang="en-US" altLang="zh-TW" sz="2000" dirty="0" smtClean="0"/>
              <a:t>musts</a:t>
            </a:r>
            <a:endParaRPr lang="en-US" altLang="zh-TW" sz="2000" dirty="0"/>
          </a:p>
        </p:txBody>
      </p:sp>
      <p:sp>
        <p:nvSpPr>
          <p:cNvPr id="10" name="矩形圖說文字 9"/>
          <p:cNvSpPr/>
          <p:nvPr/>
        </p:nvSpPr>
        <p:spPr>
          <a:xfrm>
            <a:off x="2194560" y="5825878"/>
            <a:ext cx="3276600" cy="870616"/>
          </a:xfrm>
          <a:prstGeom prst="wedgeRectCallout">
            <a:avLst>
              <a:gd name="adj1" fmla="val -26632"/>
              <a:gd name="adj2" fmla="val -74708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Array arguments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allow </a:t>
            </a:r>
            <a:r>
              <a:rPr lang="en-US" altLang="zh-TW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side effects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: assignments to the array are visible to the calling function.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圖說文字 10"/>
          <p:cNvSpPr/>
          <p:nvPr/>
        </p:nvSpPr>
        <p:spPr>
          <a:xfrm>
            <a:off x="4973954" y="1977709"/>
            <a:ext cx="3910013" cy="477026"/>
          </a:xfrm>
          <a:prstGeom prst="wedgeRectCallout">
            <a:avLst>
              <a:gd name="adj1" fmla="val -104644"/>
              <a:gd name="adj2" fmla="val 89833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chemeClr val="tx1"/>
                </a:solidFill>
              </a:rPr>
              <a:t>Syntax for array arguments</a:t>
            </a:r>
          </a:p>
        </p:txBody>
      </p:sp>
    </p:spTree>
    <p:extLst>
      <p:ext uri="{BB962C8B-B14F-4D97-AF65-F5344CB8AC3E}">
        <p14:creationId xmlns="" xmlns:p14="http://schemas.microsoft.com/office/powerpoint/2010/main" val="25991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Array as </a:t>
            </a:r>
            <a:r>
              <a:rPr lang="en-US" altLang="zh-TW" dirty="0" smtClean="0"/>
              <a:t>an </a:t>
            </a:r>
            <a:r>
              <a:rPr lang="en-US" altLang="zh-TW" dirty="0"/>
              <a:t>Argument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49" y="1536638"/>
            <a:ext cx="7671435" cy="2357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TW" sz="20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[12]</a:t>
            </a:r>
            <a:r>
              <a:rPr lang="en-US" altLang="zh-TW" sz="2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[31]</a:t>
            </a:r>
            <a:r>
              <a:rPr lang="en-US" altLang="zh-TW" sz="2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[24]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month or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is a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sub-array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clearMonth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TW" sz="20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    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clearDay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TW" sz="20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US" altLang="zh-TW" sz="2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[19]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  <a:b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28650" y="4107180"/>
            <a:ext cx="3684270" cy="2455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clearMonth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TW" sz="20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altLang="zh-TW" sz="2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[24</a:t>
            </a:r>
            <a:r>
              <a:rPr lang="en-US" altLang="zh-TW" sz="20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d=0; d&lt;31; d++)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h=0; h&lt;24; h++)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][h] =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615815" y="4107180"/>
            <a:ext cx="3684270" cy="2455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clearDay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TW" sz="20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h=0; h&lt;24; h++)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1519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2.1 Abstract Data Types and C++ Class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2.2 The Array as an Abstract Data Type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2.3 The Polynomial Abstract Data Type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2.4 Sparse Matrices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2.5 Representation of Arrays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2.6 The String Abstract Data Type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643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ADT String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118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28650" y="1536638"/>
            <a:ext cx="7886700" cy="4667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String(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lang="zh-TW" alt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input string </a:t>
            </a:r>
            <a:r>
              <a:rPr lang="en-US" altLang="zh-TW" sz="1800" i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length m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operator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equality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operator!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 test, true or false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//get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number of characters of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*this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zh-TW" sz="1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(String 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concatenation with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 string t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zh-TW" sz="1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j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generate a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substring 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zh-TW" alt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(String pat);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an index </a:t>
            </a:r>
            <a:r>
              <a:rPr lang="en-US" altLang="zh-TW" sz="1800" i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such that pat matches the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substring</a:t>
            </a:r>
            <a:endParaRPr lang="en-US" altLang="zh-TW" sz="18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object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begins at position </a:t>
            </a:r>
            <a:r>
              <a:rPr lang="en-US" altLang="zh-TW" sz="1800" i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 Return -1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pat</a:t>
            </a:r>
            <a:endParaRPr lang="en-US" altLang="zh-TW" sz="18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 or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substring of the object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TW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53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Matching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5004707" cy="4973110"/>
          </a:xfrm>
        </p:spPr>
        <p:txBody>
          <a:bodyPr/>
          <a:lstStyle/>
          <a:p>
            <a:r>
              <a:rPr lang="en-US" altLang="zh-TW" dirty="0" smtClean="0"/>
              <a:t>Problem: finding if a </a:t>
            </a:r>
            <a:r>
              <a:rPr lang="en-US" altLang="zh-TW" dirty="0" smtClean="0">
                <a:solidFill>
                  <a:srgbClr val="FF0000"/>
                </a:solidFill>
              </a:rPr>
              <a:t>pattern</a:t>
            </a:r>
            <a:r>
              <a:rPr lang="en-US" altLang="zh-TW" dirty="0" smtClean="0"/>
              <a:t> is in another </a:t>
            </a:r>
            <a:r>
              <a:rPr lang="en-US" altLang="zh-TW" dirty="0" smtClean="0">
                <a:solidFill>
                  <a:srgbClr val="FF0000"/>
                </a:solidFill>
              </a:rPr>
              <a:t>string</a:t>
            </a:r>
          </a:p>
          <a:p>
            <a:r>
              <a:rPr lang="en-US" altLang="zh-TW" dirty="0" smtClean="0"/>
              <a:t>Important </a:t>
            </a:r>
            <a:r>
              <a:rPr lang="en-US" altLang="zh-TW" dirty="0" smtClean="0"/>
              <a:t>class of </a:t>
            </a:r>
            <a:r>
              <a:rPr lang="en-US" altLang="zh-TW" dirty="0" smtClean="0"/>
              <a:t>algorithm</a:t>
            </a:r>
            <a:endParaRPr lang="en-US" altLang="zh-TW" dirty="0" smtClean="0"/>
          </a:p>
          <a:p>
            <a:r>
              <a:rPr lang="en-US" altLang="zh-TW" dirty="0" smtClean="0"/>
              <a:t>Applications</a:t>
            </a:r>
          </a:p>
          <a:p>
            <a:pPr lvl="1"/>
            <a:r>
              <a:rPr lang="en-US" altLang="zh-TW" dirty="0" smtClean="0"/>
              <a:t>Search engines</a:t>
            </a:r>
          </a:p>
          <a:p>
            <a:pPr lvl="1"/>
            <a:r>
              <a:rPr lang="en-US" altLang="zh-TW" dirty="0"/>
              <a:t>Natural language processing</a:t>
            </a:r>
          </a:p>
          <a:p>
            <a:pPr lvl="1"/>
            <a:r>
              <a:rPr lang="en-US" altLang="zh-TW" dirty="0" smtClean="0"/>
              <a:t>Bioinformatics</a:t>
            </a:r>
          </a:p>
          <a:p>
            <a:pPr lvl="2"/>
            <a:r>
              <a:rPr lang="en-US" altLang="zh-TW" dirty="0" smtClean="0"/>
              <a:t>Identification </a:t>
            </a:r>
            <a:r>
              <a:rPr lang="en-US" altLang="zh-TW" dirty="0"/>
              <a:t>of α-helices in protein </a:t>
            </a:r>
            <a:r>
              <a:rPr lang="en-US" altLang="zh-TW" dirty="0" smtClean="0"/>
              <a:t>sequences</a:t>
            </a:r>
          </a:p>
          <a:p>
            <a:pPr lvl="2"/>
            <a:r>
              <a:rPr lang="en-US" altLang="zh-TW" dirty="0"/>
              <a:t>Matching profiles or probabilistic </a:t>
            </a:r>
            <a:r>
              <a:rPr lang="en-US" altLang="zh-TW" dirty="0" smtClean="0"/>
              <a:t>sequences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119</a:t>
            </a:fld>
            <a:endParaRPr lang="zh-TW" altLang="en-US"/>
          </a:p>
        </p:txBody>
      </p:sp>
      <p:pic>
        <p:nvPicPr>
          <p:cNvPr id="4098" name="Picture 2" descr="http://alevelnotes.com/content_images/i4_alpha_hel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563812"/>
            <a:ext cx="3299480" cy="2208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051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39342" y="1509332"/>
            <a:ext cx="4212772" cy="4975287"/>
          </a:xfrm>
        </p:spPr>
        <p:txBody>
          <a:bodyPr>
            <a:normAutofit fontScale="92500"/>
          </a:bodyPr>
          <a:lstStyle/>
          <a:p>
            <a:r>
              <a:rPr lang="en-US" altLang="zh-TW" sz="3000" dirty="0" smtClean="0"/>
              <a:t>Objective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Initialization of objects</a:t>
            </a:r>
          </a:p>
          <a:p>
            <a:r>
              <a:rPr lang="en-US" altLang="zh-TW" sz="3000" dirty="0" smtClean="0"/>
              <a:t>Types:</a:t>
            </a:r>
          </a:p>
          <a:p>
            <a:pPr lvl="1"/>
            <a:r>
              <a:rPr lang="en-US" altLang="zh-TW" dirty="0" smtClean="0"/>
              <a:t>Default constructor, constructor, copy constructor</a:t>
            </a:r>
          </a:p>
          <a:p>
            <a:r>
              <a:rPr lang="en-US" altLang="zh-TW" sz="3000" dirty="0" smtClean="0"/>
              <a:t>Rules</a:t>
            </a:r>
          </a:p>
          <a:p>
            <a:pPr lvl="1"/>
            <a:r>
              <a:rPr lang="en-US" altLang="zh-TW" dirty="0"/>
              <a:t>Constructor name must be identical to the class name</a:t>
            </a:r>
          </a:p>
          <a:p>
            <a:pPr lvl="1"/>
            <a:r>
              <a:rPr lang="en-US" altLang="zh-TW" dirty="0"/>
              <a:t>Must be public</a:t>
            </a:r>
          </a:p>
          <a:p>
            <a:pPr lvl="1"/>
            <a:r>
              <a:rPr lang="en-US" altLang="zh-TW" dirty="0" smtClean="0"/>
              <a:t>No return type</a:t>
            </a:r>
          </a:p>
          <a:p>
            <a:pPr lvl="1"/>
            <a:r>
              <a:rPr lang="en-US" altLang="zh-TW" dirty="0" smtClean="0"/>
              <a:t>No return value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Automatically invoked </a:t>
            </a:r>
            <a:r>
              <a:rPr lang="en-US" altLang="zh-TW" dirty="0"/>
              <a:t>when an object is created 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42900" y="1509333"/>
            <a:ext cx="4212770" cy="4058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Rectangle</a:t>
            </a: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altLang="zh-TW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 x, </a:t>
            </a:r>
            <a:r>
              <a:rPr lang="en-US" altLang="zh-TW" sz="20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 y, </a:t>
            </a:r>
            <a:r>
              <a:rPr lang="en-US" altLang="zh-TW" sz="20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hv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wv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~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GetHeight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GetWidth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SetHeight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SetWidth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altLang="zh-TW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xLow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yLow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altLang="zh-TW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height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width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79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 String Pattern Matching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759529"/>
            <a:ext cx="78867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Comparing </a:t>
            </a:r>
            <a:r>
              <a:rPr lang="en-US" altLang="zh-TW" dirty="0" smtClean="0"/>
              <a:t>the sub-string within the window with the pattern</a:t>
            </a:r>
          </a:p>
          <a:p>
            <a:pPr>
              <a:buNone/>
            </a:pPr>
            <a:r>
              <a:rPr lang="en-US" altLang="zh-TW" dirty="0" smtClean="0"/>
              <a:t>	 → A mismatch at the sixth character</a:t>
            </a:r>
          </a:p>
          <a:p>
            <a:r>
              <a:rPr lang="en-US" altLang="zh-TW" dirty="0" smtClean="0"/>
              <a:t>Slide </a:t>
            </a:r>
            <a:r>
              <a:rPr lang="en-US" altLang="zh-TW" dirty="0" smtClean="0"/>
              <a:t>the window forward by one </a:t>
            </a:r>
            <a:r>
              <a:rPr lang="en-US" altLang="zh-TW" dirty="0" smtClean="0"/>
              <a:t>step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120</a:t>
            </a:fld>
            <a:endParaRPr lang="zh-TW" altLang="en-US"/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152" y="1494064"/>
            <a:ext cx="7815417" cy="11838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863" y="4468598"/>
            <a:ext cx="7851323" cy="877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634089" y="5453741"/>
            <a:ext cx="7886700" cy="91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kumimoji="0" lang="en-US" altLang="zh-TW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lang="en-US" altLang="zh-TW" sz="2600" dirty="0" smtClean="0"/>
              <a:t> → </a:t>
            </a:r>
            <a:r>
              <a:rPr kumimoji="0" lang="en-US" altLang="zh-TW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mismatch again !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Continue to slide the window forward …</a:t>
            </a:r>
            <a:endParaRPr kumimoji="0" lang="zh-TW" altLang="en-US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Exhaustive String Matching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121</a:t>
            </a:fld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49" y="1536638"/>
            <a:ext cx="8048625" cy="313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String::Find(String pat)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start=0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 &lt;=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Length(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)-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pat.Length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();start 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(j=0;j&lt;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pat.Length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 ) &amp;&amp;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start+j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]==pat.str[j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j++);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(j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pat.Length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 ))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return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start; </a:t>
            </a: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-1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95326" y="5159721"/>
            <a:ext cx="2452688" cy="257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String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326" y="5547533"/>
            <a:ext cx="495299" cy="257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815568" y="57811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 …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47726" y="5805476"/>
            <a:ext cx="495299" cy="257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52715" y="6132879"/>
            <a:ext cx="495299" cy="257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pat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右大括弧 16"/>
          <p:cNvSpPr/>
          <p:nvPr/>
        </p:nvSpPr>
        <p:spPr>
          <a:xfrm>
            <a:off x="3315366" y="5547533"/>
            <a:ext cx="221321" cy="822168"/>
          </a:xfrm>
          <a:prstGeom prst="rightBrace">
            <a:avLst>
              <a:gd name="adj1" fmla="val 461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705986" y="5303765"/>
            <a:ext cx="2207678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Outer loop iterates O(n) </a:t>
            </a:r>
            <a:r>
              <a:rPr lang="en-US" altLang="zh-TW" sz="2000" dirty="0" smtClean="0"/>
              <a:t>times</a:t>
            </a:r>
          </a:p>
          <a:p>
            <a:r>
              <a:rPr lang="en-US" altLang="zh-TW" sz="2000" dirty="0" smtClean="0"/>
              <a:t>Inner loop iterates O(m) times</a:t>
            </a:r>
            <a:endParaRPr lang="zh-TW" altLang="en-US" sz="2000" dirty="0"/>
          </a:p>
        </p:txBody>
      </p:sp>
      <p:grpSp>
        <p:nvGrpSpPr>
          <p:cNvPr id="27" name="群組 26"/>
          <p:cNvGrpSpPr/>
          <p:nvPr/>
        </p:nvGrpSpPr>
        <p:grpSpPr>
          <a:xfrm>
            <a:off x="695326" y="4930602"/>
            <a:ext cx="2452688" cy="216246"/>
            <a:chOff x="695326" y="4930602"/>
            <a:chExt cx="2452688" cy="216246"/>
          </a:xfrm>
        </p:grpSpPr>
        <p:cxnSp>
          <p:nvCxnSpPr>
            <p:cNvPr id="21" name="直線單箭頭接點 20"/>
            <p:cNvCxnSpPr/>
            <p:nvPr/>
          </p:nvCxnSpPr>
          <p:spPr>
            <a:xfrm>
              <a:off x="695326" y="5038725"/>
              <a:ext cx="24526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695326" y="4930602"/>
              <a:ext cx="0" cy="216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3148014" y="4930602"/>
              <a:ext cx="0" cy="216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/>
          <p:cNvSpPr/>
          <p:nvPr/>
        </p:nvSpPr>
        <p:spPr>
          <a:xfrm>
            <a:off x="1732853" y="472273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/>
              <a:t>n</a:t>
            </a:r>
            <a:endParaRPr lang="zh-TW" altLang="en-US" i="1" dirty="0"/>
          </a:p>
        </p:txBody>
      </p:sp>
      <p:grpSp>
        <p:nvGrpSpPr>
          <p:cNvPr id="29" name="群組 28"/>
          <p:cNvGrpSpPr/>
          <p:nvPr/>
        </p:nvGrpSpPr>
        <p:grpSpPr>
          <a:xfrm>
            <a:off x="2652714" y="6428154"/>
            <a:ext cx="495299" cy="187324"/>
            <a:chOff x="695326" y="4930602"/>
            <a:chExt cx="2452688" cy="216246"/>
          </a:xfrm>
        </p:grpSpPr>
        <p:cxnSp>
          <p:nvCxnSpPr>
            <p:cNvPr id="30" name="直線單箭頭接點 29"/>
            <p:cNvCxnSpPr/>
            <p:nvPr/>
          </p:nvCxnSpPr>
          <p:spPr>
            <a:xfrm>
              <a:off x="695326" y="5038725"/>
              <a:ext cx="24526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95326" y="4930602"/>
              <a:ext cx="0" cy="216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3148014" y="4930602"/>
              <a:ext cx="0" cy="216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2748720" y="6519197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/>
              <a:t>m</a:t>
            </a:r>
            <a:endParaRPr lang="zh-TW" altLang="en-US" i="1" dirty="0"/>
          </a:p>
        </p:txBody>
      </p:sp>
      <p:cxnSp>
        <p:nvCxnSpPr>
          <p:cNvPr id="9" name="直線接點 8"/>
          <p:cNvCxnSpPr/>
          <p:nvPr/>
        </p:nvCxnSpPr>
        <p:spPr>
          <a:xfrm rot="16200000" flipH="1">
            <a:off x="201023" y="3238136"/>
            <a:ext cx="1424577" cy="217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949447" y="590840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 …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127340" y="600036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 …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111728" y="5374522"/>
            <a:ext cx="255874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Total time complexity is O(nm) </a:t>
            </a:r>
            <a:r>
              <a:rPr lang="en-US" altLang="zh-TW" sz="2000" dirty="0" smtClean="0"/>
              <a:t>times</a:t>
            </a:r>
            <a:endParaRPr lang="zh-TW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8141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Introduce Heuristics into Find()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String s, pattern pat, </a:t>
            </a:r>
            <a:r>
              <a:rPr lang="en-US" altLang="zh-TW" dirty="0" err="1" smtClean="0"/>
              <a:t>s.Find</a:t>
            </a:r>
            <a:r>
              <a:rPr lang="en-US" altLang="zh-TW" dirty="0" smtClean="0"/>
              <a:t>(pat);</a:t>
            </a:r>
          </a:p>
          <a:p>
            <a:r>
              <a:rPr lang="en-US" altLang="zh-TW" dirty="0" smtClean="0"/>
              <a:t>For each position start of s considered in Find(), we may check for a </a:t>
            </a:r>
            <a:r>
              <a:rPr lang="en-US" altLang="zh-TW" dirty="0" smtClean="0">
                <a:solidFill>
                  <a:srgbClr val="0000CC"/>
                </a:solidFill>
              </a:rPr>
              <a:t>match of the last character</a:t>
            </a:r>
            <a:r>
              <a:rPr lang="en-US" altLang="zh-TW" dirty="0" smtClean="0"/>
              <a:t> at position (start + </a:t>
            </a:r>
            <a:r>
              <a:rPr lang="en-US" altLang="zh-TW" dirty="0" err="1" smtClean="0"/>
              <a:t>lengthP</a:t>
            </a:r>
            <a:r>
              <a:rPr lang="en-US" altLang="zh-TW" dirty="0" smtClean="0"/>
              <a:t> – 1) of s </a:t>
            </a:r>
            <a:r>
              <a:rPr lang="en-US" altLang="zh-TW" dirty="0" smtClean="0">
                <a:solidFill>
                  <a:srgbClr val="C00000"/>
                </a:solidFill>
              </a:rPr>
              <a:t>before</a:t>
            </a:r>
            <a:r>
              <a:rPr lang="en-US" altLang="zh-TW" dirty="0" smtClean="0"/>
              <a:t> examining characters 0 through </a:t>
            </a:r>
            <a:r>
              <a:rPr lang="en-US" altLang="zh-TW" dirty="0" err="1" smtClean="0"/>
              <a:t>lengthP</a:t>
            </a:r>
            <a:r>
              <a:rPr lang="en-US" altLang="zh-TW" dirty="0" smtClean="0"/>
              <a:t> – 2 of pat for a match.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asymptotic  complexity is still O(</a:t>
            </a:r>
            <a:r>
              <a:rPr lang="en-US" altLang="zh-TW" dirty="0" err="1" smtClean="0"/>
              <a:t>lengthP</a:t>
            </a:r>
            <a:r>
              <a:rPr lang="en-US" altLang="zh-TW" dirty="0" smtClean="0"/>
              <a:t> * </a:t>
            </a:r>
            <a:r>
              <a:rPr lang="en-US" altLang="zh-TW" dirty="0" err="1" smtClean="0"/>
              <a:t>lengthS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122</a:t>
            </a:fld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1837880" y="3820886"/>
            <a:ext cx="3403599" cy="963160"/>
            <a:chOff x="1511300" y="3788228"/>
            <a:chExt cx="3403599" cy="963160"/>
          </a:xfrm>
        </p:grpSpPr>
        <p:sp>
          <p:nvSpPr>
            <p:cNvPr id="5" name="矩形 4"/>
            <p:cNvSpPr/>
            <p:nvPr/>
          </p:nvSpPr>
          <p:spPr>
            <a:xfrm>
              <a:off x="1528104" y="4016691"/>
              <a:ext cx="3386795" cy="2940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String 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1528104" y="3788228"/>
              <a:ext cx="3386795" cy="215589"/>
              <a:chOff x="695326" y="4930602"/>
              <a:chExt cx="2452688" cy="216246"/>
            </a:xfrm>
          </p:grpSpPr>
          <p:cxnSp>
            <p:nvCxnSpPr>
              <p:cNvPr id="8" name="直線單箭頭接點 7"/>
              <p:cNvCxnSpPr/>
              <p:nvPr/>
            </p:nvCxnSpPr>
            <p:spPr>
              <a:xfrm>
                <a:off x="695326" y="5038725"/>
                <a:ext cx="245268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>
                <a:off x="695326" y="4930602"/>
                <a:ext cx="0" cy="216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3148014" y="4930602"/>
                <a:ext cx="0" cy="216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群組 12"/>
            <p:cNvGrpSpPr/>
            <p:nvPr/>
          </p:nvGrpSpPr>
          <p:grpSpPr>
            <a:xfrm>
              <a:off x="1782105" y="4404503"/>
              <a:ext cx="594609" cy="265479"/>
              <a:chOff x="1528105" y="4404503"/>
              <a:chExt cx="594609" cy="26547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528105" y="4404503"/>
                <a:ext cx="594609" cy="26546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pat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057401" y="4413250"/>
                <a:ext cx="57149" cy="25673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311401" y="4019550"/>
              <a:ext cx="57149" cy="2857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/>
            <p:nvPr/>
          </p:nvCxnSpPr>
          <p:spPr>
            <a:xfrm rot="5400000">
              <a:off x="1641475" y="4168775"/>
              <a:ext cx="2984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1511300" y="4749800"/>
              <a:ext cx="10731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Matching</a:t>
            </a:r>
            <a:endParaRPr lang="zh-TW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Lower bound of the time complexity </a:t>
                </a:r>
              </a:p>
              <a:p>
                <a:pPr lvl="1"/>
                <a:r>
                  <a:rPr lang="en-US" altLang="zh-TW" dirty="0" smtClean="0"/>
                  <a:t>O(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/>
                </a:r>
                <a:r>
                  <a:rPr lang="en-US" altLang="zh-TW" dirty="0" smtClean="0"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+</a:t>
                </a:r>
                <a:r>
                  <a:rPr lang="en-US" altLang="zh-TW" dirty="0" smtClean="0"/>
                  <a:t/>
                </a:r>
                <a:r>
                  <a:rPr lang="en-US" altLang="zh-TW" i="1" dirty="0" smtClean="0"/>
                  <a:t>m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In the worst case it is necessary to look at all characters in the two strings at least once</a:t>
                </a:r>
              </a:p>
              <a:p>
                <a:pPr lvl="2"/>
                <a:endParaRPr lang="en-US" altLang="zh-TW" dirty="0"/>
              </a:p>
              <a:p>
                <a:r>
                  <a:rPr lang="en-US" altLang="zh-TW" dirty="0" smtClean="0"/>
                  <a:t>In comparison, exhaustive string matching is way much costlier</a:t>
                </a:r>
              </a:p>
              <a:p>
                <a:pPr lvl="1"/>
                <a:r>
                  <a:rPr lang="en-US" altLang="zh-TW" dirty="0" smtClean="0"/>
                  <a:t>O(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/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C00000"/>
                        </a:solidFill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/>
                  <a:t/>
                </a:r>
                <a:r>
                  <a:rPr lang="en-US" altLang="zh-TW" i="1" dirty="0" smtClean="0"/>
                  <a:t>m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Can prohibit us from performing searching on large databases or long </a:t>
                </a:r>
                <a:r>
                  <a:rPr lang="en-US" altLang="zh-TW" dirty="0"/>
                  <a:t>protein </a:t>
                </a:r>
                <a:r>
                  <a:rPr lang="en-US" altLang="zh-TW" dirty="0" smtClean="0"/>
                  <a:t>sequences</a:t>
                </a:r>
              </a:p>
              <a:p>
                <a:pPr lvl="2"/>
                <a:endParaRPr lang="en-US" altLang="zh-TW" dirty="0" smtClean="0"/>
              </a:p>
              <a:p>
                <a:r>
                  <a:rPr lang="en-US" altLang="zh-TW" dirty="0"/>
                  <a:t>Does </a:t>
                </a:r>
                <a:r>
                  <a:rPr lang="en-US" altLang="zh-TW" i="1" dirty="0"/>
                  <a:t>String </a:t>
                </a:r>
                <a:r>
                  <a:rPr lang="en-US" altLang="zh-TW" i="1" dirty="0" smtClean="0"/>
                  <a:t>Matching Problem </a:t>
                </a:r>
                <a:r>
                  <a:rPr lang="en-US" altLang="zh-TW" dirty="0" smtClean="0"/>
                  <a:t>belong to the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O(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/>
                </a:r>
                <a:r>
                  <a:rPr lang="en-US" altLang="zh-TW" dirty="0"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+</a:t>
                </a:r>
                <a:r>
                  <a:rPr lang="en-US" altLang="zh-TW" dirty="0"/>
                  <a:t/>
                </a:r>
                <a:r>
                  <a:rPr lang="en-US" altLang="zh-TW" i="1" dirty="0" smtClean="0"/>
                  <a:t>m</a:t>
                </a:r>
                <a:r>
                  <a:rPr lang="en-US" altLang="zh-TW" dirty="0" smtClean="0"/>
                  <a:t>) class</a:t>
                </a:r>
                <a:r>
                  <a:rPr lang="en-US" altLang="zh-TW" i="1" dirty="0" smtClean="0"/>
                  <a:t>?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2745" r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053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圓角矩形 61"/>
          <p:cNvSpPr/>
          <p:nvPr/>
        </p:nvSpPr>
        <p:spPr>
          <a:xfrm>
            <a:off x="4794453" y="4068777"/>
            <a:ext cx="3781425" cy="2162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35" name="圓角矩形 5134"/>
          <p:cNvSpPr/>
          <p:nvPr/>
        </p:nvSpPr>
        <p:spPr>
          <a:xfrm>
            <a:off x="895435" y="4068778"/>
            <a:ext cx="3781425" cy="2162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Knuth-Morris-Pratt (KMP)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262170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O(</a:t>
            </a:r>
            <a:r>
              <a:rPr lang="en-US" altLang="zh-TW" i="1" dirty="0"/>
              <a:t>m</a:t>
            </a:r>
            <a:r>
              <a:rPr lang="en-US" altLang="zh-TW" dirty="0" smtClean="0"/>
              <a:t> 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+</a:t>
            </a:r>
            <a:r>
              <a:rPr lang="en-US" altLang="zh-TW" dirty="0"/>
              <a:t>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)-</a:t>
            </a:r>
            <a:r>
              <a:rPr lang="en-US" altLang="zh-TW" dirty="0" smtClean="0"/>
              <a:t>time</a:t>
            </a:r>
            <a:endParaRPr lang="en-US" altLang="zh-TW" dirty="0" smtClean="0"/>
          </a:p>
          <a:p>
            <a:r>
              <a:rPr lang="en-US" altLang="zh-TW" dirty="0" smtClean="0"/>
              <a:t>Strategy to achieve linear time complexity</a:t>
            </a:r>
          </a:p>
          <a:p>
            <a:pPr lvl="1"/>
            <a:r>
              <a:rPr lang="en-US" altLang="zh-TW" dirty="0" smtClean="0"/>
              <a:t>Prevent the algorithm from</a:t>
            </a:r>
            <a:r>
              <a:rPr lang="en-US" altLang="zh-TW" dirty="0" smtClean="0">
                <a:solidFill>
                  <a:srgbClr val="C00000"/>
                </a:solidFill>
              </a:rPr>
              <a:t> moving backwards</a:t>
            </a:r>
            <a:r>
              <a:rPr lang="en-US" altLang="zh-TW" dirty="0" smtClean="0"/>
              <a:t> in the </a:t>
            </a:r>
            <a:r>
              <a:rPr lang="en-US" altLang="zh-TW" dirty="0" smtClean="0"/>
              <a:t>string (</a:t>
            </a:r>
            <a:r>
              <a:rPr lang="en-US" altLang="zh-TW" dirty="0" smtClean="0"/>
              <a:t>the </a:t>
            </a:r>
            <a:r>
              <a:rPr lang="en-US" altLang="zh-TW" dirty="0" smtClean="0"/>
              <a:t>sliding window </a:t>
            </a:r>
            <a:r>
              <a:rPr lang="en-US" altLang="zh-TW" dirty="0" smtClean="0"/>
              <a:t>only moves </a:t>
            </a:r>
            <a:r>
              <a:rPr lang="en-US" altLang="zh-TW" dirty="0" smtClean="0"/>
              <a:t>forward one step at a </a:t>
            </a:r>
            <a:r>
              <a:rPr lang="en-US" altLang="zh-TW" dirty="0" smtClean="0"/>
              <a:t>time)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0000CC"/>
                </a:solidFill>
              </a:rPr>
              <a:t>Exploit the knowledge of a mismatch</a:t>
            </a:r>
            <a:r>
              <a:rPr lang="en-US" altLang="zh-TW" dirty="0" smtClean="0"/>
              <a:t> to determine where we should resume the search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124</a:t>
            </a:fld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9963" y="4592653"/>
            <a:ext cx="2938747" cy="6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                               String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9963" y="5353049"/>
            <a:ext cx="1304924" cy="297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pat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1299963" y="4742011"/>
            <a:ext cx="9524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433313" y="5109406"/>
            <a:ext cx="130492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0" name="群組 5129"/>
          <p:cNvGrpSpPr/>
          <p:nvPr/>
        </p:nvGrpSpPr>
        <p:grpSpPr>
          <a:xfrm>
            <a:off x="2181024" y="4659670"/>
            <a:ext cx="142875" cy="148514"/>
            <a:chOff x="1047750" y="4676775"/>
            <a:chExt cx="228600" cy="237623"/>
          </a:xfrm>
        </p:grpSpPr>
        <p:cxnSp>
          <p:nvCxnSpPr>
            <p:cNvPr id="5125" name="直線接點 5124"/>
            <p:cNvCxnSpPr/>
            <p:nvPr/>
          </p:nvCxnSpPr>
          <p:spPr>
            <a:xfrm flipH="1">
              <a:off x="1047750" y="4676775"/>
              <a:ext cx="228600" cy="237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8" name="直線接點 5127"/>
            <p:cNvCxnSpPr/>
            <p:nvPr/>
          </p:nvCxnSpPr>
          <p:spPr>
            <a:xfrm>
              <a:off x="1047750" y="4676775"/>
              <a:ext cx="228600" cy="237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單箭頭接點 29"/>
          <p:cNvCxnSpPr/>
          <p:nvPr/>
        </p:nvCxnSpPr>
        <p:spPr>
          <a:xfrm flipH="1">
            <a:off x="1433313" y="4790998"/>
            <a:ext cx="819149" cy="261002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205213" y="4592653"/>
            <a:ext cx="2938747" cy="6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                              String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05213" y="5353049"/>
            <a:ext cx="1304924" cy="297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pat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5205213" y="4742011"/>
            <a:ext cx="9524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6157711" y="5109406"/>
            <a:ext cx="130492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6086274" y="4659670"/>
            <a:ext cx="142875" cy="148514"/>
            <a:chOff x="1047750" y="4676775"/>
            <a:chExt cx="228600" cy="237623"/>
          </a:xfrm>
        </p:grpSpPr>
        <p:cxnSp>
          <p:nvCxnSpPr>
            <p:cNvPr id="49" name="直線接點 48"/>
            <p:cNvCxnSpPr/>
            <p:nvPr/>
          </p:nvCxnSpPr>
          <p:spPr>
            <a:xfrm flipH="1">
              <a:off x="1047750" y="4676775"/>
              <a:ext cx="228600" cy="237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047750" y="4676775"/>
              <a:ext cx="228600" cy="237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線單箭頭接點 50"/>
          <p:cNvCxnSpPr/>
          <p:nvPr/>
        </p:nvCxnSpPr>
        <p:spPr>
          <a:xfrm flipH="1">
            <a:off x="6157711" y="4790998"/>
            <a:ext cx="1" cy="31840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433313" y="5708275"/>
            <a:ext cx="1304924" cy="297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pat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38563" y="5708275"/>
            <a:ext cx="1304924" cy="29782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pat</a:t>
            </a:r>
            <a:endParaRPr lang="zh-TW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81462" y="5708275"/>
            <a:ext cx="1304924" cy="297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pat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 flipH="1">
            <a:off x="5302843" y="4798466"/>
            <a:ext cx="819149" cy="26100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文字方塊 5133"/>
          <p:cNvSpPr txBox="1"/>
          <p:nvPr/>
        </p:nvSpPr>
        <p:spPr>
          <a:xfrm>
            <a:off x="2132879" y="4110429"/>
            <a:ext cx="121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Exhaustive</a:t>
            </a:r>
            <a:endParaRPr lang="zh-TW" altLang="en-US" b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407636" y="411042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KMP</a:t>
            </a:r>
            <a:endParaRPr lang="zh-TW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972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KMP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Searching a string </a:t>
            </a:r>
            <a:r>
              <a:rPr lang="en-US" altLang="zh-TW" dirty="0" smtClean="0"/>
              <a:t>s for </a:t>
            </a:r>
            <a:r>
              <a:rPr lang="en-US" altLang="zh-TW" dirty="0" smtClean="0"/>
              <a:t>a pattern </a:t>
            </a:r>
            <a:r>
              <a:rPr lang="en-US" altLang="zh-TW" dirty="0" smtClean="0"/>
              <a:t>pat = "</a:t>
            </a:r>
            <a:r>
              <a:rPr lang="en-US" altLang="zh-TW" dirty="0" err="1" smtClean="0">
                <a:solidFill>
                  <a:srgbClr val="7030A0"/>
                </a:solidFill>
              </a:rPr>
              <a:t>abcabc</a:t>
            </a:r>
            <a:r>
              <a:rPr lang="en-US" altLang="zh-TW" dirty="0" smtClean="0"/>
              <a:t>"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Since the string </a:t>
            </a:r>
            <a:r>
              <a:rPr lang="en-US" altLang="zh-TW" dirty="0" smtClean="0"/>
              <a:t>pat consists </a:t>
            </a:r>
            <a:r>
              <a:rPr lang="en-US" altLang="zh-TW" dirty="0" smtClean="0"/>
              <a:t>of 6 characters, we need to handle a total of 7 cases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No </a:t>
            </a:r>
            <a:r>
              <a:rPr lang="en-US" altLang="zh-TW" dirty="0"/>
              <a:t>matched </a:t>
            </a:r>
            <a:r>
              <a:rPr lang="en-US" altLang="zh-TW" dirty="0" smtClean="0"/>
              <a:t>characters </a:t>
            </a:r>
            <a:r>
              <a:rPr lang="en-US" altLang="zh-TW" dirty="0" smtClean="0"/>
              <a:t>yet (pat[0] is a mismatch)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Last match at pat[0]   (pat[1] is a mismatch)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Last match at </a:t>
            </a:r>
            <a:r>
              <a:rPr lang="en-US" altLang="zh-TW" dirty="0" smtClean="0"/>
              <a:t>pat[1]   (pat[2]  ….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Last match at </a:t>
            </a:r>
            <a:r>
              <a:rPr lang="en-US" altLang="zh-TW" dirty="0" smtClean="0"/>
              <a:t>pat[2]   (pat[3]  </a:t>
            </a:r>
            <a:r>
              <a:rPr lang="en-US" altLang="zh-TW" dirty="0"/>
              <a:t>….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Last </a:t>
            </a:r>
            <a:r>
              <a:rPr lang="en-US" altLang="zh-TW" dirty="0"/>
              <a:t>match at </a:t>
            </a:r>
            <a:r>
              <a:rPr lang="en-US" altLang="zh-TW" dirty="0" smtClean="0"/>
              <a:t>pat[3]</a:t>
            </a:r>
            <a:r>
              <a:rPr lang="en-US" altLang="zh-TW" dirty="0"/>
              <a:t> </a:t>
            </a:r>
            <a:r>
              <a:rPr lang="en-US" altLang="zh-TW" dirty="0" smtClean="0"/>
              <a:t>  (pat[4]  </a:t>
            </a:r>
            <a:r>
              <a:rPr lang="en-US" altLang="zh-TW" dirty="0"/>
              <a:t>….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Last </a:t>
            </a:r>
            <a:r>
              <a:rPr lang="en-US" altLang="zh-TW" dirty="0"/>
              <a:t>match at </a:t>
            </a:r>
            <a:r>
              <a:rPr lang="en-US" altLang="zh-TW" dirty="0" smtClean="0"/>
              <a:t>pat[4]</a:t>
            </a:r>
            <a:r>
              <a:rPr lang="en-US" altLang="zh-TW" dirty="0"/>
              <a:t> </a:t>
            </a:r>
            <a:r>
              <a:rPr lang="en-US" altLang="zh-TW" dirty="0" smtClean="0"/>
              <a:t>  (pat[5]  </a:t>
            </a:r>
            <a:r>
              <a:rPr lang="en-US" altLang="zh-TW" dirty="0"/>
              <a:t>….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Last </a:t>
            </a:r>
            <a:r>
              <a:rPr lang="en-US" altLang="zh-TW" dirty="0"/>
              <a:t>match at </a:t>
            </a:r>
            <a:r>
              <a:rPr lang="en-US" altLang="zh-TW" dirty="0" smtClean="0"/>
              <a:t>pat[5]   (</a:t>
            </a:r>
            <a:r>
              <a:rPr lang="en-US" altLang="zh-TW" dirty="0" err="1" smtClean="0"/>
              <a:t>i.e</a:t>
            </a:r>
            <a:r>
              <a:rPr lang="en-US" altLang="zh-TW" dirty="0" smtClean="0"/>
              <a:t>, a matched pattern is found)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204851" y="1012344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j= 012345</a:t>
            </a:r>
            <a:endParaRPr lang="zh-TW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214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KMP Example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126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28106" y="2347830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</a:rPr>
              <a:t>x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59880" y="2347830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91654" y="2347830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23430" y="2347829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5204" y="2347828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86978" y="2347828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18752" y="2347828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50528" y="2347827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82302" y="2347826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14078" y="2347825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2193438" y="2347825"/>
            <a:ext cx="3795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2193438" y="2720058"/>
            <a:ext cx="3795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436231" y="2347825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String</a:t>
            </a:r>
            <a:endParaRPr lang="zh-TW" altLang="en-US" sz="20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450726" y="3033302"/>
            <a:ext cx="2968028" cy="400110"/>
            <a:chOff x="1450726" y="2657735"/>
            <a:chExt cx="2968028" cy="400110"/>
          </a:xfrm>
        </p:grpSpPr>
        <p:sp>
          <p:nvSpPr>
            <p:cNvPr id="7" name="矩形 6"/>
            <p:cNvSpPr/>
            <p:nvPr/>
          </p:nvSpPr>
          <p:spPr>
            <a:xfrm>
              <a:off x="2428108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759882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91656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3432" y="265773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55206" y="265773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086980" y="265773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450726" y="2657735"/>
              <a:ext cx="5269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Pat</a:t>
              </a:r>
              <a:endParaRPr lang="zh-TW" altLang="en-US" sz="2000" dirty="0"/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628650" y="1531691"/>
            <a:ext cx="522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Case 1: No </a:t>
            </a:r>
            <a:r>
              <a:rPr lang="en-US" altLang="zh-TW" sz="2400" b="1" dirty="0"/>
              <a:t>matched </a:t>
            </a:r>
            <a:r>
              <a:rPr lang="en-US" altLang="zh-TW" sz="2400" b="1" dirty="0" smtClean="0"/>
              <a:t>characters </a:t>
            </a:r>
            <a:r>
              <a:rPr lang="en-US" altLang="zh-TW" sz="2400" b="1" dirty="0" smtClean="0"/>
              <a:t>yet (j=0)</a:t>
            </a:r>
            <a:endParaRPr lang="zh-TW" altLang="en-US" sz="2400" b="1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470730" y="2154531"/>
            <a:ext cx="3279794" cy="2414636"/>
            <a:chOff x="1470730" y="1778964"/>
            <a:chExt cx="3279794" cy="2414636"/>
          </a:xfrm>
        </p:grpSpPr>
        <p:grpSp>
          <p:nvGrpSpPr>
            <p:cNvPr id="6" name="群組 5"/>
            <p:cNvGrpSpPr/>
            <p:nvPr/>
          </p:nvGrpSpPr>
          <p:grpSpPr>
            <a:xfrm>
              <a:off x="1470730" y="3403312"/>
              <a:ext cx="3279794" cy="790288"/>
              <a:chOff x="1470730" y="3403312"/>
              <a:chExt cx="3279794" cy="790288"/>
            </a:xfrm>
          </p:grpSpPr>
          <p:sp>
            <p:nvSpPr>
              <p:cNvPr id="33" name="文字方塊 32"/>
              <p:cNvSpPr txBox="1"/>
              <p:nvPr/>
            </p:nvSpPr>
            <p:spPr>
              <a:xfrm>
                <a:off x="1470730" y="3403312"/>
                <a:ext cx="8579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Action</a:t>
                </a:r>
                <a:endParaRPr lang="zh-TW" altLang="en-US" sz="2000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759880" y="3426963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091654" y="3426963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423428" y="3426963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755204" y="3426962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086978" y="3426961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4418750" y="3426961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文字方塊 2"/>
              <p:cNvSpPr txBox="1"/>
              <p:nvPr/>
            </p:nvSpPr>
            <p:spPr>
              <a:xfrm>
                <a:off x="2721331" y="3793490"/>
                <a:ext cx="1978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resume at pat [0]</a:t>
                </a:r>
                <a:endParaRPr lang="zh-TW" altLang="en-US" sz="2000" dirty="0"/>
              </a:p>
            </p:txBody>
          </p:sp>
        </p:grpSp>
        <p:sp>
          <p:nvSpPr>
            <p:cNvPr id="15" name="圓角矩形 14"/>
            <p:cNvSpPr/>
            <p:nvPr/>
          </p:nvSpPr>
          <p:spPr>
            <a:xfrm>
              <a:off x="2721331" y="1778964"/>
              <a:ext cx="421220" cy="2105282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6" name="圓角矩形 85"/>
          <p:cNvSpPr/>
          <p:nvPr/>
        </p:nvSpPr>
        <p:spPr>
          <a:xfrm>
            <a:off x="1007830" y="4930646"/>
            <a:ext cx="7270753" cy="4251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In this case, KMP behaves the same as exhaustive search 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416629" y="189411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00CC"/>
                </a:solidFill>
              </a:rPr>
              <a:t>s</a:t>
            </a:r>
            <a:r>
              <a:rPr lang="en-US" altLang="zh-TW" sz="2400" baseline="-25000" dirty="0" err="1" smtClean="0">
                <a:solidFill>
                  <a:srgbClr val="0000CC"/>
                </a:solidFill>
              </a:rPr>
              <a:t>i</a:t>
            </a:r>
            <a:endParaRPr lang="zh-TW" altLang="en-US" sz="2400" baseline="-25000" dirty="0">
              <a:solidFill>
                <a:srgbClr val="0000CC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732319" y="1899554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</a:rPr>
              <a:t>s</a:t>
            </a:r>
            <a:r>
              <a:rPr lang="en-US" altLang="zh-TW" sz="2400" baseline="-25000" dirty="0" smtClean="0">
                <a:solidFill>
                  <a:srgbClr val="0000CC"/>
                </a:solidFill>
              </a:rPr>
              <a:t>i+1</a:t>
            </a:r>
            <a:endParaRPr lang="zh-TW" altLang="en-US" sz="2400" baseline="-25000" dirty="0">
              <a:solidFill>
                <a:srgbClr val="0000CC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927271" y="2971800"/>
            <a:ext cx="2988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If </a:t>
            </a:r>
            <a:r>
              <a:rPr lang="en-US" altLang="zh-TW" sz="2000" dirty="0" smtClean="0">
                <a:solidFill>
                  <a:srgbClr val="C00000"/>
                </a:solidFill>
              </a:rPr>
              <a:t>X </a:t>
            </a:r>
            <a:r>
              <a:rPr lang="en-US" altLang="zh-TW" sz="2000" dirty="0" smtClean="0"/>
              <a:t>is not a, matching resume by sliding pat 1 step and resume matching pat[0] with new s</a:t>
            </a:r>
            <a:r>
              <a:rPr lang="en-US" altLang="zh-TW" sz="2000" baseline="-25000" dirty="0" smtClean="0"/>
              <a:t>i+1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38502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41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KMP Example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127</a:t>
            </a:fld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428104" y="2329088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759878" y="2329088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</a:rPr>
              <a:t>x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091652" y="2329088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423428" y="2329087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755202" y="2329086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086976" y="2329086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418750" y="2329086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750526" y="2329085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82300" y="2329084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414076" y="2329083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3" name="直線接點 72"/>
          <p:cNvCxnSpPr/>
          <p:nvPr/>
        </p:nvCxnSpPr>
        <p:spPr>
          <a:xfrm>
            <a:off x="2193436" y="2329083"/>
            <a:ext cx="3795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2193436" y="2701316"/>
            <a:ext cx="3795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1436229" y="232908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String</a:t>
            </a:r>
            <a:endParaRPr lang="zh-TW" altLang="en-US" sz="20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450724" y="3014560"/>
            <a:ext cx="2968028" cy="400110"/>
            <a:chOff x="1450724" y="5273486"/>
            <a:chExt cx="2968028" cy="400110"/>
          </a:xfrm>
        </p:grpSpPr>
        <p:sp>
          <p:nvSpPr>
            <p:cNvPr id="53" name="矩形 52"/>
            <p:cNvSpPr/>
            <p:nvPr/>
          </p:nvSpPr>
          <p:spPr>
            <a:xfrm>
              <a:off x="2428106" y="5273491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759880" y="5273491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091654" y="5273491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423430" y="527349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755204" y="527348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086978" y="527348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450724" y="5273486"/>
              <a:ext cx="5269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Pat</a:t>
              </a:r>
              <a:endParaRPr lang="zh-TW" altLang="en-US" sz="2000" dirty="0"/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628648" y="1529278"/>
            <a:ext cx="490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Case 2: Last </a:t>
            </a:r>
            <a:r>
              <a:rPr lang="en-US" altLang="zh-TW" sz="2400" b="1" dirty="0" smtClean="0"/>
              <a:t>match at pat[0</a:t>
            </a:r>
            <a:r>
              <a:rPr lang="en-US" altLang="zh-TW" sz="2400" b="1" dirty="0" smtClean="0"/>
              <a:t>] (j=1)</a:t>
            </a:r>
            <a:endParaRPr lang="zh-TW" altLang="en-US" sz="2400" b="1" dirty="0"/>
          </a:p>
        </p:txBody>
      </p:sp>
      <p:grpSp>
        <p:nvGrpSpPr>
          <p:cNvPr id="27" name="群組 26"/>
          <p:cNvGrpSpPr/>
          <p:nvPr/>
        </p:nvGrpSpPr>
        <p:grpSpPr>
          <a:xfrm>
            <a:off x="1470728" y="2161974"/>
            <a:ext cx="3279796" cy="2335561"/>
            <a:chOff x="1470728" y="4420900"/>
            <a:chExt cx="3279796" cy="2335561"/>
          </a:xfrm>
        </p:grpSpPr>
        <p:grpSp>
          <p:nvGrpSpPr>
            <p:cNvPr id="14" name="群組 13"/>
            <p:cNvGrpSpPr/>
            <p:nvPr/>
          </p:nvGrpSpPr>
          <p:grpSpPr>
            <a:xfrm>
              <a:off x="1470728" y="6019063"/>
              <a:ext cx="3279796" cy="737398"/>
              <a:chOff x="1470728" y="6019063"/>
              <a:chExt cx="3279796" cy="737398"/>
            </a:xfrm>
          </p:grpSpPr>
          <p:sp>
            <p:nvSpPr>
              <p:cNvPr id="78" name="文字方塊 77"/>
              <p:cNvSpPr txBox="1"/>
              <p:nvPr/>
            </p:nvSpPr>
            <p:spPr>
              <a:xfrm>
                <a:off x="1470728" y="6019063"/>
                <a:ext cx="8579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Action</a:t>
                </a:r>
                <a:endParaRPr lang="zh-TW" altLang="en-US" sz="2000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759878" y="6042714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091652" y="6042714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423426" y="6042714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755202" y="6042713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4086976" y="6042712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4418750" y="6044399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2721331" y="6356351"/>
                <a:ext cx="1978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resume at pat [0]</a:t>
                </a:r>
                <a:endParaRPr lang="zh-TW" altLang="en-US" sz="2000" dirty="0"/>
              </a:p>
            </p:txBody>
          </p:sp>
        </p:grpSp>
        <p:sp>
          <p:nvSpPr>
            <p:cNvPr id="85" name="圓角矩形 84"/>
            <p:cNvSpPr/>
            <p:nvPr/>
          </p:nvSpPr>
          <p:spPr>
            <a:xfrm>
              <a:off x="2705718" y="4420900"/>
              <a:ext cx="421220" cy="2105282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0" name="圓角矩形 89"/>
          <p:cNvSpPr/>
          <p:nvPr/>
        </p:nvSpPr>
        <p:spPr>
          <a:xfrm>
            <a:off x="1007832" y="4881661"/>
            <a:ext cx="7238097" cy="4087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In this case, KMP behaves the same as exhaustive search 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747657" y="2955471"/>
            <a:ext cx="298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X </a:t>
            </a:r>
            <a:r>
              <a:rPr lang="en-US" altLang="zh-TW" sz="2000" dirty="0" smtClean="0"/>
              <a:t>is not b but could be a</a:t>
            </a:r>
          </a:p>
          <a:p>
            <a:r>
              <a:rPr lang="en-US" altLang="zh-TW" sz="2000" dirty="0" smtClean="0"/>
              <a:t>So matching resume by comparing </a:t>
            </a:r>
            <a:r>
              <a:rPr lang="en-US" altLang="zh-TW" sz="2000" dirty="0" err="1" smtClean="0"/>
              <a:t>s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and p[0]</a:t>
            </a:r>
            <a:endParaRPr lang="zh-TW" altLang="en-US" sz="2000" dirty="0"/>
          </a:p>
        </p:txBody>
      </p:sp>
      <p:cxnSp>
        <p:nvCxnSpPr>
          <p:cNvPr id="39" name="直線接點 38"/>
          <p:cNvCxnSpPr/>
          <p:nvPr/>
        </p:nvCxnSpPr>
        <p:spPr>
          <a:xfrm>
            <a:off x="2193438" y="2347825"/>
            <a:ext cx="3795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367642" y="1894115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</a:rPr>
              <a:t>s</a:t>
            </a:r>
            <a:r>
              <a:rPr lang="en-US" altLang="zh-TW" sz="2400" baseline="-25000" dirty="0" smtClean="0">
                <a:solidFill>
                  <a:srgbClr val="0000CC"/>
                </a:solidFill>
              </a:rPr>
              <a:t>i-1</a:t>
            </a:r>
            <a:endParaRPr lang="zh-TW" altLang="en-US" sz="2400" baseline="-25000" dirty="0">
              <a:solidFill>
                <a:srgbClr val="0000CC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748648" y="189955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00CC"/>
                </a:solidFill>
              </a:rPr>
              <a:t>s</a:t>
            </a:r>
            <a:r>
              <a:rPr lang="en-US" altLang="zh-TW" sz="2400" baseline="-25000" dirty="0" err="1" smtClean="0">
                <a:solidFill>
                  <a:srgbClr val="0000CC"/>
                </a:solidFill>
              </a:rPr>
              <a:t>i</a:t>
            </a:r>
            <a:endParaRPr lang="zh-TW" altLang="en-US" sz="2400" baseline="-25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23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38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KMP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128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28106" y="2347830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59880" y="2347830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b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91654" y="2347830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C00000"/>
                </a:solidFill>
              </a:rPr>
              <a:t>x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23430" y="2347829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5204" y="2347828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86978" y="2347828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18752" y="2347828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50528" y="2347827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82302" y="2347826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14078" y="2347825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2193438" y="2347825"/>
            <a:ext cx="3795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2193438" y="2720058"/>
            <a:ext cx="3795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436231" y="2347825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String</a:t>
            </a:r>
            <a:endParaRPr lang="zh-TW" altLang="en-US" sz="2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28650" y="1531691"/>
            <a:ext cx="435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Case 3: Last </a:t>
            </a:r>
            <a:r>
              <a:rPr lang="en-US" altLang="zh-TW" sz="2400" b="1" dirty="0"/>
              <a:t>match at </a:t>
            </a:r>
            <a:r>
              <a:rPr lang="en-US" altLang="zh-TW" sz="2400" b="1" dirty="0" smtClean="0"/>
              <a:t>pat[1</a:t>
            </a:r>
            <a:r>
              <a:rPr lang="en-US" altLang="zh-TW" sz="2400" b="1" dirty="0" smtClean="0"/>
              <a:t>] (j=2)</a:t>
            </a:r>
            <a:endParaRPr lang="zh-TW" altLang="en-US" sz="2400" b="1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450726" y="3033301"/>
            <a:ext cx="2963425" cy="400111"/>
            <a:chOff x="1450726" y="2657734"/>
            <a:chExt cx="2963425" cy="400111"/>
          </a:xfrm>
        </p:grpSpPr>
        <p:sp>
          <p:nvSpPr>
            <p:cNvPr id="7" name="矩形 6"/>
            <p:cNvSpPr/>
            <p:nvPr/>
          </p:nvSpPr>
          <p:spPr>
            <a:xfrm>
              <a:off x="2428108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759882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91656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3432" y="265773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55206" y="265773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450726" y="2657735"/>
              <a:ext cx="5269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Pat</a:t>
              </a:r>
              <a:endParaRPr lang="zh-TW" altLang="en-US" sz="2000" dirty="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4082377" y="2657734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450726" y="2197882"/>
            <a:ext cx="3631854" cy="2371285"/>
            <a:chOff x="1450726" y="1822315"/>
            <a:chExt cx="3631854" cy="2371285"/>
          </a:xfrm>
        </p:grpSpPr>
        <p:grpSp>
          <p:nvGrpSpPr>
            <p:cNvPr id="6" name="群組 5"/>
            <p:cNvGrpSpPr/>
            <p:nvPr/>
          </p:nvGrpSpPr>
          <p:grpSpPr>
            <a:xfrm>
              <a:off x="1450726" y="3420573"/>
              <a:ext cx="3631854" cy="773027"/>
              <a:chOff x="1450726" y="3420573"/>
              <a:chExt cx="3631854" cy="773027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3091654" y="3435533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3428" y="3435533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3755202" y="3435533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4086978" y="3435532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418752" y="3435531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文字方塊 107"/>
              <p:cNvSpPr txBox="1"/>
              <p:nvPr/>
            </p:nvSpPr>
            <p:spPr>
              <a:xfrm>
                <a:off x="1450726" y="3420573"/>
                <a:ext cx="8579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Action</a:t>
                </a:r>
                <a:endParaRPr lang="zh-TW" altLang="en-US" sz="2000" dirty="0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4750526" y="3440430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文字方塊 64"/>
              <p:cNvSpPr txBox="1"/>
              <p:nvPr/>
            </p:nvSpPr>
            <p:spPr>
              <a:xfrm>
                <a:off x="3104282" y="3793490"/>
                <a:ext cx="1978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resume at pat [0]</a:t>
                </a:r>
                <a:endParaRPr lang="zh-TW" altLang="en-US" sz="2000" dirty="0"/>
              </a:p>
            </p:txBody>
          </p:sp>
        </p:grpSp>
        <p:sp>
          <p:nvSpPr>
            <p:cNvPr id="72" name="圓角矩形 71"/>
            <p:cNvSpPr/>
            <p:nvPr/>
          </p:nvSpPr>
          <p:spPr>
            <a:xfrm>
              <a:off x="3049339" y="1822315"/>
              <a:ext cx="421220" cy="2105282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9" name="圓角矩形 78"/>
          <p:cNvSpPr/>
          <p:nvPr/>
        </p:nvSpPr>
        <p:spPr>
          <a:xfrm>
            <a:off x="1252761" y="4881660"/>
            <a:ext cx="6340025" cy="4251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In this case, KMP is better than exhaustive search 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302326" y="1894115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</a:rPr>
              <a:t>s</a:t>
            </a:r>
            <a:r>
              <a:rPr lang="en-US" altLang="zh-TW" sz="2400" baseline="-25000" dirty="0" smtClean="0">
                <a:solidFill>
                  <a:srgbClr val="0000CC"/>
                </a:solidFill>
              </a:rPr>
              <a:t>i-2</a:t>
            </a:r>
            <a:endParaRPr lang="zh-TW" altLang="en-US" sz="2400" baseline="-25000" dirty="0">
              <a:solidFill>
                <a:srgbClr val="0000CC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042570" y="189955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00CC"/>
                </a:solidFill>
              </a:rPr>
              <a:t>s</a:t>
            </a:r>
            <a:r>
              <a:rPr lang="en-US" altLang="zh-TW" sz="2400" baseline="-25000" dirty="0" err="1" smtClean="0">
                <a:solidFill>
                  <a:srgbClr val="0000CC"/>
                </a:solidFill>
              </a:rPr>
              <a:t>i</a:t>
            </a:r>
            <a:endParaRPr lang="zh-TW" altLang="en-US" sz="2400" baseline="-25000" dirty="0">
              <a:solidFill>
                <a:srgbClr val="0000CC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747656" y="2955471"/>
            <a:ext cx="3151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X </a:t>
            </a:r>
            <a:r>
              <a:rPr lang="en-US" altLang="zh-TW" sz="2000" dirty="0" smtClean="0"/>
              <a:t>is not c but could be a and previous is b not a, so start matching pat[0] and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s</a:t>
            </a:r>
            <a:r>
              <a:rPr lang="en-US" altLang="zh-TW" sz="2000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650674" y="1899554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</a:rPr>
              <a:t>s</a:t>
            </a:r>
            <a:r>
              <a:rPr lang="en-US" altLang="zh-TW" sz="2400" baseline="-25000" dirty="0" smtClean="0">
                <a:solidFill>
                  <a:srgbClr val="0000CC"/>
                </a:solidFill>
              </a:rPr>
              <a:t>i-1</a:t>
            </a:r>
            <a:endParaRPr lang="zh-TW" altLang="en-US" sz="2400" baseline="-25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92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43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KMP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129</a:t>
            </a:fld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2428106" y="2327334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759880" y="2327334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b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091654" y="2327334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c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423430" y="2327333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C00000"/>
                </a:solidFill>
              </a:rPr>
              <a:t>x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755204" y="2327332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086978" y="2327332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418752" y="2327332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750528" y="2327331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082302" y="2327330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414078" y="2327329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7" name="直線接點 126"/>
          <p:cNvCxnSpPr/>
          <p:nvPr/>
        </p:nvCxnSpPr>
        <p:spPr>
          <a:xfrm>
            <a:off x="2193438" y="2327329"/>
            <a:ext cx="3795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2193438" y="2699562"/>
            <a:ext cx="3795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/>
          <p:cNvSpPr txBox="1"/>
          <p:nvPr/>
        </p:nvSpPr>
        <p:spPr>
          <a:xfrm>
            <a:off x="1436231" y="232732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String</a:t>
            </a:r>
            <a:endParaRPr lang="zh-TW" altLang="en-US" sz="20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628650" y="1527524"/>
            <a:ext cx="435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Case 4: Last </a:t>
            </a:r>
            <a:r>
              <a:rPr lang="en-US" altLang="zh-TW" sz="2400" b="1" dirty="0"/>
              <a:t>match at </a:t>
            </a:r>
            <a:r>
              <a:rPr lang="en-US" altLang="zh-TW" sz="2400" b="1" dirty="0" smtClean="0"/>
              <a:t>pat[2</a:t>
            </a:r>
            <a:r>
              <a:rPr lang="en-US" altLang="zh-TW" sz="2400" b="1" dirty="0" smtClean="0"/>
              <a:t>] (j=3)</a:t>
            </a:r>
            <a:endParaRPr lang="zh-TW" altLang="en-US" sz="2400" b="1" dirty="0"/>
          </a:p>
        </p:txBody>
      </p:sp>
      <p:grpSp>
        <p:nvGrpSpPr>
          <p:cNvPr id="33" name="群組 32"/>
          <p:cNvGrpSpPr/>
          <p:nvPr/>
        </p:nvGrpSpPr>
        <p:grpSpPr>
          <a:xfrm>
            <a:off x="1450726" y="3012806"/>
            <a:ext cx="2963976" cy="400110"/>
            <a:chOff x="1450726" y="5279543"/>
            <a:chExt cx="2963976" cy="400110"/>
          </a:xfrm>
        </p:grpSpPr>
        <p:sp>
          <p:nvSpPr>
            <p:cNvPr id="112" name="矩形 111"/>
            <p:cNvSpPr/>
            <p:nvPr/>
          </p:nvSpPr>
          <p:spPr>
            <a:xfrm>
              <a:off x="2428108" y="527954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759882" y="527954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091656" y="527954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23432" y="5279547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755206" y="5279546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1450726" y="5279543"/>
              <a:ext cx="5269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Pat</a:t>
              </a:r>
              <a:endParaRPr lang="zh-TW" altLang="en-US" sz="2000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82928" y="5279546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436231" y="2172027"/>
            <a:ext cx="4006552" cy="2317697"/>
            <a:chOff x="1436231" y="4438764"/>
            <a:chExt cx="4006552" cy="2317697"/>
          </a:xfrm>
        </p:grpSpPr>
        <p:grpSp>
          <p:nvGrpSpPr>
            <p:cNvPr id="13" name="群組 12"/>
            <p:cNvGrpSpPr/>
            <p:nvPr/>
          </p:nvGrpSpPr>
          <p:grpSpPr>
            <a:xfrm>
              <a:off x="1436231" y="6054026"/>
              <a:ext cx="4006552" cy="702435"/>
              <a:chOff x="1436231" y="6054026"/>
              <a:chExt cx="4006552" cy="702435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3435158" y="6054031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3766932" y="6054031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4098706" y="6054031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4430482" y="6054030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762256" y="6054029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文字方塊 136"/>
              <p:cNvSpPr txBox="1"/>
              <p:nvPr/>
            </p:nvSpPr>
            <p:spPr>
              <a:xfrm>
                <a:off x="1436231" y="6054026"/>
                <a:ext cx="8579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Action</a:t>
                </a:r>
                <a:endParaRPr lang="zh-TW" altLang="en-US" sz="2000" dirty="0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5089932" y="6054026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3464485" y="6356351"/>
                <a:ext cx="1978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resume at pat [0]</a:t>
                </a:r>
                <a:endParaRPr lang="zh-TW" altLang="en-US" sz="2000" dirty="0"/>
              </a:p>
            </p:txBody>
          </p:sp>
        </p:grpSp>
        <p:sp>
          <p:nvSpPr>
            <p:cNvPr id="73" name="圓角矩形 72"/>
            <p:cNvSpPr/>
            <p:nvPr/>
          </p:nvSpPr>
          <p:spPr>
            <a:xfrm>
              <a:off x="3402814" y="4438764"/>
              <a:ext cx="421220" cy="2105282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5" name="圓角矩形 74"/>
          <p:cNvSpPr/>
          <p:nvPr/>
        </p:nvSpPr>
        <p:spPr>
          <a:xfrm>
            <a:off x="1252761" y="4881661"/>
            <a:ext cx="6437996" cy="4577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In this case, KMP is better than exhaustive search 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302326" y="1894115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</a:rPr>
              <a:t>s</a:t>
            </a:r>
            <a:r>
              <a:rPr lang="en-US" altLang="zh-TW" sz="2400" baseline="-25000" dirty="0" smtClean="0">
                <a:solidFill>
                  <a:srgbClr val="0000CC"/>
                </a:solidFill>
              </a:rPr>
              <a:t>i-3</a:t>
            </a:r>
            <a:endParaRPr lang="zh-TW" altLang="en-US" sz="2400" baseline="-25000" dirty="0">
              <a:solidFill>
                <a:srgbClr val="0000CC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977254" y="1899554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</a:rPr>
              <a:t>s</a:t>
            </a:r>
            <a:r>
              <a:rPr lang="en-US" altLang="zh-TW" sz="2400" baseline="-25000" dirty="0" smtClean="0">
                <a:solidFill>
                  <a:srgbClr val="0000CC"/>
                </a:solidFill>
              </a:rPr>
              <a:t>i-1</a:t>
            </a:r>
            <a:endParaRPr lang="zh-TW" altLang="en-US" sz="2400" baseline="-25000" dirty="0">
              <a:solidFill>
                <a:srgbClr val="0000CC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861959" y="2808510"/>
            <a:ext cx="3184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X </a:t>
            </a:r>
            <a:r>
              <a:rPr lang="en-US" altLang="zh-TW" sz="2000" dirty="0" smtClean="0"/>
              <a:t>is not a and previous is </a:t>
            </a:r>
            <a:r>
              <a:rPr lang="en-US" altLang="zh-TW" sz="2000" dirty="0" err="1" smtClean="0"/>
              <a:t>b,c</a:t>
            </a:r>
            <a:r>
              <a:rPr lang="en-US" altLang="zh-TW" sz="2000" dirty="0" smtClean="0"/>
              <a:t> not a, and due to pattern of pat, so start matching pat[0] and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s</a:t>
            </a:r>
            <a:r>
              <a:rPr lang="en-US" altLang="zh-TW" sz="2000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358260" y="190499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00CC"/>
                </a:solidFill>
              </a:rPr>
              <a:t>s</a:t>
            </a:r>
            <a:r>
              <a:rPr lang="en-US" altLang="zh-TW" sz="2400" baseline="-25000" dirty="0" err="1" smtClean="0">
                <a:solidFill>
                  <a:srgbClr val="0000CC"/>
                </a:solidFill>
              </a:rPr>
              <a:t>i</a:t>
            </a:r>
            <a:endParaRPr lang="zh-TW" altLang="en-US" sz="2400" baseline="-25000" dirty="0">
              <a:solidFill>
                <a:srgbClr val="0000CC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688771" y="1921322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</a:rPr>
              <a:t>s</a:t>
            </a:r>
            <a:r>
              <a:rPr lang="en-US" altLang="zh-TW" sz="2400" baseline="-25000" dirty="0" smtClean="0">
                <a:solidFill>
                  <a:srgbClr val="0000CC"/>
                </a:solidFill>
              </a:rPr>
              <a:t>i-2</a:t>
            </a:r>
            <a:endParaRPr lang="zh-TW" altLang="en-US" sz="2400" baseline="-25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19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39343" y="1509332"/>
            <a:ext cx="4180114" cy="50057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000" dirty="0" smtClean="0"/>
              <a:t>Objective</a:t>
            </a:r>
          </a:p>
          <a:p>
            <a:pPr lvl="1"/>
            <a:r>
              <a:rPr lang="en-US" altLang="zh-TW" dirty="0"/>
              <a:t>Do cleaning </a:t>
            </a:r>
            <a:r>
              <a:rPr lang="en-US" altLang="zh-TW" dirty="0" smtClean="0"/>
              <a:t>jobs, e.g., free allocated memory</a:t>
            </a:r>
            <a:endParaRPr lang="en-US" altLang="zh-TW" dirty="0"/>
          </a:p>
          <a:p>
            <a:r>
              <a:rPr lang="en-US" altLang="zh-TW" sz="3000" dirty="0" smtClean="0"/>
              <a:t>Rules</a:t>
            </a:r>
            <a:endParaRPr lang="en-US" altLang="zh-TW" sz="3000" dirty="0"/>
          </a:p>
          <a:p>
            <a:pPr lvl="1"/>
            <a:r>
              <a:rPr lang="en-US" altLang="zh-TW" dirty="0"/>
              <a:t>Destructor name must be identical to the class name prefixed with a tilde, “~”</a:t>
            </a:r>
          </a:p>
          <a:p>
            <a:pPr lvl="1"/>
            <a:r>
              <a:rPr lang="en-US" altLang="zh-TW" dirty="0"/>
              <a:t>Must be public</a:t>
            </a:r>
          </a:p>
          <a:p>
            <a:pPr lvl="1"/>
            <a:r>
              <a:rPr lang="en-US" altLang="zh-TW" dirty="0" smtClean="0"/>
              <a:t>No </a:t>
            </a:r>
            <a:r>
              <a:rPr lang="en-US" altLang="zh-TW" dirty="0"/>
              <a:t>return </a:t>
            </a:r>
            <a:r>
              <a:rPr lang="en-US" altLang="zh-TW" dirty="0" smtClean="0"/>
              <a:t>type</a:t>
            </a:r>
          </a:p>
          <a:p>
            <a:pPr lvl="1"/>
            <a:r>
              <a:rPr lang="en-US" altLang="zh-TW" dirty="0" smtClean="0"/>
              <a:t>No return </a:t>
            </a:r>
            <a:r>
              <a:rPr lang="en-US" altLang="zh-TW" dirty="0"/>
              <a:t>value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Automatically </a:t>
            </a:r>
            <a:r>
              <a:rPr lang="en-US" altLang="zh-TW" dirty="0">
                <a:solidFill>
                  <a:srgbClr val="C00000"/>
                </a:solidFill>
              </a:rPr>
              <a:t>invoked </a:t>
            </a:r>
            <a:r>
              <a:rPr lang="en-US" altLang="zh-TW" dirty="0"/>
              <a:t>when an </a:t>
            </a:r>
            <a:r>
              <a:rPr lang="en-US" altLang="zh-TW" dirty="0" smtClean="0"/>
              <a:t>object</a:t>
            </a:r>
            <a:endParaRPr lang="en-US" altLang="zh-TW" dirty="0"/>
          </a:p>
          <a:p>
            <a:pPr marL="1143000" lvl="3">
              <a:spcBef>
                <a:spcPts val="1000"/>
              </a:spcBef>
            </a:pPr>
            <a:r>
              <a:rPr lang="en-US" altLang="zh-TW" sz="2200" dirty="0"/>
              <a:t>g</a:t>
            </a:r>
            <a:r>
              <a:rPr lang="en-US" altLang="zh-TW" sz="2200" dirty="0" smtClean="0"/>
              <a:t>oes </a:t>
            </a:r>
            <a:r>
              <a:rPr lang="en-US" altLang="zh-TW" sz="2200" dirty="0"/>
              <a:t>out of scope</a:t>
            </a:r>
          </a:p>
          <a:p>
            <a:pPr marL="1143000" lvl="3">
              <a:spcBef>
                <a:spcPts val="1000"/>
              </a:spcBef>
            </a:pPr>
            <a:r>
              <a:rPr lang="en-US" altLang="zh-TW" sz="2200" dirty="0" smtClean="0"/>
              <a:t>gets deleted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Destructor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2900" y="1509333"/>
            <a:ext cx="4212770" cy="4058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Rectangle</a:t>
            </a: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altLang="zh-TW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 x, </a:t>
            </a:r>
            <a:r>
              <a:rPr lang="en-US" altLang="zh-TW" sz="20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 y, </a:t>
            </a:r>
            <a:r>
              <a:rPr lang="en-US" altLang="zh-TW" sz="20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hv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wv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~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GetHeight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GetWidth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SetHeight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SetWidth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altLang="zh-TW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xLow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yLow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altLang="zh-TW" sz="20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height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width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04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KMP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130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28106" y="2347830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59880" y="2347830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b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91654" y="2347830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c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23430" y="2347829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5204" y="2347828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C00000"/>
                </a:solidFill>
              </a:rPr>
              <a:t>x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86978" y="2347828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18752" y="2347828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50528" y="2347827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82302" y="2347826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14078" y="2347825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2193438" y="2347825"/>
            <a:ext cx="3795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2193438" y="2720058"/>
            <a:ext cx="3795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436231" y="2347825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String</a:t>
            </a:r>
            <a:endParaRPr lang="zh-TW" altLang="en-US" sz="2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28650" y="1531691"/>
            <a:ext cx="435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Case 5: Last </a:t>
            </a:r>
            <a:r>
              <a:rPr lang="en-US" altLang="zh-TW" sz="2400" b="1" dirty="0"/>
              <a:t>match at </a:t>
            </a:r>
            <a:r>
              <a:rPr lang="en-US" altLang="zh-TW" sz="2400" b="1" dirty="0" smtClean="0"/>
              <a:t>pat[3</a:t>
            </a:r>
            <a:r>
              <a:rPr lang="en-US" altLang="zh-TW" sz="2400" b="1" dirty="0" smtClean="0"/>
              <a:t>] (j=4)</a:t>
            </a:r>
            <a:endParaRPr lang="zh-TW" altLang="en-US" sz="2400" b="1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450726" y="3033301"/>
            <a:ext cx="2963425" cy="400111"/>
            <a:chOff x="1450726" y="2657734"/>
            <a:chExt cx="2963425" cy="400111"/>
          </a:xfrm>
        </p:grpSpPr>
        <p:sp>
          <p:nvSpPr>
            <p:cNvPr id="7" name="矩形 6"/>
            <p:cNvSpPr/>
            <p:nvPr/>
          </p:nvSpPr>
          <p:spPr>
            <a:xfrm>
              <a:off x="2428108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759882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91656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3432" y="265773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55206" y="265773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450726" y="2657735"/>
              <a:ext cx="5269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Pat</a:t>
              </a:r>
              <a:endParaRPr lang="zh-TW" altLang="en-US" sz="2000" dirty="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4082377" y="2657734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450726" y="2197882"/>
            <a:ext cx="3991360" cy="2371285"/>
            <a:chOff x="1450726" y="1822315"/>
            <a:chExt cx="3991360" cy="2371285"/>
          </a:xfrm>
        </p:grpSpPr>
        <p:grpSp>
          <p:nvGrpSpPr>
            <p:cNvPr id="6" name="群組 5"/>
            <p:cNvGrpSpPr/>
            <p:nvPr/>
          </p:nvGrpSpPr>
          <p:grpSpPr>
            <a:xfrm>
              <a:off x="1450726" y="3420573"/>
              <a:ext cx="3991360" cy="773027"/>
              <a:chOff x="1450726" y="3420573"/>
              <a:chExt cx="3991360" cy="773027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3435532" y="3435533"/>
                <a:ext cx="331774" cy="3722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767306" y="3435533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4099080" y="3435533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4430856" y="3435532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762630" y="3435531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文字方塊 107"/>
              <p:cNvSpPr txBox="1"/>
              <p:nvPr/>
            </p:nvSpPr>
            <p:spPr>
              <a:xfrm>
                <a:off x="1450726" y="3420573"/>
                <a:ext cx="8579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Action</a:t>
                </a:r>
                <a:endParaRPr lang="zh-TW" altLang="en-US" sz="2000" dirty="0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5094404" y="3440430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3463788" y="3793490"/>
                <a:ext cx="1978298" cy="400110"/>
              </a:xfrm>
              <a:prstGeom prst="rect">
                <a:avLst/>
              </a:prstGeom>
              <a:noFill/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resume at pat [</a:t>
                </a:r>
                <a:r>
                  <a:rPr lang="en-US" altLang="zh-TW" sz="2000" b="1" dirty="0" smtClean="0"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1</a:t>
                </a:r>
                <a:r>
                  <a:rPr lang="en-US" altLang="zh-TW" sz="2000" dirty="0" smtClean="0"/>
                  <a:t>]</a:t>
                </a:r>
                <a:endParaRPr lang="zh-TW" altLang="en-US" sz="2000" dirty="0"/>
              </a:p>
            </p:txBody>
          </p:sp>
        </p:grpSp>
        <p:sp>
          <p:nvSpPr>
            <p:cNvPr id="70" name="圓角矩形 69"/>
            <p:cNvSpPr/>
            <p:nvPr/>
          </p:nvSpPr>
          <p:spPr>
            <a:xfrm>
              <a:off x="3705879" y="1822315"/>
              <a:ext cx="421220" cy="2105282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8" name="圓角矩形 77"/>
          <p:cNvSpPr/>
          <p:nvPr/>
        </p:nvSpPr>
        <p:spPr>
          <a:xfrm>
            <a:off x="1252761" y="4881659"/>
            <a:ext cx="6405339" cy="4577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In this case, KMP is better than exhaustive search 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351313" y="1894115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</a:rPr>
              <a:t>s</a:t>
            </a:r>
            <a:r>
              <a:rPr lang="en-US" altLang="zh-TW" sz="2400" baseline="-25000" dirty="0" smtClean="0">
                <a:solidFill>
                  <a:srgbClr val="0000CC"/>
                </a:solidFill>
              </a:rPr>
              <a:t>i-4</a:t>
            </a:r>
            <a:endParaRPr lang="zh-TW" altLang="en-US" sz="2400" baseline="-25000" dirty="0">
              <a:solidFill>
                <a:srgbClr val="0000CC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695730" y="189955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00CC"/>
                </a:solidFill>
              </a:rPr>
              <a:t>s</a:t>
            </a:r>
            <a:r>
              <a:rPr lang="en-US" altLang="zh-TW" sz="2400" baseline="-25000" dirty="0" err="1" smtClean="0">
                <a:solidFill>
                  <a:srgbClr val="0000CC"/>
                </a:solidFill>
              </a:rPr>
              <a:t>i</a:t>
            </a:r>
            <a:endParaRPr lang="zh-TW" altLang="en-US" sz="2400" baseline="-25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72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KMP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131</a:t>
            </a:fld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2428106" y="2343671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759880" y="2343671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b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091654" y="2343671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c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423430" y="2343670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755204" y="2343669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b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086978" y="2343669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C00000"/>
                </a:solidFill>
              </a:rPr>
              <a:t>x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418752" y="2343669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750528" y="2343668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082302" y="2343667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414078" y="2343666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7" name="直線接點 126"/>
          <p:cNvCxnSpPr/>
          <p:nvPr/>
        </p:nvCxnSpPr>
        <p:spPr>
          <a:xfrm>
            <a:off x="2193438" y="2343666"/>
            <a:ext cx="3795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2193438" y="2715899"/>
            <a:ext cx="3795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/>
          <p:cNvSpPr txBox="1"/>
          <p:nvPr/>
        </p:nvSpPr>
        <p:spPr>
          <a:xfrm>
            <a:off x="1436231" y="2343666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String</a:t>
            </a:r>
            <a:endParaRPr lang="zh-TW" altLang="en-US" sz="20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628650" y="1527532"/>
            <a:ext cx="435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Case 6: Last </a:t>
            </a:r>
            <a:r>
              <a:rPr lang="en-US" altLang="zh-TW" sz="2400" b="1" dirty="0"/>
              <a:t>match at </a:t>
            </a:r>
            <a:r>
              <a:rPr lang="en-US" altLang="zh-TW" sz="2400" b="1" dirty="0" smtClean="0"/>
              <a:t>pat[4</a:t>
            </a:r>
            <a:r>
              <a:rPr lang="en-US" altLang="zh-TW" sz="2400" b="1" dirty="0" smtClean="0"/>
              <a:t>] (j=5)</a:t>
            </a:r>
            <a:endParaRPr lang="zh-TW" altLang="en-US" sz="2400" b="1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450726" y="3029143"/>
            <a:ext cx="2963976" cy="400110"/>
            <a:chOff x="1450726" y="5279543"/>
            <a:chExt cx="2963976" cy="400110"/>
          </a:xfrm>
        </p:grpSpPr>
        <p:sp>
          <p:nvSpPr>
            <p:cNvPr id="112" name="矩形 111"/>
            <p:cNvSpPr/>
            <p:nvPr/>
          </p:nvSpPr>
          <p:spPr>
            <a:xfrm>
              <a:off x="2428108" y="527954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759882" y="527954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091656" y="527954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23432" y="5279547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755206" y="5279546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1450726" y="5279543"/>
              <a:ext cx="5269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Pat</a:t>
              </a:r>
              <a:endParaRPr lang="zh-TW" altLang="en-US" sz="2000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4082928" y="5279546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1436231" y="2169618"/>
            <a:ext cx="3982405" cy="2336443"/>
            <a:chOff x="1436231" y="4420018"/>
            <a:chExt cx="3982405" cy="2336443"/>
          </a:xfrm>
        </p:grpSpPr>
        <p:grpSp>
          <p:nvGrpSpPr>
            <p:cNvPr id="13" name="群組 12"/>
            <p:cNvGrpSpPr/>
            <p:nvPr/>
          </p:nvGrpSpPr>
          <p:grpSpPr>
            <a:xfrm>
              <a:off x="1436231" y="6054026"/>
              <a:ext cx="3982405" cy="702435"/>
              <a:chOff x="1436231" y="6054026"/>
              <a:chExt cx="3982405" cy="702435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3418829" y="6054031"/>
                <a:ext cx="331774" cy="3722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3750603" y="6054031"/>
                <a:ext cx="331774" cy="3722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4082377" y="6054031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4414153" y="6054030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745927" y="6054029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文字方塊 136"/>
              <p:cNvSpPr txBox="1"/>
              <p:nvPr/>
            </p:nvSpPr>
            <p:spPr>
              <a:xfrm>
                <a:off x="1436231" y="6054026"/>
                <a:ext cx="8579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Action</a:t>
                </a:r>
                <a:endParaRPr lang="zh-TW" altLang="en-US" sz="2000" dirty="0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5073603" y="6054026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文字方塊 64"/>
              <p:cNvSpPr txBox="1"/>
              <p:nvPr/>
            </p:nvSpPr>
            <p:spPr>
              <a:xfrm>
                <a:off x="3440338" y="6356351"/>
                <a:ext cx="1978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resume at pat [</a:t>
                </a:r>
                <a:r>
                  <a:rPr lang="en-US" altLang="zh-TW" sz="2000" b="1" dirty="0" smtClean="0"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2</a:t>
                </a:r>
                <a:r>
                  <a:rPr lang="en-US" altLang="zh-TW" sz="2000" dirty="0" smtClean="0"/>
                  <a:t>]</a:t>
                </a:r>
                <a:endParaRPr lang="zh-TW" altLang="en-US" sz="2000" dirty="0"/>
              </a:p>
            </p:txBody>
          </p:sp>
        </p:grpSp>
        <p:sp>
          <p:nvSpPr>
            <p:cNvPr id="73" name="圓角矩形 72"/>
            <p:cNvSpPr/>
            <p:nvPr/>
          </p:nvSpPr>
          <p:spPr>
            <a:xfrm>
              <a:off x="4033556" y="4420018"/>
              <a:ext cx="421220" cy="2105282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4" name="圓角矩形 73"/>
          <p:cNvSpPr/>
          <p:nvPr/>
        </p:nvSpPr>
        <p:spPr>
          <a:xfrm>
            <a:off x="1252761" y="4881661"/>
            <a:ext cx="6519639" cy="5067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In this case, KMP is better than exhaustive search 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170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KMP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132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28106" y="2347830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59880" y="2347830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b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91654" y="2347830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c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23430" y="2347829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55204" y="2347828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b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86978" y="2347828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c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18752" y="2347828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50528" y="2347827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82302" y="2347826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14078" y="2347825"/>
            <a:ext cx="331774" cy="37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2193438" y="2347825"/>
            <a:ext cx="3795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2193438" y="2720058"/>
            <a:ext cx="3795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436231" y="2347825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String</a:t>
            </a:r>
            <a:endParaRPr lang="zh-TW" altLang="en-US" sz="2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28651" y="1531691"/>
            <a:ext cx="678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Case 7: Last </a:t>
            </a:r>
            <a:r>
              <a:rPr lang="en-US" altLang="zh-TW" sz="2400" b="1" dirty="0"/>
              <a:t>match at </a:t>
            </a:r>
            <a:r>
              <a:rPr lang="en-US" altLang="zh-TW" sz="2400" b="1" dirty="0" smtClean="0"/>
              <a:t>pat[5]</a:t>
            </a:r>
            <a:r>
              <a:rPr lang="zh-TW" altLang="en-US" sz="2400" b="1" dirty="0" smtClean="0"/>
              <a:t>  </a:t>
            </a:r>
            <a:r>
              <a:rPr lang="en-US" altLang="zh-TW" sz="2400" b="1" dirty="0" smtClean="0"/>
              <a:t>(</a:t>
            </a:r>
            <a:r>
              <a:rPr lang="en-US" altLang="zh-TW" sz="2400" b="1" dirty="0" smtClean="0"/>
              <a:t>i.e., </a:t>
            </a:r>
            <a:r>
              <a:rPr lang="en-US" altLang="zh-TW" sz="2400" b="1" dirty="0" smtClean="0"/>
              <a:t>a match is found</a:t>
            </a:r>
            <a:r>
              <a:rPr lang="en-US" altLang="zh-TW" sz="2400" b="1" dirty="0" smtClean="0"/>
              <a:t>)</a:t>
            </a:r>
            <a:endParaRPr lang="zh-TW" altLang="en-US" sz="2400" b="1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450726" y="3033301"/>
            <a:ext cx="2963425" cy="400111"/>
            <a:chOff x="1450726" y="2657734"/>
            <a:chExt cx="2963425" cy="400111"/>
          </a:xfrm>
        </p:grpSpPr>
        <p:sp>
          <p:nvSpPr>
            <p:cNvPr id="7" name="矩形 6"/>
            <p:cNvSpPr/>
            <p:nvPr/>
          </p:nvSpPr>
          <p:spPr>
            <a:xfrm>
              <a:off x="2428108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759882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91656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423432" y="265773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55206" y="265773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450726" y="2657735"/>
              <a:ext cx="5269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Pat</a:t>
              </a:r>
              <a:endParaRPr lang="zh-TW" altLang="en-US" sz="2000" dirty="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4082377" y="2657734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450726" y="2180716"/>
            <a:ext cx="3991360" cy="2388451"/>
            <a:chOff x="1450726" y="1805149"/>
            <a:chExt cx="3991360" cy="2388451"/>
          </a:xfrm>
        </p:grpSpPr>
        <p:grpSp>
          <p:nvGrpSpPr>
            <p:cNvPr id="6" name="群組 5"/>
            <p:cNvGrpSpPr/>
            <p:nvPr/>
          </p:nvGrpSpPr>
          <p:grpSpPr>
            <a:xfrm>
              <a:off x="1450726" y="3420573"/>
              <a:ext cx="3991360" cy="773027"/>
              <a:chOff x="1450726" y="3420573"/>
              <a:chExt cx="3991360" cy="773027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3435532" y="3435533"/>
                <a:ext cx="331774" cy="3722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767306" y="3435533"/>
                <a:ext cx="331774" cy="3722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4099080" y="3435533"/>
                <a:ext cx="331774" cy="3722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4430856" y="3435532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762630" y="3435531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文字方塊 107"/>
              <p:cNvSpPr txBox="1"/>
              <p:nvPr/>
            </p:nvSpPr>
            <p:spPr>
              <a:xfrm>
                <a:off x="1450726" y="3420573"/>
                <a:ext cx="8579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Action</a:t>
                </a:r>
                <a:endParaRPr lang="zh-TW" altLang="en-US" sz="2000" dirty="0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5094404" y="3440430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3463788" y="3793490"/>
                <a:ext cx="1978298" cy="400110"/>
              </a:xfrm>
              <a:prstGeom prst="rect">
                <a:avLst/>
              </a:prstGeom>
              <a:noFill/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resume at pat [</a:t>
                </a:r>
                <a:r>
                  <a:rPr lang="en-US" altLang="zh-TW" sz="2000" b="1" dirty="0" smtClean="0"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3</a:t>
                </a:r>
                <a:r>
                  <a:rPr lang="en-US" altLang="zh-TW" sz="2000" dirty="0" smtClean="0"/>
                  <a:t>]</a:t>
                </a:r>
                <a:endParaRPr lang="zh-TW" altLang="en-US" sz="2000" dirty="0"/>
              </a:p>
            </p:txBody>
          </p:sp>
        </p:grpSp>
        <p:sp>
          <p:nvSpPr>
            <p:cNvPr id="70" name="圓角矩形 69"/>
            <p:cNvSpPr/>
            <p:nvPr/>
          </p:nvSpPr>
          <p:spPr>
            <a:xfrm>
              <a:off x="4369428" y="1805149"/>
              <a:ext cx="421220" cy="2105282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2" name="圓角矩形 71"/>
          <p:cNvSpPr/>
          <p:nvPr/>
        </p:nvSpPr>
        <p:spPr>
          <a:xfrm>
            <a:off x="1252761" y="4881661"/>
            <a:ext cx="6535968" cy="5230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In this case, KMP is better than exhaustive search 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574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Resume Point Summary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133</a:t>
            </a:fld>
            <a:endParaRPr lang="zh-TW" altLang="en-US"/>
          </a:p>
        </p:txBody>
      </p:sp>
      <p:grpSp>
        <p:nvGrpSpPr>
          <p:cNvPr id="65" name="群組 64"/>
          <p:cNvGrpSpPr/>
          <p:nvPr/>
        </p:nvGrpSpPr>
        <p:grpSpPr>
          <a:xfrm>
            <a:off x="864671" y="2866250"/>
            <a:ext cx="4861899" cy="947528"/>
            <a:chOff x="652394" y="3078527"/>
            <a:chExt cx="4861899" cy="947528"/>
          </a:xfrm>
        </p:grpSpPr>
        <p:grpSp>
          <p:nvGrpSpPr>
            <p:cNvPr id="18" name="群組 17"/>
            <p:cNvGrpSpPr/>
            <p:nvPr/>
          </p:nvGrpSpPr>
          <p:grpSpPr>
            <a:xfrm>
              <a:off x="652394" y="3416295"/>
              <a:ext cx="4861899" cy="609760"/>
              <a:chOff x="1450724" y="5273486"/>
              <a:chExt cx="2968028" cy="372238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428106" y="5273491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759880" y="5273491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091654" y="5273491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423430" y="5273490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55204" y="5273489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086978" y="5273489"/>
                <a:ext cx="331774" cy="37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1450724" y="5273486"/>
                <a:ext cx="397617" cy="319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 smtClean="0"/>
                  <a:t>Pat</a:t>
                </a:r>
                <a:endParaRPr lang="zh-TW" altLang="en-US" sz="2800" dirty="0"/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2351582" y="3078528"/>
              <a:ext cx="331774" cy="372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lang="zh-TW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902760" y="3094063"/>
              <a:ext cx="331774" cy="372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zh-TW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46234" y="3089777"/>
              <a:ext cx="331774" cy="372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endParaRPr lang="zh-TW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997412" y="3078528"/>
              <a:ext cx="331774" cy="372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endParaRPr lang="zh-TW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514006" y="3087390"/>
              <a:ext cx="331774" cy="372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  <a:endParaRPr lang="zh-TW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050326" y="3078527"/>
              <a:ext cx="331774" cy="372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  <a:endParaRPr lang="zh-TW" altLang="en-US" sz="2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3087251" y="2205706"/>
            <a:ext cx="359560" cy="1497980"/>
            <a:chOff x="2874974" y="2434312"/>
            <a:chExt cx="359560" cy="1497980"/>
          </a:xfrm>
        </p:grpSpPr>
        <p:sp>
          <p:nvSpPr>
            <p:cNvPr id="28" name="矩形 27"/>
            <p:cNvSpPr/>
            <p:nvPr/>
          </p:nvSpPr>
          <p:spPr>
            <a:xfrm>
              <a:off x="2902760" y="356005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b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874974" y="2434312"/>
              <a:ext cx="331774" cy="372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b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3621606" y="2204341"/>
            <a:ext cx="377252" cy="1447003"/>
            <a:chOff x="3409329" y="2432947"/>
            <a:chExt cx="377252" cy="1447003"/>
          </a:xfrm>
        </p:grpSpPr>
        <p:sp>
          <p:nvSpPr>
            <p:cNvPr id="29" name="矩形 28"/>
            <p:cNvSpPr/>
            <p:nvPr/>
          </p:nvSpPr>
          <p:spPr>
            <a:xfrm>
              <a:off x="3409329" y="3507717"/>
              <a:ext cx="331774" cy="372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c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454807" y="2432947"/>
              <a:ext cx="331774" cy="372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c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183459" y="2224495"/>
            <a:ext cx="350305" cy="1479191"/>
            <a:chOff x="3971182" y="2453101"/>
            <a:chExt cx="350305" cy="1479191"/>
          </a:xfrm>
        </p:grpSpPr>
        <p:sp>
          <p:nvSpPr>
            <p:cNvPr id="30" name="矩形 29"/>
            <p:cNvSpPr/>
            <p:nvPr/>
          </p:nvSpPr>
          <p:spPr>
            <a:xfrm>
              <a:off x="3989713" y="3560059"/>
              <a:ext cx="331774" cy="372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a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971182" y="2453101"/>
              <a:ext cx="331774" cy="372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a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4729167" y="2253337"/>
            <a:ext cx="348073" cy="1450349"/>
            <a:chOff x="4516890" y="2481943"/>
            <a:chExt cx="348073" cy="1450349"/>
          </a:xfrm>
        </p:grpSpPr>
        <p:sp>
          <p:nvSpPr>
            <p:cNvPr id="38" name="矩形 37"/>
            <p:cNvSpPr/>
            <p:nvPr/>
          </p:nvSpPr>
          <p:spPr>
            <a:xfrm>
              <a:off x="4533189" y="3560059"/>
              <a:ext cx="331774" cy="372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b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516890" y="2481943"/>
              <a:ext cx="331774" cy="372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b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5278822" y="2204340"/>
            <a:ext cx="340712" cy="1499346"/>
            <a:chOff x="5066545" y="2432946"/>
            <a:chExt cx="340712" cy="1499346"/>
          </a:xfrm>
        </p:grpSpPr>
        <p:sp>
          <p:nvSpPr>
            <p:cNvPr id="40" name="矩形 39"/>
            <p:cNvSpPr/>
            <p:nvPr/>
          </p:nvSpPr>
          <p:spPr>
            <a:xfrm>
              <a:off x="5075483" y="3560059"/>
              <a:ext cx="331774" cy="372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c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066545" y="2432946"/>
              <a:ext cx="331774" cy="372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c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710295" y="1453236"/>
            <a:ext cx="7587830" cy="1219562"/>
            <a:chOff x="498018" y="1665513"/>
            <a:chExt cx="7587830" cy="1219562"/>
          </a:xfrm>
        </p:grpSpPr>
        <p:sp>
          <p:nvSpPr>
            <p:cNvPr id="5" name="矩形 4"/>
            <p:cNvSpPr/>
            <p:nvPr/>
          </p:nvSpPr>
          <p:spPr>
            <a:xfrm>
              <a:off x="2253431" y="2275324"/>
              <a:ext cx="543476" cy="6097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a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96907" y="2275324"/>
              <a:ext cx="543476" cy="6097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40383" y="2275324"/>
              <a:ext cx="543476" cy="6097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83862" y="2275323"/>
              <a:ext cx="543476" cy="6097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27338" y="2275321"/>
              <a:ext cx="543476" cy="6097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0814" y="2275321"/>
              <a:ext cx="543476" cy="6097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514290" y="2275321"/>
              <a:ext cx="543476" cy="6097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57769" y="2275319"/>
              <a:ext cx="543476" cy="6097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01245" y="2275318"/>
              <a:ext cx="543476" cy="6097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144724" y="2275316"/>
              <a:ext cx="543476" cy="6097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1869024" y="2275316"/>
              <a:ext cx="62168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1869024" y="2885067"/>
              <a:ext cx="62168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498018" y="2275316"/>
              <a:ext cx="12570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String s</a:t>
              </a:r>
              <a:endParaRPr lang="zh-TW" altLang="en-US" sz="2800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2334985" y="1665513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 smtClean="0"/>
                <a:t>s</a:t>
              </a:r>
              <a:r>
                <a:rPr lang="en-US" altLang="zh-TW" sz="2800" baseline="-25000" dirty="0" err="1" smtClean="0"/>
                <a:t>i</a:t>
              </a:r>
              <a:endParaRPr lang="zh-TW" altLang="en-US" sz="2800" baseline="-25000" dirty="0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457207" y="4163783"/>
            <a:ext cx="5206779" cy="523220"/>
            <a:chOff x="244930" y="4376060"/>
            <a:chExt cx="5206779" cy="523220"/>
          </a:xfrm>
        </p:grpSpPr>
        <p:sp>
          <p:nvSpPr>
            <p:cNvPr id="54" name="矩形 53"/>
            <p:cNvSpPr/>
            <p:nvPr/>
          </p:nvSpPr>
          <p:spPr>
            <a:xfrm>
              <a:off x="2342327" y="4469145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960773" y="4483213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493678" y="4481555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042912" y="447953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1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550010" y="4481554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2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19935" y="4481553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3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44930" y="4376060"/>
              <a:ext cx="18278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Resume pt.</a:t>
              </a:r>
              <a:endParaRPr lang="zh-TW" altLang="en-US" sz="2800" dirty="0"/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391886" y="4882242"/>
            <a:ext cx="8425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en-US" altLang="zh-TW" sz="2400" dirty="0" smtClean="0"/>
              <a:t>Thus by knowing the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characters in the pattern </a:t>
            </a:r>
            <a:r>
              <a:rPr lang="en-US" altLang="zh-TW" sz="2400" dirty="0" smtClean="0"/>
              <a:t>and the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position in the pattern where a mismatch occurs with a character in s</a:t>
            </a:r>
            <a:r>
              <a:rPr lang="en-US" altLang="zh-TW" sz="2400" dirty="0" smtClean="0"/>
              <a:t>, we can determine </a:t>
            </a:r>
            <a:r>
              <a:rPr lang="en-US" altLang="zh-TW" sz="2400" b="1" dirty="0" smtClean="0">
                <a:solidFill>
                  <a:srgbClr val="0000CC"/>
                </a:solidFill>
              </a:rPr>
              <a:t>where in the pattern to continue the search for a match without moving backwards in s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4461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Failure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296469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Definition</a:t>
            </a:r>
          </a:p>
          <a:p>
            <a:pPr lvl="1">
              <a:buNone/>
            </a:pPr>
            <a:r>
              <a:rPr lang="en-US" altLang="zh-TW" dirty="0" smtClean="0"/>
              <a:t>If </a:t>
            </a:r>
            <a:r>
              <a:rPr lang="en-US" altLang="zh-TW" dirty="0" smtClean="0"/>
              <a:t>p = p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p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..p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 </a:t>
            </a:r>
            <a:r>
              <a:rPr lang="en-US" altLang="zh-TW" dirty="0" smtClean="0"/>
              <a:t>is a pattern then its </a:t>
            </a:r>
            <a:r>
              <a:rPr lang="en-US" altLang="zh-TW" dirty="0" smtClean="0"/>
              <a:t>failure function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(j)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is defined as</a:t>
            </a:r>
          </a:p>
          <a:p>
            <a:pPr marL="914400" lvl="1" indent="-457200">
              <a:buAutoNum type="arabicParenBoth"/>
            </a:pPr>
            <a:r>
              <a:rPr lang="en-US" altLang="zh-TW" b="1" dirty="0" smtClean="0"/>
              <a:t>largest </a:t>
            </a:r>
            <a:r>
              <a:rPr lang="en-US" altLang="zh-TW" b="1" dirty="0" smtClean="0"/>
              <a:t>k&lt;j </a:t>
            </a:r>
            <a:r>
              <a:rPr lang="en-US" altLang="zh-TW" dirty="0" smtClean="0"/>
              <a:t>such that (</a:t>
            </a:r>
            <a:r>
              <a:rPr lang="en-US" altLang="zh-TW" dirty="0" smtClean="0"/>
              <a:t>p</a:t>
            </a:r>
            <a:r>
              <a:rPr lang="en-US" altLang="zh-TW" baseline="-25000" dirty="0" smtClean="0"/>
              <a:t>j-k</a:t>
            </a:r>
            <a:r>
              <a:rPr lang="en-US" altLang="zh-TW" dirty="0" smtClean="0"/>
              <a:t>p</a:t>
            </a:r>
            <a:r>
              <a:rPr lang="en-US" altLang="zh-TW" baseline="-25000" dirty="0" smtClean="0"/>
              <a:t>j-k+1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p</a:t>
            </a:r>
            <a:r>
              <a:rPr lang="en-US" altLang="zh-TW" baseline="-25000" dirty="0" err="1" smtClean="0"/>
              <a:t>j</a:t>
            </a:r>
            <a:r>
              <a:rPr lang="en-US" altLang="zh-TW" dirty="0" smtClean="0"/>
              <a:t>) = (p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p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p</a:t>
            </a:r>
            <a:r>
              <a:rPr lang="en-US" altLang="zh-TW" baseline="-25000" dirty="0" err="1" smtClean="0"/>
              <a:t>k</a:t>
            </a:r>
            <a:r>
              <a:rPr lang="en-US" altLang="zh-TW" dirty="0" smtClean="0"/>
              <a:t>) </a:t>
            </a:r>
            <a:r>
              <a:rPr lang="en-US" altLang="zh-TW" dirty="0" smtClean="0"/>
              <a:t>if such </a:t>
            </a:r>
            <a:r>
              <a:rPr lang="en-US" altLang="zh-TW" dirty="0" smtClean="0"/>
              <a:t> </a:t>
            </a:r>
          </a:p>
          <a:p>
            <a:pPr marL="914400" lvl="1" indent="-457200">
              <a:buNone/>
            </a:pPr>
            <a:r>
              <a:rPr lang="en-US" altLang="zh-TW" dirty="0" smtClean="0"/>
              <a:t>        a </a:t>
            </a:r>
            <a:r>
              <a:rPr lang="en-US" altLang="zh-TW" dirty="0" smtClean="0"/>
              <a:t>k≧0 exists</a:t>
            </a:r>
          </a:p>
          <a:p>
            <a:pPr lvl="1">
              <a:buNone/>
            </a:pPr>
            <a:r>
              <a:rPr lang="en-US" altLang="zh-TW" dirty="0" smtClean="0"/>
              <a:t>(2) </a:t>
            </a:r>
            <a:r>
              <a:rPr lang="en-US" altLang="zh-TW" dirty="0" smtClean="0"/>
              <a:t> otherwise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(j)</a:t>
            </a:r>
            <a:r>
              <a:rPr lang="en-US" altLang="zh-TW" i="1" dirty="0" smtClean="0"/>
              <a:t> = </a:t>
            </a:r>
            <a:r>
              <a:rPr lang="en-US" altLang="zh-TW" b="1" dirty="0" smtClean="0"/>
              <a:t>-1</a:t>
            </a:r>
            <a:r>
              <a:rPr lang="en-US" altLang="zh-TW" i="1" dirty="0" smtClean="0"/>
              <a:t>;</a:t>
            </a:r>
            <a:endParaRPr lang="en-US" altLang="zh-TW" i="1" dirty="0" smtClean="0"/>
          </a:p>
          <a:p>
            <a:r>
              <a:rPr lang="en-US" altLang="zh-TW" dirty="0" smtClean="0"/>
              <a:t>Example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134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97449" y="5021942"/>
          <a:ext cx="652598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271"/>
                <a:gridCol w="593271"/>
                <a:gridCol w="593271"/>
                <a:gridCol w="593271"/>
                <a:gridCol w="593271"/>
                <a:gridCol w="593271"/>
                <a:gridCol w="593271"/>
                <a:gridCol w="593271"/>
                <a:gridCol w="593271"/>
                <a:gridCol w="593271"/>
                <a:gridCol w="5932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pat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f(j)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381518" y="3427179"/>
          <a:ext cx="41528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271"/>
                <a:gridCol w="593271"/>
                <a:gridCol w="593271"/>
                <a:gridCol w="593271"/>
                <a:gridCol w="593271"/>
                <a:gridCol w="593271"/>
                <a:gridCol w="5932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pat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f(j)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 of Failure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372306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Scenario: </a:t>
            </a:r>
          </a:p>
          <a:p>
            <a:pPr lvl="1"/>
            <a:r>
              <a:rPr lang="en-US" altLang="zh-TW" dirty="0" smtClean="0"/>
              <a:t>string </a:t>
            </a:r>
            <a:r>
              <a:rPr lang="en-US" altLang="zh-TW" b="1" dirty="0" smtClean="0">
                <a:solidFill>
                  <a:srgbClr val="0000CC"/>
                </a:solidFill>
              </a:rPr>
              <a:t>s = s</a:t>
            </a:r>
            <a:r>
              <a:rPr lang="en-US" altLang="zh-TW" b="1" baseline="-25000" dirty="0" smtClean="0">
                <a:solidFill>
                  <a:srgbClr val="0000CC"/>
                </a:solidFill>
              </a:rPr>
              <a:t>0</a:t>
            </a:r>
            <a:r>
              <a:rPr lang="en-US" altLang="zh-TW" b="1" dirty="0" smtClean="0">
                <a:solidFill>
                  <a:srgbClr val="0000CC"/>
                </a:solidFill>
              </a:rPr>
              <a:t>s</a:t>
            </a:r>
            <a:r>
              <a:rPr lang="en-US" altLang="zh-TW" b="1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TW" b="1" dirty="0" smtClean="0">
                <a:solidFill>
                  <a:srgbClr val="0000CC"/>
                </a:solidFill>
              </a:rPr>
              <a:t>…..s</a:t>
            </a:r>
            <a:r>
              <a:rPr lang="en-US" altLang="zh-TW" b="1" baseline="-25000" dirty="0" smtClean="0">
                <a:solidFill>
                  <a:srgbClr val="0000CC"/>
                </a:solidFill>
              </a:rPr>
              <a:t>m-1</a:t>
            </a:r>
            <a:r>
              <a:rPr lang="en-US" altLang="zh-TW" dirty="0" smtClean="0"/>
              <a:t>, pat = </a:t>
            </a:r>
            <a:r>
              <a:rPr lang="en-US" altLang="zh-TW" b="1" dirty="0" smtClean="0">
                <a:solidFill>
                  <a:srgbClr val="0000CC"/>
                </a:solidFill>
              </a:rPr>
              <a:t>p</a:t>
            </a:r>
            <a:r>
              <a:rPr lang="en-US" altLang="zh-TW" b="1" baseline="-25000" dirty="0" smtClean="0">
                <a:solidFill>
                  <a:srgbClr val="0000CC"/>
                </a:solidFill>
              </a:rPr>
              <a:t>0</a:t>
            </a:r>
            <a:r>
              <a:rPr lang="en-US" altLang="zh-TW" b="1" dirty="0" smtClean="0">
                <a:solidFill>
                  <a:srgbClr val="0000CC"/>
                </a:solidFill>
              </a:rPr>
              <a:t>p</a:t>
            </a:r>
            <a:r>
              <a:rPr lang="en-US" altLang="zh-TW" b="1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TW" b="1" dirty="0" smtClean="0">
                <a:solidFill>
                  <a:srgbClr val="0000CC"/>
                </a:solidFill>
              </a:rPr>
              <a:t>…p</a:t>
            </a:r>
            <a:r>
              <a:rPr lang="en-US" altLang="zh-TW" b="1" baseline="-25000" dirty="0" smtClean="0">
                <a:solidFill>
                  <a:srgbClr val="0000CC"/>
                </a:solidFill>
              </a:rPr>
              <a:t>n-1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We are matching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</a:t>
            </a:r>
            <a:r>
              <a:rPr lang="en-US" altLang="zh-TW" b="1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TW" dirty="0" smtClean="0"/>
              <a:t> with a partial match of first j characters of pat 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Rule of pattern matching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If a </a:t>
            </a:r>
            <a:r>
              <a:rPr lang="en-US" altLang="zh-TW" dirty="0" smtClean="0">
                <a:solidFill>
                  <a:srgbClr val="0000CC"/>
                </a:solidFill>
              </a:rPr>
              <a:t>partial match</a:t>
            </a:r>
            <a:r>
              <a:rPr lang="en-US" altLang="zh-TW" dirty="0" smtClean="0"/>
              <a:t> is found such that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</a:t>
            </a:r>
            <a:r>
              <a:rPr lang="en-US" altLang="zh-TW" b="1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TW" b="1" baseline="-25000" dirty="0" smtClean="0">
                <a:solidFill>
                  <a:srgbClr val="C00000"/>
                </a:solidFill>
              </a:rPr>
              <a:t>-j</a:t>
            </a:r>
            <a:r>
              <a:rPr lang="en-US" altLang="zh-TW" b="1" dirty="0" smtClean="0">
                <a:solidFill>
                  <a:srgbClr val="C00000"/>
                </a:solidFill>
              </a:rPr>
              <a:t>..s</a:t>
            </a:r>
            <a:r>
              <a:rPr lang="en-US" altLang="zh-TW" b="1" baseline="-25000" dirty="0" smtClean="0">
                <a:solidFill>
                  <a:srgbClr val="C00000"/>
                </a:solidFill>
              </a:rPr>
              <a:t>i-1</a:t>
            </a:r>
            <a:r>
              <a:rPr lang="en-US" altLang="zh-TW" b="1" dirty="0" smtClean="0">
                <a:solidFill>
                  <a:srgbClr val="C00000"/>
                </a:solidFill>
              </a:rPr>
              <a:t> = p</a:t>
            </a:r>
            <a:r>
              <a:rPr lang="en-US" altLang="zh-TW" b="1" baseline="-25000" dirty="0" smtClean="0">
                <a:solidFill>
                  <a:srgbClr val="C00000"/>
                </a:solidFill>
              </a:rPr>
              <a:t>0</a:t>
            </a:r>
            <a:r>
              <a:rPr lang="en-US" altLang="zh-TW" b="1" dirty="0" smtClean="0">
                <a:solidFill>
                  <a:srgbClr val="C00000"/>
                </a:solidFill>
              </a:rPr>
              <a:t>..p</a:t>
            </a:r>
            <a:r>
              <a:rPr lang="en-US" altLang="zh-TW" b="1" baseline="-25000" dirty="0" smtClean="0">
                <a:solidFill>
                  <a:srgbClr val="C00000"/>
                </a:solidFill>
              </a:rPr>
              <a:t>j-1</a:t>
            </a:r>
            <a:r>
              <a:rPr lang="en-US" altLang="zh-TW" dirty="0" smtClean="0"/>
              <a:t>, and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s</a:t>
            </a:r>
            <a:r>
              <a:rPr lang="en-US" altLang="zh-TW" b="1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</a:rPr>
              <a:t>≠ </a:t>
            </a:r>
            <a:r>
              <a:rPr lang="en-US" altLang="zh-TW" b="1" dirty="0" err="1" smtClean="0">
                <a:solidFill>
                  <a:srgbClr val="C00000"/>
                </a:solidFill>
              </a:rPr>
              <a:t>p</a:t>
            </a:r>
            <a:r>
              <a:rPr lang="en-US" altLang="zh-TW" b="1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zh-TW" dirty="0" smtClean="0"/>
              <a:t>, then matching may be resumed by comparing </a:t>
            </a:r>
            <a:r>
              <a:rPr lang="en-US" altLang="zh-TW" b="1" dirty="0" err="1" smtClean="0"/>
              <a:t>s</a:t>
            </a:r>
            <a:r>
              <a:rPr lang="en-US" altLang="zh-TW" b="1" baseline="-25000" dirty="0" err="1" smtClean="0"/>
              <a:t>i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and </a:t>
            </a:r>
            <a:r>
              <a:rPr lang="en-US" altLang="zh-TW" b="1" dirty="0" err="1" smtClean="0"/>
              <a:t>p</a:t>
            </a:r>
            <a:r>
              <a:rPr lang="en-US" altLang="zh-TW" b="1" baseline="-25000" dirty="0" err="1" smtClean="0"/>
              <a:t>f</a:t>
            </a:r>
            <a:r>
              <a:rPr lang="en-US" altLang="zh-TW" b="1" baseline="-25000" dirty="0" smtClean="0"/>
              <a:t>(j-1)+1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if j </a:t>
            </a:r>
            <a:r>
              <a:rPr lang="en-US" altLang="zh-TW" dirty="0" smtClean="0"/>
              <a:t>≠</a:t>
            </a:r>
            <a:r>
              <a:rPr lang="en-US" altLang="zh-TW" dirty="0" smtClean="0"/>
              <a:t> 0.</a:t>
            </a:r>
          </a:p>
          <a:p>
            <a:pPr lvl="1"/>
            <a:r>
              <a:rPr lang="en-US" altLang="zh-TW" dirty="0" smtClean="0"/>
              <a:t>If j = 0, indicating no partial match so far, then we may continue by comparing </a:t>
            </a:r>
            <a:r>
              <a:rPr lang="en-US" altLang="zh-TW" b="1" dirty="0" smtClean="0"/>
              <a:t>s</a:t>
            </a:r>
            <a:r>
              <a:rPr lang="en-US" altLang="zh-TW" b="1" baseline="-25000" dirty="0" smtClean="0"/>
              <a:t>i+1</a:t>
            </a:r>
            <a:r>
              <a:rPr lang="en-US" altLang="zh-TW" dirty="0" smtClean="0"/>
              <a:t> and </a:t>
            </a:r>
            <a:r>
              <a:rPr lang="en-US" altLang="zh-TW" b="1" dirty="0" smtClean="0"/>
              <a:t>p</a:t>
            </a:r>
            <a:r>
              <a:rPr lang="en-US" altLang="zh-TW" b="1" baseline="-25000" dirty="0" smtClean="0"/>
              <a:t>0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135</a:t>
            </a:fld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12883243" y="4327071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2032000" y="5158740"/>
            <a:ext cx="5063069" cy="1464826"/>
            <a:chOff x="2032000" y="5257800"/>
            <a:chExt cx="5063069" cy="1464826"/>
          </a:xfrm>
        </p:grpSpPr>
        <p:cxnSp>
          <p:nvCxnSpPr>
            <p:cNvPr id="8" name="直線接點 7"/>
            <p:cNvCxnSpPr/>
            <p:nvPr/>
          </p:nvCxnSpPr>
          <p:spPr>
            <a:xfrm>
              <a:off x="2032000" y="5350933"/>
              <a:ext cx="5012267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082802" y="5621864"/>
              <a:ext cx="5012267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rot="16200000" flipH="1">
              <a:off x="4433568" y="5487672"/>
              <a:ext cx="296336" cy="4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H="1">
              <a:off x="4677408" y="5480052"/>
              <a:ext cx="296336" cy="4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4549140" y="5257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s</a:t>
              </a:r>
              <a:r>
                <a:rPr lang="en-US" altLang="zh-TW" baseline="-25000" dirty="0" err="1" smtClean="0"/>
                <a:t>i</a:t>
              </a:r>
              <a:endParaRPr lang="zh-TW" altLang="en-US" baseline="-25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878580" y="5783580"/>
              <a:ext cx="1402080" cy="26670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556760" y="569976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p</a:t>
              </a:r>
              <a:r>
                <a:rPr lang="en-US" altLang="zh-TW" baseline="-25000" dirty="0" err="1" smtClean="0"/>
                <a:t>j</a:t>
              </a:r>
              <a:endParaRPr lang="zh-TW" altLang="en-US" baseline="-25000" dirty="0"/>
            </a:p>
          </p:txBody>
        </p:sp>
        <p:cxnSp>
          <p:nvCxnSpPr>
            <p:cNvPr id="20" name="直線接點 19"/>
            <p:cNvCxnSpPr/>
            <p:nvPr/>
          </p:nvCxnSpPr>
          <p:spPr>
            <a:xfrm rot="16200000" flipH="1">
              <a:off x="4692648" y="5899152"/>
              <a:ext cx="296336" cy="4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16200000" flipH="1">
              <a:off x="4441188" y="5906772"/>
              <a:ext cx="296336" cy="4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rot="16200000" flipH="1">
              <a:off x="3724908" y="5487672"/>
              <a:ext cx="296336" cy="4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878580" y="5783580"/>
              <a:ext cx="708660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78580" y="5364480"/>
              <a:ext cx="708660" cy="25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411980" y="6172200"/>
              <a:ext cx="1402080" cy="26670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/>
            <p:cNvCxnSpPr/>
            <p:nvPr/>
          </p:nvCxnSpPr>
          <p:spPr>
            <a:xfrm rot="16200000" flipH="1">
              <a:off x="4715508" y="6295392"/>
              <a:ext cx="296336" cy="4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rot="16200000" flipH="1">
              <a:off x="4479288" y="6310632"/>
              <a:ext cx="296336" cy="4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4569264" y="6353294"/>
              <a:ext cx="8284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 err="1" smtClean="0"/>
                <a:t>p</a:t>
              </a:r>
              <a:r>
                <a:rPr lang="en-US" altLang="zh-TW" b="1" baseline="-25000" dirty="0" err="1" smtClean="0"/>
                <a:t>f</a:t>
              </a:r>
              <a:r>
                <a:rPr lang="en-US" altLang="zh-TW" b="1" baseline="-25000" dirty="0" smtClean="0"/>
                <a:t>(j-1)+1</a:t>
              </a:r>
              <a:r>
                <a:rPr lang="en-US" altLang="zh-TW" b="1" dirty="0" smtClean="0"/>
                <a:t> 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Using Failure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18458" y="5437409"/>
            <a:ext cx="7639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Next step: </a:t>
            </a:r>
            <a:r>
              <a:rPr lang="en-US" altLang="zh-TW" sz="2400" b="1" dirty="0" smtClean="0"/>
              <a:t>comparing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s</a:t>
            </a:r>
            <a:r>
              <a:rPr lang="en-US" altLang="zh-TW" sz="2400" b="1" baseline="-25000" dirty="0" smtClean="0">
                <a:solidFill>
                  <a:srgbClr val="FF0000"/>
                </a:solidFill>
              </a:rPr>
              <a:t>5</a:t>
            </a:r>
            <a:r>
              <a:rPr lang="en-US" altLang="zh-TW" sz="2400" b="1" dirty="0" smtClean="0"/>
              <a:t> with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</a:t>
            </a:r>
            <a:r>
              <a:rPr lang="en-US" altLang="zh-TW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b="1" dirty="0" smtClean="0"/>
              <a:t> </a:t>
            </a:r>
            <a:endParaRPr lang="en-US" altLang="zh-TW" sz="2400" b="1" dirty="0" smtClean="0"/>
          </a:p>
          <a:p>
            <a:pPr>
              <a:buFont typeface="Arial" pitchFamily="34" charset="0"/>
              <a:buChar char="•"/>
            </a:pPr>
            <a:r>
              <a:rPr lang="en-US" altLang="zh-TW" sz="2400" dirty="0" smtClean="0"/>
              <a:t>Now, the window of String being compared starts from </a:t>
            </a:r>
            <a:r>
              <a:rPr lang="en-US" altLang="zh-TW" sz="2400" b="1" dirty="0" smtClean="0"/>
              <a:t>s</a:t>
            </a:r>
            <a:r>
              <a:rPr lang="en-US" altLang="zh-TW" sz="2400" b="1" baseline="-25000" dirty="0" smtClean="0"/>
              <a:t>3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28057" y="2099129"/>
          <a:ext cx="609600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y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y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333500" y="3100615"/>
          <a:ext cx="435429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545622" y="1399202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s</a:t>
            </a:r>
            <a:r>
              <a:rPr lang="en-US" altLang="zh-TW" sz="2400" b="1" baseline="-25000" dirty="0" smtClean="0">
                <a:solidFill>
                  <a:srgbClr val="FF0000"/>
                </a:solidFill>
              </a:rPr>
              <a:t>5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534737" y="3478367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p</a:t>
            </a:r>
            <a:r>
              <a:rPr lang="en-US" altLang="zh-TW" sz="2400" b="1" baseline="-25000" dirty="0" smtClean="0">
                <a:solidFill>
                  <a:srgbClr val="FF0000"/>
                </a:solidFill>
              </a:rPr>
              <a:t>5</a:t>
            </a:r>
            <a:endParaRPr lang="zh-TW" altLang="en-US" sz="2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36813" y="4183768"/>
          <a:ext cx="50629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130"/>
                <a:gridCol w="457200"/>
                <a:gridCol w="408214"/>
                <a:gridCol w="457200"/>
                <a:gridCol w="424543"/>
                <a:gridCol w="424543"/>
                <a:gridCol w="440871"/>
                <a:gridCol w="473529"/>
                <a:gridCol w="457200"/>
                <a:gridCol w="440871"/>
                <a:gridCol w="3766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F(j)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res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左大括弧 12"/>
          <p:cNvSpPr/>
          <p:nvPr/>
        </p:nvSpPr>
        <p:spPr>
          <a:xfrm rot="16200000" flipV="1">
            <a:off x="3371851" y="693964"/>
            <a:ext cx="293914" cy="403315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大括弧 13"/>
          <p:cNvSpPr/>
          <p:nvPr/>
        </p:nvSpPr>
        <p:spPr>
          <a:xfrm rot="5400000">
            <a:off x="4604656" y="-163285"/>
            <a:ext cx="424543" cy="404948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812971" y="3559630"/>
            <a:ext cx="300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p</a:t>
            </a:r>
            <a:r>
              <a:rPr lang="en-US" altLang="zh-TW" sz="2400" b="1" baseline="-25000" dirty="0" smtClean="0">
                <a:solidFill>
                  <a:srgbClr val="FF0000"/>
                </a:solidFill>
              </a:rPr>
              <a:t>5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→ </a:t>
            </a:r>
            <a:r>
              <a:rPr lang="en-US" altLang="zh-TW" sz="2400" dirty="0" smtClean="0"/>
              <a:t>j=5, f(j-1) + 1 </a:t>
            </a:r>
            <a:r>
              <a:rPr lang="en-US" altLang="zh-TW" sz="2400" dirty="0" smtClean="0"/>
              <a:t>= </a:t>
            </a:r>
            <a:r>
              <a:rPr lang="en-US" altLang="zh-TW" sz="2400" dirty="0" smtClean="0"/>
              <a:t>2</a:t>
            </a:r>
          </a:p>
          <a:p>
            <a:r>
              <a:rPr lang="en-US" altLang="zh-TW" sz="2400" dirty="0" smtClean="0"/>
              <a:t>→ compare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s</a:t>
            </a:r>
            <a:r>
              <a:rPr lang="en-US" altLang="zh-TW" sz="2400" b="1" baseline="-25000" dirty="0" smtClean="0">
                <a:solidFill>
                  <a:srgbClr val="FF0000"/>
                </a:solidFill>
              </a:rPr>
              <a:t>5</a:t>
            </a:r>
            <a:r>
              <a:rPr lang="en-US" altLang="zh-TW" sz="2400" dirty="0" smtClean="0"/>
              <a:t> with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</a:t>
            </a:r>
            <a:r>
              <a:rPr lang="en-US" altLang="zh-TW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KMP Example 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5956" y="1510299"/>
            <a:ext cx="7886700" cy="3176001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No matched characters </a:t>
            </a:r>
          </a:p>
          <a:p>
            <a:pPr lvl="1"/>
            <a:r>
              <a:rPr lang="en-US" altLang="zh-TW" dirty="0" smtClean="0"/>
              <a:t>Advance the searching point in the string </a:t>
            </a:r>
          </a:p>
          <a:p>
            <a:pPr lvl="1"/>
            <a:r>
              <a:rPr lang="en-US" altLang="zh-TW" dirty="0" smtClean="0"/>
              <a:t>Resume at pat[0]</a:t>
            </a:r>
          </a:p>
          <a:p>
            <a:r>
              <a:rPr lang="en-US" altLang="zh-TW" dirty="0" smtClean="0"/>
              <a:t>Others</a:t>
            </a:r>
          </a:p>
          <a:p>
            <a:pPr lvl="1"/>
            <a:r>
              <a:rPr lang="en-US" altLang="zh-TW" dirty="0" smtClean="0"/>
              <a:t>Keep the searching </a:t>
            </a:r>
            <a:r>
              <a:rPr lang="en-US" altLang="zh-TW" dirty="0"/>
              <a:t>point </a:t>
            </a:r>
            <a:r>
              <a:rPr lang="en-US" altLang="zh-TW" dirty="0" smtClean="0"/>
              <a:t>in the string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Table</a:t>
            </a:r>
            <a:r>
              <a:rPr lang="en-US" altLang="zh-TW" dirty="0" smtClean="0"/>
              <a:t> look-up to determine the pattern resume </a:t>
            </a:r>
            <a:r>
              <a:rPr lang="en-US" altLang="zh-TW" dirty="0" smtClean="0"/>
              <a:t>point</a:t>
            </a:r>
            <a:endParaRPr lang="en-US" altLang="zh-TW" dirty="0" smtClean="0"/>
          </a:p>
          <a:p>
            <a:r>
              <a:rPr lang="en-US" altLang="zh-TW" dirty="0" smtClean="0"/>
              <a:t>Table contents depend on the </a:t>
            </a:r>
            <a:r>
              <a:rPr lang="en-US" altLang="zh-TW" dirty="0" smtClean="0">
                <a:solidFill>
                  <a:srgbClr val="7030A0"/>
                </a:solidFill>
              </a:rPr>
              <a:t>pattern</a:t>
            </a:r>
            <a:r>
              <a:rPr lang="en-US" altLang="zh-TW" dirty="0" smtClean="0"/>
              <a:t> (instead of the string)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137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342734" y="4696422"/>
            <a:ext cx="4589703" cy="1073596"/>
            <a:chOff x="576398" y="2643799"/>
            <a:chExt cx="4589703" cy="1073596"/>
          </a:xfrm>
        </p:grpSpPr>
        <p:sp>
          <p:nvSpPr>
            <p:cNvPr id="6" name="矩形 5"/>
            <p:cNvSpPr/>
            <p:nvPr/>
          </p:nvSpPr>
          <p:spPr>
            <a:xfrm>
              <a:off x="3175455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07229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39003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70779" y="265773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02553" y="265773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834327" y="265773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82473" y="2643799"/>
              <a:ext cx="1021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Pattern:</a:t>
              </a:r>
              <a:endParaRPr lang="zh-TW" altLang="en-US" sz="20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76398" y="3009509"/>
              <a:ext cx="16798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Resume point </a:t>
              </a:r>
              <a:br>
                <a:rPr lang="en-US" altLang="zh-TW" sz="2000" dirty="0" smtClean="0"/>
              </a:br>
              <a:r>
                <a:rPr lang="en-US" altLang="zh-TW" sz="2000" dirty="0" smtClean="0"/>
                <a:t>vs last match:</a:t>
              </a:r>
              <a:endParaRPr lang="zh-TW" altLang="en-US" sz="20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941789" y="5199504"/>
            <a:ext cx="1990648" cy="374450"/>
            <a:chOff x="2759882" y="2655702"/>
            <a:chExt cx="1990648" cy="374450"/>
          </a:xfrm>
        </p:grpSpPr>
        <p:sp>
          <p:nvSpPr>
            <p:cNvPr id="15" name="矩形 14"/>
            <p:cNvSpPr/>
            <p:nvPr/>
          </p:nvSpPr>
          <p:spPr>
            <a:xfrm>
              <a:off x="2759882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91656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23432" y="265773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55206" y="265773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86980" y="265791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2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418756" y="2655702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3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3941789" y="5995096"/>
            <a:ext cx="1990646" cy="372414"/>
            <a:chOff x="2759882" y="2657738"/>
            <a:chExt cx="1990646" cy="372414"/>
          </a:xfrm>
        </p:grpSpPr>
        <p:sp>
          <p:nvSpPr>
            <p:cNvPr id="24" name="矩形 23"/>
            <p:cNvSpPr/>
            <p:nvPr/>
          </p:nvSpPr>
          <p:spPr>
            <a:xfrm>
              <a:off x="2759882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-1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091656" y="2657740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-1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423432" y="265773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-1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755206" y="265773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086980" y="265791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418754" y="265773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直線接點 29"/>
          <p:cNvCxnSpPr/>
          <p:nvPr/>
        </p:nvCxnSpPr>
        <p:spPr>
          <a:xfrm>
            <a:off x="1041523" y="5827952"/>
            <a:ext cx="71276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348810" y="5801620"/>
            <a:ext cx="212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Textbook refers to an equivalent table as </a:t>
            </a:r>
            <a:r>
              <a:rPr lang="en-US" altLang="zh-TW" b="1" dirty="0" smtClean="0">
                <a:solidFill>
                  <a:srgbClr val="0000CC"/>
                </a:solidFill>
              </a:rPr>
              <a:t>failure function</a:t>
            </a:r>
            <a:endParaRPr lang="zh-TW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48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Fast Find Using the KMP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138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28650" y="1536637"/>
            <a:ext cx="7886700" cy="4985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String::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FastFind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(String pat) 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pat.Length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lengthS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Length();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 &amp;&amp; 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lengthS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)){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pat.str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posS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posP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posS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    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posP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posS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posP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pat.f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posP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-1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-1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Textbook stops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 matching once a match is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return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posS-lengthP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152475" y="6069083"/>
            <a:ext cx="18597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time = O(</a:t>
            </a:r>
            <a:r>
              <a:rPr lang="en-US" altLang="zh-TW" b="1" dirty="0" err="1" smtClean="0"/>
              <a:t>lengthS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164492" y="3024554"/>
            <a:ext cx="0" cy="55236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64492" y="3804484"/>
            <a:ext cx="0" cy="982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949339" y="2791472"/>
            <a:ext cx="0" cy="22018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6596745" y="1594753"/>
            <a:ext cx="1814279" cy="1809206"/>
            <a:chOff x="6515100" y="1741714"/>
            <a:chExt cx="1814279" cy="1809206"/>
          </a:xfrm>
        </p:grpSpPr>
        <p:sp>
          <p:nvSpPr>
            <p:cNvPr id="20" name="矩形 19"/>
            <p:cNvSpPr/>
            <p:nvPr/>
          </p:nvSpPr>
          <p:spPr>
            <a:xfrm>
              <a:off x="6537960" y="1821180"/>
              <a:ext cx="1767840" cy="17297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515100" y="2188028"/>
              <a:ext cx="1814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/>
                <a:t>abcab</a:t>
              </a:r>
              <a:r>
                <a:rPr lang="en-US" altLang="zh-TW" sz="2000" b="1" dirty="0" err="1" smtClean="0">
                  <a:solidFill>
                    <a:srgbClr val="FF0000"/>
                  </a:solidFill>
                </a:rPr>
                <a:t>y</a:t>
              </a:r>
              <a:r>
                <a:rPr lang="en-US" altLang="zh-TW" sz="2000" b="1" dirty="0" err="1" smtClean="0"/>
                <a:t>abyacab</a:t>
              </a:r>
              <a:endParaRPr lang="zh-TW" altLang="en-US" sz="20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531429" y="2645227"/>
              <a:ext cx="14225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 smtClean="0"/>
                <a:t>abcab</a:t>
              </a:r>
              <a:r>
                <a:rPr lang="en-US" altLang="zh-TW" sz="2000" b="1" dirty="0" err="1" smtClean="0">
                  <a:solidFill>
                    <a:srgbClr val="FF0000"/>
                  </a:solidFill>
                </a:rPr>
                <a:t>c</a:t>
              </a:r>
              <a:r>
                <a:rPr lang="en-US" altLang="zh-TW" sz="2000" b="1" dirty="0" err="1" smtClean="0"/>
                <a:t>acab</a:t>
              </a:r>
              <a:endParaRPr lang="zh-TW" altLang="en-US" sz="20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970123" y="174171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err="1" smtClean="0"/>
                <a:t>posS</a:t>
              </a:r>
              <a:endParaRPr lang="zh-TW" altLang="en-US" sz="20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007135" y="3104605"/>
              <a:ext cx="6880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err="1" smtClean="0"/>
                <a:t>posP</a:t>
              </a:r>
              <a:endParaRPr lang="zh-TW" altLang="en-US" sz="2000" dirty="0"/>
            </a:p>
          </p:txBody>
        </p:sp>
        <p:cxnSp>
          <p:nvCxnSpPr>
            <p:cNvPr id="16" name="直線單箭頭接點 15"/>
            <p:cNvCxnSpPr>
              <a:stCxn id="13" idx="2"/>
            </p:cNvCxnSpPr>
            <p:nvPr/>
          </p:nvCxnSpPr>
          <p:spPr>
            <a:xfrm rot="16200000" flipH="1">
              <a:off x="7223729" y="2225009"/>
              <a:ext cx="167036" cy="66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rot="16200000" flipH="1">
              <a:off x="7216109" y="3093689"/>
              <a:ext cx="167036" cy="666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5579" y="3560990"/>
            <a:ext cx="28575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412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Recap KMP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81667" y="1424149"/>
            <a:ext cx="2735213" cy="402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 smtClean="0">
                <a:solidFill>
                  <a:schemeClr val="tx1"/>
                </a:solidFill>
              </a:rPr>
              <a:t>posS</a:t>
            </a:r>
            <a:r>
              <a:rPr lang="en-US" altLang="zh-TW" sz="2200" dirty="0" smtClean="0">
                <a:solidFill>
                  <a:schemeClr val="tx1"/>
                </a:solidFill>
              </a:rPr>
              <a:t> = 0;   </a:t>
            </a:r>
            <a:r>
              <a:rPr lang="en-US" altLang="zh-TW" sz="2200" b="1" dirty="0" err="1" smtClean="0">
                <a:solidFill>
                  <a:schemeClr val="tx1"/>
                </a:solidFill>
              </a:rPr>
              <a:t>posP</a:t>
            </a:r>
            <a:r>
              <a:rPr lang="en-US" altLang="zh-TW" sz="2200" dirty="0" smtClean="0">
                <a:solidFill>
                  <a:schemeClr val="tx1"/>
                </a:solidFill>
              </a:rPr>
              <a:t> = 0;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98981" y="3654427"/>
            <a:ext cx="1313949" cy="879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>
                <a:solidFill>
                  <a:schemeClr val="tx1"/>
                </a:solidFill>
              </a:rPr>
              <a:t>posS</a:t>
            </a:r>
            <a:r>
              <a:rPr lang="en-US" altLang="zh-TW" sz="2200" dirty="0" smtClean="0">
                <a:solidFill>
                  <a:schemeClr val="tx1"/>
                </a:solidFill>
              </a:rPr>
              <a:t> ++;   </a:t>
            </a:r>
          </a:p>
          <a:p>
            <a:pPr algn="ctr"/>
            <a:r>
              <a:rPr lang="en-US" altLang="zh-TW" sz="2200" b="1" dirty="0" err="1" smtClean="0">
                <a:solidFill>
                  <a:schemeClr val="tx1"/>
                </a:solidFill>
              </a:rPr>
              <a:t>posP</a:t>
            </a:r>
            <a:r>
              <a:rPr lang="en-US" altLang="zh-TW" sz="2200" dirty="0" smtClean="0">
                <a:solidFill>
                  <a:schemeClr val="tx1"/>
                </a:solidFill>
              </a:rPr>
              <a:t> ++;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流程圖: 決策 6"/>
          <p:cNvSpPr/>
          <p:nvPr/>
        </p:nvSpPr>
        <p:spPr>
          <a:xfrm>
            <a:off x="2948330" y="2188029"/>
            <a:ext cx="2407381" cy="73478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32979" y="3654427"/>
            <a:ext cx="1395875" cy="879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>
                <a:solidFill>
                  <a:schemeClr val="tx1"/>
                </a:solidFill>
              </a:rPr>
              <a:t>posS</a:t>
            </a:r>
            <a:r>
              <a:rPr lang="en-US" altLang="zh-TW" sz="2200" dirty="0" smtClean="0">
                <a:solidFill>
                  <a:schemeClr val="tx1"/>
                </a:solidFill>
              </a:rPr>
              <a:t> ++;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9613" y="3654428"/>
            <a:ext cx="2871157" cy="879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 smtClean="0">
                <a:solidFill>
                  <a:schemeClr val="tx1"/>
                </a:solidFill>
              </a:rPr>
              <a:t>posP</a:t>
            </a:r>
            <a:r>
              <a:rPr lang="en-US" altLang="zh-TW" sz="2200" dirty="0" smtClean="0">
                <a:solidFill>
                  <a:schemeClr val="tx1"/>
                </a:solidFill>
              </a:rPr>
              <a:t> = one value between 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0</a:t>
            </a:r>
            <a:r>
              <a:rPr lang="en-US" altLang="zh-TW" sz="2200" dirty="0" smtClean="0">
                <a:solidFill>
                  <a:schemeClr val="tx1"/>
                </a:solidFill>
              </a:rPr>
              <a:t> and </a:t>
            </a:r>
            <a:r>
              <a:rPr lang="en-US" altLang="zh-TW" sz="2200" b="1" dirty="0" err="1">
                <a:solidFill>
                  <a:schemeClr val="tx1"/>
                </a:solidFill>
              </a:rPr>
              <a:t>posP</a:t>
            </a:r>
            <a:r>
              <a:rPr lang="en-US" altLang="zh-TW" sz="2200" dirty="0">
                <a:solidFill>
                  <a:schemeClr val="tx1"/>
                </a:solidFill>
              </a:rPr>
              <a:t> -</a:t>
            </a:r>
            <a:r>
              <a:rPr lang="en-US" altLang="zh-TW" sz="2200" dirty="0" smtClean="0">
                <a:solidFill>
                  <a:schemeClr val="tx1"/>
                </a:solidFill>
              </a:rPr>
              <a:t>1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5" idx="2"/>
          </p:cNvCxnSpPr>
          <p:nvPr/>
        </p:nvCxnSpPr>
        <p:spPr>
          <a:xfrm>
            <a:off x="4149274" y="1826203"/>
            <a:ext cx="2746" cy="221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圖: 決策 25"/>
          <p:cNvSpPr/>
          <p:nvPr/>
        </p:nvSpPr>
        <p:spPr>
          <a:xfrm>
            <a:off x="4460240" y="2850857"/>
            <a:ext cx="2773680" cy="66836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 smtClean="0">
                <a:solidFill>
                  <a:schemeClr val="tx1"/>
                </a:solidFill>
              </a:rPr>
              <a:t>posP</a:t>
            </a:r>
            <a:r>
              <a:rPr lang="en-US" altLang="zh-TW" sz="2200" dirty="0" smtClean="0">
                <a:solidFill>
                  <a:schemeClr val="tx1"/>
                </a:solidFill>
              </a:rPr>
              <a:t> == 0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cxnSp>
        <p:nvCxnSpPr>
          <p:cNvPr id="31" name="肘形接點 30"/>
          <p:cNvCxnSpPr>
            <a:stCxn id="7" idx="3"/>
            <a:endCxn id="26" idx="0"/>
          </p:cNvCxnSpPr>
          <p:nvPr/>
        </p:nvCxnSpPr>
        <p:spPr>
          <a:xfrm>
            <a:off x="5355711" y="2555422"/>
            <a:ext cx="491369" cy="2954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7" idx="1"/>
            <a:endCxn id="6" idx="0"/>
          </p:cNvCxnSpPr>
          <p:nvPr/>
        </p:nvCxnSpPr>
        <p:spPr>
          <a:xfrm rot="10800000" flipV="1">
            <a:off x="2255956" y="2555421"/>
            <a:ext cx="692374" cy="109900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6" idx="1"/>
            <a:endCxn id="8" idx="0"/>
          </p:cNvCxnSpPr>
          <p:nvPr/>
        </p:nvCxnSpPr>
        <p:spPr>
          <a:xfrm rot="10800000" flipV="1">
            <a:off x="4230918" y="3185039"/>
            <a:ext cx="229323" cy="4693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26" idx="3"/>
            <a:endCxn id="9" idx="0"/>
          </p:cNvCxnSpPr>
          <p:nvPr/>
        </p:nvCxnSpPr>
        <p:spPr>
          <a:xfrm>
            <a:off x="7233920" y="3185039"/>
            <a:ext cx="291272" cy="4693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圖: 決策 42"/>
          <p:cNvSpPr/>
          <p:nvPr/>
        </p:nvSpPr>
        <p:spPr>
          <a:xfrm>
            <a:off x="2255955" y="5113030"/>
            <a:ext cx="3927675" cy="97960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>
                <a:solidFill>
                  <a:schemeClr val="tx1"/>
                </a:solidFill>
              </a:rPr>
              <a:t>posS</a:t>
            </a:r>
            <a:r>
              <a:rPr lang="en-US" altLang="zh-TW" sz="2200" dirty="0" smtClean="0">
                <a:solidFill>
                  <a:schemeClr val="tx1"/>
                </a:solidFill>
              </a:rPr>
              <a:t> &gt;= N or </a:t>
            </a:r>
            <a:br>
              <a:rPr lang="en-US" altLang="zh-TW" sz="2200" dirty="0" smtClean="0">
                <a:solidFill>
                  <a:schemeClr val="tx1"/>
                </a:solidFill>
              </a:rPr>
            </a:br>
            <a:r>
              <a:rPr lang="en-US" altLang="zh-TW" sz="2200" b="1" dirty="0" err="1">
                <a:solidFill>
                  <a:schemeClr val="tx1"/>
                </a:solidFill>
              </a:rPr>
              <a:t>posP</a:t>
            </a:r>
            <a:r>
              <a:rPr lang="en-US" altLang="zh-TW" sz="2200" dirty="0" smtClean="0">
                <a:solidFill>
                  <a:schemeClr val="tx1"/>
                </a:solidFill>
              </a:rPr>
              <a:t> &gt;= M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cxnSp>
        <p:nvCxnSpPr>
          <p:cNvPr id="45" name="肘形接點 44"/>
          <p:cNvCxnSpPr>
            <a:stCxn id="43" idx="1"/>
            <a:endCxn id="7" idx="0"/>
          </p:cNvCxnSpPr>
          <p:nvPr/>
        </p:nvCxnSpPr>
        <p:spPr>
          <a:xfrm rot="10800000" flipH="1">
            <a:off x="2255955" y="2188030"/>
            <a:ext cx="1896066" cy="3414805"/>
          </a:xfrm>
          <a:prstGeom prst="bentConnector4">
            <a:avLst>
              <a:gd name="adj1" fmla="val -53394"/>
              <a:gd name="adj2" fmla="val 1066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8" idx="2"/>
            <a:endCxn id="43" idx="0"/>
          </p:cNvCxnSpPr>
          <p:nvPr/>
        </p:nvCxnSpPr>
        <p:spPr>
          <a:xfrm rot="5400000">
            <a:off x="3935840" y="4817953"/>
            <a:ext cx="579030" cy="1112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6" idx="2"/>
            <a:endCxn id="43" idx="0"/>
          </p:cNvCxnSpPr>
          <p:nvPr/>
        </p:nvCxnSpPr>
        <p:spPr>
          <a:xfrm rot="16200000" flipH="1">
            <a:off x="2948359" y="3841596"/>
            <a:ext cx="579030" cy="19638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9" idx="2"/>
            <a:endCxn id="43" idx="0"/>
          </p:cNvCxnSpPr>
          <p:nvPr/>
        </p:nvCxnSpPr>
        <p:spPr>
          <a:xfrm rot="5400000">
            <a:off x="5582979" y="3170816"/>
            <a:ext cx="579029" cy="33053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圓角矩形 54"/>
          <p:cNvSpPr/>
          <p:nvPr/>
        </p:nvSpPr>
        <p:spPr>
          <a:xfrm>
            <a:off x="3454085" y="814224"/>
            <a:ext cx="1395875" cy="2922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>
                <a:solidFill>
                  <a:schemeClr val="tx1"/>
                </a:solidFill>
              </a:rPr>
              <a:t>START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3532979" y="6356351"/>
            <a:ext cx="1395875" cy="2922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>
                <a:solidFill>
                  <a:schemeClr val="tx1"/>
                </a:solidFill>
              </a:rPr>
              <a:t>END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cxnSp>
        <p:nvCxnSpPr>
          <p:cNvPr id="58" name="肘形接點 57"/>
          <p:cNvCxnSpPr>
            <a:stCxn id="55" idx="2"/>
          </p:cNvCxnSpPr>
          <p:nvPr/>
        </p:nvCxnSpPr>
        <p:spPr>
          <a:xfrm rot="5400000">
            <a:off x="3994779" y="1263679"/>
            <a:ext cx="314487" cy="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43" idx="2"/>
            <a:endCxn id="56" idx="0"/>
          </p:cNvCxnSpPr>
          <p:nvPr/>
        </p:nvCxnSpPr>
        <p:spPr>
          <a:xfrm rot="16200000" flipH="1">
            <a:off x="4093499" y="6218932"/>
            <a:ext cx="263713" cy="1112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4323518" y="5963061"/>
            <a:ext cx="322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Y</a:t>
            </a:r>
            <a:endParaRPr lang="zh-TW" altLang="en-US" sz="22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080237" y="5171947"/>
            <a:ext cx="3674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N</a:t>
            </a:r>
            <a:endParaRPr lang="zh-TW" altLang="en-US" sz="22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4331610" y="2809931"/>
            <a:ext cx="322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Y</a:t>
            </a:r>
            <a:endParaRPr lang="zh-TW" altLang="en-US" sz="22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6805800" y="2809931"/>
            <a:ext cx="3674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N</a:t>
            </a:r>
            <a:endParaRPr lang="zh-TW" altLang="en-US" sz="2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509370" y="2247015"/>
            <a:ext cx="126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character match?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991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Implementation of Operations on</a:t>
            </a:r>
            <a:br>
              <a:rPr lang="en-US" altLang="zh-TW" dirty="0" smtClean="0"/>
            </a:br>
            <a:r>
              <a:rPr lang="en-US" altLang="zh-TW" dirty="0" smtClean="0"/>
              <a:t>Rectangle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8237764" cy="466763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// In the source file </a:t>
            </a:r>
            <a:r>
              <a:rPr lang="en-US" altLang="zh-TW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Rectangle.C</a:t>
            </a:r>
            <a:endParaRPr lang="en-US" altLang="zh-TW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#include “</a:t>
            </a:r>
            <a:r>
              <a:rPr lang="en-US" altLang="zh-TW" sz="2400" b="1" dirty="0" err="1" smtClean="0">
                <a:latin typeface="Times New Roman" pitchFamily="18" charset="0"/>
                <a:cs typeface="Times New Roman" pitchFamily="18" charset="0"/>
              </a:rPr>
              <a:t>Rectangle.h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// The prefix “Rectangle::” identifies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GetHeight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GetWidth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// as member functions belonging to class Rectangle. It is</a:t>
            </a:r>
          </a:p>
          <a:p>
            <a:pPr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// required because the member functions are implemented</a:t>
            </a:r>
          </a:p>
          <a:p>
            <a:pPr>
              <a:buNone/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// outside their class definition</a:t>
            </a:r>
          </a:p>
          <a:p>
            <a:pPr>
              <a:buNone/>
            </a:pPr>
            <a:r>
              <a:rPr lang="en-US" altLang="zh-TW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 Rectangle::</a:t>
            </a:r>
            <a:r>
              <a:rPr lang="en-US" altLang="zh-TW" sz="2400" b="1" dirty="0" err="1" smtClean="0">
                <a:latin typeface="Times New Roman" pitchFamily="18" charset="0"/>
                <a:cs typeface="Times New Roman" pitchFamily="18" charset="0"/>
              </a:rPr>
              <a:t>GetHeight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() { return </a:t>
            </a:r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>
              <a:buNone/>
            </a:pPr>
            <a:r>
              <a:rPr lang="en-US" altLang="zh-TW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 Rectangle::</a:t>
            </a:r>
            <a:r>
              <a:rPr lang="en-US" altLang="zh-TW" sz="2400" b="1" dirty="0" err="1" smtClean="0">
                <a:latin typeface="Times New Roman" pitchFamily="18" charset="0"/>
                <a:cs typeface="Times New Roman" pitchFamily="18" charset="0"/>
              </a:rPr>
              <a:t>GetWidth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() { return </a:t>
            </a:r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>
              <a:buNone/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void Rectangle::</a:t>
            </a:r>
            <a:r>
              <a:rPr lang="en-US" altLang="zh-TW" sz="2400" b="1" dirty="0" err="1" smtClean="0">
                <a:latin typeface="Times New Roman" pitchFamily="18" charset="0"/>
                <a:cs typeface="Times New Roman" pitchFamily="18" charset="0"/>
              </a:rPr>
              <a:t>SetWidth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) { </a:t>
            </a:r>
            <a:r>
              <a:rPr lang="en-US" altLang="zh-TW" sz="2400" b="1" i="1" dirty="0" err="1" smtClean="0">
                <a:latin typeface="Times New Roman" pitchFamily="18" charset="0"/>
                <a:cs typeface="Times New Roman" pitchFamily="18" charset="0"/>
              </a:rPr>
              <a:t>xLow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; }</a:t>
            </a:r>
            <a:endParaRPr lang="zh-TW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void Rectangle::</a:t>
            </a:r>
            <a:r>
              <a:rPr lang="en-US" altLang="zh-TW" sz="2400" b="1" dirty="0" err="1" smtClean="0">
                <a:latin typeface="Times New Roman" pitchFamily="18" charset="0"/>
                <a:cs typeface="Times New Roman" pitchFamily="18" charset="0"/>
              </a:rPr>
              <a:t>SetWidth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) { </a:t>
            </a:r>
            <a:r>
              <a:rPr lang="en-US" altLang="zh-TW" sz="2400" b="1" i="1" dirty="0" err="1" smtClean="0">
                <a:latin typeface="Times New Roman" pitchFamily="18" charset="0"/>
                <a:cs typeface="Times New Roman" pitchFamily="18" charset="0"/>
              </a:rPr>
              <a:t>yLow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; }</a:t>
            </a:r>
            <a:endParaRPr lang="zh-TW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Recap KMP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81667" y="1424149"/>
            <a:ext cx="2735213" cy="402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 smtClean="0">
                <a:solidFill>
                  <a:schemeClr val="tx1"/>
                </a:solidFill>
              </a:rPr>
              <a:t>posS</a:t>
            </a:r>
            <a:r>
              <a:rPr lang="en-US" altLang="zh-TW" sz="2200" dirty="0" smtClean="0">
                <a:solidFill>
                  <a:schemeClr val="tx1"/>
                </a:solidFill>
              </a:rPr>
              <a:t> = 0;   </a:t>
            </a:r>
            <a:r>
              <a:rPr lang="en-US" altLang="zh-TW" sz="2200" b="1" dirty="0" err="1" smtClean="0">
                <a:solidFill>
                  <a:schemeClr val="tx1"/>
                </a:solidFill>
              </a:rPr>
              <a:t>posP</a:t>
            </a:r>
            <a:r>
              <a:rPr lang="en-US" altLang="zh-TW" sz="2200" dirty="0" smtClean="0">
                <a:solidFill>
                  <a:schemeClr val="tx1"/>
                </a:solidFill>
              </a:rPr>
              <a:t> = 0;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98981" y="3654427"/>
            <a:ext cx="1313949" cy="879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>
                <a:solidFill>
                  <a:srgbClr val="C00000"/>
                </a:solidFill>
              </a:rPr>
              <a:t>posS</a:t>
            </a:r>
            <a:r>
              <a:rPr lang="en-US" altLang="zh-TW" sz="2200" dirty="0" smtClean="0">
                <a:solidFill>
                  <a:srgbClr val="C00000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++;   </a:t>
            </a:r>
          </a:p>
          <a:p>
            <a:pPr algn="ctr"/>
            <a:r>
              <a:rPr lang="en-US" altLang="zh-TW" sz="2200" b="1" dirty="0" err="1" smtClean="0">
                <a:solidFill>
                  <a:schemeClr val="tx1"/>
                </a:solidFill>
              </a:rPr>
              <a:t>posP</a:t>
            </a:r>
            <a:r>
              <a:rPr lang="en-US" altLang="zh-TW" sz="2200" dirty="0" smtClean="0">
                <a:solidFill>
                  <a:schemeClr val="tx1"/>
                </a:solidFill>
              </a:rPr>
              <a:t> ++;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流程圖: 決策 6"/>
          <p:cNvSpPr/>
          <p:nvPr/>
        </p:nvSpPr>
        <p:spPr>
          <a:xfrm>
            <a:off x="2948330" y="2293270"/>
            <a:ext cx="2407381" cy="40941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32979" y="3654427"/>
            <a:ext cx="1395875" cy="879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>
                <a:solidFill>
                  <a:srgbClr val="C00000"/>
                </a:solidFill>
              </a:rPr>
              <a:t>posS</a:t>
            </a:r>
            <a:r>
              <a:rPr lang="en-US" altLang="zh-TW" sz="2200" dirty="0" smtClean="0">
                <a:solidFill>
                  <a:srgbClr val="C00000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++;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9613" y="3654428"/>
            <a:ext cx="2871157" cy="879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 smtClean="0">
                <a:solidFill>
                  <a:schemeClr val="tx1"/>
                </a:solidFill>
              </a:rPr>
              <a:t>posP</a:t>
            </a:r>
            <a:r>
              <a:rPr lang="en-US" altLang="zh-TW" sz="2200" dirty="0" smtClean="0">
                <a:solidFill>
                  <a:schemeClr val="tx1"/>
                </a:solidFill>
              </a:rPr>
              <a:t> = one value between 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0</a:t>
            </a:r>
            <a:r>
              <a:rPr lang="en-US" altLang="zh-TW" sz="2200" dirty="0" smtClean="0">
                <a:solidFill>
                  <a:schemeClr val="tx1"/>
                </a:solidFill>
              </a:rPr>
              <a:t> and </a:t>
            </a:r>
            <a:r>
              <a:rPr lang="en-US" altLang="zh-TW" sz="2200" b="1" dirty="0" err="1">
                <a:solidFill>
                  <a:schemeClr val="tx1"/>
                </a:solidFill>
              </a:rPr>
              <a:t>posP</a:t>
            </a:r>
            <a:r>
              <a:rPr lang="en-US" altLang="zh-TW" sz="2200" dirty="0">
                <a:solidFill>
                  <a:schemeClr val="tx1"/>
                </a:solidFill>
              </a:rPr>
              <a:t> -</a:t>
            </a:r>
            <a:r>
              <a:rPr lang="en-US" altLang="zh-TW" sz="2200" dirty="0" smtClean="0">
                <a:solidFill>
                  <a:schemeClr val="tx1"/>
                </a:solidFill>
              </a:rPr>
              <a:t>1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5" idx="2"/>
          </p:cNvCxnSpPr>
          <p:nvPr/>
        </p:nvCxnSpPr>
        <p:spPr>
          <a:xfrm>
            <a:off x="4149274" y="1826203"/>
            <a:ext cx="2746" cy="221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圖: 決策 25"/>
          <p:cNvSpPr/>
          <p:nvPr/>
        </p:nvSpPr>
        <p:spPr>
          <a:xfrm>
            <a:off x="4460240" y="2850857"/>
            <a:ext cx="2773680" cy="66836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 smtClean="0">
                <a:solidFill>
                  <a:schemeClr val="tx1"/>
                </a:solidFill>
              </a:rPr>
              <a:t>posP</a:t>
            </a:r>
            <a:r>
              <a:rPr lang="en-US" altLang="zh-TW" sz="2200" dirty="0" smtClean="0">
                <a:solidFill>
                  <a:schemeClr val="tx1"/>
                </a:solidFill>
              </a:rPr>
              <a:t> == 0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cxnSp>
        <p:nvCxnSpPr>
          <p:cNvPr id="31" name="肘形接點 30"/>
          <p:cNvCxnSpPr>
            <a:stCxn id="7" idx="3"/>
            <a:endCxn id="26" idx="0"/>
          </p:cNvCxnSpPr>
          <p:nvPr/>
        </p:nvCxnSpPr>
        <p:spPr>
          <a:xfrm>
            <a:off x="5355711" y="2497980"/>
            <a:ext cx="491369" cy="3528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7" idx="1"/>
            <a:endCxn id="6" idx="0"/>
          </p:cNvCxnSpPr>
          <p:nvPr/>
        </p:nvCxnSpPr>
        <p:spPr>
          <a:xfrm rot="10800000" flipV="1">
            <a:off x="2255956" y="2497979"/>
            <a:ext cx="692374" cy="115644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6" idx="1"/>
            <a:endCxn id="8" idx="0"/>
          </p:cNvCxnSpPr>
          <p:nvPr/>
        </p:nvCxnSpPr>
        <p:spPr>
          <a:xfrm rot="10800000" flipV="1">
            <a:off x="4230918" y="3185039"/>
            <a:ext cx="229323" cy="4693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26" idx="3"/>
            <a:endCxn id="9" idx="0"/>
          </p:cNvCxnSpPr>
          <p:nvPr/>
        </p:nvCxnSpPr>
        <p:spPr>
          <a:xfrm>
            <a:off x="7233920" y="3185039"/>
            <a:ext cx="291272" cy="4693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圖: 決策 42"/>
          <p:cNvSpPr/>
          <p:nvPr/>
        </p:nvSpPr>
        <p:spPr>
          <a:xfrm>
            <a:off x="2255955" y="5113030"/>
            <a:ext cx="3927675" cy="97960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>
                <a:solidFill>
                  <a:srgbClr val="C00000"/>
                </a:solidFill>
              </a:rPr>
              <a:t>posS</a:t>
            </a:r>
            <a:r>
              <a:rPr lang="en-US" altLang="zh-TW" sz="2200" dirty="0" smtClean="0">
                <a:solidFill>
                  <a:srgbClr val="C00000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&gt;= N or </a:t>
            </a:r>
            <a:br>
              <a:rPr lang="en-US" altLang="zh-TW" sz="2200" dirty="0" smtClean="0">
                <a:solidFill>
                  <a:schemeClr val="tx1"/>
                </a:solidFill>
              </a:rPr>
            </a:br>
            <a:r>
              <a:rPr lang="en-US" altLang="zh-TW" sz="2200" b="1" dirty="0" err="1">
                <a:solidFill>
                  <a:schemeClr val="tx1"/>
                </a:solidFill>
              </a:rPr>
              <a:t>posP</a:t>
            </a:r>
            <a:r>
              <a:rPr lang="en-US" altLang="zh-TW" sz="2200" dirty="0" smtClean="0">
                <a:solidFill>
                  <a:schemeClr val="tx1"/>
                </a:solidFill>
              </a:rPr>
              <a:t> &gt;= M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cxnSp>
        <p:nvCxnSpPr>
          <p:cNvPr id="45" name="肘形接點 44"/>
          <p:cNvCxnSpPr>
            <a:stCxn id="43" idx="1"/>
            <a:endCxn id="7" idx="0"/>
          </p:cNvCxnSpPr>
          <p:nvPr/>
        </p:nvCxnSpPr>
        <p:spPr>
          <a:xfrm rot="10800000" flipH="1">
            <a:off x="2255955" y="2293270"/>
            <a:ext cx="1896066" cy="3309564"/>
          </a:xfrm>
          <a:prstGeom prst="bentConnector4">
            <a:avLst>
              <a:gd name="adj1" fmla="val -85468"/>
              <a:gd name="adj2" fmla="val 1069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8" idx="2"/>
            <a:endCxn id="43" idx="0"/>
          </p:cNvCxnSpPr>
          <p:nvPr/>
        </p:nvCxnSpPr>
        <p:spPr>
          <a:xfrm rot="5400000">
            <a:off x="3935840" y="4817953"/>
            <a:ext cx="579030" cy="1112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6" idx="2"/>
            <a:endCxn id="43" idx="0"/>
          </p:cNvCxnSpPr>
          <p:nvPr/>
        </p:nvCxnSpPr>
        <p:spPr>
          <a:xfrm rot="16200000" flipH="1">
            <a:off x="2948359" y="3841596"/>
            <a:ext cx="579030" cy="19638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9" idx="2"/>
            <a:endCxn id="43" idx="0"/>
          </p:cNvCxnSpPr>
          <p:nvPr/>
        </p:nvCxnSpPr>
        <p:spPr>
          <a:xfrm rot="5400000">
            <a:off x="5582979" y="3170816"/>
            <a:ext cx="579029" cy="33053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圓角矩形 54"/>
          <p:cNvSpPr/>
          <p:nvPr/>
        </p:nvSpPr>
        <p:spPr>
          <a:xfrm>
            <a:off x="3454085" y="814224"/>
            <a:ext cx="1395875" cy="2922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>
                <a:solidFill>
                  <a:schemeClr val="tx1"/>
                </a:solidFill>
              </a:rPr>
              <a:t>START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3532979" y="6356351"/>
            <a:ext cx="1395875" cy="2922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>
                <a:solidFill>
                  <a:schemeClr val="tx1"/>
                </a:solidFill>
              </a:rPr>
              <a:t>END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cxnSp>
        <p:nvCxnSpPr>
          <p:cNvPr id="58" name="肘形接點 57"/>
          <p:cNvCxnSpPr>
            <a:stCxn id="55" idx="2"/>
          </p:cNvCxnSpPr>
          <p:nvPr/>
        </p:nvCxnSpPr>
        <p:spPr>
          <a:xfrm rot="5400000">
            <a:off x="3994779" y="1263679"/>
            <a:ext cx="314487" cy="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43" idx="2"/>
            <a:endCxn id="56" idx="0"/>
          </p:cNvCxnSpPr>
          <p:nvPr/>
        </p:nvCxnSpPr>
        <p:spPr>
          <a:xfrm rot="16200000" flipH="1">
            <a:off x="4093499" y="6218932"/>
            <a:ext cx="263713" cy="1112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4323518" y="5963061"/>
            <a:ext cx="322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Y</a:t>
            </a:r>
            <a:endParaRPr lang="zh-TW" altLang="en-US" sz="22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080237" y="5171947"/>
            <a:ext cx="3674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N</a:t>
            </a:r>
            <a:endParaRPr lang="zh-TW" altLang="en-US" sz="22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6805800" y="2809931"/>
            <a:ext cx="322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Y</a:t>
            </a:r>
            <a:endParaRPr lang="zh-TW" altLang="en-US" sz="2200" dirty="0"/>
          </a:p>
        </p:txBody>
      </p:sp>
      <p:sp>
        <p:nvSpPr>
          <p:cNvPr id="33" name="手繪多邊形 32"/>
          <p:cNvSpPr/>
          <p:nvPr/>
        </p:nvSpPr>
        <p:spPr>
          <a:xfrm>
            <a:off x="2372220" y="2343730"/>
            <a:ext cx="1172092" cy="1516170"/>
          </a:xfrm>
          <a:custGeom>
            <a:avLst/>
            <a:gdLst>
              <a:gd name="connsiteX0" fmla="*/ 698190 w 698190"/>
              <a:gd name="connsiteY0" fmla="*/ 11052 h 1516170"/>
              <a:gd name="connsiteX1" fmla="*/ 107471 w 698190"/>
              <a:gd name="connsiteY1" fmla="*/ 221445 h 1516170"/>
              <a:gd name="connsiteX2" fmla="*/ 2274 w 698190"/>
              <a:gd name="connsiteY2" fmla="*/ 1516170 h 15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190" h="1516170">
                <a:moveTo>
                  <a:pt x="698190" y="11052"/>
                </a:moveTo>
                <a:cubicBezTo>
                  <a:pt x="460823" y="-9178"/>
                  <a:pt x="223457" y="-29408"/>
                  <a:pt x="107471" y="221445"/>
                </a:cubicBezTo>
                <a:cubicBezTo>
                  <a:pt x="-8515" y="472298"/>
                  <a:pt x="-3121" y="994234"/>
                  <a:pt x="2274" y="1516170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4503031" y="2516554"/>
            <a:ext cx="721497" cy="1359877"/>
          </a:xfrm>
          <a:custGeom>
            <a:avLst/>
            <a:gdLst>
              <a:gd name="connsiteX0" fmla="*/ 1229718 w 1569632"/>
              <a:gd name="connsiteY0" fmla="*/ 0 h 1359877"/>
              <a:gd name="connsiteX1" fmla="*/ 1511072 w 1569632"/>
              <a:gd name="connsiteY1" fmla="*/ 179754 h 1359877"/>
              <a:gd name="connsiteX2" fmla="*/ 221534 w 1569632"/>
              <a:gd name="connsiteY2" fmla="*/ 461108 h 1359877"/>
              <a:gd name="connsiteX3" fmla="*/ 10518 w 1569632"/>
              <a:gd name="connsiteY3" fmla="*/ 1359877 h 135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9632" h="1359877">
                <a:moveTo>
                  <a:pt x="1229718" y="0"/>
                </a:moveTo>
                <a:cubicBezTo>
                  <a:pt x="1454410" y="51451"/>
                  <a:pt x="1679103" y="102903"/>
                  <a:pt x="1511072" y="179754"/>
                </a:cubicBezTo>
                <a:cubicBezTo>
                  <a:pt x="1343041" y="256605"/>
                  <a:pt x="471626" y="264421"/>
                  <a:pt x="221534" y="461108"/>
                </a:cubicBezTo>
                <a:cubicBezTo>
                  <a:pt x="-28558" y="657795"/>
                  <a:pt x="-9020" y="1008836"/>
                  <a:pt x="10518" y="1359877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951977" y="2917149"/>
            <a:ext cx="11993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O(N) times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049206" y="2771680"/>
            <a:ext cx="11993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O(N) times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4331610" y="2809931"/>
            <a:ext cx="3674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N</a:t>
            </a:r>
            <a:endParaRPr lang="zh-TW" altLang="en-US" sz="2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509370" y="2181699"/>
            <a:ext cx="126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character match?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4384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Recap KMP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81667" y="1424149"/>
            <a:ext cx="2735213" cy="402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 smtClean="0">
                <a:solidFill>
                  <a:schemeClr val="tx1"/>
                </a:solidFill>
              </a:rPr>
              <a:t>posS</a:t>
            </a:r>
            <a:r>
              <a:rPr lang="en-US" altLang="zh-TW" sz="2200" dirty="0" smtClean="0">
                <a:solidFill>
                  <a:schemeClr val="tx1"/>
                </a:solidFill>
              </a:rPr>
              <a:t> = 0;   </a:t>
            </a:r>
            <a:r>
              <a:rPr lang="en-US" altLang="zh-TW" sz="2200" b="1" dirty="0" err="1" smtClean="0">
                <a:solidFill>
                  <a:schemeClr val="tx1"/>
                </a:solidFill>
              </a:rPr>
              <a:t>posP</a:t>
            </a:r>
            <a:r>
              <a:rPr lang="en-US" altLang="zh-TW" sz="2200" dirty="0" smtClean="0">
                <a:solidFill>
                  <a:schemeClr val="tx1"/>
                </a:solidFill>
              </a:rPr>
              <a:t> = 0;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98981" y="3654427"/>
            <a:ext cx="1313949" cy="879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>
                <a:solidFill>
                  <a:schemeClr val="tx1"/>
                </a:solidFill>
              </a:rPr>
              <a:t>posS</a:t>
            </a:r>
            <a:r>
              <a:rPr lang="en-US" altLang="zh-TW" sz="2200" dirty="0" smtClean="0">
                <a:solidFill>
                  <a:schemeClr val="tx1"/>
                </a:solidFill>
              </a:rPr>
              <a:t> ++;   </a:t>
            </a:r>
          </a:p>
          <a:p>
            <a:pPr algn="ctr"/>
            <a:r>
              <a:rPr lang="en-US" altLang="zh-TW" sz="2200" b="1" dirty="0" err="1" smtClean="0">
                <a:solidFill>
                  <a:srgbClr val="C00000"/>
                </a:solidFill>
              </a:rPr>
              <a:t>posP</a:t>
            </a:r>
            <a:r>
              <a:rPr lang="en-US" altLang="zh-TW" sz="2200" dirty="0" smtClean="0">
                <a:solidFill>
                  <a:srgbClr val="C00000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++;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流程圖: 決策 6"/>
          <p:cNvSpPr/>
          <p:nvPr/>
        </p:nvSpPr>
        <p:spPr>
          <a:xfrm>
            <a:off x="2948330" y="2293270"/>
            <a:ext cx="2407381" cy="40941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32979" y="3654427"/>
            <a:ext cx="1395875" cy="879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>
                <a:solidFill>
                  <a:schemeClr val="tx1"/>
                </a:solidFill>
              </a:rPr>
              <a:t>posS</a:t>
            </a:r>
            <a:r>
              <a:rPr lang="en-US" altLang="zh-TW" sz="2200" dirty="0" smtClean="0">
                <a:solidFill>
                  <a:schemeClr val="tx1"/>
                </a:solidFill>
              </a:rPr>
              <a:t> ++;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9613" y="3654428"/>
            <a:ext cx="2871157" cy="879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 smtClean="0">
                <a:solidFill>
                  <a:srgbClr val="C00000"/>
                </a:solidFill>
              </a:rPr>
              <a:t>posP</a:t>
            </a:r>
            <a:r>
              <a:rPr lang="en-US" altLang="zh-TW" sz="2200" dirty="0" smtClean="0">
                <a:solidFill>
                  <a:srgbClr val="C00000"/>
                </a:solidFill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</a:rPr>
              <a:t>= one value between 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0</a:t>
            </a:r>
            <a:r>
              <a:rPr lang="en-US" altLang="zh-TW" sz="2200" dirty="0" smtClean="0">
                <a:solidFill>
                  <a:schemeClr val="tx1"/>
                </a:solidFill>
              </a:rPr>
              <a:t> and </a:t>
            </a:r>
            <a:r>
              <a:rPr lang="en-US" altLang="zh-TW" sz="2200" b="1" dirty="0" err="1">
                <a:solidFill>
                  <a:schemeClr val="tx1"/>
                </a:solidFill>
              </a:rPr>
              <a:t>posP</a:t>
            </a:r>
            <a:r>
              <a:rPr lang="en-US" altLang="zh-TW" sz="2200" dirty="0">
                <a:solidFill>
                  <a:schemeClr val="tx1"/>
                </a:solidFill>
              </a:rPr>
              <a:t> -</a:t>
            </a:r>
            <a:r>
              <a:rPr lang="en-US" altLang="zh-TW" sz="2200" dirty="0" smtClean="0">
                <a:solidFill>
                  <a:schemeClr val="tx1"/>
                </a:solidFill>
              </a:rPr>
              <a:t>1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5" idx="2"/>
          </p:cNvCxnSpPr>
          <p:nvPr/>
        </p:nvCxnSpPr>
        <p:spPr>
          <a:xfrm>
            <a:off x="4149274" y="1826203"/>
            <a:ext cx="2746" cy="221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圖: 決策 25"/>
          <p:cNvSpPr/>
          <p:nvPr/>
        </p:nvSpPr>
        <p:spPr>
          <a:xfrm>
            <a:off x="4460240" y="2850857"/>
            <a:ext cx="2773680" cy="66836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 smtClean="0">
                <a:solidFill>
                  <a:schemeClr val="tx1"/>
                </a:solidFill>
              </a:rPr>
              <a:t>posP</a:t>
            </a:r>
            <a:r>
              <a:rPr lang="en-US" altLang="zh-TW" sz="2200" dirty="0" smtClean="0">
                <a:solidFill>
                  <a:schemeClr val="tx1"/>
                </a:solidFill>
              </a:rPr>
              <a:t> == 0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cxnSp>
        <p:nvCxnSpPr>
          <p:cNvPr id="31" name="肘形接點 30"/>
          <p:cNvCxnSpPr>
            <a:stCxn id="7" idx="3"/>
            <a:endCxn id="26" idx="0"/>
          </p:cNvCxnSpPr>
          <p:nvPr/>
        </p:nvCxnSpPr>
        <p:spPr>
          <a:xfrm>
            <a:off x="5355711" y="2497980"/>
            <a:ext cx="491369" cy="3528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7" idx="1"/>
            <a:endCxn id="6" idx="0"/>
          </p:cNvCxnSpPr>
          <p:nvPr/>
        </p:nvCxnSpPr>
        <p:spPr>
          <a:xfrm rot="10800000" flipV="1">
            <a:off x="2255956" y="2497979"/>
            <a:ext cx="692374" cy="115644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6" idx="1"/>
            <a:endCxn id="8" idx="0"/>
          </p:cNvCxnSpPr>
          <p:nvPr/>
        </p:nvCxnSpPr>
        <p:spPr>
          <a:xfrm rot="10800000" flipV="1">
            <a:off x="4230918" y="3185039"/>
            <a:ext cx="229323" cy="4693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26" idx="3"/>
            <a:endCxn id="9" idx="0"/>
          </p:cNvCxnSpPr>
          <p:nvPr/>
        </p:nvCxnSpPr>
        <p:spPr>
          <a:xfrm>
            <a:off x="7233920" y="3185039"/>
            <a:ext cx="291272" cy="4693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圖: 決策 42"/>
          <p:cNvSpPr/>
          <p:nvPr/>
        </p:nvSpPr>
        <p:spPr>
          <a:xfrm>
            <a:off x="2255955" y="5113030"/>
            <a:ext cx="3927675" cy="97960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err="1">
                <a:solidFill>
                  <a:schemeClr val="tx1"/>
                </a:solidFill>
              </a:rPr>
              <a:t>posS</a:t>
            </a:r>
            <a:r>
              <a:rPr lang="en-US" altLang="zh-TW" sz="2200" dirty="0" smtClean="0">
                <a:solidFill>
                  <a:schemeClr val="tx1"/>
                </a:solidFill>
              </a:rPr>
              <a:t> &gt;= N or </a:t>
            </a:r>
            <a:br>
              <a:rPr lang="en-US" altLang="zh-TW" sz="2200" dirty="0" smtClean="0">
                <a:solidFill>
                  <a:schemeClr val="tx1"/>
                </a:solidFill>
              </a:rPr>
            </a:br>
            <a:r>
              <a:rPr lang="en-US" altLang="zh-TW" sz="2200" b="1" dirty="0" err="1">
                <a:solidFill>
                  <a:schemeClr val="tx1"/>
                </a:solidFill>
              </a:rPr>
              <a:t>posP</a:t>
            </a:r>
            <a:r>
              <a:rPr lang="en-US" altLang="zh-TW" sz="2200" dirty="0" smtClean="0">
                <a:solidFill>
                  <a:schemeClr val="tx1"/>
                </a:solidFill>
              </a:rPr>
              <a:t> &gt;= M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cxnSp>
        <p:nvCxnSpPr>
          <p:cNvPr id="45" name="肘形接點 44"/>
          <p:cNvCxnSpPr>
            <a:stCxn id="43" idx="1"/>
            <a:endCxn id="7" idx="0"/>
          </p:cNvCxnSpPr>
          <p:nvPr/>
        </p:nvCxnSpPr>
        <p:spPr>
          <a:xfrm rot="10800000" flipH="1">
            <a:off x="2255955" y="2293270"/>
            <a:ext cx="1896066" cy="3309564"/>
          </a:xfrm>
          <a:prstGeom prst="bentConnector4">
            <a:avLst>
              <a:gd name="adj1" fmla="val -85468"/>
              <a:gd name="adj2" fmla="val 1069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>
            <a:stCxn id="8" idx="2"/>
            <a:endCxn id="43" idx="0"/>
          </p:cNvCxnSpPr>
          <p:nvPr/>
        </p:nvCxnSpPr>
        <p:spPr>
          <a:xfrm rot="5400000">
            <a:off x="3935840" y="4817953"/>
            <a:ext cx="579030" cy="1112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6" idx="2"/>
            <a:endCxn id="43" idx="0"/>
          </p:cNvCxnSpPr>
          <p:nvPr/>
        </p:nvCxnSpPr>
        <p:spPr>
          <a:xfrm rot="16200000" flipH="1">
            <a:off x="2948359" y="3841596"/>
            <a:ext cx="579030" cy="19638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9" idx="2"/>
            <a:endCxn id="43" idx="0"/>
          </p:cNvCxnSpPr>
          <p:nvPr/>
        </p:nvCxnSpPr>
        <p:spPr>
          <a:xfrm rot="5400000">
            <a:off x="5582979" y="3170816"/>
            <a:ext cx="579029" cy="33053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圓角矩形 54"/>
          <p:cNvSpPr/>
          <p:nvPr/>
        </p:nvSpPr>
        <p:spPr>
          <a:xfrm>
            <a:off x="3454085" y="814224"/>
            <a:ext cx="1395875" cy="2922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>
                <a:solidFill>
                  <a:schemeClr val="tx1"/>
                </a:solidFill>
              </a:rPr>
              <a:t>START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3532979" y="6356351"/>
            <a:ext cx="1395875" cy="2922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>
                <a:solidFill>
                  <a:schemeClr val="tx1"/>
                </a:solidFill>
              </a:rPr>
              <a:t>END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cxnSp>
        <p:nvCxnSpPr>
          <p:cNvPr id="58" name="肘形接點 57"/>
          <p:cNvCxnSpPr>
            <a:stCxn id="55" idx="2"/>
          </p:cNvCxnSpPr>
          <p:nvPr/>
        </p:nvCxnSpPr>
        <p:spPr>
          <a:xfrm rot="5400000">
            <a:off x="3994779" y="1263679"/>
            <a:ext cx="314487" cy="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43" idx="2"/>
            <a:endCxn id="56" idx="0"/>
          </p:cNvCxnSpPr>
          <p:nvPr/>
        </p:nvCxnSpPr>
        <p:spPr>
          <a:xfrm rot="16200000" flipH="1">
            <a:off x="4093499" y="6218932"/>
            <a:ext cx="263713" cy="1112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4323518" y="5963061"/>
            <a:ext cx="322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Y</a:t>
            </a:r>
            <a:endParaRPr lang="zh-TW" altLang="en-US" sz="22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080237" y="5171947"/>
            <a:ext cx="3674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N</a:t>
            </a:r>
            <a:endParaRPr lang="zh-TW" altLang="en-US" sz="22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4331610" y="2809931"/>
            <a:ext cx="3674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N</a:t>
            </a:r>
            <a:endParaRPr lang="zh-TW" altLang="en-US" sz="22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6805800" y="2809931"/>
            <a:ext cx="322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Y</a:t>
            </a:r>
            <a:endParaRPr lang="zh-TW" altLang="en-US" sz="2200" dirty="0"/>
          </a:p>
        </p:txBody>
      </p:sp>
      <p:sp>
        <p:nvSpPr>
          <p:cNvPr id="28" name="手繪多邊形 27"/>
          <p:cNvSpPr/>
          <p:nvPr/>
        </p:nvSpPr>
        <p:spPr>
          <a:xfrm>
            <a:off x="5801567" y="2349149"/>
            <a:ext cx="1873557" cy="1456567"/>
          </a:xfrm>
          <a:custGeom>
            <a:avLst/>
            <a:gdLst>
              <a:gd name="connsiteX0" fmla="*/ 0 w 1956487"/>
              <a:gd name="connsiteY0" fmla="*/ 0 h 1456567"/>
              <a:gd name="connsiteX1" fmla="*/ 315589 w 1956487"/>
              <a:gd name="connsiteY1" fmla="*/ 64736 h 1456567"/>
              <a:gd name="connsiteX2" fmla="*/ 420786 w 1956487"/>
              <a:gd name="connsiteY2" fmla="*/ 380326 h 1456567"/>
              <a:gd name="connsiteX3" fmla="*/ 1747879 w 1956487"/>
              <a:gd name="connsiteY3" fmla="*/ 566443 h 1456567"/>
              <a:gd name="connsiteX4" fmla="*/ 1933996 w 1956487"/>
              <a:gd name="connsiteY4" fmla="*/ 1456567 h 145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487" h="1456567">
                <a:moveTo>
                  <a:pt x="0" y="0"/>
                </a:moveTo>
                <a:cubicBezTo>
                  <a:pt x="122729" y="674"/>
                  <a:pt x="245458" y="1348"/>
                  <a:pt x="315589" y="64736"/>
                </a:cubicBezTo>
                <a:cubicBezTo>
                  <a:pt x="385720" y="128124"/>
                  <a:pt x="182071" y="296708"/>
                  <a:pt x="420786" y="380326"/>
                </a:cubicBezTo>
                <a:cubicBezTo>
                  <a:pt x="659501" y="463944"/>
                  <a:pt x="1495677" y="387070"/>
                  <a:pt x="1747879" y="566443"/>
                </a:cubicBezTo>
                <a:cubicBezTo>
                  <a:pt x="2000081" y="745816"/>
                  <a:pt x="1967038" y="1101191"/>
                  <a:pt x="1933996" y="1456567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2808324" y="2343730"/>
            <a:ext cx="735988" cy="1516170"/>
          </a:xfrm>
          <a:custGeom>
            <a:avLst/>
            <a:gdLst>
              <a:gd name="connsiteX0" fmla="*/ 698190 w 698190"/>
              <a:gd name="connsiteY0" fmla="*/ 11052 h 1516170"/>
              <a:gd name="connsiteX1" fmla="*/ 107471 w 698190"/>
              <a:gd name="connsiteY1" fmla="*/ 221445 h 1516170"/>
              <a:gd name="connsiteX2" fmla="*/ 2274 w 698190"/>
              <a:gd name="connsiteY2" fmla="*/ 1516170 h 15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190" h="1516170">
                <a:moveTo>
                  <a:pt x="698190" y="11052"/>
                </a:moveTo>
                <a:cubicBezTo>
                  <a:pt x="460823" y="-9178"/>
                  <a:pt x="223457" y="-29408"/>
                  <a:pt x="107471" y="221445"/>
                </a:cubicBezTo>
                <a:cubicBezTo>
                  <a:pt x="-8515" y="472298"/>
                  <a:pt x="-3121" y="994234"/>
                  <a:pt x="2274" y="1516170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293326" y="2131983"/>
            <a:ext cx="1684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O(N) 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805800" y="2319436"/>
            <a:ext cx="152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at most O(N)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09370" y="2181699"/>
            <a:ext cx="126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character match?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8308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圓角矩形 43"/>
          <p:cNvSpPr/>
          <p:nvPr/>
        </p:nvSpPr>
        <p:spPr>
          <a:xfrm>
            <a:off x="2920470" y="1834746"/>
            <a:ext cx="2064768" cy="313616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圓角矩形 46"/>
          <p:cNvSpPr/>
          <p:nvPr/>
        </p:nvSpPr>
        <p:spPr>
          <a:xfrm>
            <a:off x="4615646" y="2034884"/>
            <a:ext cx="2064768" cy="313616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KMP Explanations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142</a:t>
            </a:fld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2828189" y="1748252"/>
            <a:ext cx="5687161" cy="638077"/>
            <a:chOff x="2763375" y="2266964"/>
            <a:chExt cx="3317746" cy="372238"/>
          </a:xfrm>
          <a:noFill/>
        </p:grpSpPr>
        <p:sp>
          <p:nvSpPr>
            <p:cNvPr id="5" name="矩形 4"/>
            <p:cNvSpPr/>
            <p:nvPr/>
          </p:nvSpPr>
          <p:spPr>
            <a:xfrm>
              <a:off x="2763375" y="2266969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a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095149" y="2266969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b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426923" y="2266969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c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58699" y="2266968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a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090473" y="2266967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b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22247" y="2266967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c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54021" y="2266967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a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85797" y="2266966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c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17571" y="2266965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a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49347" y="2266964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b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828189" y="2813764"/>
            <a:ext cx="5687161" cy="638077"/>
            <a:chOff x="2763375" y="2266964"/>
            <a:chExt cx="3317746" cy="372238"/>
          </a:xfrm>
        </p:grpSpPr>
        <p:sp>
          <p:nvSpPr>
            <p:cNvPr id="18" name="矩形 17"/>
            <p:cNvSpPr/>
            <p:nvPr/>
          </p:nvSpPr>
          <p:spPr>
            <a:xfrm>
              <a:off x="2763375" y="226696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0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095149" y="226696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426923" y="226696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758699" y="226696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90473" y="2266967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22247" y="2266967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2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54021" y="2266967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3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85797" y="2266966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4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417571" y="2266965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49347" y="2266964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301320" y="2753266"/>
            <a:ext cx="2210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Pattern resume</a:t>
            </a:r>
          </a:p>
          <a:p>
            <a:r>
              <a:rPr lang="en-US" altLang="zh-TW" sz="2000" dirty="0" smtClean="0"/>
              <a:t>point vs last match:</a:t>
            </a:r>
            <a:endParaRPr lang="zh-TW" altLang="en-US" sz="2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37925" y="2009516"/>
            <a:ext cx="1039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Pattern:</a:t>
            </a:r>
            <a:endParaRPr lang="zh-TW" altLang="en-US" sz="2000" b="1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283811" y="4044401"/>
            <a:ext cx="233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longest prefix suffix </a:t>
            </a:r>
            <a:endParaRPr lang="zh-TW" altLang="en-US" sz="2000" b="1" dirty="0"/>
          </a:p>
        </p:txBody>
      </p:sp>
      <p:sp>
        <p:nvSpPr>
          <p:cNvPr id="49" name="手繪多邊形 48"/>
          <p:cNvSpPr/>
          <p:nvPr/>
        </p:nvSpPr>
        <p:spPr>
          <a:xfrm>
            <a:off x="5103046" y="3221648"/>
            <a:ext cx="310662" cy="1443782"/>
          </a:xfrm>
          <a:custGeom>
            <a:avLst/>
            <a:gdLst>
              <a:gd name="connsiteX0" fmla="*/ 310662 w 310662"/>
              <a:gd name="connsiteY0" fmla="*/ 0 h 1443782"/>
              <a:gd name="connsiteX1" fmla="*/ 134815 w 310662"/>
              <a:gd name="connsiteY1" fmla="*/ 615462 h 1443782"/>
              <a:gd name="connsiteX2" fmla="*/ 169985 w 310662"/>
              <a:gd name="connsiteY2" fmla="*/ 1125416 h 1443782"/>
              <a:gd name="connsiteX3" fmla="*/ 11723 w 310662"/>
              <a:gd name="connsiteY3" fmla="*/ 1424354 h 1443782"/>
              <a:gd name="connsiteX4" fmla="*/ 11723 w 310662"/>
              <a:gd name="connsiteY4" fmla="*/ 1415562 h 144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62" h="1443782">
                <a:moveTo>
                  <a:pt x="310662" y="0"/>
                </a:moveTo>
                <a:cubicBezTo>
                  <a:pt x="234461" y="213946"/>
                  <a:pt x="158261" y="427893"/>
                  <a:pt x="134815" y="615462"/>
                </a:cubicBezTo>
                <a:cubicBezTo>
                  <a:pt x="111369" y="803031"/>
                  <a:pt x="190500" y="990601"/>
                  <a:pt x="169985" y="1125416"/>
                </a:cubicBezTo>
                <a:cubicBezTo>
                  <a:pt x="149470" y="1260231"/>
                  <a:pt x="38100" y="1375996"/>
                  <a:pt x="11723" y="1424354"/>
                </a:cubicBezTo>
                <a:cubicBezTo>
                  <a:pt x="-14654" y="1472712"/>
                  <a:pt x="11723" y="1415562"/>
                  <a:pt x="11723" y="141556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3667303" y="4671570"/>
            <a:ext cx="2871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track the length of the longest prefix suffix</a:t>
            </a:r>
            <a:endParaRPr lang="zh-TW" altLang="en-US" sz="2000" dirty="0"/>
          </a:p>
        </p:txBody>
      </p:sp>
      <p:sp>
        <p:nvSpPr>
          <p:cNvPr id="53" name="向右箭號 52"/>
          <p:cNvSpPr/>
          <p:nvPr/>
        </p:nvSpPr>
        <p:spPr>
          <a:xfrm>
            <a:off x="5555610" y="3166709"/>
            <a:ext cx="312127" cy="2198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5393657" y="3725347"/>
            <a:ext cx="117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+1 at most</a:t>
            </a:r>
            <a:endParaRPr lang="zh-TW" altLang="en-US" dirty="0"/>
          </a:p>
        </p:txBody>
      </p:sp>
      <p:sp>
        <p:nvSpPr>
          <p:cNvPr id="58" name="向右箭號 57"/>
          <p:cNvSpPr/>
          <p:nvPr/>
        </p:nvSpPr>
        <p:spPr>
          <a:xfrm>
            <a:off x="6651277" y="3159733"/>
            <a:ext cx="312127" cy="2198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6849451" y="3886200"/>
            <a:ext cx="1520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drop to zero at most (but not always so)</a:t>
            </a:r>
            <a:endParaRPr lang="zh-TW" altLang="en-US" dirty="0"/>
          </a:p>
        </p:txBody>
      </p:sp>
      <p:sp>
        <p:nvSpPr>
          <p:cNvPr id="60" name="手繪多邊形 59"/>
          <p:cNvSpPr/>
          <p:nvPr/>
        </p:nvSpPr>
        <p:spPr>
          <a:xfrm>
            <a:off x="5590784" y="3297115"/>
            <a:ext cx="71462" cy="448408"/>
          </a:xfrm>
          <a:custGeom>
            <a:avLst/>
            <a:gdLst>
              <a:gd name="connsiteX0" fmla="*/ 71462 w 71462"/>
              <a:gd name="connsiteY0" fmla="*/ 0 h 448408"/>
              <a:gd name="connsiteX1" fmla="*/ 1124 w 71462"/>
              <a:gd name="connsiteY1" fmla="*/ 158262 h 448408"/>
              <a:gd name="connsiteX2" fmla="*/ 27501 w 71462"/>
              <a:gd name="connsiteY2" fmla="*/ 298939 h 448408"/>
              <a:gd name="connsiteX3" fmla="*/ 18708 w 71462"/>
              <a:gd name="connsiteY3" fmla="*/ 448408 h 44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62" h="448408">
                <a:moveTo>
                  <a:pt x="71462" y="0"/>
                </a:moveTo>
                <a:cubicBezTo>
                  <a:pt x="39956" y="54219"/>
                  <a:pt x="8451" y="108439"/>
                  <a:pt x="1124" y="158262"/>
                </a:cubicBezTo>
                <a:cubicBezTo>
                  <a:pt x="-6203" y="208085"/>
                  <a:pt x="24570" y="250581"/>
                  <a:pt x="27501" y="298939"/>
                </a:cubicBezTo>
                <a:cubicBezTo>
                  <a:pt x="30432" y="347297"/>
                  <a:pt x="24570" y="397852"/>
                  <a:pt x="18708" y="4484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手繪多邊形 60"/>
          <p:cNvSpPr/>
          <p:nvPr/>
        </p:nvSpPr>
        <p:spPr>
          <a:xfrm>
            <a:off x="6825806" y="3305908"/>
            <a:ext cx="304756" cy="580292"/>
          </a:xfrm>
          <a:custGeom>
            <a:avLst/>
            <a:gdLst>
              <a:gd name="connsiteX0" fmla="*/ 14609 w 304756"/>
              <a:gd name="connsiteY0" fmla="*/ 0 h 580292"/>
              <a:gd name="connsiteX1" fmla="*/ 23402 w 304756"/>
              <a:gd name="connsiteY1" fmla="*/ 254977 h 580292"/>
              <a:gd name="connsiteX2" fmla="*/ 234417 w 304756"/>
              <a:gd name="connsiteY2" fmla="*/ 395654 h 580292"/>
              <a:gd name="connsiteX3" fmla="*/ 304756 w 304756"/>
              <a:gd name="connsiteY3" fmla="*/ 580292 h 58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56" h="580292">
                <a:moveTo>
                  <a:pt x="14609" y="0"/>
                </a:moveTo>
                <a:cubicBezTo>
                  <a:pt x="688" y="94517"/>
                  <a:pt x="-13233" y="189035"/>
                  <a:pt x="23402" y="254977"/>
                </a:cubicBezTo>
                <a:cubicBezTo>
                  <a:pt x="60037" y="320919"/>
                  <a:pt x="187525" y="341435"/>
                  <a:pt x="234417" y="395654"/>
                </a:cubicBezTo>
                <a:cubicBezTo>
                  <a:pt x="281309" y="449873"/>
                  <a:pt x="293032" y="515082"/>
                  <a:pt x="304756" y="58029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手繪多邊形 61"/>
          <p:cNvSpPr/>
          <p:nvPr/>
        </p:nvSpPr>
        <p:spPr>
          <a:xfrm>
            <a:off x="1415901" y="3270265"/>
            <a:ext cx="1670539" cy="1635369"/>
          </a:xfrm>
          <a:custGeom>
            <a:avLst/>
            <a:gdLst>
              <a:gd name="connsiteX0" fmla="*/ 1670539 w 1670539"/>
              <a:gd name="connsiteY0" fmla="*/ 0 h 1635369"/>
              <a:gd name="connsiteX1" fmla="*/ 1327639 w 1670539"/>
              <a:gd name="connsiteY1" fmla="*/ 395653 h 1635369"/>
              <a:gd name="connsiteX2" fmla="*/ 360485 w 1670539"/>
              <a:gd name="connsiteY2" fmla="*/ 800100 h 1635369"/>
              <a:gd name="connsiteX3" fmla="*/ 0 w 1670539"/>
              <a:gd name="connsiteY3" fmla="*/ 1635369 h 163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539" h="1635369">
                <a:moveTo>
                  <a:pt x="1670539" y="0"/>
                </a:moveTo>
                <a:cubicBezTo>
                  <a:pt x="1608260" y="131151"/>
                  <a:pt x="1545981" y="262303"/>
                  <a:pt x="1327639" y="395653"/>
                </a:cubicBezTo>
                <a:cubicBezTo>
                  <a:pt x="1109297" y="529003"/>
                  <a:pt x="581758" y="593481"/>
                  <a:pt x="360485" y="800100"/>
                </a:cubicBezTo>
                <a:cubicBezTo>
                  <a:pt x="139212" y="1006719"/>
                  <a:pt x="69606" y="1321044"/>
                  <a:pt x="0" y="16353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1075734" y="5027760"/>
            <a:ext cx="2871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first is zero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2833628" y="2374194"/>
            <a:ext cx="5687161" cy="466978"/>
            <a:chOff x="2763375" y="2266964"/>
            <a:chExt cx="3317746" cy="37223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2" name="矩形 51"/>
            <p:cNvSpPr/>
            <p:nvPr/>
          </p:nvSpPr>
          <p:spPr>
            <a:xfrm>
              <a:off x="2763375" y="2266969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-1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095149" y="2266969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-1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426923" y="2266969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-1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758699" y="2266968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090473" y="2266967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1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422247" y="2266967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2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754021" y="2266967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3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085797" y="2266966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-1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417571" y="2266965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749347" y="2266964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1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手繪多邊形 47"/>
          <p:cNvSpPr/>
          <p:nvPr/>
        </p:nvSpPr>
        <p:spPr>
          <a:xfrm>
            <a:off x="4419642" y="2499757"/>
            <a:ext cx="310662" cy="1443782"/>
          </a:xfrm>
          <a:custGeom>
            <a:avLst/>
            <a:gdLst>
              <a:gd name="connsiteX0" fmla="*/ 310662 w 310662"/>
              <a:gd name="connsiteY0" fmla="*/ 0 h 1443782"/>
              <a:gd name="connsiteX1" fmla="*/ 134815 w 310662"/>
              <a:gd name="connsiteY1" fmla="*/ 615462 h 1443782"/>
              <a:gd name="connsiteX2" fmla="*/ 169985 w 310662"/>
              <a:gd name="connsiteY2" fmla="*/ 1125416 h 1443782"/>
              <a:gd name="connsiteX3" fmla="*/ 11723 w 310662"/>
              <a:gd name="connsiteY3" fmla="*/ 1424354 h 1443782"/>
              <a:gd name="connsiteX4" fmla="*/ 11723 w 310662"/>
              <a:gd name="connsiteY4" fmla="*/ 1415562 h 144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62" h="1443782">
                <a:moveTo>
                  <a:pt x="310662" y="0"/>
                </a:moveTo>
                <a:cubicBezTo>
                  <a:pt x="234461" y="213946"/>
                  <a:pt x="158261" y="427893"/>
                  <a:pt x="134815" y="615462"/>
                </a:cubicBezTo>
                <a:cubicBezTo>
                  <a:pt x="111369" y="803031"/>
                  <a:pt x="190500" y="990601"/>
                  <a:pt x="169985" y="1125416"/>
                </a:cubicBezTo>
                <a:cubicBezTo>
                  <a:pt x="149470" y="1260231"/>
                  <a:pt x="38100" y="1375996"/>
                  <a:pt x="11723" y="1424354"/>
                </a:cubicBezTo>
                <a:cubicBezTo>
                  <a:pt x="-14654" y="1472712"/>
                  <a:pt x="11723" y="1415562"/>
                  <a:pt x="11723" y="141556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853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KMP Explanations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143</a:t>
            </a:fld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1312562" y="1790664"/>
            <a:ext cx="6824588" cy="638077"/>
            <a:chOff x="2763375" y="2266964"/>
            <a:chExt cx="3981292" cy="372238"/>
          </a:xfrm>
          <a:noFill/>
        </p:grpSpPr>
        <p:sp>
          <p:nvSpPr>
            <p:cNvPr id="10" name="矩形 9"/>
            <p:cNvSpPr/>
            <p:nvPr/>
          </p:nvSpPr>
          <p:spPr>
            <a:xfrm>
              <a:off x="2763375" y="2266969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a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095149" y="2266969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b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26923" y="2266969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a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58699" y="2266968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c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90473" y="2266967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a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22247" y="2266967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b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54021" y="2266967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a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85797" y="2266966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b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17571" y="2266965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a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49347" y="2266964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c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081119" y="2266965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d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412893" y="2266964"/>
              <a:ext cx="331774" cy="3722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</a:rPr>
                <a:t>a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628650" y="1878865"/>
            <a:ext cx="68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Pat:</a:t>
            </a:r>
            <a:endParaRPr lang="zh-TW" altLang="en-US" sz="2400" b="1" dirty="0"/>
          </a:p>
        </p:txBody>
      </p:sp>
      <p:grpSp>
        <p:nvGrpSpPr>
          <p:cNvPr id="38" name="群組 37"/>
          <p:cNvGrpSpPr/>
          <p:nvPr/>
        </p:nvGrpSpPr>
        <p:grpSpPr>
          <a:xfrm>
            <a:off x="1272525" y="3192625"/>
            <a:ext cx="6864624" cy="654400"/>
            <a:chOff x="2753849" y="2257442"/>
            <a:chExt cx="4004648" cy="381760"/>
          </a:xfrm>
        </p:grpSpPr>
        <p:sp>
          <p:nvSpPr>
            <p:cNvPr id="39" name="矩形 38"/>
            <p:cNvSpPr/>
            <p:nvPr/>
          </p:nvSpPr>
          <p:spPr>
            <a:xfrm>
              <a:off x="2753849" y="2257442"/>
              <a:ext cx="331774" cy="372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0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095149" y="226696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426923" y="2266969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758699" y="2266968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090473" y="2266967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422247" y="2266967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754021" y="2266967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2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85797" y="2266966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3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417571" y="2266965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2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49347" y="2266964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3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081119" y="2266964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4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426723" y="2266964"/>
              <a:ext cx="331774" cy="372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1301672" y="2432934"/>
            <a:ext cx="6824588" cy="638077"/>
            <a:chOff x="2763375" y="2266964"/>
            <a:chExt cx="3981292" cy="372238"/>
          </a:xfrm>
          <a:noFill/>
        </p:grpSpPr>
        <p:sp>
          <p:nvSpPr>
            <p:cNvPr id="35" name="矩形 34"/>
            <p:cNvSpPr/>
            <p:nvPr/>
          </p:nvSpPr>
          <p:spPr>
            <a:xfrm>
              <a:off x="2763375" y="2266969"/>
              <a:ext cx="331774" cy="3722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-1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95149" y="2266969"/>
              <a:ext cx="331774" cy="3722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-1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26923" y="2266969"/>
              <a:ext cx="331774" cy="3722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758699" y="2266968"/>
              <a:ext cx="331774" cy="3722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-1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090473" y="2266967"/>
              <a:ext cx="331774" cy="3722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422247" y="2266967"/>
              <a:ext cx="331774" cy="3722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1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754021" y="2266967"/>
              <a:ext cx="331774" cy="3722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2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085797" y="2266966"/>
              <a:ext cx="331774" cy="3722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1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17571" y="2266965"/>
              <a:ext cx="331774" cy="3722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2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749347" y="2266964"/>
              <a:ext cx="331774" cy="3722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3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81119" y="2266965"/>
              <a:ext cx="331774" cy="3722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-1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412893" y="2266964"/>
              <a:ext cx="331774" cy="37223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0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637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Failure Function Calculation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144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28650" y="1536637"/>
            <a:ext cx="7886700" cy="4985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String::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FailureFunction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lengthP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Length(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f[0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j = 1; j &lt;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lengthP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j++) 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f[j-1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[j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!=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[i+1])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&amp;&amp; 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&gt;= 0)) 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if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[i+1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f[j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f[j] = -1;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152475" y="6069083"/>
            <a:ext cx="18741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time = O(</a:t>
            </a:r>
            <a:r>
              <a:rPr lang="en-US" altLang="zh-TW" b="1" dirty="0" err="1" smtClean="0"/>
              <a:t>lengthP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8037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Time When the KMP Alg. Was Created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KMP was published </a:t>
            </a:r>
            <a:r>
              <a:rPr lang="en-US" altLang="zh-TW" dirty="0"/>
              <a:t>in </a:t>
            </a:r>
            <a:r>
              <a:rPr lang="en-US" altLang="zh-TW" dirty="0" smtClean="0"/>
              <a:t>a journal paper in 1977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145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646137" y="3867601"/>
            <a:ext cx="98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Apple II</a:t>
            </a:r>
          </a:p>
          <a:p>
            <a:pPr algn="ctr"/>
            <a:r>
              <a:rPr lang="en-US" altLang="zh-TW" dirty="0" smtClean="0"/>
              <a:t>(1977)</a:t>
            </a:r>
            <a:endParaRPr lang="zh-TW" altLang="en-US" dirty="0"/>
          </a:p>
        </p:txBody>
      </p:sp>
      <p:pic>
        <p:nvPicPr>
          <p:cNvPr id="3074" name="Picture 2" descr="http://images.amazon.com/images/G/01/electronics/apple/apple-imac2011_q2-215-main-l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438" y="1990687"/>
            <a:ext cx="2214253" cy="18621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6836522" y="3867601"/>
            <a:ext cx="146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Apple iMac</a:t>
            </a:r>
          </a:p>
          <a:p>
            <a:pPr algn="ctr"/>
            <a:r>
              <a:rPr lang="en-US" altLang="zh-TW" dirty="0" smtClean="0"/>
              <a:t>(2015)</a:t>
            </a:r>
            <a:endParaRPr lang="zh-TW" altLang="en-US" dirty="0"/>
          </a:p>
        </p:txBody>
      </p:sp>
      <p:pic>
        <p:nvPicPr>
          <p:cNvPr id="3076" name="Picture 4" descr="http://upload.wikimedia.org/wikipedia/commons/thumb/8/82/Apple_II_tranparent_800.png/300px-Apple_II_tranparent_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5" y="2210017"/>
            <a:ext cx="1733908" cy="15951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向右箭號 12"/>
          <p:cNvSpPr/>
          <p:nvPr/>
        </p:nvSpPr>
        <p:spPr>
          <a:xfrm>
            <a:off x="3899114" y="4118847"/>
            <a:ext cx="2937409" cy="29940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067410" y="4048920"/>
            <a:ext cx="74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38 </a:t>
            </a:r>
            <a:r>
              <a:rPr lang="en-US" altLang="zh-TW" dirty="0" err="1" smtClean="0"/>
              <a:t>yrs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1335631" y="4589149"/>
            <a:ext cx="6522036" cy="369332"/>
            <a:chOff x="843262" y="4589149"/>
            <a:chExt cx="6522036" cy="369332"/>
          </a:xfrm>
        </p:grpSpPr>
        <p:sp>
          <p:nvSpPr>
            <p:cNvPr id="11" name="文字方塊 10"/>
            <p:cNvSpPr txBox="1"/>
            <p:nvPr/>
          </p:nvSpPr>
          <p:spPr>
            <a:xfrm>
              <a:off x="843262" y="4589149"/>
              <a:ext cx="1004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Memory</a:t>
              </a:r>
              <a:endParaRPr lang="zh-TW" altLang="en-US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348319" y="4589149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4~64 KB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792705" y="4589149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8GB</a:t>
              </a:r>
              <a:endParaRPr lang="zh-TW" altLang="en-US" dirty="0"/>
            </a:p>
          </p:txBody>
        </p:sp>
        <p:sp>
          <p:nvSpPr>
            <p:cNvPr id="22" name="向右箭號 21"/>
            <p:cNvSpPr/>
            <p:nvPr/>
          </p:nvSpPr>
          <p:spPr>
            <a:xfrm>
              <a:off x="3406744" y="4639085"/>
              <a:ext cx="2937409" cy="299405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449622" y="4589149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million ×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335631" y="5021531"/>
            <a:ext cx="6693557" cy="375487"/>
            <a:chOff x="843262" y="5031309"/>
            <a:chExt cx="6693557" cy="375487"/>
          </a:xfrm>
        </p:grpSpPr>
        <p:sp>
          <p:nvSpPr>
            <p:cNvPr id="17" name="文字方塊 16"/>
            <p:cNvSpPr txBox="1"/>
            <p:nvPr/>
          </p:nvSpPr>
          <p:spPr>
            <a:xfrm>
              <a:off x="843262" y="5031309"/>
              <a:ext cx="1165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Frequency</a:t>
              </a:r>
              <a:endParaRPr lang="zh-TW" altLang="en-US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280993" y="5031309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1MHz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621184" y="5037464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2~4GHz</a:t>
              </a:r>
              <a:endParaRPr lang="zh-TW" altLang="en-US" dirty="0"/>
            </a:p>
          </p:txBody>
        </p:sp>
        <p:sp>
          <p:nvSpPr>
            <p:cNvPr id="24" name="向右箭號 23"/>
            <p:cNvSpPr/>
            <p:nvPr/>
          </p:nvSpPr>
          <p:spPr>
            <a:xfrm>
              <a:off x="3406744" y="5061254"/>
              <a:ext cx="2937409" cy="299405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281307" y="5031309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thousands ×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335631" y="5460068"/>
            <a:ext cx="6627834" cy="385820"/>
            <a:chOff x="843262" y="5470056"/>
            <a:chExt cx="6627834" cy="385820"/>
          </a:xfrm>
        </p:grpSpPr>
        <p:sp>
          <p:nvSpPr>
            <p:cNvPr id="26" name="文字方塊 25"/>
            <p:cNvSpPr txBox="1"/>
            <p:nvPr/>
          </p:nvSpPr>
          <p:spPr>
            <a:xfrm>
              <a:off x="843262" y="5474443"/>
              <a:ext cx="1210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Exhaustive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256147" y="5477318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O(</a:t>
              </a:r>
              <a:r>
                <a:rPr lang="en-US" altLang="zh-TW" dirty="0" err="1" smtClean="0"/>
                <a:t>mn</a:t>
              </a:r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686907" y="5470056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O(</a:t>
              </a:r>
              <a:r>
                <a:rPr lang="en-US" altLang="zh-TW" dirty="0" err="1" smtClean="0"/>
                <a:t>mn</a:t>
              </a:r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  <p:sp>
          <p:nvSpPr>
            <p:cNvPr id="32" name="向右箭號 31"/>
            <p:cNvSpPr/>
            <p:nvPr/>
          </p:nvSpPr>
          <p:spPr>
            <a:xfrm>
              <a:off x="3406744" y="5522944"/>
              <a:ext cx="2937409" cy="299405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795870" y="54865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=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336816" y="5908937"/>
            <a:ext cx="6684357" cy="400066"/>
            <a:chOff x="844447" y="5908937"/>
            <a:chExt cx="6684357" cy="400066"/>
          </a:xfrm>
        </p:grpSpPr>
        <p:sp>
          <p:nvSpPr>
            <p:cNvPr id="29" name="文字方塊 28"/>
            <p:cNvSpPr txBox="1"/>
            <p:nvPr/>
          </p:nvSpPr>
          <p:spPr>
            <a:xfrm>
              <a:off x="844447" y="5936796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KMP</a:t>
              </a:r>
              <a:endParaRPr lang="zh-TW" altLang="en-US" b="1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198439" y="5939671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O(</a:t>
              </a:r>
              <a:r>
                <a:rPr lang="en-US" altLang="zh-TW" dirty="0" err="1" smtClean="0"/>
                <a:t>m+n</a:t>
              </a:r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629199" y="5939671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O(</a:t>
              </a:r>
              <a:r>
                <a:rPr lang="en-US" altLang="zh-TW" dirty="0" err="1" smtClean="0"/>
                <a:t>m+n</a:t>
              </a:r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  <p:sp>
          <p:nvSpPr>
            <p:cNvPr id="33" name="向右箭號 32"/>
            <p:cNvSpPr/>
            <p:nvPr/>
          </p:nvSpPr>
          <p:spPr>
            <a:xfrm>
              <a:off x="3406744" y="5953205"/>
              <a:ext cx="2937409" cy="299405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795869" y="59089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=</a:t>
              </a:r>
              <a:endParaRPr lang="zh-TW" altLang="en-US" dirty="0"/>
            </a:p>
          </p:txBody>
        </p:sp>
      </p:grpSp>
      <p:sp>
        <p:nvSpPr>
          <p:cNvPr id="36" name="向右箭號 35"/>
          <p:cNvSpPr/>
          <p:nvPr/>
        </p:nvSpPr>
        <p:spPr>
          <a:xfrm rot="5400000">
            <a:off x="2997540" y="5787630"/>
            <a:ext cx="286141" cy="29940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右箭號 39"/>
          <p:cNvSpPr/>
          <p:nvPr/>
        </p:nvSpPr>
        <p:spPr>
          <a:xfrm rot="5400000">
            <a:off x="7474844" y="5764794"/>
            <a:ext cx="286141" cy="29940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 descr="http://digitaldeconstruction.com/wp-content/uploads/2012/02/quarter_inch_dis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503" t="7556"/>
          <a:stretch/>
        </p:blipFill>
        <p:spPr bwMode="auto">
          <a:xfrm>
            <a:off x="767387" y="2164379"/>
            <a:ext cx="1114167" cy="8332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手繪多邊形 5"/>
          <p:cNvSpPr/>
          <p:nvPr/>
        </p:nvSpPr>
        <p:spPr>
          <a:xfrm>
            <a:off x="1881554" y="2127738"/>
            <a:ext cx="1099038" cy="1081454"/>
          </a:xfrm>
          <a:custGeom>
            <a:avLst/>
            <a:gdLst>
              <a:gd name="connsiteX0" fmla="*/ 43961 w 1099038"/>
              <a:gd name="connsiteY0" fmla="*/ 861647 h 1081454"/>
              <a:gd name="connsiteX1" fmla="*/ 1099038 w 1099038"/>
              <a:gd name="connsiteY1" fmla="*/ 1081454 h 1081454"/>
              <a:gd name="connsiteX2" fmla="*/ 0 w 1099038"/>
              <a:gd name="connsiteY2" fmla="*/ 0 h 108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038" h="1081454">
                <a:moveTo>
                  <a:pt x="43961" y="861647"/>
                </a:moveTo>
                <a:lnTo>
                  <a:pt x="1099038" y="1081454"/>
                </a:lnTo>
                <a:lnTo>
                  <a:pt x="0" y="0"/>
                </a:lnTo>
              </a:path>
            </a:pathLst>
          </a:custGeom>
          <a:noFill/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890956" y="2321169"/>
            <a:ext cx="616902" cy="596383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622121" y="2273885"/>
            <a:ext cx="218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12" </a:t>
            </a:r>
            <a:r>
              <a:rPr lang="en-US" altLang="zh-TW" dirty="0" smtClean="0"/>
              <a:t>high resolution mode: </a:t>
            </a:r>
            <a:r>
              <a:rPr lang="en-US" altLang="zh-TW" dirty="0"/>
              <a:t>280×192 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00585" y="3087576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5.25" floppy</a:t>
            </a:r>
            <a:br>
              <a:rPr lang="en-US" altLang="zh-TW" dirty="0" smtClean="0"/>
            </a:br>
            <a:r>
              <a:rPr lang="en-US" altLang="zh-TW" dirty="0" smtClean="0"/>
              <a:t>160KB~1.2 MB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196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Member Function Implementation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15</a:t>
            </a:fld>
            <a:endParaRPr lang="zh-TW" altLang="en-US"/>
          </a:p>
        </p:txBody>
      </p:sp>
      <p:grpSp>
        <p:nvGrpSpPr>
          <p:cNvPr id="32" name="群組 31"/>
          <p:cNvGrpSpPr/>
          <p:nvPr/>
        </p:nvGrpSpPr>
        <p:grpSpPr>
          <a:xfrm>
            <a:off x="1651351" y="1509332"/>
            <a:ext cx="5769429" cy="4847019"/>
            <a:chOff x="2092234" y="1509332"/>
            <a:chExt cx="5769429" cy="4847019"/>
          </a:xfrm>
        </p:grpSpPr>
        <p:sp>
          <p:nvSpPr>
            <p:cNvPr id="9" name="矩形 8"/>
            <p:cNvSpPr/>
            <p:nvPr/>
          </p:nvSpPr>
          <p:spPr>
            <a:xfrm>
              <a:off x="2111827" y="1509332"/>
              <a:ext cx="5742216" cy="4847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Rectangle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::</a:t>
              </a:r>
              <a:r>
                <a:rPr lang="en-US" altLang="zh-TW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Rectangle</a:t>
              </a:r>
              <a:r>
                <a:rPr lang="en-US" altLang="zh-TW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2000" dirty="0" err="1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x, </a:t>
              </a:r>
              <a:r>
                <a:rPr lang="en-US" altLang="zh-TW" sz="2000" dirty="0" err="1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y, </a:t>
              </a:r>
              <a:r>
                <a:rPr lang="en-US" altLang="zh-TW" sz="2000" b="1" dirty="0" err="1" smtClean="0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20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hv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2000" b="1" dirty="0" err="1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20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wv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endPara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endParaRPr lang="zh-TW" altLang="en-US" sz="20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   </a:t>
              </a:r>
              <a:r>
                <a:rPr lang="en-US" altLang="zh-TW" sz="20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SetHeight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20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hv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);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 </a:t>
              </a:r>
              <a:r>
                <a:rPr lang="en-US" altLang="zh-TW" sz="20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SetWidth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20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wv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);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200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xLow</a:t>
              </a:r>
              <a:r>
                <a:rPr lang="en-US" altLang="zh-TW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=x; </a:t>
              </a:r>
              <a:r>
                <a:rPr lang="en-US" altLang="zh-TW" sz="2000" dirty="0" err="1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yLow</a:t>
              </a:r>
              <a:r>
                <a:rPr lang="en-US" altLang="zh-TW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=y;</a:t>
              </a:r>
              <a:endPara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};</a:t>
              </a:r>
              <a:endParaRPr lang="zh-TW" altLang="en-US" sz="20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Rectangle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::~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Rectangle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()</a:t>
              </a:r>
              <a:endPara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2000" dirty="0">
                  <a:solidFill>
                    <a:srgbClr val="008000"/>
                  </a:solidFill>
                  <a:highlight>
                    <a:srgbClr val="FFFFFF"/>
                  </a:highlight>
                </a:rPr>
                <a:t>/*do nothing*/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}</a:t>
              </a:r>
              <a:endPara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2000" b="1" dirty="0">
                  <a:solidFill>
                    <a:srgbClr val="8000FF"/>
                  </a:solidFill>
                  <a:highlight>
                    <a:srgbClr val="FFFFFF"/>
                  </a:highlight>
                </a:rPr>
                <a:t>void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Rectangle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::</a:t>
              </a:r>
              <a:r>
                <a:rPr lang="en-US" altLang="zh-TW" sz="20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SetHeight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2000" b="1" dirty="0" err="1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20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i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</a:p>
            <a:p>
              <a:r>
                <a:rPr lang="en-US" altLang="zh-TW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</a:p>
            <a:p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2000" b="1" dirty="0">
                  <a:solidFill>
                    <a:srgbClr val="0000FF"/>
                  </a:solidFill>
                  <a:highlight>
                    <a:srgbClr val="FFFFFF"/>
                  </a:highlight>
                </a:rPr>
                <a:t>if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20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i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&gt;</a:t>
              </a:r>
              <a:r>
                <a:rPr lang="en-US" altLang="zh-TW" sz="2000" dirty="0">
                  <a:solidFill>
                    <a:srgbClr val="FF8000"/>
                  </a:solidFill>
                  <a:highlight>
                    <a:srgbClr val="FFFFFF"/>
                  </a:highlight>
                </a:rPr>
                <a:t>0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height 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20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i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endPara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  </a:t>
              </a:r>
              <a:r>
                <a:rPr lang="en-US" altLang="zh-TW" sz="2000" b="1" dirty="0">
                  <a:solidFill>
                    <a:srgbClr val="0000FF"/>
                  </a:solidFill>
                  <a:highlight>
                    <a:srgbClr val="FFFFFF"/>
                  </a:highlight>
                </a:rPr>
                <a:t>else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2000" b="1" dirty="0">
                  <a:solidFill>
                    <a:srgbClr val="0000FF"/>
                  </a:solidFill>
                  <a:highlight>
                    <a:srgbClr val="FFFFFF"/>
                  </a:highlight>
                </a:rPr>
                <a:t>throw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altLang="zh-TW" sz="2000" dirty="0">
                  <a:solidFill>
                    <a:srgbClr val="808080"/>
                  </a:solidFill>
                  <a:highlight>
                    <a:srgbClr val="FFFFFF"/>
                  </a:highlight>
                </a:rPr>
                <a:t>"invalid height"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);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</a:p>
            <a:p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}</a:t>
              </a:r>
              <a:endParaRPr lang="zh-TW" altLang="en-US" sz="20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2000" b="1" dirty="0" err="1">
                  <a:solidFill>
                    <a:srgbClr val="8000FF"/>
                  </a:solidFill>
                  <a:highlight>
                    <a:srgbClr val="FFFFFF"/>
                  </a:highlight>
                </a:rPr>
                <a:t>int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Rectangle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::</a:t>
              </a:r>
              <a:r>
                <a:rPr lang="en-US" altLang="zh-TW" sz="20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GetHeight</a:t>
              </a:r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()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</a:p>
            <a:p>
              <a:r>
                <a:rPr lang="en-US" altLang="zh-TW" sz="2000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{</a:t>
              </a:r>
              <a:r>
                <a:rPr lang="en-US" altLang="zh-TW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endPara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2000" b="1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altLang="zh-TW" sz="2000" b="1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 </a:t>
              </a:r>
              <a:r>
                <a:rPr lang="en-US" altLang="zh-TW" sz="2000" b="1" dirty="0" smtClean="0">
                  <a:solidFill>
                    <a:srgbClr val="0000FF"/>
                  </a:solidFill>
                  <a:highlight>
                    <a:srgbClr val="FFFFFF"/>
                  </a:highlight>
                </a:rPr>
                <a:t>return</a:t>
              </a:r>
              <a:r>
                <a:rPr lang="en-US" altLang="zh-TW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height</a:t>
              </a:r>
              <a:r>
                <a:rPr lang="en-US" altLang="zh-TW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;</a:t>
              </a:r>
              <a:r>
                <a:rPr lang="en-US" altLang="zh-TW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</a:p>
            <a:p>
              <a:r>
                <a:rPr lang="en-US" altLang="zh-TW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}</a:t>
              </a:r>
              <a:endPara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altLang="zh-TW" sz="1400" dirty="0">
                  <a:solidFill>
                    <a:srgbClr val="008000"/>
                  </a:solidFill>
                  <a:highlight>
                    <a:srgbClr val="FFFFFF"/>
                  </a:highlight>
                </a:rPr>
                <a:t>//</a:t>
              </a:r>
              <a:r>
                <a:rPr lang="en-US" altLang="zh-TW" sz="1400" dirty="0" err="1">
                  <a:solidFill>
                    <a:srgbClr val="008000"/>
                  </a:solidFill>
                  <a:highlight>
                    <a:srgbClr val="FFFFFF"/>
                  </a:highlight>
                </a:rPr>
                <a:t>SetWidth</a:t>
              </a:r>
              <a:r>
                <a:rPr lang="en-US" altLang="zh-TW" sz="1400" dirty="0">
                  <a:solidFill>
                    <a:srgbClr val="008000"/>
                  </a:solidFill>
                  <a:highlight>
                    <a:srgbClr val="FFFFFF"/>
                  </a:highlight>
                </a:rPr>
                <a:t> and </a:t>
              </a:r>
              <a:r>
                <a:rPr lang="en-US" altLang="zh-TW" sz="1400" dirty="0" err="1">
                  <a:solidFill>
                    <a:srgbClr val="008000"/>
                  </a:solidFill>
                  <a:highlight>
                    <a:srgbClr val="FFFFFF"/>
                  </a:highlight>
                </a:rPr>
                <a:t>GetWidth</a:t>
              </a:r>
              <a:r>
                <a:rPr lang="en-US" altLang="zh-TW" sz="1400" dirty="0">
                  <a:solidFill>
                    <a:srgbClr val="008000"/>
                  </a:solidFill>
                  <a:highlight>
                    <a:srgbClr val="FFFFFF"/>
                  </a:highlight>
                </a:rPr>
                <a:t> are omitted here</a:t>
              </a:r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2111876" y="2805038"/>
              <a:ext cx="5742167" cy="1327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092234" y="4904016"/>
              <a:ext cx="5763986" cy="10884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119496" y="3414638"/>
              <a:ext cx="5742167" cy="1327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0405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Constructor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477985"/>
            <a:ext cx="7886700" cy="306977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Example: initializes Rectangle objects:</a:t>
            </a:r>
          </a:p>
          <a:p>
            <a:pPr lvl="1">
              <a:buNone/>
            </a:pPr>
            <a:r>
              <a:rPr lang="pt-BR" altLang="zh-TW" dirty="0" smtClean="0"/>
              <a:t>    Rectangle r(1, 3, 6, 6);</a:t>
            </a:r>
          </a:p>
          <a:p>
            <a:pPr lvl="1">
              <a:buNone/>
            </a:pPr>
            <a:r>
              <a:rPr lang="en-US" altLang="zh-TW" dirty="0" smtClean="0"/>
              <a:t>    Rectangle *s = </a:t>
            </a:r>
            <a:r>
              <a:rPr lang="en-US" altLang="zh-TW" dirty="0" smtClean="0">
                <a:solidFill>
                  <a:srgbClr val="0000CC"/>
                </a:solidFill>
              </a:rPr>
              <a:t>new</a:t>
            </a:r>
            <a:r>
              <a:rPr lang="en-US" altLang="zh-TW" dirty="0" smtClean="0"/>
              <a:t> Rectangle(0, 0, 3, 4)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Example: Illegal declaration</a:t>
            </a:r>
          </a:p>
          <a:p>
            <a:pPr lvl="1"/>
            <a:r>
              <a:rPr lang="en-US" altLang="zh-TW" dirty="0" smtClean="0"/>
              <a:t>Once a constructor is defined, proper input arguments for initialization must be provided</a:t>
            </a:r>
          </a:p>
          <a:p>
            <a:pPr lvl="1"/>
            <a:r>
              <a:rPr lang="en-US" altLang="zh-TW" dirty="0" smtClean="0"/>
              <a:t>Otherwise, it is a compile-time error</a:t>
            </a:r>
          </a:p>
          <a:p>
            <a:pPr lvl="1">
              <a:buNone/>
            </a:pPr>
            <a:r>
              <a:rPr lang="pt-BR" altLang="zh-TW" dirty="0" smtClean="0"/>
              <a:t>    Rectangle r; //error no default constructor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63386" y="1425752"/>
            <a:ext cx="70866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58775" algn="l"/>
                <a:tab pos="719138" algn="l"/>
              </a:tabLst>
            </a:pPr>
            <a:r>
              <a:rPr lang="en-US" altLang="zh-TW" sz="2000" dirty="0" smtClean="0"/>
              <a:t>1. 	Rectangle::Rectangle(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x, </a:t>
            </a:r>
            <a:r>
              <a:rPr lang="en-US" altLang="zh-TW" sz="2000" i="1" dirty="0" err="1" smtClean="0"/>
              <a:t>int</a:t>
            </a:r>
            <a:r>
              <a:rPr lang="en-US" altLang="zh-TW" sz="2000" i="1" dirty="0" smtClean="0"/>
              <a:t> y, </a:t>
            </a:r>
            <a:r>
              <a:rPr lang="en-US" altLang="zh-TW" sz="2000" i="1" dirty="0" err="1" smtClean="0"/>
              <a:t>int</a:t>
            </a:r>
            <a:r>
              <a:rPr lang="en-US" altLang="zh-TW" sz="2000" i="1" dirty="0" smtClean="0"/>
              <a:t> </a:t>
            </a:r>
            <a:r>
              <a:rPr lang="en-US" altLang="zh-TW" sz="2000" i="1" dirty="0" err="1" smtClean="0"/>
              <a:t>hv</a:t>
            </a:r>
            <a:r>
              <a:rPr lang="en-US" altLang="zh-TW" sz="2000" i="1" dirty="0" smtClean="0"/>
              <a:t>, </a:t>
            </a:r>
            <a:r>
              <a:rPr lang="en-US" altLang="zh-TW" sz="2000" i="1" dirty="0" err="1" smtClean="0"/>
              <a:t>int</a:t>
            </a:r>
            <a:r>
              <a:rPr lang="en-US" altLang="zh-TW" sz="2000" i="1" dirty="0" smtClean="0"/>
              <a:t> </a:t>
            </a:r>
            <a:r>
              <a:rPr lang="en-US" altLang="zh-TW" sz="2000" i="1" dirty="0" err="1" smtClean="0"/>
              <a:t>wv</a:t>
            </a:r>
            <a:r>
              <a:rPr lang="en-US" altLang="zh-TW" sz="2000" i="1" dirty="0" smtClean="0"/>
              <a:t>)</a:t>
            </a:r>
          </a:p>
          <a:p>
            <a:pPr>
              <a:tabLst>
                <a:tab pos="358775" algn="l"/>
                <a:tab pos="719138" algn="l"/>
              </a:tabLst>
            </a:pPr>
            <a:r>
              <a:rPr lang="en-US" altLang="zh-TW" sz="2000" dirty="0" smtClean="0"/>
              <a:t>2. 	{</a:t>
            </a:r>
          </a:p>
          <a:p>
            <a:pPr>
              <a:tabLst>
                <a:tab pos="358775" algn="l"/>
                <a:tab pos="719138" algn="l"/>
              </a:tabLst>
            </a:pPr>
            <a:r>
              <a:rPr lang="es-ES" altLang="zh-TW" sz="2000" dirty="0" smtClean="0"/>
              <a:t>3. 		</a:t>
            </a:r>
            <a:r>
              <a:rPr lang="es-ES" altLang="zh-TW" sz="2000" i="1" dirty="0" smtClean="0"/>
              <a:t>xLow = x; yLow = y;</a:t>
            </a:r>
          </a:p>
          <a:p>
            <a:pPr>
              <a:tabLst>
                <a:tab pos="358775" algn="l"/>
                <a:tab pos="719138" algn="l"/>
              </a:tabLst>
            </a:pPr>
            <a:r>
              <a:rPr lang="en-US" altLang="zh-TW" sz="2000" dirty="0" smtClean="0"/>
              <a:t>4. 		</a:t>
            </a:r>
            <a:r>
              <a:rPr lang="en-US" altLang="zh-TW" sz="2000" i="1" dirty="0" smtClean="0"/>
              <a:t>height = </a:t>
            </a:r>
            <a:r>
              <a:rPr lang="en-US" altLang="zh-TW" sz="2000" i="1" dirty="0" err="1" smtClean="0"/>
              <a:t>hv</a:t>
            </a:r>
            <a:r>
              <a:rPr lang="en-US" altLang="zh-TW" sz="2000" i="1" dirty="0" smtClean="0"/>
              <a:t>; width = </a:t>
            </a:r>
            <a:r>
              <a:rPr lang="en-US" altLang="zh-TW" sz="2000" i="1" dirty="0" err="1" smtClean="0"/>
              <a:t>wv</a:t>
            </a:r>
            <a:r>
              <a:rPr lang="en-US" altLang="zh-TW" sz="2000" i="1" dirty="0" smtClean="0"/>
              <a:t>;</a:t>
            </a:r>
          </a:p>
          <a:p>
            <a:pPr>
              <a:tabLst>
                <a:tab pos="358775" algn="l"/>
                <a:tab pos="719138" algn="l"/>
              </a:tabLst>
            </a:pPr>
            <a:r>
              <a:rPr lang="en-US" altLang="zh-TW" sz="2000" dirty="0" smtClean="0"/>
              <a:t>5. 	}</a:t>
            </a:r>
          </a:p>
          <a:p>
            <a:pPr>
              <a:tabLst>
                <a:tab pos="358775" algn="l"/>
                <a:tab pos="719138" algn="l"/>
              </a:tabLst>
            </a:pPr>
            <a:r>
              <a:rPr lang="en-US" altLang="zh-TW" sz="2000" dirty="0" smtClean="0"/>
              <a:t>6. 	 → a constructor must be public, and has no return type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Efficient Yet Sophisticated</a:t>
            </a:r>
            <a:br>
              <a:rPr lang="en-US" altLang="zh-TW" dirty="0" smtClean="0"/>
            </a:br>
            <a:r>
              <a:rPr lang="en-US" altLang="zh-TW" dirty="0" smtClean="0"/>
              <a:t>Constructor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955470"/>
            <a:ext cx="7886700" cy="25799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data members are initialized by using a </a:t>
            </a:r>
            <a:r>
              <a:rPr lang="en-US" altLang="zh-TW" dirty="0" smtClean="0">
                <a:solidFill>
                  <a:srgbClr val="FF0000"/>
                </a:solidFill>
              </a:rPr>
              <a:t>member initialization list </a:t>
            </a:r>
            <a:r>
              <a:rPr lang="en-US" altLang="zh-TW" dirty="0" smtClean="0"/>
              <a:t>(i.e., colon followed by a list of data members and the arguments to which they are to be initialized in parentheses)</a:t>
            </a:r>
          </a:p>
          <a:p>
            <a:r>
              <a:rPr lang="en-US" altLang="zh-TW" dirty="0" smtClean="0"/>
              <a:t>→ Directly initializes the data members in a single step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79713" y="1654354"/>
            <a:ext cx="7445829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58775" algn="l"/>
                <a:tab pos="719138" algn="l"/>
              </a:tabLst>
            </a:pPr>
            <a:r>
              <a:rPr lang="en-US" altLang="zh-TW" sz="2200" dirty="0" smtClean="0"/>
              <a:t>1. 	Rectangle::Rectangle(</a:t>
            </a:r>
            <a:r>
              <a:rPr lang="en-US" altLang="zh-TW" sz="2200" dirty="0" err="1" smtClean="0"/>
              <a:t>int</a:t>
            </a:r>
            <a:r>
              <a:rPr lang="en-US" altLang="zh-TW" sz="2200" dirty="0" smtClean="0"/>
              <a:t> </a:t>
            </a:r>
            <a:r>
              <a:rPr lang="en-US" altLang="zh-TW" sz="2200" i="1" dirty="0" smtClean="0"/>
              <a:t>x=0, </a:t>
            </a:r>
            <a:r>
              <a:rPr lang="en-US" altLang="zh-TW" sz="2200" i="1" dirty="0" err="1" smtClean="0"/>
              <a:t>int</a:t>
            </a:r>
            <a:r>
              <a:rPr lang="en-US" altLang="zh-TW" sz="2200" i="1" dirty="0" smtClean="0"/>
              <a:t> y=0, </a:t>
            </a:r>
            <a:r>
              <a:rPr lang="en-US" altLang="zh-TW" sz="2200" i="1" dirty="0" err="1" smtClean="0"/>
              <a:t>int</a:t>
            </a:r>
            <a:r>
              <a:rPr lang="en-US" altLang="zh-TW" sz="2200" i="1" dirty="0" smtClean="0"/>
              <a:t> </a:t>
            </a:r>
            <a:r>
              <a:rPr lang="en-US" altLang="zh-TW" sz="2200" i="1" dirty="0" err="1" smtClean="0"/>
              <a:t>hv</a:t>
            </a:r>
            <a:r>
              <a:rPr lang="en-US" altLang="zh-TW" sz="2200" i="1" dirty="0" smtClean="0"/>
              <a:t>=0, </a:t>
            </a:r>
            <a:r>
              <a:rPr lang="en-US" altLang="zh-TW" sz="2200" i="1" dirty="0" err="1" smtClean="0"/>
              <a:t>int</a:t>
            </a:r>
            <a:r>
              <a:rPr lang="en-US" altLang="zh-TW" sz="2200" i="1" dirty="0" smtClean="0"/>
              <a:t> </a:t>
            </a:r>
            <a:r>
              <a:rPr lang="en-US" altLang="zh-TW" sz="2200" i="1" dirty="0" err="1" smtClean="0"/>
              <a:t>wv</a:t>
            </a:r>
            <a:r>
              <a:rPr lang="en-US" altLang="zh-TW" sz="2200" i="1" dirty="0" smtClean="0"/>
              <a:t>=0</a:t>
            </a:r>
            <a:r>
              <a:rPr lang="en-US" altLang="zh-TW" sz="2200" dirty="0" smtClean="0"/>
              <a:t>)</a:t>
            </a:r>
          </a:p>
          <a:p>
            <a:pPr>
              <a:tabLst>
                <a:tab pos="358775" algn="l"/>
                <a:tab pos="719138" algn="l"/>
              </a:tabLst>
            </a:pPr>
            <a:r>
              <a:rPr lang="en-US" altLang="zh-TW" sz="2200" b="1" dirty="0" smtClean="0">
                <a:solidFill>
                  <a:srgbClr val="FF0000"/>
                </a:solidFill>
              </a:rPr>
              <a:t>          :</a:t>
            </a:r>
            <a:r>
              <a:rPr lang="en-US" altLang="zh-TW" sz="2200" b="1" i="1" dirty="0" smtClean="0"/>
              <a:t> </a:t>
            </a:r>
            <a:r>
              <a:rPr lang="en-US" altLang="zh-TW" sz="2200" b="1" i="1" dirty="0" err="1" smtClean="0"/>
              <a:t>xLow</a:t>
            </a:r>
            <a:r>
              <a:rPr lang="en-US" altLang="zh-TW" sz="2200" b="1" dirty="0" smtClean="0"/>
              <a:t>(</a:t>
            </a:r>
            <a:r>
              <a:rPr lang="en-US" altLang="zh-TW" sz="2200" b="1" i="1" dirty="0" smtClean="0"/>
              <a:t>x</a:t>
            </a:r>
            <a:r>
              <a:rPr lang="en-US" altLang="zh-TW" sz="2200" b="1" dirty="0" smtClean="0"/>
              <a:t>)</a:t>
            </a:r>
            <a:r>
              <a:rPr lang="en-US" altLang="zh-TW" sz="2200" b="1" i="1" dirty="0" smtClean="0"/>
              <a:t>, </a:t>
            </a:r>
            <a:r>
              <a:rPr lang="en-US" altLang="zh-TW" sz="2200" b="1" i="1" dirty="0" err="1" smtClean="0"/>
              <a:t>yLow</a:t>
            </a:r>
            <a:r>
              <a:rPr lang="en-US" altLang="zh-TW" sz="2200" b="1" i="1" dirty="0" smtClean="0"/>
              <a:t> </a:t>
            </a:r>
            <a:r>
              <a:rPr lang="en-US" altLang="zh-TW" sz="2200" b="1" dirty="0" smtClean="0"/>
              <a:t>(</a:t>
            </a:r>
            <a:r>
              <a:rPr lang="en-US" altLang="zh-TW" sz="2200" b="1" i="1" dirty="0" smtClean="0"/>
              <a:t>y</a:t>
            </a:r>
            <a:r>
              <a:rPr lang="en-US" altLang="zh-TW" sz="2200" b="1" dirty="0" smtClean="0"/>
              <a:t>),</a:t>
            </a:r>
            <a:r>
              <a:rPr lang="en-US" altLang="zh-TW" sz="2200" b="1" i="1" dirty="0" smtClean="0"/>
              <a:t> height</a:t>
            </a:r>
            <a:r>
              <a:rPr lang="en-US" altLang="zh-TW" sz="2200" b="1" dirty="0" smtClean="0"/>
              <a:t>(</a:t>
            </a:r>
            <a:r>
              <a:rPr lang="en-US" altLang="zh-TW" sz="2200" b="1" dirty="0" err="1" smtClean="0"/>
              <a:t>hv</a:t>
            </a:r>
            <a:r>
              <a:rPr lang="en-US" altLang="zh-TW" sz="2200" b="1" dirty="0" smtClean="0"/>
              <a:t>)</a:t>
            </a:r>
            <a:r>
              <a:rPr lang="en-US" altLang="zh-TW" sz="2200" b="1" i="1" dirty="0" smtClean="0"/>
              <a:t>, width</a:t>
            </a:r>
            <a:r>
              <a:rPr lang="en-US" altLang="zh-TW" sz="2200" b="1" dirty="0" smtClean="0"/>
              <a:t>(</a:t>
            </a:r>
            <a:r>
              <a:rPr lang="en-US" altLang="zh-TW" sz="2200" b="1" dirty="0" err="1" smtClean="0"/>
              <a:t>wv</a:t>
            </a:r>
            <a:r>
              <a:rPr lang="en-US" altLang="zh-TW" sz="2200" b="1" dirty="0" smtClean="0"/>
              <a:t>)</a:t>
            </a:r>
          </a:p>
          <a:p>
            <a:pPr>
              <a:tabLst>
                <a:tab pos="358775" algn="l"/>
                <a:tab pos="719138" algn="l"/>
              </a:tabLst>
            </a:pPr>
            <a:r>
              <a:rPr lang="en-US" altLang="zh-TW" sz="2200" dirty="0" smtClean="0"/>
              <a:t>2. 	{   }</a:t>
            </a:r>
            <a:endParaRPr lang="zh-TW" altLang="en-US" sz="2200" dirty="0"/>
          </a:p>
        </p:txBody>
      </p:sp>
      <p:sp>
        <p:nvSpPr>
          <p:cNvPr id="6" name="矩形 5"/>
          <p:cNvSpPr/>
          <p:nvPr/>
        </p:nvSpPr>
        <p:spPr>
          <a:xfrm>
            <a:off x="1910914" y="5383374"/>
            <a:ext cx="511172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altLang="zh-TW" sz="2400" dirty="0" smtClean="0"/>
              <a:t>Rectangle q; //OK default constructor</a:t>
            </a:r>
          </a:p>
          <a:p>
            <a:r>
              <a:rPr lang="pt-BR" altLang="zh-TW" sz="2400" dirty="0" smtClean="0"/>
              <a:t>Rectangle r(1, 3, 6, 6);</a:t>
            </a:r>
          </a:p>
          <a:p>
            <a:r>
              <a:rPr lang="en-US" altLang="zh-TW" sz="2400" dirty="0" smtClean="0"/>
              <a:t>Rectangle *s = </a:t>
            </a:r>
            <a:r>
              <a:rPr lang="en-US" altLang="zh-TW" sz="2400" dirty="0" smtClean="0">
                <a:solidFill>
                  <a:srgbClr val="0000CC"/>
                </a:solidFill>
              </a:rPr>
              <a:t>new</a:t>
            </a:r>
            <a:r>
              <a:rPr lang="en-US" altLang="zh-TW" sz="2400" dirty="0" smtClean="0"/>
              <a:t> Rectangle(0, 0, 3, 4)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class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8650" y="1509334"/>
            <a:ext cx="7886700" cy="20187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ratio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Rectangle r1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Rectangle r2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area1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r1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GetHeight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r1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GetWidth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area2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r2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GetHeight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r2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GetWidth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area1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area2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3758919"/>
            <a:ext cx="7886700" cy="2423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Rectangle </a:t>
            </a:r>
            <a:r>
              <a:rPr lang="pt-BR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pt-BR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(1,1,</a:t>
            </a:r>
            <a:r>
              <a:rPr lang="pt-BR" altLang="zh-TW" sz="2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pt-BR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(3,3,</a:t>
            </a:r>
            <a:r>
              <a:rPr lang="pt-BR" altLang="zh-TW" sz="2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ratio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8" name="矩形圖說文字 7"/>
          <p:cNvSpPr/>
          <p:nvPr/>
        </p:nvSpPr>
        <p:spPr>
          <a:xfrm>
            <a:off x="5129848" y="3636120"/>
            <a:ext cx="3638549" cy="1536567"/>
          </a:xfrm>
          <a:prstGeom prst="wedgeRectCallout">
            <a:avLst>
              <a:gd name="adj1" fmla="val -74656"/>
              <a:gd name="adj2" fmla="val -2223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Declaring and initializing Rectangle become very natural.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This is the reward of our hard work in designing the class.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2191720" y="5705075"/>
            <a:ext cx="5495187" cy="353789"/>
          </a:xfrm>
          <a:prstGeom prst="wedgeRectCallout">
            <a:avLst>
              <a:gd name="adj1" fmla="val -48212"/>
              <a:gd name="adj2" fmla="val -153516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We want to further improve this representation...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75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 Overloading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8650" y="1669924"/>
            <a:ext cx="3870062" cy="260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Rectangle a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altLang="zh-TW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2000" dirty="0">
                <a:solidFill>
                  <a:srgbClr val="008000"/>
                </a:solidFill>
                <a:highlight>
                  <a:srgbClr val="FFFFFF"/>
                </a:highlight>
              </a:rPr>
              <a:t> &lt;&lt; ratio(a, b) &lt;&lt; </a:t>
            </a:r>
            <a:r>
              <a:rPr lang="en-US" altLang="zh-TW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sz="2000" dirty="0">
                <a:solidFill>
                  <a:srgbClr val="008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b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8" name="矩形圖說文字 7"/>
          <p:cNvSpPr/>
          <p:nvPr/>
        </p:nvSpPr>
        <p:spPr>
          <a:xfrm>
            <a:off x="1084874" y="4371254"/>
            <a:ext cx="3638549" cy="2074150"/>
          </a:xfrm>
          <a:prstGeom prst="wedgeRectCallout">
            <a:avLst>
              <a:gd name="adj1" fmla="val -22759"/>
              <a:gd name="adj2" fmla="val -84991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Can we use division operator to denote the area ratio of two rectangles?</a:t>
            </a: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Yes! we can write some code to specify this additional definition, i.e., </a:t>
            </a:r>
            <a:r>
              <a:rPr lang="en-US" altLang="zh-TW" sz="2000" dirty="0" smtClean="0">
                <a:solidFill>
                  <a:srgbClr val="C00000"/>
                </a:solidFill>
              </a:rPr>
              <a:t>operator overloading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0982" y="1669924"/>
            <a:ext cx="3870062" cy="260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Rectangle a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zh-TW" alt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en-US" altLang="zh-TW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2000" dirty="0">
                <a:solidFill>
                  <a:srgbClr val="008000"/>
                </a:solidFill>
                <a:highlight>
                  <a:srgbClr val="FFFFFF"/>
                </a:highlight>
              </a:rPr>
              <a:t> &lt;&lt; ratio(a, b) &lt;&lt; </a:t>
            </a:r>
            <a:r>
              <a:rPr lang="en-US" altLang="zh-TW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sz="2000" dirty="0">
                <a:solidFill>
                  <a:srgbClr val="008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altLang="zh-TW" sz="2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pt-BR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b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5087063" y="4371254"/>
            <a:ext cx="3638549" cy="2074150"/>
          </a:xfrm>
          <a:prstGeom prst="wedgeRectCallout">
            <a:avLst>
              <a:gd name="adj1" fmla="val -17447"/>
              <a:gd name="adj2" fmla="val -83916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Can </a:t>
            </a:r>
            <a:r>
              <a:rPr lang="en-US" altLang="zh-TW" sz="2000" dirty="0">
                <a:solidFill>
                  <a:schemeClr val="tx1"/>
                </a:solidFill>
              </a:rPr>
              <a:t>we </a:t>
            </a:r>
            <a:r>
              <a:rPr lang="en-US" altLang="zh-TW" sz="2000" dirty="0" smtClean="0">
                <a:solidFill>
                  <a:schemeClr val="tx1"/>
                </a:solidFill>
              </a:rPr>
              <a:t>also use division </a:t>
            </a:r>
            <a:r>
              <a:rPr lang="en-US" altLang="zh-TW" sz="2000" dirty="0">
                <a:solidFill>
                  <a:schemeClr val="tx1"/>
                </a:solidFill>
              </a:rPr>
              <a:t>operator </a:t>
            </a:r>
            <a:r>
              <a:rPr lang="en-US" altLang="zh-TW" sz="2000" dirty="0" smtClean="0">
                <a:solidFill>
                  <a:schemeClr val="tx1"/>
                </a:solidFill>
              </a:rPr>
              <a:t>to denote partitioning a rectangle by an integer?</a:t>
            </a: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Yes! we can additionally define dividing </a:t>
            </a:r>
            <a:r>
              <a:rPr lang="en-US" altLang="zh-TW" sz="2000" dirty="0">
                <a:solidFill>
                  <a:schemeClr val="tx1"/>
                </a:solidFill>
              </a:rPr>
              <a:t>Rectangle </a:t>
            </a:r>
            <a:r>
              <a:rPr lang="en-US" altLang="zh-TW" sz="2000" dirty="0" smtClean="0">
                <a:solidFill>
                  <a:schemeClr val="tx1"/>
                </a:solidFill>
              </a:rPr>
              <a:t>by an integer.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118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2.1 Abstract Data Types and C++ Class</a:t>
            </a:r>
          </a:p>
          <a:p>
            <a:r>
              <a:rPr lang="en-US" altLang="zh-TW" dirty="0" smtClean="0"/>
              <a:t>2.2 The Array as an Abstract Data Type</a:t>
            </a:r>
          </a:p>
          <a:p>
            <a:r>
              <a:rPr lang="en-US" altLang="zh-TW" dirty="0" smtClean="0"/>
              <a:t>2.3 The Polynomial Abstract Data Type</a:t>
            </a:r>
          </a:p>
          <a:p>
            <a:r>
              <a:rPr lang="en-US" altLang="zh-TW" dirty="0" smtClean="0"/>
              <a:t>2.4 Sparse Matrices</a:t>
            </a:r>
          </a:p>
          <a:p>
            <a:r>
              <a:rPr lang="en-US" altLang="zh-TW" dirty="0" smtClean="0"/>
              <a:t>2.5 Representation of Arrays</a:t>
            </a:r>
          </a:p>
          <a:p>
            <a:r>
              <a:rPr lang="en-US" altLang="zh-TW" dirty="0" smtClean="0"/>
              <a:t>2.6 The String Abstract Data Type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371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 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2246238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Overload operators for user-defined data types</a:t>
            </a:r>
          </a:p>
          <a:p>
            <a:pPr lvl="1"/>
            <a:r>
              <a:rPr lang="en-US" altLang="zh-TW" b="1" dirty="0" smtClean="0"/>
              <a:t>Is allowed in C++</a:t>
            </a:r>
          </a:p>
          <a:p>
            <a:pPr lvl="1"/>
            <a:r>
              <a:rPr lang="en-US" altLang="zh-TW" b="1" dirty="0" smtClean="0"/>
              <a:t>Takes the form of a class member function or an ordinary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69468" y="3321039"/>
            <a:ext cx="7935688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58775" algn="l"/>
                <a:tab pos="719138" algn="l"/>
                <a:tab pos="1077913" algn="l"/>
              </a:tabLst>
            </a:pPr>
            <a:r>
              <a:rPr lang="en-US" altLang="zh-TW" sz="2200" dirty="0" smtClean="0"/>
              <a:t>1. 	</a:t>
            </a:r>
            <a:r>
              <a:rPr lang="en-US" altLang="zh-TW" sz="2200" dirty="0" err="1" smtClean="0"/>
              <a:t>bool</a:t>
            </a:r>
            <a:r>
              <a:rPr lang="en-US" altLang="zh-TW" sz="2200" dirty="0" smtClean="0"/>
              <a:t> </a:t>
            </a:r>
            <a:r>
              <a:rPr lang="en-US" altLang="zh-TW" sz="2200" b="1" dirty="0" smtClean="0">
                <a:solidFill>
                  <a:srgbClr val="0000CC"/>
                </a:solidFill>
              </a:rPr>
              <a:t>Rectangle::operator==(</a:t>
            </a:r>
            <a:r>
              <a:rPr lang="en-US" altLang="zh-TW" sz="2200" dirty="0" smtClean="0">
                <a:solidFill>
                  <a:srgbClr val="FF0000"/>
                </a:solidFill>
              </a:rPr>
              <a:t>const</a:t>
            </a:r>
            <a:r>
              <a:rPr lang="en-US" altLang="zh-TW" sz="2200" dirty="0" smtClean="0"/>
              <a:t> Rectangle&amp; s</a:t>
            </a:r>
            <a:r>
              <a:rPr lang="en-US" altLang="zh-TW" sz="2200" b="1" dirty="0" smtClean="0">
                <a:solidFill>
                  <a:srgbClr val="0000CC"/>
                </a:solidFill>
              </a:rPr>
              <a:t>)</a:t>
            </a:r>
          </a:p>
          <a:p>
            <a:pPr>
              <a:tabLst>
                <a:tab pos="358775" algn="l"/>
                <a:tab pos="719138" algn="l"/>
                <a:tab pos="1077913" algn="l"/>
              </a:tabLst>
            </a:pPr>
            <a:r>
              <a:rPr lang="en-US" altLang="zh-TW" sz="2200" dirty="0" smtClean="0"/>
              <a:t>2. 	{</a:t>
            </a:r>
          </a:p>
          <a:p>
            <a:pPr>
              <a:tabLst>
                <a:tab pos="358775" algn="l"/>
                <a:tab pos="719138" algn="l"/>
                <a:tab pos="1077913" algn="l"/>
              </a:tabLst>
            </a:pPr>
            <a:r>
              <a:rPr lang="en-US" altLang="zh-TW" sz="2200" dirty="0" smtClean="0"/>
              <a:t>3. 		if(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this</a:t>
            </a:r>
            <a:r>
              <a:rPr lang="en-US" altLang="zh-TW" sz="2200" dirty="0" smtClean="0"/>
              <a:t> == &amp;s) return true; // check if two objects are the same</a:t>
            </a:r>
          </a:p>
          <a:p>
            <a:pPr>
              <a:buAutoNum type="arabicPeriod" startAt="4"/>
              <a:tabLst>
                <a:tab pos="358775" algn="l"/>
                <a:tab pos="719138" algn="l"/>
                <a:tab pos="1077913" algn="l"/>
              </a:tabLst>
            </a:pPr>
            <a:r>
              <a:rPr lang="en-US" altLang="zh-TW" sz="2200" dirty="0" smtClean="0"/>
              <a:t> 		</a:t>
            </a:r>
            <a:r>
              <a:rPr lang="pl-PL" altLang="zh-TW" sz="2200" dirty="0" smtClean="0"/>
              <a:t>if( (x</a:t>
            </a:r>
            <a:r>
              <a:rPr lang="en-US" altLang="zh-TW" sz="2200" dirty="0" smtClean="0"/>
              <a:t>Low</a:t>
            </a:r>
            <a:r>
              <a:rPr lang="pl-PL" altLang="zh-TW" sz="2200" dirty="0" smtClean="0"/>
              <a:t> == s</a:t>
            </a:r>
            <a:r>
              <a:rPr lang="en-US" altLang="zh-TW" sz="2200" dirty="0" smtClean="0"/>
              <a:t>.</a:t>
            </a:r>
            <a:r>
              <a:rPr lang="pl-PL" altLang="zh-TW" sz="2200" dirty="0" smtClean="0"/>
              <a:t>x</a:t>
            </a:r>
            <a:r>
              <a:rPr lang="en-US" altLang="zh-TW" sz="2200" dirty="0" smtClean="0"/>
              <a:t>Low</a:t>
            </a:r>
            <a:r>
              <a:rPr lang="pl-PL" altLang="zh-TW" sz="2200" dirty="0" smtClean="0"/>
              <a:t>) &amp;&amp; (y</a:t>
            </a:r>
            <a:r>
              <a:rPr lang="en-US" altLang="zh-TW" sz="2200" dirty="0" smtClean="0"/>
              <a:t>Low</a:t>
            </a:r>
            <a:r>
              <a:rPr lang="pl-PL" altLang="zh-TW" sz="2200" dirty="0" smtClean="0"/>
              <a:t> == s</a:t>
            </a:r>
            <a:r>
              <a:rPr lang="en-US" altLang="zh-TW" sz="2200" dirty="0" smtClean="0"/>
              <a:t>.</a:t>
            </a:r>
            <a:r>
              <a:rPr lang="pl-PL" altLang="zh-TW" sz="2200" dirty="0" smtClean="0"/>
              <a:t>y</a:t>
            </a:r>
            <a:r>
              <a:rPr lang="en-US" altLang="zh-TW" sz="2200" dirty="0" smtClean="0"/>
              <a:t>Low</a:t>
            </a:r>
            <a:r>
              <a:rPr lang="pl-PL" altLang="zh-TW" sz="2200" dirty="0" smtClean="0"/>
              <a:t>) &amp;&amp;</a:t>
            </a:r>
            <a:endParaRPr lang="en-US" altLang="zh-TW" sz="2200" dirty="0" smtClean="0"/>
          </a:p>
          <a:p>
            <a:pPr marL="457200" indent="-457200">
              <a:tabLst>
                <a:tab pos="358775" algn="l"/>
                <a:tab pos="719138" algn="l"/>
                <a:tab pos="1077913" algn="l"/>
              </a:tabLst>
            </a:pPr>
            <a:r>
              <a:rPr lang="en-US" altLang="zh-TW" sz="2200" dirty="0" smtClean="0"/>
              <a:t>			    </a:t>
            </a:r>
            <a:r>
              <a:rPr lang="pl-PL" altLang="zh-TW" sz="2200" dirty="0" smtClean="0"/>
              <a:t> (h</a:t>
            </a:r>
            <a:r>
              <a:rPr lang="en-US" altLang="zh-TW" sz="2200" dirty="0" smtClean="0"/>
              <a:t>eight</a:t>
            </a:r>
            <a:r>
              <a:rPr lang="pl-PL" altLang="zh-TW" sz="2200" dirty="0" smtClean="0"/>
              <a:t> == s</a:t>
            </a:r>
            <a:r>
              <a:rPr lang="en-US" altLang="zh-TW" sz="2200" dirty="0" smtClean="0"/>
              <a:t>.</a:t>
            </a:r>
            <a:r>
              <a:rPr lang="pl-PL" altLang="zh-TW" sz="2200" dirty="0" smtClean="0"/>
              <a:t>h</a:t>
            </a:r>
            <a:r>
              <a:rPr lang="en-US" altLang="zh-TW" sz="2200" dirty="0" smtClean="0"/>
              <a:t>eight</a:t>
            </a:r>
            <a:r>
              <a:rPr lang="pl-PL" altLang="zh-TW" sz="2200" dirty="0" smtClean="0"/>
              <a:t>)</a:t>
            </a:r>
            <a:r>
              <a:rPr lang="en-US" altLang="zh-TW" sz="2200" dirty="0" smtClean="0"/>
              <a:t> &amp;&amp;</a:t>
            </a:r>
            <a:r>
              <a:rPr lang="pl-PL" altLang="zh-TW" sz="2200" dirty="0" smtClean="0"/>
              <a:t> (w</a:t>
            </a:r>
            <a:r>
              <a:rPr lang="en-US" altLang="zh-TW" sz="2200" dirty="0" err="1" smtClean="0"/>
              <a:t>idth</a:t>
            </a:r>
            <a:r>
              <a:rPr lang="pl-PL" altLang="zh-TW" sz="2200" dirty="0" smtClean="0"/>
              <a:t> == s</a:t>
            </a:r>
            <a:r>
              <a:rPr lang="en-US" altLang="zh-TW" sz="2200" dirty="0" smtClean="0"/>
              <a:t>.</a:t>
            </a:r>
            <a:r>
              <a:rPr lang="pl-PL" altLang="zh-TW" sz="2200" dirty="0" smtClean="0"/>
              <a:t>w</a:t>
            </a:r>
            <a:r>
              <a:rPr lang="en-US" altLang="zh-TW" sz="2200" dirty="0" err="1" smtClean="0"/>
              <a:t>idth</a:t>
            </a:r>
            <a:r>
              <a:rPr lang="pl-PL" altLang="zh-TW" sz="2200" dirty="0" smtClean="0"/>
              <a:t>) </a:t>
            </a:r>
            <a:r>
              <a:rPr lang="en-US" altLang="zh-TW" sz="2200" dirty="0" smtClean="0"/>
              <a:t>) {</a:t>
            </a:r>
          </a:p>
          <a:p>
            <a:pPr marL="457200" indent="-457200">
              <a:tabLst>
                <a:tab pos="358775" algn="l"/>
                <a:tab pos="719138" algn="l"/>
                <a:tab pos="1077913" algn="l"/>
              </a:tabLst>
            </a:pPr>
            <a:r>
              <a:rPr lang="en-US" altLang="zh-TW" sz="2200" dirty="0" smtClean="0"/>
              <a:t>5. 				return true;</a:t>
            </a:r>
          </a:p>
          <a:p>
            <a:pPr>
              <a:tabLst>
                <a:tab pos="358775" algn="l"/>
                <a:tab pos="719138" algn="l"/>
                <a:tab pos="1077913" algn="l"/>
              </a:tabLst>
            </a:pPr>
            <a:r>
              <a:rPr lang="en-US" altLang="zh-TW" sz="2200" dirty="0" smtClean="0"/>
              <a:t>6. 	 	}</a:t>
            </a:r>
          </a:p>
          <a:p>
            <a:pPr>
              <a:tabLst>
                <a:tab pos="358775" algn="l"/>
                <a:tab pos="719138" algn="l"/>
                <a:tab pos="1077913" algn="l"/>
              </a:tabLst>
            </a:pPr>
            <a:r>
              <a:rPr lang="en-US" altLang="zh-TW" sz="2200" dirty="0" smtClean="0"/>
              <a:t>7. 		else return false;</a:t>
            </a:r>
          </a:p>
          <a:p>
            <a:pPr>
              <a:tabLst>
                <a:tab pos="358775" algn="l"/>
                <a:tab pos="719138" algn="l"/>
                <a:tab pos="1077913" algn="l"/>
              </a:tabLst>
            </a:pPr>
            <a:r>
              <a:rPr lang="en-US" altLang="zh-TW" sz="2200" dirty="0" smtClean="0"/>
              <a:t>8. }</a:t>
            </a:r>
            <a:endParaRPr lang="zh-TW" altLang="en-US" sz="2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96543" y="5282104"/>
            <a:ext cx="3501600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“this” </a:t>
            </a:r>
            <a:r>
              <a:rPr lang="en-US" altLang="zh-TW" sz="2400" dirty="0" smtClean="0"/>
              <a:t>is the pointer to the</a:t>
            </a:r>
          </a:p>
          <a:p>
            <a:r>
              <a:rPr lang="en-US" altLang="zh-TW" sz="2400" dirty="0" smtClean="0"/>
              <a:t>data object upon which</a:t>
            </a:r>
          </a:p>
          <a:p>
            <a:r>
              <a:rPr lang="en-US" altLang="zh-TW" sz="2400" dirty="0" smtClean="0"/>
              <a:t>the operator is performed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Overload Operator==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239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3460" y="1395411"/>
            <a:ext cx="7478796" cy="516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Overload Operator &lt;&lt;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44979" y="4082143"/>
            <a:ext cx="5853793" cy="2530928"/>
          </a:xfrm>
        </p:spPr>
        <p:txBody>
          <a:bodyPr>
            <a:noAutofit/>
          </a:bodyPr>
          <a:lstStyle/>
          <a:p>
            <a:r>
              <a:rPr lang="en-US" altLang="zh-TW" sz="2400" b="1" dirty="0" smtClean="0">
                <a:solidFill>
                  <a:srgbClr val="0000CC"/>
                </a:solidFill>
              </a:rPr>
              <a:t>Operator&lt;&lt; </a:t>
            </a:r>
            <a:r>
              <a:rPr lang="en-US" altLang="zh-TW" sz="2400" dirty="0" smtClean="0"/>
              <a:t>accesses private data members of class Rectangle  therefore, it must be made a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friend</a:t>
            </a:r>
            <a:r>
              <a:rPr lang="en-US" altLang="zh-TW" sz="2400" b="1" dirty="0" smtClean="0"/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of Rectangle</a:t>
            </a:r>
            <a:r>
              <a:rPr lang="en-US" altLang="zh-TW" sz="2400" b="1" dirty="0" smtClean="0"/>
              <a:t>.</a:t>
            </a:r>
          </a:p>
          <a:p>
            <a:r>
              <a:rPr lang="en-US" altLang="zh-TW" sz="2400" b="1" dirty="0" smtClean="0"/>
              <a:t>Note: friend is an exception of data encapsulation, </a:t>
            </a:r>
            <a:r>
              <a:rPr lang="en-US" altLang="zh-TW" sz="2400" dirty="0" smtClean="0"/>
              <a:t>should be avoided in most cases. But sometimes it is necessary as in this case.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84464" y="4637316"/>
            <a:ext cx="262777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Example: </a:t>
            </a:r>
            <a:r>
              <a:rPr lang="en-US" altLang="zh-TW" sz="2400" b="1" dirty="0" err="1" smtClean="0"/>
              <a:t>cout</a:t>
            </a:r>
            <a:r>
              <a:rPr lang="en-US" altLang="zh-TW" sz="2400" b="1" dirty="0" smtClean="0"/>
              <a:t> &lt;&lt; r;</a:t>
            </a:r>
          </a:p>
          <a:p>
            <a:r>
              <a:rPr lang="en-US" altLang="zh-TW" sz="2400" dirty="0" smtClean="0"/>
              <a:t> </a:t>
            </a:r>
            <a:r>
              <a:rPr lang="en-US" altLang="zh-TW" sz="2400" b="1" dirty="0" smtClean="0"/>
              <a:t>Position is: 1 3</a:t>
            </a:r>
          </a:p>
          <a:p>
            <a:r>
              <a:rPr lang="en-US" altLang="zh-TW" sz="2400" dirty="0" smtClean="0"/>
              <a:t> </a:t>
            </a:r>
            <a:r>
              <a:rPr lang="en-US" altLang="zh-TW" sz="2400" b="1" dirty="0" smtClean="0"/>
              <a:t>Height is: 6</a:t>
            </a:r>
          </a:p>
          <a:p>
            <a:r>
              <a:rPr lang="en-US" altLang="zh-TW" sz="2400" dirty="0" smtClean="0"/>
              <a:t> </a:t>
            </a:r>
            <a:r>
              <a:rPr lang="en-US" altLang="zh-TW" sz="2400" b="1" dirty="0" smtClean="0"/>
              <a:t>Width is: 6</a:t>
            </a:r>
            <a:endParaRPr lang="zh-TW" altLang="en-US" sz="2400" dirty="0"/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1487924"/>
            <a:ext cx="75057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Overload Operator &lt;&lt;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1196082"/>
            <a:ext cx="79819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vs. Pointer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228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8048" y="1509713"/>
            <a:ext cx="7407903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Object Usage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87513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-180000">
              <a:lnSpc>
                <a:spcPts val="2000"/>
              </a:lnSpc>
              <a:spcBef>
                <a:spcPts val="5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In a source file 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main.cpp</a:t>
            </a:r>
            <a:endParaRPr lang="zh-TW" alt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-180000">
              <a:lnSpc>
                <a:spcPts val="2000"/>
              </a:lnSpc>
              <a:spcBef>
                <a:spcPts val="5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zh-TW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180000">
              <a:lnSpc>
                <a:spcPts val="2000"/>
              </a:lnSpc>
              <a:spcBef>
                <a:spcPts val="5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#include 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Rectangle.h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zh-TW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180000">
              <a:lnSpc>
                <a:spcPts val="2000"/>
              </a:lnSpc>
              <a:spcBef>
                <a:spcPts val="5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zh-TW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180000">
              <a:lnSpc>
                <a:spcPts val="2000"/>
              </a:lnSpc>
              <a:spcBef>
                <a:spcPts val="500"/>
              </a:spcBef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 Rectangle 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物件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跟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屬於</a:t>
            </a:r>
            <a:r>
              <a:rPr lang="zh-TW" altLang="en-US" sz="2000" b="1" dirty="0" smtClean="0">
                <a:latin typeface="Times New Roman" pitchFamily="18" charset="0"/>
                <a:cs typeface="Times New Roman" pitchFamily="18" charset="0"/>
              </a:rPr>
              <a:t>類別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Rectangle </a:t>
            </a:r>
            <a:endParaRPr lang="zh-TW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180000">
              <a:lnSpc>
                <a:spcPts val="2000"/>
              </a:lnSpc>
              <a:spcBef>
                <a:spcPts val="500"/>
              </a:spcBef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 Rectangle *t =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&amp;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是類別物件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的指標</a:t>
            </a:r>
          </a:p>
          <a:p>
            <a:pPr marL="0" indent="-180000">
              <a:lnSpc>
                <a:spcPts val="2000"/>
              </a:lnSpc>
              <a:spcBef>
                <a:spcPts val="5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TW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180000">
              <a:lnSpc>
                <a:spcPts val="2000"/>
              </a:lnSpc>
              <a:spcBef>
                <a:spcPts val="5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TW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180000">
              <a:lnSpc>
                <a:spcPts val="2000"/>
              </a:lnSpc>
              <a:spcBef>
                <a:spcPts val="5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//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使用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.”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來存取類別物件的成員。</a:t>
            </a:r>
          </a:p>
          <a:p>
            <a:pPr marL="0" indent="-180000">
              <a:lnSpc>
                <a:spcPts val="2000"/>
              </a:lnSpc>
              <a:spcBef>
                <a:spcPts val="5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//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使用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“-&gt;“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透過指標來存取類別物件的成員。</a:t>
            </a:r>
          </a:p>
          <a:p>
            <a:pPr marL="0" indent="-180000">
              <a:lnSpc>
                <a:spcPts val="2000"/>
              </a:lnSpc>
              <a:spcBef>
                <a:spcPts val="5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GetHigh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 *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GetWidth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 &gt;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-&gt;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GetHeight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 *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-&gt;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GetWidth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) )</a:t>
            </a:r>
          </a:p>
          <a:p>
            <a:pPr marL="0" indent="-180000">
              <a:lnSpc>
                <a:spcPts val="2000"/>
              </a:lnSpc>
              <a:spcBef>
                <a:spcPts val="5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&lt;&lt; “r”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zh-TW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180000">
              <a:lnSpc>
                <a:spcPts val="2000"/>
              </a:lnSpc>
              <a:spcBef>
                <a:spcPts val="5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else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&lt;&lt; “s”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zh-TW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180000">
              <a:lnSpc>
                <a:spcPts val="2000"/>
              </a:lnSpc>
              <a:spcBef>
                <a:spcPts val="5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 “has the greater area “ &lt;&lt;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zh-TW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-180000">
              <a:lnSpc>
                <a:spcPts val="2000"/>
              </a:lnSpc>
              <a:spcBef>
                <a:spcPts val="5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Address and Pointer of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241992" y="1525662"/>
            <a:ext cx="4362915" cy="4504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358775" algn="l"/>
              </a:tabLst>
            </a:pPr>
            <a:r>
              <a:rPr lang="en-US" altLang="zh-TW" sz="2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TW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58775" algn="l"/>
              </a:tabLst>
            </a:pP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58775" algn="l"/>
              </a:tabLst>
            </a:pP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Rectangle </a:t>
            </a: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2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58775" algn="l"/>
              </a:tabLst>
            </a:pP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Rectangle * </a:t>
            </a: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p 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endParaRPr lang="en-US" altLang="zh-TW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58775" algn="l"/>
              </a:tabLst>
            </a:pPr>
            <a:endParaRPr lang="zh-TW" alt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58775" algn="l"/>
              </a:tabLst>
            </a:pP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TW" sz="22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SetHeight</a:t>
            </a:r>
            <a:r>
              <a:rPr lang="en-US" altLang="zh-TW" sz="22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12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58775" algn="l"/>
              </a:tabLst>
            </a:pP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22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*(&amp;</a:t>
            </a: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altLang="zh-TW" sz="2200" dirty="0" err="1">
                <a:solidFill>
                  <a:srgbClr val="000000"/>
                </a:solidFill>
                <a:highlight>
                  <a:srgbClr val="FFFFFF"/>
                </a:highlight>
              </a:rPr>
              <a:t>SetHeight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200" dirty="0">
                <a:solidFill>
                  <a:srgbClr val="FF8000"/>
                </a:solidFill>
                <a:highlight>
                  <a:srgbClr val="FFFFFF"/>
                </a:highlight>
              </a:rPr>
              <a:t>12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58775" algn="l"/>
              </a:tabLst>
            </a:pP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22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(*</a:t>
            </a: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altLang="zh-TW" sz="2200" dirty="0" err="1">
                <a:solidFill>
                  <a:srgbClr val="000000"/>
                </a:solidFill>
                <a:highlight>
                  <a:srgbClr val="FFFFFF"/>
                </a:highlight>
              </a:rPr>
              <a:t>SetHeight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200" dirty="0">
                <a:solidFill>
                  <a:srgbClr val="FF8000"/>
                </a:solidFill>
                <a:highlight>
                  <a:srgbClr val="FFFFFF"/>
                </a:highlight>
              </a:rPr>
              <a:t>12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tabLst>
                <a:tab pos="358775" algn="l"/>
              </a:tabLst>
            </a:pP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p</a:t>
            </a:r>
            <a:r>
              <a:rPr lang="en-US" altLang="zh-TW" sz="22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TW" sz="2200" dirty="0" err="1">
                <a:solidFill>
                  <a:srgbClr val="000000"/>
                </a:solidFill>
                <a:highlight>
                  <a:srgbClr val="FFFFFF"/>
                </a:highlight>
              </a:rPr>
              <a:t>SetHeight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200" dirty="0">
                <a:solidFill>
                  <a:srgbClr val="FF8000"/>
                </a:solidFill>
                <a:highlight>
                  <a:srgbClr val="FFFFFF"/>
                </a:highlight>
              </a:rPr>
              <a:t>12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58775" algn="l"/>
              </a:tabLst>
            </a:pPr>
            <a:r>
              <a:rPr lang="zh-TW" alt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tabLst>
                <a:tab pos="358775" algn="l"/>
              </a:tabLst>
            </a:pP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22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58775" algn="l"/>
              </a:tabLst>
            </a:pP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zh-TW" alt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58775" algn="l"/>
              </a:tabLst>
            </a:pPr>
            <a:endParaRPr lang="zh-TW" alt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矩形圖說文字 6"/>
          <p:cNvSpPr/>
          <p:nvPr/>
        </p:nvSpPr>
        <p:spPr>
          <a:xfrm>
            <a:off x="4540734" y="4953966"/>
            <a:ext cx="2720819" cy="731519"/>
          </a:xfrm>
          <a:prstGeom prst="wedgeRectCallout">
            <a:avLst>
              <a:gd name="adj1" fmla="val -39904"/>
              <a:gd name="adj2" fmla="val -92518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"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</a:rPr>
              <a:t>-&gt;" is the shorthand of "(*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ptr</a:t>
            </a:r>
            <a:r>
              <a:rPr lang="en-US" altLang="zh-TW" sz="2000" dirty="0" smtClean="0">
                <a:solidFill>
                  <a:schemeClr val="tx1"/>
                </a:solidFill>
              </a:rPr>
              <a:t>)"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左大括弧 7"/>
          <p:cNvSpPr/>
          <p:nvPr/>
        </p:nvSpPr>
        <p:spPr>
          <a:xfrm rot="10800000">
            <a:off x="5412785" y="3419211"/>
            <a:ext cx="255332" cy="1165860"/>
          </a:xfrm>
          <a:prstGeom prst="leftBrace">
            <a:avLst>
              <a:gd name="adj1" fmla="val 65036"/>
              <a:gd name="adj2" fmla="val 795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655755" y="3460385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same functionality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132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 of Program Access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8650" y="1509333"/>
            <a:ext cx="2613265" cy="3763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 dirty="0">
                <a:solidFill>
                  <a:schemeClr val="tx1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Rectangle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{</a:t>
            </a:r>
            <a:endParaRPr lang="zh-TW" altLang="en-US" sz="20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>
                <a:solidFill>
                  <a:schemeClr val="tx1"/>
                </a:solidFill>
                <a:highlight>
                  <a:srgbClr val="FFFFFF"/>
                </a:highlight>
              </a:rPr>
              <a:t>public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   Rectangle();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   ~Rectangle();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GetHeight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GetWidth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   void 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SetHeight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   void 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SetWidth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altLang="zh-TW" sz="2000" b="1" dirty="0">
                <a:solidFill>
                  <a:schemeClr val="tx1"/>
                </a:solidFill>
                <a:highlight>
                  <a:srgbClr val="FFFFFF"/>
                </a:highlight>
              </a:rPr>
              <a:t>private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>
                <a:solidFill>
                  <a:schemeClr val="tx1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h, w;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};</a:t>
            </a:r>
            <a:endParaRPr lang="zh-TW" altLang="en-US" sz="20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8201377"/>
              </p:ext>
            </p:extLst>
          </p:nvPr>
        </p:nvGraphicFramePr>
        <p:xfrm>
          <a:off x="3566160" y="1499430"/>
          <a:ext cx="4949191" cy="234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9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36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72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372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378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Accessed by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public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protected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private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7891"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Same class</a:t>
                      </a:r>
                      <a:endParaRPr lang="zh-TW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753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Friend class</a:t>
                      </a:r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753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Derived</a:t>
                      </a:r>
                      <a:r>
                        <a:rPr lang="en-US" altLang="zh-TW" baseline="0" dirty="0" smtClean="0"/>
                        <a:t> class</a:t>
                      </a:r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753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Other</a:t>
                      </a:r>
                      <a:r>
                        <a:rPr lang="en-US" altLang="zh-TW" baseline="0" dirty="0" smtClean="0"/>
                        <a:t>s</a:t>
                      </a:r>
                      <a:endParaRPr lang="zh-TW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80441" y="3391186"/>
            <a:ext cx="1431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Disallowed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00289" y="2330664"/>
            <a:ext cx="119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Allowed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59969" y="3987201"/>
            <a:ext cx="4926330" cy="155123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 smtClean="0"/>
          </a:p>
        </p:txBody>
      </p:sp>
      <p:sp>
        <p:nvSpPr>
          <p:cNvPr id="13" name="矩形圖說文字 12"/>
          <p:cNvSpPr/>
          <p:nvPr/>
        </p:nvSpPr>
        <p:spPr>
          <a:xfrm>
            <a:off x="3429248" y="4765729"/>
            <a:ext cx="4101542" cy="1544386"/>
          </a:xfrm>
          <a:prstGeom prst="wedgeRectCallout">
            <a:avLst>
              <a:gd name="adj1" fmla="val -80389"/>
              <a:gd name="adj2" fmla="val -45994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</a:rPr>
              <a:t>Declaring all </a:t>
            </a:r>
            <a:r>
              <a:rPr lang="en-US" altLang="zh-TW" sz="2000" dirty="0">
                <a:solidFill>
                  <a:srgbClr val="C00000"/>
                </a:solidFill>
              </a:rPr>
              <a:t>data members </a:t>
            </a:r>
            <a:r>
              <a:rPr lang="en-US" altLang="zh-TW" sz="2000" dirty="0">
                <a:solidFill>
                  <a:schemeClr val="tx1"/>
                </a:solidFill>
              </a:rPr>
              <a:t>of a class as </a:t>
            </a:r>
            <a:r>
              <a:rPr lang="en-US" altLang="zh-TW" sz="2000" i="1" dirty="0">
                <a:solidFill>
                  <a:srgbClr val="C00000"/>
                </a:solidFill>
              </a:rPr>
              <a:t>private</a:t>
            </a:r>
            <a:r>
              <a:rPr lang="en-US" altLang="zh-TW" sz="2000" dirty="0">
                <a:solidFill>
                  <a:srgbClr val="C00000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/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 enforce </a:t>
            </a:r>
            <a:r>
              <a:rPr lang="en-US" altLang="zh-TW" sz="2000" dirty="0">
                <a:solidFill>
                  <a:srgbClr val="C00000"/>
                </a:solidFill>
              </a:rPr>
              <a:t>data </a:t>
            </a:r>
            <a:r>
              <a:rPr lang="en-US" altLang="zh-TW" sz="2000" b="1" dirty="0">
                <a:solidFill>
                  <a:srgbClr val="C00000"/>
                </a:solidFill>
              </a:rPr>
              <a:t>encapsulation</a:t>
            </a:r>
            <a:r>
              <a:rPr lang="en-US" altLang="zh-TW" sz="2000" dirty="0">
                <a:solidFill>
                  <a:srgbClr val="C00000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(also known as </a:t>
            </a:r>
            <a:r>
              <a:rPr lang="en-US" altLang="zh-TW" sz="2000" b="1" dirty="0">
                <a:solidFill>
                  <a:srgbClr val="C00000"/>
                </a:solidFill>
              </a:rPr>
              <a:t>information hiding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772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Miscellaneous Topics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509332"/>
            <a:ext cx="7976507" cy="4956781"/>
          </a:xfrm>
        </p:spPr>
        <p:txBody>
          <a:bodyPr>
            <a:noAutofit/>
          </a:bodyPr>
          <a:lstStyle/>
          <a:p>
            <a:r>
              <a:rPr lang="en-US" altLang="zh-TW" dirty="0" err="1" smtClean="0"/>
              <a:t>Struct</a:t>
            </a:r>
            <a:r>
              <a:rPr lang="en-US" altLang="zh-TW" dirty="0" smtClean="0"/>
              <a:t> (C++)</a:t>
            </a:r>
          </a:p>
          <a:p>
            <a:pPr lvl="1"/>
            <a:r>
              <a:rPr lang="en-US" altLang="zh-TW" dirty="0" smtClean="0"/>
              <a:t>Is identical to a class, except that the default level of access is public.</a:t>
            </a:r>
          </a:p>
          <a:p>
            <a:pPr lvl="1"/>
            <a:r>
              <a:rPr lang="en-US" altLang="zh-TW" dirty="0" smtClean="0"/>
              <a:t>In a class, the default is private</a:t>
            </a:r>
          </a:p>
          <a:p>
            <a:r>
              <a:rPr lang="en-US" altLang="zh-TW" dirty="0" smtClean="0"/>
              <a:t>Union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that reserves storage for the largest of its data members</a:t>
            </a:r>
          </a:p>
          <a:p>
            <a:pPr lvl="1"/>
            <a:r>
              <a:rPr lang="en-US" altLang="zh-TW" dirty="0" smtClean="0"/>
              <a:t>Useful for applications where only one of many possible data items need to be stored at any time</a:t>
            </a:r>
          </a:p>
          <a:p>
            <a:r>
              <a:rPr lang="en-US" altLang="zh-TW" dirty="0" smtClean="0"/>
              <a:t>Static class data member</a:t>
            </a:r>
          </a:p>
          <a:p>
            <a:pPr lvl="1"/>
            <a:r>
              <a:rPr lang="en-US" altLang="zh-TW" dirty="0" smtClean="0"/>
              <a:t>May be thought of as a global variable for its class</a:t>
            </a:r>
          </a:p>
          <a:p>
            <a:pPr lvl="1"/>
            <a:r>
              <a:rPr lang="en-US" altLang="zh-TW" dirty="0" smtClean="0"/>
              <a:t>A definition of the data member outside the class definition is required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C </a:t>
            </a:r>
            <a:r>
              <a:rPr lang="en-US" altLang="zh-TW" i="1" dirty="0" err="1" smtClean="0"/>
              <a:t>struct</a:t>
            </a:r>
            <a:r>
              <a:rPr lang="en-US" altLang="zh-TW" dirty="0" smtClean="0"/>
              <a:t> vs. C++ </a:t>
            </a:r>
            <a:r>
              <a:rPr lang="en-US" altLang="zh-TW" i="1" dirty="0" err="1" smtClean="0"/>
              <a:t>struct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err="1" smtClean="0"/>
              <a:t>struct</a:t>
            </a:r>
            <a:r>
              <a:rPr lang="en-US" altLang="zh-TW" dirty="0" smtClean="0"/>
              <a:t>  in C </a:t>
            </a:r>
          </a:p>
          <a:p>
            <a:pPr lvl="1"/>
            <a:r>
              <a:rPr lang="en-US" altLang="zh-TW" dirty="0" smtClean="0"/>
              <a:t>Contains only data members, no function members.  </a:t>
            </a:r>
          </a:p>
          <a:p>
            <a:pPr lvl="1"/>
            <a:r>
              <a:rPr lang="en-US" altLang="zh-TW" dirty="0" smtClean="0"/>
              <a:t>Users can directly access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members from outside the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(equivalent to “public” level)</a:t>
            </a:r>
          </a:p>
          <a:p>
            <a:r>
              <a:rPr lang="en-US" altLang="zh-TW" i="1" dirty="0" err="1" smtClean="0"/>
              <a:t>struct</a:t>
            </a:r>
            <a:r>
              <a:rPr lang="en-US" altLang="zh-TW" dirty="0" smtClean="0"/>
              <a:t>  in C++ </a:t>
            </a:r>
          </a:p>
          <a:p>
            <a:pPr lvl="1"/>
            <a:r>
              <a:rPr lang="en-US" altLang="zh-TW" dirty="0" smtClean="0"/>
              <a:t>Can have both data and function members.  </a:t>
            </a:r>
          </a:p>
          <a:p>
            <a:pPr lvl="1"/>
            <a:r>
              <a:rPr lang="en-US" altLang="zh-TW" dirty="0" smtClean="0"/>
              <a:t>The default program access level is public, but you can specify private level as well.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810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/>
          <p:cNvSpPr/>
          <p:nvPr/>
        </p:nvSpPr>
        <p:spPr>
          <a:xfrm>
            <a:off x="5801776" y="1812610"/>
            <a:ext cx="2140674" cy="21118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3216254" y="1812611"/>
            <a:ext cx="2140674" cy="21118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181439" y="1812612"/>
            <a:ext cx="1610314" cy="21118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From </a:t>
            </a:r>
            <a:r>
              <a:rPr lang="en-US" altLang="zh-TW" i="1" dirty="0" err="1" smtClean="0"/>
              <a:t>int</a:t>
            </a:r>
            <a:r>
              <a:rPr lang="en-US" altLang="zh-TW" dirty="0" smtClean="0"/>
              <a:t> to </a:t>
            </a:r>
            <a:r>
              <a:rPr lang="en-US" altLang="zh-TW" i="1" dirty="0" smtClean="0"/>
              <a:t>class</a:t>
            </a:r>
            <a:endParaRPr lang="zh-TW" altLang="en-US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81437" y="1828798"/>
            <a:ext cx="161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Built-in</a:t>
            </a:r>
            <a:endParaRPr lang="zh-TW" altLang="en-US" sz="2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16254" y="1812612"/>
            <a:ext cx="214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User-defined</a:t>
            </a:r>
            <a:endParaRPr lang="zh-TW" altLang="en-US" sz="24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64661" y="2354783"/>
            <a:ext cx="758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int</a:t>
            </a:r>
            <a:endParaRPr lang="en-US" altLang="zh-TW" sz="2400" dirty="0" smtClean="0"/>
          </a:p>
          <a:p>
            <a:r>
              <a:rPr lang="en-US" altLang="zh-TW" sz="2400" dirty="0" smtClean="0"/>
              <a:t>float</a:t>
            </a:r>
          </a:p>
          <a:p>
            <a:r>
              <a:rPr lang="en-US" altLang="zh-TW" sz="2400" dirty="0" smtClean="0"/>
              <a:t>char</a:t>
            </a:r>
          </a:p>
          <a:p>
            <a:r>
              <a:rPr lang="en-US" altLang="zh-TW" sz="2400" dirty="0" smtClean="0"/>
              <a:t>..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01776" y="1812612"/>
            <a:ext cx="214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Encapsulated</a:t>
            </a:r>
            <a:endParaRPr lang="zh-TW" alt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85775" y="2354783"/>
            <a:ext cx="9380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struct</a:t>
            </a:r>
            <a:endParaRPr lang="en-US" altLang="zh-TW" sz="2400" dirty="0" smtClean="0"/>
          </a:p>
          <a:p>
            <a:r>
              <a:rPr lang="en-US" altLang="zh-TW" sz="2400" dirty="0" smtClean="0"/>
              <a:t>union</a:t>
            </a:r>
          </a:p>
          <a:p>
            <a:r>
              <a:rPr lang="en-US" altLang="zh-TW" sz="2400" dirty="0" smtClean="0"/>
              <a:t>array</a:t>
            </a:r>
          </a:p>
          <a:p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994423" y="2354783"/>
            <a:ext cx="772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class</a:t>
            </a:r>
          </a:p>
          <a:p>
            <a:endParaRPr lang="zh-TW" altLang="en-US" sz="2400" dirty="0"/>
          </a:p>
        </p:txBody>
      </p:sp>
      <p:sp>
        <p:nvSpPr>
          <p:cNvPr id="14" name="向右箭號 13"/>
          <p:cNvSpPr/>
          <p:nvPr/>
        </p:nvSpPr>
        <p:spPr>
          <a:xfrm>
            <a:off x="2923708" y="2833448"/>
            <a:ext cx="234669" cy="35356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468485" y="2833448"/>
            <a:ext cx="234669" cy="35356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1181438" y="2290463"/>
            <a:ext cx="682967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向下箭號 2"/>
          <p:cNvSpPr/>
          <p:nvPr/>
        </p:nvSpPr>
        <p:spPr>
          <a:xfrm rot="16200000">
            <a:off x="4061597" y="1588067"/>
            <a:ext cx="1345581" cy="7302665"/>
          </a:xfrm>
          <a:prstGeom prst="downArrow">
            <a:avLst>
              <a:gd name="adj1" fmla="val 6326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083054" y="4887962"/>
            <a:ext cx="1936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Limited number of basic types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16255" y="4887962"/>
            <a:ext cx="221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Unlimited number of desired types</a:t>
            </a:r>
            <a:endParaRPr lang="zh-TW" altLang="en-US" sz="2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01775" y="4887962"/>
            <a:ext cx="2403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Improved </a:t>
            </a:r>
            <a:r>
              <a:rPr lang="en-US" altLang="zh-TW" sz="2000" dirty="0" smtClean="0">
                <a:solidFill>
                  <a:srgbClr val="C00000"/>
                </a:solidFill>
              </a:rPr>
              <a:t>protection </a:t>
            </a:r>
            <a:r>
              <a:rPr lang="en-US" altLang="zh-TW" sz="2000" dirty="0" smtClean="0"/>
              <a:t>and </a:t>
            </a:r>
            <a:r>
              <a:rPr lang="en-US" altLang="zh-TW" sz="2000" dirty="0" smtClean="0">
                <a:solidFill>
                  <a:srgbClr val="C00000"/>
                </a:solidFill>
              </a:rPr>
              <a:t>reusability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6" name="左大括弧 15"/>
          <p:cNvSpPr/>
          <p:nvPr/>
        </p:nvSpPr>
        <p:spPr>
          <a:xfrm rot="16200000">
            <a:off x="4402235" y="744164"/>
            <a:ext cx="319417" cy="6761013"/>
          </a:xfrm>
          <a:prstGeom prst="leftBrace">
            <a:avLst>
              <a:gd name="adj1" fmla="val 929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181437" y="4197304"/>
            <a:ext cx="715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“Computability” is not changed:  They can solve the same set of problems.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16428" y="1404258"/>
            <a:ext cx="24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Primitive data structure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969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 smtClean="0"/>
              <a:t>struct</a:t>
            </a:r>
            <a:r>
              <a:rPr lang="en-US" altLang="zh-TW" dirty="0" smtClean="0"/>
              <a:t>  vs. </a:t>
            </a:r>
            <a:r>
              <a:rPr lang="en-US" altLang="zh-TW" i="1" dirty="0" smtClean="0"/>
              <a:t>class</a:t>
            </a:r>
            <a:r>
              <a:rPr lang="en-US" altLang="zh-TW" dirty="0" smtClean="0"/>
              <a:t> in 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err="1" smtClean="0"/>
              <a:t>struct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class</a:t>
            </a:r>
            <a:r>
              <a:rPr lang="en-US" altLang="zh-TW" dirty="0" smtClean="0"/>
              <a:t> are identical in the C++ language except for the </a:t>
            </a:r>
            <a:r>
              <a:rPr lang="en-US" altLang="zh-TW" dirty="0" smtClean="0">
                <a:solidFill>
                  <a:srgbClr val="C00000"/>
                </a:solidFill>
              </a:rPr>
              <a:t>default level of program access </a:t>
            </a:r>
          </a:p>
          <a:p>
            <a:pPr lvl="1"/>
            <a:r>
              <a:rPr lang="en-US" altLang="zh-TW" dirty="0" smtClean="0"/>
              <a:t>default </a:t>
            </a:r>
            <a:r>
              <a:rPr lang="en-US" altLang="zh-TW" i="1" dirty="0" smtClean="0"/>
              <a:t>public</a:t>
            </a:r>
            <a:r>
              <a:rPr lang="en-US" altLang="zh-TW" dirty="0" smtClean="0"/>
              <a:t> </a:t>
            </a:r>
            <a:r>
              <a:rPr lang="en-US" altLang="zh-TW" dirty="0"/>
              <a:t>for </a:t>
            </a:r>
            <a:r>
              <a:rPr lang="en-US" altLang="zh-TW" i="1" dirty="0" err="1"/>
              <a:t>struct</a:t>
            </a:r>
            <a:endParaRPr lang="en-US" altLang="zh-TW" i="1" dirty="0" smtClean="0"/>
          </a:p>
          <a:p>
            <a:pPr lvl="1"/>
            <a:r>
              <a:rPr lang="en-US" altLang="zh-TW" dirty="0" smtClean="0"/>
              <a:t>default </a:t>
            </a:r>
            <a:r>
              <a:rPr lang="en-US" altLang="zh-TW" i="1" dirty="0" smtClean="0"/>
              <a:t>private</a:t>
            </a:r>
            <a:r>
              <a:rPr lang="en-US" altLang="zh-TW" dirty="0" smtClean="0"/>
              <a:t> for </a:t>
            </a:r>
            <a:r>
              <a:rPr lang="en-US" altLang="zh-TW" i="1" dirty="0" smtClean="0"/>
              <a:t>class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810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Union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1269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8868" y="1435554"/>
            <a:ext cx="7687674" cy="478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Using Union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1280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2128" y="1489302"/>
            <a:ext cx="7703074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 ADT for Natural Numbers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129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3593" y="1428069"/>
            <a:ext cx="7004831" cy="516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Automatic Teller Machine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3074" name="Picture 2" descr="http://mid-east.info/wp-content/uploads/2013/07/ATM-Machin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995" y="1367221"/>
            <a:ext cx="2879550" cy="4995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shoemoney.com/wp-content/uploads/2015/02/mone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292" y="4998009"/>
            <a:ext cx="1020801" cy="680177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hnsindia.com/uploads/images/CustomerAccoun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61" y="4360232"/>
            <a:ext cx="1369277" cy="13692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28650" y="538436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Customer</a:t>
            </a:r>
            <a:endParaRPr lang="zh-TW" altLang="en-US" dirty="0"/>
          </a:p>
        </p:txBody>
      </p:sp>
      <p:pic>
        <p:nvPicPr>
          <p:cNvPr id="3082" name="Picture 10" descr="http://www.greatsampleresume.com/jobdes-images/Bank-Account-Manager-Job-Description-Imag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36097" b="24376"/>
          <a:stretch/>
        </p:blipFill>
        <p:spPr bwMode="auto">
          <a:xfrm>
            <a:off x="1551525" y="1939900"/>
            <a:ext cx="1504290" cy="17802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單箭頭接點 7"/>
          <p:cNvCxnSpPr/>
          <p:nvPr/>
        </p:nvCxnSpPr>
        <p:spPr>
          <a:xfrm flipH="1">
            <a:off x="2781029" y="5431105"/>
            <a:ext cx="2895600" cy="5335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/>
          <p:cNvGrpSpPr/>
          <p:nvPr/>
        </p:nvGrpSpPr>
        <p:grpSpPr>
          <a:xfrm>
            <a:off x="3966908" y="5322364"/>
            <a:ext cx="275063" cy="262085"/>
            <a:chOff x="3973234" y="5222263"/>
            <a:chExt cx="275063" cy="262085"/>
          </a:xfrm>
        </p:grpSpPr>
        <p:cxnSp>
          <p:nvCxnSpPr>
            <p:cNvPr id="10" name="直線接點 9"/>
            <p:cNvCxnSpPr/>
            <p:nvPr/>
          </p:nvCxnSpPr>
          <p:spPr>
            <a:xfrm flipH="1">
              <a:off x="3973234" y="5222263"/>
              <a:ext cx="275063" cy="262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3973234" y="5222263"/>
              <a:ext cx="275063" cy="262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字方塊 14"/>
          <p:cNvSpPr txBox="1"/>
          <p:nvPr/>
        </p:nvSpPr>
        <p:spPr>
          <a:xfrm>
            <a:off x="7275010" y="5222263"/>
            <a:ext cx="144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private</a:t>
            </a:r>
            <a:r>
              <a:rPr lang="en-US" altLang="zh-TW" dirty="0" smtClean="0"/>
              <a:t> data members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78365" y="4070849"/>
            <a:ext cx="737855" cy="5917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747292" y="4552942"/>
            <a:ext cx="173448" cy="41979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2781029" y="4412845"/>
            <a:ext cx="2597336" cy="49094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手繪多邊形 21"/>
          <p:cNvSpPr/>
          <p:nvPr/>
        </p:nvSpPr>
        <p:spPr>
          <a:xfrm>
            <a:off x="6681651" y="5102480"/>
            <a:ext cx="586740" cy="443600"/>
          </a:xfrm>
          <a:custGeom>
            <a:avLst/>
            <a:gdLst>
              <a:gd name="connsiteX0" fmla="*/ 0 w 586740"/>
              <a:gd name="connsiteY0" fmla="*/ 23153 h 443600"/>
              <a:gd name="connsiteX1" fmla="*/ 236220 w 586740"/>
              <a:gd name="connsiteY1" fmla="*/ 38393 h 443600"/>
              <a:gd name="connsiteX2" fmla="*/ 487680 w 586740"/>
              <a:gd name="connsiteY2" fmla="*/ 381293 h 443600"/>
              <a:gd name="connsiteX3" fmla="*/ 586740 w 586740"/>
              <a:gd name="connsiteY3" fmla="*/ 442253 h 4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" h="443600">
                <a:moveTo>
                  <a:pt x="0" y="23153"/>
                </a:moveTo>
                <a:cubicBezTo>
                  <a:pt x="77470" y="928"/>
                  <a:pt x="154940" y="-21297"/>
                  <a:pt x="236220" y="38393"/>
                </a:cubicBezTo>
                <a:cubicBezTo>
                  <a:pt x="317500" y="98083"/>
                  <a:pt x="429260" y="313983"/>
                  <a:pt x="487680" y="381293"/>
                </a:cubicBezTo>
                <a:cubicBezTo>
                  <a:pt x="546100" y="448603"/>
                  <a:pt x="566420" y="445428"/>
                  <a:pt x="586740" y="442253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4905995" y="3746365"/>
            <a:ext cx="586740" cy="443600"/>
          </a:xfrm>
          <a:custGeom>
            <a:avLst/>
            <a:gdLst>
              <a:gd name="connsiteX0" fmla="*/ 0 w 586740"/>
              <a:gd name="connsiteY0" fmla="*/ 23153 h 443600"/>
              <a:gd name="connsiteX1" fmla="*/ 236220 w 586740"/>
              <a:gd name="connsiteY1" fmla="*/ 38393 h 443600"/>
              <a:gd name="connsiteX2" fmla="*/ 487680 w 586740"/>
              <a:gd name="connsiteY2" fmla="*/ 381293 h 443600"/>
              <a:gd name="connsiteX3" fmla="*/ 586740 w 586740"/>
              <a:gd name="connsiteY3" fmla="*/ 442253 h 4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" h="443600">
                <a:moveTo>
                  <a:pt x="0" y="23153"/>
                </a:moveTo>
                <a:cubicBezTo>
                  <a:pt x="77470" y="928"/>
                  <a:pt x="154940" y="-21297"/>
                  <a:pt x="236220" y="38393"/>
                </a:cubicBezTo>
                <a:cubicBezTo>
                  <a:pt x="317500" y="98083"/>
                  <a:pt x="429260" y="313983"/>
                  <a:pt x="487680" y="381293"/>
                </a:cubicBezTo>
                <a:cubicBezTo>
                  <a:pt x="546100" y="448603"/>
                  <a:pt x="566420" y="445428"/>
                  <a:pt x="586740" y="442253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3608656" y="3568142"/>
            <a:ext cx="185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GetMoney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379918" y="5575939"/>
            <a:ext cx="4078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Enforce that a customer cannot accidentally or maliciously access the money and records.  (protect both customers and the bank)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14756" y="3381196"/>
            <a:ext cx="139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Bank employ</a:t>
            </a:r>
            <a:endParaRPr lang="zh-TW" altLang="en-US" dirty="0"/>
          </a:p>
        </p:txBody>
      </p:sp>
      <p:sp>
        <p:nvSpPr>
          <p:cNvPr id="26" name="手繪多邊形 25"/>
          <p:cNvSpPr/>
          <p:nvPr/>
        </p:nvSpPr>
        <p:spPr>
          <a:xfrm>
            <a:off x="2993135" y="2197081"/>
            <a:ext cx="2689819" cy="422798"/>
          </a:xfrm>
          <a:custGeom>
            <a:avLst/>
            <a:gdLst>
              <a:gd name="connsiteX0" fmla="*/ 0 w 2377440"/>
              <a:gd name="connsiteY0" fmla="*/ 200667 h 589287"/>
              <a:gd name="connsiteX1" fmla="*/ 982980 w 2377440"/>
              <a:gd name="connsiteY1" fmla="*/ 17787 h 589287"/>
              <a:gd name="connsiteX2" fmla="*/ 2377440 w 2377440"/>
              <a:gd name="connsiteY2" fmla="*/ 589287 h 58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7440" h="589287">
                <a:moveTo>
                  <a:pt x="0" y="200667"/>
                </a:moveTo>
                <a:cubicBezTo>
                  <a:pt x="293370" y="76842"/>
                  <a:pt x="586740" y="-46983"/>
                  <a:pt x="982980" y="17787"/>
                </a:cubicBezTo>
                <a:cubicBezTo>
                  <a:pt x="1379220" y="82557"/>
                  <a:pt x="1878330" y="335922"/>
                  <a:pt x="2377440" y="58928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2979920" y="1498138"/>
            <a:ext cx="25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Employ is registered as a friend of the machine</a:t>
            </a:r>
            <a:endParaRPr lang="zh-TW" altLang="en-US" dirty="0"/>
          </a:p>
        </p:txBody>
      </p:sp>
      <p:sp>
        <p:nvSpPr>
          <p:cNvPr id="30" name="圓柱 29"/>
          <p:cNvSpPr/>
          <p:nvPr/>
        </p:nvSpPr>
        <p:spPr>
          <a:xfrm>
            <a:off x="6404483" y="4244340"/>
            <a:ext cx="553035" cy="41507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record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6136388" y="4296809"/>
            <a:ext cx="268095" cy="155066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2785831" y="4689049"/>
            <a:ext cx="3736897" cy="53570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7282007" y="4212270"/>
            <a:ext cx="155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protected</a:t>
            </a:r>
            <a:r>
              <a:rPr lang="en-US" altLang="zh-TW" dirty="0" smtClean="0"/>
              <a:t> data members</a:t>
            </a:r>
            <a:endParaRPr lang="zh-TW" altLang="en-US" dirty="0"/>
          </a:p>
        </p:txBody>
      </p:sp>
      <p:sp>
        <p:nvSpPr>
          <p:cNvPr id="45" name="手繪多邊形 44"/>
          <p:cNvSpPr/>
          <p:nvPr/>
        </p:nvSpPr>
        <p:spPr>
          <a:xfrm>
            <a:off x="6843175" y="4364856"/>
            <a:ext cx="461265" cy="188086"/>
          </a:xfrm>
          <a:custGeom>
            <a:avLst/>
            <a:gdLst>
              <a:gd name="connsiteX0" fmla="*/ 0 w 586740"/>
              <a:gd name="connsiteY0" fmla="*/ 23153 h 443600"/>
              <a:gd name="connsiteX1" fmla="*/ 236220 w 586740"/>
              <a:gd name="connsiteY1" fmla="*/ 38393 h 443600"/>
              <a:gd name="connsiteX2" fmla="*/ 487680 w 586740"/>
              <a:gd name="connsiteY2" fmla="*/ 381293 h 443600"/>
              <a:gd name="connsiteX3" fmla="*/ 586740 w 586740"/>
              <a:gd name="connsiteY3" fmla="*/ 442253 h 4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" h="443600">
                <a:moveTo>
                  <a:pt x="0" y="23153"/>
                </a:moveTo>
                <a:cubicBezTo>
                  <a:pt x="77470" y="928"/>
                  <a:pt x="154940" y="-21297"/>
                  <a:pt x="236220" y="38393"/>
                </a:cubicBezTo>
                <a:cubicBezTo>
                  <a:pt x="317500" y="98083"/>
                  <a:pt x="429260" y="313983"/>
                  <a:pt x="487680" y="381293"/>
                </a:cubicBezTo>
                <a:cubicBezTo>
                  <a:pt x="546100" y="448603"/>
                  <a:pt x="566420" y="445428"/>
                  <a:pt x="586740" y="442253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手繪多邊形 37"/>
          <p:cNvSpPr/>
          <p:nvPr/>
        </p:nvSpPr>
        <p:spPr>
          <a:xfrm>
            <a:off x="3102340" y="2857054"/>
            <a:ext cx="3605261" cy="1439756"/>
          </a:xfrm>
          <a:custGeom>
            <a:avLst/>
            <a:gdLst>
              <a:gd name="connsiteX0" fmla="*/ 0 w 3431001"/>
              <a:gd name="connsiteY0" fmla="*/ 0 h 1188720"/>
              <a:gd name="connsiteX1" fmla="*/ 822960 w 3431001"/>
              <a:gd name="connsiteY1" fmla="*/ 152400 h 1188720"/>
              <a:gd name="connsiteX2" fmla="*/ 3009900 w 3431001"/>
              <a:gd name="connsiteY2" fmla="*/ 487680 h 1188720"/>
              <a:gd name="connsiteX3" fmla="*/ 3429000 w 3431001"/>
              <a:gd name="connsiteY3" fmla="*/ 118872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001" h="1188720">
                <a:moveTo>
                  <a:pt x="0" y="0"/>
                </a:moveTo>
                <a:cubicBezTo>
                  <a:pt x="160655" y="35560"/>
                  <a:pt x="822960" y="152400"/>
                  <a:pt x="822960" y="152400"/>
                </a:cubicBezTo>
                <a:cubicBezTo>
                  <a:pt x="1324610" y="233680"/>
                  <a:pt x="2575560" y="314960"/>
                  <a:pt x="3009900" y="487680"/>
                </a:cubicBezTo>
                <a:cubicBezTo>
                  <a:pt x="3444240" y="660400"/>
                  <a:pt x="3436620" y="924560"/>
                  <a:pt x="3429000" y="1188720"/>
                </a:cubicBezTo>
              </a:path>
            </a:pathLst>
          </a:cu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9" name="群組 48"/>
          <p:cNvGrpSpPr/>
          <p:nvPr/>
        </p:nvGrpSpPr>
        <p:grpSpPr>
          <a:xfrm>
            <a:off x="3953766" y="4903787"/>
            <a:ext cx="275063" cy="262085"/>
            <a:chOff x="3973234" y="5222263"/>
            <a:chExt cx="275063" cy="262085"/>
          </a:xfrm>
        </p:grpSpPr>
        <p:cxnSp>
          <p:nvCxnSpPr>
            <p:cNvPr id="50" name="直線接點 49"/>
            <p:cNvCxnSpPr/>
            <p:nvPr/>
          </p:nvCxnSpPr>
          <p:spPr>
            <a:xfrm flipH="1">
              <a:off x="3973234" y="5222263"/>
              <a:ext cx="275063" cy="262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3973234" y="5222263"/>
              <a:ext cx="275063" cy="262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手繪多邊形 56"/>
          <p:cNvSpPr/>
          <p:nvPr/>
        </p:nvSpPr>
        <p:spPr>
          <a:xfrm>
            <a:off x="3102340" y="3146563"/>
            <a:ext cx="2441248" cy="899337"/>
          </a:xfrm>
          <a:custGeom>
            <a:avLst/>
            <a:gdLst>
              <a:gd name="connsiteX0" fmla="*/ 0 w 3431001"/>
              <a:gd name="connsiteY0" fmla="*/ 0 h 1188720"/>
              <a:gd name="connsiteX1" fmla="*/ 822960 w 3431001"/>
              <a:gd name="connsiteY1" fmla="*/ 152400 h 1188720"/>
              <a:gd name="connsiteX2" fmla="*/ 3009900 w 3431001"/>
              <a:gd name="connsiteY2" fmla="*/ 487680 h 1188720"/>
              <a:gd name="connsiteX3" fmla="*/ 3429000 w 3431001"/>
              <a:gd name="connsiteY3" fmla="*/ 118872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001" h="1188720">
                <a:moveTo>
                  <a:pt x="0" y="0"/>
                </a:moveTo>
                <a:cubicBezTo>
                  <a:pt x="160655" y="35560"/>
                  <a:pt x="822960" y="152400"/>
                  <a:pt x="822960" y="152400"/>
                </a:cubicBezTo>
                <a:cubicBezTo>
                  <a:pt x="1324610" y="233680"/>
                  <a:pt x="2575560" y="314960"/>
                  <a:pt x="3009900" y="487680"/>
                </a:cubicBezTo>
                <a:cubicBezTo>
                  <a:pt x="3444240" y="660400"/>
                  <a:pt x="3436620" y="924560"/>
                  <a:pt x="3429000" y="1188720"/>
                </a:cubicBezTo>
              </a:path>
            </a:pathLst>
          </a:cu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 46"/>
          <p:cNvSpPr/>
          <p:nvPr/>
        </p:nvSpPr>
        <p:spPr>
          <a:xfrm>
            <a:off x="3124200" y="3429000"/>
            <a:ext cx="2560320" cy="1790700"/>
          </a:xfrm>
          <a:custGeom>
            <a:avLst/>
            <a:gdLst>
              <a:gd name="connsiteX0" fmla="*/ 0 w 2560320"/>
              <a:gd name="connsiteY0" fmla="*/ 0 h 1790700"/>
              <a:gd name="connsiteX1" fmla="*/ 746760 w 2560320"/>
              <a:gd name="connsiteY1" fmla="*/ 861060 h 1790700"/>
              <a:gd name="connsiteX2" fmla="*/ 2560320 w 2560320"/>
              <a:gd name="connsiteY2" fmla="*/ 179070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0320" h="1790700">
                <a:moveTo>
                  <a:pt x="0" y="0"/>
                </a:moveTo>
                <a:cubicBezTo>
                  <a:pt x="160020" y="281305"/>
                  <a:pt x="320040" y="562610"/>
                  <a:pt x="746760" y="861060"/>
                </a:cubicBezTo>
                <a:cubicBezTo>
                  <a:pt x="1173480" y="1159510"/>
                  <a:pt x="1866900" y="1475105"/>
                  <a:pt x="2560320" y="1790700"/>
                </a:cubicBezTo>
              </a:path>
            </a:pathLst>
          </a:cu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336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Advanced Encapsulation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29000" y="1509333"/>
            <a:ext cx="5380463" cy="4667630"/>
          </a:xfrm>
        </p:spPr>
        <p:txBody>
          <a:bodyPr/>
          <a:lstStyle/>
          <a:p>
            <a:r>
              <a:rPr lang="en-US" altLang="zh-TW" dirty="0"/>
              <a:t>Students interested in more aggressive encapsulation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Types, names,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smtClean="0">
                <a:solidFill>
                  <a:srgbClr val="C00000"/>
                </a:solidFill>
              </a:rPr>
              <a:t>quantity </a:t>
            </a:r>
            <a:r>
              <a:rPr lang="en-US" altLang="zh-TW" dirty="0" smtClean="0"/>
              <a:t>of </a:t>
            </a:r>
            <a:r>
              <a:rPr lang="en-US" altLang="zh-TW" dirty="0"/>
              <a:t>private data </a:t>
            </a:r>
            <a:r>
              <a:rPr lang="en-US" altLang="zh-TW" dirty="0" smtClean="0"/>
              <a:t>can also be hidden from the class users by using an </a:t>
            </a:r>
            <a:r>
              <a:rPr lang="en-US" altLang="zh-TW" b="1" dirty="0" smtClean="0">
                <a:solidFill>
                  <a:srgbClr val="0000CC"/>
                </a:solidFill>
              </a:rPr>
              <a:t>opaque pointer</a:t>
            </a:r>
          </a:p>
          <a:p>
            <a:pPr lvl="2"/>
            <a:r>
              <a:rPr lang="en-US" altLang="zh-TW" dirty="0" smtClean="0"/>
              <a:t>Objective: </a:t>
            </a:r>
            <a:r>
              <a:rPr lang="en-US" altLang="zh-TW" dirty="0"/>
              <a:t>the implementation </a:t>
            </a:r>
            <a:r>
              <a:rPr lang="en-US" altLang="zh-TW" dirty="0" smtClean="0"/>
              <a:t>of the class can </a:t>
            </a:r>
            <a:r>
              <a:rPr lang="en-US" altLang="zh-TW" dirty="0"/>
              <a:t>be changed without the need to recompile </a:t>
            </a:r>
            <a:r>
              <a:rPr lang="en-US" altLang="zh-TW" dirty="0" smtClean="0"/>
              <a:t>the program </a:t>
            </a:r>
            <a:r>
              <a:rPr lang="en-US" altLang="zh-TW" dirty="0"/>
              <a:t>using 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Keyword: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7" name="Picture 2" descr="http://images2.fanpop.com/image/quiz/368000/368932_1266501214137_400_2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30" y="5151606"/>
            <a:ext cx="2078363" cy="13873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28650" y="1509333"/>
            <a:ext cx="2613265" cy="3763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 dirty="0">
                <a:solidFill>
                  <a:schemeClr val="tx1"/>
                </a:solidFill>
                <a:highlight>
                  <a:srgbClr val="FFFFFF"/>
                </a:highlight>
              </a:rPr>
              <a:t>class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Rectangle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{</a:t>
            </a:r>
            <a:endParaRPr lang="zh-TW" altLang="en-US" sz="20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>
                <a:solidFill>
                  <a:schemeClr val="tx1"/>
                </a:solidFill>
                <a:highlight>
                  <a:srgbClr val="FFFFFF"/>
                </a:highlight>
              </a:rPr>
              <a:t>public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   Rectangle();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   ~Rectangle();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>
                <a:solidFill>
                  <a:schemeClr val="tx1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GetHeight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>
                <a:solidFill>
                  <a:schemeClr val="tx1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GetWidth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>
                <a:solidFill>
                  <a:schemeClr val="tx1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SetHeight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>
                <a:solidFill>
                  <a:schemeClr val="tx1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SetWidth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altLang="zh-TW" sz="2000" b="1" dirty="0">
                <a:solidFill>
                  <a:schemeClr val="tx1"/>
                </a:solidFill>
                <a:highlight>
                  <a:srgbClr val="FFFFFF"/>
                </a:highlight>
              </a:rPr>
              <a:t>private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>
                <a:solidFill>
                  <a:schemeClr val="tx1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h, w;</a:t>
            </a: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};</a:t>
            </a:r>
            <a:endParaRPr lang="zh-TW" altLang="en-US" sz="20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6" name="橢圓 5"/>
          <p:cNvSpPr/>
          <p:nvPr/>
        </p:nvSpPr>
        <p:spPr>
          <a:xfrm>
            <a:off x="701040" y="4587240"/>
            <a:ext cx="1341120" cy="41148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2049780" y="2773680"/>
            <a:ext cx="1927860" cy="2019300"/>
          </a:xfrm>
          <a:custGeom>
            <a:avLst/>
            <a:gdLst>
              <a:gd name="connsiteX0" fmla="*/ 0 w 1927860"/>
              <a:gd name="connsiteY0" fmla="*/ 1905000 h 1905000"/>
              <a:gd name="connsiteX1" fmla="*/ 1470660 w 1927860"/>
              <a:gd name="connsiteY1" fmla="*/ 1280160 h 1905000"/>
              <a:gd name="connsiteX2" fmla="*/ 1638300 w 1927860"/>
              <a:gd name="connsiteY2" fmla="*/ 281940 h 1905000"/>
              <a:gd name="connsiteX3" fmla="*/ 1927860 w 1927860"/>
              <a:gd name="connsiteY3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7860" h="1905000">
                <a:moveTo>
                  <a:pt x="0" y="1905000"/>
                </a:moveTo>
                <a:cubicBezTo>
                  <a:pt x="598805" y="1727835"/>
                  <a:pt x="1197610" y="1550670"/>
                  <a:pt x="1470660" y="1280160"/>
                </a:cubicBezTo>
                <a:cubicBezTo>
                  <a:pt x="1743710" y="1009650"/>
                  <a:pt x="1562100" y="495300"/>
                  <a:pt x="1638300" y="281940"/>
                </a:cubicBezTo>
                <a:cubicBezTo>
                  <a:pt x="1714500" y="68580"/>
                  <a:pt x="1821180" y="34290"/>
                  <a:pt x="192786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5507447" y="4711476"/>
            <a:ext cx="2883015" cy="263957"/>
            <a:chOff x="4533044" y="1563943"/>
            <a:chExt cx="3623728" cy="331774"/>
          </a:xfrm>
        </p:grpSpPr>
        <p:sp>
          <p:nvSpPr>
            <p:cNvPr id="13" name="矩形 12"/>
            <p:cNvSpPr/>
            <p:nvPr/>
          </p:nvSpPr>
          <p:spPr>
            <a:xfrm>
              <a:off x="4533044" y="1563943"/>
              <a:ext cx="3162480" cy="331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US" altLang="zh-TW" sz="1600" dirty="0">
                  <a:solidFill>
                    <a:schemeClr val="tx1"/>
                  </a:solidFill>
                </a:rPr>
                <a:t>Cheshire Cat opaque pointer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60262" y="1563943"/>
              <a:ext cx="396510" cy="33177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7836491" y="1609885"/>
              <a:ext cx="244052" cy="239890"/>
              <a:chOff x="7824743" y="1636771"/>
              <a:chExt cx="244052" cy="239890"/>
            </a:xfrm>
          </p:grpSpPr>
          <p:sp>
            <p:nvSpPr>
              <p:cNvPr id="16" name="橢圓 15"/>
              <p:cNvSpPr/>
              <p:nvPr/>
            </p:nvSpPr>
            <p:spPr>
              <a:xfrm>
                <a:off x="7824743" y="1636771"/>
                <a:ext cx="169113" cy="16911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7975301" y="1786506"/>
                <a:ext cx="93494" cy="9015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4025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2.1 Abstract Data Types and C++ Class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2.2 The Array as an Abstract Data Type</a:t>
            </a:r>
          </a:p>
          <a:p>
            <a:r>
              <a:rPr lang="en-US" altLang="zh-TW" dirty="0" smtClean="0"/>
              <a:t>2.3 The Polynomial Abstract Data Type</a:t>
            </a:r>
          </a:p>
          <a:p>
            <a:r>
              <a:rPr lang="en-US" altLang="zh-TW" dirty="0" smtClean="0"/>
              <a:t>2.4 Sparse Matrices</a:t>
            </a:r>
          </a:p>
          <a:p>
            <a:r>
              <a:rPr lang="en-US" altLang="zh-TW" dirty="0" smtClean="0"/>
              <a:t>2.5 Representation of Arrays</a:t>
            </a:r>
          </a:p>
          <a:p>
            <a:r>
              <a:rPr lang="en-US" altLang="zh-TW" dirty="0" smtClean="0"/>
              <a:t>2.6 The String Abstract Data Type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947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Traditional (C++)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17301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Array Is a set of </a:t>
            </a:r>
            <a:r>
              <a:rPr lang="en-US" altLang="zh-TW" dirty="0" smtClean="0">
                <a:solidFill>
                  <a:srgbClr val="C00000"/>
                </a:solidFill>
              </a:rPr>
              <a:t>ordered pair</a:t>
            </a: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0000CC"/>
                </a:solidFill>
              </a:rPr>
              <a:t>&lt;index, value&gt;</a:t>
            </a:r>
          </a:p>
          <a:p>
            <a:r>
              <a:rPr lang="en-US" altLang="zh-TW" dirty="0" smtClean="0"/>
              <a:t>Data structure:</a:t>
            </a:r>
          </a:p>
          <a:p>
            <a:pPr lvl="1"/>
            <a:r>
              <a:rPr lang="en-US" altLang="zh-TW" dirty="0" smtClean="0"/>
              <a:t>For each </a:t>
            </a:r>
            <a:r>
              <a:rPr lang="en-US" altLang="zh-TW" dirty="0" smtClean="0">
                <a:solidFill>
                  <a:srgbClr val="0000CC"/>
                </a:solidFill>
              </a:rPr>
              <a:t>index</a:t>
            </a:r>
            <a:r>
              <a:rPr lang="en-US" altLang="zh-TW" dirty="0" smtClean="0"/>
              <a:t>, there is a </a:t>
            </a:r>
            <a:r>
              <a:rPr lang="en-US" altLang="zh-TW" dirty="0" smtClean="0">
                <a:solidFill>
                  <a:srgbClr val="0000CC"/>
                </a:solidFill>
              </a:rPr>
              <a:t>value</a:t>
            </a:r>
            <a:r>
              <a:rPr lang="en-US" altLang="zh-TW" dirty="0" smtClean="0"/>
              <a:t> associated with </a:t>
            </a:r>
            <a:r>
              <a:rPr lang="en-US" altLang="zh-TW" sz="2400" dirty="0" smtClean="0"/>
              <a:t>that </a:t>
            </a:r>
            <a:r>
              <a:rPr lang="en-US" altLang="zh-TW" sz="2400" dirty="0" smtClean="0">
                <a:solidFill>
                  <a:srgbClr val="0000CC"/>
                </a:solidFill>
              </a:rPr>
              <a:t>index</a:t>
            </a:r>
            <a:r>
              <a:rPr lang="en-US" altLang="zh-TW" sz="2400" dirty="0" smtClean="0"/>
              <a:t>.  </a:t>
            </a:r>
          </a:p>
          <a:p>
            <a:pPr lvl="1"/>
            <a:r>
              <a:rPr lang="en-US" altLang="zh-TW" dirty="0" smtClean="0"/>
              <a:t>Index is </a:t>
            </a:r>
            <a:r>
              <a:rPr lang="en-US" altLang="zh-TW" b="1" dirty="0" smtClean="0"/>
              <a:t>consecutive integers staring at 0</a:t>
            </a:r>
            <a:endParaRPr lang="en-US" altLang="zh-TW" sz="2400" b="1" dirty="0" smtClean="0"/>
          </a:p>
          <a:p>
            <a:r>
              <a:rPr lang="en-US" altLang="zh-TW" dirty="0" smtClean="0"/>
              <a:t>Representation (possible) </a:t>
            </a:r>
          </a:p>
          <a:p>
            <a:pPr lvl="1"/>
            <a:r>
              <a:rPr lang="en-US" altLang="zh-TW" dirty="0" smtClean="0"/>
              <a:t>Implemented by using a </a:t>
            </a:r>
            <a:r>
              <a:rPr lang="en-US" altLang="zh-TW" dirty="0" smtClean="0">
                <a:solidFill>
                  <a:srgbClr val="C00000"/>
                </a:solidFill>
              </a:rPr>
              <a:t>consecutive memory locations</a:t>
            </a:r>
          </a:p>
          <a:p>
            <a:r>
              <a:rPr lang="en-US" altLang="zh-TW" dirty="0" smtClean="0"/>
              <a:t>Example: </a:t>
            </a:r>
          </a:p>
          <a:p>
            <a:pPr>
              <a:buNone/>
            </a:pPr>
            <a:r>
              <a:rPr lang="en-US" altLang="zh-TW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list[8]: list[0], …, list[7] </a:t>
            </a:r>
          </a:p>
          <a:p>
            <a:pPr>
              <a:buNone/>
            </a:pPr>
            <a:r>
              <a:rPr lang="en-US" altLang="zh-TW" dirty="0" smtClean="0"/>
              <a:t>                         each element list[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contains an integer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347388" y="6057909"/>
          <a:ext cx="3200368" cy="365760"/>
        </p:xfrm>
        <a:graphic>
          <a:graphicData uri="http://schemas.openxmlformats.org/drawingml/2006/table">
            <a:tbl>
              <a:tblPr/>
              <a:tblGrid>
                <a:gridCol w="400046"/>
                <a:gridCol w="400046"/>
                <a:gridCol w="400046"/>
                <a:gridCol w="400046"/>
                <a:gridCol w="400046"/>
                <a:gridCol w="400046"/>
                <a:gridCol w="400046"/>
                <a:gridCol w="400046"/>
              </a:tblGrid>
              <a:tr h="32657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628932" y="5731339"/>
            <a:ext cx="3926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Index    0     1     2     3     4    5    6     7</a:t>
            </a:r>
          </a:p>
          <a:p>
            <a:r>
              <a:rPr lang="en-US" altLang="zh-TW" sz="2000" dirty="0" smtClean="0"/>
              <a:t>   list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Traditional (C++) Array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8107136" cy="485881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Array</a:t>
            </a:r>
          </a:p>
          <a:p>
            <a:pPr lvl="1">
              <a:buNone/>
            </a:pPr>
            <a:r>
              <a:rPr lang="en-US" altLang="zh-TW" dirty="0" smtClean="0"/>
              <a:t>– Provides two standard operations</a:t>
            </a:r>
          </a:p>
          <a:p>
            <a:pPr lvl="2"/>
            <a:r>
              <a:rPr lang="en-US" altLang="zh-TW" sz="2200" b="1" dirty="0" smtClean="0">
                <a:solidFill>
                  <a:srgbClr val="0000CC"/>
                </a:solidFill>
              </a:rPr>
              <a:t>Store</a:t>
            </a:r>
            <a:r>
              <a:rPr lang="en-US" altLang="zh-TW" sz="2200" dirty="0" smtClean="0">
                <a:solidFill>
                  <a:srgbClr val="0000CC"/>
                </a:solidFill>
              </a:rPr>
              <a:t> a value to a given index:  list[2] = 5;</a:t>
            </a:r>
          </a:p>
          <a:p>
            <a:pPr lvl="2"/>
            <a:r>
              <a:rPr lang="en-US" altLang="zh-TW" sz="2200" b="1" dirty="0" smtClean="0">
                <a:solidFill>
                  <a:srgbClr val="0000CC"/>
                </a:solidFill>
              </a:rPr>
              <a:t>Retrieve</a:t>
            </a:r>
            <a:r>
              <a:rPr lang="en-US" altLang="zh-TW" sz="2200" dirty="0" smtClean="0">
                <a:solidFill>
                  <a:srgbClr val="0000CC"/>
                </a:solidFill>
              </a:rPr>
              <a:t> a value corresponding to a given index: x += list[5];</a:t>
            </a:r>
          </a:p>
          <a:p>
            <a:pPr lvl="1"/>
            <a:r>
              <a:rPr lang="en-US" altLang="zh-TW" dirty="0" smtClean="0"/>
              <a:t>Store and Retrieve are performed in </a:t>
            </a:r>
            <a:r>
              <a:rPr lang="en-US" altLang="zh-TW" dirty="0" smtClean="0">
                <a:solidFill>
                  <a:srgbClr val="C00000"/>
                </a:solidFill>
              </a:rPr>
              <a:t>constant time O(1) </a:t>
            </a:r>
            <a:r>
              <a:rPr lang="en-US" altLang="zh-TW" dirty="0" smtClean="0"/>
              <a:t>(random access)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No index bound checking</a:t>
            </a:r>
            <a:r>
              <a:rPr lang="en-US" altLang="zh-TW" dirty="0" smtClean="0"/>
              <a:t>:  list[8] = 10;  x += list[9];</a:t>
            </a:r>
          </a:p>
          <a:p>
            <a:pPr lvl="1"/>
            <a:r>
              <a:rPr lang="en-US" altLang="zh-TW" dirty="0" smtClean="0"/>
              <a:t>Used to implement other abstract data structures (ADTs)</a:t>
            </a:r>
          </a:p>
          <a:p>
            <a:r>
              <a:rPr lang="en-US" altLang="zh-TW" dirty="0" smtClean="0"/>
              <a:t>Array is not efficient in operations like:</a:t>
            </a:r>
          </a:p>
          <a:p>
            <a:pPr lvl="1"/>
            <a:r>
              <a:rPr lang="en-US" altLang="zh-TW" b="1" dirty="0" smtClean="0"/>
              <a:t>Insert</a:t>
            </a:r>
            <a:r>
              <a:rPr lang="en-US" altLang="zh-TW" dirty="0" smtClean="0"/>
              <a:t> a value to a given index: needs O(n) time</a:t>
            </a:r>
          </a:p>
          <a:p>
            <a:pPr lvl="1"/>
            <a:r>
              <a:rPr lang="en-US" altLang="zh-TW" b="1" dirty="0" smtClean="0"/>
              <a:t>Remove</a:t>
            </a:r>
            <a:r>
              <a:rPr lang="en-US" altLang="zh-TW" dirty="0" smtClean="0"/>
              <a:t> (delete) a value at a given index: needs O(n) time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/>
              <a:t>A more robust array is needed</a:t>
            </a:r>
          </a:p>
          <a:p>
            <a:pPr lvl="1">
              <a:buNone/>
            </a:pPr>
            <a:r>
              <a:rPr lang="en-US" altLang="zh-TW" dirty="0" smtClean="0"/>
              <a:t>– To avoid out-of-bound access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38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41035" y="5829300"/>
          <a:ext cx="2841176" cy="365760"/>
        </p:xfrm>
        <a:graphic>
          <a:graphicData uri="http://schemas.openxmlformats.org/drawingml/2006/table">
            <a:tbl>
              <a:tblPr/>
              <a:tblGrid>
                <a:gridCol w="355147"/>
                <a:gridCol w="355147"/>
                <a:gridCol w="355147"/>
                <a:gridCol w="355147"/>
                <a:gridCol w="355147"/>
                <a:gridCol w="355147"/>
                <a:gridCol w="355147"/>
                <a:gridCol w="355147"/>
              </a:tblGrid>
              <a:tr h="32657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422577" y="5502730"/>
            <a:ext cx="359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Index    0     1     2     3     4    5    6     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628649" y="1449456"/>
            <a:ext cx="8194919" cy="5000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dirty="0" smtClean="0"/>
              <a:t>// </a:t>
            </a:r>
            <a:r>
              <a:rPr lang="zh-TW" altLang="en-US" sz="1600" dirty="0" smtClean="0"/>
              <a:t>由許多數值對 </a:t>
            </a:r>
            <a:r>
              <a:rPr lang="en-US" sz="1600" dirty="0" smtClean="0"/>
              <a:t>&lt;</a:t>
            </a:r>
            <a:r>
              <a:rPr lang="en-US" sz="1600" i="1" dirty="0" smtClean="0"/>
              <a:t>index</a:t>
            </a:r>
            <a:r>
              <a:rPr lang="en-US" sz="1600" dirty="0" smtClean="0"/>
              <a:t>,</a:t>
            </a:r>
            <a:r>
              <a:rPr lang="en-US" sz="1600" i="1" dirty="0" smtClean="0"/>
              <a:t> value</a:t>
            </a:r>
            <a:r>
              <a:rPr lang="en-US" sz="1600" dirty="0" smtClean="0"/>
              <a:t>&gt; </a:t>
            </a:r>
            <a:r>
              <a:rPr lang="zh-TW" altLang="en-US" sz="1600" dirty="0" smtClean="0"/>
              <a:t>所乘的集合，其中對於每一個</a:t>
            </a:r>
            <a:r>
              <a:rPr lang="en-US" sz="1600" i="1" dirty="0" smtClean="0"/>
              <a:t>index </a:t>
            </a:r>
            <a:r>
              <a:rPr lang="en-US" sz="1600" dirty="0" smtClean="0">
                <a:sym typeface="Symbol"/>
              </a:rPr>
              <a:t></a:t>
            </a:r>
            <a:r>
              <a:rPr lang="en-US" sz="1600" dirty="0" smtClean="0"/>
              <a:t> </a:t>
            </a:r>
            <a:r>
              <a:rPr lang="en-US" sz="1600" i="1" dirty="0" err="1" smtClean="0"/>
              <a:t>IndexSet</a:t>
            </a:r>
            <a:r>
              <a:rPr lang="zh-TW" altLang="en-US" sz="1600" dirty="0" smtClean="0"/>
              <a:t>都有一個</a:t>
            </a:r>
            <a:r>
              <a:rPr lang="en-US" sz="1600" b="1" dirty="0" smtClean="0"/>
              <a:t>float</a:t>
            </a:r>
            <a:endParaRPr lang="zh-TW" altLang="en-US" sz="1600" dirty="0" smtClean="0"/>
          </a:p>
          <a:p>
            <a:pPr>
              <a:buNone/>
            </a:pPr>
            <a:r>
              <a:rPr lang="en-US" sz="1600" b="1" dirty="0" smtClean="0"/>
              <a:t>// </a:t>
            </a:r>
            <a:r>
              <a:rPr lang="zh-TW" altLang="en-US" sz="1600" dirty="0" smtClean="0"/>
              <a:t>型態的</a:t>
            </a:r>
            <a:r>
              <a:rPr lang="en-US" sz="1600" i="1" dirty="0" smtClean="0"/>
              <a:t>value</a:t>
            </a:r>
            <a:r>
              <a:rPr lang="zh-TW" altLang="en-US" sz="1600" dirty="0" smtClean="0"/>
              <a:t>與其對應。</a:t>
            </a:r>
            <a:r>
              <a:rPr lang="en-US" sz="1600" i="1" dirty="0" err="1" smtClean="0"/>
              <a:t>IndexSet</a:t>
            </a:r>
            <a:r>
              <a:rPr lang="zh-TW" altLang="en-US" sz="1600" dirty="0" smtClean="0"/>
              <a:t>是一個有序且有限的一維或多維集合。例如，一維集合</a:t>
            </a:r>
          </a:p>
          <a:p>
            <a:pPr>
              <a:buNone/>
            </a:pPr>
            <a:r>
              <a:rPr lang="en-US" sz="1600" dirty="0" smtClean="0"/>
              <a:t>// {0, …, </a:t>
            </a:r>
            <a:r>
              <a:rPr lang="en-US" sz="1600" i="1" dirty="0" smtClean="0"/>
              <a:t>n</a:t>
            </a:r>
            <a:r>
              <a:rPr lang="en-US" sz="1600" dirty="0" smtClean="0"/>
              <a:t>-1}</a:t>
            </a:r>
            <a:r>
              <a:rPr lang="zh-TW" altLang="en-US" sz="1600" dirty="0" smtClean="0"/>
              <a:t>，二維集合</a:t>
            </a:r>
            <a:r>
              <a:rPr lang="en-US" sz="1600" dirty="0" smtClean="0"/>
              <a:t>{(0, 0), (0, 1), (0, 2), (1, 0), (1, 1), (1, 2), (2, 0), (1, 0), (1, 1), (1, 2), (2, 0),</a:t>
            </a:r>
            <a:endParaRPr lang="zh-TW" altLang="en-US" sz="1600" dirty="0" smtClean="0"/>
          </a:p>
          <a:p>
            <a:pPr>
              <a:buNone/>
            </a:pPr>
            <a:r>
              <a:rPr lang="en-US" sz="1600" dirty="0" smtClean="0"/>
              <a:t>// (2, 1), (2, 2)}</a:t>
            </a:r>
            <a:r>
              <a:rPr lang="zh-TW" altLang="en-US" sz="1600" dirty="0" smtClean="0"/>
              <a:t>等。</a:t>
            </a:r>
            <a:endParaRPr lang="en-US" altLang="zh-TW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GeneralArray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TW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zh-TW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GeneralArray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j,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RangeList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list,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float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initValue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j: dimension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list: a finite 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 set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dimension j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altLang="zh-TW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initValue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just as its name suggests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Retrieve(index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the float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associated with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index </a:t>
            </a:r>
            <a:r>
              <a:rPr lang="en-US" altLang="zh-TW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the array; 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throw an exception if </a:t>
            </a:r>
            <a:r>
              <a:rPr lang="en-US" altLang="zh-TW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in the index set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Store(index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x)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 the float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corresponding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index </a:t>
            </a:r>
            <a:r>
              <a:rPr lang="en-US" altLang="zh-TW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by x;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throw an exception if </a:t>
            </a:r>
            <a:r>
              <a:rPr lang="en-US" altLang="zh-TW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in the index set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General Array </a:t>
            </a:r>
            <a:r>
              <a:rPr lang="en-US" altLang="zh-TW" dirty="0"/>
              <a:t>as an ADT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39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6878780" y="2547253"/>
            <a:ext cx="2015087" cy="263957"/>
            <a:chOff x="5623963" y="1563943"/>
            <a:chExt cx="2532809" cy="331774"/>
          </a:xfrm>
        </p:grpSpPr>
        <p:sp>
          <p:nvSpPr>
            <p:cNvPr id="7" name="矩形 6"/>
            <p:cNvSpPr/>
            <p:nvPr/>
          </p:nvSpPr>
          <p:spPr>
            <a:xfrm>
              <a:off x="5623963" y="1563943"/>
              <a:ext cx="2071561" cy="331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US" altLang="zh-TW" sz="1600" dirty="0">
                  <a:solidFill>
                    <a:schemeClr val="tx1"/>
                  </a:solidFill>
                </a:rPr>
                <a:t>Default argument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760262" y="1563943"/>
              <a:ext cx="396510" cy="33177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7836491" y="1609885"/>
              <a:ext cx="244052" cy="239890"/>
              <a:chOff x="7824743" y="1636771"/>
              <a:chExt cx="244052" cy="239890"/>
            </a:xfrm>
          </p:grpSpPr>
          <p:sp>
            <p:nvSpPr>
              <p:cNvPr id="10" name="橢圓 9"/>
              <p:cNvSpPr/>
              <p:nvPr/>
            </p:nvSpPr>
            <p:spPr>
              <a:xfrm>
                <a:off x="7824743" y="1636771"/>
                <a:ext cx="169113" cy="16911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  <p:cxnSp>
            <p:nvCxnSpPr>
              <p:cNvPr id="11" name="直線接點 10"/>
              <p:cNvCxnSpPr/>
              <p:nvPr/>
            </p:nvCxnSpPr>
            <p:spPr>
              <a:xfrm>
                <a:off x="7975301" y="1786506"/>
                <a:ext cx="93494" cy="9015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2" name="手繪多邊形 11"/>
          <p:cNvSpPr/>
          <p:nvPr/>
        </p:nvSpPr>
        <p:spPr>
          <a:xfrm>
            <a:off x="7340126" y="2821694"/>
            <a:ext cx="256148" cy="461246"/>
          </a:xfrm>
          <a:custGeom>
            <a:avLst/>
            <a:gdLst>
              <a:gd name="connsiteX0" fmla="*/ 0 w 461246"/>
              <a:gd name="connsiteY0" fmla="*/ 461246 h 461246"/>
              <a:gd name="connsiteX1" fmla="*/ 210393 w 461246"/>
              <a:gd name="connsiteY1" fmla="*/ 145657 h 461246"/>
              <a:gd name="connsiteX2" fmla="*/ 461246 w 461246"/>
              <a:gd name="connsiteY2" fmla="*/ 0 h 4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46" h="461246">
                <a:moveTo>
                  <a:pt x="0" y="461246"/>
                </a:moveTo>
                <a:cubicBezTo>
                  <a:pt x="66759" y="341888"/>
                  <a:pt x="133519" y="222531"/>
                  <a:pt x="210393" y="145657"/>
                </a:cubicBezTo>
                <a:cubicBezTo>
                  <a:pt x="287267" y="68783"/>
                  <a:pt x="374256" y="34391"/>
                  <a:pt x="46124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819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Built-in Types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509332"/>
            <a:ext cx="7886701" cy="244218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C++ natively supports </a:t>
            </a:r>
            <a:r>
              <a:rPr lang="en-US" altLang="zh-TW" dirty="0" smtClean="0">
                <a:solidFill>
                  <a:srgbClr val="C00000"/>
                </a:solidFill>
              </a:rPr>
              <a:t>integers</a:t>
            </a:r>
            <a:r>
              <a:rPr lang="en-US" altLang="zh-TW" dirty="0" smtClean="0"/>
              <a:t> and their </a:t>
            </a:r>
            <a:r>
              <a:rPr lang="en-US" altLang="zh-TW" dirty="0" smtClean="0">
                <a:solidFill>
                  <a:srgbClr val="C00000"/>
                </a:solidFill>
              </a:rPr>
              <a:t>operations</a:t>
            </a:r>
          </a:p>
          <a:p>
            <a:pPr lvl="1"/>
            <a:r>
              <a:rPr lang="en-US" altLang="zh-TW" dirty="0" smtClean="0"/>
              <a:t>-1, 0, 1, 99, 1+99, 64/8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Rectangles</a:t>
            </a:r>
            <a:r>
              <a:rPr lang="en-US" altLang="zh-TW" dirty="0" smtClean="0"/>
              <a:t> with integral height and width are not natively supported</a:t>
            </a:r>
            <a:endParaRPr lang="en-US" altLang="zh-TW" dirty="0"/>
          </a:p>
          <a:p>
            <a:r>
              <a:rPr lang="en-US" altLang="zh-TW" dirty="0" smtClean="0"/>
              <a:t>Using basic types to compute the </a:t>
            </a:r>
            <a:r>
              <a:rPr lang="en-US" altLang="zh-TW" dirty="0" smtClean="0">
                <a:solidFill>
                  <a:srgbClr val="0000CC"/>
                </a:solidFill>
              </a:rPr>
              <a:t>area ratio of two rectangles</a:t>
            </a:r>
            <a:r>
              <a:rPr lang="en-US" altLang="zh-TW" dirty="0" smtClean="0"/>
              <a:t> is thus not very elegant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87467" y="4043136"/>
            <a:ext cx="7369063" cy="2293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float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ratio</a:t>
            </a:r>
            <a:r>
              <a:rPr lang="en-US" altLang="zh-TW" sz="22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2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h1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w1</a:t>
            </a:r>
            <a:r>
              <a:rPr lang="en-US" altLang="zh-TW" sz="22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h2</a:t>
            </a:r>
            <a:r>
              <a:rPr lang="en-US" altLang="zh-TW" sz="22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w2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float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area1 = h1 * w1;</a:t>
            </a:r>
          </a:p>
          <a:p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2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float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area2 = h2 * w2;</a:t>
            </a:r>
            <a:endParaRPr lang="en-US" altLang="zh-TW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2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a1</a:t>
            </a:r>
            <a:r>
              <a:rPr lang="en-US" altLang="zh-TW" sz="22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altLang="zh-TW" sz="2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TW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200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zh-TW" alt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4676775" y="4807292"/>
            <a:ext cx="3056879" cy="1325452"/>
          </a:xfrm>
          <a:prstGeom prst="wedgeRectCallout">
            <a:avLst>
              <a:gd name="adj1" fmla="val -41818"/>
              <a:gd name="adj2" fmla="val -72864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This is not very elegant.  The number of arguments becomes six if we want to handle cubes!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51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 Array vs. C++'s Raw Array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41984061"/>
              </p:ext>
            </p:extLst>
          </p:nvPr>
        </p:nvGraphicFramePr>
        <p:xfrm>
          <a:off x="628650" y="1509714"/>
          <a:ext cx="7886700" cy="386584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4867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71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5663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General Array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Raw Array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7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/>
                        <a:t>Index set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more flexible composition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consecutive integers starting at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77452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Range checking for</a:t>
                      </a:r>
                      <a:r>
                        <a:rPr lang="en-US" altLang="zh-TW" sz="2000" b="1" baseline="0" dirty="0" smtClean="0"/>
                        <a:t> indexing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Yes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No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7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/>
                        <a:t>Access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Less-intuitive </a:t>
                      </a:r>
                      <a:r>
                        <a:rPr lang="en-US" altLang="zh-TW" sz="2000" b="1" dirty="0" smtClean="0"/>
                        <a:t>Retrieve</a:t>
                      </a:r>
                      <a:r>
                        <a:rPr lang="en-US" altLang="zh-TW" sz="2000" dirty="0" smtClean="0"/>
                        <a:t>() and </a:t>
                      </a:r>
                      <a:r>
                        <a:rPr lang="en-US" altLang="zh-TW" sz="2000" b="1" dirty="0" smtClean="0"/>
                        <a:t>Store</a:t>
                      </a:r>
                      <a:r>
                        <a:rPr lang="en-US" altLang="zh-TW" sz="2000" dirty="0" smtClean="0"/>
                        <a:t>() functions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intuitive </a:t>
                      </a:r>
                      <a:r>
                        <a:rPr lang="en-US" altLang="zh-TW" sz="2000" b="1" dirty="0" smtClean="0"/>
                        <a:t>[]</a:t>
                      </a:r>
                      <a:r>
                        <a:rPr lang="en-US" altLang="zh-TW" sz="2000" dirty="0" smtClean="0"/>
                        <a:t> and </a:t>
                      </a:r>
                      <a:r>
                        <a:rPr lang="en-US" altLang="zh-TW" sz="2000" b="1" dirty="0" smtClean="0"/>
                        <a:t>=</a:t>
                      </a:r>
                      <a:r>
                        <a:rPr lang="en-US" altLang="zh-TW" sz="2000" dirty="0" smtClean="0"/>
                        <a:t> operators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7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smtClean="0"/>
                        <a:t>Access 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Lower (at least due to range checking)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Higher</a:t>
                      </a:r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8039">
            <a:off x="5060896" y="2363143"/>
            <a:ext cx="422544" cy="403412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36814" y="5551343"/>
            <a:ext cx="7886699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Is it possible for the general array to also accept </a:t>
            </a:r>
            <a:r>
              <a:rPr lang="en-US" altLang="zh-TW" sz="2200" b="1" dirty="0" smtClean="0"/>
              <a:t>[]</a:t>
            </a:r>
            <a:r>
              <a:rPr lang="en-US" altLang="zh-TW" sz="2200" dirty="0" smtClean="0"/>
              <a:t> and </a:t>
            </a:r>
            <a:r>
              <a:rPr lang="en-US" altLang="zh-TW" sz="2200" b="1" dirty="0" smtClean="0"/>
              <a:t>=</a:t>
            </a:r>
            <a:r>
              <a:rPr lang="en-US" altLang="zh-TW" sz="2200" dirty="0" smtClean="0"/>
              <a:t> operators ?</a:t>
            </a:r>
          </a:p>
          <a:p>
            <a:r>
              <a:rPr lang="en-US" altLang="zh-TW" sz="2200" dirty="0" smtClean="0"/>
              <a:t>A: Yes, by using </a:t>
            </a:r>
            <a:r>
              <a:rPr lang="en-US" altLang="zh-TW" sz="2200" b="1" dirty="0" smtClean="0">
                <a:solidFill>
                  <a:srgbClr val="C00000"/>
                </a:solidFill>
              </a:rPr>
              <a:t>operator overloading</a:t>
            </a:r>
            <a:r>
              <a:rPr lang="en-US" altLang="zh-TW" sz="2200" dirty="0" smtClean="0"/>
              <a:t>.</a:t>
            </a:r>
            <a:endParaRPr lang="zh-TW" altLang="en-US" sz="22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8039">
            <a:off x="5056642" y="3207515"/>
            <a:ext cx="422544" cy="40341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8039">
            <a:off x="7868833" y="4054378"/>
            <a:ext cx="422544" cy="40341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8039">
            <a:off x="7864579" y="4898750"/>
            <a:ext cx="422544" cy="4034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35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2.1 Abstract Data Types and C++ Class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2.2 The Array as an Abstract Data Type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2.3 The Polynomial Abstract Data Type</a:t>
            </a:r>
          </a:p>
          <a:p>
            <a:r>
              <a:rPr lang="en-US" altLang="zh-TW" dirty="0"/>
              <a:t>2.4 Sparse Matrices</a:t>
            </a:r>
          </a:p>
          <a:p>
            <a:r>
              <a:rPr lang="en-US" altLang="zh-TW" dirty="0" smtClean="0"/>
              <a:t>2.5 Representation of Arrays</a:t>
            </a:r>
          </a:p>
          <a:p>
            <a:r>
              <a:rPr lang="en-US" altLang="zh-TW" dirty="0" smtClean="0"/>
              <a:t>2.6 The String Abstract Data Type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371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Ordered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80982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Ordered (linear) list </a:t>
            </a:r>
          </a:p>
          <a:p>
            <a:pPr lvl="1"/>
            <a:r>
              <a:rPr lang="en-US" altLang="zh-TW" dirty="0" smtClean="0"/>
              <a:t>One of the </a:t>
            </a:r>
            <a:r>
              <a:rPr lang="en-US" altLang="zh-TW" dirty="0" smtClean="0">
                <a:solidFill>
                  <a:srgbClr val="0000CC"/>
                </a:solidFill>
              </a:rPr>
              <a:t>simplest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0000CC"/>
                </a:solidFill>
              </a:rPr>
              <a:t>most common </a:t>
            </a:r>
            <a:r>
              <a:rPr lang="en-US" altLang="zh-TW" dirty="0" smtClean="0"/>
              <a:t>data structures</a:t>
            </a:r>
          </a:p>
          <a:p>
            <a:pPr lvl="1"/>
            <a:r>
              <a:rPr lang="en-US" altLang="zh-TW" dirty="0" smtClean="0"/>
              <a:t>Contains data items organized sequentially as (item1, item2, item3, …, </a:t>
            </a:r>
            <a:r>
              <a:rPr lang="en-US" altLang="zh-TW" dirty="0" err="1" smtClean="0"/>
              <a:t>itemn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Examples:</a:t>
            </a:r>
          </a:p>
          <a:p>
            <a:pPr lvl="1"/>
            <a:r>
              <a:rPr lang="en-US" altLang="zh-TW" dirty="0" smtClean="0"/>
              <a:t>Days of the week: (MONDAY, TUEDSAY, WEDNESDAY, THURSDAY, FRIDAY, SATURDAYY, SUNDAY)</a:t>
            </a:r>
          </a:p>
          <a:p>
            <a:pPr lvl="1"/>
            <a:r>
              <a:rPr lang="en-US" altLang="zh-TW" dirty="0" smtClean="0"/>
              <a:t>Values in a deck of cards: (2, 3, 4, 5, 6, 7, 8, 9, 10, Jack, Queen, King, Ace)</a:t>
            </a:r>
          </a:p>
          <a:p>
            <a:pPr lvl="1"/>
            <a:r>
              <a:rPr lang="en-US" altLang="zh-TW" dirty="0" smtClean="0"/>
              <a:t>Years the US fought in WWII: (1941, 1942, 1943, 1944, 1945)</a:t>
            </a:r>
          </a:p>
          <a:p>
            <a:pPr lvl="1"/>
            <a:r>
              <a:rPr lang="en-US" altLang="zh-TW" dirty="0" smtClean="0"/>
              <a:t>Years Switzerland fought in WWII: ()</a:t>
            </a:r>
          </a:p>
          <a:p>
            <a:r>
              <a:rPr lang="en-US" altLang="zh-TW" dirty="0" smtClean="0"/>
              <a:t>Form of list: (a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a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a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, …, a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, a</a:t>
            </a:r>
            <a:r>
              <a:rPr lang="en-US" altLang="zh-TW" baseline="-25000" dirty="0" smtClean="0"/>
              <a:t>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Operations on Ordered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 smtClean="0"/>
              <a:t>Find the </a:t>
            </a:r>
            <a:r>
              <a:rPr lang="en-US" altLang="zh-TW" dirty="0" smtClean="0">
                <a:solidFill>
                  <a:srgbClr val="0000CC"/>
                </a:solidFill>
              </a:rPr>
              <a:t>length</a:t>
            </a:r>
            <a:r>
              <a:rPr lang="en-US" altLang="zh-TW" dirty="0" smtClean="0"/>
              <a:t>, n, of the list. (0≦i &lt; n)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 smtClean="0">
                <a:solidFill>
                  <a:srgbClr val="0000CC"/>
                </a:solidFill>
              </a:rPr>
              <a:t>Read</a:t>
            </a:r>
            <a:r>
              <a:rPr lang="en-US" altLang="zh-TW" dirty="0" smtClean="0"/>
              <a:t> the items from left to right (or right to left).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 smtClean="0">
                <a:solidFill>
                  <a:srgbClr val="0000CC"/>
                </a:solidFill>
              </a:rPr>
              <a:t>Retrieve</a:t>
            </a:r>
            <a:r>
              <a:rPr lang="en-US" altLang="zh-TW" dirty="0" smtClean="0"/>
              <a:t> the </a:t>
            </a:r>
            <a:r>
              <a:rPr lang="en-US" altLang="zh-TW" dirty="0" err="1" smtClean="0">
                <a:solidFill>
                  <a:srgbClr val="0000CC"/>
                </a:solidFill>
              </a:rPr>
              <a:t>i-th</a:t>
            </a:r>
            <a:r>
              <a:rPr lang="en-US" altLang="zh-TW" dirty="0" smtClean="0">
                <a:solidFill>
                  <a:srgbClr val="0000CC"/>
                </a:solidFill>
              </a:rPr>
              <a:t> element</a:t>
            </a:r>
            <a:r>
              <a:rPr lang="en-US" altLang="zh-TW" dirty="0" smtClean="0"/>
              <a:t>, 0≦i &lt; n.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 smtClean="0">
                <a:solidFill>
                  <a:srgbClr val="0000CC"/>
                </a:solidFill>
              </a:rPr>
              <a:t>Store</a:t>
            </a:r>
            <a:r>
              <a:rPr lang="en-US" altLang="zh-TW" dirty="0" smtClean="0"/>
              <a:t> a new value into the </a:t>
            </a:r>
            <a:r>
              <a:rPr lang="en-US" altLang="zh-TW" dirty="0" err="1" smtClean="0">
                <a:solidFill>
                  <a:srgbClr val="0000CC"/>
                </a:solidFill>
              </a:rPr>
              <a:t>i-th</a:t>
            </a:r>
            <a:r>
              <a:rPr lang="en-US" altLang="zh-TW" dirty="0" smtClean="0">
                <a:solidFill>
                  <a:srgbClr val="0000CC"/>
                </a:solidFill>
              </a:rPr>
              <a:t> position </a:t>
            </a:r>
            <a:r>
              <a:rPr lang="en-US" altLang="zh-TW" dirty="0" smtClean="0"/>
              <a:t>, 0≦i &lt; n.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 smtClean="0">
                <a:solidFill>
                  <a:srgbClr val="C00000"/>
                </a:solidFill>
              </a:rPr>
              <a:t>Insert</a:t>
            </a:r>
            <a:r>
              <a:rPr lang="en-US" altLang="zh-TW" dirty="0" smtClean="0"/>
              <a:t> a new element </a:t>
            </a:r>
            <a:r>
              <a:rPr lang="en-US" altLang="zh-TW" dirty="0" smtClean="0">
                <a:solidFill>
                  <a:srgbClr val="0000CC"/>
                </a:solidFill>
              </a:rPr>
              <a:t>at the position </a:t>
            </a:r>
            <a:r>
              <a:rPr lang="en-US" altLang="zh-TW" dirty="0" err="1" smtClean="0">
                <a:solidFill>
                  <a:srgbClr val="0000CC"/>
                </a:solidFill>
              </a:rPr>
              <a:t>i</a:t>
            </a:r>
            <a:r>
              <a:rPr lang="en-US" altLang="zh-TW" dirty="0" smtClean="0"/>
              <a:t>, , 0≦i &lt; n, causing elements numbered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i+1, …, n-1 to become numbered i+1, i+2, …, n.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 smtClean="0">
                <a:solidFill>
                  <a:srgbClr val="C00000"/>
                </a:solidFill>
              </a:rPr>
              <a:t>Delete</a:t>
            </a:r>
            <a:r>
              <a:rPr lang="en-US" altLang="zh-TW" dirty="0" smtClean="0"/>
              <a:t> the element </a:t>
            </a:r>
            <a:r>
              <a:rPr lang="en-US" altLang="zh-TW" dirty="0" smtClean="0">
                <a:solidFill>
                  <a:srgbClr val="0000CC"/>
                </a:solidFill>
              </a:rPr>
              <a:t>at position </a:t>
            </a:r>
            <a:r>
              <a:rPr lang="en-US" altLang="zh-TW" dirty="0" err="1" smtClean="0">
                <a:solidFill>
                  <a:srgbClr val="0000CC"/>
                </a:solidFill>
              </a:rPr>
              <a:t>i</a:t>
            </a:r>
            <a:r>
              <a:rPr lang="en-US" altLang="zh-TW" dirty="0" smtClean="0"/>
              <a:t>, , 0≦i &lt; n, causing elements numbered i+1, …, n-1 to become numbered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i+1, …, n-2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Ordered List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79349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Implementing ordered list by </a:t>
            </a:r>
            <a:r>
              <a:rPr lang="en-US" altLang="zh-TW" dirty="0" smtClean="0">
                <a:solidFill>
                  <a:srgbClr val="0000CC"/>
                </a:solidFill>
              </a:rPr>
              <a:t>array</a:t>
            </a:r>
          </a:p>
          <a:p>
            <a:pPr lvl="1"/>
            <a:r>
              <a:rPr lang="en-US" altLang="zh-TW" dirty="0" smtClean="0"/>
              <a:t>Sequential mapping --  associate list element </a:t>
            </a:r>
            <a:r>
              <a:rPr lang="en-US" altLang="zh-TW" dirty="0" err="1" smtClean="0">
                <a:solidFill>
                  <a:srgbClr val="0000CC"/>
                </a:solidFill>
              </a:rPr>
              <a:t>a</a:t>
            </a:r>
            <a:r>
              <a:rPr lang="en-US" altLang="zh-TW" baseline="-25000" dirty="0" err="1" smtClean="0">
                <a:solidFill>
                  <a:srgbClr val="0000CC"/>
                </a:solidFill>
              </a:rPr>
              <a:t>i</a:t>
            </a:r>
            <a:r>
              <a:rPr lang="en-US" altLang="zh-TW" dirty="0" smtClean="0"/>
              <a:t> with array </a:t>
            </a:r>
            <a:r>
              <a:rPr lang="en-US" altLang="zh-TW" dirty="0" smtClean="0">
                <a:solidFill>
                  <a:srgbClr val="0000CC"/>
                </a:solidFill>
              </a:rPr>
              <a:t>index </a:t>
            </a:r>
            <a:r>
              <a:rPr lang="en-US" altLang="zh-TW" dirty="0" err="1" smtClean="0">
                <a:solidFill>
                  <a:srgbClr val="0000CC"/>
                </a:solidFill>
              </a:rPr>
              <a:t>i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lvl="1"/>
            <a:r>
              <a:rPr lang="en-US" altLang="zh-TW" dirty="0" smtClean="0"/>
              <a:t>(1)~(2) O</a:t>
            </a:r>
          </a:p>
          <a:p>
            <a:pPr lvl="1"/>
            <a:r>
              <a:rPr lang="en-US" altLang="zh-TW" dirty="0" smtClean="0"/>
              <a:t>(3)~(4) O (constant time)</a:t>
            </a:r>
          </a:p>
          <a:p>
            <a:pPr lvl="1"/>
            <a:r>
              <a:rPr lang="en-US" altLang="zh-TW" dirty="0" smtClean="0"/>
              <a:t>(5)~(6) X</a:t>
            </a:r>
          </a:p>
          <a:p>
            <a:r>
              <a:rPr lang="en-US" altLang="zh-TW" dirty="0" smtClean="0"/>
              <a:t>Performing operations 5 and 6 requires data movement (to preserve sequential mapping)</a:t>
            </a:r>
          </a:p>
          <a:p>
            <a:pPr lvl="1"/>
            <a:r>
              <a:rPr lang="en-US" altLang="zh-TW" dirty="0" smtClean="0"/>
              <a:t>Costly</a:t>
            </a:r>
          </a:p>
          <a:p>
            <a:r>
              <a:rPr lang="en-US" altLang="zh-TW" dirty="0" smtClean="0"/>
              <a:t>This overhead motivates us to consider </a:t>
            </a:r>
            <a:r>
              <a:rPr lang="en-US" altLang="zh-TW" dirty="0" err="1" smtClean="0"/>
              <a:t>nonsequential</a:t>
            </a:r>
            <a:r>
              <a:rPr lang="en-US" altLang="zh-TW" dirty="0" smtClean="0"/>
              <a:t> mapping of order lists in Chapter 4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Linked list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Representation and Manipulation of Polynomials in a Single Variable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858810"/>
          </a:xfrm>
        </p:spPr>
        <p:txBody>
          <a:bodyPr/>
          <a:lstStyle/>
          <a:p>
            <a:r>
              <a:rPr lang="en-US" altLang="zh-TW" dirty="0" smtClean="0"/>
              <a:t>Polynomials in a single variable x:</a:t>
            </a:r>
          </a:p>
          <a:p>
            <a:pPr>
              <a:buNone/>
            </a:pPr>
            <a:r>
              <a:rPr lang="en-US" altLang="zh-TW" dirty="0" smtClean="0"/>
              <a:t>      </a:t>
            </a:r>
            <a:r>
              <a:rPr lang="en-US" altLang="zh-TW" dirty="0" smtClean="0">
                <a:solidFill>
                  <a:srgbClr val="0000CC"/>
                </a:solidFill>
              </a:rPr>
              <a:t>a(x) = 3x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2</a:t>
            </a:r>
            <a:r>
              <a:rPr lang="en-US" altLang="zh-TW" dirty="0" smtClean="0">
                <a:solidFill>
                  <a:srgbClr val="0000CC"/>
                </a:solidFill>
              </a:rPr>
              <a:t> + 2x -4,  b(x) = x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8</a:t>
            </a:r>
            <a:r>
              <a:rPr lang="en-US" altLang="zh-TW" dirty="0" smtClean="0">
                <a:solidFill>
                  <a:srgbClr val="0000CC"/>
                </a:solidFill>
              </a:rPr>
              <a:t> -10x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5</a:t>
            </a:r>
            <a:r>
              <a:rPr lang="en-US" altLang="zh-TW" dirty="0" smtClean="0">
                <a:solidFill>
                  <a:srgbClr val="0000CC"/>
                </a:solidFill>
              </a:rPr>
              <a:t> -3x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3</a:t>
            </a:r>
            <a:r>
              <a:rPr lang="en-US" altLang="zh-TW" dirty="0" smtClean="0">
                <a:solidFill>
                  <a:srgbClr val="0000CC"/>
                </a:solidFill>
              </a:rPr>
              <a:t> +1</a:t>
            </a:r>
          </a:p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C00000"/>
                </a:solidFill>
              </a:rPr>
              <a:t>term</a:t>
            </a:r>
            <a:r>
              <a:rPr lang="en-US" altLang="zh-TW" dirty="0" smtClean="0"/>
              <a:t> of polynomial may be represented as a </a:t>
            </a:r>
            <a:r>
              <a:rPr lang="en-US" altLang="zh-TW" dirty="0" smtClean="0">
                <a:solidFill>
                  <a:srgbClr val="CC0099"/>
                </a:solidFill>
              </a:rPr>
              <a:t>(coefficient, exponent)</a:t>
            </a:r>
            <a:r>
              <a:rPr lang="en-US" altLang="zh-TW" dirty="0" smtClean="0"/>
              <a:t> pair, e.g., (-10,5)</a:t>
            </a:r>
          </a:p>
          <a:p>
            <a:pPr lvl="1"/>
            <a:r>
              <a:rPr lang="en-US" altLang="zh-TW" dirty="0" smtClean="0"/>
              <a:t>Nonzero term,  (</a:t>
            </a:r>
            <a:r>
              <a:rPr lang="en-US" altLang="zh-TW" b="1" dirty="0" smtClean="0">
                <a:solidFill>
                  <a:srgbClr val="FF0000"/>
                </a:solidFill>
              </a:rPr>
              <a:t>sparse</a:t>
            </a:r>
            <a:r>
              <a:rPr lang="en-US" altLang="zh-TW" dirty="0" smtClean="0"/>
              <a:t>: many zero terms) </a:t>
            </a:r>
          </a:p>
          <a:p>
            <a:pPr lvl="1"/>
            <a:r>
              <a:rPr lang="en-US" altLang="zh-TW" dirty="0" smtClean="0"/>
              <a:t>Degree of polynomial</a:t>
            </a:r>
          </a:p>
          <a:p>
            <a:r>
              <a:rPr lang="en-US" altLang="zh-TW" dirty="0" smtClean="0"/>
              <a:t>Sum of polynomial</a:t>
            </a:r>
          </a:p>
          <a:p>
            <a:pPr>
              <a:buNone/>
            </a:pPr>
            <a:r>
              <a:rPr lang="en-US" altLang="zh-TW" dirty="0" smtClean="0"/>
              <a:t>      </a:t>
            </a:r>
            <a:r>
              <a:rPr lang="en-US" altLang="zh-TW" dirty="0" smtClean="0">
                <a:solidFill>
                  <a:srgbClr val="0000CC"/>
                </a:solidFill>
              </a:rPr>
              <a:t>a(x) + b(x) = </a:t>
            </a:r>
            <a:r>
              <a:rPr lang="en-US" altLang="zh-TW" dirty="0" smtClean="0">
                <a:solidFill>
                  <a:srgbClr val="0000CC"/>
                </a:solidFill>
                <a:latin typeface="Symbol" pitchFamily="18" charset="2"/>
              </a:rPr>
              <a:t>S</a:t>
            </a:r>
            <a:r>
              <a:rPr lang="en-US" altLang="zh-TW" dirty="0" smtClean="0">
                <a:solidFill>
                  <a:srgbClr val="0000CC"/>
                </a:solidFill>
              </a:rPr>
              <a:t>(</a:t>
            </a:r>
            <a:r>
              <a:rPr lang="en-US" altLang="zh-TW" dirty="0" err="1" smtClean="0">
                <a:solidFill>
                  <a:srgbClr val="0000CC"/>
                </a:solidFill>
              </a:rPr>
              <a:t>a</a:t>
            </a:r>
            <a:r>
              <a:rPr lang="en-US" altLang="zh-TW" baseline="-25000" dirty="0" err="1" smtClean="0">
                <a:solidFill>
                  <a:srgbClr val="0000CC"/>
                </a:solidFill>
              </a:rPr>
              <a:t>i</a:t>
            </a:r>
            <a:r>
              <a:rPr lang="en-US" altLang="zh-TW" dirty="0" err="1" smtClean="0">
                <a:solidFill>
                  <a:srgbClr val="0000CC"/>
                </a:solidFill>
              </a:rPr>
              <a:t>+b</a:t>
            </a:r>
            <a:r>
              <a:rPr lang="en-US" altLang="zh-TW" baseline="-25000" dirty="0" err="1" smtClean="0">
                <a:solidFill>
                  <a:srgbClr val="0000CC"/>
                </a:solidFill>
              </a:rPr>
              <a:t>i</a:t>
            </a:r>
            <a:r>
              <a:rPr lang="en-US" altLang="zh-TW" dirty="0" smtClean="0">
                <a:solidFill>
                  <a:srgbClr val="0000CC"/>
                </a:solidFill>
              </a:rPr>
              <a:t>)x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i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</a:p>
          <a:p>
            <a:r>
              <a:rPr lang="en-US" altLang="zh-TW" dirty="0" smtClean="0"/>
              <a:t>Product (multiplication) of polynomial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00CC"/>
                </a:solidFill>
              </a:rPr>
              <a:t>      a(x) × b(x) = </a:t>
            </a:r>
            <a:r>
              <a:rPr lang="en-US" altLang="zh-TW" dirty="0" smtClean="0">
                <a:solidFill>
                  <a:srgbClr val="0000CC"/>
                </a:solidFill>
                <a:latin typeface="Symbol" pitchFamily="18" charset="2"/>
              </a:rPr>
              <a:t>S</a:t>
            </a:r>
            <a:r>
              <a:rPr lang="en-US" altLang="zh-TW" dirty="0" smtClean="0">
                <a:solidFill>
                  <a:srgbClr val="0000CC"/>
                </a:solidFill>
              </a:rPr>
              <a:t>(</a:t>
            </a:r>
            <a:r>
              <a:rPr lang="en-US" altLang="zh-TW" dirty="0" err="1" smtClean="0">
                <a:solidFill>
                  <a:srgbClr val="0000CC"/>
                </a:solidFill>
              </a:rPr>
              <a:t>a</a:t>
            </a:r>
            <a:r>
              <a:rPr lang="en-US" altLang="zh-TW" baseline="-25000" dirty="0" err="1" smtClean="0">
                <a:solidFill>
                  <a:srgbClr val="0000CC"/>
                </a:solidFill>
              </a:rPr>
              <a:t>i</a:t>
            </a:r>
            <a:r>
              <a:rPr lang="en-US" altLang="zh-TW" dirty="0" err="1" smtClean="0">
                <a:solidFill>
                  <a:srgbClr val="0000CC"/>
                </a:solidFill>
              </a:rPr>
              <a:t>x</a:t>
            </a:r>
            <a:r>
              <a:rPr lang="en-US" altLang="zh-TW" baseline="30000" dirty="0" err="1" smtClean="0">
                <a:solidFill>
                  <a:srgbClr val="0000CC"/>
                </a:solidFill>
              </a:rPr>
              <a:t>i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  </a:t>
            </a:r>
            <a:r>
              <a:rPr lang="en-US" altLang="zh-TW" dirty="0" smtClean="0">
                <a:solidFill>
                  <a:srgbClr val="0000CC"/>
                </a:solidFill>
                <a:latin typeface="Symbol" pitchFamily="18" charset="2"/>
              </a:rPr>
              <a:t>S</a:t>
            </a:r>
            <a:r>
              <a:rPr lang="en-US" altLang="zh-TW" dirty="0" smtClean="0">
                <a:solidFill>
                  <a:srgbClr val="0000CC"/>
                </a:solidFill>
              </a:rPr>
              <a:t>(</a:t>
            </a:r>
            <a:r>
              <a:rPr lang="en-US" altLang="zh-TW" dirty="0" err="1" smtClean="0">
                <a:solidFill>
                  <a:srgbClr val="0000CC"/>
                </a:solidFill>
              </a:rPr>
              <a:t>b</a:t>
            </a:r>
            <a:r>
              <a:rPr lang="en-US" altLang="zh-TW" baseline="-25000" dirty="0" err="1" smtClean="0">
                <a:solidFill>
                  <a:srgbClr val="0000CC"/>
                </a:solidFill>
              </a:rPr>
              <a:t>j</a:t>
            </a:r>
            <a:r>
              <a:rPr lang="en-US" altLang="zh-TW" dirty="0" err="1" smtClean="0">
                <a:solidFill>
                  <a:srgbClr val="0000CC"/>
                </a:solidFill>
              </a:rPr>
              <a:t>x</a:t>
            </a:r>
            <a:r>
              <a:rPr lang="en-US" altLang="zh-TW" baseline="30000" dirty="0" err="1" smtClean="0">
                <a:solidFill>
                  <a:srgbClr val="0000CC"/>
                </a:solidFill>
              </a:rPr>
              <a:t>j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</a:rPr>
              <a:t>))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ADT </a:t>
            </a:r>
            <a:r>
              <a:rPr lang="en-US" altLang="zh-TW" dirty="0" smtClean="0"/>
              <a:t>Polynomial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444017"/>
            <a:ext cx="8139793" cy="510373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Polynomial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p(x) = a0 x^e0 + … + an 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x^en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where 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nonzero float and 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non-negative 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Polynomial(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//construct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polynomial p(x) =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Polynomial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Add(Polynomial poly);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//return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sum of *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poly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Polynomial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Mult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(Polynomial poly);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//return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product of *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poly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(float f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//Evaluate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polynomial *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 f and return the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rgbClr val="CC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err="1" smtClean="0">
                <a:solidFill>
                  <a:srgbClr val="CC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solidFill>
                  <a:srgbClr val="CC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operator!();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           // if *this is the zero polynomial, return 1; else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 smtClean="0">
                <a:solidFill>
                  <a:srgbClr val="CC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1600" dirty="0" smtClean="0">
                <a:solidFill>
                  <a:srgbClr val="CC0099"/>
                </a:solidFill>
              </a:rPr>
              <a:t>Coefficient </a:t>
            </a:r>
            <a:r>
              <a:rPr lang="en-US" altLang="zh-TW" sz="1600" dirty="0" err="1" smtClean="0">
                <a:solidFill>
                  <a:srgbClr val="CC0099"/>
                </a:solidFill>
              </a:rPr>
              <a:t>Coef</a:t>
            </a:r>
            <a:r>
              <a:rPr lang="en-US" altLang="zh-TW" sz="1600" dirty="0" smtClean="0">
                <a:solidFill>
                  <a:srgbClr val="CC0099"/>
                </a:solidFill>
              </a:rPr>
              <a:t>(Exponent e);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            // return the coefficient of e in *</a:t>
            </a:r>
            <a:r>
              <a:rPr lang="en-US" altLang="zh-TW" sz="1600" b="1" dirty="0" smtClean="0">
                <a:solidFill>
                  <a:schemeClr val="accent6">
                    <a:lumMod val="50000"/>
                  </a:schemeClr>
                </a:solidFill>
              </a:rPr>
              <a:t>this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srgbClr val="CC0099"/>
                </a:solidFill>
              </a:rPr>
              <a:t>           Exponent </a:t>
            </a:r>
            <a:r>
              <a:rPr lang="en-US" altLang="zh-TW" sz="1600" dirty="0" err="1" smtClean="0">
                <a:solidFill>
                  <a:srgbClr val="CC0099"/>
                </a:solidFill>
              </a:rPr>
              <a:t>LeadExp</a:t>
            </a:r>
            <a:r>
              <a:rPr lang="en-US" altLang="zh-TW" sz="1600" dirty="0" smtClean="0">
                <a:solidFill>
                  <a:srgbClr val="CC0099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           // return the largest exponent in *</a:t>
            </a:r>
            <a:r>
              <a:rPr lang="en-US" altLang="zh-TW" sz="1600" b="1" dirty="0" smtClean="0">
                <a:solidFill>
                  <a:schemeClr val="accent6">
                    <a:lumMod val="50000"/>
                  </a:schemeClr>
                </a:solidFill>
              </a:rPr>
              <a:t>this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46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6129704" y="4092338"/>
            <a:ext cx="2015087" cy="263957"/>
            <a:chOff x="5623963" y="1563943"/>
            <a:chExt cx="2532809" cy="331774"/>
          </a:xfrm>
        </p:grpSpPr>
        <p:sp>
          <p:nvSpPr>
            <p:cNvPr id="5" name="矩形 4"/>
            <p:cNvSpPr/>
            <p:nvPr/>
          </p:nvSpPr>
          <p:spPr>
            <a:xfrm>
              <a:off x="5623963" y="1563943"/>
              <a:ext cx="2071561" cy="331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US" altLang="zh-TW" sz="1600" dirty="0" err="1">
                  <a:solidFill>
                    <a:schemeClr val="tx1"/>
                  </a:solidFill>
                </a:rPr>
                <a:t>c++</a:t>
              </a:r>
              <a:r>
                <a:rPr lang="en-US" altLang="zh-TW" sz="1600" dirty="0">
                  <a:solidFill>
                    <a:schemeClr val="tx1"/>
                  </a:solidFill>
                </a:rPr>
                <a:t> </a:t>
              </a:r>
              <a:r>
                <a:rPr lang="en-US" altLang="zh-TW" sz="1600" i="1" dirty="0">
                  <a:solidFill>
                    <a:schemeClr val="tx1"/>
                  </a:solidFill>
                </a:rPr>
                <a:t>this</a:t>
              </a:r>
              <a:r>
                <a:rPr lang="en-US" altLang="zh-TW" sz="1600" dirty="0">
                  <a:solidFill>
                    <a:schemeClr val="tx1"/>
                  </a:solidFill>
                </a:rPr>
                <a:t> pointer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760262" y="1563943"/>
              <a:ext cx="396510" cy="33177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7836491" y="1609885"/>
              <a:ext cx="244052" cy="239890"/>
              <a:chOff x="7824743" y="1636771"/>
              <a:chExt cx="244052" cy="239890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7824743" y="1636771"/>
                <a:ext cx="169113" cy="16911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  <p:cxnSp>
            <p:nvCxnSpPr>
              <p:cNvPr id="9" name="直線接點 8"/>
              <p:cNvCxnSpPr/>
              <p:nvPr/>
            </p:nvCxnSpPr>
            <p:spPr>
              <a:xfrm>
                <a:off x="7975301" y="1786506"/>
                <a:ext cx="93494" cy="9015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3" name="手繪多邊形 22"/>
          <p:cNvSpPr/>
          <p:nvPr/>
        </p:nvSpPr>
        <p:spPr>
          <a:xfrm rot="479959">
            <a:off x="4144645" y="4084367"/>
            <a:ext cx="1820708" cy="113771"/>
          </a:xfrm>
          <a:custGeom>
            <a:avLst/>
            <a:gdLst>
              <a:gd name="connsiteX0" fmla="*/ 0 w 1820708"/>
              <a:gd name="connsiteY0" fmla="*/ 81378 h 113771"/>
              <a:gd name="connsiteX1" fmla="*/ 671639 w 1820708"/>
              <a:gd name="connsiteY1" fmla="*/ 458 h 113771"/>
              <a:gd name="connsiteX2" fmla="*/ 1254266 w 1820708"/>
              <a:gd name="connsiteY2" fmla="*/ 113746 h 113771"/>
              <a:gd name="connsiteX3" fmla="*/ 1820708 w 1820708"/>
              <a:gd name="connsiteY3" fmla="*/ 8550 h 11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708" h="113771">
                <a:moveTo>
                  <a:pt x="0" y="81378"/>
                </a:moveTo>
                <a:cubicBezTo>
                  <a:pt x="231297" y="38220"/>
                  <a:pt x="462595" y="-4937"/>
                  <a:pt x="671639" y="458"/>
                </a:cubicBezTo>
                <a:cubicBezTo>
                  <a:pt x="880683" y="5853"/>
                  <a:pt x="1062755" y="112397"/>
                  <a:pt x="1254266" y="113746"/>
                </a:cubicBezTo>
                <a:cubicBezTo>
                  <a:pt x="1445777" y="115095"/>
                  <a:pt x="1633242" y="61822"/>
                  <a:pt x="1820708" y="8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706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Polynomial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idea</a:t>
            </a:r>
          </a:p>
          <a:p>
            <a:pPr lvl="1"/>
            <a:r>
              <a:rPr lang="en-US" altLang="zh-TW" dirty="0" smtClean="0"/>
              <a:t>Use an </a:t>
            </a:r>
            <a:r>
              <a:rPr lang="en-US" altLang="zh-TW" b="1" dirty="0" smtClean="0">
                <a:solidFill>
                  <a:srgbClr val="C00000"/>
                </a:solidFill>
              </a:rPr>
              <a:t>ordered list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/>
              <a:t>to store the coefficients and exponents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Three representations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Fixed</a:t>
            </a:r>
            <a:r>
              <a:rPr lang="en-US" altLang="zh-TW" dirty="0" smtClean="0"/>
              <a:t> array of coefficients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Dynamic</a:t>
            </a:r>
            <a:r>
              <a:rPr lang="en-US" altLang="zh-TW" dirty="0" smtClean="0"/>
              <a:t> </a:t>
            </a:r>
            <a:r>
              <a:rPr lang="en-US" altLang="zh-TW" dirty="0"/>
              <a:t>array of </a:t>
            </a:r>
            <a:r>
              <a:rPr lang="en-US" altLang="zh-TW" dirty="0" smtClean="0"/>
              <a:t>coefficients</a:t>
            </a:r>
          </a:p>
          <a:p>
            <a:pPr lvl="1"/>
            <a:r>
              <a:rPr lang="en-US" altLang="zh-TW" dirty="0" smtClean="0"/>
              <a:t>Dynamic </a:t>
            </a:r>
            <a:r>
              <a:rPr lang="en-US" altLang="zh-TW" dirty="0"/>
              <a:t>array of 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smtClean="0">
                <a:solidFill>
                  <a:srgbClr val="C00000"/>
                </a:solidFill>
              </a:rPr>
              <a:t>coefficient, exponent</a:t>
            </a:r>
            <a:r>
              <a:rPr lang="en-US" altLang="zh-TW" dirty="0">
                <a:solidFill>
                  <a:srgbClr val="C00000"/>
                </a:solidFill>
              </a:rPr>
              <a:t>)-</a:t>
            </a:r>
            <a:r>
              <a:rPr lang="en-US" altLang="zh-TW" dirty="0" smtClean="0">
                <a:solidFill>
                  <a:srgbClr val="C00000"/>
                </a:solidFill>
              </a:rPr>
              <a:t>tuples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666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Three </a:t>
            </a:r>
            <a:r>
              <a:rPr lang="en-US" altLang="zh-TW" dirty="0" smtClean="0"/>
              <a:t>Representations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636226"/>
          </a:xfrm>
        </p:spPr>
        <p:txBody>
          <a:bodyPr/>
          <a:lstStyle/>
          <a:p>
            <a:r>
              <a:rPr lang="en-US" altLang="zh-TW" dirty="0" smtClean="0"/>
              <a:t>f(x) = </a:t>
            </a:r>
            <a:r>
              <a:rPr lang="en-US" altLang="zh-TW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/>
              <a:t>x</a:t>
            </a:r>
            <a:r>
              <a:rPr lang="en-US" altLang="zh-TW" baseline="30000" dirty="0" smtClean="0"/>
              <a:t>5</a:t>
            </a:r>
            <a:r>
              <a:rPr lang="en-US" altLang="zh-TW" dirty="0" smtClean="0"/>
              <a:t> + </a:t>
            </a:r>
            <a:r>
              <a:rPr lang="en-US" altLang="zh-TW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7</a:t>
            </a:r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48</a:t>
            </a:fld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1640541" y="2178700"/>
            <a:ext cx="971549" cy="3379418"/>
            <a:chOff x="1174376" y="1855693"/>
            <a:chExt cx="1281953" cy="412377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1174376" y="2680447"/>
              <a:ext cx="1281953" cy="4123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74376" y="3092824"/>
              <a:ext cx="1281953" cy="4123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74376" y="3505201"/>
              <a:ext cx="1281953" cy="4123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3</a:t>
              </a:r>
              <a:endParaRPr lang="zh-TW" altLang="en-US" sz="2800" dirty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74376" y="3917578"/>
              <a:ext cx="1281953" cy="4123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74376" y="4329955"/>
              <a:ext cx="1281953" cy="4123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74376" y="4742332"/>
              <a:ext cx="1281953" cy="4123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74376" y="5154709"/>
              <a:ext cx="1281953" cy="4123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7</a:t>
              </a:r>
              <a:endParaRPr lang="zh-TW" altLang="en-US" sz="2800" dirty="0">
                <a:solidFill>
                  <a:schemeClr val="tx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74376" y="5567086"/>
              <a:ext cx="1281953" cy="4123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74376" y="1855693"/>
              <a:ext cx="1281953" cy="4123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74376" y="2268070"/>
              <a:ext cx="1281953" cy="4123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086225" y="3521503"/>
            <a:ext cx="971549" cy="2027651"/>
            <a:chOff x="1174376" y="3505201"/>
            <a:chExt cx="1281953" cy="247426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" name="矩形 37"/>
            <p:cNvSpPr/>
            <p:nvPr/>
          </p:nvSpPr>
          <p:spPr>
            <a:xfrm>
              <a:off x="1174376" y="3505201"/>
              <a:ext cx="1281953" cy="4123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3</a:t>
              </a:r>
              <a:endParaRPr lang="zh-TW" altLang="en-US" sz="2800" dirty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74376" y="3917578"/>
              <a:ext cx="1281953" cy="4123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74376" y="4329955"/>
              <a:ext cx="1281953" cy="4123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74376" y="4742332"/>
              <a:ext cx="1281953" cy="4123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74376" y="5154709"/>
              <a:ext cx="1281953" cy="4123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tx1"/>
                  </a:solidFill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7</a:t>
              </a:r>
              <a:endParaRPr lang="zh-TW" altLang="en-US" sz="2800" dirty="0">
                <a:solidFill>
                  <a:schemeClr val="tx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74376" y="5567086"/>
              <a:ext cx="1281953" cy="4123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6318436" y="4882234"/>
            <a:ext cx="971549" cy="337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endParaRPr lang="zh-TW" altLang="en-US" sz="2800" dirty="0">
              <a:solidFill>
                <a:schemeClr val="tx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18436" y="5220176"/>
            <a:ext cx="971549" cy="337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7</a:t>
            </a:r>
            <a:endParaRPr lang="zh-TW" altLang="en-US" sz="2800" dirty="0">
              <a:solidFill>
                <a:schemeClr val="tx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289985" y="4882234"/>
            <a:ext cx="971549" cy="337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5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89985" y="5220176"/>
            <a:ext cx="971549" cy="337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1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640541" y="2178700"/>
            <a:ext cx="971549" cy="33704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4086224" y="3530466"/>
            <a:ext cx="971549" cy="20186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6318436" y="4873270"/>
            <a:ext cx="1943098" cy="6758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1158126" y="5648465"/>
            <a:ext cx="193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Fixed array of coefficients</a:t>
            </a:r>
            <a:endParaRPr lang="zh-TW" altLang="en-US" sz="20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603809" y="5648465"/>
            <a:ext cx="193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Dynamic array of coefficients</a:t>
            </a:r>
            <a:endParaRPr lang="zh-TW" altLang="en-US" sz="2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970493" y="5657430"/>
            <a:ext cx="2768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Dynamic array of (coefficient, exponent)-tuples</a:t>
            </a:r>
            <a:endParaRPr lang="zh-TW" altLang="en-US" sz="2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264859" y="5198700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264859" y="4842186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64859" y="4518655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264859" y="4176289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264859" y="3845777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264859" y="3504830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264859" y="3156255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264859" y="2825057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264859" y="2485558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264859" y="2153598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791647" y="5161634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791647" y="4805120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791647" y="4481589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791647" y="4139223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791647" y="3808711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791647" y="3467764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6029322" y="5190661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029322" y="4834147"/>
            <a:ext cx="9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http://tuts.ahninniah.graphics/content/images/2014/Jul/crown_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0393">
            <a:off x="7543924" y="3902864"/>
            <a:ext cx="970538" cy="7538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061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Fixed </a:t>
            </a:r>
            <a:r>
              <a:rPr lang="en-US" altLang="zh-TW" dirty="0" smtClean="0"/>
              <a:t>Array </a:t>
            </a:r>
            <a:r>
              <a:rPr lang="en-US" altLang="zh-TW" dirty="0"/>
              <a:t>of </a:t>
            </a:r>
            <a:r>
              <a:rPr lang="en-US" altLang="zh-TW" dirty="0" smtClean="0"/>
              <a:t>Coefficients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60346"/>
            <a:ext cx="7886700" cy="2246240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Polynomial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//omit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degree;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MaxDegree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42897" y="3935182"/>
            <a:ext cx="8773877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• </a:t>
            </a:r>
            <a:r>
              <a:rPr lang="en-US" altLang="zh-TW" sz="2800" dirty="0" smtClean="0"/>
              <a:t>Example</a:t>
            </a:r>
          </a:p>
          <a:p>
            <a:pPr lvl="1"/>
            <a:r>
              <a:rPr lang="en-US" altLang="zh-TW" sz="2400" dirty="0" smtClean="0"/>
              <a:t>– Assume that </a:t>
            </a:r>
            <a:r>
              <a:rPr lang="en-US" altLang="zh-TW" sz="2400" i="1" dirty="0" smtClean="0"/>
              <a:t>a is a polynomial class object and n ≦ </a:t>
            </a:r>
            <a:r>
              <a:rPr lang="en-US" altLang="zh-TW" sz="2400" i="1" dirty="0" err="1" smtClean="0"/>
              <a:t>MaxDegree</a:t>
            </a:r>
            <a:endParaRPr lang="en-US" altLang="zh-TW" sz="2400" i="1" dirty="0" smtClean="0"/>
          </a:p>
          <a:p>
            <a:pPr lvl="1"/>
            <a:r>
              <a:rPr lang="en-US" altLang="zh-TW" sz="2400" dirty="0" smtClean="0"/>
              <a:t>– E.g., </a:t>
            </a:r>
            <a:r>
              <a:rPr lang="en-US" altLang="zh-TW" sz="2400" i="1" dirty="0" err="1" smtClean="0"/>
              <a:t>a</a:t>
            </a:r>
            <a:r>
              <a:rPr lang="en-US" altLang="zh-TW" sz="2400" i="1" baseline="-25000" dirty="0" err="1" smtClean="0"/>
              <a:t>n</a:t>
            </a:r>
            <a:r>
              <a:rPr lang="en-US" altLang="zh-TW" sz="2400" i="1" dirty="0" err="1" smtClean="0"/>
              <a:t>x</a:t>
            </a:r>
            <a:r>
              <a:rPr lang="en-US" altLang="zh-TW" sz="2400" i="1" baseline="30000" dirty="0" err="1" smtClean="0"/>
              <a:t>n</a:t>
            </a:r>
            <a:r>
              <a:rPr lang="en-US" altLang="zh-TW" sz="2400" i="1" dirty="0" smtClean="0"/>
              <a:t> + … + a</a:t>
            </a:r>
            <a:r>
              <a:rPr lang="en-US" altLang="zh-TW" sz="2400" i="1" baseline="-25000" dirty="0" smtClean="0"/>
              <a:t>1</a:t>
            </a:r>
            <a:r>
              <a:rPr lang="en-US" altLang="zh-TW" sz="2400" i="1" dirty="0" smtClean="0"/>
              <a:t>x</a:t>
            </a:r>
            <a:r>
              <a:rPr lang="en-US" altLang="zh-TW" sz="2400" i="1" baseline="30000" dirty="0" smtClean="0"/>
              <a:t>1</a:t>
            </a:r>
            <a:r>
              <a:rPr lang="en-US" altLang="zh-TW" sz="2400" i="1" dirty="0" smtClean="0"/>
              <a:t> + a</a:t>
            </a:r>
            <a:r>
              <a:rPr lang="en-US" altLang="zh-TW" sz="2400" i="1" baseline="-25000" dirty="0" smtClean="0"/>
              <a:t>0</a:t>
            </a:r>
            <a:r>
              <a:rPr lang="en-US" altLang="zh-TW" sz="2400" i="1" dirty="0" smtClean="0"/>
              <a:t> </a:t>
            </a:r>
          </a:p>
          <a:p>
            <a:pPr lvl="1"/>
            <a:r>
              <a:rPr lang="en-US" altLang="zh-TW" sz="2400" dirty="0" smtClean="0"/>
              <a:t>– Then, </a:t>
            </a:r>
            <a:r>
              <a:rPr lang="en-US" altLang="zh-TW" sz="2400" i="1" dirty="0" err="1" smtClean="0"/>
              <a:t>a.degree</a:t>
            </a:r>
            <a:r>
              <a:rPr lang="en-US" altLang="zh-TW" sz="2400" i="1" dirty="0" smtClean="0"/>
              <a:t> = n and </a:t>
            </a:r>
            <a:r>
              <a:rPr lang="en-US" altLang="zh-TW" sz="2400" i="1" dirty="0" err="1" smtClean="0"/>
              <a:t>a.coef</a:t>
            </a:r>
            <a:r>
              <a:rPr lang="en-US" altLang="zh-TW" sz="2400" i="1" dirty="0" smtClean="0"/>
              <a:t>[</a:t>
            </a:r>
            <a:r>
              <a:rPr lang="en-US" altLang="zh-TW" sz="2400" i="1" dirty="0" err="1" smtClean="0"/>
              <a:t>i</a:t>
            </a:r>
            <a:r>
              <a:rPr lang="en-US" altLang="zh-TW" sz="2400" i="1" dirty="0" smtClean="0"/>
              <a:t>] = a</a:t>
            </a:r>
            <a:r>
              <a:rPr lang="en-US" altLang="zh-TW" sz="2400" i="1" baseline="-25000" dirty="0" smtClean="0"/>
              <a:t>n-</a:t>
            </a:r>
            <a:r>
              <a:rPr lang="en-US" altLang="zh-TW" sz="2400" i="1" baseline="-25000" dirty="0" err="1" smtClean="0"/>
              <a:t>i</a:t>
            </a:r>
            <a:r>
              <a:rPr lang="en-US" altLang="zh-TW" sz="2400" i="1" dirty="0" smtClean="0"/>
              <a:t>, </a:t>
            </a:r>
            <a:r>
              <a:rPr lang="en-US" altLang="zh-TW" sz="2400" dirty="0" smtClean="0"/>
              <a:t>0</a:t>
            </a:r>
            <a:r>
              <a:rPr lang="en-US" altLang="zh-TW" sz="2400" i="1" dirty="0" smtClean="0"/>
              <a:t> ≦</a:t>
            </a:r>
            <a:r>
              <a:rPr lang="en-US" altLang="zh-TW" sz="2400" i="1" dirty="0" err="1" smtClean="0"/>
              <a:t>i</a:t>
            </a:r>
            <a:r>
              <a:rPr lang="en-US" altLang="zh-TW" sz="2400" i="1" dirty="0" smtClean="0"/>
              <a:t> ≦n</a:t>
            </a:r>
          </a:p>
          <a:p>
            <a:r>
              <a:rPr lang="en-US" altLang="zh-TW" sz="2400" dirty="0" smtClean="0"/>
              <a:t>• </a:t>
            </a:r>
            <a:r>
              <a:rPr lang="en-US" altLang="zh-TW" sz="2800" dirty="0" smtClean="0"/>
              <a:t>Disadvantage of using static array</a:t>
            </a:r>
          </a:p>
          <a:p>
            <a:pPr lvl="1"/>
            <a:r>
              <a:rPr lang="en-US" altLang="zh-TW" sz="2400" dirty="0" smtClean="0"/>
              <a:t>– Wasteful in its use of computer memory</a:t>
            </a:r>
            <a:endParaRPr lang="zh-TW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8822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 smtClean="0"/>
              <a:t>struct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8649" y="1238250"/>
            <a:ext cx="8105775" cy="548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struct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Rectangle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ratio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Rectangle r1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Rectangle r2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Rectangle a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TW" sz="200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h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TW" sz="200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TW" sz="200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h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TW" sz="20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//initialization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ratio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ratio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Rectangle r1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Rectangle r2</a:t>
            </a:r>
            <a:r>
              <a:rPr lang="pt-BR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area1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r1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h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r1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area2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r2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h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r2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area1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area2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矩形圖說文字 6"/>
          <p:cNvSpPr/>
          <p:nvPr/>
        </p:nvSpPr>
        <p:spPr>
          <a:xfrm>
            <a:off x="4810125" y="4926762"/>
            <a:ext cx="2676060" cy="365709"/>
          </a:xfrm>
          <a:prstGeom prst="wedgeRectCallout">
            <a:avLst>
              <a:gd name="adj1" fmla="val -76120"/>
              <a:gd name="adj2" fmla="val -273361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Still not very elegant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圖說文字 7"/>
          <p:cNvSpPr/>
          <p:nvPr/>
        </p:nvSpPr>
        <p:spPr>
          <a:xfrm>
            <a:off x="3514724" y="2983175"/>
            <a:ext cx="4505325" cy="488445"/>
          </a:xfrm>
          <a:prstGeom prst="wedgeRectCallout">
            <a:avLst>
              <a:gd name="adj1" fmla="val -71002"/>
              <a:gd name="adj2" fmla="val 46460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Rectangle acts as a user-defined type!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圖說文字 5"/>
          <p:cNvSpPr/>
          <p:nvPr/>
        </p:nvSpPr>
        <p:spPr>
          <a:xfrm>
            <a:off x="4810125" y="4315055"/>
            <a:ext cx="2676060" cy="432823"/>
          </a:xfrm>
          <a:prstGeom prst="wedgeRectCallout">
            <a:avLst>
              <a:gd name="adj1" fmla="val -122692"/>
              <a:gd name="adj2" fmla="val -44050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More elegant </a:t>
            </a:r>
            <a:r>
              <a:rPr lang="en-US" altLang="zh-TW" sz="2000" dirty="0">
                <a:solidFill>
                  <a:schemeClr val="tx1"/>
                </a:solidFill>
              </a:rPr>
              <a:t>here</a:t>
            </a:r>
            <a:r>
              <a:rPr lang="en-US" altLang="zh-TW" sz="2000" dirty="0" smtClean="0">
                <a:solidFill>
                  <a:schemeClr val="tx1"/>
                </a:solidFill>
              </a:rPr>
              <a:t>!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44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Array of Coefficients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44017"/>
            <a:ext cx="7886700" cy="3797454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Polynomial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Polynomial(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//omit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degree;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zh-TW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Polynomial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::Polynomial(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degree = 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[degree+1]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4155" y="5339434"/>
            <a:ext cx="79520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•</a:t>
            </a:r>
            <a:r>
              <a:rPr lang="en-US" altLang="zh-TW" sz="2800" dirty="0" smtClean="0"/>
              <a:t> Advantage</a:t>
            </a:r>
          </a:p>
          <a:p>
            <a:pPr lvl="1"/>
            <a:r>
              <a:rPr lang="en-US" altLang="zh-TW" sz="2400" dirty="0" smtClean="0"/>
              <a:t>– The size of array can be dynamically decided, leading to a </a:t>
            </a:r>
          </a:p>
          <a:p>
            <a:pPr lvl="1"/>
            <a:r>
              <a:rPr lang="en-US" altLang="zh-TW" sz="2400" dirty="0" smtClean="0"/>
              <a:t>    more efficient memory usage</a:t>
            </a:r>
            <a:endParaRPr lang="zh-TW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7721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Array of </a:t>
            </a:r>
            <a:r>
              <a:rPr lang="en-US" altLang="zh-TW" dirty="0" err="1" smtClean="0"/>
              <a:t>Tuples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244218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FF0000"/>
                </a:solidFill>
              </a:rPr>
              <a:t>sparse</a:t>
            </a:r>
            <a:r>
              <a:rPr lang="en-US" altLang="zh-TW" dirty="0" smtClean="0"/>
              <a:t> polynomial</a:t>
            </a:r>
          </a:p>
          <a:p>
            <a:pPr lvl="1"/>
            <a:r>
              <a:rPr lang="en-US" altLang="zh-TW" dirty="0" smtClean="0"/>
              <a:t>E.g., 3</a:t>
            </a:r>
            <a:r>
              <a:rPr lang="en-US" altLang="zh-TW" i="1" dirty="0" smtClean="0"/>
              <a:t>x</a:t>
            </a:r>
            <a:r>
              <a:rPr lang="en-US" altLang="zh-TW" i="1" baseline="30000" dirty="0" smtClean="0"/>
              <a:t>100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+ 7 </a:t>
            </a:r>
            <a:r>
              <a:rPr lang="en-US" altLang="zh-TW" b="1" dirty="0" smtClean="0"/>
              <a:t>→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as &lt;</a:t>
            </a:r>
            <a:r>
              <a:rPr lang="en-US" altLang="zh-TW" dirty="0" err="1" smtClean="0"/>
              <a:t>coef</a:t>
            </a:r>
            <a:r>
              <a:rPr lang="en-US" altLang="zh-TW" dirty="0" smtClean="0"/>
              <a:t>, exp&gt; list </a:t>
            </a:r>
            <a:r>
              <a:rPr lang="en-US" altLang="zh-TW" b="1" dirty="0" smtClean="0"/>
              <a:t>→</a:t>
            </a:r>
            <a:r>
              <a:rPr lang="en-US" altLang="zh-TW" dirty="0" smtClean="0"/>
              <a:t> {&lt;3, 100&gt;, &lt;7, 0&gt;} only 2 nonzero terms </a:t>
            </a:r>
            <a:r>
              <a:rPr lang="en-US" altLang="zh-TW" b="1" dirty="0" smtClean="0"/>
              <a:t>→</a:t>
            </a:r>
            <a:r>
              <a:rPr lang="en-US" altLang="zh-TW" dirty="0" smtClean="0"/>
              <a:t> 2 element space, 2 space for each element </a:t>
            </a:r>
          </a:p>
          <a:p>
            <a:pPr lvl="1"/>
            <a:r>
              <a:rPr lang="en-US" altLang="zh-TW" dirty="0" smtClean="0"/>
              <a:t>If using previous dynamic array of coefficient</a:t>
            </a:r>
            <a:r>
              <a:rPr lang="en-US" altLang="zh-TW" b="1" dirty="0" smtClean="0"/>
              <a:t> → </a:t>
            </a:r>
            <a:r>
              <a:rPr lang="en-US" altLang="zh-TW" dirty="0" smtClean="0"/>
              <a:t>needs allocate 102 elements space, 1 space for each element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51</a:t>
            </a:fld>
            <a:endParaRPr lang="zh-TW" altLang="en-US"/>
          </a:p>
        </p:txBody>
      </p:sp>
      <p:grpSp>
        <p:nvGrpSpPr>
          <p:cNvPr id="39" name="群組 38"/>
          <p:cNvGrpSpPr/>
          <p:nvPr/>
        </p:nvGrpSpPr>
        <p:grpSpPr>
          <a:xfrm>
            <a:off x="758395" y="4583296"/>
            <a:ext cx="3551637" cy="1446998"/>
            <a:chOff x="366499" y="4583296"/>
            <a:chExt cx="3551637" cy="1446998"/>
          </a:xfrm>
        </p:grpSpPr>
        <p:grpSp>
          <p:nvGrpSpPr>
            <p:cNvPr id="19" name="群組 18"/>
            <p:cNvGrpSpPr/>
            <p:nvPr/>
          </p:nvGrpSpPr>
          <p:grpSpPr>
            <a:xfrm>
              <a:off x="1685924" y="4583296"/>
              <a:ext cx="2232212" cy="1121791"/>
              <a:chOff x="3122839" y="3848491"/>
              <a:chExt cx="2232212" cy="1121791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411953" y="4261745"/>
                <a:ext cx="971549" cy="3379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  <a:effectLst>
                      <a:glow rad="101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3</a:t>
                </a:r>
                <a:endParaRPr lang="zh-TW" altLang="en-US" sz="2800" dirty="0">
                  <a:solidFill>
                    <a:schemeClr val="tx1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411953" y="4599687"/>
                <a:ext cx="971549" cy="3379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  <a:effectLst>
                      <a:glow rad="101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7</a:t>
                </a:r>
                <a:endParaRPr lang="zh-TW" altLang="en-US" sz="2800" dirty="0">
                  <a:solidFill>
                    <a:schemeClr val="tx1"/>
                  </a:solidFill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83502" y="4261745"/>
                <a:ext cx="971549" cy="3379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100</a:t>
                </a:r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383502" y="4599687"/>
                <a:ext cx="971549" cy="3379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953" y="4252781"/>
                <a:ext cx="1943098" cy="6758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3122839" y="4570172"/>
                <a:ext cx="4204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0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3122840" y="4213658"/>
                <a:ext cx="4041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08901" y="3848491"/>
                <a:ext cx="16351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err="1" smtClean="0"/>
                  <a:t>coef</a:t>
                </a:r>
                <a:r>
                  <a:rPr lang="en-US" altLang="zh-TW" sz="2000" dirty="0" smtClean="0"/>
                  <a:t>          exp</a:t>
                </a:r>
                <a:endParaRPr lang="zh-TW" altLang="en-US" sz="2000" dirty="0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366499" y="5660962"/>
              <a:ext cx="1324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termArray</a:t>
              </a:r>
              <a:endParaRPr lang="zh-TW" altLang="en-US" dirty="0"/>
            </a:p>
          </p:txBody>
        </p:sp>
        <p:cxnSp>
          <p:nvCxnSpPr>
            <p:cNvPr id="35" name="直線單箭頭接點 34"/>
            <p:cNvCxnSpPr>
              <a:stCxn id="32" idx="0"/>
              <a:endCxn id="16" idx="1"/>
            </p:cNvCxnSpPr>
            <p:nvPr/>
          </p:nvCxnSpPr>
          <p:spPr>
            <a:xfrm rot="5400000" flipH="1" flipV="1">
              <a:off x="1279347" y="5254385"/>
              <a:ext cx="155930" cy="6572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5025589" y="3935590"/>
            <a:ext cx="2024920" cy="2687975"/>
            <a:chOff x="4878628" y="3935590"/>
            <a:chExt cx="2024920" cy="2687975"/>
          </a:xfrm>
        </p:grpSpPr>
        <p:sp>
          <p:nvSpPr>
            <p:cNvPr id="26" name="文字方塊 25"/>
            <p:cNvSpPr txBox="1"/>
            <p:nvPr/>
          </p:nvSpPr>
          <p:spPr>
            <a:xfrm>
              <a:off x="5617031" y="5930906"/>
              <a:ext cx="424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31" name="群組 30"/>
            <p:cNvGrpSpPr/>
            <p:nvPr/>
          </p:nvGrpSpPr>
          <p:grpSpPr>
            <a:xfrm>
              <a:off x="5372103" y="3935590"/>
              <a:ext cx="1531445" cy="2335566"/>
              <a:chOff x="5323116" y="4164196"/>
              <a:chExt cx="1531445" cy="233556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883012" y="4642751"/>
                <a:ext cx="971549" cy="3379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ffectLst>
                      <a:glow rad="101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7</a:t>
                </a:r>
                <a:endParaRPr lang="zh-TW" altLang="en-US" sz="2800" dirty="0">
                  <a:solidFill>
                    <a:schemeClr val="tx1"/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883012" y="4980693"/>
                <a:ext cx="971549" cy="3379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ffectLst>
                      <a:glow rad="101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0</a:t>
                </a:r>
                <a:endParaRPr lang="zh-TW" altLang="en-US" sz="2800" dirty="0">
                  <a:solidFill>
                    <a:schemeClr val="tx1"/>
                  </a:solidFill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5323116" y="4627335"/>
                <a:ext cx="6585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101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12615" y="4164196"/>
                <a:ext cx="6884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err="1" smtClean="0"/>
                  <a:t>coef</a:t>
                </a:r>
                <a:r>
                  <a:rPr lang="en-US" altLang="zh-TW" sz="2000" dirty="0" smtClean="0"/>
                  <a:t> </a:t>
                </a:r>
                <a:endParaRPr lang="zh-TW" altLang="en-US" sz="20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872122" y="6161820"/>
                <a:ext cx="971549" cy="3379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ffectLst>
                      <a:glow rad="101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3</a:t>
                </a:r>
                <a:endParaRPr lang="zh-TW" altLang="en-US" sz="2800" dirty="0">
                  <a:solidFill>
                    <a:schemeClr val="tx1"/>
                  </a:solidFill>
                  <a:effectLst>
                    <a:glow rad="101600">
                      <a:schemeClr val="accent6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6221186" y="5372100"/>
                <a:ext cx="2455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.</a:t>
                </a:r>
              </a:p>
              <a:p>
                <a:r>
                  <a:rPr lang="en-US" altLang="zh-TW" b="1" dirty="0" smtClean="0"/>
                  <a:t>.</a:t>
                </a:r>
                <a:endParaRPr lang="zh-TW" altLang="en-US" b="1" dirty="0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4878628" y="6254233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coef</a:t>
              </a:r>
              <a:endParaRPr lang="zh-TW" altLang="en-US" dirty="0"/>
            </a:p>
          </p:txBody>
        </p:sp>
        <p:cxnSp>
          <p:nvCxnSpPr>
            <p:cNvPr id="37" name="直線單箭頭接點 36"/>
            <p:cNvCxnSpPr>
              <a:stCxn id="33" idx="0"/>
              <a:endCxn id="26" idx="1"/>
            </p:cNvCxnSpPr>
            <p:nvPr/>
          </p:nvCxnSpPr>
          <p:spPr>
            <a:xfrm rot="5400000" flipH="1" flipV="1">
              <a:off x="5358997" y="5996200"/>
              <a:ext cx="123272" cy="3927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Dynamic Array of Tuples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667630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Polynomial;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//forward declaration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Polynomial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//coefficient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exp;  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exponent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Polynomial{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//omit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 *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capacity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//size of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terms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//number of nonzero terms</a:t>
            </a:r>
            <a:endParaRPr lang="en-US" altLang="zh-TW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353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橢圓 34"/>
          <p:cNvSpPr/>
          <p:nvPr/>
        </p:nvSpPr>
        <p:spPr>
          <a:xfrm>
            <a:off x="6882550" y="3878438"/>
            <a:ext cx="369307" cy="9185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Polynomial Addition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5657" y="1935399"/>
            <a:ext cx="7576457" cy="57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a(x) + b(x) =(10x</a:t>
            </a:r>
            <a:r>
              <a:rPr lang="en-US" altLang="zh-TW" baseline="30000" dirty="0" smtClean="0"/>
              <a:t>7</a:t>
            </a:r>
            <a:r>
              <a:rPr lang="en-US" altLang="zh-TW" dirty="0" smtClean="0"/>
              <a:t> + 11x</a:t>
            </a:r>
            <a:r>
              <a:rPr lang="en-US" altLang="zh-TW" baseline="30000" dirty="0" smtClean="0"/>
              <a:t>5</a:t>
            </a:r>
            <a:r>
              <a:rPr lang="en-US" altLang="zh-TW" dirty="0" smtClean="0"/>
              <a:t>)  +   (2x</a:t>
            </a:r>
            <a:r>
              <a:rPr lang="en-US" altLang="zh-TW" baseline="30000" dirty="0" smtClean="0"/>
              <a:t>8</a:t>
            </a:r>
            <a:r>
              <a:rPr lang="en-US" altLang="zh-TW" dirty="0" smtClean="0"/>
              <a:t> + 3x</a:t>
            </a:r>
            <a:r>
              <a:rPr lang="en-US" altLang="zh-TW" baseline="30000" dirty="0" smtClean="0"/>
              <a:t>5</a:t>
            </a:r>
            <a:r>
              <a:rPr lang="en-US" altLang="zh-TW" dirty="0" smtClean="0"/>
              <a:t> + 4x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+ 5)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53</a:t>
            </a:fld>
            <a:endParaRPr lang="zh-TW" altLang="en-US"/>
          </a:p>
        </p:txBody>
      </p:sp>
      <p:grpSp>
        <p:nvGrpSpPr>
          <p:cNvPr id="40" name="群組 39"/>
          <p:cNvGrpSpPr/>
          <p:nvPr/>
        </p:nvGrpSpPr>
        <p:grpSpPr>
          <a:xfrm>
            <a:off x="1967042" y="3020555"/>
            <a:ext cx="1943098" cy="337942"/>
            <a:chOff x="1967042" y="3020555"/>
            <a:chExt cx="1943098" cy="337942"/>
          </a:xfrm>
        </p:grpSpPr>
        <p:sp>
          <p:nvSpPr>
            <p:cNvPr id="5" name="矩形 4"/>
            <p:cNvSpPr/>
            <p:nvPr/>
          </p:nvSpPr>
          <p:spPr>
            <a:xfrm>
              <a:off x="1967042" y="3020555"/>
              <a:ext cx="971549" cy="3379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10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938591" y="3020555"/>
              <a:ext cx="971549" cy="3379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7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1967042" y="3358497"/>
            <a:ext cx="1943098" cy="337942"/>
            <a:chOff x="1967134" y="3358497"/>
            <a:chExt cx="1943098" cy="337942"/>
          </a:xfrm>
        </p:grpSpPr>
        <p:sp>
          <p:nvSpPr>
            <p:cNvPr id="6" name="矩形 5"/>
            <p:cNvSpPr/>
            <p:nvPr/>
          </p:nvSpPr>
          <p:spPr>
            <a:xfrm>
              <a:off x="1967134" y="3358497"/>
              <a:ext cx="971549" cy="3379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11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38683" y="3358497"/>
              <a:ext cx="971549" cy="3379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567675" y="3020555"/>
            <a:ext cx="1943098" cy="337942"/>
            <a:chOff x="4569779" y="3020555"/>
            <a:chExt cx="1943098" cy="337942"/>
          </a:xfrm>
        </p:grpSpPr>
        <p:sp>
          <p:nvSpPr>
            <p:cNvPr id="10" name="矩形 9"/>
            <p:cNvSpPr/>
            <p:nvPr/>
          </p:nvSpPr>
          <p:spPr>
            <a:xfrm>
              <a:off x="4569779" y="3020555"/>
              <a:ext cx="971549" cy="3379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541328" y="3020555"/>
              <a:ext cx="971549" cy="3379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8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567675" y="3364285"/>
            <a:ext cx="1943098" cy="337942"/>
            <a:chOff x="4571496" y="3364285"/>
            <a:chExt cx="1943098" cy="337942"/>
          </a:xfrm>
        </p:grpSpPr>
        <p:sp>
          <p:nvSpPr>
            <p:cNvPr id="11" name="矩形 10"/>
            <p:cNvSpPr/>
            <p:nvPr/>
          </p:nvSpPr>
          <p:spPr>
            <a:xfrm>
              <a:off x="4571496" y="3364285"/>
              <a:ext cx="971549" cy="3379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543045" y="3364285"/>
              <a:ext cx="971549" cy="3379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567675" y="3710551"/>
            <a:ext cx="1943098" cy="337942"/>
            <a:chOff x="4569779" y="3710551"/>
            <a:chExt cx="1943098" cy="337942"/>
          </a:xfrm>
        </p:grpSpPr>
        <p:sp>
          <p:nvSpPr>
            <p:cNvPr id="15" name="矩形 14"/>
            <p:cNvSpPr/>
            <p:nvPr/>
          </p:nvSpPr>
          <p:spPr>
            <a:xfrm>
              <a:off x="4569779" y="3710551"/>
              <a:ext cx="971549" cy="3379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541328" y="3710551"/>
              <a:ext cx="971549" cy="3379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567675" y="4049068"/>
            <a:ext cx="1943098" cy="337942"/>
            <a:chOff x="4567675" y="4049068"/>
            <a:chExt cx="1943098" cy="337942"/>
          </a:xfrm>
        </p:grpSpPr>
        <p:sp>
          <p:nvSpPr>
            <p:cNvPr id="16" name="矩形 15"/>
            <p:cNvSpPr/>
            <p:nvPr/>
          </p:nvSpPr>
          <p:spPr>
            <a:xfrm>
              <a:off x="4567675" y="4049068"/>
              <a:ext cx="971549" cy="3379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539224" y="4049068"/>
              <a:ext cx="971549" cy="3379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smtClean="0">
                  <a:solidFill>
                    <a:schemeClr val="tx1"/>
                  </a:solidFill>
                </a:rPr>
                <a:t>0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向下箭號 18"/>
          <p:cNvSpPr/>
          <p:nvPr/>
        </p:nvSpPr>
        <p:spPr>
          <a:xfrm rot="16200000">
            <a:off x="1713159" y="2946507"/>
            <a:ext cx="173192" cy="26303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020796" y="283951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aPos</a:t>
            </a:r>
            <a:endParaRPr lang="zh-TW" altLang="en-US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向下箭號 20"/>
          <p:cNvSpPr/>
          <p:nvPr/>
        </p:nvSpPr>
        <p:spPr>
          <a:xfrm rot="5400000">
            <a:off x="6635640" y="2983061"/>
            <a:ext cx="173192" cy="26303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857602" y="286282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bPos</a:t>
            </a:r>
            <a:endParaRPr lang="zh-TW" altLang="en-US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手繪多邊形 22"/>
          <p:cNvSpPr/>
          <p:nvPr/>
        </p:nvSpPr>
        <p:spPr>
          <a:xfrm>
            <a:off x="6533644" y="3179666"/>
            <a:ext cx="320110" cy="308610"/>
          </a:xfrm>
          <a:custGeom>
            <a:avLst/>
            <a:gdLst>
              <a:gd name="connsiteX0" fmla="*/ 22860 w 320110"/>
              <a:gd name="connsiteY0" fmla="*/ 0 h 975360"/>
              <a:gd name="connsiteX1" fmla="*/ 320040 w 320110"/>
              <a:gd name="connsiteY1" fmla="*/ 533400 h 975360"/>
              <a:gd name="connsiteX2" fmla="*/ 0 w 320110"/>
              <a:gd name="connsiteY2" fmla="*/ 97536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110" h="975360">
                <a:moveTo>
                  <a:pt x="22860" y="0"/>
                </a:moveTo>
                <a:cubicBezTo>
                  <a:pt x="173355" y="185420"/>
                  <a:pt x="323850" y="370840"/>
                  <a:pt x="320040" y="533400"/>
                </a:cubicBezTo>
                <a:cubicBezTo>
                  <a:pt x="316230" y="695960"/>
                  <a:pt x="158115" y="835660"/>
                  <a:pt x="0" y="97536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1702555" y="3179666"/>
            <a:ext cx="251469" cy="339090"/>
          </a:xfrm>
          <a:custGeom>
            <a:avLst/>
            <a:gdLst>
              <a:gd name="connsiteX0" fmla="*/ 243849 w 251469"/>
              <a:gd name="connsiteY0" fmla="*/ 0 h 678180"/>
              <a:gd name="connsiteX1" fmla="*/ 9 w 251469"/>
              <a:gd name="connsiteY1" fmla="*/ 327660 h 678180"/>
              <a:gd name="connsiteX2" fmla="*/ 251469 w 251469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9" h="678180">
                <a:moveTo>
                  <a:pt x="243849" y="0"/>
                </a:moveTo>
                <a:cubicBezTo>
                  <a:pt x="121294" y="107315"/>
                  <a:pt x="-1261" y="214630"/>
                  <a:pt x="9" y="327660"/>
                </a:cubicBezTo>
                <a:cubicBezTo>
                  <a:pt x="1279" y="440690"/>
                  <a:pt x="126374" y="559435"/>
                  <a:pt x="251469" y="67818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6543390" y="3526737"/>
            <a:ext cx="320110" cy="355567"/>
          </a:xfrm>
          <a:custGeom>
            <a:avLst/>
            <a:gdLst>
              <a:gd name="connsiteX0" fmla="*/ 22860 w 320110"/>
              <a:gd name="connsiteY0" fmla="*/ 0 h 975360"/>
              <a:gd name="connsiteX1" fmla="*/ 320040 w 320110"/>
              <a:gd name="connsiteY1" fmla="*/ 533400 h 975360"/>
              <a:gd name="connsiteX2" fmla="*/ 0 w 320110"/>
              <a:gd name="connsiteY2" fmla="*/ 97536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110" h="975360">
                <a:moveTo>
                  <a:pt x="22860" y="0"/>
                </a:moveTo>
                <a:cubicBezTo>
                  <a:pt x="173355" y="185420"/>
                  <a:pt x="323850" y="370840"/>
                  <a:pt x="320040" y="533400"/>
                </a:cubicBezTo>
                <a:cubicBezTo>
                  <a:pt x="316230" y="695960"/>
                  <a:pt x="158115" y="835660"/>
                  <a:pt x="0" y="97536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6533644" y="3915521"/>
            <a:ext cx="320110" cy="307694"/>
          </a:xfrm>
          <a:custGeom>
            <a:avLst/>
            <a:gdLst>
              <a:gd name="connsiteX0" fmla="*/ 22860 w 320110"/>
              <a:gd name="connsiteY0" fmla="*/ 0 h 975360"/>
              <a:gd name="connsiteX1" fmla="*/ 320040 w 320110"/>
              <a:gd name="connsiteY1" fmla="*/ 533400 h 975360"/>
              <a:gd name="connsiteX2" fmla="*/ 0 w 320110"/>
              <a:gd name="connsiteY2" fmla="*/ 97536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110" h="975360">
                <a:moveTo>
                  <a:pt x="22860" y="0"/>
                </a:moveTo>
                <a:cubicBezTo>
                  <a:pt x="173355" y="185420"/>
                  <a:pt x="323850" y="370840"/>
                  <a:pt x="320040" y="533400"/>
                </a:cubicBezTo>
                <a:cubicBezTo>
                  <a:pt x="316230" y="695960"/>
                  <a:pt x="158115" y="835660"/>
                  <a:pt x="0" y="97536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1696615" y="3538214"/>
            <a:ext cx="251469" cy="678180"/>
          </a:xfrm>
          <a:custGeom>
            <a:avLst/>
            <a:gdLst>
              <a:gd name="connsiteX0" fmla="*/ 243849 w 251469"/>
              <a:gd name="connsiteY0" fmla="*/ 0 h 678180"/>
              <a:gd name="connsiteX1" fmla="*/ 9 w 251469"/>
              <a:gd name="connsiteY1" fmla="*/ 327660 h 678180"/>
              <a:gd name="connsiteX2" fmla="*/ 251469 w 251469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9" h="678180">
                <a:moveTo>
                  <a:pt x="243849" y="0"/>
                </a:moveTo>
                <a:cubicBezTo>
                  <a:pt x="121294" y="107315"/>
                  <a:pt x="-1261" y="214630"/>
                  <a:pt x="9" y="327660"/>
                </a:cubicBezTo>
                <a:cubicBezTo>
                  <a:pt x="1279" y="440690"/>
                  <a:pt x="126374" y="559435"/>
                  <a:pt x="251469" y="67818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843050" y="3152482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(1) output 2x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8</a:t>
            </a:r>
            <a:endParaRPr lang="zh-TW" altLang="en-US" baseline="30000" dirty="0">
              <a:solidFill>
                <a:srgbClr val="C0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98034" y="312946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(2) output 10x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7</a:t>
            </a:r>
            <a:endParaRPr lang="zh-TW" altLang="en-US" baseline="30000" dirty="0">
              <a:solidFill>
                <a:srgbClr val="C0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88611" y="369643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(3)</a:t>
            </a:r>
            <a:endParaRPr lang="zh-TW" altLang="en-US" baseline="30000" dirty="0">
              <a:solidFill>
                <a:srgbClr val="C0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43050" y="3546189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(3) output (11+3)x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5</a:t>
            </a:r>
            <a:endParaRPr lang="zh-TW" altLang="en-US" baseline="30000" dirty="0">
              <a:solidFill>
                <a:srgbClr val="C0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843050" y="3886665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(4) output 4x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2</a:t>
            </a:r>
            <a:endParaRPr lang="zh-TW" altLang="en-US" baseline="30000" dirty="0">
              <a:solidFill>
                <a:srgbClr val="C00000"/>
              </a:solidFill>
            </a:endParaRPr>
          </a:p>
        </p:txBody>
      </p:sp>
      <p:sp>
        <p:nvSpPr>
          <p:cNvPr id="33" name="手繪多邊形 32"/>
          <p:cNvSpPr/>
          <p:nvPr/>
        </p:nvSpPr>
        <p:spPr>
          <a:xfrm>
            <a:off x="6543390" y="4299024"/>
            <a:ext cx="320110" cy="497949"/>
          </a:xfrm>
          <a:custGeom>
            <a:avLst/>
            <a:gdLst>
              <a:gd name="connsiteX0" fmla="*/ 22860 w 320110"/>
              <a:gd name="connsiteY0" fmla="*/ 0 h 975360"/>
              <a:gd name="connsiteX1" fmla="*/ 320040 w 320110"/>
              <a:gd name="connsiteY1" fmla="*/ 533400 h 975360"/>
              <a:gd name="connsiteX2" fmla="*/ 0 w 320110"/>
              <a:gd name="connsiteY2" fmla="*/ 97536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110" h="975360">
                <a:moveTo>
                  <a:pt x="22860" y="0"/>
                </a:moveTo>
                <a:cubicBezTo>
                  <a:pt x="173355" y="185420"/>
                  <a:pt x="323850" y="370840"/>
                  <a:pt x="320040" y="533400"/>
                </a:cubicBezTo>
                <a:cubicBezTo>
                  <a:pt x="316230" y="695960"/>
                  <a:pt x="158115" y="835660"/>
                  <a:pt x="0" y="97536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843050" y="438242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(5) output 5</a:t>
            </a:r>
            <a:endParaRPr lang="zh-TW" altLang="en-US" baseline="30000" dirty="0">
              <a:solidFill>
                <a:srgbClr val="C00000"/>
              </a:solidFill>
            </a:endParaRPr>
          </a:p>
        </p:txBody>
      </p:sp>
      <p:sp>
        <p:nvSpPr>
          <p:cNvPr id="36" name="手繪多邊形 35"/>
          <p:cNvSpPr/>
          <p:nvPr/>
        </p:nvSpPr>
        <p:spPr>
          <a:xfrm>
            <a:off x="6421744" y="4789722"/>
            <a:ext cx="645459" cy="426363"/>
          </a:xfrm>
          <a:custGeom>
            <a:avLst/>
            <a:gdLst>
              <a:gd name="connsiteX0" fmla="*/ 645459 w 645459"/>
              <a:gd name="connsiteY0" fmla="*/ 0 h 618565"/>
              <a:gd name="connsiteX1" fmla="*/ 295836 w 645459"/>
              <a:gd name="connsiteY1" fmla="*/ 242047 h 618565"/>
              <a:gd name="connsiteX2" fmla="*/ 295836 w 645459"/>
              <a:gd name="connsiteY2" fmla="*/ 448235 h 618565"/>
              <a:gd name="connsiteX3" fmla="*/ 0 w 645459"/>
              <a:gd name="connsiteY3" fmla="*/ 618565 h 61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459" h="618565">
                <a:moveTo>
                  <a:pt x="645459" y="0"/>
                </a:moveTo>
                <a:cubicBezTo>
                  <a:pt x="499782" y="83670"/>
                  <a:pt x="354106" y="167341"/>
                  <a:pt x="295836" y="242047"/>
                </a:cubicBezTo>
                <a:cubicBezTo>
                  <a:pt x="237566" y="316753"/>
                  <a:pt x="345142" y="385482"/>
                  <a:pt x="295836" y="448235"/>
                </a:cubicBezTo>
                <a:cubicBezTo>
                  <a:pt x="246530" y="510988"/>
                  <a:pt x="123265" y="564776"/>
                  <a:pt x="0" y="61856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200964" y="5043940"/>
            <a:ext cx="203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output the remaining terms</a:t>
            </a:r>
            <a:endParaRPr lang="zh-TW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2120972" y="2640196"/>
            <a:ext cx="1635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coef</a:t>
            </a:r>
            <a:r>
              <a:rPr lang="en-US" altLang="zh-TW" sz="2000" dirty="0" smtClean="0"/>
              <a:t>          exp</a:t>
            </a:r>
            <a:endParaRPr lang="zh-TW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4722658" y="2629312"/>
            <a:ext cx="1635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 smtClean="0"/>
              <a:t>coef</a:t>
            </a:r>
            <a:r>
              <a:rPr lang="en-US" altLang="zh-TW" sz="2000" dirty="0" smtClean="0"/>
              <a:t>          exp</a:t>
            </a:r>
            <a:endParaRPr lang="zh-TW" altLang="en-US" sz="20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334986" y="3820885"/>
            <a:ext cx="1348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a.terms</a:t>
            </a:r>
            <a:r>
              <a:rPr lang="en-US" altLang="zh-TW" sz="2000" dirty="0" smtClean="0"/>
              <a:t> = 2</a:t>
            </a:r>
            <a:endParaRPr lang="zh-TW" altLang="en-US" sz="2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920342" y="4463142"/>
            <a:ext cx="1348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b.terms</a:t>
            </a:r>
            <a:r>
              <a:rPr lang="en-US" altLang="zh-TW" sz="2000" dirty="0" smtClean="0"/>
              <a:t> = 4</a:t>
            </a:r>
            <a:endParaRPr lang="zh-TW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848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Polynomial Addition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238250"/>
            <a:ext cx="8205108" cy="548322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Polynomial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Polynomial::Add(Polynomial 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Polynomial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TW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c.terms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terms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 &amp;&amp; 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b.terms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b.termArray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t =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b.termArray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(t) </a:t>
            </a:r>
            <a:r>
              <a:rPr lang="en-US" altLang="zh-TW" sz="1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c.NewTerm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(t,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].exp);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b.termArray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c.NewTerm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b.termArray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b.termArray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c.NewTerm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aPos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//please continue on the next page …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04685" y="1382012"/>
            <a:ext cx="22054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// usage: c =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a.Add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(b)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945661" y="2493108"/>
            <a:ext cx="0" cy="371426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156677" y="2725615"/>
            <a:ext cx="0" cy="12397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166837" y="4421748"/>
            <a:ext cx="0" cy="54473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156677" y="5397108"/>
            <a:ext cx="0" cy="54473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287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Polynomial </a:t>
            </a:r>
            <a:r>
              <a:rPr lang="en-US" altLang="zh-TW" dirty="0" smtClean="0"/>
              <a:t>Addition (Cont'd)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238250"/>
            <a:ext cx="8139793" cy="315413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//add in remaining terms of *this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aPos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terms 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aPos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//output the remaining terms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c.NewTerm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aPos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aPos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//add in remaining terms of b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bPos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b.terms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bPos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remaining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terms</a:t>
            </a:r>
            <a:endParaRPr lang="en-US" altLang="zh-TW" sz="18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c.NewTerm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b.termArray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bPos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b.termArray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bPos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794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New Term into Polynomial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56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49" y="1238249"/>
            <a:ext cx="8290625" cy="511810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Polynomial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NewTerm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theCoeff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theExp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a new term to the end of </a:t>
            </a:r>
            <a:r>
              <a:rPr lang="en-US" altLang="zh-TW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capacity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(of c) is full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the capacity of </a:t>
            </a:r>
            <a:r>
              <a:rPr lang="en-US" altLang="zh-TW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endParaRPr lang="zh-TW" altLang="en-US" sz="18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capacity *= 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Term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*temp =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Term[capacity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];  </a:t>
            </a: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copy(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+ terms, temp);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[]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allocated old memory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[terms].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theCoeff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termArray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[terms++].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theExp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147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 Addition (Cont'd)</a:t>
            </a:r>
            <a:endParaRPr lang="zh-TW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Time complexity = O(</a:t>
                </a:r>
                <a:r>
                  <a:rPr lang="en-US" altLang="zh-TW" i="1" dirty="0"/>
                  <a:t>m + n</a:t>
                </a:r>
                <a:r>
                  <a:rPr lang="en-US" altLang="zh-TW" dirty="0"/>
                  <a:t> + array doubling) </a:t>
                </a:r>
              </a:p>
              <a:p>
                <a:pPr marL="800100" lvl="1" indent="-342900"/>
                <a:r>
                  <a:rPr lang="en-US" altLang="zh-TW" i="1" dirty="0"/>
                  <a:t>m</a:t>
                </a:r>
                <a:r>
                  <a:rPr lang="en-US" altLang="zh-TW" dirty="0"/>
                  <a:t> and 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 are the number of terms of the two arrays</a:t>
                </a:r>
              </a:p>
              <a:p>
                <a:pPr marL="800100" lvl="1" indent="-342900"/>
                <a:r>
                  <a:rPr lang="en-US" altLang="zh-TW" dirty="0" smtClean="0"/>
                  <a:t>At </a:t>
                </a:r>
                <a:r>
                  <a:rPr lang="en-US" altLang="zh-TW" dirty="0"/>
                  <a:t>least one of </a:t>
                </a:r>
                <a:r>
                  <a:rPr lang="en-US" altLang="zh-TW" i="1" dirty="0" err="1"/>
                  <a:t>aPos</a:t>
                </a:r>
                <a:r>
                  <a:rPr lang="en-US" altLang="zh-TW" dirty="0"/>
                  <a:t> and </a:t>
                </a:r>
                <a:r>
                  <a:rPr lang="en-US" altLang="zh-TW" i="1" dirty="0" err="1"/>
                  <a:t>bPos</a:t>
                </a:r>
                <a:r>
                  <a:rPr lang="en-US" altLang="zh-TW" dirty="0"/>
                  <a:t> increases by </a:t>
                </a:r>
                <a:r>
                  <a:rPr lang="en-US" altLang="zh-TW" dirty="0" smtClean="0"/>
                  <a:t>one per iteration</a:t>
                </a:r>
                <a:endParaRPr lang="en-US" altLang="zh-TW" dirty="0"/>
              </a:p>
              <a:p>
                <a:pPr marL="800100" lvl="1" indent="-342900"/>
                <a:r>
                  <a:rPr lang="en-US" altLang="zh-TW" dirty="0"/>
                  <a:t>While loop terminates if </a:t>
                </a:r>
                <a:r>
                  <a:rPr lang="en-US" altLang="zh-TW" i="1" dirty="0" err="1"/>
                  <a:t>aPos</a:t>
                </a:r>
                <a:r>
                  <a:rPr lang="en-US" altLang="zh-TW" dirty="0"/>
                  <a:t>==</a:t>
                </a:r>
                <a:r>
                  <a:rPr lang="en-US" altLang="zh-TW" i="1" dirty="0"/>
                  <a:t>m</a:t>
                </a:r>
                <a:r>
                  <a:rPr lang="en-US" altLang="zh-TW" dirty="0"/>
                  <a:t> or </a:t>
                </a:r>
                <a:r>
                  <a:rPr lang="en-US" altLang="zh-TW" i="1" dirty="0" err="1"/>
                  <a:t>bPos</a:t>
                </a:r>
                <a:r>
                  <a:rPr lang="en-US" altLang="zh-TW" dirty="0"/>
                  <a:t>==</a:t>
                </a:r>
                <a:r>
                  <a:rPr lang="en-US" altLang="zh-TW" i="1" dirty="0"/>
                  <a:t>n</a:t>
                </a:r>
                <a:endParaRPr lang="zh-TW" altLang="en-US" dirty="0"/>
              </a:p>
              <a:p>
                <a:pPr lvl="2"/>
                <a:endParaRPr lang="en-US" altLang="zh-TW" dirty="0" smtClean="0"/>
              </a:p>
              <a:p>
                <a:r>
                  <a:rPr lang="en-US" altLang="zh-TW" dirty="0" smtClean="0"/>
                  <a:t>O(array </a:t>
                </a:r>
                <a:r>
                  <a:rPr lang="en-US" altLang="zh-TW" dirty="0"/>
                  <a:t>doubling) </a:t>
                </a:r>
                <a:r>
                  <a:rPr lang="en-US" altLang="zh-TW" dirty="0" smtClean="0"/>
                  <a:t>= O(m + n)</a:t>
                </a:r>
                <a:endParaRPr lang="en-US" altLang="zh-TW" dirty="0"/>
              </a:p>
              <a:p>
                <a:pPr marL="800100" lvl="1" indent="-342900"/>
                <a:r>
                  <a:rPr lang="en-US" altLang="zh-TW" dirty="0" smtClean="0"/>
                  <a:t>Suppose at the end of computing </a:t>
                </a:r>
                <a:r>
                  <a:rPr lang="en-US" altLang="zh-TW" i="1" dirty="0" smtClean="0"/>
                  <a:t>c</a:t>
                </a:r>
                <a:r>
                  <a:rPr lang="en-US" altLang="zh-TW" dirty="0" smtClean="0"/>
                  <a:t> = </a:t>
                </a:r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+ </a:t>
                </a:r>
                <a:r>
                  <a:rPr lang="en-US" altLang="zh-TW" i="1" dirty="0" smtClean="0"/>
                  <a:t>b</a:t>
                </a:r>
                <a:r>
                  <a:rPr lang="en-US" altLang="zh-TW" dirty="0" smtClean="0"/>
                  <a:t>, the array size of </a:t>
                </a:r>
                <a:r>
                  <a:rPr lang="en-US" altLang="zh-TW" i="1" dirty="0" smtClean="0"/>
                  <a:t>c</a:t>
                </a:r>
                <a:r>
                  <a:rPr lang="en-US" altLang="zh-TW" dirty="0" smtClean="0"/>
                  <a:t> is 2</a:t>
                </a:r>
                <a:r>
                  <a:rPr lang="en-US" altLang="zh-TW" baseline="30000" dirty="0" smtClean="0"/>
                  <a:t>k</a:t>
                </a:r>
              </a:p>
              <a:p>
                <a:pPr marL="800100" lvl="1" indent="-342900"/>
                <a:r>
                  <a:rPr lang="en-US" altLang="zh-TW" dirty="0" smtClean="0"/>
                  <a:t>2</a:t>
                </a:r>
                <a:r>
                  <a:rPr lang="en-US" altLang="zh-TW" baseline="30000" dirty="0" smtClean="0"/>
                  <a:t>k-1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/>
                  <a:t/>
                </a:r>
                <a:r>
                  <a:rPr lang="en-US" altLang="zh-TW" dirty="0" smtClean="0"/>
                  <a:t>(</a:t>
                </a:r>
                <a:r>
                  <a:rPr lang="en-US" altLang="zh-TW" dirty="0" err="1"/>
                  <a:t>m+n</a:t>
                </a:r>
                <a:r>
                  <a:rPr lang="en-US" altLang="zh-TW" dirty="0" smtClean="0"/>
                  <a:t>); </a:t>
                </a:r>
                <a:r>
                  <a:rPr lang="en-US" altLang="zh-TW" dirty="0"/>
                  <a:t>otherwise, the array should only grow to </a:t>
                </a:r>
                <a:r>
                  <a:rPr lang="en-US" altLang="zh-TW" dirty="0" smtClean="0"/>
                  <a:t>2</a:t>
                </a:r>
                <a:r>
                  <a:rPr lang="en-US" altLang="zh-TW" baseline="30000" dirty="0" smtClean="0"/>
                  <a:t>k-1</a:t>
                </a:r>
              </a:p>
              <a:p>
                <a:pPr marL="800100" lvl="1" indent="-342900"/>
                <a:r>
                  <a:rPr lang="en-US" altLang="zh-TW" dirty="0"/>
                  <a:t>Time </a:t>
                </a:r>
                <a:r>
                  <a:rPr lang="en-US" altLang="zh-TW" dirty="0" smtClean="0"/>
                  <a:t>spent </a:t>
                </a:r>
                <a:r>
                  <a:rPr lang="en-US" altLang="zh-TW" dirty="0"/>
                  <a:t>in array doubling is (1 + 2 + 4 +… + 2</a:t>
                </a:r>
                <a:r>
                  <a:rPr lang="en-US" altLang="zh-TW" baseline="30000" dirty="0"/>
                  <a:t>k</a:t>
                </a:r>
                <a:r>
                  <a:rPr lang="en-US" altLang="zh-TW" dirty="0"/>
                  <a:t>) </a:t>
                </a:r>
                <a:br>
                  <a:rPr lang="en-US" altLang="zh-TW" dirty="0"/>
                </a:br>
                <a:r>
                  <a:rPr lang="en-US" altLang="zh-TW" dirty="0"/>
                  <a:t>= O(2</a:t>
                </a:r>
                <a:r>
                  <a:rPr lang="en-US" altLang="zh-TW" baseline="30000" dirty="0"/>
                  <a:t>k+1</a:t>
                </a:r>
                <a:r>
                  <a:rPr lang="en-US" altLang="zh-TW" dirty="0"/>
                  <a:t>) = O(2</a:t>
                </a:r>
                <a:r>
                  <a:rPr lang="en-US" altLang="zh-TW" baseline="30000" dirty="0"/>
                  <a:t>k</a:t>
                </a:r>
                <a:r>
                  <a:rPr lang="en-US" altLang="zh-TW" dirty="0"/>
                  <a:t>)</a:t>
                </a:r>
              </a:p>
              <a:p>
                <a:pPr marL="800100" lvl="1" indent="-342900"/>
                <a:r>
                  <a:rPr lang="en-US" altLang="zh-TW" dirty="0" smtClean="0"/>
                  <a:t>O(2</a:t>
                </a:r>
                <a:r>
                  <a:rPr lang="en-US" altLang="zh-TW" baseline="30000" dirty="0" smtClean="0"/>
                  <a:t>k+1</a:t>
                </a:r>
                <a:r>
                  <a:rPr lang="en-US" altLang="zh-TW" dirty="0"/>
                  <a:t>) = O(2</a:t>
                </a:r>
                <a:r>
                  <a:rPr lang="en-US" altLang="zh-TW" baseline="30000" dirty="0"/>
                  <a:t>k</a:t>
                </a:r>
                <a:r>
                  <a:rPr lang="en-US" altLang="zh-TW" dirty="0" smtClean="0"/>
                  <a:t>) = O(2</a:t>
                </a:r>
                <a:r>
                  <a:rPr lang="en-US" altLang="zh-TW" baseline="30000" dirty="0" smtClean="0"/>
                  <a:t>k-1</a:t>
                </a:r>
                <a:r>
                  <a:rPr lang="en-US" altLang="zh-TW" dirty="0" smtClean="0"/>
                  <a:t>) = O(</a:t>
                </a:r>
                <a:r>
                  <a:rPr lang="en-US" altLang="zh-TW" dirty="0" err="1" smtClean="0"/>
                  <a:t>m+n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marL="800100" lvl="1" indent="-342900"/>
                <a:r>
                  <a:rPr lang="en-US" altLang="zh-TW" b="1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zh-TW" dirty="0" smtClean="0"/>
                  <a:t>O(</a:t>
                </a:r>
                <a:r>
                  <a:rPr lang="en-US" altLang="zh-TW" i="1" dirty="0" smtClean="0"/>
                  <a:t>m </a:t>
                </a:r>
                <a:r>
                  <a:rPr lang="en-US" altLang="zh-TW" i="1" dirty="0"/>
                  <a:t>+ n</a:t>
                </a:r>
                <a:r>
                  <a:rPr lang="en-US" altLang="zh-TW" dirty="0"/>
                  <a:t> + array doubling) </a:t>
                </a:r>
                <a:r>
                  <a:rPr lang="en-US" altLang="zh-TW" dirty="0" smtClean="0"/>
                  <a:t>= </a:t>
                </a:r>
                <a:r>
                  <a:rPr lang="en-US" altLang="zh-TW" dirty="0"/>
                  <a:t>O(</a:t>
                </a:r>
                <a:r>
                  <a:rPr lang="en-US" altLang="zh-TW" i="1" dirty="0"/>
                  <a:t>m + </a:t>
                </a:r>
                <a:r>
                  <a:rPr lang="en-US" altLang="zh-TW" i="1" dirty="0" smtClean="0"/>
                  <a:t>n</a:t>
                </a:r>
                <a:r>
                  <a:rPr lang="en-US" altLang="zh-TW" dirty="0" smtClean="0"/>
                  <a:t>) </a:t>
                </a:r>
                <a:endParaRPr lang="en-US" altLang="zh-TW" dirty="0"/>
              </a:p>
              <a:p>
                <a:pPr marL="342900" indent="-342900"/>
                <a:endParaRPr lang="en-US" altLang="zh-TW" i="1" dirty="0" smtClean="0"/>
              </a:p>
              <a:p>
                <a:pPr marL="342900" indent="-342900"/>
                <a:endParaRPr lang="en-US" altLang="zh-TW" i="1" dirty="0" smtClean="0"/>
              </a:p>
              <a:p>
                <a:pPr marL="457200" lvl="1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59" t="-2745" r="-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388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74479" cy="101942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Alternative Dynamic Array of </a:t>
            </a:r>
            <a:r>
              <a:rPr lang="en-US" altLang="zh-TW" dirty="0" err="1" smtClean="0"/>
              <a:t>Tuples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4350" y="4898570"/>
            <a:ext cx="7886700" cy="145324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Shared single array can be used</a:t>
            </a:r>
          </a:p>
          <a:p>
            <a:pPr lvl="1"/>
            <a:r>
              <a:rPr lang="en-US" altLang="zh-TW" dirty="0" smtClean="0"/>
              <a:t>All polynomials, (if there are many in the program), will be put together as a shared single array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58</a:t>
            </a:fld>
            <a:endParaRPr lang="zh-TW" altLang="en-US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993" y="1511753"/>
            <a:ext cx="86487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74479" cy="101942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Example: Array for Two Polynomials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59</a:t>
            </a:fld>
            <a:endParaRPr lang="zh-TW" altLang="en-US"/>
          </a:p>
        </p:txBody>
      </p:sp>
      <p:pic>
        <p:nvPicPr>
          <p:cNvPr id="132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2637" y="1452563"/>
            <a:ext cx="6848099" cy="489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200" i="1" dirty="0" err="1" smtClean="0"/>
              <a:t>struct</a:t>
            </a:r>
            <a:r>
              <a:rPr lang="en-US" altLang="zh-TW" sz="4200" dirty="0" smtClean="0"/>
              <a:t> with an Initialization Function</a:t>
            </a:r>
            <a:endParaRPr lang="zh-TW" altLang="en-US" sz="4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8649" y="1238250"/>
            <a:ext cx="8105775" cy="548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struct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altLang="zh-TW" sz="2000" dirty="0" smtClean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initialize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Rectangle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hi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wi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assert( hi &gt; 0 &amp;&amp; 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/>
                </a:highlight>
              </a:rPr>
              <a:t>wi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/>
                </a:highlight>
              </a:rPr>
              <a:t>  &gt; 0 </a:t>
            </a:r>
            <a:r>
              <a:rPr lang="en-US" altLang="zh-TW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);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r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h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hi</a:t>
            </a:r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w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wi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main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Rectangle a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initialize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endParaRPr lang="en-US" altLang="zh-TW" sz="2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initialize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ratio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2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20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20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altLang="zh-TW" sz="1900" dirty="0" smtClean="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4040860" y="4454216"/>
            <a:ext cx="2114550" cy="630920"/>
          </a:xfrm>
          <a:prstGeom prst="wedgeRectCallout">
            <a:avLst>
              <a:gd name="adj1" fmla="val -95174"/>
              <a:gd name="adj2" fmla="val 74352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A bit better, right?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31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2.1 Abstract Data Types and C++ Class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2.2 The Array as an Abstract Data Type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2.3 The Polynomial Abstract Data Type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2.4 Sparse Matrices</a:t>
            </a:r>
          </a:p>
          <a:p>
            <a:r>
              <a:rPr lang="en-US" altLang="zh-TW" dirty="0" smtClean="0"/>
              <a:t>2.5 Representation of Arrays</a:t>
            </a:r>
          </a:p>
          <a:p>
            <a:r>
              <a:rPr lang="en-US" altLang="zh-TW" dirty="0" smtClean="0"/>
              <a:t>2.6 The String Abstract Data Type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869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28650" y="1509333"/>
            <a:ext cx="4710793" cy="50384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000" dirty="0" smtClean="0"/>
              <a:t>A general matrix </a:t>
            </a:r>
            <a:r>
              <a:rPr lang="en-US" altLang="zh-TW" dirty="0" smtClean="0"/>
              <a:t>consists of m rows and n columns of numbers</a:t>
            </a:r>
          </a:p>
          <a:p>
            <a:pPr lvl="1"/>
            <a:r>
              <a:rPr lang="en-US" altLang="zh-TW" sz="2600" dirty="0" smtClean="0"/>
              <a:t>An </a:t>
            </a:r>
            <a:r>
              <a:rPr lang="en-US" altLang="zh-TW" sz="2600" dirty="0" err="1" smtClean="0"/>
              <a:t>m×n</a:t>
            </a:r>
            <a:r>
              <a:rPr lang="en-US" altLang="zh-TW" sz="2600" dirty="0" smtClean="0"/>
              <a:t> matrix</a:t>
            </a:r>
          </a:p>
          <a:p>
            <a:pPr lvl="1"/>
            <a:r>
              <a:rPr lang="en-US" altLang="zh-TW" sz="2600" dirty="0" smtClean="0"/>
              <a:t>It is natural to store a matrix in a </a:t>
            </a:r>
            <a:r>
              <a:rPr lang="en-US" altLang="zh-TW" sz="2600" b="1" dirty="0" smtClean="0">
                <a:solidFill>
                  <a:srgbClr val="0000CC"/>
                </a:solidFill>
              </a:rPr>
              <a:t>two dimensional array</a:t>
            </a:r>
            <a:r>
              <a:rPr lang="en-US" altLang="zh-TW" sz="2600" dirty="0" smtClean="0"/>
              <a:t>, say A[m][n</a:t>
            </a:r>
            <a:r>
              <a:rPr lang="en-US" altLang="zh-TW" sz="2600" dirty="0" smtClean="0"/>
              <a:t>]  -- space = O(</a:t>
            </a:r>
            <a:r>
              <a:rPr lang="en-US" altLang="zh-TW" sz="2600" dirty="0" err="1" smtClean="0"/>
              <a:t>mn</a:t>
            </a:r>
            <a:r>
              <a:rPr lang="en-US" altLang="zh-TW" sz="2600" dirty="0" smtClean="0"/>
              <a:t>)</a:t>
            </a:r>
            <a:endParaRPr lang="en-US" altLang="zh-TW" sz="2600" dirty="0" smtClean="0"/>
          </a:p>
          <a:p>
            <a:r>
              <a:rPr lang="en-US" altLang="zh-TW" sz="3000" dirty="0" smtClean="0"/>
              <a:t>Dense matrix</a:t>
            </a:r>
          </a:p>
          <a:p>
            <a:pPr lvl="1"/>
            <a:r>
              <a:rPr lang="en-US" altLang="zh-TW" sz="2600" dirty="0" smtClean="0"/>
              <a:t>Many non-zeros</a:t>
            </a:r>
          </a:p>
          <a:p>
            <a:r>
              <a:rPr lang="en-US" altLang="zh-TW" sz="3000" dirty="0" smtClean="0"/>
              <a:t>Sparse matrix</a:t>
            </a:r>
          </a:p>
          <a:p>
            <a:pPr lvl="1"/>
            <a:r>
              <a:rPr lang="en-US" altLang="zh-TW" sz="2600" dirty="0" smtClean="0"/>
              <a:t>Many zero terms</a:t>
            </a:r>
          </a:p>
          <a:p>
            <a:pPr lvl="1"/>
            <a:r>
              <a:rPr lang="en-US" altLang="zh-TW" sz="2600" dirty="0" smtClean="0"/>
              <a:t>Sparse matrix is very popular</a:t>
            </a:r>
          </a:p>
          <a:p>
            <a:pPr lvl="1"/>
            <a:r>
              <a:rPr lang="en-US" altLang="zh-TW" sz="2600" dirty="0" smtClean="0"/>
              <a:t>E.g., the visiting counts of people to places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61</a:t>
            </a:fld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6112623" y="1686406"/>
            <a:ext cx="2108835" cy="1477328"/>
            <a:chOff x="5377814" y="1686401"/>
            <a:chExt cx="2108835" cy="1477328"/>
          </a:xfrm>
        </p:grpSpPr>
        <p:sp>
          <p:nvSpPr>
            <p:cNvPr id="6" name="文字方塊 5"/>
            <p:cNvSpPr txBox="1"/>
            <p:nvPr/>
          </p:nvSpPr>
          <p:spPr>
            <a:xfrm>
              <a:off x="5486399" y="1686401"/>
              <a:ext cx="20002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>
                <a:tabLst>
                  <a:tab pos="628650" algn="l"/>
                  <a:tab pos="1162050" algn="l"/>
                </a:tabLst>
              </a:pPr>
              <a:r>
                <a:rPr lang="en-US" altLang="zh-TW" dirty="0"/>
                <a:t>-</a:t>
              </a:r>
              <a:r>
                <a:rPr lang="en-US" altLang="zh-TW" dirty="0" smtClean="0"/>
                <a:t>27</a:t>
              </a:r>
              <a:r>
                <a:rPr lang="en-US" altLang="zh-TW" dirty="0"/>
                <a:t>	</a:t>
              </a:r>
              <a:r>
                <a:rPr lang="en-US" altLang="zh-TW" dirty="0" smtClean="0"/>
                <a:t>3</a:t>
              </a:r>
              <a:r>
                <a:rPr lang="en-US" altLang="zh-TW" dirty="0"/>
                <a:t>	</a:t>
              </a:r>
              <a:r>
                <a:rPr lang="en-US" altLang="zh-TW" dirty="0" smtClean="0"/>
                <a:t>4</a:t>
              </a:r>
              <a:endParaRPr lang="zh-TW" altLang="zh-TW" dirty="0"/>
            </a:p>
            <a:p>
              <a:pPr fontAlgn="t">
                <a:tabLst>
                  <a:tab pos="628650" algn="l"/>
                  <a:tab pos="1162050" algn="l"/>
                </a:tabLst>
              </a:pPr>
              <a:r>
                <a:rPr lang="en-US" altLang="zh-TW" dirty="0" smtClean="0"/>
                <a:t>6	82	-2</a:t>
              </a:r>
              <a:endParaRPr lang="zh-TW" altLang="zh-TW" dirty="0"/>
            </a:p>
            <a:p>
              <a:pPr fontAlgn="t">
                <a:tabLst>
                  <a:tab pos="628650" algn="l"/>
                  <a:tab pos="1162050" algn="l"/>
                </a:tabLst>
              </a:pPr>
              <a:r>
                <a:rPr lang="en-US" altLang="zh-TW" dirty="0" smtClean="0"/>
                <a:t>109	-64	11</a:t>
              </a:r>
              <a:endParaRPr lang="zh-TW" altLang="zh-TW" dirty="0"/>
            </a:p>
            <a:p>
              <a:pPr fontAlgn="t">
                <a:tabLst>
                  <a:tab pos="628650" algn="l"/>
                  <a:tab pos="1162050" algn="l"/>
                </a:tabLst>
              </a:pPr>
              <a:r>
                <a:rPr lang="en-US" altLang="zh-TW" dirty="0" smtClean="0"/>
                <a:t>12	8	9</a:t>
              </a:r>
              <a:endParaRPr lang="zh-TW" altLang="zh-TW" dirty="0"/>
            </a:p>
            <a:p>
              <a:pPr fontAlgn="t">
                <a:tabLst>
                  <a:tab pos="628650" algn="l"/>
                  <a:tab pos="1162050" algn="l"/>
                </a:tabLst>
              </a:pPr>
              <a:r>
                <a:rPr lang="en-US" altLang="zh-TW" dirty="0" smtClean="0"/>
                <a:t>48	27	47</a:t>
              </a:r>
              <a:endParaRPr lang="zh-TW" altLang="zh-TW" dirty="0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377814" y="1686402"/>
              <a:ext cx="123825" cy="1409700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 9"/>
            <p:cNvSpPr/>
            <p:nvPr/>
          </p:nvSpPr>
          <p:spPr>
            <a:xfrm rot="10800000">
              <a:off x="7027543" y="1686401"/>
              <a:ext cx="123825" cy="1409700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377814" y="3694331"/>
            <a:ext cx="3426978" cy="1754327"/>
            <a:chOff x="5377814" y="3971924"/>
            <a:chExt cx="3426978" cy="1754327"/>
          </a:xfrm>
        </p:grpSpPr>
        <p:sp>
          <p:nvSpPr>
            <p:cNvPr id="7" name="文字方塊 6"/>
            <p:cNvSpPr txBox="1"/>
            <p:nvPr/>
          </p:nvSpPr>
          <p:spPr>
            <a:xfrm>
              <a:off x="5501640" y="3971925"/>
              <a:ext cx="326680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15	0	0	22	0	15</a:t>
              </a:r>
              <a:endParaRPr lang="zh-TW" altLang="zh-TW" dirty="0"/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0	11	3	0	0	0</a:t>
              </a:r>
              <a:endParaRPr lang="zh-TW" altLang="zh-TW" dirty="0"/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0	0	0	6	0	0</a:t>
              </a:r>
              <a:endParaRPr lang="zh-TW" altLang="zh-TW" dirty="0"/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0	0	0	0	0	0</a:t>
              </a:r>
              <a:endParaRPr lang="zh-TW" altLang="zh-TW" dirty="0"/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91	0	0	0	0	0</a:t>
              </a:r>
              <a:endParaRPr lang="zh-TW" altLang="zh-TW" dirty="0"/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0	0	28	0	0	0</a:t>
              </a:r>
              <a:endParaRPr lang="zh-TW" altLang="zh-TW" dirty="0"/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5377814" y="3971925"/>
              <a:ext cx="123825" cy="1754325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 11"/>
            <p:cNvSpPr/>
            <p:nvPr/>
          </p:nvSpPr>
          <p:spPr>
            <a:xfrm rot="10800000">
              <a:off x="8680967" y="3971924"/>
              <a:ext cx="123825" cy="1754325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5110842" y="5633357"/>
            <a:ext cx="3800271" cy="707886"/>
          </a:xfrm>
          <a:prstGeom prst="rect">
            <a:avLst/>
          </a:prstGeom>
          <a:solidFill>
            <a:srgbClr val="FBE5D6"/>
          </a:solidFill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Use a set of triples &lt;</a:t>
            </a:r>
            <a:r>
              <a:rPr lang="en-US" altLang="zh-TW" sz="2000" dirty="0" err="1" smtClean="0"/>
              <a:t>row,col,value</a:t>
            </a:r>
            <a:r>
              <a:rPr lang="en-US" altLang="zh-TW" sz="2000" dirty="0" smtClean="0"/>
              <a:t>&gt;</a:t>
            </a:r>
          </a:p>
          <a:p>
            <a:r>
              <a:rPr lang="en-US" altLang="zh-TW" sz="2000" dirty="0" smtClean="0"/>
              <a:t>To represent sparse matrix </a:t>
            </a:r>
            <a:endParaRPr lang="zh-TW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6698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Sparse Matrix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80982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Sparse: </a:t>
            </a:r>
            <a:r>
              <a:rPr lang="en-US" altLang="zh-TW" dirty="0" smtClean="0">
                <a:ea typeface="新細明體" charset="-120"/>
                <a:sym typeface="Wingdings" pitchFamily="2" charset="2"/>
              </a:rPr>
              <a:t>#nonzero elements/#elements is small.</a:t>
            </a:r>
            <a:endParaRPr lang="en-US" altLang="zh-TW" dirty="0" smtClean="0"/>
          </a:p>
          <a:p>
            <a:r>
              <a:rPr lang="en-US" altLang="zh-TW" dirty="0" smtClean="0"/>
              <a:t>Structured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Diagonal matrix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Only </a:t>
            </a:r>
            <a:r>
              <a:rPr lang="en-US" altLang="zh-TW" dirty="0" smtClean="0">
                <a:ea typeface="新細明體" charset="-120"/>
              </a:rPr>
              <a:t>elements along diagonal may be </a:t>
            </a:r>
            <a:r>
              <a:rPr lang="en-US" altLang="zh-TW" dirty="0" smtClean="0">
                <a:ea typeface="新細明體" charset="-120"/>
              </a:rPr>
              <a:t>nonzero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n </a:t>
            </a:r>
            <a:r>
              <a:rPr lang="en-US" altLang="zh-TW" dirty="0" smtClean="0">
                <a:ea typeface="新細明體" charset="-120"/>
              </a:rPr>
              <a:t>x n matrix </a:t>
            </a:r>
            <a:r>
              <a:rPr lang="en-US" altLang="zh-TW" dirty="0" smtClean="0">
                <a:ea typeface="新細明體" charset="-120"/>
                <a:sym typeface="Wingdings" pitchFamily="2" charset="2"/>
              </a:rPr>
              <a:t> ratio is n/n</a:t>
            </a:r>
            <a:r>
              <a:rPr lang="en-US" altLang="zh-TW" baseline="30000" dirty="0" smtClean="0">
                <a:ea typeface="新細明體" charset="-120"/>
                <a:sym typeface="Wingdings" pitchFamily="2" charset="2"/>
              </a:rPr>
              <a:t>2</a:t>
            </a:r>
            <a:r>
              <a:rPr lang="en-US" altLang="zh-TW" dirty="0" smtClean="0">
                <a:ea typeface="新細明體" charset="-120"/>
                <a:sym typeface="Wingdings" pitchFamily="2" charset="2"/>
              </a:rPr>
              <a:t> = </a:t>
            </a:r>
            <a:r>
              <a:rPr lang="en-US" altLang="zh-TW" dirty="0" smtClean="0">
                <a:ea typeface="新細明體" charset="-120"/>
                <a:sym typeface="Wingdings" pitchFamily="2" charset="2"/>
              </a:rPr>
              <a:t>1/n</a:t>
            </a:r>
          </a:p>
          <a:p>
            <a:pPr lvl="1"/>
            <a:r>
              <a:rPr lang="en-US" altLang="zh-TW" dirty="0" err="1" smtClean="0">
                <a:solidFill>
                  <a:srgbClr val="0000CC"/>
                </a:solidFill>
                <a:ea typeface="新細明體" charset="-120"/>
              </a:rPr>
              <a:t>Tridiagonal</a:t>
            </a:r>
            <a:endParaRPr lang="en-US" altLang="zh-TW" dirty="0" smtClean="0">
              <a:solidFill>
                <a:srgbClr val="0000CC"/>
              </a:solidFill>
              <a:ea typeface="新細明體" charset="-120"/>
            </a:endParaRPr>
          </a:p>
          <a:p>
            <a:pPr lvl="2"/>
            <a:r>
              <a:rPr lang="en-US" altLang="zh-TW" dirty="0" smtClean="0">
                <a:ea typeface="新細明體" charset="-120"/>
              </a:rPr>
              <a:t>Only </a:t>
            </a:r>
            <a:r>
              <a:rPr lang="en-US" altLang="zh-TW" dirty="0" smtClean="0">
                <a:ea typeface="新細明體" charset="-120"/>
              </a:rPr>
              <a:t>elements on 3 central diagonals may be </a:t>
            </a:r>
            <a:r>
              <a:rPr lang="en-US" altLang="zh-TW" dirty="0" smtClean="0">
                <a:ea typeface="新細明體" charset="-120"/>
              </a:rPr>
              <a:t>nonzero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Ratio </a:t>
            </a:r>
            <a:r>
              <a:rPr lang="en-US" altLang="zh-TW" dirty="0" smtClean="0">
                <a:ea typeface="新細明體" charset="-120"/>
              </a:rPr>
              <a:t>is (3n-2)/n</a:t>
            </a:r>
            <a:r>
              <a:rPr lang="en-US" altLang="zh-TW" baseline="30000" dirty="0" smtClean="0">
                <a:ea typeface="新細明體" charset="-120"/>
              </a:rPr>
              <a:t>2 </a:t>
            </a:r>
            <a:r>
              <a:rPr lang="en-US" altLang="zh-TW" dirty="0" smtClean="0">
                <a:ea typeface="新細明體" charset="-120"/>
              </a:rPr>
              <a:t>= 3/n – </a:t>
            </a:r>
            <a:r>
              <a:rPr lang="en-US" altLang="zh-TW" dirty="0" smtClean="0">
                <a:ea typeface="新細明體" charset="-120"/>
              </a:rPr>
              <a:t>2/n</a:t>
            </a:r>
            <a:r>
              <a:rPr lang="en-US" altLang="zh-TW" baseline="30000" dirty="0" smtClean="0">
                <a:ea typeface="新細明體" charset="-120"/>
              </a:rPr>
              <a:t>2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Lower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triangular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(?)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Only </a:t>
            </a:r>
            <a:r>
              <a:rPr lang="en-US" altLang="zh-TW" dirty="0" smtClean="0">
                <a:ea typeface="新細明體" charset="-120"/>
              </a:rPr>
              <a:t>elements on or below diagonal may be </a:t>
            </a:r>
            <a:r>
              <a:rPr lang="en-US" altLang="zh-TW" dirty="0" smtClean="0">
                <a:ea typeface="新細明體" charset="-120"/>
              </a:rPr>
              <a:t>nonzero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Ratio </a:t>
            </a:r>
            <a:r>
              <a:rPr lang="en-US" altLang="zh-TW" dirty="0" smtClean="0">
                <a:ea typeface="新細明體" charset="-120"/>
              </a:rPr>
              <a:t>is n(n+1)(2n</a:t>
            </a:r>
            <a:r>
              <a:rPr lang="en-US" altLang="zh-TW" baseline="30000" dirty="0" smtClean="0">
                <a:ea typeface="新細明體" charset="-120"/>
              </a:rPr>
              <a:t>2</a:t>
            </a:r>
            <a:r>
              <a:rPr lang="en-US" altLang="zh-TW" dirty="0" smtClean="0">
                <a:ea typeface="新細明體" charset="-120"/>
              </a:rPr>
              <a:t>) ~ </a:t>
            </a:r>
            <a:r>
              <a:rPr lang="en-US" altLang="zh-TW" dirty="0" smtClean="0">
                <a:ea typeface="新細明體" charset="-120"/>
              </a:rPr>
              <a:t>0.5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Structured </a:t>
            </a:r>
            <a:r>
              <a:rPr lang="en-US" altLang="zh-TW" dirty="0" smtClean="0">
                <a:ea typeface="新細明體" charset="-120"/>
              </a:rPr>
              <a:t>sparse matrices may be mapped into a 1D array so that a mapping function can be used to locate an element quickly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Sparse Matrix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80982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Unstructured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Airline </a:t>
            </a:r>
            <a:r>
              <a:rPr lang="en-US" altLang="zh-TW" dirty="0" smtClean="0">
                <a:ea typeface="新細明體" charset="-120"/>
              </a:rPr>
              <a:t>flight </a:t>
            </a:r>
            <a:r>
              <a:rPr lang="en-US" altLang="zh-TW" dirty="0" smtClean="0">
                <a:ea typeface="新細明體" charset="-120"/>
              </a:rPr>
              <a:t>matrix.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airports </a:t>
            </a:r>
            <a:r>
              <a:rPr lang="en-US" altLang="zh-TW" dirty="0" smtClean="0">
                <a:ea typeface="新細明體" charset="-120"/>
              </a:rPr>
              <a:t>are numbered 1 through </a:t>
            </a:r>
            <a:r>
              <a:rPr lang="en-US" altLang="zh-TW" dirty="0" smtClean="0">
                <a:ea typeface="新細明體" charset="-120"/>
              </a:rPr>
              <a:t>n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flight(</a:t>
            </a:r>
            <a:r>
              <a:rPr lang="en-US" altLang="zh-TW" dirty="0" err="1" smtClean="0">
                <a:ea typeface="新細明體" charset="-120"/>
              </a:rPr>
              <a:t>i,j</a:t>
            </a:r>
            <a:r>
              <a:rPr lang="en-US" altLang="zh-TW" dirty="0" smtClean="0">
                <a:ea typeface="新細明體" charset="-120"/>
              </a:rPr>
              <a:t>) = list of nonstop flights from airport </a:t>
            </a:r>
            <a:r>
              <a:rPr lang="en-US" altLang="zh-TW" dirty="0" err="1" smtClean="0">
                <a:ea typeface="新細明體" charset="-120"/>
              </a:rPr>
              <a:t>i</a:t>
            </a:r>
            <a:r>
              <a:rPr lang="en-US" altLang="zh-TW" dirty="0" smtClean="0">
                <a:ea typeface="新細明體" charset="-120"/>
              </a:rPr>
              <a:t> to airport </a:t>
            </a:r>
            <a:r>
              <a:rPr lang="en-US" altLang="zh-TW" dirty="0" smtClean="0">
                <a:ea typeface="新細明體" charset="-120"/>
              </a:rPr>
              <a:t>j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n </a:t>
            </a:r>
            <a:r>
              <a:rPr lang="en-US" altLang="zh-TW" dirty="0" smtClean="0">
                <a:ea typeface="新細明體" charset="-120"/>
              </a:rPr>
              <a:t>= 1000 (</a:t>
            </a:r>
            <a:r>
              <a:rPr lang="en-US" altLang="zh-TW" dirty="0" smtClean="0">
                <a:ea typeface="新細明體" charset="-120"/>
              </a:rPr>
              <a:t>say)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n </a:t>
            </a:r>
            <a:r>
              <a:rPr lang="en-US" altLang="zh-TW" dirty="0" smtClean="0">
                <a:ea typeface="新細明體" charset="-120"/>
              </a:rPr>
              <a:t>x n array of list pointers =&gt; 4 million </a:t>
            </a:r>
            <a:r>
              <a:rPr lang="en-US" altLang="zh-TW" dirty="0" smtClean="0">
                <a:ea typeface="新細明體" charset="-120"/>
              </a:rPr>
              <a:t>bytes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total </a:t>
            </a:r>
            <a:r>
              <a:rPr lang="en-US" altLang="zh-TW" dirty="0" smtClean="0">
                <a:ea typeface="新細明體" charset="-120"/>
              </a:rPr>
              <a:t>number of nonempty flight lists = 20,000 (</a:t>
            </a:r>
            <a:r>
              <a:rPr lang="en-US" altLang="zh-TW" dirty="0" smtClean="0">
                <a:ea typeface="新細明體" charset="-120"/>
              </a:rPr>
              <a:t>say)</a:t>
            </a:r>
          </a:p>
          <a:p>
            <a:pPr lvl="2"/>
            <a:r>
              <a:rPr lang="en-US" altLang="zh-TW" dirty="0" smtClean="0">
                <a:ea typeface="新細明體" charset="-120"/>
              </a:rPr>
              <a:t>need </a:t>
            </a:r>
            <a:r>
              <a:rPr lang="en-US" altLang="zh-TW" dirty="0" smtClean="0">
                <a:ea typeface="新細明體" charset="-120"/>
              </a:rPr>
              <a:t>at most 20,000 list pointers =&gt; at most 80,000 </a:t>
            </a:r>
            <a:r>
              <a:rPr lang="en-US" altLang="zh-TW" dirty="0" smtClean="0">
                <a:ea typeface="新細明體" charset="-120"/>
              </a:rPr>
              <a:t>bytes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Sparse Matrix Example -- Webpage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809824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TW" dirty="0" smtClean="0">
                <a:ea typeface="新細明體" charset="-120"/>
              </a:rPr>
              <a:t>Web page matrix.</a:t>
            </a:r>
          </a:p>
          <a:p>
            <a:pPr marL="742950" lvl="1" indent="-285750"/>
            <a:r>
              <a:rPr lang="en-US" altLang="zh-TW" dirty="0" smtClean="0">
                <a:ea typeface="新細明體" charset="-120"/>
              </a:rPr>
              <a:t>web pages are numbered 1 through n</a:t>
            </a:r>
          </a:p>
          <a:p>
            <a:pPr marL="742950" lvl="1" indent="-285750"/>
            <a:r>
              <a:rPr lang="en-US" altLang="zh-TW" dirty="0" smtClean="0">
                <a:ea typeface="新細明體" charset="-120"/>
              </a:rPr>
              <a:t>web(</a:t>
            </a:r>
            <a:r>
              <a:rPr lang="en-US" altLang="zh-TW" dirty="0" err="1" smtClean="0">
                <a:ea typeface="新細明體" charset="-120"/>
              </a:rPr>
              <a:t>i,j</a:t>
            </a:r>
            <a:r>
              <a:rPr lang="en-US" altLang="zh-TW" dirty="0" smtClean="0">
                <a:ea typeface="新細明體" charset="-120"/>
              </a:rPr>
              <a:t>) = number of links from page </a:t>
            </a:r>
            <a:r>
              <a:rPr lang="en-US" altLang="zh-TW" dirty="0" err="1" smtClean="0">
                <a:ea typeface="新細明體" charset="-120"/>
              </a:rPr>
              <a:t>i</a:t>
            </a:r>
            <a:r>
              <a:rPr lang="en-US" altLang="zh-TW" dirty="0" smtClean="0">
                <a:ea typeface="新細明體" charset="-120"/>
              </a:rPr>
              <a:t> to page j</a:t>
            </a:r>
          </a:p>
          <a:p>
            <a:pPr marL="342900" indent="-342900"/>
            <a:endParaRPr lang="en-US" altLang="zh-TW" dirty="0" smtClean="0">
              <a:ea typeface="新細明體" charset="-120"/>
            </a:endParaRPr>
          </a:p>
          <a:p>
            <a:pPr marL="342900" indent="-342900"/>
            <a:r>
              <a:rPr lang="en-US" altLang="zh-TW" dirty="0" smtClean="0">
                <a:ea typeface="新細明體" charset="-120"/>
              </a:rPr>
              <a:t>Web analysis.</a:t>
            </a:r>
          </a:p>
          <a:p>
            <a:pPr marL="742950" lvl="1" indent="-285750"/>
            <a:r>
              <a:rPr lang="en-US" altLang="zh-TW" dirty="0" smtClean="0">
                <a:ea typeface="新細明體" charset="-120"/>
              </a:rPr>
              <a:t>authority page … page that has many links to it</a:t>
            </a:r>
          </a:p>
          <a:p>
            <a:pPr marL="742950" lvl="1" indent="-285750"/>
            <a:r>
              <a:rPr lang="en-US" altLang="zh-TW" dirty="0" smtClean="0">
                <a:ea typeface="新細明體" charset="-120"/>
              </a:rPr>
              <a:t>hub page … links to many authority pages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Web Page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n = 2 billion (and growing by 1 million a </a:t>
            </a:r>
            <a:r>
              <a:rPr lang="en-US" altLang="zh-TW" dirty="0" smtClean="0">
                <a:ea typeface="新細明體" charset="-120"/>
              </a:rPr>
              <a:t>day)</a:t>
            </a:r>
          </a:p>
          <a:p>
            <a:r>
              <a:rPr lang="en-US" altLang="zh-TW" dirty="0" smtClean="0">
                <a:ea typeface="新細明體" charset="-120"/>
              </a:rPr>
              <a:t>n </a:t>
            </a:r>
            <a:r>
              <a:rPr lang="en-US" altLang="zh-TW" dirty="0" smtClean="0">
                <a:ea typeface="新細明體" charset="-120"/>
              </a:rPr>
              <a:t>x n array of </a:t>
            </a:r>
            <a:r>
              <a:rPr lang="en-US" altLang="zh-TW" dirty="0" err="1" smtClean="0">
                <a:ea typeface="新細明體" charset="-120"/>
              </a:rPr>
              <a:t>ints</a:t>
            </a:r>
            <a:r>
              <a:rPr lang="en-US" altLang="zh-TW" dirty="0" smtClean="0">
                <a:ea typeface="新細明體" charset="-120"/>
              </a:rPr>
              <a:t> =&gt; 16 * 10</a:t>
            </a:r>
            <a:r>
              <a:rPr lang="en-US" altLang="zh-TW" baseline="30000" dirty="0" smtClean="0">
                <a:ea typeface="新細明體" charset="-120"/>
              </a:rPr>
              <a:t>18</a:t>
            </a:r>
            <a:r>
              <a:rPr lang="en-US" altLang="zh-TW" dirty="0" smtClean="0">
                <a:ea typeface="新細明體" charset="-120"/>
              </a:rPr>
              <a:t> bytes (16 * 10</a:t>
            </a:r>
            <a:r>
              <a:rPr lang="en-US" altLang="zh-TW" baseline="30000" dirty="0" smtClean="0">
                <a:ea typeface="新細明體" charset="-120"/>
              </a:rPr>
              <a:t>9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GB)</a:t>
            </a:r>
          </a:p>
          <a:p>
            <a:r>
              <a:rPr lang="en-US" altLang="zh-TW" dirty="0" smtClean="0">
                <a:ea typeface="新細明體" charset="-120"/>
              </a:rPr>
              <a:t>each </a:t>
            </a:r>
            <a:r>
              <a:rPr lang="en-US" altLang="zh-TW" dirty="0" smtClean="0">
                <a:ea typeface="新細明體" charset="-120"/>
              </a:rPr>
              <a:t>page links to 10 (say) other pages on </a:t>
            </a:r>
            <a:r>
              <a:rPr lang="en-US" altLang="zh-TW" dirty="0" smtClean="0">
                <a:ea typeface="新細明體" charset="-120"/>
              </a:rPr>
              <a:t>average</a:t>
            </a:r>
          </a:p>
          <a:p>
            <a:r>
              <a:rPr lang="en-US" altLang="zh-TW" dirty="0" smtClean="0">
                <a:ea typeface="新細明體" charset="-120"/>
              </a:rPr>
              <a:t>on </a:t>
            </a:r>
            <a:r>
              <a:rPr lang="en-US" altLang="zh-TW" dirty="0" smtClean="0">
                <a:ea typeface="新細明體" charset="-120"/>
              </a:rPr>
              <a:t>average there are 10 nonzero entries per </a:t>
            </a:r>
            <a:r>
              <a:rPr lang="en-US" altLang="zh-TW" dirty="0" smtClean="0">
                <a:ea typeface="新細明體" charset="-120"/>
              </a:rPr>
              <a:t>row</a:t>
            </a:r>
          </a:p>
          <a:p>
            <a:r>
              <a:rPr lang="en-US" altLang="zh-TW" dirty="0" smtClean="0">
                <a:ea typeface="新細明體" charset="-120"/>
              </a:rPr>
              <a:t>space </a:t>
            </a:r>
            <a:r>
              <a:rPr lang="en-US" altLang="zh-TW" dirty="0" smtClean="0">
                <a:ea typeface="新細明體" charset="-120"/>
              </a:rPr>
              <a:t>needed for nonzero elements is approximately 20 billion x 4 bytes = 80 billion bytes (80 GB)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ea typeface="新細明體" charset="-120"/>
              </a:rPr>
              <a:t>Representation Of Unstructured Sparse Matrices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3046338"/>
          </a:xfrm>
        </p:spPr>
        <p:txBody>
          <a:bodyPr/>
          <a:lstStyle/>
          <a:p>
            <a:pPr marL="342900" indent="-342900"/>
            <a:r>
              <a:rPr lang="en-US" altLang="zh-TW" dirty="0" smtClean="0">
                <a:ea typeface="新細明體" charset="-120"/>
              </a:rPr>
              <a:t>Single linear list in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row-major order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pPr marL="742950" lvl="1" indent="-285750"/>
            <a:r>
              <a:rPr lang="en-US" altLang="zh-TW" dirty="0" smtClean="0">
                <a:ea typeface="新細明體" charset="-120"/>
              </a:rPr>
              <a:t>Scan </a:t>
            </a:r>
            <a:r>
              <a:rPr lang="en-US" altLang="zh-TW" dirty="0" smtClean="0">
                <a:ea typeface="新細明體" charset="-120"/>
              </a:rPr>
              <a:t>the nonzero elements of the sparse matrix in row-major order (i.e., scan the rows left to right beginning with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row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0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and picking up the nonzero elements)</a:t>
            </a:r>
          </a:p>
          <a:p>
            <a:pPr marL="742950" lvl="1" indent="-285750"/>
            <a:r>
              <a:rPr lang="en-US" altLang="zh-TW" dirty="0" smtClean="0">
                <a:ea typeface="新細明體" charset="-120"/>
              </a:rPr>
              <a:t>Each </a:t>
            </a:r>
            <a:r>
              <a:rPr lang="en-US" altLang="zh-TW" dirty="0" smtClean="0">
                <a:ea typeface="新細明體" charset="-120"/>
              </a:rPr>
              <a:t>nonzero element is represented by a triple</a:t>
            </a:r>
          </a:p>
          <a:p>
            <a:pPr marL="742950" lvl="1" indent="-285750">
              <a:buNone/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              (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row, column, value)</a:t>
            </a:r>
          </a:p>
          <a:p>
            <a:pPr marL="742950" lvl="1" indent="-285750"/>
            <a:r>
              <a:rPr lang="en-US" altLang="zh-TW" dirty="0" smtClean="0">
                <a:ea typeface="新細明體" charset="-120"/>
              </a:rPr>
              <a:t>The </a:t>
            </a:r>
            <a:r>
              <a:rPr lang="en-US" altLang="zh-TW" dirty="0" smtClean="0">
                <a:ea typeface="新細明體" charset="-120"/>
              </a:rPr>
              <a:t>list of triples is stored in a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1D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array (</a:t>
            </a:r>
            <a:r>
              <a:rPr lang="en-US" altLang="zh-TW" dirty="0" err="1" smtClean="0">
                <a:solidFill>
                  <a:srgbClr val="C00000"/>
                </a:solidFill>
                <a:ea typeface="新細明體" charset="-120"/>
              </a:rPr>
              <a:t>smArray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[])</a:t>
            </a:r>
            <a:endParaRPr lang="en-US" altLang="zh-TW" dirty="0" smtClean="0">
              <a:solidFill>
                <a:srgbClr val="C00000"/>
              </a:solidFill>
              <a:ea typeface="新細明體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66</a:t>
            </a:fld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2122724" y="4294410"/>
            <a:ext cx="4281778" cy="2166620"/>
            <a:chOff x="1747157" y="4294410"/>
            <a:chExt cx="4281778" cy="2166620"/>
          </a:xfrm>
        </p:grpSpPr>
        <p:grpSp>
          <p:nvGrpSpPr>
            <p:cNvPr id="5" name="群組 4"/>
            <p:cNvGrpSpPr/>
            <p:nvPr/>
          </p:nvGrpSpPr>
          <p:grpSpPr>
            <a:xfrm>
              <a:off x="2601957" y="4706703"/>
              <a:ext cx="3426978" cy="1754327"/>
              <a:chOff x="5377814" y="3971924"/>
              <a:chExt cx="3426978" cy="1754327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5501640" y="3971925"/>
                <a:ext cx="326680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t">
                  <a:tabLst>
                    <a:tab pos="542925" algn="l"/>
                    <a:tab pos="1076325" algn="l"/>
                    <a:tab pos="1619250" algn="l"/>
                    <a:tab pos="2238375" algn="l"/>
                    <a:tab pos="2781300" algn="l"/>
                  </a:tabLst>
                </a:pPr>
                <a:r>
                  <a:rPr lang="en-US" altLang="zh-TW" dirty="0" smtClean="0"/>
                  <a:t>15	0	0	22	0	15</a:t>
                </a:r>
                <a:endParaRPr lang="zh-TW" altLang="zh-TW" dirty="0"/>
              </a:p>
              <a:p>
                <a:pPr fontAlgn="t">
                  <a:tabLst>
                    <a:tab pos="542925" algn="l"/>
                    <a:tab pos="1076325" algn="l"/>
                    <a:tab pos="1619250" algn="l"/>
                    <a:tab pos="2238375" algn="l"/>
                    <a:tab pos="2781300" algn="l"/>
                  </a:tabLst>
                </a:pPr>
                <a:r>
                  <a:rPr lang="en-US" altLang="zh-TW" dirty="0" smtClean="0"/>
                  <a:t>0	11	3	0	0	0</a:t>
                </a:r>
                <a:endParaRPr lang="zh-TW" altLang="zh-TW" dirty="0"/>
              </a:p>
              <a:p>
                <a:pPr fontAlgn="t">
                  <a:tabLst>
                    <a:tab pos="542925" algn="l"/>
                    <a:tab pos="1076325" algn="l"/>
                    <a:tab pos="1619250" algn="l"/>
                    <a:tab pos="2238375" algn="l"/>
                    <a:tab pos="2781300" algn="l"/>
                  </a:tabLst>
                </a:pPr>
                <a:r>
                  <a:rPr lang="en-US" altLang="zh-TW" dirty="0" smtClean="0"/>
                  <a:t>0	0	0	6	0	0</a:t>
                </a:r>
                <a:endParaRPr lang="zh-TW" altLang="zh-TW" dirty="0"/>
              </a:p>
              <a:p>
                <a:pPr fontAlgn="t">
                  <a:tabLst>
                    <a:tab pos="542925" algn="l"/>
                    <a:tab pos="1076325" algn="l"/>
                    <a:tab pos="1619250" algn="l"/>
                    <a:tab pos="2238375" algn="l"/>
                    <a:tab pos="2781300" algn="l"/>
                  </a:tabLst>
                </a:pPr>
                <a:r>
                  <a:rPr lang="en-US" altLang="zh-TW" dirty="0" smtClean="0"/>
                  <a:t>0	0	0	0	0	0</a:t>
                </a:r>
                <a:endParaRPr lang="zh-TW" altLang="zh-TW" dirty="0"/>
              </a:p>
              <a:p>
                <a:pPr fontAlgn="t">
                  <a:tabLst>
                    <a:tab pos="542925" algn="l"/>
                    <a:tab pos="1076325" algn="l"/>
                    <a:tab pos="1619250" algn="l"/>
                    <a:tab pos="2238375" algn="l"/>
                    <a:tab pos="2781300" algn="l"/>
                  </a:tabLst>
                </a:pPr>
                <a:r>
                  <a:rPr lang="en-US" altLang="zh-TW" dirty="0" smtClean="0"/>
                  <a:t>91	0	0	0	0	0</a:t>
                </a:r>
                <a:endParaRPr lang="zh-TW" altLang="zh-TW" dirty="0"/>
              </a:p>
              <a:p>
                <a:pPr fontAlgn="t">
                  <a:tabLst>
                    <a:tab pos="542925" algn="l"/>
                    <a:tab pos="1076325" algn="l"/>
                    <a:tab pos="1619250" algn="l"/>
                    <a:tab pos="2238375" algn="l"/>
                    <a:tab pos="2781300" algn="l"/>
                  </a:tabLst>
                </a:pPr>
                <a:r>
                  <a:rPr lang="en-US" altLang="zh-TW" dirty="0" smtClean="0"/>
                  <a:t>0	0	28	0	0	0</a:t>
                </a:r>
                <a:endParaRPr lang="zh-TW" altLang="zh-TW" dirty="0"/>
              </a:p>
            </p:txBody>
          </p:sp>
          <p:sp>
            <p:nvSpPr>
              <p:cNvPr id="7" name="手繪多邊形 6"/>
              <p:cNvSpPr/>
              <p:nvPr/>
            </p:nvSpPr>
            <p:spPr>
              <a:xfrm>
                <a:off x="5377814" y="3971925"/>
                <a:ext cx="123825" cy="1754325"/>
              </a:xfrm>
              <a:custGeom>
                <a:avLst/>
                <a:gdLst>
                  <a:gd name="connsiteX0" fmla="*/ 123825 w 123825"/>
                  <a:gd name="connsiteY0" fmla="*/ 0 h 1409700"/>
                  <a:gd name="connsiteX1" fmla="*/ 0 w 123825"/>
                  <a:gd name="connsiteY1" fmla="*/ 0 h 1409700"/>
                  <a:gd name="connsiteX2" fmla="*/ 0 w 123825"/>
                  <a:gd name="connsiteY2" fmla="*/ 1409700 h 1409700"/>
                  <a:gd name="connsiteX3" fmla="*/ 104775 w 123825"/>
                  <a:gd name="connsiteY3" fmla="*/ 140970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" h="1409700">
                    <a:moveTo>
                      <a:pt x="123825" y="0"/>
                    </a:moveTo>
                    <a:lnTo>
                      <a:pt x="0" y="0"/>
                    </a:lnTo>
                    <a:lnTo>
                      <a:pt x="0" y="1409700"/>
                    </a:lnTo>
                    <a:lnTo>
                      <a:pt x="104775" y="14097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手繪多邊形 7"/>
              <p:cNvSpPr/>
              <p:nvPr/>
            </p:nvSpPr>
            <p:spPr>
              <a:xfrm rot="10800000">
                <a:off x="8680967" y="3971924"/>
                <a:ext cx="123825" cy="1754325"/>
              </a:xfrm>
              <a:custGeom>
                <a:avLst/>
                <a:gdLst>
                  <a:gd name="connsiteX0" fmla="*/ 123825 w 123825"/>
                  <a:gd name="connsiteY0" fmla="*/ 0 h 1409700"/>
                  <a:gd name="connsiteX1" fmla="*/ 0 w 123825"/>
                  <a:gd name="connsiteY1" fmla="*/ 0 h 1409700"/>
                  <a:gd name="connsiteX2" fmla="*/ 0 w 123825"/>
                  <a:gd name="connsiteY2" fmla="*/ 1409700 h 1409700"/>
                  <a:gd name="connsiteX3" fmla="*/ 104775 w 123825"/>
                  <a:gd name="connsiteY3" fmla="*/ 1409700 h 140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" h="1409700">
                    <a:moveTo>
                      <a:pt x="123825" y="0"/>
                    </a:moveTo>
                    <a:lnTo>
                      <a:pt x="0" y="0"/>
                    </a:lnTo>
                    <a:lnTo>
                      <a:pt x="0" y="1409700"/>
                    </a:lnTo>
                    <a:lnTo>
                      <a:pt x="104775" y="14097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文字方塊 8"/>
            <p:cNvSpPr txBox="1"/>
            <p:nvPr/>
          </p:nvSpPr>
          <p:spPr>
            <a:xfrm>
              <a:off x="1747157" y="4686300"/>
              <a:ext cx="72487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row 0</a:t>
              </a:r>
            </a:p>
            <a:p>
              <a:r>
                <a:rPr lang="en-US" altLang="zh-TW" dirty="0" smtClean="0"/>
                <a:t> </a:t>
              </a:r>
              <a:r>
                <a:rPr lang="en-US" altLang="zh-TW" dirty="0" smtClean="0"/>
                <a:t>       1</a:t>
              </a:r>
            </a:p>
            <a:p>
              <a:r>
                <a:rPr lang="en-US" altLang="zh-TW" dirty="0" smtClean="0"/>
                <a:t> </a:t>
              </a:r>
              <a:r>
                <a:rPr lang="en-US" altLang="zh-TW" dirty="0" smtClean="0"/>
                <a:t>       2</a:t>
              </a:r>
            </a:p>
            <a:p>
              <a:r>
                <a:rPr lang="en-US" altLang="zh-TW" dirty="0" smtClean="0"/>
                <a:t> </a:t>
              </a:r>
              <a:r>
                <a:rPr lang="en-US" altLang="zh-TW" dirty="0" smtClean="0"/>
                <a:t>       3</a:t>
              </a:r>
            </a:p>
            <a:p>
              <a:r>
                <a:rPr lang="en-US" altLang="zh-TW" dirty="0" smtClean="0"/>
                <a:t> </a:t>
              </a:r>
              <a:r>
                <a:rPr lang="en-US" altLang="zh-TW" dirty="0" smtClean="0"/>
                <a:t>       4</a:t>
              </a:r>
            </a:p>
            <a:p>
              <a:r>
                <a:rPr lang="en-US" altLang="zh-TW" dirty="0" smtClean="0"/>
                <a:t> </a:t>
              </a:r>
              <a:r>
                <a:rPr lang="en-US" altLang="zh-TW" dirty="0" smtClean="0"/>
                <a:t>       5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498267" y="4294410"/>
              <a:ext cx="3432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col</a:t>
              </a:r>
              <a:r>
                <a:rPr lang="en-US" altLang="zh-TW" dirty="0" smtClean="0"/>
                <a:t> 0       1        2        3         4         5 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Single Linear List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67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061361" y="2759530"/>
            <a:ext cx="2179290" cy="1938992"/>
            <a:chOff x="898071" y="2939143"/>
            <a:chExt cx="2179290" cy="1938992"/>
          </a:xfrm>
        </p:grpSpPr>
        <p:sp>
          <p:nvSpPr>
            <p:cNvPr id="5" name="文字方塊 4"/>
            <p:cNvSpPr txBox="1"/>
            <p:nvPr/>
          </p:nvSpPr>
          <p:spPr>
            <a:xfrm>
              <a:off x="1012372" y="2939143"/>
              <a:ext cx="206498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altLang="zh-TW" sz="2400" dirty="0" smtClean="0">
                  <a:ea typeface="新細明體" charset="-120"/>
                </a:rPr>
                <a:t>0 0 3 0 4            </a:t>
              </a:r>
            </a:p>
            <a:p>
              <a:pPr marL="342900" indent="-342900"/>
              <a:r>
                <a:rPr lang="en-US" altLang="zh-TW" sz="2400" dirty="0" smtClean="0">
                  <a:ea typeface="新細明體" charset="-120"/>
                </a:rPr>
                <a:t>0 0 5 7 0</a:t>
              </a:r>
            </a:p>
            <a:p>
              <a:pPr marL="342900" indent="-342900"/>
              <a:r>
                <a:rPr lang="en-US" altLang="zh-TW" sz="2400" dirty="0" smtClean="0">
                  <a:ea typeface="新細明體" charset="-120"/>
                </a:rPr>
                <a:t>0 0 0 0 0</a:t>
              </a:r>
            </a:p>
            <a:p>
              <a:pPr marL="342900" indent="-342900"/>
              <a:r>
                <a:rPr lang="en-US" altLang="zh-TW" sz="2400" dirty="0" smtClean="0">
                  <a:ea typeface="新細明體" charset="-120"/>
                </a:rPr>
                <a:t>0 2 6 0 0</a:t>
              </a:r>
            </a:p>
            <a:p>
              <a:endParaRPr lang="zh-TW" altLang="en-US" sz="2400" dirty="0"/>
            </a:p>
          </p:txBody>
        </p:sp>
        <p:sp>
          <p:nvSpPr>
            <p:cNvPr id="7" name="左右括弧 6"/>
            <p:cNvSpPr/>
            <p:nvPr/>
          </p:nvSpPr>
          <p:spPr>
            <a:xfrm>
              <a:off x="898071" y="2955471"/>
              <a:ext cx="1387929" cy="14859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539344" y="2579914"/>
            <a:ext cx="3010504" cy="2160591"/>
            <a:chOff x="4490357" y="2579914"/>
            <a:chExt cx="3010504" cy="2160591"/>
          </a:xfrm>
        </p:grpSpPr>
        <p:sp>
          <p:nvSpPr>
            <p:cNvPr id="6" name="文字方塊 5"/>
            <p:cNvSpPr txBox="1"/>
            <p:nvPr/>
          </p:nvSpPr>
          <p:spPr>
            <a:xfrm>
              <a:off x="4490357" y="2579914"/>
              <a:ext cx="3010504" cy="2160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TW" sz="2400" dirty="0" smtClean="0">
                  <a:solidFill>
                    <a:srgbClr val="C00000"/>
                  </a:solidFill>
                  <a:ea typeface="新細明體" charset="-120"/>
                </a:rPr>
                <a:t>list = </a:t>
              </a:r>
              <a:r>
                <a:rPr lang="en-US" altLang="zh-TW" sz="2400" dirty="0" smtClean="0">
                  <a:solidFill>
                    <a:srgbClr val="C00000"/>
                  </a:solidFill>
                  <a:ea typeface="新細明體" charset="-120"/>
                </a:rPr>
                <a:t>      0  1  2  3  4  5</a:t>
              </a:r>
              <a:endParaRPr lang="en-US" altLang="zh-TW" sz="2400" dirty="0" smtClean="0">
                <a:solidFill>
                  <a:srgbClr val="C00000"/>
                </a:solidFill>
                <a:ea typeface="新細明體" charset="-120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TW" sz="2400" dirty="0" smtClean="0">
                  <a:ea typeface="新細明體" charset="-120"/>
                </a:rPr>
                <a:t>row        </a:t>
              </a:r>
              <a:r>
                <a:rPr lang="en-US" altLang="zh-TW" sz="2400" dirty="0" smtClean="0">
                  <a:ea typeface="新細明體" charset="-120"/>
                </a:rPr>
                <a:t> 0  0  1  1  3  3</a:t>
              </a:r>
              <a:endParaRPr lang="en-US" altLang="zh-TW" sz="2400" dirty="0" smtClean="0">
                <a:ea typeface="新細明體" charset="-120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TW" sz="2400" dirty="0" smtClean="0">
                  <a:ea typeface="新細明體" charset="-120"/>
                </a:rPr>
                <a:t>column  </a:t>
              </a:r>
              <a:r>
                <a:rPr lang="en-US" altLang="zh-TW" sz="2400" dirty="0" smtClean="0">
                  <a:ea typeface="新細明體" charset="-120"/>
                </a:rPr>
                <a:t>2  4  2  3  1  2</a:t>
              </a:r>
              <a:endParaRPr lang="en-US" altLang="zh-TW" sz="2400" dirty="0" smtClean="0">
                <a:ea typeface="新細明體" charset="-120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TW" sz="2400" dirty="0" smtClean="0">
                  <a:ea typeface="新細明體" charset="-120"/>
                </a:rPr>
                <a:t>Value      </a:t>
              </a:r>
              <a:r>
                <a:rPr lang="en-US" altLang="zh-TW" sz="2400" dirty="0" smtClean="0">
                  <a:ea typeface="新細明體" charset="-120"/>
                </a:rPr>
                <a:t>3  4  5  7  2  6</a:t>
              </a:r>
            </a:p>
            <a:p>
              <a:endParaRPr lang="zh-TW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8" name="左右括弧 7"/>
            <p:cNvSpPr/>
            <p:nvPr/>
          </p:nvSpPr>
          <p:spPr>
            <a:xfrm>
              <a:off x="5557156" y="2993571"/>
              <a:ext cx="1872343" cy="13335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向右箭號 10"/>
          <p:cNvSpPr/>
          <p:nvPr/>
        </p:nvSpPr>
        <p:spPr>
          <a:xfrm>
            <a:off x="3020786" y="3380014"/>
            <a:ext cx="1322614" cy="17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One Linear List Per Row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68</a:t>
            </a:fld>
            <a:endParaRPr lang="zh-TW" altLang="en-US"/>
          </a:p>
        </p:txBody>
      </p:sp>
      <p:grpSp>
        <p:nvGrpSpPr>
          <p:cNvPr id="3" name="群組 9"/>
          <p:cNvGrpSpPr/>
          <p:nvPr/>
        </p:nvGrpSpPr>
        <p:grpSpPr>
          <a:xfrm>
            <a:off x="1061361" y="2759530"/>
            <a:ext cx="2179290" cy="1938992"/>
            <a:chOff x="898071" y="2939143"/>
            <a:chExt cx="2179290" cy="1938992"/>
          </a:xfrm>
        </p:grpSpPr>
        <p:sp>
          <p:nvSpPr>
            <p:cNvPr id="5" name="文字方塊 4"/>
            <p:cNvSpPr txBox="1"/>
            <p:nvPr/>
          </p:nvSpPr>
          <p:spPr>
            <a:xfrm>
              <a:off x="1012372" y="2939143"/>
              <a:ext cx="206498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altLang="zh-TW" sz="2400" dirty="0" smtClean="0">
                  <a:ea typeface="新細明體" charset="-120"/>
                </a:rPr>
                <a:t>0 0 3 0 4            </a:t>
              </a:r>
            </a:p>
            <a:p>
              <a:pPr marL="342900" indent="-342900"/>
              <a:r>
                <a:rPr lang="en-US" altLang="zh-TW" sz="2400" dirty="0" smtClean="0">
                  <a:ea typeface="新細明體" charset="-120"/>
                </a:rPr>
                <a:t>0 0 5 7 0</a:t>
              </a:r>
            </a:p>
            <a:p>
              <a:pPr marL="342900" indent="-342900"/>
              <a:r>
                <a:rPr lang="en-US" altLang="zh-TW" sz="2400" dirty="0" smtClean="0">
                  <a:ea typeface="新細明體" charset="-120"/>
                </a:rPr>
                <a:t>0 0 0 0 0</a:t>
              </a:r>
            </a:p>
            <a:p>
              <a:pPr marL="342900" indent="-342900"/>
              <a:r>
                <a:rPr lang="en-US" altLang="zh-TW" sz="2400" dirty="0" smtClean="0">
                  <a:ea typeface="新細明體" charset="-120"/>
                </a:rPr>
                <a:t>0 2 6 0 0</a:t>
              </a:r>
            </a:p>
            <a:p>
              <a:endParaRPr lang="zh-TW" altLang="en-US" sz="2400" dirty="0"/>
            </a:p>
          </p:txBody>
        </p:sp>
        <p:sp>
          <p:nvSpPr>
            <p:cNvPr id="7" name="左右括弧 6"/>
            <p:cNvSpPr/>
            <p:nvPr/>
          </p:nvSpPr>
          <p:spPr>
            <a:xfrm>
              <a:off x="898071" y="2955471"/>
              <a:ext cx="1387929" cy="14859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4718959" y="2596243"/>
            <a:ext cx="2666371" cy="179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TW" sz="2400" dirty="0" smtClean="0">
                <a:ea typeface="新細明體" charset="-120"/>
              </a:rPr>
              <a:t>row0 </a:t>
            </a:r>
            <a:r>
              <a:rPr lang="en-US" altLang="zh-TW" sz="2400" dirty="0" smtClean="0">
                <a:ea typeface="新細明體" charset="-120"/>
              </a:rPr>
              <a:t>= </a:t>
            </a:r>
            <a:r>
              <a:rPr lang="en-US" altLang="zh-TW" sz="2400" dirty="0" smtClean="0">
                <a:ea typeface="新細明體" charset="-120"/>
              </a:rPr>
              <a:t>[(2, </a:t>
            </a:r>
            <a:r>
              <a:rPr lang="en-US" altLang="zh-TW" sz="2400" dirty="0" smtClean="0">
                <a:ea typeface="新細明體" charset="-120"/>
              </a:rPr>
              <a:t>3), </a:t>
            </a:r>
            <a:r>
              <a:rPr lang="en-US" altLang="zh-TW" sz="2400" dirty="0" smtClean="0">
                <a:ea typeface="新細明體" charset="-120"/>
              </a:rPr>
              <a:t>(4,4</a:t>
            </a:r>
            <a:r>
              <a:rPr lang="en-US" altLang="zh-TW" sz="2400" dirty="0" smtClean="0">
                <a:ea typeface="新細明體" charset="-120"/>
              </a:rPr>
              <a:t>)]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 smtClean="0">
                <a:ea typeface="新細明體" charset="-120"/>
              </a:rPr>
              <a:t>row1 </a:t>
            </a:r>
            <a:r>
              <a:rPr lang="en-US" altLang="zh-TW" sz="2400" dirty="0" smtClean="0">
                <a:ea typeface="新細明體" charset="-120"/>
              </a:rPr>
              <a:t>= </a:t>
            </a:r>
            <a:r>
              <a:rPr lang="en-US" altLang="zh-TW" sz="2400" dirty="0" smtClean="0">
                <a:ea typeface="新細明體" charset="-120"/>
              </a:rPr>
              <a:t>[(2,5</a:t>
            </a:r>
            <a:r>
              <a:rPr lang="en-US" altLang="zh-TW" sz="2400" dirty="0" smtClean="0">
                <a:ea typeface="新細明體" charset="-120"/>
              </a:rPr>
              <a:t>), </a:t>
            </a:r>
            <a:r>
              <a:rPr lang="en-US" altLang="zh-TW" sz="2400" dirty="0" smtClean="0">
                <a:ea typeface="新細明體" charset="-120"/>
              </a:rPr>
              <a:t>(3,7</a:t>
            </a:r>
            <a:r>
              <a:rPr lang="en-US" altLang="zh-TW" sz="2400" dirty="0" smtClean="0">
                <a:ea typeface="新細明體" charset="-120"/>
              </a:rPr>
              <a:t>)]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 smtClean="0">
                <a:ea typeface="新細明體" charset="-120"/>
              </a:rPr>
              <a:t>row2 </a:t>
            </a:r>
            <a:r>
              <a:rPr lang="en-US" altLang="zh-TW" sz="2400" dirty="0" smtClean="0">
                <a:ea typeface="新細明體" charset="-120"/>
              </a:rPr>
              <a:t>= []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 smtClean="0">
                <a:ea typeface="新細明體" charset="-120"/>
              </a:rPr>
              <a:t>row3 </a:t>
            </a:r>
            <a:r>
              <a:rPr lang="en-US" altLang="zh-TW" sz="2400" dirty="0" smtClean="0">
                <a:ea typeface="新細明體" charset="-120"/>
              </a:rPr>
              <a:t>= </a:t>
            </a:r>
            <a:r>
              <a:rPr lang="en-US" altLang="zh-TW" sz="2400" dirty="0" smtClean="0">
                <a:ea typeface="新細明體" charset="-120"/>
              </a:rPr>
              <a:t>[(1,2</a:t>
            </a:r>
            <a:r>
              <a:rPr lang="en-US" altLang="zh-TW" sz="2400" dirty="0" smtClean="0">
                <a:ea typeface="新細明體" charset="-120"/>
              </a:rPr>
              <a:t>), </a:t>
            </a:r>
            <a:r>
              <a:rPr lang="en-US" altLang="zh-TW" sz="2400" dirty="0" smtClean="0">
                <a:ea typeface="新細明體" charset="-120"/>
              </a:rPr>
              <a:t>(2,6</a:t>
            </a:r>
            <a:r>
              <a:rPr lang="en-US" altLang="zh-TW" sz="2400" dirty="0" smtClean="0">
                <a:ea typeface="新細明體" charset="-120"/>
              </a:rPr>
              <a:t>)]</a:t>
            </a:r>
            <a:endParaRPr lang="en-US" altLang="zh-TW" sz="2400" dirty="0">
              <a:ea typeface="新細明體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3020786" y="3380014"/>
            <a:ext cx="1322614" cy="17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ADT Sparse Matrix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69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238249"/>
            <a:ext cx="7886700" cy="5260522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{//</a:t>
            </a:r>
            <a:r>
              <a:rPr lang="zh-TW" altLang="en-US" sz="2000" dirty="0" smtClean="0"/>
              <a:t>三元組，</a:t>
            </a:r>
            <a:r>
              <a:rPr lang="en-US" sz="2000" dirty="0" smtClean="0"/>
              <a:t>&lt;</a:t>
            </a:r>
            <a:r>
              <a:rPr lang="zh-TW" altLang="en-US" sz="2000" dirty="0" smtClean="0"/>
              <a:t>列，行，值</a:t>
            </a:r>
            <a:r>
              <a:rPr lang="en-US" sz="2000" dirty="0" smtClean="0"/>
              <a:t>&gt;</a:t>
            </a:r>
            <a:r>
              <a:rPr lang="zh-TW" altLang="en-US" sz="2000" dirty="0" smtClean="0"/>
              <a:t>，的集合，其中列與行為非負整數，</a:t>
            </a:r>
            <a:endParaRPr lang="en-US" altLang="zh-TW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</a:t>
            </a:r>
            <a:r>
              <a:rPr lang="zh-TW" altLang="en-US" sz="2000" dirty="0" smtClean="0"/>
              <a:t>並且它的組合是唯一的；值也是個整數。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r,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//constructor.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//r is #row, c is #col, t is #non-zero terms</a:t>
            </a:r>
            <a:endParaRPr lang="en-US" altLang="zh-TW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Transpose(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TW" altLang="en-US" sz="2000" dirty="0" smtClean="0">
                <a:solidFill>
                  <a:schemeClr val="accent6">
                    <a:lumMod val="75000"/>
                  </a:schemeClr>
                </a:solidFill>
              </a:rPr>
              <a:t>回傳將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zh-TW" altLang="en-US" sz="2000" dirty="0" smtClean="0">
                <a:solidFill>
                  <a:schemeClr val="accent6">
                    <a:lumMod val="75000"/>
                  </a:schemeClr>
                </a:solidFill>
              </a:rPr>
              <a:t>中每個三元組的行與列交換後的</a:t>
            </a:r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</a:rPr>
              <a:t>SparseMatrix</a:t>
            </a:r>
            <a:endParaRPr lang="en-US" altLang="zh-TW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b);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TW" altLang="en-US" sz="2000" dirty="0" smtClean="0">
                <a:solidFill>
                  <a:schemeClr val="accent6">
                    <a:lumMod val="75000"/>
                  </a:schemeClr>
                </a:solidFill>
              </a:rPr>
              <a:t>如果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zh-TW" altLang="en-US" sz="2000" dirty="0" smtClean="0">
                <a:solidFill>
                  <a:schemeClr val="accent6">
                    <a:lumMod val="75000"/>
                  </a:schemeClr>
                </a:solidFill>
              </a:rPr>
              <a:t>和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zh-TW" altLang="en-US" sz="2000" dirty="0" smtClean="0">
                <a:solidFill>
                  <a:schemeClr val="accent6">
                    <a:lumMod val="75000"/>
                  </a:schemeClr>
                </a:solidFill>
              </a:rPr>
              <a:t>的維度一樣，那麼就把相對應的項給相加，</a:t>
            </a:r>
            <a:endParaRPr lang="en-US" altLang="zh-TW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TW" altLang="en-US" sz="2000" dirty="0" smtClean="0">
                <a:solidFill>
                  <a:schemeClr val="accent6">
                    <a:lumMod val="75000"/>
                  </a:schemeClr>
                </a:solidFill>
              </a:rPr>
              <a:t>亦即，具有相同列和行的值會被回傳；否則的話丟出例外。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Multiply(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TW" altLang="en-US" sz="1800" dirty="0" smtClean="0">
                <a:solidFill>
                  <a:schemeClr val="accent6">
                    <a:lumMod val="75000"/>
                  </a:schemeClr>
                </a:solidFill>
              </a:rPr>
              <a:t>如果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zh-TW" altLang="en-US" sz="1800" dirty="0" smtClean="0">
                <a:solidFill>
                  <a:schemeClr val="accent6">
                    <a:lumMod val="75000"/>
                  </a:schemeClr>
                </a:solidFill>
              </a:rPr>
              <a:t>中的行數和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zh-TW" altLang="en-US" sz="1800" dirty="0" smtClean="0">
                <a:solidFill>
                  <a:schemeClr val="accent6">
                    <a:lumMod val="75000"/>
                  </a:schemeClr>
                </a:solidFill>
              </a:rPr>
              <a:t>中的列數一樣多的話，那麼回傳的矩陣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d=</a:t>
            </a:r>
            <a:r>
              <a:rPr lang="zh-TW" alt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zh-TW" altLang="en-US" sz="1800" dirty="0" smtClean="0">
                <a:solidFill>
                  <a:schemeClr val="accent6">
                    <a:lumMod val="75000"/>
                  </a:schemeClr>
                </a:solidFill>
              </a:rPr>
              <a:t>和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en-US" altLang="zh-TW" sz="18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TW" altLang="en-US" sz="1800" dirty="0" smtClean="0">
                <a:solidFill>
                  <a:schemeClr val="accent6">
                    <a:lumMod val="75000"/>
                  </a:schemeClr>
                </a:solidFill>
              </a:rPr>
              <a:t>（依據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][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]=Σ(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][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zh-TW" altLang="en-US" sz="1800" dirty="0" smtClean="0">
                <a:solidFill>
                  <a:schemeClr val="accent6">
                    <a:lumMod val="75000"/>
                  </a:schemeClr>
                </a:solidFill>
              </a:rPr>
              <a:t>．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][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zh-TW" altLang="en-US" sz="1800" dirty="0" smtClean="0">
                <a:solidFill>
                  <a:schemeClr val="accent6">
                    <a:lumMod val="75000"/>
                  </a:schemeClr>
                </a:solidFill>
              </a:rPr>
              <a:t>，其中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][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zh-TW" altLang="en-US" sz="1800" dirty="0" smtClean="0">
                <a:solidFill>
                  <a:schemeClr val="accent6">
                    <a:lumMod val="75000"/>
                  </a:schemeClr>
                </a:solidFill>
              </a:rPr>
              <a:t>是第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800" i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sz="1800" baseline="-25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zh-TW" altLang="en-US" sz="1800" dirty="0" smtClean="0">
                <a:solidFill>
                  <a:schemeClr val="accent6">
                    <a:lumMod val="75000"/>
                  </a:schemeClr>
                </a:solidFill>
              </a:rPr>
              <a:t>個元素）相乘的結果。</a:t>
            </a:r>
            <a:endParaRPr lang="en-US" altLang="zh-TW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1800" i="1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zh-TW" altLang="en-US" sz="1800" dirty="0" smtClean="0">
                <a:solidFill>
                  <a:schemeClr val="accent6">
                    <a:lumMod val="75000"/>
                  </a:schemeClr>
                </a:solidFill>
              </a:rPr>
              <a:t>的範圍從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zh-TW" altLang="en-US" sz="1800" dirty="0" smtClean="0">
                <a:solidFill>
                  <a:schemeClr val="accent6">
                    <a:lumMod val="75000"/>
                  </a:schemeClr>
                </a:solidFill>
              </a:rPr>
              <a:t>到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zh-TW" altLang="en-US" sz="1800" dirty="0" smtClean="0">
                <a:solidFill>
                  <a:schemeClr val="accent6">
                    <a:lumMod val="75000"/>
                  </a:schemeClr>
                </a:solidFill>
              </a:rPr>
              <a:t>的行數減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TW" altLang="en-US" sz="1800" dirty="0" smtClean="0">
                <a:solidFill>
                  <a:schemeClr val="accent6">
                    <a:lumMod val="75000"/>
                  </a:schemeClr>
                </a:solidFill>
              </a:rPr>
              <a:t>；如果不一樣多的話，那麼就丟出例外。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44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 smtClean="0"/>
              <a:t>struct</a:t>
            </a:r>
            <a:r>
              <a:rPr lang="en-US" altLang="zh-TW" dirty="0" smtClean="0"/>
              <a:t> with a Member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8649" y="1238250"/>
            <a:ext cx="8105775" cy="548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struct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Rectangle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h</a:t>
            </a:r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b="1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initialize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hi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wi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b="1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Rectangle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initialize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hi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wi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dirty="0" smtClean="0">
                <a:solidFill>
                  <a:schemeClr val="tx1"/>
                </a:solidFill>
                <a:highlight>
                  <a:srgbClr val="FFFFFF"/>
                </a:highlight>
              </a:rPr>
              <a:t>assert( hi &gt; 0 &amp;&amp; </a:t>
            </a:r>
            <a:r>
              <a:rPr lang="en-US" altLang="zh-TW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wi</a:t>
            </a:r>
            <a:r>
              <a:rPr lang="en-US" altLang="zh-TW" dirty="0" smtClean="0">
                <a:solidFill>
                  <a:schemeClr val="tx1"/>
                </a:solidFill>
                <a:highlight>
                  <a:srgbClr val="FFFFFF"/>
                </a:highlight>
              </a:rPr>
              <a:t>  &gt; 0 );</a:t>
            </a:r>
            <a:endParaRPr lang="zh-TW" altLang="en-US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h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hi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w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wi</a:t>
            </a:r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Rectangle a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TW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initialize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TW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initialize</a:t>
            </a:r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smtClean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TW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//wrong value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ratio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4702002" y="3732002"/>
            <a:ext cx="3899072" cy="2373052"/>
          </a:xfrm>
          <a:prstGeom prst="wedgeRectCallout">
            <a:avLst>
              <a:gd name="adj1" fmla="val -72969"/>
              <a:gd name="adj2" fmla="val 23771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This is the best so far, but it would be better if the language can prevent users from: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forgetting to initialize a Rectangle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directly accessing the internal values of Rectangle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3819525" y="1329945"/>
            <a:ext cx="3771900" cy="748888"/>
          </a:xfrm>
          <a:prstGeom prst="wedgeRectCallout">
            <a:avLst>
              <a:gd name="adj1" fmla="val -46729"/>
              <a:gd name="adj2" fmla="val 86116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Initialize() becomes a </a:t>
            </a:r>
            <a:r>
              <a:rPr lang="en-US" altLang="zh-TW" sz="2000" dirty="0" smtClean="0">
                <a:solidFill>
                  <a:srgbClr val="C00000"/>
                </a:solidFill>
              </a:rPr>
              <a:t>member function</a:t>
            </a:r>
            <a:r>
              <a:rPr lang="en-US" altLang="zh-TW" sz="2000" dirty="0" smtClean="0">
                <a:solidFill>
                  <a:schemeClr val="tx1"/>
                </a:solidFill>
              </a:rPr>
              <a:t> of Rectangle.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圖說文字 10"/>
          <p:cNvSpPr/>
          <p:nvPr/>
        </p:nvSpPr>
        <p:spPr>
          <a:xfrm>
            <a:off x="4962525" y="2514600"/>
            <a:ext cx="3638549" cy="966106"/>
          </a:xfrm>
          <a:prstGeom prst="wedgeRectCallout">
            <a:avLst>
              <a:gd name="adj1" fmla="val -64593"/>
              <a:gd name="adj2" fmla="val -38086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“::”is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Scope Resolution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“Rectangle” is a scope in which this initialize() resides. 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25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Sparse Matrix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61659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2D array representation </a:t>
            </a:r>
            <a:r>
              <a:rPr lang="en-US" altLang="zh-TW" dirty="0" smtClean="0">
                <a:solidFill>
                  <a:srgbClr val="C00000"/>
                </a:solidFill>
              </a:rPr>
              <a:t>wastes </a:t>
            </a:r>
            <a:r>
              <a:rPr lang="en-US" altLang="zh-TW" dirty="0" smtClean="0"/>
              <a:t>not only </a:t>
            </a:r>
            <a:r>
              <a:rPr lang="en-US" altLang="zh-TW" dirty="0" smtClean="0">
                <a:solidFill>
                  <a:srgbClr val="C00000"/>
                </a:solidFill>
              </a:rPr>
              <a:t>memory space </a:t>
            </a:r>
            <a:r>
              <a:rPr lang="en-US" altLang="zh-TW" dirty="0" smtClean="0"/>
              <a:t>but also </a:t>
            </a:r>
            <a:r>
              <a:rPr lang="en-US" altLang="zh-TW" dirty="0" smtClean="0">
                <a:solidFill>
                  <a:srgbClr val="C00000"/>
                </a:solidFill>
              </a:rPr>
              <a:t>computing time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Dynamic </a:t>
            </a:r>
            <a:r>
              <a:rPr lang="en-US" altLang="zh-TW" dirty="0">
                <a:sym typeface="Wingdings" panose="05000000000000000000" pitchFamily="2" charset="2"/>
              </a:rPr>
              <a:t>array of (row, col, value) </a:t>
            </a:r>
            <a:r>
              <a:rPr lang="en-US" altLang="zh-TW" dirty="0" smtClean="0">
                <a:sym typeface="Wingdings" panose="05000000000000000000" pitchFamily="2" charset="2"/>
              </a:rPr>
              <a:t>is better</a:t>
            </a:r>
          </a:p>
          <a:p>
            <a:pPr lvl="1"/>
            <a:r>
              <a:rPr lang="en-US" altLang="zh-TW" dirty="0"/>
              <a:t>Each triple stands for a non-zero term </a:t>
            </a:r>
          </a:p>
          <a:p>
            <a:pPr lvl="1"/>
            <a:r>
              <a:rPr lang="en-US" altLang="zh-TW" dirty="0"/>
              <a:t>Terms are ordered by row and </a:t>
            </a:r>
            <a:r>
              <a:rPr lang="en-US" altLang="zh-TW" dirty="0" smtClean="0"/>
              <a:t>then by </a:t>
            </a:r>
            <a:r>
              <a:rPr lang="en-US" altLang="zh-TW" dirty="0"/>
              <a:t>columns</a:t>
            </a:r>
            <a:endParaRPr lang="zh-TW" altLang="en-US" dirty="0"/>
          </a:p>
          <a:p>
            <a:pPr lvl="1">
              <a:buFont typeface="Wingdings" panose="05000000000000000000" pitchFamily="2" charset="2"/>
              <a:buChar char="à"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70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849269" y="3704857"/>
            <a:ext cx="45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col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4751668" y="4014302"/>
            <a:ext cx="4190032" cy="2084181"/>
            <a:chOff x="4751668" y="4014302"/>
            <a:chExt cx="4190032" cy="2084181"/>
          </a:xfrm>
        </p:grpSpPr>
        <p:sp>
          <p:nvSpPr>
            <p:cNvPr id="6" name="文字方塊 5"/>
            <p:cNvSpPr txBox="1"/>
            <p:nvPr/>
          </p:nvSpPr>
          <p:spPr>
            <a:xfrm rot="16200000">
              <a:off x="4662765" y="5059643"/>
              <a:ext cx="54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row</a:t>
              </a:r>
              <a:endParaRPr lang="zh-TW" altLang="en-US" dirty="0"/>
            </a:p>
          </p:txBody>
        </p:sp>
        <p:sp>
          <p:nvSpPr>
            <p:cNvPr id="8" name="右大括弧 7"/>
            <p:cNvSpPr/>
            <p:nvPr/>
          </p:nvSpPr>
          <p:spPr>
            <a:xfrm rot="16200000">
              <a:off x="6981435" y="2648615"/>
              <a:ext cx="190922" cy="2922295"/>
            </a:xfrm>
            <a:prstGeom prst="rightBrace">
              <a:avLst>
                <a:gd name="adj1" fmla="val 5961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右大括弧 8"/>
            <p:cNvSpPr/>
            <p:nvPr/>
          </p:nvSpPr>
          <p:spPr>
            <a:xfrm rot="10800000">
              <a:off x="5121000" y="4458946"/>
              <a:ext cx="190922" cy="1575078"/>
            </a:xfrm>
            <a:prstGeom prst="rightBrace">
              <a:avLst>
                <a:gd name="adj1" fmla="val 5961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501640" y="4344157"/>
              <a:ext cx="34400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15	0	0	22	0	15</a:t>
              </a:r>
              <a:endParaRPr lang="zh-TW" altLang="zh-TW" dirty="0"/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0	11	</a:t>
              </a:r>
              <a:r>
                <a:rPr lang="en-US" altLang="zh-TW" b="1" dirty="0" smtClean="0">
                  <a:solidFill>
                    <a:srgbClr val="C00000"/>
                  </a:solidFill>
                </a:rPr>
                <a:t>3</a:t>
              </a:r>
              <a:r>
                <a:rPr lang="en-US" altLang="zh-TW" dirty="0" smtClean="0"/>
                <a:t>	0	0	0</a:t>
              </a:r>
              <a:endParaRPr lang="zh-TW" altLang="zh-TW" dirty="0"/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0	0	0	6	0	0</a:t>
              </a:r>
              <a:endParaRPr lang="zh-TW" altLang="zh-TW" dirty="0"/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0	0	0	0	0	0</a:t>
              </a:r>
              <a:endParaRPr lang="zh-TW" altLang="zh-TW" dirty="0"/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91	0	0	0	0	0</a:t>
              </a:r>
              <a:endParaRPr lang="zh-TW" altLang="zh-TW" dirty="0"/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0	0	28	0	0	0</a:t>
              </a:r>
              <a:endParaRPr lang="zh-TW" altLang="zh-TW" dirty="0"/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5377814" y="4344157"/>
              <a:ext cx="123825" cy="1754325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 11"/>
            <p:cNvSpPr/>
            <p:nvPr/>
          </p:nvSpPr>
          <p:spPr>
            <a:xfrm rot="10800000">
              <a:off x="8680967" y="4344156"/>
              <a:ext cx="123825" cy="1754325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59130" y="3122919"/>
            <a:ext cx="3646173" cy="3337560"/>
            <a:chOff x="659130" y="3122919"/>
            <a:chExt cx="3646173" cy="3337560"/>
          </a:xfrm>
        </p:grpSpPr>
        <p:graphicFrame>
          <p:nvGraphicFramePr>
            <p:cNvPr id="5" name="內容版面配置區 7"/>
            <p:cNvGraphicFramePr>
              <a:graphicFrameLocks/>
            </p:cNvGraphicFramePr>
            <p:nvPr>
              <p:extLst>
                <p:ext uri="{D42A27DB-BD31-4B8C-83A1-F6EECF244321}">
                  <p14:modId xmlns="" xmlns:p14="http://schemas.microsoft.com/office/powerpoint/2010/main" val="4128451607"/>
                </p:ext>
              </p:extLst>
            </p:nvPr>
          </p:nvGraphicFramePr>
          <p:xfrm>
            <a:off x="659130" y="3122919"/>
            <a:ext cx="3646173" cy="3337560"/>
          </p:xfrm>
          <a:graphic>
            <a:graphicData uri="http://schemas.openxmlformats.org/drawingml/2006/table">
              <a:tbl>
                <a:tblPr firstRow="1" bandRow="1">
                  <a:tableStyleId>{C083E6E3-FA7D-4D7B-A595-EF9225AFEA82}</a:tableStyleId>
                </a:tblPr>
                <a:tblGrid>
                  <a:gridCol w="1283970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787401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  <a:gridCol w="787401">
                    <a:extLst>
                      <a:ext uri="{9D8B030D-6E8A-4147-A177-3AD203B41FA5}">
                        <a16:colId xmlns="" xmlns:a16="http://schemas.microsoft.com/office/drawing/2014/main" val="20002"/>
                      </a:ext>
                    </a:extLst>
                  </a:gridCol>
                  <a:gridCol w="787401">
                    <a:extLst>
                      <a:ext uri="{9D8B030D-6E8A-4147-A177-3AD203B41FA5}">
                        <a16:colId xmlns="" xmlns:a16="http://schemas.microsoft.com/office/drawing/2014/main" val="20003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r"/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/>
                          <a:t>row</a:t>
                        </a:r>
                        <a:endParaRPr lang="zh-TW" altLang="en-US" b="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/>
                          <a:t>col</a:t>
                        </a:r>
                        <a:endParaRPr lang="zh-TW" altLang="en-US" b="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0" dirty="0" smtClean="0"/>
                          <a:t>value</a:t>
                        </a:r>
                        <a:endParaRPr lang="zh-TW" altLang="en-US" b="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marL="0" marR="0" indent="0" algn="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TW" dirty="0" err="1" smtClean="0"/>
                          <a:t>smArray</a:t>
                        </a:r>
                        <a:r>
                          <a:rPr lang="en-US" altLang="zh-TW" dirty="0" smtClean="0"/>
                          <a:t>[0]</a:t>
                        </a:r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0</a:t>
                        </a:r>
                        <a:endParaRPr lang="zh-TW" alt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0</a:t>
                        </a:r>
                        <a:endParaRPr lang="zh-TW" alt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15</a:t>
                        </a:r>
                        <a:endParaRPr lang="zh-TW" alt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altLang="zh-TW" dirty="0" smtClean="0"/>
                          <a:t>[1]</a:t>
                        </a:r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0</a:t>
                        </a:r>
                        <a:endParaRPr lang="zh-TW" alt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3</a:t>
                        </a:r>
                        <a:endParaRPr lang="zh-TW" alt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22</a:t>
                        </a:r>
                        <a:endParaRPr lang="zh-TW" alt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altLang="zh-TW" dirty="0" smtClean="0"/>
                          <a:t>[2]</a:t>
                        </a:r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0</a:t>
                        </a:r>
                        <a:endParaRPr lang="zh-TW" alt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5</a:t>
                        </a:r>
                        <a:endParaRPr lang="zh-TW" alt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15</a:t>
                        </a:r>
                        <a:endParaRPr lang="zh-TW" alt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="" xmlns:a16="http://schemas.microsoft.com/office/drawing/2014/main" val="100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altLang="zh-TW" dirty="0" smtClean="0"/>
                          <a:t>[3]</a:t>
                        </a:r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1</a:t>
                        </a:r>
                        <a:endParaRPr lang="zh-TW" alt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1</a:t>
                        </a:r>
                        <a:endParaRPr lang="zh-TW" alt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11</a:t>
                        </a:r>
                        <a:endParaRPr lang="zh-TW" alt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="" xmlns:a16="http://schemas.microsoft.com/office/drawing/2014/main" val="1000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altLang="zh-TW" dirty="0" smtClean="0">
                            <a:solidFill>
                              <a:srgbClr val="C00000"/>
                            </a:solidFill>
                          </a:rPr>
                          <a:t>[4]</a:t>
                        </a:r>
                        <a:endParaRPr lang="zh-TW" altLang="en-US" dirty="0">
                          <a:solidFill>
                            <a:srgbClr val="C00000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rgbClr val="C00000"/>
                            </a:solidFill>
                          </a:rPr>
                          <a:t>1</a:t>
                        </a:r>
                        <a:endParaRPr lang="zh-TW" altLang="en-US" dirty="0">
                          <a:solidFill>
                            <a:srgbClr val="C00000"/>
                          </a:solidFill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>
                            <a:solidFill>
                              <a:srgbClr val="C00000"/>
                            </a:solidFill>
                          </a:rPr>
                          <a:t>2</a:t>
                        </a:r>
                        <a:endParaRPr lang="zh-TW" altLang="en-US" dirty="0">
                          <a:solidFill>
                            <a:srgbClr val="C00000"/>
                          </a:solidFill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b="1" dirty="0" smtClean="0">
                            <a:solidFill>
                              <a:srgbClr val="C00000"/>
                            </a:solidFill>
                          </a:rPr>
                          <a:t>3</a:t>
                        </a:r>
                        <a:endParaRPr lang="zh-TW" altLang="en-US" b="1" dirty="0">
                          <a:solidFill>
                            <a:srgbClr val="C0000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="" xmlns:a16="http://schemas.microsoft.com/office/drawing/2014/main" val="10005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altLang="zh-TW" dirty="0" smtClean="0"/>
                          <a:t>[5]</a:t>
                        </a:r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2</a:t>
                        </a:r>
                        <a:endParaRPr lang="zh-TW" alt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3</a:t>
                        </a:r>
                        <a:endParaRPr lang="zh-TW" alt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6</a:t>
                        </a:r>
                        <a:endParaRPr lang="zh-TW" alt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="" xmlns:a16="http://schemas.microsoft.com/office/drawing/2014/main" val="10006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altLang="zh-TW" dirty="0" smtClean="0"/>
                          <a:t>[6]</a:t>
                        </a:r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4</a:t>
                        </a:r>
                        <a:endParaRPr lang="zh-TW" alt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0</a:t>
                        </a:r>
                        <a:endParaRPr lang="zh-TW" alt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91</a:t>
                        </a:r>
                        <a:endParaRPr lang="zh-TW" alt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="" xmlns:a16="http://schemas.microsoft.com/office/drawing/2014/main" val="1000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en-US" altLang="zh-TW" dirty="0" smtClean="0"/>
                          <a:t>[7]</a:t>
                        </a:r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5</a:t>
                        </a:r>
                        <a:endParaRPr lang="zh-TW" alt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2</a:t>
                        </a:r>
                        <a:endParaRPr lang="zh-TW" altLang="en-US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dirty="0" smtClean="0"/>
                          <a:t>28</a:t>
                        </a:r>
                        <a:endParaRPr lang="zh-TW" alt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=""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1952786" y="3492103"/>
              <a:ext cx="2352517" cy="2962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9322231" y="2960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37039" y="3426786"/>
            <a:ext cx="1793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Eight non-zeros</a:t>
            </a:r>
            <a:endParaRPr lang="zh-TW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1663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Sparse Matrix Representation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71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238249"/>
            <a:ext cx="7886700" cy="511810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//forward declaration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MatrixTerm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row, col, value;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triple representing a term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Transpose();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Multiply(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rows, cols, terms, capacity;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MatrixTerm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5833454" y="4317386"/>
            <a:ext cx="3203903" cy="534691"/>
            <a:chOff x="5408908" y="3990814"/>
            <a:chExt cx="3203903" cy="534691"/>
          </a:xfrm>
        </p:grpSpPr>
        <p:sp>
          <p:nvSpPr>
            <p:cNvPr id="3" name="右大括弧 2"/>
            <p:cNvSpPr/>
            <p:nvPr/>
          </p:nvSpPr>
          <p:spPr>
            <a:xfrm>
              <a:off x="5408908" y="3990814"/>
              <a:ext cx="201478" cy="534691"/>
            </a:xfrm>
            <a:prstGeom prst="rightBrace">
              <a:avLst>
                <a:gd name="adj1" fmla="val 3525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610386" y="4073493"/>
              <a:ext cx="30024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solidFill>
                    <a:schemeClr val="accent6">
                      <a:lumMod val="75000"/>
                    </a:schemeClr>
                  </a:solidFill>
                </a:rPr>
                <a:t>//described in the following slides</a:t>
              </a:r>
              <a:endParaRPr lang="zh-TW" alt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139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Single Linear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Class </a:t>
            </a:r>
            <a:r>
              <a:rPr lang="en-US" altLang="zh-TW" dirty="0" err="1" smtClean="0">
                <a:ea typeface="新細明體" charset="-120"/>
              </a:rPr>
              <a:t>SparseMatrix</a:t>
            </a:r>
            <a:endParaRPr lang="en-US" altLang="zh-TW" dirty="0" smtClean="0">
              <a:ea typeface="新細明體" charset="-120"/>
            </a:endParaRPr>
          </a:p>
          <a:p>
            <a:pPr lvl="1"/>
            <a:r>
              <a:rPr lang="en-US" altLang="zh-TW" dirty="0" smtClean="0">
                <a:ea typeface="新細明體" charset="-120"/>
              </a:rPr>
              <a:t>Array </a:t>
            </a:r>
            <a:r>
              <a:rPr lang="en-US" altLang="zh-TW" dirty="0" err="1" smtClean="0">
                <a:solidFill>
                  <a:srgbClr val="C00000"/>
                </a:solidFill>
                <a:ea typeface="新細明體" charset="-120"/>
              </a:rPr>
              <a:t>smArray</a:t>
            </a:r>
            <a:r>
              <a:rPr lang="en-US" altLang="zh-TW" dirty="0" smtClean="0">
                <a:ea typeface="新細明體" charset="-120"/>
              </a:rPr>
              <a:t> of triples of type </a:t>
            </a:r>
            <a:r>
              <a:rPr lang="en-US" altLang="zh-TW" dirty="0" err="1" smtClean="0">
                <a:ea typeface="新細明體" charset="-120"/>
              </a:rPr>
              <a:t>MatrixTerm</a:t>
            </a:r>
            <a:endParaRPr lang="en-US" altLang="zh-TW" dirty="0" smtClean="0">
              <a:ea typeface="新細明體" charset="-120"/>
            </a:endParaRPr>
          </a:p>
          <a:p>
            <a:pPr lvl="2"/>
            <a:r>
              <a:rPr lang="en-US" altLang="zh-TW" sz="2400" dirty="0" err="1" smtClean="0">
                <a:ea typeface="新細明體" charset="-120"/>
              </a:rPr>
              <a:t>int</a:t>
            </a:r>
            <a:r>
              <a:rPr lang="en-US" altLang="zh-TW" sz="2400" dirty="0" smtClean="0">
                <a:ea typeface="新細明體" charset="-120"/>
              </a:rPr>
              <a:t> row, </a:t>
            </a:r>
            <a:r>
              <a:rPr lang="en-US" altLang="zh-TW" sz="2400" dirty="0" err="1" smtClean="0">
                <a:ea typeface="新細明體" charset="-120"/>
              </a:rPr>
              <a:t>col</a:t>
            </a:r>
            <a:r>
              <a:rPr lang="en-US" altLang="zh-TW" sz="2400" dirty="0" smtClean="0">
                <a:ea typeface="新細明體" charset="-120"/>
              </a:rPr>
              <a:t>, value</a:t>
            </a:r>
          </a:p>
          <a:p>
            <a:pPr lvl="1"/>
            <a:r>
              <a:rPr lang="en-US" altLang="zh-TW" dirty="0" err="1" smtClean="0">
                <a:ea typeface="新細明體" charset="-120"/>
              </a:rPr>
              <a:t>int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 rows</a:t>
            </a:r>
            <a:r>
              <a:rPr lang="en-US" altLang="zh-TW" dirty="0" smtClean="0">
                <a:ea typeface="新細明體" charset="-120"/>
              </a:rPr>
              <a:t>,          // number of rows</a:t>
            </a:r>
          </a:p>
          <a:p>
            <a:pPr lvl="1">
              <a:buFontTx/>
              <a:buNone/>
            </a:pPr>
            <a:r>
              <a:rPr lang="en-US" altLang="zh-TW" dirty="0" smtClean="0">
                <a:ea typeface="新細明體" charset="-120"/>
              </a:rPr>
              <a:t>          cols,          // number of columns</a:t>
            </a:r>
          </a:p>
          <a:p>
            <a:pPr lvl="1">
              <a:buFontTx/>
              <a:buNone/>
            </a:pPr>
            <a:r>
              <a:rPr lang="en-US" altLang="zh-TW" dirty="0" smtClean="0">
                <a:ea typeface="新細明體" charset="-120"/>
              </a:rPr>
              <a:t>          terms,       // number of nonzero elements</a:t>
            </a:r>
          </a:p>
          <a:p>
            <a:pPr lvl="1">
              <a:buFontTx/>
              <a:buNone/>
            </a:pPr>
            <a:r>
              <a:rPr lang="en-US" altLang="zh-TW" dirty="0" smtClean="0">
                <a:ea typeface="新細明體" charset="-120"/>
              </a:rPr>
              <a:t>          capacity;  // size of </a:t>
            </a:r>
            <a:r>
              <a:rPr lang="en-US" altLang="zh-TW" dirty="0" err="1" smtClean="0">
                <a:ea typeface="新細明體" charset="-120"/>
              </a:rPr>
              <a:t>smArray</a:t>
            </a:r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Size of </a:t>
            </a:r>
            <a:r>
              <a:rPr lang="en-US" altLang="zh-TW" dirty="0" err="1" smtClean="0">
                <a:ea typeface="新細明體" charset="-120"/>
              </a:rPr>
              <a:t>smArray</a:t>
            </a:r>
            <a:r>
              <a:rPr lang="en-US" altLang="zh-TW" dirty="0" smtClean="0">
                <a:ea typeface="新細明體" charset="-120"/>
              </a:rPr>
              <a:t> generally not predictable at time of initialization.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Start with some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default capacity/size </a:t>
            </a:r>
            <a:r>
              <a:rPr lang="en-US" altLang="zh-TW" dirty="0" smtClean="0">
                <a:ea typeface="新細明體" charset="-120"/>
              </a:rPr>
              <a:t>(say 10)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Increase capacity as needed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ea typeface="新細明體" charset="-120"/>
              </a:rPr>
              <a:t>Approximate Memory 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500 x 500 </a:t>
            </a:r>
            <a:r>
              <a:rPr lang="en-US" altLang="zh-TW" dirty="0" smtClean="0">
                <a:ea typeface="新細明體" charset="-120"/>
              </a:rPr>
              <a:t>matrix with 1994 nonzero elements, 4 bytes per element</a:t>
            </a:r>
          </a:p>
          <a:p>
            <a:pPr marL="342900" indent="-342900"/>
            <a:endParaRPr lang="en-US" altLang="zh-TW" dirty="0" smtClean="0">
              <a:ea typeface="新細明體" charset="-120"/>
            </a:endParaRPr>
          </a:p>
          <a:p>
            <a:pPr marL="342900" indent="-342900"/>
            <a:r>
              <a:rPr lang="en-US" altLang="zh-TW" dirty="0" smtClean="0">
                <a:ea typeface="新細明體" charset="-120"/>
              </a:rPr>
              <a:t>2D </a:t>
            </a:r>
            <a:r>
              <a:rPr lang="en-US" altLang="zh-TW" dirty="0" smtClean="0">
                <a:ea typeface="新細明體" charset="-120"/>
              </a:rPr>
              <a:t>array</a:t>
            </a:r>
          </a:p>
          <a:p>
            <a:pPr marL="342900" indent="-342900">
              <a:buNone/>
            </a:pPr>
            <a:r>
              <a:rPr lang="en-US" altLang="zh-TW" dirty="0" smtClean="0">
                <a:ea typeface="新細明體" charset="-120"/>
              </a:rPr>
              <a:t>               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500 x 500 x 4 = 1million bytes</a:t>
            </a:r>
          </a:p>
          <a:p>
            <a:pPr marL="342900" indent="-342900"/>
            <a:r>
              <a:rPr lang="en-US" altLang="zh-TW" dirty="0" smtClean="0">
                <a:ea typeface="新細明體" charset="-120"/>
              </a:rPr>
              <a:t>Class </a:t>
            </a:r>
            <a:r>
              <a:rPr lang="en-US" altLang="zh-TW" dirty="0" err="1" smtClean="0">
                <a:ea typeface="新細明體" charset="-120"/>
              </a:rPr>
              <a:t>SparseMatrix</a:t>
            </a:r>
            <a:endParaRPr lang="en-US" altLang="zh-TW" dirty="0" smtClean="0">
              <a:ea typeface="新細明體" charset="-120"/>
            </a:endParaRPr>
          </a:p>
          <a:p>
            <a:pPr marL="342900" indent="-342900">
              <a:buNone/>
            </a:pP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              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3 x 1994 x 4 + 4 x 4</a:t>
            </a:r>
          </a:p>
          <a:p>
            <a:pPr marL="342900" indent="-342900">
              <a:buNone/>
            </a:pP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                            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           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=  23,944  bytes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Array Resizing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713" y="1502227"/>
            <a:ext cx="7200900" cy="27758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TW" sz="2400" dirty="0" smtClean="0">
                <a:solidFill>
                  <a:srgbClr val="0000CC"/>
                </a:solidFill>
                <a:ea typeface="新細明體" charset="-120"/>
              </a:rPr>
              <a:t>if</a:t>
            </a:r>
            <a:r>
              <a:rPr lang="en-US" altLang="zh-TW" sz="2400" dirty="0" smtClean="0">
                <a:ea typeface="新細明體" charset="-120"/>
              </a:rPr>
              <a:t> (</a:t>
            </a:r>
            <a:r>
              <a:rPr lang="en-US" altLang="zh-TW" sz="2400" dirty="0" err="1" smtClean="0">
                <a:ea typeface="新細明體" charset="-120"/>
              </a:rPr>
              <a:t>newSize</a:t>
            </a:r>
            <a:r>
              <a:rPr lang="en-US" altLang="zh-TW" sz="2400" dirty="0" smtClean="0">
                <a:ea typeface="新細明體" charset="-120"/>
              </a:rPr>
              <a:t> &lt; </a:t>
            </a:r>
            <a:r>
              <a:rPr lang="en-US" altLang="zh-TW" sz="2400" dirty="0" smtClean="0">
                <a:ea typeface="新細明體" charset="-120"/>
              </a:rPr>
              <a:t>terms)</a:t>
            </a:r>
            <a:r>
              <a:rPr lang="en-US" altLang="zh-TW" sz="2400" dirty="0" smtClean="0">
                <a:solidFill>
                  <a:srgbClr val="0000CC"/>
                </a:solidFill>
                <a:ea typeface="新細明體" charset="-120"/>
              </a:rPr>
              <a:t> throw </a:t>
            </a:r>
            <a:r>
              <a:rPr lang="en-US" altLang="zh-TW" sz="2400" dirty="0" smtClean="0">
                <a:ea typeface="新細明體" charset="-120"/>
              </a:rPr>
              <a:t>“</a:t>
            </a:r>
            <a:r>
              <a:rPr lang="en-US" altLang="zh-TW" sz="2400" dirty="0" smtClean="0">
                <a:ea typeface="新細明體" charset="-120"/>
              </a:rPr>
              <a:t>Error”;</a:t>
            </a:r>
          </a:p>
          <a:p>
            <a:pPr>
              <a:buFontTx/>
              <a:buNone/>
            </a:pPr>
            <a:r>
              <a:rPr lang="en-US" altLang="zh-TW" sz="2400" dirty="0" err="1" smtClean="0">
                <a:ea typeface="新細明體" charset="-120"/>
              </a:rPr>
              <a:t>MatrixTerm</a:t>
            </a:r>
            <a:r>
              <a:rPr lang="en-US" altLang="zh-TW" sz="2400" dirty="0" smtClean="0">
                <a:ea typeface="新細明體" charset="-120"/>
              </a:rPr>
              <a:t> *temp = </a:t>
            </a:r>
            <a:r>
              <a:rPr lang="en-US" altLang="zh-TW" sz="2400" dirty="0" smtClean="0">
                <a:solidFill>
                  <a:srgbClr val="0000CC"/>
                </a:solidFill>
                <a:ea typeface="新細明體" charset="-120"/>
              </a:rPr>
              <a:t>new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err="1" smtClean="0">
                <a:ea typeface="新細明體" charset="-120"/>
              </a:rPr>
              <a:t>MatrixTerm</a:t>
            </a:r>
            <a:r>
              <a:rPr lang="en-US" altLang="zh-TW" sz="2400" dirty="0" smtClean="0">
                <a:ea typeface="新細明體" charset="-120"/>
              </a:rPr>
              <a:t>[</a:t>
            </a:r>
            <a:r>
              <a:rPr lang="en-US" altLang="zh-TW" sz="2400" dirty="0" err="1" smtClean="0">
                <a:ea typeface="新細明體" charset="-120"/>
              </a:rPr>
              <a:t>newSize</a:t>
            </a:r>
            <a:r>
              <a:rPr lang="en-US" altLang="zh-TW" sz="2400" dirty="0" smtClean="0">
                <a:ea typeface="新細明體" charset="-120"/>
              </a:rPr>
              <a:t>];</a:t>
            </a:r>
          </a:p>
          <a:p>
            <a:pPr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copy(</a:t>
            </a:r>
            <a:r>
              <a:rPr lang="en-US" altLang="zh-TW" sz="2400" dirty="0" err="1" smtClean="0">
                <a:ea typeface="新細明體" charset="-120"/>
              </a:rPr>
              <a:t>smArray</a:t>
            </a:r>
            <a:r>
              <a:rPr lang="en-US" altLang="zh-TW" sz="2400" dirty="0" smtClean="0">
                <a:ea typeface="新細明體" charset="-120"/>
              </a:rPr>
              <a:t>, </a:t>
            </a:r>
            <a:r>
              <a:rPr lang="en-US" altLang="zh-TW" sz="2400" dirty="0" err="1" smtClean="0">
                <a:ea typeface="新細明體" charset="-120"/>
              </a:rPr>
              <a:t>smArray+terms</a:t>
            </a:r>
            <a:r>
              <a:rPr lang="en-US" altLang="zh-TW" sz="2400" dirty="0" smtClean="0">
                <a:ea typeface="新細明體" charset="-120"/>
              </a:rPr>
              <a:t>, temp);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rgbClr val="0000CC"/>
                </a:solidFill>
                <a:ea typeface="新細明體" charset="-120"/>
              </a:rPr>
              <a:t>delete</a:t>
            </a:r>
            <a:r>
              <a:rPr lang="en-US" altLang="zh-TW" sz="2400" dirty="0" smtClean="0">
                <a:ea typeface="新細明體" charset="-120"/>
              </a:rPr>
              <a:t> [] </a:t>
            </a:r>
            <a:r>
              <a:rPr lang="en-US" altLang="zh-TW" sz="2400" dirty="0" err="1" smtClean="0">
                <a:ea typeface="新細明體" charset="-120"/>
              </a:rPr>
              <a:t>smArray</a:t>
            </a:r>
            <a:r>
              <a:rPr lang="en-US" altLang="zh-TW" sz="2400" dirty="0" smtClean="0">
                <a:ea typeface="新細明體" charset="-120"/>
              </a:rPr>
              <a:t>;</a:t>
            </a:r>
          </a:p>
          <a:p>
            <a:pPr>
              <a:buFontTx/>
              <a:buNone/>
            </a:pPr>
            <a:r>
              <a:rPr lang="en-US" altLang="zh-TW" sz="2400" dirty="0" err="1" smtClean="0">
                <a:ea typeface="新細明體" charset="-120"/>
              </a:rPr>
              <a:t>smArray</a:t>
            </a:r>
            <a:r>
              <a:rPr lang="en-US" altLang="zh-TW" sz="2400" dirty="0" smtClean="0">
                <a:ea typeface="新細明體" charset="-120"/>
              </a:rPr>
              <a:t> = temp;</a:t>
            </a:r>
          </a:p>
          <a:p>
            <a:pPr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capacity = </a:t>
            </a:r>
            <a:r>
              <a:rPr lang="en-US" altLang="zh-TW" sz="2400" dirty="0" err="1" smtClean="0">
                <a:ea typeface="新細明體" charset="-120"/>
              </a:rPr>
              <a:t>newSize</a:t>
            </a:r>
            <a:r>
              <a:rPr lang="en-US" altLang="zh-TW" sz="2400" dirty="0" smtClean="0">
                <a:ea typeface="新細明體" charset="-120"/>
              </a:rPr>
              <a:t>;</a:t>
            </a:r>
          </a:p>
          <a:p>
            <a:pPr>
              <a:buNone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73528" y="4490357"/>
            <a:ext cx="8343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TW" sz="2400" dirty="0" smtClean="0">
                <a:ea typeface="新細明體" charset="-120"/>
              </a:rPr>
              <a:t>To avoid spending too much overall time resizing arrays, we generally set </a:t>
            </a:r>
            <a:r>
              <a:rPr lang="en-US" altLang="zh-TW" sz="2400" dirty="0" err="1" smtClean="0">
                <a:solidFill>
                  <a:srgbClr val="C00000"/>
                </a:solidFill>
                <a:ea typeface="新細明體" charset="-120"/>
              </a:rPr>
              <a:t>newSize</a:t>
            </a:r>
            <a:r>
              <a:rPr lang="en-US" altLang="zh-TW" sz="2400" dirty="0" smtClean="0">
                <a:solidFill>
                  <a:srgbClr val="C00000"/>
                </a:solidFill>
                <a:ea typeface="新細明體" charset="-120"/>
              </a:rPr>
              <a:t> = c * </a:t>
            </a:r>
            <a:r>
              <a:rPr lang="en-US" altLang="zh-TW" sz="2400" dirty="0" err="1" smtClean="0">
                <a:solidFill>
                  <a:srgbClr val="C00000"/>
                </a:solidFill>
                <a:ea typeface="新細明體" charset="-120"/>
              </a:rPr>
              <a:t>oldSize</a:t>
            </a:r>
            <a:r>
              <a:rPr lang="en-US" altLang="zh-TW" sz="2400" dirty="0" smtClean="0">
                <a:ea typeface="新細明體" charset="-120"/>
              </a:rPr>
              <a:t>, where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  <a:ea typeface="新細明體" charset="-120"/>
              </a:rPr>
              <a:t>c &gt;0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is some constant.</a:t>
            </a:r>
          </a:p>
          <a:p>
            <a:pPr marL="179388" indent="-179388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TW" sz="2400" dirty="0" smtClean="0">
                <a:ea typeface="新細明體" charset="-120"/>
              </a:rPr>
              <a:t>Quite often, we use </a:t>
            </a:r>
            <a:r>
              <a:rPr lang="en-US" altLang="zh-TW" sz="2400" dirty="0" smtClean="0">
                <a:solidFill>
                  <a:srgbClr val="0000CC"/>
                </a:solidFill>
                <a:ea typeface="新細明體" charset="-120"/>
              </a:rPr>
              <a:t>c = 2</a:t>
            </a:r>
            <a:r>
              <a:rPr lang="en-US" altLang="zh-TW" sz="2400" dirty="0" smtClean="0">
                <a:ea typeface="新細明體" charset="-120"/>
              </a:rPr>
              <a:t> (array doubling) or </a:t>
            </a:r>
            <a:r>
              <a:rPr lang="en-US" altLang="zh-TW" sz="2400" dirty="0" smtClean="0">
                <a:solidFill>
                  <a:srgbClr val="0000CC"/>
                </a:solidFill>
                <a:ea typeface="新細明體" charset="-120"/>
              </a:rPr>
              <a:t>c = 1.5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pPr marL="179388" indent="-179388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TW" sz="2400" dirty="0" smtClean="0">
                <a:ea typeface="新細明體" charset="-120"/>
              </a:rPr>
              <a:t>Now, we can show that the total time spent in resizing is </a:t>
            </a:r>
            <a:r>
              <a:rPr lang="en-US" altLang="zh-TW" sz="2400" dirty="0" smtClean="0">
                <a:solidFill>
                  <a:srgbClr val="C00000"/>
                </a:solidFill>
                <a:ea typeface="新細明體" charset="-120"/>
              </a:rPr>
              <a:t>O(s),</a:t>
            </a:r>
            <a:r>
              <a:rPr lang="en-US" altLang="zh-TW" sz="2400" dirty="0" smtClean="0">
                <a:ea typeface="新細明體" charset="-120"/>
              </a:rPr>
              <a:t> where </a:t>
            </a:r>
            <a:r>
              <a:rPr lang="en-US" altLang="zh-TW" sz="2400" dirty="0" smtClean="0">
                <a:solidFill>
                  <a:srgbClr val="C00000"/>
                </a:solidFill>
                <a:ea typeface="新細明體" charset="-120"/>
              </a:rPr>
              <a:t>s</a:t>
            </a:r>
            <a:r>
              <a:rPr lang="en-US" altLang="zh-TW" sz="2400" dirty="0" smtClean="0">
                <a:ea typeface="新細明體" charset="-120"/>
              </a:rPr>
              <a:t> is the maximum number of elements added to </a:t>
            </a:r>
            <a:r>
              <a:rPr lang="en-US" altLang="zh-TW" sz="2400" dirty="0" err="1" smtClean="0">
                <a:solidFill>
                  <a:srgbClr val="0000CC"/>
                </a:solidFill>
                <a:ea typeface="新細明體" charset="-120"/>
              </a:rPr>
              <a:t>smArray</a:t>
            </a:r>
            <a:r>
              <a:rPr lang="en-US" altLang="zh-TW" sz="2400" dirty="0" smtClean="0">
                <a:ea typeface="新細明體" charset="-120"/>
              </a:rPr>
              <a:t>.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圓角矩形 27"/>
          <p:cNvSpPr/>
          <p:nvPr/>
        </p:nvSpPr>
        <p:spPr>
          <a:xfrm>
            <a:off x="6520544" y="4294414"/>
            <a:ext cx="190499" cy="1714499"/>
          </a:xfrm>
          <a:prstGeom prst="round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1926771" y="4441371"/>
            <a:ext cx="914400" cy="261258"/>
          </a:xfrm>
          <a:prstGeom prst="round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Transpose a Sparse Matrix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75</a:t>
            </a:fld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4542202" y="2402724"/>
            <a:ext cx="201795" cy="22657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975183" y="1799017"/>
            <a:ext cx="2844258" cy="275131"/>
          </a:xfrm>
          <a:prstGeom prst="round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 rot="5400000">
            <a:off x="4854434" y="2340402"/>
            <a:ext cx="1560069" cy="351223"/>
          </a:xfrm>
          <a:prstGeom prst="round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299" y="1735978"/>
            <a:ext cx="3072332" cy="16652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30" y="1735978"/>
            <a:ext cx="3068471" cy="166526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43699" y="3661075"/>
            <a:ext cx="110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Matrix A</a:t>
            </a:r>
            <a:endParaRPr lang="zh-TW" altLang="en-US" sz="20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60604" y="366107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Matrix B = A</a:t>
            </a:r>
            <a:r>
              <a:rPr lang="en-US" altLang="zh-TW" sz="2000" b="1" baseline="30000" dirty="0" smtClean="0"/>
              <a:t>T</a:t>
            </a:r>
            <a:endParaRPr lang="zh-TW" altLang="en-US" sz="2000" b="1" baseline="300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845129" y="4310743"/>
            <a:ext cx="1175657" cy="1605677"/>
            <a:chOff x="1845129" y="4310743"/>
            <a:chExt cx="1175657" cy="1605677"/>
          </a:xfrm>
        </p:grpSpPr>
        <p:sp>
          <p:nvSpPr>
            <p:cNvPr id="13" name="矩形 12"/>
            <p:cNvSpPr/>
            <p:nvPr/>
          </p:nvSpPr>
          <p:spPr>
            <a:xfrm>
              <a:off x="1845129" y="4408714"/>
              <a:ext cx="1061357" cy="14369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861457" y="4376056"/>
              <a:ext cx="1159329" cy="1469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 smtClean="0">
                  <a:solidFill>
                    <a:schemeClr val="hlink"/>
                  </a:solidFill>
                  <a:ea typeface="新細明體" charset="-120"/>
                </a:rPr>
                <a:t>0 </a:t>
              </a: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0 3 0 </a:t>
              </a:r>
              <a:r>
                <a:rPr lang="en-US" altLang="zh-TW" sz="2000" dirty="0" smtClean="0">
                  <a:solidFill>
                    <a:schemeClr val="hlink"/>
                  </a:solidFill>
                  <a:ea typeface="新細明體" charset="-120"/>
                </a:rPr>
                <a:t>4        </a:t>
              </a:r>
              <a:endParaRPr lang="en-US" altLang="zh-TW" sz="2000" dirty="0">
                <a:solidFill>
                  <a:schemeClr val="hlink"/>
                </a:solidFill>
                <a:ea typeface="新細明體" charset="-120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0 0 5 7 0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0 0 0 0 0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0 2 6 0 0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959429" y="4310743"/>
              <a:ext cx="881742" cy="146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948539" y="5769463"/>
              <a:ext cx="881742" cy="146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466114" y="4114836"/>
            <a:ext cx="996043" cy="2041035"/>
            <a:chOff x="6466114" y="4114836"/>
            <a:chExt cx="996043" cy="2041035"/>
          </a:xfrm>
        </p:grpSpPr>
        <p:sp>
          <p:nvSpPr>
            <p:cNvPr id="23" name="矩形 22"/>
            <p:cNvSpPr/>
            <p:nvPr/>
          </p:nvSpPr>
          <p:spPr>
            <a:xfrm>
              <a:off x="6482443" y="4229100"/>
              <a:ext cx="832757" cy="1812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6466114" y="4218214"/>
              <a:ext cx="996043" cy="1888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 smtClean="0">
                  <a:solidFill>
                    <a:schemeClr val="hlink"/>
                  </a:solidFill>
                  <a:ea typeface="新細明體" charset="-120"/>
                </a:rPr>
                <a:t>0 </a:t>
              </a: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0 0 0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0 0 0 2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3 5 0 6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0 7 0 0 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4 0 0 0 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596743" y="5987178"/>
              <a:ext cx="664024" cy="168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569530" y="4114836"/>
              <a:ext cx="664024" cy="168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向右箭號 25"/>
          <p:cNvSpPr/>
          <p:nvPr/>
        </p:nvSpPr>
        <p:spPr>
          <a:xfrm>
            <a:off x="4253731" y="4857453"/>
            <a:ext cx="857112" cy="26971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725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Sparse Matrix Transpose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76</a:t>
            </a:fld>
            <a:endParaRPr lang="zh-TW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987136" y="4419600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TW" sz="3200" dirty="0" smtClean="0">
                <a:solidFill>
                  <a:srgbClr val="0000CC"/>
                </a:solidFill>
                <a:ea typeface="新細明體" charset="-120"/>
              </a:rPr>
              <a:t>1  2  2  2  3  4</a:t>
            </a:r>
            <a:endParaRPr lang="en-US" altLang="zh-TW" sz="3200" dirty="0">
              <a:solidFill>
                <a:srgbClr val="0000CC"/>
              </a:solidFill>
              <a:ea typeface="新細明體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smtClean="0">
                <a:solidFill>
                  <a:srgbClr val="C00000"/>
                </a:solidFill>
                <a:ea typeface="新細明體" charset="-120"/>
              </a:rPr>
              <a:t>3  0  1  3  1  0</a:t>
            </a:r>
            <a:endParaRPr lang="en-US" altLang="zh-TW" sz="3200" dirty="0">
              <a:solidFill>
                <a:srgbClr val="C00000"/>
              </a:solidFill>
              <a:ea typeface="新細明體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>
                <a:ea typeface="新細明體" charset="-120"/>
              </a:rPr>
              <a:t>2  3  5  6  7  4</a:t>
            </a: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304800" y="3886200"/>
            <a:ext cx="4343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endParaRPr lang="en-US" altLang="zh-TW" sz="32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>
                <a:ea typeface="新細明體" charset="-120"/>
              </a:rPr>
              <a:t>row        </a:t>
            </a:r>
            <a:r>
              <a:rPr lang="en-US" altLang="zh-TW" sz="3200" dirty="0" smtClean="0">
                <a:solidFill>
                  <a:srgbClr val="C00000"/>
                </a:solidFill>
                <a:ea typeface="新細明體" charset="-120"/>
              </a:rPr>
              <a:t>0  0  1  1  3  3</a:t>
            </a:r>
            <a:endParaRPr lang="en-US" altLang="zh-TW" sz="3200" dirty="0">
              <a:solidFill>
                <a:srgbClr val="C00000"/>
              </a:solidFill>
              <a:ea typeface="新細明體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smtClean="0">
                <a:ea typeface="新細明體" charset="-120"/>
              </a:rPr>
              <a:t>column </a:t>
            </a:r>
            <a:r>
              <a:rPr lang="en-US" altLang="zh-TW" sz="3200" dirty="0" smtClean="0">
                <a:solidFill>
                  <a:srgbClr val="0000CC"/>
                </a:solidFill>
                <a:ea typeface="新細明體" charset="-120"/>
              </a:rPr>
              <a:t>2  4  2  3  1  2</a:t>
            </a:r>
            <a:endParaRPr lang="en-US" altLang="zh-TW" sz="3200" dirty="0">
              <a:solidFill>
                <a:srgbClr val="0000CC"/>
              </a:solidFill>
              <a:ea typeface="新細明體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>
                <a:ea typeface="新細明體" charset="-120"/>
              </a:rPr>
              <a:t>value     3  4  5  7  2  6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730826" y="1877722"/>
            <a:ext cx="1175657" cy="1605677"/>
            <a:chOff x="1845129" y="4310743"/>
            <a:chExt cx="1175657" cy="1605677"/>
          </a:xfrm>
        </p:grpSpPr>
        <p:sp>
          <p:nvSpPr>
            <p:cNvPr id="9" name="矩形 8"/>
            <p:cNvSpPr/>
            <p:nvPr/>
          </p:nvSpPr>
          <p:spPr>
            <a:xfrm>
              <a:off x="1845129" y="4408714"/>
              <a:ext cx="1061357" cy="14369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861457" y="4376056"/>
              <a:ext cx="1159329" cy="1469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 smtClean="0">
                  <a:solidFill>
                    <a:schemeClr val="hlink"/>
                  </a:solidFill>
                  <a:ea typeface="新細明體" charset="-120"/>
                </a:rPr>
                <a:t>0 </a:t>
              </a: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0 3 0 </a:t>
              </a:r>
              <a:r>
                <a:rPr lang="en-US" altLang="zh-TW" sz="2000" dirty="0" smtClean="0">
                  <a:solidFill>
                    <a:schemeClr val="hlink"/>
                  </a:solidFill>
                  <a:ea typeface="新細明體" charset="-120"/>
                </a:rPr>
                <a:t>4        </a:t>
              </a:r>
              <a:endParaRPr lang="en-US" altLang="zh-TW" sz="2000" dirty="0">
                <a:solidFill>
                  <a:schemeClr val="hlink"/>
                </a:solidFill>
                <a:ea typeface="新細明體" charset="-120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0 0 5 7 0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0 0 0 0 0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0 2 6 0 0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959429" y="4310743"/>
              <a:ext cx="881742" cy="146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948539" y="5769463"/>
              <a:ext cx="881742" cy="146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351811" y="1681815"/>
            <a:ext cx="996043" cy="2041035"/>
            <a:chOff x="6466114" y="4114836"/>
            <a:chExt cx="996043" cy="2041035"/>
          </a:xfrm>
        </p:grpSpPr>
        <p:sp>
          <p:nvSpPr>
            <p:cNvPr id="14" name="矩形 13"/>
            <p:cNvSpPr/>
            <p:nvPr/>
          </p:nvSpPr>
          <p:spPr>
            <a:xfrm>
              <a:off x="6482443" y="4229100"/>
              <a:ext cx="832757" cy="1812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6466114" y="4218214"/>
              <a:ext cx="996043" cy="1888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 smtClean="0">
                  <a:solidFill>
                    <a:schemeClr val="hlink"/>
                  </a:solidFill>
                  <a:ea typeface="新細明體" charset="-120"/>
                </a:rPr>
                <a:t>0 </a:t>
              </a: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0 0 0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0 0 0 2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3 5 0 6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0 7 0 0 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TW" sz="2000" dirty="0">
                  <a:solidFill>
                    <a:schemeClr val="hlink"/>
                  </a:solidFill>
                  <a:ea typeface="新細明體" charset="-120"/>
                </a:rPr>
                <a:t>4 0 0 0 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596743" y="5987178"/>
              <a:ext cx="664024" cy="168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569530" y="4114836"/>
              <a:ext cx="664024" cy="168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向右箭號 17"/>
          <p:cNvSpPr/>
          <p:nvPr/>
        </p:nvSpPr>
        <p:spPr>
          <a:xfrm>
            <a:off x="4139428" y="2424432"/>
            <a:ext cx="857112" cy="26971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4569416" y="5140423"/>
            <a:ext cx="857112" cy="26971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729396" y="3644746"/>
            <a:ext cx="110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Matrix A</a:t>
            </a:r>
            <a:endParaRPr lang="zh-TW" altLang="en-US" sz="20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946301" y="364474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Matrix B = A</a:t>
            </a:r>
            <a:r>
              <a:rPr lang="en-US" altLang="zh-TW" sz="2000" b="1" baseline="30000" dirty="0" smtClean="0"/>
              <a:t>T</a:t>
            </a:r>
            <a:endParaRPr lang="zh-TW" altLang="en-US" sz="2000" b="1" baseline="30000" dirty="0"/>
          </a:p>
        </p:txBody>
      </p:sp>
      <p:sp>
        <p:nvSpPr>
          <p:cNvPr id="22" name="圓角矩形 21"/>
          <p:cNvSpPr/>
          <p:nvPr/>
        </p:nvSpPr>
        <p:spPr>
          <a:xfrm>
            <a:off x="3249387" y="4506686"/>
            <a:ext cx="293914" cy="17308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014359" y="4430486"/>
            <a:ext cx="293914" cy="17308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3362510" y="6253843"/>
            <a:ext cx="2786090" cy="356772"/>
          </a:xfrm>
          <a:custGeom>
            <a:avLst/>
            <a:gdLst>
              <a:gd name="connsiteX0" fmla="*/ 1176 w 2786090"/>
              <a:gd name="connsiteY0" fmla="*/ 65314 h 356772"/>
              <a:gd name="connsiteX1" fmla="*/ 66490 w 2786090"/>
              <a:gd name="connsiteY1" fmla="*/ 163286 h 356772"/>
              <a:gd name="connsiteX2" fmla="*/ 99147 w 2786090"/>
              <a:gd name="connsiteY2" fmla="*/ 212271 h 356772"/>
              <a:gd name="connsiteX3" fmla="*/ 148133 w 2786090"/>
              <a:gd name="connsiteY3" fmla="*/ 228600 h 356772"/>
              <a:gd name="connsiteX4" fmla="*/ 197119 w 2786090"/>
              <a:gd name="connsiteY4" fmla="*/ 261257 h 356772"/>
              <a:gd name="connsiteX5" fmla="*/ 409390 w 2786090"/>
              <a:gd name="connsiteY5" fmla="*/ 293914 h 356772"/>
              <a:gd name="connsiteX6" fmla="*/ 1307461 w 2786090"/>
              <a:gd name="connsiteY6" fmla="*/ 310243 h 356772"/>
              <a:gd name="connsiteX7" fmla="*/ 1650361 w 2786090"/>
              <a:gd name="connsiteY7" fmla="*/ 310243 h 356772"/>
              <a:gd name="connsiteX8" fmla="*/ 1797319 w 2786090"/>
              <a:gd name="connsiteY8" fmla="*/ 293914 h 356772"/>
              <a:gd name="connsiteX9" fmla="*/ 2042247 w 2786090"/>
              <a:gd name="connsiteY9" fmla="*/ 261257 h 356772"/>
              <a:gd name="connsiteX10" fmla="*/ 2205533 w 2786090"/>
              <a:gd name="connsiteY10" fmla="*/ 228600 h 356772"/>
              <a:gd name="connsiteX11" fmla="*/ 2319833 w 2786090"/>
              <a:gd name="connsiteY11" fmla="*/ 212271 h 356772"/>
              <a:gd name="connsiteX12" fmla="*/ 2548433 w 2786090"/>
              <a:gd name="connsiteY12" fmla="*/ 179614 h 356772"/>
              <a:gd name="connsiteX13" fmla="*/ 2695390 w 2786090"/>
              <a:gd name="connsiteY13" fmla="*/ 114300 h 356772"/>
              <a:gd name="connsiteX14" fmla="*/ 2728047 w 2786090"/>
              <a:gd name="connsiteY14" fmla="*/ 65314 h 356772"/>
              <a:gd name="connsiteX15" fmla="*/ 2777033 w 2786090"/>
              <a:gd name="connsiteY15" fmla="*/ 0 h 35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86090" h="356772">
                <a:moveTo>
                  <a:pt x="1176" y="65314"/>
                </a:moveTo>
                <a:cubicBezTo>
                  <a:pt x="66998" y="196959"/>
                  <a:pt x="0" y="80173"/>
                  <a:pt x="66490" y="163286"/>
                </a:cubicBezTo>
                <a:cubicBezTo>
                  <a:pt x="78749" y="178610"/>
                  <a:pt x="83823" y="200012"/>
                  <a:pt x="99147" y="212271"/>
                </a:cubicBezTo>
                <a:cubicBezTo>
                  <a:pt x="112587" y="223023"/>
                  <a:pt x="132738" y="220903"/>
                  <a:pt x="148133" y="228600"/>
                </a:cubicBezTo>
                <a:cubicBezTo>
                  <a:pt x="165686" y="237376"/>
                  <a:pt x="179566" y="252481"/>
                  <a:pt x="197119" y="261257"/>
                </a:cubicBezTo>
                <a:cubicBezTo>
                  <a:pt x="253793" y="289594"/>
                  <a:pt x="369461" y="292685"/>
                  <a:pt x="409390" y="293914"/>
                </a:cubicBezTo>
                <a:cubicBezTo>
                  <a:pt x="708655" y="303122"/>
                  <a:pt x="1008104" y="304800"/>
                  <a:pt x="1307461" y="310243"/>
                </a:cubicBezTo>
                <a:cubicBezTo>
                  <a:pt x="1447054" y="356772"/>
                  <a:pt x="1353404" y="332240"/>
                  <a:pt x="1650361" y="310243"/>
                </a:cubicBezTo>
                <a:cubicBezTo>
                  <a:pt x="1699514" y="306602"/>
                  <a:pt x="1748333" y="299357"/>
                  <a:pt x="1797319" y="293914"/>
                </a:cubicBezTo>
                <a:cubicBezTo>
                  <a:pt x="1923548" y="251839"/>
                  <a:pt x="1771780" y="298139"/>
                  <a:pt x="2042247" y="261257"/>
                </a:cubicBezTo>
                <a:cubicBezTo>
                  <a:pt x="2097245" y="253757"/>
                  <a:pt x="2150871" y="238246"/>
                  <a:pt x="2205533" y="228600"/>
                </a:cubicBezTo>
                <a:cubicBezTo>
                  <a:pt x="2243434" y="221912"/>
                  <a:pt x="2281794" y="218123"/>
                  <a:pt x="2319833" y="212271"/>
                </a:cubicBezTo>
                <a:cubicBezTo>
                  <a:pt x="2523853" y="180883"/>
                  <a:pt x="2301762" y="210449"/>
                  <a:pt x="2548433" y="179614"/>
                </a:cubicBezTo>
                <a:cubicBezTo>
                  <a:pt x="2665021" y="140751"/>
                  <a:pt x="2617762" y="166052"/>
                  <a:pt x="2695390" y="114300"/>
                </a:cubicBezTo>
                <a:cubicBezTo>
                  <a:pt x="2706276" y="97971"/>
                  <a:pt x="2714170" y="79191"/>
                  <a:pt x="2728047" y="65314"/>
                </a:cubicBezTo>
                <a:cubicBezTo>
                  <a:pt x="2786090" y="7271"/>
                  <a:pt x="2777033" y="63014"/>
                  <a:pt x="2777033" y="0"/>
                </a:cubicBezTo>
              </a:path>
            </a:pathLst>
          </a:custGeom>
          <a:ln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Row-by-Row Transpose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3862430" cy="4667630"/>
          </a:xfrm>
        </p:spPr>
        <p:txBody>
          <a:bodyPr/>
          <a:lstStyle/>
          <a:p>
            <a:r>
              <a:rPr lang="en-US" altLang="zh-TW" dirty="0" smtClean="0"/>
              <a:t>We cannot determine the positions in the output array to write to!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77</a:t>
            </a:fld>
            <a:endParaRPr lang="zh-TW" altLang="en-US"/>
          </a:p>
        </p:txBody>
      </p:sp>
      <p:graphicFrame>
        <p:nvGraphicFramePr>
          <p:cNvPr id="5" name="內容版面配置區 7"/>
          <p:cNvGraphicFramePr>
            <a:graphicFrameLocks/>
          </p:cNvGraphicFramePr>
          <p:nvPr>
            <p:extLst/>
          </p:nvPr>
        </p:nvGraphicFramePr>
        <p:xfrm>
          <a:off x="659130" y="3041129"/>
          <a:ext cx="3646173" cy="3337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39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831517508"/>
              </p:ext>
            </p:extLst>
          </p:nvPr>
        </p:nvGraphicFramePr>
        <p:xfrm>
          <a:off x="4869177" y="3018269"/>
          <a:ext cx="3646173" cy="3337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39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4102662" y="3600956"/>
            <a:ext cx="849664" cy="15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102662" y="3958557"/>
            <a:ext cx="610747" cy="9079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4102662" y="4295216"/>
            <a:ext cx="594041" cy="13106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向右箭號 19"/>
          <p:cNvSpPr/>
          <p:nvPr/>
        </p:nvSpPr>
        <p:spPr>
          <a:xfrm>
            <a:off x="6741478" y="2181246"/>
            <a:ext cx="201795" cy="22657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4864359" y="1722868"/>
            <a:ext cx="1682108" cy="249237"/>
          </a:xfrm>
          <a:prstGeom prst="round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 rot="5400000">
            <a:off x="6771118" y="2107726"/>
            <a:ext cx="977479" cy="223952"/>
          </a:xfrm>
          <a:prstGeom prst="round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527" y="1730960"/>
            <a:ext cx="1880972" cy="101952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070" y="1730960"/>
            <a:ext cx="1878608" cy="1019523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4421341" y="429506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?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468008" y="495054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?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52786" y="3394129"/>
            <a:ext cx="2352517" cy="29622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162833" y="3393607"/>
            <a:ext cx="2352517" cy="29622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003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Column-by-Column Transpose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509333"/>
            <a:ext cx="4010621" cy="14928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Exploit the fact that we can search the input array for terms belonging to a particular column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78</a:t>
            </a:fld>
            <a:endParaRPr lang="zh-TW" altLang="en-US"/>
          </a:p>
        </p:txBody>
      </p:sp>
      <p:graphicFrame>
        <p:nvGraphicFramePr>
          <p:cNvPr id="5" name="內容版面配置區 7"/>
          <p:cNvGraphicFramePr>
            <a:graphicFrameLocks/>
          </p:cNvGraphicFramePr>
          <p:nvPr>
            <p:extLst/>
          </p:nvPr>
        </p:nvGraphicFramePr>
        <p:xfrm>
          <a:off x="659130" y="3041129"/>
          <a:ext cx="3646173" cy="3337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39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7"/>
          <p:cNvGraphicFramePr>
            <a:graphicFrameLocks/>
          </p:cNvGraphicFramePr>
          <p:nvPr>
            <p:extLst/>
          </p:nvPr>
        </p:nvGraphicFramePr>
        <p:xfrm>
          <a:off x="4869177" y="3018269"/>
          <a:ext cx="3646173" cy="3337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39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smArray</a:t>
                      </a:r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向右箭號 14"/>
          <p:cNvSpPr/>
          <p:nvPr/>
        </p:nvSpPr>
        <p:spPr>
          <a:xfrm>
            <a:off x="6741478" y="2181246"/>
            <a:ext cx="201795" cy="22657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7146303" y="1722868"/>
            <a:ext cx="1682108" cy="249237"/>
          </a:xfrm>
          <a:prstGeom prst="round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 rot="5400000">
            <a:off x="4440622" y="2107726"/>
            <a:ext cx="977479" cy="223952"/>
          </a:xfrm>
          <a:prstGeom prst="round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527" y="1730960"/>
            <a:ext cx="1880972" cy="101952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070" y="1730960"/>
            <a:ext cx="1878608" cy="1019523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4102662" y="3600956"/>
            <a:ext cx="849664" cy="155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102662" y="3948913"/>
            <a:ext cx="849664" cy="18935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2983424" y="3449847"/>
            <a:ext cx="286719" cy="302217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983424" y="5691341"/>
            <a:ext cx="286719" cy="302217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06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Transpose a Sparse Matrix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79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238249"/>
            <a:ext cx="7886700" cy="511810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::Transpose(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b(cols , rows , terms);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(terms &gt; 0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currentB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c = 0 ; c &lt; cols ;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0 ;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terms ;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 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].col = = c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 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b.smArray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currentB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].row =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b.smArray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currentB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].col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].row;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b.smArray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currentB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value = 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].value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currentB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of 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(terms &gt;0)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右大括弧 2"/>
          <p:cNvSpPr/>
          <p:nvPr/>
        </p:nvSpPr>
        <p:spPr>
          <a:xfrm>
            <a:off x="6378767" y="2834223"/>
            <a:ext cx="307498" cy="590718"/>
          </a:xfrm>
          <a:prstGeom prst="rightBrace">
            <a:avLst>
              <a:gd name="adj1" fmla="val 530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67999" y="2814284"/>
            <a:ext cx="187782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 complexity: 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</a:t>
            </a:r>
            <a:r>
              <a:rPr lang="en-US" altLang="zh-TW" dirty="0" smtClean="0"/>
              <a:t>O(cols </a:t>
            </a:r>
            <a:r>
              <a:rPr lang="en-US" altLang="zh-TW" dirty="0" smtClean="0"/>
              <a:t>‧ terms)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86779" y="5532357"/>
            <a:ext cx="23369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complexity: O(1)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rot="5400000">
            <a:off x="-778502" y="4003576"/>
            <a:ext cx="3518626" cy="219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16200000" flipH="1">
            <a:off x="1164972" y="4496002"/>
            <a:ext cx="1847306" cy="286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425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struct</a:t>
            </a:r>
            <a:r>
              <a:rPr lang="en-US" altLang="zh-TW" dirty="0" smtClean="0"/>
              <a:t> with a Constructor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8649" y="1238250"/>
            <a:ext cx="8105775" cy="5483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b="1" dirty="0">
                <a:solidFill>
                  <a:srgbClr val="8000FF"/>
                </a:solidFill>
                <a:highlight>
                  <a:srgbClr val="FFFFFF"/>
                </a:highlight>
              </a:rPr>
              <a:t>struct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Rectangle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h</a:t>
            </a:r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Rectangle</a:t>
            </a:r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hi=1</a:t>
            </a:r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wi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=1</a:t>
            </a:r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hi=1</a:t>
            </a:r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wi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=1</a:t>
            </a:r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dirty="0" smtClean="0">
                <a:solidFill>
                  <a:schemeClr val="tx1"/>
                </a:solidFill>
                <a:highlight>
                  <a:srgbClr val="FFFFFF"/>
                </a:highlight>
              </a:rPr>
              <a:t>assert( hi &gt; 0 &amp;&amp; </a:t>
            </a:r>
            <a:r>
              <a:rPr lang="en-US" altLang="zh-TW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wi</a:t>
            </a:r>
            <a:r>
              <a:rPr lang="en-US" altLang="zh-TW" dirty="0" smtClean="0">
                <a:solidFill>
                  <a:schemeClr val="tx1"/>
                </a:solidFill>
                <a:highlight>
                  <a:srgbClr val="FFFFFF"/>
                </a:highlight>
              </a:rPr>
              <a:t>  &gt; 0 );</a:t>
            </a:r>
            <a:endParaRPr lang="zh-TW" altLang="en-US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h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hi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w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wi</a:t>
            </a:r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b="1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Rectangle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a(4,8)</a:t>
            </a:r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b(5,20)</a:t>
            </a:r>
            <a:r>
              <a:rPr lang="en-US" altLang="zh-TW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TW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//wrong value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ratio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4702002" y="3732002"/>
            <a:ext cx="3899072" cy="2391212"/>
          </a:xfrm>
          <a:prstGeom prst="wedgeRectCallout">
            <a:avLst>
              <a:gd name="adj1" fmla="val -83439"/>
              <a:gd name="adj2" fmla="val -10845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This is the best so far. It prevent users from: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forgetting to initialize a Rectangle</a:t>
            </a:r>
          </a:p>
          <a:p>
            <a:pPr marL="342900" indent="-342900"/>
            <a:r>
              <a:rPr lang="en-US" altLang="zh-TW" sz="2000" dirty="0" smtClean="0">
                <a:solidFill>
                  <a:schemeClr val="tx1"/>
                </a:solidFill>
              </a:rPr>
              <a:t>But still can not prevent users from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directly accessing the internal values of Rectangle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3819525" y="1329945"/>
            <a:ext cx="4295775" cy="748888"/>
          </a:xfrm>
          <a:prstGeom prst="wedgeRectCallout">
            <a:avLst>
              <a:gd name="adj1" fmla="val -46729"/>
              <a:gd name="adj2" fmla="val 86116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Rectangle() is the (default) constructor </a:t>
            </a:r>
            <a:r>
              <a:rPr lang="en-US" altLang="zh-TW" sz="2000" dirty="0" smtClean="0">
                <a:solidFill>
                  <a:srgbClr val="C00000"/>
                </a:solidFill>
              </a:rPr>
              <a:t>member function</a:t>
            </a:r>
            <a:r>
              <a:rPr lang="en-US" altLang="zh-TW" sz="2000" dirty="0" smtClean="0">
                <a:solidFill>
                  <a:schemeClr val="tx1"/>
                </a:solidFill>
              </a:rPr>
              <a:t> of Rectangle.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圖說文字 10"/>
          <p:cNvSpPr/>
          <p:nvPr/>
        </p:nvSpPr>
        <p:spPr>
          <a:xfrm>
            <a:off x="4962525" y="2514600"/>
            <a:ext cx="3638549" cy="966106"/>
          </a:xfrm>
          <a:prstGeom prst="wedgeRectCallout">
            <a:avLst>
              <a:gd name="adj1" fmla="val -64593"/>
              <a:gd name="adj2" fmla="val -38086"/>
            </a:avLst>
          </a:prstGeom>
          <a:solidFill>
            <a:srgbClr val="DEEBF7">
              <a:alpha val="89804"/>
            </a:srgbClr>
          </a:solidFill>
          <a:ln>
            <a:solidFill>
              <a:schemeClr val="tx1"/>
            </a:solidFill>
            <a:prstDash val="sys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chemeClr val="tx1"/>
                </a:solidFill>
              </a:rPr>
              <a:t>“::”is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Scope Resolution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“Rectangle” is a scope in which this Rectangle() resides. 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25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Transpose a Sparse </a:t>
            </a:r>
            <a:r>
              <a:rPr lang="en-US" altLang="zh-TW" dirty="0" smtClean="0"/>
              <a:t>Matrix (Cont'd)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We have shown an </a:t>
            </a:r>
            <a:r>
              <a:rPr lang="en-US" altLang="zh-TW" dirty="0" smtClean="0">
                <a:solidFill>
                  <a:srgbClr val="C00000"/>
                </a:solidFill>
              </a:rPr>
              <a:t>O</a:t>
            </a:r>
            <a:r>
              <a:rPr lang="el-GR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cols ‧ terms</a:t>
            </a:r>
            <a:r>
              <a:rPr lang="en-US" altLang="zh-TW" dirty="0" smtClean="0">
                <a:solidFill>
                  <a:srgbClr val="C00000"/>
                </a:solidFill>
              </a:rPr>
              <a:t>)-time </a:t>
            </a:r>
            <a:r>
              <a:rPr lang="en-US" altLang="zh-TW" dirty="0" smtClean="0"/>
              <a:t>algorithm for </a:t>
            </a:r>
            <a:r>
              <a:rPr lang="en-US" altLang="zh-TW" i="1" dirty="0"/>
              <a:t>Sparse Matrix </a:t>
            </a:r>
            <a:r>
              <a:rPr lang="en-US" altLang="zh-TW" i="1" dirty="0" smtClean="0"/>
              <a:t>Transpose</a:t>
            </a:r>
            <a:endParaRPr lang="en-US" altLang="zh-TW" dirty="0" smtClean="0"/>
          </a:p>
          <a:p>
            <a:r>
              <a:rPr lang="en-US" altLang="zh-TW" dirty="0" smtClean="0"/>
              <a:t>Transpose can be done in O(cols </a:t>
            </a:r>
            <a:r>
              <a:rPr lang="en-US" altLang="zh-TW" dirty="0"/>
              <a:t>‧ </a:t>
            </a:r>
            <a:r>
              <a:rPr lang="en-US" altLang="zh-TW" dirty="0" smtClean="0"/>
              <a:t>rows) = </a:t>
            </a:r>
            <a:r>
              <a:rPr lang="en-US" altLang="zh-TW" dirty="0" smtClean="0">
                <a:solidFill>
                  <a:srgbClr val="C00000"/>
                </a:solidFill>
              </a:rPr>
              <a:t>O(terms) time </a:t>
            </a:r>
            <a:r>
              <a:rPr lang="en-US" altLang="zh-TW" dirty="0" smtClean="0"/>
              <a:t>if the matrix is in traditional 2D array representation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endParaRPr lang="zh-TW" altLang="en-US" dirty="0"/>
          </a:p>
          <a:p>
            <a:r>
              <a:rPr lang="en-US" altLang="zh-TW" dirty="0" smtClean="0"/>
              <a:t>Is there also an </a:t>
            </a:r>
            <a:r>
              <a:rPr lang="en-US" altLang="zh-TW" dirty="0" smtClean="0">
                <a:solidFill>
                  <a:srgbClr val="C00000"/>
                </a:solidFill>
              </a:rPr>
              <a:t>O(terms)-time </a:t>
            </a:r>
            <a:r>
              <a:rPr lang="en-US" altLang="zh-TW" dirty="0" smtClean="0"/>
              <a:t>algorithm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/>
              <a:t>for </a:t>
            </a:r>
            <a:r>
              <a:rPr lang="en-US" altLang="zh-TW" i="1" dirty="0" smtClean="0"/>
              <a:t>Sparse Matrix Transpose</a:t>
            </a:r>
            <a:r>
              <a:rPr lang="en-US" altLang="zh-TW" dirty="0" smtClean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80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325196" y="3458363"/>
            <a:ext cx="4949544" cy="1472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 0 ; y &lt; cols ;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 </a:t>
            </a:r>
            <a:endParaRPr lang="zh-TW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 ;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b[y][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a[x][y];  </a:t>
            </a:r>
          </a:p>
        </p:txBody>
      </p:sp>
    </p:spTree>
    <p:extLst>
      <p:ext uri="{BB962C8B-B14F-4D97-AF65-F5344CB8AC3E}">
        <p14:creationId xmlns="" xmlns:p14="http://schemas.microsoft.com/office/powerpoint/2010/main" val="5453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Principles In Fast Transpose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2"/>
            <a:ext cx="7886700" cy="494045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Look </a:t>
            </a:r>
            <a:r>
              <a:rPr lang="en-US" altLang="zh-TW" dirty="0" smtClean="0"/>
              <a:t>Before You Leap</a:t>
            </a:r>
          </a:p>
          <a:p>
            <a:r>
              <a:rPr lang="en-US" altLang="zh-TW" dirty="0" smtClean="0"/>
              <a:t>A </a:t>
            </a:r>
            <a:r>
              <a:rPr lang="en-US" altLang="zh-TW" dirty="0" smtClean="0"/>
              <a:t>Stitch Beforehand Saves Nine</a:t>
            </a:r>
          </a:p>
          <a:p>
            <a:r>
              <a:rPr lang="en-US" altLang="zh-TW" dirty="0" smtClean="0"/>
              <a:t>Quick </a:t>
            </a:r>
            <a:r>
              <a:rPr lang="en-US" altLang="zh-TW" dirty="0" smtClean="0"/>
              <a:t>pre-computation of certain </a:t>
            </a:r>
            <a:r>
              <a:rPr lang="en-US" altLang="zh-TW" dirty="0" smtClean="0"/>
              <a:t>information pays </a:t>
            </a:r>
            <a:r>
              <a:rPr lang="en-US" altLang="zh-TW" dirty="0" smtClean="0"/>
              <a:t>back often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81</a:t>
            </a:fld>
            <a:endParaRPr lang="zh-TW" altLang="en-US"/>
          </a:p>
        </p:txBody>
      </p:sp>
      <p:graphicFrame>
        <p:nvGraphicFramePr>
          <p:cNvPr id="5" name="內容版面配置區 7"/>
          <p:cNvGraphicFramePr>
            <a:graphicFrameLocks/>
          </p:cNvGraphicFramePr>
          <p:nvPr>
            <p:extLst/>
          </p:nvPr>
        </p:nvGraphicFramePr>
        <p:xfrm>
          <a:off x="1246959" y="3338476"/>
          <a:ext cx="2362203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4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3D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3D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3D2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7"/>
          <p:cNvGraphicFramePr>
            <a:graphicFrameLocks/>
          </p:cNvGraphicFramePr>
          <p:nvPr>
            <p:extLst/>
          </p:nvPr>
        </p:nvGraphicFramePr>
        <p:xfrm>
          <a:off x="5423269" y="3322192"/>
          <a:ext cx="2362203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4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/>
                        <a:t>row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/>
                        <a:t>col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/>
                        <a:t>value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4114801" y="4604657"/>
            <a:ext cx="881743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465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Strategy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2"/>
            <a:ext cx="7886700" cy="494045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Scan the array for </a:t>
            </a:r>
            <a:r>
              <a:rPr lang="en-US" altLang="zh-TW" dirty="0" smtClean="0">
                <a:solidFill>
                  <a:srgbClr val="C00000"/>
                </a:solidFill>
              </a:rPr>
              <a:t>a constant number of </a:t>
            </a:r>
            <a:r>
              <a:rPr lang="en-US" altLang="zh-TW" dirty="0" smtClean="0"/>
              <a:t>passes (e.g., 3 passes)</a:t>
            </a:r>
          </a:p>
          <a:p>
            <a:pPr lvl="1"/>
            <a:r>
              <a:rPr lang="en-US" altLang="zh-TW" dirty="0" smtClean="0"/>
              <a:t>Each pass </a:t>
            </a:r>
            <a:r>
              <a:rPr lang="en-US" altLang="zh-TW" dirty="0" smtClean="0">
                <a:sym typeface="Wingdings" panose="05000000000000000000" pitchFamily="2" charset="2"/>
              </a:rPr>
              <a:t>is </a:t>
            </a:r>
            <a:r>
              <a:rPr lang="en-US" altLang="zh-TW" dirty="0" smtClean="0"/>
              <a:t>O(terms</a:t>
            </a:r>
            <a:r>
              <a:rPr lang="en-US" altLang="zh-TW" dirty="0" smtClean="0"/>
              <a:t>), O(cols), and O(terms), respectively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 the time for all 3 passes is O(</a:t>
            </a:r>
            <a:r>
              <a:rPr lang="en-US" altLang="zh-TW" dirty="0" err="1" smtClean="0"/>
              <a:t>cols+terms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Early pass collects information to assist the following passes</a:t>
            </a:r>
          </a:p>
          <a:p>
            <a:pPr lvl="1"/>
            <a:r>
              <a:rPr lang="en-US" altLang="zh-TW" dirty="0" smtClean="0"/>
              <a:t>Specifically</a:t>
            </a:r>
            <a:r>
              <a:rPr lang="en-US" altLang="zh-TW" dirty="0"/>
              <a:t>, </a:t>
            </a:r>
            <a:r>
              <a:rPr lang="en-US" altLang="zh-TW" dirty="0" smtClean="0"/>
              <a:t>determine </a:t>
            </a:r>
            <a:r>
              <a:rPr lang="en-US" altLang="zh-TW" dirty="0"/>
              <a:t>the </a:t>
            </a:r>
            <a:r>
              <a:rPr lang="en-US" altLang="zh-TW" dirty="0" smtClean="0"/>
              <a:t>positions </a:t>
            </a:r>
            <a:r>
              <a:rPr lang="en-US" altLang="zh-TW" dirty="0"/>
              <a:t>in the output array to write </a:t>
            </a:r>
            <a:r>
              <a:rPr lang="en-US" altLang="zh-TW" dirty="0" smtClean="0"/>
              <a:t>to</a:t>
            </a:r>
          </a:p>
          <a:p>
            <a:pPr lvl="1"/>
            <a:r>
              <a:rPr lang="en-US" altLang="zh-TW" dirty="0" smtClean="0"/>
              <a:t>Pass 1: find out # of items in each row of new </a:t>
            </a:r>
            <a:r>
              <a:rPr lang="en-US" altLang="zh-TW" dirty="0" err="1" smtClean="0"/>
              <a:t>smArray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 2: find out startin</a:t>
            </a:r>
            <a:r>
              <a:rPr lang="en-US" altLang="zh-TW" dirty="0" smtClean="0"/>
              <a:t>g index of each row in new </a:t>
            </a:r>
            <a:r>
              <a:rPr lang="en-US" altLang="zh-TW" dirty="0" err="1" smtClean="0"/>
              <a:t>smArray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 3: move item from old </a:t>
            </a:r>
            <a:r>
              <a:rPr lang="en-US" altLang="zh-TW" dirty="0" err="1" smtClean="0"/>
              <a:t>smArray</a:t>
            </a:r>
            <a:r>
              <a:rPr lang="en-US" altLang="zh-TW" dirty="0" smtClean="0"/>
              <a:t> to new </a:t>
            </a:r>
            <a:r>
              <a:rPr lang="en-US" altLang="zh-TW" dirty="0" err="1" smtClean="0"/>
              <a:t>smArray</a:t>
            </a:r>
            <a:r>
              <a:rPr lang="en-US" altLang="zh-TW" dirty="0" smtClean="0"/>
              <a:t> accordingly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465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Issue of Row-by-Row Transpose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83</a:t>
            </a:fld>
            <a:endParaRPr lang="zh-TW" altLang="en-US"/>
          </a:p>
        </p:txBody>
      </p:sp>
      <p:graphicFrame>
        <p:nvGraphicFramePr>
          <p:cNvPr id="5" name="內容版面配置區 7"/>
          <p:cNvGraphicFramePr>
            <a:graphicFrameLocks/>
          </p:cNvGraphicFramePr>
          <p:nvPr>
            <p:extLst/>
          </p:nvPr>
        </p:nvGraphicFramePr>
        <p:xfrm>
          <a:off x="659130" y="2995612"/>
          <a:ext cx="2362203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4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3D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3D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3D2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7"/>
          <p:cNvGraphicFramePr>
            <a:graphicFrameLocks/>
          </p:cNvGraphicFramePr>
          <p:nvPr>
            <p:extLst/>
          </p:nvPr>
        </p:nvGraphicFramePr>
        <p:xfrm>
          <a:off x="6190732" y="2995612"/>
          <a:ext cx="2362203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4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/>
                        <a:t>row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/>
                        <a:t>col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/>
                        <a:t>value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>
            <a:off x="2883462" y="3563433"/>
            <a:ext cx="66472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189416" y="3973189"/>
            <a:ext cx="429846" cy="4503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964482" y="1736695"/>
            <a:ext cx="1682108" cy="249237"/>
          </a:xfrm>
          <a:prstGeom prst="round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 rot="5400000">
            <a:off x="6156541" y="2121553"/>
            <a:ext cx="977479" cy="223952"/>
          </a:xfrm>
          <a:prstGeom prst="round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1744787"/>
            <a:ext cx="1880972" cy="101952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93" y="1744787"/>
            <a:ext cx="1878608" cy="101952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495075" y="337876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(0, 0)  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4136225" y="3563433"/>
            <a:ext cx="39118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494006" y="337876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(0, 0)  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189416" y="3563433"/>
            <a:ext cx="113287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2867832" y="3973189"/>
            <a:ext cx="66472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495075" y="378852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 </a:t>
            </a:r>
            <a:r>
              <a:rPr lang="en-US" altLang="zh-TW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/>
              <a:t>)  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4120892" y="3973189"/>
            <a:ext cx="39118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4494006" y="378852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/>
              <a:t>, 0) 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118757" y="4485309"/>
            <a:ext cx="2922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963" indent="-80963">
              <a:buFont typeface="Arial" pitchFamily="34" charset="0"/>
              <a:buChar char="•"/>
            </a:pPr>
            <a:r>
              <a:rPr lang="en-US" altLang="zh-TW" sz="2000" dirty="0" smtClean="0"/>
              <a:t>Since rows 0, 1, 2 </a:t>
            </a:r>
            <a:r>
              <a:rPr lang="en-US" altLang="zh-TW" sz="2000" dirty="0" smtClean="0"/>
              <a:t> of the transposed haven't </a:t>
            </a:r>
            <a:r>
              <a:rPr lang="en-US" altLang="zh-TW" sz="2000" dirty="0" smtClean="0"/>
              <a:t>finish yet, we do not know where row 3 begins</a:t>
            </a:r>
            <a:r>
              <a:rPr lang="en-US" altLang="zh-TW" sz="2000" dirty="0" smtClean="0"/>
              <a:t>!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619262" y="417671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?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rot="16200000" flipH="1">
            <a:off x="-1143000" y="4767941"/>
            <a:ext cx="2988129" cy="16329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0" y="2743201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item</a:t>
            </a:r>
            <a:endParaRPr lang="zh-TW" altLang="en-US" dirty="0">
              <a:solidFill>
                <a:srgbClr val="0000CC"/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rot="16200000" flipH="1">
            <a:off x="7320861" y="4773380"/>
            <a:ext cx="2988129" cy="16329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8463861" y="2748640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item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36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Issue of Row-by-Row Transpose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84</a:t>
            </a:fld>
            <a:endParaRPr lang="zh-TW" altLang="en-US"/>
          </a:p>
        </p:txBody>
      </p:sp>
      <p:graphicFrame>
        <p:nvGraphicFramePr>
          <p:cNvPr id="5" name="內容版面配置區 7"/>
          <p:cNvGraphicFramePr>
            <a:graphicFrameLocks/>
          </p:cNvGraphicFramePr>
          <p:nvPr>
            <p:extLst/>
          </p:nvPr>
        </p:nvGraphicFramePr>
        <p:xfrm>
          <a:off x="659130" y="1607647"/>
          <a:ext cx="2362203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4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3D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3D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3D2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7"/>
          <p:cNvGraphicFramePr>
            <a:graphicFrameLocks/>
          </p:cNvGraphicFramePr>
          <p:nvPr>
            <p:extLst/>
          </p:nvPr>
        </p:nvGraphicFramePr>
        <p:xfrm>
          <a:off x="6190732" y="1607647"/>
          <a:ext cx="2362203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4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/>
                        <a:t>row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/>
                        <a:t>col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/>
                        <a:t>value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>
            <a:off x="2883462" y="2175468"/>
            <a:ext cx="66472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189416" y="2585224"/>
            <a:ext cx="429846" cy="4503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95075" y="199080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(0, 0)  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4136225" y="2175468"/>
            <a:ext cx="39118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494006" y="199080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(0, 0)  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189416" y="2175468"/>
            <a:ext cx="113287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2867832" y="2585224"/>
            <a:ext cx="66472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495075" y="240055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 </a:t>
            </a:r>
            <a:r>
              <a:rPr lang="en-US" altLang="zh-TW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/>
              <a:t>)  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4120892" y="2585224"/>
            <a:ext cx="39118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4494006" y="240055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/>
              <a:t>, 0) 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118757" y="3097344"/>
            <a:ext cx="2922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963" indent="-80963">
              <a:buFont typeface="Arial" pitchFamily="34" charset="0"/>
              <a:buChar char="•"/>
            </a:pPr>
            <a:r>
              <a:rPr lang="en-US" altLang="zh-TW" sz="2000" dirty="0" smtClean="0"/>
              <a:t>Since rows 0, 1, 2 </a:t>
            </a:r>
            <a:r>
              <a:rPr lang="en-US" altLang="zh-TW" sz="2000" dirty="0" smtClean="0"/>
              <a:t> of the transposed haven't </a:t>
            </a:r>
            <a:r>
              <a:rPr lang="en-US" altLang="zh-TW" sz="2000" dirty="0" smtClean="0"/>
              <a:t>finish yet, we do not know where row 3 begins</a:t>
            </a:r>
            <a:r>
              <a:rPr lang="en-US" altLang="zh-TW" sz="2000" dirty="0" smtClean="0"/>
              <a:t>!</a:t>
            </a:r>
          </a:p>
          <a:p>
            <a:pPr marL="80963" indent="-80963">
              <a:buFont typeface="Arial" pitchFamily="34" charset="0"/>
              <a:buChar char="•"/>
            </a:pPr>
            <a:r>
              <a:rPr lang="en-US" altLang="zh-TW" sz="2000" dirty="0" smtClean="0"/>
              <a:t>Scan old </a:t>
            </a:r>
            <a:r>
              <a:rPr lang="en-US" altLang="zh-TW" sz="2000" dirty="0" err="1" smtClean="0"/>
              <a:t>col</a:t>
            </a:r>
            <a:r>
              <a:rPr lang="en-US" altLang="zh-TW" sz="2000" dirty="0" err="1" smtClean="0">
                <a:sym typeface="Wingdings" pitchFamily="2" charset="2"/>
              </a:rPr>
              <a:t>new</a:t>
            </a:r>
            <a:r>
              <a:rPr lang="en-US" altLang="zh-TW" sz="2000" dirty="0" smtClean="0">
                <a:sym typeface="Wingdings" pitchFamily="2" charset="2"/>
              </a:rPr>
              <a:t> r</a:t>
            </a:r>
            <a:r>
              <a:rPr lang="en-US" altLang="zh-TW" sz="2000" dirty="0" smtClean="0"/>
              <a:t>ow 0:2, 1:1, 2:2, 3:2,4:0, 5:1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619262" y="278874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?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rot="16200000" flipH="1">
            <a:off x="-1143000" y="3379976"/>
            <a:ext cx="2988129" cy="16329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0" y="1355236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item</a:t>
            </a:r>
            <a:endParaRPr lang="zh-TW" altLang="en-US" dirty="0">
              <a:solidFill>
                <a:srgbClr val="0000CC"/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rot="16200000" flipH="1">
            <a:off x="7320861" y="3385415"/>
            <a:ext cx="2988129" cy="16329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8463861" y="1360675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item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18656" y="5239353"/>
            <a:ext cx="4539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index </a:t>
            </a:r>
            <a:r>
              <a:rPr lang="en-US" altLang="zh-TW" sz="2400" dirty="0" smtClean="0"/>
              <a:t>:        [</a:t>
            </a:r>
            <a:r>
              <a:rPr lang="en-US" altLang="zh-TW" sz="2400" dirty="0" smtClean="0"/>
              <a:t>0</a:t>
            </a:r>
            <a:r>
              <a:rPr lang="en-US" altLang="zh-TW" sz="2400" dirty="0" smtClean="0"/>
              <a:t>]  [</a:t>
            </a:r>
            <a:r>
              <a:rPr lang="en-US" altLang="zh-TW" sz="2400" dirty="0" smtClean="0"/>
              <a:t>1</a:t>
            </a:r>
            <a:r>
              <a:rPr lang="en-US" altLang="zh-TW" sz="2400" dirty="0" smtClean="0"/>
              <a:t>]  [</a:t>
            </a:r>
            <a:r>
              <a:rPr lang="en-US" altLang="zh-TW" sz="2400" dirty="0" smtClean="0"/>
              <a:t>2</a:t>
            </a:r>
            <a:r>
              <a:rPr lang="en-US" altLang="zh-TW" sz="2400" dirty="0" smtClean="0"/>
              <a:t>]  [</a:t>
            </a:r>
            <a:r>
              <a:rPr lang="en-US" altLang="zh-TW" sz="2400" dirty="0" smtClean="0"/>
              <a:t>3</a:t>
            </a:r>
            <a:r>
              <a:rPr lang="en-US" altLang="zh-TW" sz="2400" dirty="0" smtClean="0"/>
              <a:t>]  [</a:t>
            </a:r>
            <a:r>
              <a:rPr lang="en-US" altLang="zh-TW" sz="2400" dirty="0" smtClean="0"/>
              <a:t>4</a:t>
            </a:r>
            <a:r>
              <a:rPr lang="en-US" altLang="zh-TW" sz="2400" dirty="0" smtClean="0"/>
              <a:t>]  [5]</a:t>
            </a:r>
          </a:p>
          <a:p>
            <a:r>
              <a:rPr lang="en-US" altLang="zh-TW" sz="2400" dirty="0" err="1" smtClean="0"/>
              <a:t>RowSize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= </a:t>
            </a:r>
            <a:r>
              <a:rPr lang="en-US" altLang="zh-TW" sz="2400" dirty="0" smtClean="0"/>
              <a:t>   2     1    2     2     0    1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6236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Fast Transpose Strategy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85</a:t>
            </a:fld>
            <a:endParaRPr lang="zh-TW" altLang="en-US"/>
          </a:p>
        </p:txBody>
      </p:sp>
      <p:graphicFrame>
        <p:nvGraphicFramePr>
          <p:cNvPr id="5" name="內容版面配置區 7"/>
          <p:cNvGraphicFramePr>
            <a:graphicFrameLocks/>
          </p:cNvGraphicFramePr>
          <p:nvPr>
            <p:extLst/>
          </p:nvPr>
        </p:nvGraphicFramePr>
        <p:xfrm>
          <a:off x="659130" y="1656634"/>
          <a:ext cx="2362203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4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3D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3D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3D2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7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609763093"/>
              </p:ext>
            </p:extLst>
          </p:nvPr>
        </p:nvGraphicFramePr>
        <p:xfrm>
          <a:off x="6190732" y="1656634"/>
          <a:ext cx="2362203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4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74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/>
                        <a:t>row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/>
                        <a:t>col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/>
                        <a:t>value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>
            <a:off x="2883462" y="2224455"/>
            <a:ext cx="66472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16200000" flipH="1">
            <a:off x="4965023" y="2858603"/>
            <a:ext cx="1415240" cy="9664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95075" y="203978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(0, 0)  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4136225" y="2224455"/>
            <a:ext cx="39118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494006" y="203978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(0, 0)  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189416" y="2224455"/>
            <a:ext cx="113287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2867832" y="2634211"/>
            <a:ext cx="66472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495075" y="24495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 </a:t>
            </a:r>
            <a:r>
              <a:rPr lang="en-US" altLang="zh-TW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/>
              <a:t>)  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4120892" y="2634211"/>
            <a:ext cx="39118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4494006" y="244954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altLang="zh-TW" dirty="0" smtClean="0"/>
              <a:t>, 0)  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121402" y="2915490"/>
            <a:ext cx="2985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963" indent="-80963">
              <a:buFont typeface="Arial" pitchFamily="34" charset="0"/>
              <a:buChar char="•"/>
            </a:pPr>
            <a:r>
              <a:rPr lang="en-US" altLang="zh-TW" sz="2000" dirty="0" smtClean="0"/>
              <a:t>After scanning to find element # of each transpose row, we can determine the start index of each row!</a:t>
            </a:r>
            <a:endParaRPr lang="en-US" altLang="zh-TW" sz="2000" dirty="0" smtClean="0"/>
          </a:p>
        </p:txBody>
      </p:sp>
      <p:cxnSp>
        <p:nvCxnSpPr>
          <p:cNvPr id="7" name="直線接點 6"/>
          <p:cNvCxnSpPr/>
          <p:nvPr/>
        </p:nvCxnSpPr>
        <p:spPr>
          <a:xfrm>
            <a:off x="6190732" y="2760324"/>
            <a:ext cx="23622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190732" y="3123275"/>
            <a:ext cx="23622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190732" y="3882692"/>
            <a:ext cx="23622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190732" y="4616302"/>
            <a:ext cx="23622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318656" y="5108721"/>
            <a:ext cx="4539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index </a:t>
            </a:r>
            <a:r>
              <a:rPr lang="en-US" altLang="zh-TW" sz="2400" dirty="0" smtClean="0"/>
              <a:t>:        [</a:t>
            </a:r>
            <a:r>
              <a:rPr lang="en-US" altLang="zh-TW" sz="2400" dirty="0" smtClean="0"/>
              <a:t>0</a:t>
            </a:r>
            <a:r>
              <a:rPr lang="en-US" altLang="zh-TW" sz="2400" dirty="0" smtClean="0"/>
              <a:t>]  [</a:t>
            </a:r>
            <a:r>
              <a:rPr lang="en-US" altLang="zh-TW" sz="2400" dirty="0" smtClean="0"/>
              <a:t>1</a:t>
            </a:r>
            <a:r>
              <a:rPr lang="en-US" altLang="zh-TW" sz="2400" dirty="0" smtClean="0"/>
              <a:t>]  [</a:t>
            </a:r>
            <a:r>
              <a:rPr lang="en-US" altLang="zh-TW" sz="2400" dirty="0" smtClean="0"/>
              <a:t>2</a:t>
            </a:r>
            <a:r>
              <a:rPr lang="en-US" altLang="zh-TW" sz="2400" dirty="0" smtClean="0"/>
              <a:t>]  [</a:t>
            </a:r>
            <a:r>
              <a:rPr lang="en-US" altLang="zh-TW" sz="2400" dirty="0" smtClean="0"/>
              <a:t>3</a:t>
            </a:r>
            <a:r>
              <a:rPr lang="en-US" altLang="zh-TW" sz="2400" dirty="0" smtClean="0"/>
              <a:t>]  [</a:t>
            </a:r>
            <a:r>
              <a:rPr lang="en-US" altLang="zh-TW" sz="2400" dirty="0" smtClean="0"/>
              <a:t>4</a:t>
            </a:r>
            <a:r>
              <a:rPr lang="en-US" altLang="zh-TW" sz="2400" dirty="0" smtClean="0"/>
              <a:t>]  [5]</a:t>
            </a:r>
          </a:p>
          <a:p>
            <a:r>
              <a:rPr lang="en-US" altLang="zh-TW" sz="2400" dirty="0" err="1" smtClean="0"/>
              <a:t>RowSize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= </a:t>
            </a:r>
            <a:r>
              <a:rPr lang="en-US" altLang="zh-TW" sz="2400" dirty="0" smtClean="0"/>
              <a:t>   2     1    2     2     0    1</a:t>
            </a:r>
            <a:endParaRPr lang="en-US" altLang="zh-TW" sz="2400" dirty="0" smtClean="0"/>
          </a:p>
          <a:p>
            <a:r>
              <a:rPr lang="en-US" altLang="zh-TW" sz="2400" dirty="0" smtClean="0"/>
              <a:t> </a:t>
            </a:r>
            <a:endParaRPr lang="en-US" altLang="zh-TW" sz="2400" dirty="0" smtClean="0"/>
          </a:p>
          <a:p>
            <a:r>
              <a:rPr lang="pl-PL" altLang="zh-TW" sz="2400" dirty="0" smtClean="0"/>
              <a:t>RowStart = </a:t>
            </a:r>
            <a:r>
              <a:rPr lang="en-US" altLang="zh-TW" sz="2400" dirty="0" smtClean="0"/>
              <a:t> </a:t>
            </a:r>
            <a:r>
              <a:rPr lang="pl-PL" altLang="zh-TW" sz="2400" dirty="0" smtClean="0"/>
              <a:t>0 </a:t>
            </a:r>
            <a:r>
              <a:rPr lang="en-US" altLang="zh-TW" sz="2400" dirty="0" smtClean="0"/>
              <a:t>    2</a:t>
            </a:r>
            <a:r>
              <a:rPr lang="pl-PL" altLang="zh-TW" sz="2400" dirty="0" smtClean="0"/>
              <a:t> </a:t>
            </a:r>
            <a:r>
              <a:rPr lang="en-US" altLang="zh-TW" sz="2400" dirty="0" smtClean="0"/>
              <a:t>   3     5     7    7</a:t>
            </a:r>
            <a:endParaRPr lang="zh-TW" altLang="en-US" sz="2400" dirty="0"/>
          </a:p>
        </p:txBody>
      </p:sp>
      <p:cxnSp>
        <p:nvCxnSpPr>
          <p:cNvPr id="38" name="直線單箭頭接點 37"/>
          <p:cNvCxnSpPr/>
          <p:nvPr/>
        </p:nvCxnSpPr>
        <p:spPr>
          <a:xfrm rot="16200000" flipH="1">
            <a:off x="3959679" y="5902779"/>
            <a:ext cx="457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6200000" flipH="1">
            <a:off x="4438659" y="5908218"/>
            <a:ext cx="457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6200000" flipH="1">
            <a:off x="4879542" y="5875560"/>
            <a:ext cx="457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16200000" flipH="1">
            <a:off x="5385741" y="5891889"/>
            <a:ext cx="457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6200000" flipH="1">
            <a:off x="5859282" y="5924547"/>
            <a:ext cx="457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4098471" y="6466114"/>
            <a:ext cx="2939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4512135" y="6471553"/>
            <a:ext cx="2939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985676" y="6471553"/>
            <a:ext cx="2939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5475546" y="6455224"/>
            <a:ext cx="2939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5932758" y="6471553"/>
            <a:ext cx="2939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766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Fast Transpose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86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238249"/>
            <a:ext cx="7886700" cy="511810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FastTranspose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b(cols , rows , terms);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(terms &gt; 0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rowSize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[cols];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rowStart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[cols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calculate the row size of the new matrix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fill(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rowSize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rowSize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+ cols, 0);  </a:t>
            </a:r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0 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terms 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++) 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rowSize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].col]++;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calculate the starting array index of each row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of the new matrix</a:t>
            </a:r>
            <a:endParaRPr lang="zh-TW" altLang="en-US" sz="16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rowStart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1 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cols 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rowStart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rowStart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[i-1] +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rowSize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[i-1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右大括弧 2"/>
          <p:cNvSpPr/>
          <p:nvPr/>
        </p:nvSpPr>
        <p:spPr>
          <a:xfrm>
            <a:off x="5051078" y="3785621"/>
            <a:ext cx="323562" cy="437837"/>
          </a:xfrm>
          <a:prstGeom prst="rightBrace">
            <a:avLst>
              <a:gd name="adj1" fmla="val 530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518558" y="3854126"/>
            <a:ext cx="1878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en-US" altLang="zh-TW" dirty="0"/>
              <a:t>1st pass, </a:t>
            </a:r>
            <a:r>
              <a:rPr lang="en-US" altLang="zh-TW" dirty="0" smtClean="0"/>
              <a:t>O(terms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891653" y="5516663"/>
            <a:ext cx="17745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en-US" altLang="zh-TW" dirty="0"/>
              <a:t>2nd pass, </a:t>
            </a:r>
            <a:r>
              <a:rPr lang="en-US" altLang="zh-TW" dirty="0" smtClean="0"/>
              <a:t>O(cols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6457950" y="5448158"/>
            <a:ext cx="323562" cy="437837"/>
          </a:xfrm>
          <a:prstGeom prst="rightBrace">
            <a:avLst>
              <a:gd name="adj1" fmla="val 530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944880" y="2265680"/>
            <a:ext cx="0" cy="3586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734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FastTranspose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87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238249"/>
            <a:ext cx="7886700" cy="511810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0 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terms 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j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rowStart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].col];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b.smArray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[j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].row=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].col;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b.smArray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[j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].col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].row;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b.smArray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[j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].value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rowStart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].col]++;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for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rowSize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rowStart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</a:t>
            </a:r>
            <a:r>
              <a:rPr lang="en-US" altLang="zh-TW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endParaRPr lang="zh-TW" altLang="en-US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zh-TW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5962744" y="1384555"/>
            <a:ext cx="234856" cy="1399285"/>
          </a:xfrm>
          <a:prstGeom prst="rightBrace">
            <a:avLst>
              <a:gd name="adj1" fmla="val 530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351522" y="1888346"/>
            <a:ext cx="19134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en-US" altLang="zh-TW" dirty="0"/>
              <a:t>3rd pass, </a:t>
            </a:r>
            <a:r>
              <a:rPr lang="en-US" altLang="zh-TW" dirty="0" smtClean="0"/>
              <a:t>O(terms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20791" y="5632410"/>
            <a:ext cx="25802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complexity: O(cols)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1391920" y="1524000"/>
            <a:ext cx="0" cy="12598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158240" y="1238249"/>
            <a:ext cx="0" cy="26486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5700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 Multiplication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635" y="1649186"/>
            <a:ext cx="7886700" cy="963386"/>
          </a:xfrm>
        </p:spPr>
        <p:txBody>
          <a:bodyPr/>
          <a:lstStyle/>
          <a:p>
            <a:r>
              <a:rPr lang="en-US" altLang="zh-TW" dirty="0" smtClean="0"/>
              <a:t>Definition:  Given </a:t>
            </a:r>
            <a:r>
              <a:rPr lang="en-US" altLang="zh-TW" dirty="0" smtClean="0"/>
              <a:t>A, </a:t>
            </a:r>
            <a:r>
              <a:rPr lang="en-US" altLang="zh-TW" dirty="0" err="1" smtClean="0"/>
              <a:t>mxn</a:t>
            </a:r>
            <a:r>
              <a:rPr lang="en-US" altLang="zh-TW" dirty="0" smtClean="0"/>
              <a:t> and </a:t>
            </a:r>
            <a:r>
              <a:rPr lang="en-US" altLang="zh-TW" dirty="0" smtClean="0"/>
              <a:t>B, </a:t>
            </a:r>
            <a:r>
              <a:rPr lang="en-US" altLang="zh-TW" dirty="0" err="1" smtClean="0"/>
              <a:t>nxp</a:t>
            </a:r>
            <a:r>
              <a:rPr lang="en-US" altLang="zh-TW" dirty="0" smtClean="0"/>
              <a:t> matrices, </a:t>
            </a:r>
            <a:r>
              <a:rPr lang="en-US" altLang="zh-TW" dirty="0" smtClean="0"/>
              <a:t>C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 </a:t>
            </a:r>
            <a:r>
              <a:rPr lang="en-US" altLang="zh-TW" dirty="0" smtClean="0"/>
              <a:t>is a </a:t>
            </a:r>
            <a:r>
              <a:rPr lang="en-US" altLang="zh-TW" dirty="0" err="1" smtClean="0"/>
              <a:t>mxp</a:t>
            </a:r>
            <a:r>
              <a:rPr lang="en-US" altLang="zh-TW" dirty="0" smtClean="0"/>
              <a:t> matrix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88</a:t>
            </a:fld>
            <a:endParaRPr lang="zh-TW" altLang="en-US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2895" y="2647270"/>
            <a:ext cx="5192117" cy="56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群組 5"/>
          <p:cNvGrpSpPr/>
          <p:nvPr/>
        </p:nvGrpSpPr>
        <p:grpSpPr>
          <a:xfrm>
            <a:off x="1366542" y="3552262"/>
            <a:ext cx="6045642" cy="1515536"/>
            <a:chOff x="1480843" y="2719507"/>
            <a:chExt cx="6045642" cy="1515536"/>
          </a:xfrm>
        </p:grpSpPr>
        <p:sp>
          <p:nvSpPr>
            <p:cNvPr id="7" name="圓角矩形 6"/>
            <p:cNvSpPr/>
            <p:nvPr/>
          </p:nvSpPr>
          <p:spPr>
            <a:xfrm>
              <a:off x="6532594" y="2798098"/>
              <a:ext cx="321357" cy="244028"/>
            </a:xfrm>
            <a:prstGeom prst="roundRect">
              <a:avLst/>
            </a:prstGeom>
            <a:solidFill>
              <a:srgbClr val="F3D2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402037" y="2748383"/>
              <a:ext cx="244374" cy="862088"/>
            </a:xfrm>
            <a:prstGeom prst="roundRect">
              <a:avLst/>
            </a:prstGeom>
            <a:solidFill>
              <a:srgbClr val="F3D2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500699" y="2798098"/>
              <a:ext cx="1557194" cy="244028"/>
            </a:xfrm>
            <a:prstGeom prst="roundRect">
              <a:avLst/>
            </a:prstGeom>
            <a:solidFill>
              <a:srgbClr val="F3D2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609371" y="2733362"/>
              <a:ext cx="14736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1	2	0</a:t>
              </a:r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3	0	0</a:t>
              </a:r>
              <a:endParaRPr lang="zh-TW" altLang="zh-TW" dirty="0"/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3	0	6</a:t>
              </a:r>
              <a:endParaRPr lang="zh-TW" altLang="zh-TW" dirty="0"/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1480843" y="2733363"/>
              <a:ext cx="128528" cy="923330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 11"/>
            <p:cNvSpPr/>
            <p:nvPr/>
          </p:nvSpPr>
          <p:spPr>
            <a:xfrm rot="10800000">
              <a:off x="3025528" y="2726434"/>
              <a:ext cx="115075" cy="923331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802312" y="2726435"/>
              <a:ext cx="14736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>
                  <a:solidFill>
                    <a:srgbClr val="C00000"/>
                  </a:solidFill>
                </a:rPr>
                <a:t>1	2	3</a:t>
              </a:r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0	5	0</a:t>
              </a:r>
              <a:endParaRPr lang="zh-TW" altLang="zh-TW" dirty="0"/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0	0	7</a:t>
              </a:r>
              <a:endParaRPr lang="zh-TW" altLang="zh-TW" dirty="0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3722336" y="2726436"/>
              <a:ext cx="128528" cy="923330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 14"/>
            <p:cNvSpPr/>
            <p:nvPr/>
          </p:nvSpPr>
          <p:spPr>
            <a:xfrm rot="10800000">
              <a:off x="5218469" y="2719507"/>
              <a:ext cx="115075" cy="923331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995253" y="2733362"/>
              <a:ext cx="14736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a	b	c</a:t>
              </a:r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d	e	f</a:t>
              </a:r>
              <a:endParaRPr lang="zh-TW" altLang="zh-TW" dirty="0"/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g	h	</a:t>
              </a:r>
              <a:r>
                <a:rPr lang="en-US" altLang="zh-TW" dirty="0" err="1" smtClean="0"/>
                <a:t>i</a:t>
              </a:r>
              <a:endParaRPr lang="zh-TW" altLang="zh-TW" dirty="0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5866725" y="2733363"/>
              <a:ext cx="128528" cy="923330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 17"/>
            <p:cNvSpPr/>
            <p:nvPr/>
          </p:nvSpPr>
          <p:spPr>
            <a:xfrm rot="10800000">
              <a:off x="7411410" y="2726434"/>
              <a:ext cx="115075" cy="923331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229480" y="292648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smtClean="0"/>
                <a:t>×</a:t>
              </a:r>
              <a:endParaRPr lang="zh-TW" altLang="en-US" sz="28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409473" y="291781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=</a:t>
              </a:r>
              <a:endParaRPr lang="zh-TW" altLang="en-US" sz="28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097996" y="377337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A</a:t>
              </a:r>
              <a:endParaRPr lang="zh-TW" altLang="en-US" sz="2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357859" y="377337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B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550800" y="3773377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C</a:t>
              </a:r>
              <a:endParaRPr lang="zh-TW" altLang="en-US" sz="2400" dirty="0"/>
            </a:p>
          </p:txBody>
        </p:sp>
      </p:grpSp>
      <p:sp>
        <p:nvSpPr>
          <p:cNvPr id="24" name="內容版面配置區 2"/>
          <p:cNvSpPr txBox="1">
            <a:spLocks/>
          </p:cNvSpPr>
          <p:nvPr/>
        </p:nvSpPr>
        <p:spPr>
          <a:xfrm>
            <a:off x="699403" y="5181688"/>
            <a:ext cx="7886700" cy="1317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 computation would require time complexity of O(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mnp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dirty="0" smtClean="0"/>
              <a:t>What if sparse matrix multiplication?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Sparse </a:t>
            </a:r>
            <a:r>
              <a:rPr lang="en-US" altLang="zh-TW" dirty="0" smtClean="0"/>
              <a:t>Matrix Multiplication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89</a:t>
            </a:fld>
            <a:endParaRPr lang="zh-TW" altLang="en-US"/>
          </a:p>
        </p:txBody>
      </p:sp>
      <p:pic>
        <p:nvPicPr>
          <p:cNvPr id="1157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0202" y="1947180"/>
            <a:ext cx="8160665" cy="399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1649185" y="1518555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A</a:t>
            </a:r>
            <a:r>
              <a:rPr lang="en-US" altLang="zh-TW" sz="2400" b="1" baseline="-25000" dirty="0" smtClean="0">
                <a:solidFill>
                  <a:srgbClr val="FF0000"/>
                </a:solidFill>
              </a:rPr>
              <a:t>5x4</a:t>
            </a:r>
            <a:endParaRPr lang="zh-TW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08026" y="1523994"/>
            <a:ext cx="67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B</a:t>
            </a:r>
            <a:r>
              <a:rPr lang="en-US" altLang="zh-TW" sz="2400" b="1" baseline="-25000" dirty="0" smtClean="0">
                <a:solidFill>
                  <a:srgbClr val="FF0000"/>
                </a:solidFill>
              </a:rPr>
              <a:t>4x4</a:t>
            </a:r>
            <a:endParaRPr lang="zh-TW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77686" y="6074228"/>
            <a:ext cx="7214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Process</a:t>
            </a:r>
            <a:r>
              <a:rPr lang="en-US" altLang="zh-TW" sz="2400" dirty="0" smtClean="0"/>
              <a:t> </a:t>
            </a:r>
            <a:r>
              <a:rPr lang="en-US" altLang="zh-TW" sz="2400" b="1" dirty="0" smtClean="0"/>
              <a:t>A.row </a:t>
            </a:r>
            <a:r>
              <a:rPr lang="en-US" altLang="zh-TW" sz="2400" b="1" dirty="0" err="1" smtClean="0"/>
              <a:t>i</a:t>
            </a:r>
            <a:r>
              <a:rPr lang="en-US" altLang="zh-TW" sz="2400" b="1" dirty="0" smtClean="0"/>
              <a:t>  </a:t>
            </a:r>
            <a:r>
              <a:rPr lang="en-US" altLang="zh-TW" sz="2400" dirty="0" smtClean="0"/>
              <a:t>and  </a:t>
            </a:r>
            <a:r>
              <a:rPr lang="en-US" altLang="zh-TW" sz="2400" b="1" dirty="0" smtClean="0"/>
              <a:t>B.col j</a:t>
            </a:r>
            <a:r>
              <a:rPr lang="en-US" altLang="zh-TW" sz="2400" dirty="0" smtClean="0"/>
              <a:t>  to get  a term </a:t>
            </a:r>
            <a:r>
              <a:rPr lang="en-US" altLang="zh-TW" sz="2400" b="1" dirty="0" smtClean="0"/>
              <a:t>C.row </a:t>
            </a:r>
            <a:r>
              <a:rPr lang="en-US" altLang="zh-TW" sz="2400" b="1" dirty="0" err="1" smtClean="0"/>
              <a:t>i</a:t>
            </a:r>
            <a:r>
              <a:rPr lang="en-US" altLang="zh-TW" sz="2400" b="1" dirty="0" smtClean="0"/>
              <a:t>, </a:t>
            </a:r>
            <a:r>
              <a:rPr lang="en-US" altLang="zh-TW" sz="2400" b="1" dirty="0" err="1" smtClean="0"/>
              <a:t>col</a:t>
            </a:r>
            <a:r>
              <a:rPr lang="en-US" altLang="zh-TW" sz="2400" b="1" dirty="0" smtClean="0"/>
              <a:t> j</a:t>
            </a:r>
            <a:r>
              <a:rPr lang="en-US" altLang="zh-TW" sz="2400" dirty="0" smtClean="0"/>
              <a:t>  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Four components of a class</a:t>
            </a:r>
          </a:p>
          <a:p>
            <a:pPr lvl="1"/>
            <a:r>
              <a:rPr lang="en-US" altLang="zh-TW" sz="2600" b="1" dirty="0" smtClean="0"/>
              <a:t>A </a:t>
            </a:r>
            <a:r>
              <a:rPr lang="en-US" altLang="zh-TW" sz="2600" b="1" dirty="0" smtClean="0">
                <a:solidFill>
                  <a:srgbClr val="0000CC"/>
                </a:solidFill>
              </a:rPr>
              <a:t>class name</a:t>
            </a:r>
          </a:p>
          <a:p>
            <a:pPr lvl="1"/>
            <a:r>
              <a:rPr lang="en-US" altLang="zh-TW" sz="2600" b="1" dirty="0" smtClean="0">
                <a:solidFill>
                  <a:srgbClr val="0000CC"/>
                </a:solidFill>
              </a:rPr>
              <a:t>Data</a:t>
            </a:r>
            <a:r>
              <a:rPr lang="en-US" altLang="zh-TW" sz="2600" b="1" dirty="0" smtClean="0"/>
              <a:t> members</a:t>
            </a:r>
          </a:p>
          <a:p>
            <a:pPr lvl="1"/>
            <a:r>
              <a:rPr lang="en-US" altLang="zh-TW" sz="2600" b="1" dirty="0" smtClean="0"/>
              <a:t>Member </a:t>
            </a:r>
            <a:r>
              <a:rPr lang="en-US" altLang="zh-TW" sz="2600" b="1" dirty="0" smtClean="0">
                <a:solidFill>
                  <a:srgbClr val="0000CC"/>
                </a:solidFill>
              </a:rPr>
              <a:t>functions</a:t>
            </a:r>
          </a:p>
          <a:p>
            <a:pPr lvl="1"/>
            <a:r>
              <a:rPr lang="en-US" altLang="zh-TW" sz="2600" b="1" dirty="0" smtClean="0">
                <a:solidFill>
                  <a:srgbClr val="CC0099"/>
                </a:solidFill>
              </a:rPr>
              <a:t>Levels of program access</a:t>
            </a:r>
          </a:p>
          <a:p>
            <a:pPr lvl="2"/>
            <a:r>
              <a:rPr lang="en-US" altLang="zh-TW" sz="2400" b="1" dirty="0" smtClean="0">
                <a:solidFill>
                  <a:srgbClr val="C00000"/>
                </a:solidFill>
              </a:rPr>
              <a:t>Public</a:t>
            </a:r>
            <a:r>
              <a:rPr lang="en-US" altLang="zh-TW" sz="2400" b="1" dirty="0" smtClean="0"/>
              <a:t>: data or functions can be accessed from anywhere</a:t>
            </a:r>
          </a:p>
          <a:p>
            <a:pPr lvl="2"/>
            <a:r>
              <a:rPr lang="en-US" altLang="zh-TW" sz="2400" b="1" dirty="0" smtClean="0">
                <a:solidFill>
                  <a:srgbClr val="C00000"/>
                </a:solidFill>
              </a:rPr>
              <a:t>Protected</a:t>
            </a:r>
            <a:r>
              <a:rPr lang="en-US" altLang="zh-TW" sz="2400" b="1" dirty="0" smtClean="0"/>
              <a:t>: accessed from within its class from its </a:t>
            </a:r>
            <a:r>
              <a:rPr lang="en-US" altLang="zh-TW" sz="2400" b="1" dirty="0" smtClean="0">
                <a:solidFill>
                  <a:srgbClr val="0000CC"/>
                </a:solidFill>
              </a:rPr>
              <a:t>sub class</a:t>
            </a:r>
            <a:r>
              <a:rPr lang="en-US" altLang="zh-TW" sz="2400" b="1" dirty="0" smtClean="0"/>
              <a:t> or from a </a:t>
            </a:r>
            <a:r>
              <a:rPr lang="en-US" altLang="zh-TW" sz="2400" b="1" dirty="0" smtClean="0">
                <a:solidFill>
                  <a:srgbClr val="0000CC"/>
                </a:solidFill>
              </a:rPr>
              <a:t>friend class</a:t>
            </a:r>
          </a:p>
          <a:p>
            <a:pPr lvl="2"/>
            <a:r>
              <a:rPr lang="en-US" altLang="zh-TW" sz="2400" b="1" dirty="0" smtClean="0">
                <a:solidFill>
                  <a:srgbClr val="C00000"/>
                </a:solidFill>
              </a:rPr>
              <a:t>Private</a:t>
            </a:r>
            <a:r>
              <a:rPr lang="en-US" altLang="zh-TW" sz="2400" b="1" dirty="0" smtClean="0"/>
              <a:t>: accessed from within its class or by a </a:t>
            </a:r>
            <a:r>
              <a:rPr lang="en-US" altLang="zh-TW" sz="2400" b="1" dirty="0" smtClean="0">
                <a:solidFill>
                  <a:srgbClr val="0000CC"/>
                </a:solidFill>
              </a:rPr>
              <a:t>friend class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Multiply Two </a:t>
            </a:r>
            <a:r>
              <a:rPr lang="en-US" altLang="zh-TW" dirty="0" smtClean="0"/>
              <a:t>Arrays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90</a:t>
            </a:fld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774274" y="5244555"/>
            <a:ext cx="89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Array A</a:t>
            </a:r>
            <a:endParaRPr lang="zh-TW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2616470" y="2816197"/>
            <a:ext cx="1116696" cy="194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16470" y="3010407"/>
            <a:ext cx="1116696" cy="194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16470" y="3204617"/>
            <a:ext cx="1116696" cy="1942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16470" y="3398827"/>
            <a:ext cx="1116696" cy="1942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16470" y="3593037"/>
            <a:ext cx="1116696" cy="1942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16470" y="3787247"/>
            <a:ext cx="1116696" cy="1942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16470" y="3981457"/>
            <a:ext cx="1116696" cy="1942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16470" y="4175667"/>
            <a:ext cx="1116696" cy="194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16470" y="4369877"/>
            <a:ext cx="1116696" cy="194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16470" y="4564087"/>
            <a:ext cx="1116696" cy="194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16470" y="4758297"/>
            <a:ext cx="1116696" cy="194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16470" y="4952507"/>
            <a:ext cx="1116696" cy="194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6470" y="2816196"/>
            <a:ext cx="1116696" cy="383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16470" y="3199523"/>
            <a:ext cx="1116696" cy="976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16470" y="4175667"/>
            <a:ext cx="1116696" cy="97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16186" y="2934890"/>
            <a:ext cx="1116696" cy="194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416186" y="3129100"/>
            <a:ext cx="1116696" cy="194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16186" y="3323310"/>
            <a:ext cx="1116696" cy="194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16186" y="3517520"/>
            <a:ext cx="1116696" cy="194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16186" y="3711730"/>
            <a:ext cx="1116696" cy="194210"/>
          </a:xfrm>
          <a:prstGeom prst="rect">
            <a:avLst/>
          </a:prstGeom>
          <a:solidFill>
            <a:srgbClr val="F3D2F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16186" y="3905940"/>
            <a:ext cx="1116696" cy="194210"/>
          </a:xfrm>
          <a:prstGeom prst="rect">
            <a:avLst/>
          </a:prstGeom>
          <a:solidFill>
            <a:srgbClr val="F3D2F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16186" y="4100150"/>
            <a:ext cx="1116696" cy="194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16186" y="4294360"/>
            <a:ext cx="1116696" cy="194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16186" y="4488570"/>
            <a:ext cx="1116696" cy="194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16186" y="4682780"/>
            <a:ext cx="1116696" cy="194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16186" y="2929485"/>
            <a:ext cx="1116696" cy="776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16186" y="3716981"/>
            <a:ext cx="1116696" cy="377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16186" y="4099922"/>
            <a:ext cx="1116696" cy="77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573990" y="5240248"/>
            <a:ext cx="8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Array B</a:t>
            </a:r>
            <a:endParaRPr lang="zh-TW" altLang="en-US" b="1" dirty="0"/>
          </a:p>
        </p:txBody>
      </p:sp>
      <p:sp>
        <p:nvSpPr>
          <p:cNvPr id="6" name="左大括弧 5"/>
          <p:cNvSpPr/>
          <p:nvPr/>
        </p:nvSpPr>
        <p:spPr>
          <a:xfrm>
            <a:off x="1876846" y="2805387"/>
            <a:ext cx="221174" cy="413974"/>
          </a:xfrm>
          <a:prstGeom prst="leftBrace">
            <a:avLst>
              <a:gd name="adj1" fmla="val 441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61481" y="2839615"/>
            <a:ext cx="99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 terms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2616470" y="3433077"/>
            <a:ext cx="10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5 terms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82210" y="2805387"/>
            <a:ext cx="69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Row </a:t>
            </a:r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200280" y="3473839"/>
            <a:ext cx="69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Row j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200280" y="4466982"/>
            <a:ext cx="74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Row k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044690" y="291718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Col p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044690" y="345622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Col q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044690" y="429052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Col r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3861595" y="3004720"/>
            <a:ext cx="1442833" cy="249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861595" y="3004720"/>
            <a:ext cx="1459629" cy="863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3844165" y="3007859"/>
            <a:ext cx="1477059" cy="1417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V="1">
            <a:off x="3894170" y="3301722"/>
            <a:ext cx="1410258" cy="35678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956073" y="3679076"/>
            <a:ext cx="1348355" cy="1640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3894170" y="3658505"/>
            <a:ext cx="1432445" cy="8292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向下箭號 71"/>
          <p:cNvSpPr/>
          <p:nvPr/>
        </p:nvSpPr>
        <p:spPr>
          <a:xfrm rot="16200000">
            <a:off x="2357756" y="2792293"/>
            <a:ext cx="173192" cy="26303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下箭號 72"/>
          <p:cNvSpPr/>
          <p:nvPr/>
        </p:nvSpPr>
        <p:spPr>
          <a:xfrm rot="5400000">
            <a:off x="6585423" y="2892445"/>
            <a:ext cx="173192" cy="26303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左大括弧 73"/>
          <p:cNvSpPr/>
          <p:nvPr/>
        </p:nvSpPr>
        <p:spPr>
          <a:xfrm rot="10800000">
            <a:off x="6888330" y="2907896"/>
            <a:ext cx="186116" cy="409780"/>
          </a:xfrm>
          <a:prstGeom prst="leftBrace">
            <a:avLst>
              <a:gd name="adj1" fmla="val 441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下箭號 74"/>
          <p:cNvSpPr/>
          <p:nvPr/>
        </p:nvSpPr>
        <p:spPr>
          <a:xfrm rot="16200000">
            <a:off x="1020825" y="2865146"/>
            <a:ext cx="173192" cy="26303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 rot="5400000">
            <a:off x="7751682" y="2981409"/>
            <a:ext cx="173192" cy="26303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向下箭號 79"/>
          <p:cNvSpPr/>
          <p:nvPr/>
        </p:nvSpPr>
        <p:spPr>
          <a:xfrm rot="16200000">
            <a:off x="2358787" y="2981409"/>
            <a:ext cx="173192" cy="263035"/>
          </a:xfrm>
          <a:prstGeom prst="downArrow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下箭號 81"/>
          <p:cNvSpPr/>
          <p:nvPr/>
        </p:nvSpPr>
        <p:spPr>
          <a:xfrm rot="5400000">
            <a:off x="6585423" y="3090375"/>
            <a:ext cx="173192" cy="263035"/>
          </a:xfrm>
          <a:prstGeom prst="downArrow">
            <a:avLst/>
          </a:prstGeom>
          <a:solidFill>
            <a:srgbClr val="C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向下箭號 82"/>
          <p:cNvSpPr/>
          <p:nvPr/>
        </p:nvSpPr>
        <p:spPr>
          <a:xfrm rot="5400000">
            <a:off x="6585423" y="3287455"/>
            <a:ext cx="173192" cy="263035"/>
          </a:xfrm>
          <a:prstGeom prst="downArrow">
            <a:avLst/>
          </a:prstGeom>
          <a:solidFill>
            <a:srgbClr val="C0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向下箭號 83"/>
          <p:cNvSpPr/>
          <p:nvPr/>
        </p:nvSpPr>
        <p:spPr>
          <a:xfrm rot="5400000">
            <a:off x="6585423" y="3498867"/>
            <a:ext cx="173192" cy="263035"/>
          </a:xfrm>
          <a:prstGeom prst="downArrow">
            <a:avLst/>
          </a:prstGeom>
          <a:solidFill>
            <a:srgbClr val="C0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下箭號 84"/>
          <p:cNvSpPr/>
          <p:nvPr/>
        </p:nvSpPr>
        <p:spPr>
          <a:xfrm rot="5400000">
            <a:off x="6585423" y="3682820"/>
            <a:ext cx="173192" cy="263035"/>
          </a:xfrm>
          <a:prstGeom prst="downArrow">
            <a:avLst/>
          </a:prstGeom>
          <a:solidFill>
            <a:srgbClr val="C0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下箭號 85"/>
          <p:cNvSpPr/>
          <p:nvPr/>
        </p:nvSpPr>
        <p:spPr>
          <a:xfrm rot="5400000">
            <a:off x="7751682" y="3547559"/>
            <a:ext cx="173192" cy="263035"/>
          </a:xfrm>
          <a:prstGeom prst="downArrow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向下箭號 86"/>
          <p:cNvSpPr/>
          <p:nvPr/>
        </p:nvSpPr>
        <p:spPr>
          <a:xfrm rot="5400000">
            <a:off x="7751682" y="4367205"/>
            <a:ext cx="173192" cy="263035"/>
          </a:xfrm>
          <a:prstGeom prst="downArrow">
            <a:avLst/>
          </a:prstGeom>
          <a:solidFill>
            <a:srgbClr val="0070C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327265" y="23419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CurrRowA</a:t>
            </a:r>
            <a:endParaRPr lang="zh-TW" alt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614887" y="211767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CurrRowIndex</a:t>
            </a:r>
            <a:endParaRPr lang="zh-TW" alt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5875694" y="211696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CurrColIndex</a:t>
            </a:r>
            <a:endParaRPr lang="zh-TW" alt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7415798" y="231569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CurrColB</a:t>
            </a:r>
            <a:endParaRPr lang="zh-TW" alt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628808" y="4425532"/>
            <a:ext cx="10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5 terms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5425309" y="3141838"/>
            <a:ext cx="10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4 terms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416186" y="3698491"/>
            <a:ext cx="10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 terms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434432" y="4291967"/>
            <a:ext cx="109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4 terms</a:t>
            </a:r>
            <a:endParaRPr lang="zh-TW" altLang="en-US" dirty="0"/>
          </a:p>
        </p:txBody>
      </p:sp>
      <p:sp>
        <p:nvSpPr>
          <p:cNvPr id="96" name="手繪多邊形 95"/>
          <p:cNvSpPr/>
          <p:nvPr/>
        </p:nvSpPr>
        <p:spPr>
          <a:xfrm>
            <a:off x="2282399" y="2459982"/>
            <a:ext cx="205642" cy="472440"/>
          </a:xfrm>
          <a:custGeom>
            <a:avLst/>
            <a:gdLst>
              <a:gd name="connsiteX0" fmla="*/ 171958 w 205642"/>
              <a:gd name="connsiteY0" fmla="*/ 472440 h 472440"/>
              <a:gd name="connsiteX1" fmla="*/ 194818 w 205642"/>
              <a:gd name="connsiteY1" fmla="*/ 228600 h 472440"/>
              <a:gd name="connsiteX2" fmla="*/ 19558 w 205642"/>
              <a:gd name="connsiteY2" fmla="*/ 182880 h 472440"/>
              <a:gd name="connsiteX3" fmla="*/ 11938 w 205642"/>
              <a:gd name="connsiteY3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642" h="472440">
                <a:moveTo>
                  <a:pt x="171958" y="472440"/>
                </a:moveTo>
                <a:cubicBezTo>
                  <a:pt x="196088" y="374650"/>
                  <a:pt x="220218" y="276860"/>
                  <a:pt x="194818" y="228600"/>
                </a:cubicBezTo>
                <a:cubicBezTo>
                  <a:pt x="169418" y="180340"/>
                  <a:pt x="50038" y="220980"/>
                  <a:pt x="19558" y="182880"/>
                </a:cubicBezTo>
                <a:cubicBezTo>
                  <a:pt x="-10922" y="144780"/>
                  <a:pt x="508" y="72390"/>
                  <a:pt x="11938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手繪多邊形 96"/>
          <p:cNvSpPr/>
          <p:nvPr/>
        </p:nvSpPr>
        <p:spPr>
          <a:xfrm>
            <a:off x="893304" y="2646643"/>
            <a:ext cx="216817" cy="363764"/>
          </a:xfrm>
          <a:custGeom>
            <a:avLst/>
            <a:gdLst>
              <a:gd name="connsiteX0" fmla="*/ 171958 w 205642"/>
              <a:gd name="connsiteY0" fmla="*/ 472440 h 472440"/>
              <a:gd name="connsiteX1" fmla="*/ 194818 w 205642"/>
              <a:gd name="connsiteY1" fmla="*/ 228600 h 472440"/>
              <a:gd name="connsiteX2" fmla="*/ 19558 w 205642"/>
              <a:gd name="connsiteY2" fmla="*/ 182880 h 472440"/>
              <a:gd name="connsiteX3" fmla="*/ 11938 w 205642"/>
              <a:gd name="connsiteY3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642" h="472440">
                <a:moveTo>
                  <a:pt x="171958" y="472440"/>
                </a:moveTo>
                <a:cubicBezTo>
                  <a:pt x="196088" y="374650"/>
                  <a:pt x="220218" y="276860"/>
                  <a:pt x="194818" y="228600"/>
                </a:cubicBezTo>
                <a:cubicBezTo>
                  <a:pt x="169418" y="180340"/>
                  <a:pt x="50038" y="220980"/>
                  <a:pt x="19558" y="182880"/>
                </a:cubicBezTo>
                <a:cubicBezTo>
                  <a:pt x="-10922" y="144780"/>
                  <a:pt x="508" y="72390"/>
                  <a:pt x="11938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97"/>
          <p:cNvSpPr/>
          <p:nvPr/>
        </p:nvSpPr>
        <p:spPr>
          <a:xfrm>
            <a:off x="6644640" y="2466702"/>
            <a:ext cx="114445" cy="548640"/>
          </a:xfrm>
          <a:custGeom>
            <a:avLst/>
            <a:gdLst>
              <a:gd name="connsiteX0" fmla="*/ 0 w 114445"/>
              <a:gd name="connsiteY0" fmla="*/ 548640 h 548640"/>
              <a:gd name="connsiteX1" fmla="*/ 22860 w 114445"/>
              <a:gd name="connsiteY1" fmla="*/ 457200 h 548640"/>
              <a:gd name="connsiteX2" fmla="*/ 114300 w 114445"/>
              <a:gd name="connsiteY2" fmla="*/ 342900 h 548640"/>
              <a:gd name="connsiteX3" fmla="*/ 45720 w 114445"/>
              <a:gd name="connsiteY3" fmla="*/ 129540 h 548640"/>
              <a:gd name="connsiteX4" fmla="*/ 114300 w 1144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445" h="548640">
                <a:moveTo>
                  <a:pt x="0" y="548640"/>
                </a:moveTo>
                <a:cubicBezTo>
                  <a:pt x="1905" y="520065"/>
                  <a:pt x="3810" y="491490"/>
                  <a:pt x="22860" y="457200"/>
                </a:cubicBezTo>
                <a:cubicBezTo>
                  <a:pt x="41910" y="422910"/>
                  <a:pt x="110490" y="397510"/>
                  <a:pt x="114300" y="342900"/>
                </a:cubicBezTo>
                <a:cubicBezTo>
                  <a:pt x="118110" y="288290"/>
                  <a:pt x="45720" y="186690"/>
                  <a:pt x="45720" y="129540"/>
                </a:cubicBezTo>
                <a:cubicBezTo>
                  <a:pt x="45720" y="72390"/>
                  <a:pt x="80010" y="36195"/>
                  <a:pt x="11430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98"/>
          <p:cNvSpPr/>
          <p:nvPr/>
        </p:nvSpPr>
        <p:spPr>
          <a:xfrm>
            <a:off x="7873407" y="2633372"/>
            <a:ext cx="156601" cy="453283"/>
          </a:xfrm>
          <a:custGeom>
            <a:avLst/>
            <a:gdLst>
              <a:gd name="connsiteX0" fmla="*/ 0 w 114445"/>
              <a:gd name="connsiteY0" fmla="*/ 548640 h 548640"/>
              <a:gd name="connsiteX1" fmla="*/ 22860 w 114445"/>
              <a:gd name="connsiteY1" fmla="*/ 457200 h 548640"/>
              <a:gd name="connsiteX2" fmla="*/ 114300 w 114445"/>
              <a:gd name="connsiteY2" fmla="*/ 342900 h 548640"/>
              <a:gd name="connsiteX3" fmla="*/ 45720 w 114445"/>
              <a:gd name="connsiteY3" fmla="*/ 129540 h 548640"/>
              <a:gd name="connsiteX4" fmla="*/ 114300 w 114445"/>
              <a:gd name="connsiteY4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445" h="548640">
                <a:moveTo>
                  <a:pt x="0" y="548640"/>
                </a:moveTo>
                <a:cubicBezTo>
                  <a:pt x="1905" y="520065"/>
                  <a:pt x="3810" y="491490"/>
                  <a:pt x="22860" y="457200"/>
                </a:cubicBezTo>
                <a:cubicBezTo>
                  <a:pt x="41910" y="422910"/>
                  <a:pt x="110490" y="397510"/>
                  <a:pt x="114300" y="342900"/>
                </a:cubicBezTo>
                <a:cubicBezTo>
                  <a:pt x="118110" y="288290"/>
                  <a:pt x="45720" y="186690"/>
                  <a:pt x="45720" y="129540"/>
                </a:cubicBezTo>
                <a:cubicBezTo>
                  <a:pt x="45720" y="72390"/>
                  <a:pt x="80010" y="36195"/>
                  <a:pt x="11430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手繪多邊形 99"/>
          <p:cNvSpPr/>
          <p:nvPr/>
        </p:nvSpPr>
        <p:spPr>
          <a:xfrm>
            <a:off x="2224443" y="2805387"/>
            <a:ext cx="154505" cy="413974"/>
          </a:xfrm>
          <a:custGeom>
            <a:avLst/>
            <a:gdLst>
              <a:gd name="connsiteX0" fmla="*/ 63108 w 193099"/>
              <a:gd name="connsiteY0" fmla="*/ 0 h 563991"/>
              <a:gd name="connsiteX1" fmla="*/ 2148 w 193099"/>
              <a:gd name="connsiteY1" fmla="*/ 304800 h 563991"/>
              <a:gd name="connsiteX2" fmla="*/ 131688 w 193099"/>
              <a:gd name="connsiteY2" fmla="*/ 563880 h 563991"/>
              <a:gd name="connsiteX3" fmla="*/ 192648 w 193099"/>
              <a:gd name="connsiteY3" fmla="*/ 274320 h 563991"/>
              <a:gd name="connsiteX4" fmla="*/ 154548 w 193099"/>
              <a:gd name="connsiteY4" fmla="*/ 30480 h 56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99" h="563991">
                <a:moveTo>
                  <a:pt x="63108" y="0"/>
                </a:moveTo>
                <a:cubicBezTo>
                  <a:pt x="26913" y="105410"/>
                  <a:pt x="-9282" y="210820"/>
                  <a:pt x="2148" y="304800"/>
                </a:cubicBezTo>
                <a:cubicBezTo>
                  <a:pt x="13578" y="398780"/>
                  <a:pt x="99938" y="568960"/>
                  <a:pt x="131688" y="563880"/>
                </a:cubicBezTo>
                <a:cubicBezTo>
                  <a:pt x="163438" y="558800"/>
                  <a:pt x="188838" y="363220"/>
                  <a:pt x="192648" y="274320"/>
                </a:cubicBezTo>
                <a:cubicBezTo>
                  <a:pt x="196458" y="185420"/>
                  <a:pt x="175503" y="107950"/>
                  <a:pt x="154548" y="3048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/>
          <p:cNvSpPr txBox="1"/>
          <p:nvPr/>
        </p:nvSpPr>
        <p:spPr>
          <a:xfrm>
            <a:off x="4416596" y="239701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mtClean="0"/>
              <a:t>×</a:t>
            </a:r>
            <a:endParaRPr lang="zh-TW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7776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Multiply Two </a:t>
            </a:r>
            <a:r>
              <a:rPr lang="en-US" altLang="zh-TW" dirty="0" smtClean="0"/>
              <a:t>Matrixes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91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81742" y="1482297"/>
            <a:ext cx="7501180" cy="5065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 = A * 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some preparations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(all terms in A)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(all terms in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(end of the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row in A)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store the sum and reset the sum;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rewind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to the first term of the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row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skip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remaining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terms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of the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(end of the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col in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store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the sum and reset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sum;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rewind to the first term of the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row;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accumulate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product of two terms if possible;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CurrRowA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the next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row of matrix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skip the remain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terms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of the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row;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480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橢圓 14"/>
          <p:cNvSpPr/>
          <p:nvPr/>
        </p:nvSpPr>
        <p:spPr>
          <a:xfrm>
            <a:off x="5357412" y="4503907"/>
            <a:ext cx="369307" cy="13859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Inner Product of </a:t>
            </a:r>
            <a:r>
              <a:rPr lang="en-US" altLang="zh-TW" dirty="0" err="1" smtClean="0"/>
              <a:t>RowA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ColB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92</a:t>
            </a:fld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534886" y="2118300"/>
            <a:ext cx="6413476" cy="3771511"/>
            <a:chOff x="1335996" y="1799185"/>
            <a:chExt cx="6413476" cy="3771511"/>
          </a:xfrm>
        </p:grpSpPr>
        <p:sp>
          <p:nvSpPr>
            <p:cNvPr id="32" name="矩形 31"/>
            <p:cNvSpPr/>
            <p:nvPr/>
          </p:nvSpPr>
          <p:spPr>
            <a:xfrm>
              <a:off x="3215640" y="1799185"/>
              <a:ext cx="541020" cy="377151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417820" y="1799185"/>
              <a:ext cx="541020" cy="377151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215640" y="1799186"/>
              <a:ext cx="541020" cy="533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a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15640" y="3403605"/>
              <a:ext cx="541020" cy="533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b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17820" y="2332586"/>
              <a:ext cx="541020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c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17820" y="3399386"/>
              <a:ext cx="541020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d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433840" y="304489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2800" dirty="0"/>
            </a:p>
          </p:txBody>
        </p:sp>
        <p:sp>
          <p:nvSpPr>
            <p:cNvPr id="36" name="向下箭號 35"/>
            <p:cNvSpPr/>
            <p:nvPr/>
          </p:nvSpPr>
          <p:spPr>
            <a:xfrm rot="16200000">
              <a:off x="2982054" y="1934368"/>
              <a:ext cx="173192" cy="263035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向下箭號 36"/>
            <p:cNvSpPr/>
            <p:nvPr/>
          </p:nvSpPr>
          <p:spPr>
            <a:xfrm rot="5400000">
              <a:off x="6019235" y="2513904"/>
              <a:ext cx="173192" cy="263035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335996" y="3044890"/>
              <a:ext cx="1135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2 terms</a:t>
              </a:r>
              <a:endParaRPr lang="zh-TW" altLang="en-US" sz="24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6614353" y="3044889"/>
              <a:ext cx="1135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4 terms</a:t>
              </a:r>
              <a:endParaRPr lang="zh-TW" altLang="en-US" sz="24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5417820" y="3937005"/>
              <a:ext cx="541020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e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418673" y="4464144"/>
              <a:ext cx="541020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solidFill>
                    <a:schemeClr val="tx1"/>
                  </a:solidFill>
                </a:rPr>
                <a:t>f</a:t>
              </a:r>
              <a:endParaRPr lang="zh-TW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手繪多邊形 9"/>
          <p:cNvSpPr/>
          <p:nvPr/>
        </p:nvSpPr>
        <p:spPr>
          <a:xfrm>
            <a:off x="2168616" y="2427609"/>
            <a:ext cx="226627" cy="1537487"/>
          </a:xfrm>
          <a:custGeom>
            <a:avLst/>
            <a:gdLst>
              <a:gd name="connsiteX0" fmla="*/ 210443 w 226627"/>
              <a:gd name="connsiteY0" fmla="*/ 0 h 1537487"/>
              <a:gd name="connsiteX1" fmla="*/ 50 w 226627"/>
              <a:gd name="connsiteY1" fmla="*/ 623087 h 1537487"/>
              <a:gd name="connsiteX2" fmla="*/ 226627 w 226627"/>
              <a:gd name="connsiteY2" fmla="*/ 1537487 h 153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27" h="1537487">
                <a:moveTo>
                  <a:pt x="210443" y="0"/>
                </a:moveTo>
                <a:cubicBezTo>
                  <a:pt x="103898" y="183419"/>
                  <a:pt x="-2647" y="366839"/>
                  <a:pt x="50" y="623087"/>
                </a:cubicBezTo>
                <a:cubicBezTo>
                  <a:pt x="2747" y="879335"/>
                  <a:pt x="114687" y="1208411"/>
                  <a:pt x="226627" y="153748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2178259" y="3985202"/>
            <a:ext cx="226627" cy="2084160"/>
          </a:xfrm>
          <a:custGeom>
            <a:avLst/>
            <a:gdLst>
              <a:gd name="connsiteX0" fmla="*/ 210443 w 226627"/>
              <a:gd name="connsiteY0" fmla="*/ 0 h 1537487"/>
              <a:gd name="connsiteX1" fmla="*/ 50 w 226627"/>
              <a:gd name="connsiteY1" fmla="*/ 623087 h 1537487"/>
              <a:gd name="connsiteX2" fmla="*/ 226627 w 226627"/>
              <a:gd name="connsiteY2" fmla="*/ 1537487 h 153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27" h="1537487">
                <a:moveTo>
                  <a:pt x="210443" y="0"/>
                </a:moveTo>
                <a:cubicBezTo>
                  <a:pt x="103898" y="183419"/>
                  <a:pt x="-2647" y="366839"/>
                  <a:pt x="50" y="623087"/>
                </a:cubicBezTo>
                <a:cubicBezTo>
                  <a:pt x="2747" y="879335"/>
                  <a:pt x="114687" y="1208411"/>
                  <a:pt x="226627" y="153748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 flipH="1">
            <a:off x="5173201" y="3029374"/>
            <a:ext cx="226627" cy="916754"/>
          </a:xfrm>
          <a:custGeom>
            <a:avLst/>
            <a:gdLst>
              <a:gd name="connsiteX0" fmla="*/ 210443 w 226627"/>
              <a:gd name="connsiteY0" fmla="*/ 0 h 1537487"/>
              <a:gd name="connsiteX1" fmla="*/ 50 w 226627"/>
              <a:gd name="connsiteY1" fmla="*/ 623087 h 1537487"/>
              <a:gd name="connsiteX2" fmla="*/ 226627 w 226627"/>
              <a:gd name="connsiteY2" fmla="*/ 1537487 h 153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27" h="1537487">
                <a:moveTo>
                  <a:pt x="210443" y="0"/>
                </a:moveTo>
                <a:cubicBezTo>
                  <a:pt x="103898" y="183419"/>
                  <a:pt x="-2647" y="366839"/>
                  <a:pt x="50" y="623087"/>
                </a:cubicBezTo>
                <a:cubicBezTo>
                  <a:pt x="2747" y="879335"/>
                  <a:pt x="114687" y="1208411"/>
                  <a:pt x="226627" y="153748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 20"/>
          <p:cNvSpPr/>
          <p:nvPr/>
        </p:nvSpPr>
        <p:spPr>
          <a:xfrm flipH="1">
            <a:off x="5167547" y="3985202"/>
            <a:ext cx="226627" cy="559316"/>
          </a:xfrm>
          <a:custGeom>
            <a:avLst/>
            <a:gdLst>
              <a:gd name="connsiteX0" fmla="*/ 210443 w 226627"/>
              <a:gd name="connsiteY0" fmla="*/ 0 h 1537487"/>
              <a:gd name="connsiteX1" fmla="*/ 50 w 226627"/>
              <a:gd name="connsiteY1" fmla="*/ 623087 h 1537487"/>
              <a:gd name="connsiteX2" fmla="*/ 226627 w 226627"/>
              <a:gd name="connsiteY2" fmla="*/ 1537487 h 153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27" h="1537487">
                <a:moveTo>
                  <a:pt x="210443" y="0"/>
                </a:moveTo>
                <a:cubicBezTo>
                  <a:pt x="103898" y="183419"/>
                  <a:pt x="-2647" y="366839"/>
                  <a:pt x="50" y="623087"/>
                </a:cubicBezTo>
                <a:cubicBezTo>
                  <a:pt x="2747" y="879335"/>
                  <a:pt x="114687" y="1208411"/>
                  <a:pt x="226627" y="153748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15475" y="290016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(1)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334758" y="31488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(2)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883266" y="38457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(3)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334758" y="404565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(3)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36161" y="2242943"/>
            <a:ext cx="6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col 0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971148" y="3800535"/>
            <a:ext cx="6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col 3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965194" y="4367611"/>
            <a:ext cx="6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col 4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3951392" y="2715501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row 1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952745" y="3825380"/>
            <a:ext cx="71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row 3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328382" y="1650744"/>
            <a:ext cx="60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Row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530259" y="165074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Col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664499" y="6134993"/>
            <a:ext cx="176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(4) </a:t>
            </a:r>
            <a:r>
              <a:rPr lang="en-US" altLang="zh-TW" dirty="0">
                <a:solidFill>
                  <a:srgbClr val="C00000"/>
                </a:solidFill>
              </a:rPr>
              <a:t>output 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 err="1" smtClean="0">
                <a:solidFill>
                  <a:srgbClr val="C00000"/>
                </a:solidFill>
              </a:rPr>
              <a:t>b×d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6" name="手繪多邊形 15"/>
          <p:cNvSpPr/>
          <p:nvPr/>
        </p:nvSpPr>
        <p:spPr>
          <a:xfrm>
            <a:off x="5614343" y="4559272"/>
            <a:ext cx="645459" cy="618565"/>
          </a:xfrm>
          <a:custGeom>
            <a:avLst/>
            <a:gdLst>
              <a:gd name="connsiteX0" fmla="*/ 645459 w 645459"/>
              <a:gd name="connsiteY0" fmla="*/ 0 h 618565"/>
              <a:gd name="connsiteX1" fmla="*/ 295836 w 645459"/>
              <a:gd name="connsiteY1" fmla="*/ 242047 h 618565"/>
              <a:gd name="connsiteX2" fmla="*/ 295836 w 645459"/>
              <a:gd name="connsiteY2" fmla="*/ 448235 h 618565"/>
              <a:gd name="connsiteX3" fmla="*/ 0 w 645459"/>
              <a:gd name="connsiteY3" fmla="*/ 618565 h 61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459" h="618565">
                <a:moveTo>
                  <a:pt x="645459" y="0"/>
                </a:moveTo>
                <a:cubicBezTo>
                  <a:pt x="499782" y="83670"/>
                  <a:pt x="354106" y="167341"/>
                  <a:pt x="295836" y="242047"/>
                </a:cubicBezTo>
                <a:cubicBezTo>
                  <a:pt x="237566" y="316753"/>
                  <a:pt x="345142" y="385482"/>
                  <a:pt x="295836" y="448235"/>
                </a:cubicBezTo>
                <a:cubicBezTo>
                  <a:pt x="246530" y="510988"/>
                  <a:pt x="123265" y="564776"/>
                  <a:pt x="0" y="618565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184075" y="4237791"/>
            <a:ext cx="208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Skip terms in the col</a:t>
            </a:r>
            <a:endParaRPr lang="zh-TW" altLang="en-US" dirty="0"/>
          </a:p>
        </p:txBody>
      </p:sp>
      <p:sp>
        <p:nvSpPr>
          <p:cNvPr id="54" name="手繪多邊形 53"/>
          <p:cNvSpPr/>
          <p:nvPr/>
        </p:nvSpPr>
        <p:spPr>
          <a:xfrm flipH="1">
            <a:off x="5176278" y="4583592"/>
            <a:ext cx="226627" cy="559316"/>
          </a:xfrm>
          <a:custGeom>
            <a:avLst/>
            <a:gdLst>
              <a:gd name="connsiteX0" fmla="*/ 210443 w 226627"/>
              <a:gd name="connsiteY0" fmla="*/ 0 h 1537487"/>
              <a:gd name="connsiteX1" fmla="*/ 50 w 226627"/>
              <a:gd name="connsiteY1" fmla="*/ 623087 h 1537487"/>
              <a:gd name="connsiteX2" fmla="*/ 226627 w 226627"/>
              <a:gd name="connsiteY2" fmla="*/ 1537487 h 153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27" h="1537487">
                <a:moveTo>
                  <a:pt x="210443" y="0"/>
                </a:moveTo>
                <a:cubicBezTo>
                  <a:pt x="103898" y="183419"/>
                  <a:pt x="-2647" y="366839"/>
                  <a:pt x="50" y="623087"/>
                </a:cubicBezTo>
                <a:cubicBezTo>
                  <a:pt x="2747" y="879335"/>
                  <a:pt x="114687" y="1208411"/>
                  <a:pt x="226627" y="153748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手繪多邊形 54"/>
          <p:cNvSpPr/>
          <p:nvPr/>
        </p:nvSpPr>
        <p:spPr>
          <a:xfrm flipH="1">
            <a:off x="5167545" y="5177837"/>
            <a:ext cx="226627" cy="957156"/>
          </a:xfrm>
          <a:custGeom>
            <a:avLst/>
            <a:gdLst>
              <a:gd name="connsiteX0" fmla="*/ 210443 w 226627"/>
              <a:gd name="connsiteY0" fmla="*/ 0 h 1537487"/>
              <a:gd name="connsiteX1" fmla="*/ 50 w 226627"/>
              <a:gd name="connsiteY1" fmla="*/ 623087 h 1537487"/>
              <a:gd name="connsiteX2" fmla="*/ 226627 w 226627"/>
              <a:gd name="connsiteY2" fmla="*/ 1537487 h 153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27" h="1537487">
                <a:moveTo>
                  <a:pt x="210443" y="0"/>
                </a:moveTo>
                <a:cubicBezTo>
                  <a:pt x="103898" y="183419"/>
                  <a:pt x="-2647" y="366839"/>
                  <a:pt x="50" y="623087"/>
                </a:cubicBezTo>
                <a:cubicBezTo>
                  <a:pt x="2747" y="879335"/>
                  <a:pt x="114687" y="1208411"/>
                  <a:pt x="226627" y="153748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5334758" y="460712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(5)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326025" y="53657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(6)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991" y="5279246"/>
            <a:ext cx="3110009" cy="1422542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3723861" y="3775437"/>
            <a:ext cx="140678" cy="14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011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Store the Dot Product Sum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93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238249"/>
            <a:ext cx="7886700" cy="339039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StoreSum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sum,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r,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(sum !=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(terms = = capacity)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ChangeSize1D(2*capacity); 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[terms].row = 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[terms].col =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[terms++].value = sum;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72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Change Array Size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94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238250"/>
            <a:ext cx="7886700" cy="475433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ChangeSize1D(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newSize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 the array size to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newSize</a:t>
            </a:r>
            <a:endParaRPr lang="en-US" altLang="zh-TW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newSize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terms) 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throw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“New size must be &gt;= number of terms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MatrixTerm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*temp =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MatrixTerm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newSize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copy(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+ terms, temp);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temp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 to the newly created array</a:t>
            </a:r>
            <a:endParaRPr lang="en-US" altLang="zh-TW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capacity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newSize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51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Sparse Matrix Multiplication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Transposing matrix B eases sparse matrix handling</a:t>
            </a:r>
          </a:p>
          <a:p>
            <a:pPr lvl="1"/>
            <a:r>
              <a:rPr lang="en-US" altLang="zh-TW" dirty="0" smtClean="0"/>
              <a:t>Non-zeros terms of a row are stored together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95</a:t>
            </a:fld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1480843" y="2719507"/>
            <a:ext cx="6045642" cy="1515536"/>
            <a:chOff x="1480843" y="2719507"/>
            <a:chExt cx="6045642" cy="1515536"/>
          </a:xfrm>
        </p:grpSpPr>
        <p:sp>
          <p:nvSpPr>
            <p:cNvPr id="21" name="圓角矩形 20"/>
            <p:cNvSpPr/>
            <p:nvPr/>
          </p:nvSpPr>
          <p:spPr>
            <a:xfrm>
              <a:off x="6532594" y="2798098"/>
              <a:ext cx="321357" cy="244028"/>
            </a:xfrm>
            <a:prstGeom prst="roundRect">
              <a:avLst/>
            </a:prstGeom>
            <a:solidFill>
              <a:srgbClr val="F3D2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4402037" y="2748383"/>
              <a:ext cx="244374" cy="862088"/>
            </a:xfrm>
            <a:prstGeom prst="roundRect">
              <a:avLst/>
            </a:prstGeom>
            <a:solidFill>
              <a:srgbClr val="F3D2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1500699" y="2798098"/>
              <a:ext cx="1557194" cy="244028"/>
            </a:xfrm>
            <a:prstGeom prst="roundRect">
              <a:avLst/>
            </a:prstGeom>
            <a:solidFill>
              <a:srgbClr val="F3D2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609371" y="2733362"/>
              <a:ext cx="14736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1	2	0</a:t>
              </a:r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3	0	0</a:t>
              </a:r>
              <a:endParaRPr lang="zh-TW" altLang="zh-TW" dirty="0"/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3	0	6</a:t>
              </a:r>
              <a:endParaRPr lang="zh-TW" altLang="zh-TW" dirty="0"/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1480843" y="2733363"/>
              <a:ext cx="128528" cy="923330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 11"/>
            <p:cNvSpPr/>
            <p:nvPr/>
          </p:nvSpPr>
          <p:spPr>
            <a:xfrm rot="10800000">
              <a:off x="3025528" y="2726434"/>
              <a:ext cx="115075" cy="923331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802312" y="2726435"/>
              <a:ext cx="14736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>
                  <a:solidFill>
                    <a:srgbClr val="C00000"/>
                  </a:solidFill>
                </a:rPr>
                <a:t>1	2	3</a:t>
              </a:r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0	5	0</a:t>
              </a:r>
              <a:endParaRPr lang="zh-TW" altLang="zh-TW" dirty="0"/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0	0	7</a:t>
              </a:r>
              <a:endParaRPr lang="zh-TW" altLang="zh-TW" dirty="0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3722336" y="2726436"/>
              <a:ext cx="128528" cy="923330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 14"/>
            <p:cNvSpPr/>
            <p:nvPr/>
          </p:nvSpPr>
          <p:spPr>
            <a:xfrm rot="10800000">
              <a:off x="5218469" y="2719507"/>
              <a:ext cx="115075" cy="923331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995253" y="2733362"/>
              <a:ext cx="14736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a	b	c</a:t>
              </a:r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d	e	f</a:t>
              </a:r>
              <a:endParaRPr lang="zh-TW" altLang="zh-TW" dirty="0"/>
            </a:p>
            <a:p>
              <a:pPr fontAlgn="t">
                <a:tabLst>
                  <a:tab pos="542925" algn="l"/>
                  <a:tab pos="1076325" algn="l"/>
                  <a:tab pos="1619250" algn="l"/>
                  <a:tab pos="2238375" algn="l"/>
                  <a:tab pos="2781300" algn="l"/>
                </a:tabLst>
              </a:pPr>
              <a:r>
                <a:rPr lang="en-US" altLang="zh-TW" dirty="0" smtClean="0"/>
                <a:t>g	h	</a:t>
              </a:r>
              <a:r>
                <a:rPr lang="en-US" altLang="zh-TW" dirty="0" err="1" smtClean="0"/>
                <a:t>i</a:t>
              </a:r>
              <a:endParaRPr lang="zh-TW" altLang="zh-TW" dirty="0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5866725" y="2733363"/>
              <a:ext cx="128528" cy="923330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 17"/>
            <p:cNvSpPr/>
            <p:nvPr/>
          </p:nvSpPr>
          <p:spPr>
            <a:xfrm rot="10800000">
              <a:off x="7411410" y="2726434"/>
              <a:ext cx="115075" cy="923331"/>
            </a:xfrm>
            <a:custGeom>
              <a:avLst/>
              <a:gdLst>
                <a:gd name="connsiteX0" fmla="*/ 123825 w 123825"/>
                <a:gd name="connsiteY0" fmla="*/ 0 h 1409700"/>
                <a:gd name="connsiteX1" fmla="*/ 0 w 123825"/>
                <a:gd name="connsiteY1" fmla="*/ 0 h 1409700"/>
                <a:gd name="connsiteX2" fmla="*/ 0 w 123825"/>
                <a:gd name="connsiteY2" fmla="*/ 1409700 h 1409700"/>
                <a:gd name="connsiteX3" fmla="*/ 104775 w 123825"/>
                <a:gd name="connsiteY3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09700">
                  <a:moveTo>
                    <a:pt x="123825" y="0"/>
                  </a:moveTo>
                  <a:lnTo>
                    <a:pt x="0" y="0"/>
                  </a:lnTo>
                  <a:lnTo>
                    <a:pt x="0" y="1409700"/>
                  </a:lnTo>
                  <a:lnTo>
                    <a:pt x="104775" y="14097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229480" y="292648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smtClean="0"/>
                <a:t>×</a:t>
              </a:r>
              <a:endParaRPr lang="zh-TW" altLang="en-US" sz="28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409473" y="291781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=</a:t>
              </a:r>
              <a:endParaRPr lang="zh-TW" altLang="en-US" sz="28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097996" y="377337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A</a:t>
              </a:r>
              <a:endParaRPr lang="zh-TW" altLang="en-US" sz="2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357859" y="377337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B</a:t>
              </a:r>
              <a:endParaRPr lang="zh-TW" altLang="en-US" sz="24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6550800" y="3773377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C</a:t>
              </a:r>
              <a:endParaRPr lang="zh-TW" altLang="en-US" sz="2400" dirty="0"/>
            </a:p>
          </p:txBody>
        </p:sp>
      </p:grpSp>
      <p:sp>
        <p:nvSpPr>
          <p:cNvPr id="28" name="圓角矩形 27"/>
          <p:cNvSpPr/>
          <p:nvPr/>
        </p:nvSpPr>
        <p:spPr>
          <a:xfrm>
            <a:off x="6532594" y="4873624"/>
            <a:ext cx="321357" cy="244028"/>
          </a:xfrm>
          <a:prstGeom prst="round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3802312" y="5140660"/>
            <a:ext cx="1340227" cy="244028"/>
          </a:xfrm>
          <a:prstGeom prst="round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1500699" y="4873624"/>
            <a:ext cx="1557194" cy="244028"/>
          </a:xfrm>
          <a:prstGeom prst="roundRect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1609371" y="4808888"/>
            <a:ext cx="1473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tabLst>
                <a:tab pos="542925" algn="l"/>
                <a:tab pos="1076325" algn="l"/>
                <a:tab pos="1619250" algn="l"/>
                <a:tab pos="2238375" algn="l"/>
                <a:tab pos="2781300" algn="l"/>
              </a:tabLst>
            </a:pPr>
            <a:r>
              <a:rPr lang="en-US" altLang="zh-TW" dirty="0"/>
              <a:t>1	2	0</a:t>
            </a:r>
          </a:p>
          <a:p>
            <a:pPr fontAlgn="t">
              <a:tabLst>
                <a:tab pos="542925" algn="l"/>
                <a:tab pos="1076325" algn="l"/>
                <a:tab pos="1619250" algn="l"/>
                <a:tab pos="2238375" algn="l"/>
                <a:tab pos="2781300" algn="l"/>
              </a:tabLst>
            </a:pPr>
            <a:r>
              <a:rPr lang="en-US" altLang="zh-TW" dirty="0"/>
              <a:t>3	0	0</a:t>
            </a:r>
            <a:endParaRPr lang="zh-TW" altLang="zh-TW" dirty="0"/>
          </a:p>
          <a:p>
            <a:pPr fontAlgn="t">
              <a:tabLst>
                <a:tab pos="542925" algn="l"/>
                <a:tab pos="1076325" algn="l"/>
                <a:tab pos="1619250" algn="l"/>
                <a:tab pos="2238375" algn="l"/>
                <a:tab pos="2781300" algn="l"/>
              </a:tabLst>
            </a:pPr>
            <a:r>
              <a:rPr lang="en-US" altLang="zh-TW" dirty="0"/>
              <a:t>3	0	6</a:t>
            </a:r>
            <a:endParaRPr lang="zh-TW" altLang="zh-TW" dirty="0"/>
          </a:p>
        </p:txBody>
      </p:sp>
      <p:sp>
        <p:nvSpPr>
          <p:cNvPr id="32" name="手繪多邊形 31"/>
          <p:cNvSpPr/>
          <p:nvPr/>
        </p:nvSpPr>
        <p:spPr>
          <a:xfrm>
            <a:off x="1480843" y="4808889"/>
            <a:ext cx="128528" cy="923330"/>
          </a:xfrm>
          <a:custGeom>
            <a:avLst/>
            <a:gdLst>
              <a:gd name="connsiteX0" fmla="*/ 123825 w 123825"/>
              <a:gd name="connsiteY0" fmla="*/ 0 h 1409700"/>
              <a:gd name="connsiteX1" fmla="*/ 0 w 123825"/>
              <a:gd name="connsiteY1" fmla="*/ 0 h 1409700"/>
              <a:gd name="connsiteX2" fmla="*/ 0 w 123825"/>
              <a:gd name="connsiteY2" fmla="*/ 1409700 h 1409700"/>
              <a:gd name="connsiteX3" fmla="*/ 104775 w 123825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409700">
                <a:moveTo>
                  <a:pt x="123825" y="0"/>
                </a:moveTo>
                <a:lnTo>
                  <a:pt x="0" y="0"/>
                </a:lnTo>
                <a:lnTo>
                  <a:pt x="0" y="1409700"/>
                </a:lnTo>
                <a:lnTo>
                  <a:pt x="104775" y="140970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 rot="10800000">
            <a:off x="3025528" y="4801960"/>
            <a:ext cx="115075" cy="923331"/>
          </a:xfrm>
          <a:custGeom>
            <a:avLst/>
            <a:gdLst>
              <a:gd name="connsiteX0" fmla="*/ 123825 w 123825"/>
              <a:gd name="connsiteY0" fmla="*/ 0 h 1409700"/>
              <a:gd name="connsiteX1" fmla="*/ 0 w 123825"/>
              <a:gd name="connsiteY1" fmla="*/ 0 h 1409700"/>
              <a:gd name="connsiteX2" fmla="*/ 0 w 123825"/>
              <a:gd name="connsiteY2" fmla="*/ 1409700 h 1409700"/>
              <a:gd name="connsiteX3" fmla="*/ 104775 w 123825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409700">
                <a:moveTo>
                  <a:pt x="123825" y="0"/>
                </a:moveTo>
                <a:lnTo>
                  <a:pt x="0" y="0"/>
                </a:lnTo>
                <a:lnTo>
                  <a:pt x="0" y="1409700"/>
                </a:lnTo>
                <a:lnTo>
                  <a:pt x="104775" y="140970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802312" y="4801961"/>
            <a:ext cx="1473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tabLst>
                <a:tab pos="542925" algn="l"/>
                <a:tab pos="1076325" algn="l"/>
                <a:tab pos="1619250" algn="l"/>
                <a:tab pos="2238375" algn="l"/>
                <a:tab pos="2781300" algn="l"/>
              </a:tabLst>
            </a:pP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en-US" altLang="zh-TW" dirty="0" smtClean="0"/>
              <a:t>	0	0</a:t>
            </a:r>
          </a:p>
          <a:p>
            <a:pPr fontAlgn="t">
              <a:tabLst>
                <a:tab pos="542925" algn="l"/>
                <a:tab pos="1076325" algn="l"/>
                <a:tab pos="1619250" algn="l"/>
                <a:tab pos="2238375" algn="l"/>
                <a:tab pos="2781300" algn="l"/>
              </a:tabLst>
            </a:pPr>
            <a:r>
              <a:rPr lang="en-US" altLang="zh-TW" dirty="0" smtClean="0">
                <a:solidFill>
                  <a:srgbClr val="C00000"/>
                </a:solidFill>
              </a:rPr>
              <a:t>2</a:t>
            </a:r>
            <a:r>
              <a:rPr lang="en-US" altLang="zh-TW" dirty="0" smtClean="0"/>
              <a:t>	5	0</a:t>
            </a:r>
            <a:endParaRPr lang="zh-TW" altLang="zh-TW" dirty="0"/>
          </a:p>
          <a:p>
            <a:pPr fontAlgn="t">
              <a:tabLst>
                <a:tab pos="542925" algn="l"/>
                <a:tab pos="1076325" algn="l"/>
                <a:tab pos="1619250" algn="l"/>
                <a:tab pos="2238375" algn="l"/>
                <a:tab pos="2781300" algn="l"/>
              </a:tabLst>
            </a:pPr>
            <a:r>
              <a:rPr lang="en-US" altLang="zh-TW" dirty="0" smtClean="0">
                <a:solidFill>
                  <a:srgbClr val="C00000"/>
                </a:solidFill>
              </a:rPr>
              <a:t>3</a:t>
            </a:r>
            <a:r>
              <a:rPr lang="en-US" altLang="zh-TW" dirty="0" smtClean="0"/>
              <a:t>	0	7</a:t>
            </a:r>
            <a:endParaRPr lang="zh-TW" altLang="zh-TW" dirty="0"/>
          </a:p>
        </p:txBody>
      </p:sp>
      <p:sp>
        <p:nvSpPr>
          <p:cNvPr id="35" name="手繪多邊形 34"/>
          <p:cNvSpPr/>
          <p:nvPr/>
        </p:nvSpPr>
        <p:spPr>
          <a:xfrm>
            <a:off x="3689968" y="4801962"/>
            <a:ext cx="128528" cy="923330"/>
          </a:xfrm>
          <a:custGeom>
            <a:avLst/>
            <a:gdLst>
              <a:gd name="connsiteX0" fmla="*/ 123825 w 123825"/>
              <a:gd name="connsiteY0" fmla="*/ 0 h 1409700"/>
              <a:gd name="connsiteX1" fmla="*/ 0 w 123825"/>
              <a:gd name="connsiteY1" fmla="*/ 0 h 1409700"/>
              <a:gd name="connsiteX2" fmla="*/ 0 w 123825"/>
              <a:gd name="connsiteY2" fmla="*/ 1409700 h 1409700"/>
              <a:gd name="connsiteX3" fmla="*/ 104775 w 123825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409700">
                <a:moveTo>
                  <a:pt x="123825" y="0"/>
                </a:moveTo>
                <a:lnTo>
                  <a:pt x="0" y="0"/>
                </a:lnTo>
                <a:lnTo>
                  <a:pt x="0" y="1409700"/>
                </a:lnTo>
                <a:lnTo>
                  <a:pt x="104775" y="140970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手繪多邊形 35"/>
          <p:cNvSpPr/>
          <p:nvPr/>
        </p:nvSpPr>
        <p:spPr>
          <a:xfrm rot="10800000">
            <a:off x="5218469" y="4795033"/>
            <a:ext cx="115075" cy="923331"/>
          </a:xfrm>
          <a:custGeom>
            <a:avLst/>
            <a:gdLst>
              <a:gd name="connsiteX0" fmla="*/ 123825 w 123825"/>
              <a:gd name="connsiteY0" fmla="*/ 0 h 1409700"/>
              <a:gd name="connsiteX1" fmla="*/ 0 w 123825"/>
              <a:gd name="connsiteY1" fmla="*/ 0 h 1409700"/>
              <a:gd name="connsiteX2" fmla="*/ 0 w 123825"/>
              <a:gd name="connsiteY2" fmla="*/ 1409700 h 1409700"/>
              <a:gd name="connsiteX3" fmla="*/ 104775 w 123825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409700">
                <a:moveTo>
                  <a:pt x="123825" y="0"/>
                </a:moveTo>
                <a:lnTo>
                  <a:pt x="0" y="0"/>
                </a:lnTo>
                <a:lnTo>
                  <a:pt x="0" y="1409700"/>
                </a:lnTo>
                <a:lnTo>
                  <a:pt x="104775" y="140970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5995253" y="4808888"/>
            <a:ext cx="1473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tabLst>
                <a:tab pos="542925" algn="l"/>
                <a:tab pos="1076325" algn="l"/>
                <a:tab pos="1619250" algn="l"/>
                <a:tab pos="2238375" algn="l"/>
                <a:tab pos="2781300" algn="l"/>
              </a:tabLst>
            </a:pPr>
            <a:r>
              <a:rPr lang="en-US" altLang="zh-TW" dirty="0"/>
              <a:t>a	b	c</a:t>
            </a:r>
          </a:p>
          <a:p>
            <a:pPr fontAlgn="t">
              <a:tabLst>
                <a:tab pos="542925" algn="l"/>
                <a:tab pos="1076325" algn="l"/>
                <a:tab pos="1619250" algn="l"/>
                <a:tab pos="2238375" algn="l"/>
                <a:tab pos="2781300" algn="l"/>
              </a:tabLst>
            </a:pPr>
            <a:r>
              <a:rPr lang="en-US" altLang="zh-TW" dirty="0"/>
              <a:t>d	e	f</a:t>
            </a:r>
            <a:endParaRPr lang="zh-TW" altLang="zh-TW" dirty="0"/>
          </a:p>
          <a:p>
            <a:pPr fontAlgn="t">
              <a:tabLst>
                <a:tab pos="542925" algn="l"/>
                <a:tab pos="1076325" algn="l"/>
                <a:tab pos="1619250" algn="l"/>
                <a:tab pos="2238375" algn="l"/>
                <a:tab pos="2781300" algn="l"/>
              </a:tabLst>
            </a:pPr>
            <a:r>
              <a:rPr lang="en-US" altLang="zh-TW" dirty="0"/>
              <a:t>g	h	</a:t>
            </a:r>
            <a:r>
              <a:rPr lang="en-US" altLang="zh-TW" dirty="0" err="1"/>
              <a:t>i</a:t>
            </a:r>
            <a:endParaRPr lang="zh-TW" altLang="zh-TW" dirty="0"/>
          </a:p>
        </p:txBody>
      </p:sp>
      <p:sp>
        <p:nvSpPr>
          <p:cNvPr id="38" name="手繪多邊形 37"/>
          <p:cNvSpPr/>
          <p:nvPr/>
        </p:nvSpPr>
        <p:spPr>
          <a:xfrm>
            <a:off x="5866725" y="4808889"/>
            <a:ext cx="128528" cy="923330"/>
          </a:xfrm>
          <a:custGeom>
            <a:avLst/>
            <a:gdLst>
              <a:gd name="connsiteX0" fmla="*/ 123825 w 123825"/>
              <a:gd name="connsiteY0" fmla="*/ 0 h 1409700"/>
              <a:gd name="connsiteX1" fmla="*/ 0 w 123825"/>
              <a:gd name="connsiteY1" fmla="*/ 0 h 1409700"/>
              <a:gd name="connsiteX2" fmla="*/ 0 w 123825"/>
              <a:gd name="connsiteY2" fmla="*/ 1409700 h 1409700"/>
              <a:gd name="connsiteX3" fmla="*/ 104775 w 123825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409700">
                <a:moveTo>
                  <a:pt x="123825" y="0"/>
                </a:moveTo>
                <a:lnTo>
                  <a:pt x="0" y="0"/>
                </a:lnTo>
                <a:lnTo>
                  <a:pt x="0" y="1409700"/>
                </a:lnTo>
                <a:lnTo>
                  <a:pt x="104775" y="140970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 38"/>
          <p:cNvSpPr/>
          <p:nvPr/>
        </p:nvSpPr>
        <p:spPr>
          <a:xfrm rot="10800000">
            <a:off x="7411410" y="4801960"/>
            <a:ext cx="115075" cy="923331"/>
          </a:xfrm>
          <a:custGeom>
            <a:avLst/>
            <a:gdLst>
              <a:gd name="connsiteX0" fmla="*/ 123825 w 123825"/>
              <a:gd name="connsiteY0" fmla="*/ 0 h 1409700"/>
              <a:gd name="connsiteX1" fmla="*/ 0 w 123825"/>
              <a:gd name="connsiteY1" fmla="*/ 0 h 1409700"/>
              <a:gd name="connsiteX2" fmla="*/ 0 w 123825"/>
              <a:gd name="connsiteY2" fmla="*/ 1409700 h 1409700"/>
              <a:gd name="connsiteX3" fmla="*/ 104775 w 123825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" h="1409700">
                <a:moveTo>
                  <a:pt x="123825" y="0"/>
                </a:moveTo>
                <a:lnTo>
                  <a:pt x="0" y="0"/>
                </a:lnTo>
                <a:lnTo>
                  <a:pt x="0" y="1409700"/>
                </a:lnTo>
                <a:lnTo>
                  <a:pt x="104775" y="140970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3229480" y="500201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mtClean="0"/>
              <a:t>×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409473" y="49933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=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097996" y="584890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4357859" y="5848904"/>
            <a:ext cx="443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</a:t>
            </a:r>
            <a:r>
              <a:rPr lang="en-US" altLang="zh-TW" sz="2400" baseline="30000" dirty="0" smtClean="0">
                <a:solidFill>
                  <a:srgbClr val="C00000"/>
                </a:solidFill>
              </a:rPr>
              <a:t>T</a:t>
            </a:r>
            <a:endParaRPr lang="zh-TW" altLang="en-US" sz="2400" baseline="30000" dirty="0">
              <a:solidFill>
                <a:srgbClr val="C0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550800" y="584890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sp>
        <p:nvSpPr>
          <p:cNvPr id="5" name="向下箭號 4"/>
          <p:cNvSpPr/>
          <p:nvPr/>
        </p:nvSpPr>
        <p:spPr>
          <a:xfrm>
            <a:off x="4357859" y="4277529"/>
            <a:ext cx="345877" cy="232475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072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96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238249"/>
            <a:ext cx="7886700" cy="511810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::Multiply(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(cols !=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b.rows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throw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“Incompatible matrices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”;  </a:t>
            </a:r>
            <a:endParaRPr lang="en-US" altLang="zh-TW" sz="16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bXpose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b.FastTranspose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transpose b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d (rows,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b.cols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the output matrix d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currRowIndex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currRowBegin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currRowA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[0].row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introduce dummy terms for handling boundary condition</a:t>
            </a:r>
            <a:endParaRPr lang="zh-TW" altLang="en-US" sz="16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(terms == capacity)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ChangeSize1D(terms + 1);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 dummy terms for handling boundary condition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bXpose.ChangeSize1D(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bXpose.terms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+ 1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[terms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].row = rows;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bXpose.smArray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b.terms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].row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b.cols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bXpose.smArray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b.terms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].cols = -1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71799" y="669473"/>
            <a:ext cx="341600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/>
              <a:t>SparseMatrix</a:t>
            </a:r>
            <a:r>
              <a:rPr lang="en-US" altLang="zh-TW" sz="2000" dirty="0" smtClean="0"/>
              <a:t> c = </a:t>
            </a:r>
            <a:r>
              <a:rPr lang="en-US" altLang="zh-TW" sz="2000" dirty="0" err="1" smtClean="0"/>
              <a:t>a.Multiply</a:t>
            </a:r>
            <a:r>
              <a:rPr lang="en-US" altLang="zh-TW" sz="2000" dirty="0" smtClean="0"/>
              <a:t>(b);</a:t>
            </a:r>
            <a:endParaRPr lang="zh-TW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537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Multiply (Cont'd)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97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238249"/>
            <a:ext cx="7886700" cy="528447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66700" algn="l"/>
                <a:tab pos="542925" algn="l"/>
              </a:tabLst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sum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66700" algn="l"/>
                <a:tab pos="542925" algn="l"/>
              </a:tabLst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currRowIndex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terms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</a:t>
            </a:r>
            <a:r>
              <a:rPr lang="en-US" altLang="zh-TW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currRowA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valid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66700" algn="l"/>
                <a:tab pos="542925" algn="l"/>
              </a:tabLst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currColB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bXpose.smArray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[0].row;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66700" algn="l"/>
                <a:tab pos="542925" algn="l"/>
              </a:tabLst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currColIndex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66700" algn="l"/>
                <a:tab pos="542925" algn="l"/>
              </a:tabLst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currColIndex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b.terms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 B matrix term by term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66700" algn="l"/>
                <a:tab pos="542925" algn="l"/>
              </a:tabLst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currRowIndex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].row !=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currRowA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row end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66700" algn="l"/>
                <a:tab pos="542925" algn="l"/>
              </a:tabLst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d.StoreSum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sum,currRowA,currColB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store the sum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66700" algn="l"/>
                <a:tab pos="542925" algn="l"/>
              </a:tabLst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sum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reset the sum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66700" algn="l"/>
                <a:tab pos="542925" algn="l"/>
              </a:tabLst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currRowIndex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currRowBegin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rewind the row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66700" algn="l"/>
                <a:tab pos="542925" algn="l"/>
              </a:tabLst>
            </a:pPr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66700" algn="l"/>
                <a:tab pos="542925" algn="l"/>
              </a:tabLst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bXpose.smArray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currColIndex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].row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currColB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66700" algn="l"/>
                <a:tab pos="542925" algn="l"/>
              </a:tabLst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currColIndex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 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skip terms in the </a:t>
            </a:r>
            <a:r>
              <a:rPr lang="en-US" altLang="zh-TW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66700" algn="l"/>
                <a:tab pos="542925" algn="l"/>
              </a:tabLst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66700" algn="l"/>
                <a:tab pos="542925" algn="l"/>
              </a:tabLst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currColB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bXpose.smArray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currColIndex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].row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next col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bXpose.smArray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currColIndex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].row !=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currColB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col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d.StoreSum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sum,currRowA,currColB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output the sum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sum = 0;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reset the sum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currRowIndex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currRowBegin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rewind the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currColB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bXpose.smArray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currColIndex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].row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next col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1412240" y="2733040"/>
            <a:ext cx="0" cy="19608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158240" y="2489200"/>
            <a:ext cx="0" cy="38671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924560" y="1778000"/>
            <a:ext cx="0" cy="45783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412240" y="4937760"/>
            <a:ext cx="0" cy="12801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795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Multiply </a:t>
            </a: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98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238248"/>
            <a:ext cx="7886700" cy="5483227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currRowIndex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].col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bXpose.smArray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currColIndex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].col)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currRowIndex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currRowIndex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].col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bXpose.smArray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currColIndex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col) {</a:t>
            </a:r>
            <a:endParaRPr lang="zh-TW" alt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sum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currRowIndex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].value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bXpose.smArray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currColIndex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currRowIndex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currColIndex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currColIndex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of if-</a:t>
            </a:r>
            <a:r>
              <a:rPr lang="en-US" altLang="zh-TW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elseif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-else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the inner while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currColIndex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altLang="zh-TW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b.terms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zh-TW" sz="16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currRowIndex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].row ==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currRowA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currRowIndex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++; 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skip terms in the </a:t>
            </a:r>
            <a:r>
              <a:rPr lang="en-US" altLang="zh-TW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row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currRowBegin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currRowIndex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//next row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currRowA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smArray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currRowIndex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].rows;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//next row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of the outer while (</a:t>
            </a:r>
            <a:r>
              <a:rPr lang="en-US" altLang="zh-TW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currRowIndex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terms)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1381760" y="1508760"/>
            <a:ext cx="0" cy="2951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158240" y="1384555"/>
            <a:ext cx="0" cy="337032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924560" y="1384555"/>
            <a:ext cx="0" cy="45488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625600" y="1711960"/>
            <a:ext cx="0" cy="6146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615440" y="2463800"/>
            <a:ext cx="0" cy="12547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81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2.1 Abstract Data Types and C++ Class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2.2 The Array as an Abstract Data Type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2.3 The Polynomial Abstract Data Type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2.4 Sparse Matrices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2.5 Representation of Arrays</a:t>
            </a:r>
          </a:p>
          <a:p>
            <a:r>
              <a:rPr lang="en-US" altLang="zh-TW" dirty="0" smtClean="0"/>
              <a:t>2.6 The String Abstract Data Type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007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23780</TotalTime>
  <Words>10791</Words>
  <Application>Microsoft Office PowerPoint</Application>
  <PresentationFormat>如螢幕大小 (4:3)</PresentationFormat>
  <Paragraphs>2711</Paragraphs>
  <Slides>145</Slides>
  <Notes>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145</vt:i4>
      </vt:variant>
    </vt:vector>
  </HeadingPairs>
  <TitlesOfParts>
    <vt:vector size="147" baseType="lpstr">
      <vt:lpstr>Office 佈景主題</vt:lpstr>
      <vt:lpstr>Microsoft Office Visio 繪圖</vt:lpstr>
      <vt:lpstr>Data  Structures</vt:lpstr>
      <vt:lpstr>Outline</vt:lpstr>
      <vt:lpstr>From int to class</vt:lpstr>
      <vt:lpstr>Built-in Types</vt:lpstr>
      <vt:lpstr>struct</vt:lpstr>
      <vt:lpstr>struct with an Initialization Function</vt:lpstr>
      <vt:lpstr>struct with a Member Function</vt:lpstr>
      <vt:lpstr>struct with a Constructor Function</vt:lpstr>
      <vt:lpstr>A class</vt:lpstr>
      <vt:lpstr>class </vt:lpstr>
      <vt:lpstr>Definition of a Class for Rectangle</vt:lpstr>
      <vt:lpstr>Constructor</vt:lpstr>
      <vt:lpstr>Destructor</vt:lpstr>
      <vt:lpstr>Implementation of Operations on Rectangle</vt:lpstr>
      <vt:lpstr>Member Function Implementation</vt:lpstr>
      <vt:lpstr>Example: Constructor</vt:lpstr>
      <vt:lpstr>Efficient Yet Sophisticated Constructor</vt:lpstr>
      <vt:lpstr>Using class</vt:lpstr>
      <vt:lpstr>Operator Overloading</vt:lpstr>
      <vt:lpstr>Operator Overloading</vt:lpstr>
      <vt:lpstr>Example: Overload Operator==</vt:lpstr>
      <vt:lpstr>Example: Overload Operator &lt;&lt;</vt:lpstr>
      <vt:lpstr>Example: Overload Operator &lt;&lt;</vt:lpstr>
      <vt:lpstr>Object vs. Pointer</vt:lpstr>
      <vt:lpstr>Example: Object Usage</vt:lpstr>
      <vt:lpstr>Address and Pointer of Objects</vt:lpstr>
      <vt:lpstr>Level of Program Access</vt:lpstr>
      <vt:lpstr>Miscellaneous Topics</vt:lpstr>
      <vt:lpstr>C struct vs. C++ struct</vt:lpstr>
      <vt:lpstr>struct  vs. class in C++</vt:lpstr>
      <vt:lpstr>Example of Union</vt:lpstr>
      <vt:lpstr>Example of Using Union</vt:lpstr>
      <vt:lpstr>C++ ADT for Natural Numbers</vt:lpstr>
      <vt:lpstr>Automatic Teller Machine</vt:lpstr>
      <vt:lpstr>Advanced Encapsulation </vt:lpstr>
      <vt:lpstr>Outline</vt:lpstr>
      <vt:lpstr>Traditional (C++) Array</vt:lpstr>
      <vt:lpstr>Traditional (C++) Array (cont.)</vt:lpstr>
      <vt:lpstr>General Array as an ADT</vt:lpstr>
      <vt:lpstr>General Array vs. C++'s Raw Array</vt:lpstr>
      <vt:lpstr>Outline</vt:lpstr>
      <vt:lpstr>Ordered List</vt:lpstr>
      <vt:lpstr>Operations on Ordered List</vt:lpstr>
      <vt:lpstr>Ordered List Implementation</vt:lpstr>
      <vt:lpstr>Representation and Manipulation of Polynomials in a Single Variable</vt:lpstr>
      <vt:lpstr>ADT Polynomial</vt:lpstr>
      <vt:lpstr>Polynomial Representation</vt:lpstr>
      <vt:lpstr>Three Representations</vt:lpstr>
      <vt:lpstr>Fixed Array of Coefficients</vt:lpstr>
      <vt:lpstr>Dynamic Array of Coefficients</vt:lpstr>
      <vt:lpstr>Dynamic Array of Tuples</vt:lpstr>
      <vt:lpstr>Dynamic Array of Tuples</vt:lpstr>
      <vt:lpstr>Polynomial Addition Algorithm</vt:lpstr>
      <vt:lpstr>Polynomial Addition</vt:lpstr>
      <vt:lpstr>Polynomial Addition (Cont'd)</vt:lpstr>
      <vt:lpstr>Add New Term into Polynomial</vt:lpstr>
      <vt:lpstr>Polynomial Addition (Cont'd)</vt:lpstr>
      <vt:lpstr>Alternative Dynamic Array of Tuples </vt:lpstr>
      <vt:lpstr>Example: Array for Two Polynomials</vt:lpstr>
      <vt:lpstr>Outline</vt:lpstr>
      <vt:lpstr>Matrix</vt:lpstr>
      <vt:lpstr>Sparse Matrix Example</vt:lpstr>
      <vt:lpstr>Sparse Matrix Example</vt:lpstr>
      <vt:lpstr>Sparse Matrix Example -- Webpage</vt:lpstr>
      <vt:lpstr>Web Page Matrix</vt:lpstr>
      <vt:lpstr>Representation Of Unstructured Sparse Matrices</vt:lpstr>
      <vt:lpstr>Single Linear List Example</vt:lpstr>
      <vt:lpstr>One Linear List Per Row</vt:lpstr>
      <vt:lpstr>ADT Sparse Matrix</vt:lpstr>
      <vt:lpstr>Sparse Matrix Representation</vt:lpstr>
      <vt:lpstr>Sparse Matrix Representation</vt:lpstr>
      <vt:lpstr>Single Linear List</vt:lpstr>
      <vt:lpstr>Approximate Memory Requirements</vt:lpstr>
      <vt:lpstr>Array Resizing</vt:lpstr>
      <vt:lpstr>Transpose a Sparse Matrix</vt:lpstr>
      <vt:lpstr>Sparse Matrix Transpose</vt:lpstr>
      <vt:lpstr>Row-by-Row Transpose</vt:lpstr>
      <vt:lpstr>Column-by-Column Transpose</vt:lpstr>
      <vt:lpstr>Transpose a Sparse Matrix</vt:lpstr>
      <vt:lpstr>Transpose a Sparse Matrix (Cont'd)</vt:lpstr>
      <vt:lpstr>Principles In Fast Transpose</vt:lpstr>
      <vt:lpstr>Strategy</vt:lpstr>
      <vt:lpstr>Issue of Row-by-Row Transpose</vt:lpstr>
      <vt:lpstr>Issue of Row-by-Row Transpose</vt:lpstr>
      <vt:lpstr>Fast Transpose Strategy</vt:lpstr>
      <vt:lpstr>Fast Transpose</vt:lpstr>
      <vt:lpstr>FastTranspose</vt:lpstr>
      <vt:lpstr>Matrix Multiplication</vt:lpstr>
      <vt:lpstr>Sparse Matrix Multiplication</vt:lpstr>
      <vt:lpstr>Multiply Two Arrays  </vt:lpstr>
      <vt:lpstr>Multiply Two Matrixes</vt:lpstr>
      <vt:lpstr>Inner Product of RowA and ColB </vt:lpstr>
      <vt:lpstr>Store the Dot Product Sum</vt:lpstr>
      <vt:lpstr>Change Array Size</vt:lpstr>
      <vt:lpstr>Sparse Matrix Multiplication</vt:lpstr>
      <vt:lpstr>Multiply</vt:lpstr>
      <vt:lpstr>Multiply (Cont'd)</vt:lpstr>
      <vt:lpstr>Multiply (Cont'd)</vt:lpstr>
      <vt:lpstr>Outline</vt:lpstr>
      <vt:lpstr>N-Dimensional Array</vt:lpstr>
      <vt:lpstr>Multi-dimensional Array</vt:lpstr>
      <vt:lpstr>1-D Array</vt:lpstr>
      <vt:lpstr>2-D Array</vt:lpstr>
      <vt:lpstr>2-D Array</vt:lpstr>
      <vt:lpstr>2-D Array</vt:lpstr>
      <vt:lpstr>3-D Array</vt:lpstr>
      <vt:lpstr>3-D Array</vt:lpstr>
      <vt:lpstr>3-D Array (Textbook's Illustration)</vt:lpstr>
      <vt:lpstr>4-D Array</vt:lpstr>
      <vt:lpstr>N-Dimension Array</vt:lpstr>
      <vt:lpstr>N-Dimension Array</vt:lpstr>
      <vt:lpstr>Address Mapping Formula</vt:lpstr>
      <vt:lpstr>C/C++'s Arrays</vt:lpstr>
      <vt:lpstr>Statically-Allocated Arrays</vt:lpstr>
      <vt:lpstr>Static Array as an Argument</vt:lpstr>
      <vt:lpstr>Static Array as an Argument</vt:lpstr>
      <vt:lpstr>Outline</vt:lpstr>
      <vt:lpstr>ADT String</vt:lpstr>
      <vt:lpstr>String Matching</vt:lpstr>
      <vt:lpstr>Simple String Pattern Matching</vt:lpstr>
      <vt:lpstr>Exhaustive String Matching</vt:lpstr>
      <vt:lpstr>Introduce Heuristics into Find()</vt:lpstr>
      <vt:lpstr>String Matching</vt:lpstr>
      <vt:lpstr>Knuth-Morris-Pratt (KMP) Algorithm</vt:lpstr>
      <vt:lpstr>KMP Example</vt:lpstr>
      <vt:lpstr>KMP Example </vt:lpstr>
      <vt:lpstr>KMP Example </vt:lpstr>
      <vt:lpstr>KMP Example</vt:lpstr>
      <vt:lpstr>KMP Example</vt:lpstr>
      <vt:lpstr>KMP Example</vt:lpstr>
      <vt:lpstr>KMP Example</vt:lpstr>
      <vt:lpstr>KMP Example</vt:lpstr>
      <vt:lpstr>Resume Point Summary </vt:lpstr>
      <vt:lpstr>Failure function</vt:lpstr>
      <vt:lpstr>Usage of Failure Function</vt:lpstr>
      <vt:lpstr>Example of Using Failure Function</vt:lpstr>
      <vt:lpstr>KMP Example Summary</vt:lpstr>
      <vt:lpstr>Fast Find Using the KMP Algorithm</vt:lpstr>
      <vt:lpstr>Recap KMP</vt:lpstr>
      <vt:lpstr>Recap KMP</vt:lpstr>
      <vt:lpstr>Recap KMP</vt:lpstr>
      <vt:lpstr>More KMP Explanations</vt:lpstr>
      <vt:lpstr>More KMP Explanations</vt:lpstr>
      <vt:lpstr>Failure Function Calculation</vt:lpstr>
      <vt:lpstr>Time When the KMP Alg. Was Created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n</dc:creator>
  <cp:lastModifiedBy>x</cp:lastModifiedBy>
  <cp:revision>2169</cp:revision>
  <dcterms:created xsi:type="dcterms:W3CDTF">2015-02-24T08:12:54Z</dcterms:created>
  <dcterms:modified xsi:type="dcterms:W3CDTF">2021-03-07T13:21:01Z</dcterms:modified>
</cp:coreProperties>
</file>