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6" roundtripDataSignature="AMtx7miEP+pMXeOOLLuHdycIHAgQ6Esr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404F1A-DDDB-4D34-B706-3F61161BB477}">
  <a:tblStyle styleId="{75404F1A-DDDB-4D34-B706-3F61161BB47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/>
          <p:nvPr/>
        </p:nvSpPr>
        <p:spPr>
          <a:xfrm>
            <a:off x="636671" y="1342670"/>
            <a:ext cx="7886700" cy="62390"/>
          </a:xfrm>
          <a:prstGeom prst="rect">
            <a:avLst/>
          </a:prstGeom>
          <a:solidFill>
            <a:srgbClr val="F3D2F4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7552" y="254610"/>
            <a:ext cx="1144207" cy="114420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2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2201" y="612166"/>
            <a:ext cx="1099116" cy="525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628650" y="1509333"/>
            <a:ext cx="38862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2" type="body"/>
          </p:nvPr>
        </p:nvSpPr>
        <p:spPr>
          <a:xfrm>
            <a:off x="4629150" y="1509333"/>
            <a:ext cx="38862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14"/>
          <p:cNvSpPr/>
          <p:nvPr/>
        </p:nvSpPr>
        <p:spPr>
          <a:xfrm>
            <a:off x="636671" y="1342670"/>
            <a:ext cx="7886700" cy="62390"/>
          </a:xfrm>
          <a:prstGeom prst="rect">
            <a:avLst/>
          </a:prstGeom>
          <a:solidFill>
            <a:srgbClr val="F3D2F4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" name="Google Shape;4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78552" y="254610"/>
            <a:ext cx="1144207" cy="1144207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4"/>
          <p:cNvSpPr txBox="1"/>
          <p:nvPr>
            <p:ph type="title"/>
          </p:nvPr>
        </p:nvSpPr>
        <p:spPr>
          <a:xfrm>
            <a:off x="628650" y="365126"/>
            <a:ext cx="7886700" cy="10336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5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5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18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cprogramming.com/algorithms-and-data-structures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>
            <p:ph type="ctrTitle"/>
          </p:nvPr>
        </p:nvSpPr>
        <p:spPr>
          <a:xfrm>
            <a:off x="861967" y="1446726"/>
            <a:ext cx="4863584" cy="173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1" lang="en-US" sz="5200">
                <a:latin typeface="Arial"/>
                <a:ea typeface="Arial"/>
                <a:cs typeface="Arial"/>
                <a:sym typeface="Arial"/>
              </a:rPr>
              <a:t>EECS2040 </a:t>
            </a:r>
            <a:br>
              <a:rPr b="1" lang="en-US" sz="5200">
                <a:latin typeface="Arial"/>
                <a:ea typeface="Arial"/>
                <a:cs typeface="Arial"/>
                <a:sym typeface="Arial"/>
              </a:rPr>
            </a:br>
            <a:r>
              <a:rPr b="1" lang="en-US" sz="5200">
                <a:latin typeface="Arial"/>
                <a:ea typeface="Arial"/>
                <a:cs typeface="Arial"/>
                <a:sym typeface="Arial"/>
              </a:rPr>
              <a:t>Data Structures</a:t>
            </a:r>
            <a:endParaRPr b="1" sz="5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>
            <p:ph idx="1" type="subTitle"/>
          </p:nvPr>
        </p:nvSpPr>
        <p:spPr>
          <a:xfrm>
            <a:off x="911010" y="4066688"/>
            <a:ext cx="3829802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Prof. Tai-Lang Jong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Office: Delta 928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Tel: 42577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email: tljong@mx.nthu.edu.tw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886732" y="3195559"/>
            <a:ext cx="6858000" cy="857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Syllabus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3963" y="1446726"/>
            <a:ext cx="3441328" cy="4191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EECS2060 Data Structures</a:t>
            </a:r>
            <a:endParaRPr/>
          </a:p>
        </p:txBody>
      </p:sp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Class Hour: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CC"/>
              </a:buClr>
              <a:buSzPts val="2400"/>
              <a:buChar char="•"/>
            </a:pPr>
            <a:r>
              <a:rPr lang="en-US">
                <a:solidFill>
                  <a:srgbClr val="0000CC"/>
                </a:solidFill>
              </a:rPr>
              <a:t>Tue. 15:30-17:20,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CC"/>
              </a:buClr>
              <a:buSzPts val="2400"/>
              <a:buChar char="•"/>
            </a:pPr>
            <a:r>
              <a:rPr lang="en-US">
                <a:solidFill>
                  <a:srgbClr val="0000CC"/>
                </a:solidFill>
              </a:rPr>
              <a:t>Thur. 15:30-16:20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Classroom: EECS 208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Office Hour: Tue. 10:00-12:00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TA: EECS819</a:t>
            </a:r>
            <a:r>
              <a:rPr lang="en-US">
                <a:latin typeface="DFKai-SB"/>
                <a:ea typeface="DFKai-SB"/>
                <a:cs typeface="DFKai-SB"/>
                <a:sym typeface="DFKai-SB"/>
              </a:rPr>
              <a:t>劉哲豪、何岳庭、王彬泓、吳瑀翔</a:t>
            </a:r>
            <a:r>
              <a:rPr lang="en-US"/>
              <a:t>(34148)</a:t>
            </a:r>
            <a:endParaRPr/>
          </a:p>
        </p:txBody>
      </p:sp>
      <p:sp>
        <p:nvSpPr>
          <p:cNvPr id="104" name="Google Shape;104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Course Description</a:t>
            </a:r>
            <a:endParaRPr/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structures?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data structure is a particular way of organizing data in a computer so that it can be used effectively.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idea is to reduce the space and time complexities of different tasks.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structures can be considered as essential building blocks in modern computer science.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objective of this course: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 provide a solid training for understanding various data structures, including their design, analysis, and implementation. </a:t>
            </a:r>
            <a:endParaRPr/>
          </a:p>
        </p:txBody>
      </p:sp>
      <p:sp>
        <p:nvSpPr>
          <p:cNvPr id="111" name="Google Shape;111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Textbook</a:t>
            </a:r>
            <a:endParaRPr/>
          </a:p>
        </p:txBody>
      </p:sp>
      <p:sp>
        <p:nvSpPr>
          <p:cNvPr id="117" name="Google Shape;117;p4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Horowitz, Sahni, Mehta, Fundamentals of data structures in C++, 2</a:t>
            </a:r>
            <a:r>
              <a:rPr baseline="30000" lang="en-US"/>
              <a:t>nd</a:t>
            </a:r>
            <a:r>
              <a:rPr lang="en-US"/>
              <a:t> ed., </a:t>
            </a:r>
            <a:endParaRPr/>
          </a:p>
        </p:txBody>
      </p:sp>
      <p:sp>
        <p:nvSpPr>
          <p:cNvPr id="118" name="Google Shape;118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24" name="Google Shape;124;p5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Data Structures and Algorithms. Aho, Ullman &amp; Hopcroft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Data Structures and Algorithms. Alfred V. Aho, Jeffrey D. Ullman, John E. Hopcroft. Addison Wesley, 1983.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Common-Sense Guide to Data Structures and Algorithms, 2</a:t>
            </a:r>
            <a:r>
              <a:rPr baseline="30000" lang="en-US"/>
              <a:t>nd</a:t>
            </a:r>
            <a:r>
              <a:rPr lang="en-US"/>
              <a:t> ed. Jay Wengrow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Art of Computer Programming, Volumes 1-3. Donald E. Knuth. Addison-Wesley Professional, 1998.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Data Structures and Algorithms Made Easy: Data Structures and Algorithmic Puzzles. Narasimha Karumanchi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Interesting webpages: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https://www.cprogramming.com/algorithms-and-data-structures.html</a:t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25" name="Google Shape;125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Syllabus</a:t>
            </a:r>
            <a:endParaRPr/>
          </a:p>
        </p:txBody>
      </p: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cap="none"/>
              <a:t>BASIC CONCEPTS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cap="none"/>
              <a:t>INTRODUCTION TO ALGORITHM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</a:pPr>
            <a:r>
              <a:rPr lang="en-US">
                <a:solidFill>
                  <a:srgbClr val="595959"/>
                </a:solidFill>
              </a:rPr>
              <a:t>C++ Review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cap="none"/>
              <a:t>ARRAYS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cap="none"/>
              <a:t>STACKS AND QUEUES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cap="none"/>
              <a:t>LINKED LISTS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cap="none"/>
              <a:t>TREES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cap="none"/>
              <a:t>GRAPHS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cap="none"/>
              <a:t>SORTING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cap="none"/>
              <a:t>HASHING AND ADVANCED TOPICS</a:t>
            </a:r>
            <a:endParaRPr/>
          </a:p>
        </p:txBody>
      </p:sp>
      <p:sp>
        <p:nvSpPr>
          <p:cNvPr id="132" name="Google Shape;132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Teaching Method</a:t>
            </a:r>
            <a:endParaRPr/>
          </a:p>
        </p:txBody>
      </p:sp>
      <p:sp>
        <p:nvSpPr>
          <p:cNvPr id="138" name="Google Shape;138;p7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course is a three hours lecture course. You will have several simple take-home project assignments, quizzes, a mid-term exam, and a final exam.</a:t>
            </a:r>
            <a:endParaRPr/>
          </a:p>
        </p:txBody>
      </p:sp>
      <p:sp>
        <p:nvSpPr>
          <p:cNvPr id="139" name="Google Shape;139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Grading Policy</a:t>
            </a:r>
            <a:endParaRPr/>
          </a:p>
        </p:txBody>
      </p:sp>
      <p:sp>
        <p:nvSpPr>
          <p:cNvPr id="145" name="Google Shape;145;p8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Homework assignments (projects) &amp; quizzes 50%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mid-term exam 25%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4/27(Tue.) T7T8 @EECS208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final exam 25%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6/22(Tue.)T7T8 @EECS208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Bonus: attendancy</a:t>
            </a:r>
            <a:endParaRPr/>
          </a:p>
        </p:txBody>
      </p:sp>
      <p:sp>
        <p:nvSpPr>
          <p:cNvPr id="146" name="Google Shape;146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Tentative Class Schedule</a:t>
            </a:r>
            <a:endParaRPr/>
          </a:p>
        </p:txBody>
      </p:sp>
      <p:sp>
        <p:nvSpPr>
          <p:cNvPr id="152" name="Google Shape;152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53" name="Google Shape;153;p9"/>
          <p:cNvGraphicFramePr/>
          <p:nvPr/>
        </p:nvGraphicFramePr>
        <p:xfrm>
          <a:off x="662468" y="13507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{75404F1A-DDDB-4D34-B706-3F61161BB477}</a:tableStyleId>
              </a:tblPr>
              <a:tblGrid>
                <a:gridCol w="335625"/>
                <a:gridCol w="537000"/>
                <a:gridCol w="423500"/>
                <a:gridCol w="2808300"/>
                <a:gridCol w="3816425"/>
              </a:tblGrid>
              <a:tr h="22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2/23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Basic Concepts, Introduction to Algorithm</a:t>
                      </a:r>
                      <a:endParaRPr b="0" i="0" sz="1200" u="none" cap="none" strike="noStrike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3/2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Introduction to Algorithm, C++ review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3/1 (2/28</a:t>
                      </a:r>
                      <a:r>
                        <a:rPr lang="en-US" sz="1200" u="none" cap="none" strike="noStrike">
                          <a:solidFill>
                            <a:srgbClr val="FF0000"/>
                          </a:solidFill>
                        </a:rPr>
                        <a:t>和平紀念</a:t>
                      </a:r>
                      <a:r>
                        <a:rPr lang="en-US" sz="12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日補</a:t>
                      </a:r>
                      <a:r>
                        <a:rPr lang="en-US" sz="1200" u="none" cap="none" strike="noStrike">
                          <a:solidFill>
                            <a:srgbClr val="FF0000"/>
                          </a:solidFill>
                        </a:rPr>
                        <a:t>假), 3/5</a:t>
                      </a:r>
                      <a:r>
                        <a:rPr lang="en-US" sz="12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梅竹賽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3/9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Arrays</a:t>
                      </a:r>
                      <a:endParaRPr b="0" i="0" sz="1200" u="none" cap="none" strike="noStrike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3/16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Arrays</a:t>
                      </a:r>
                      <a:endParaRPr b="0" i="0" sz="1200" u="none" cap="none" strike="noStrike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3/23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Stack &amp; queue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3/30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Stack &amp; queue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期中教學意見反映週(至4/5日止)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4/6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Linked list</a:t>
                      </a:r>
                      <a:endParaRPr b="0" i="0" sz="12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4/5民族掃墓節暨兒童節補假,4/7校際活動週(停課一日)</a:t>
                      </a:r>
                      <a:endParaRPr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4/13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Linked list</a:t>
                      </a:r>
                      <a:endParaRPr b="0" i="0" sz="12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4/12申請課程停修開始(至5月10日止)</a:t>
                      </a:r>
                      <a:endParaRPr sz="1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4/20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66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6600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Trees </a:t>
                      </a:r>
                      <a:endParaRPr b="0" i="0" sz="1200" u="none" cap="none" strike="noStrike">
                        <a:solidFill>
                          <a:srgbClr val="6600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CC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CC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4/27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66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66006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Trees</a:t>
                      </a:r>
                      <a:endParaRPr b="0" i="0" sz="1200" u="none" cap="none" strike="noStrike">
                        <a:solidFill>
                          <a:srgbClr val="6600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4/27 Midterm exam</a:t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5/4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Trees, </a:t>
                      </a: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Graphs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5/11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Graphs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8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5/18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Graphs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8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5/25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Sorting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5/29畢業典禮,5/28教學意見調查開始(至6月20日止)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6/1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Sorting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6/8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Hashing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	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6/15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Hashing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6/14端午節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CC00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99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CC00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6/22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CC009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 Exam</a:t>
                      </a: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b="0" i="0" lang="en-US" sz="1200" u="none" cap="none" strike="noStrike">
                          <a:solidFill>
                            <a:srgbClr val="CC00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7/9送繳本學期成績截止(6/28</a:t>
                      </a:r>
                      <a:r>
                        <a:rPr lang="en-US" sz="1200" u="none" cap="none" strike="noStrike"/>
                        <a:t>應屆畢業生)</a:t>
                      </a:r>
                      <a:endParaRPr b="0" i="0" sz="1200" u="none" cap="none" strike="noStrike">
                        <a:solidFill>
                          <a:srgbClr val="CC0099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2015-02-24T08:12:54Z</dcterms:created>
  <dc:creator>n</dc:creator>
</cp:coreProperties>
</file>