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317" r:id="rId3"/>
    <p:sldId id="311" r:id="rId4"/>
    <p:sldId id="312" r:id="rId5"/>
    <p:sldId id="313" r:id="rId6"/>
    <p:sldId id="314" r:id="rId7"/>
    <p:sldId id="318" r:id="rId8"/>
    <p:sldId id="315" r:id="rId9"/>
    <p:sldId id="316" r:id="rId10"/>
    <p:sldId id="296" r:id="rId11"/>
    <p:sldId id="297" r:id="rId12"/>
    <p:sldId id="298" r:id="rId13"/>
    <p:sldId id="319" r:id="rId14"/>
    <p:sldId id="299" r:id="rId15"/>
    <p:sldId id="300" r:id="rId16"/>
    <p:sldId id="301" r:id="rId17"/>
    <p:sldId id="320" r:id="rId18"/>
    <p:sldId id="302" r:id="rId19"/>
    <p:sldId id="303" r:id="rId20"/>
    <p:sldId id="304" r:id="rId21"/>
    <p:sldId id="321" r:id="rId22"/>
    <p:sldId id="305" r:id="rId23"/>
    <p:sldId id="322" r:id="rId24"/>
    <p:sldId id="306" r:id="rId25"/>
    <p:sldId id="323" r:id="rId26"/>
    <p:sldId id="331" r:id="rId27"/>
    <p:sldId id="325" r:id="rId28"/>
    <p:sldId id="307" r:id="rId29"/>
    <p:sldId id="324" r:id="rId30"/>
    <p:sldId id="326" r:id="rId31"/>
    <p:sldId id="308" r:id="rId32"/>
    <p:sldId id="309" r:id="rId33"/>
    <p:sldId id="327" r:id="rId34"/>
    <p:sldId id="328" r:id="rId35"/>
    <p:sldId id="329" r:id="rId36"/>
    <p:sldId id="33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FFFF"/>
    <a:srgbClr val="FF9933"/>
    <a:srgbClr val="6600CC"/>
    <a:srgbClr val="CC3300"/>
    <a:srgbClr val="FF6600"/>
    <a:srgbClr val="FFCC66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4" autoAdjust="0"/>
    <p:restoredTop sz="90929"/>
  </p:normalViewPr>
  <p:slideViewPr>
    <p:cSldViewPr>
      <p:cViewPr varScale="1">
        <p:scale>
          <a:sx n="58" d="100"/>
          <a:sy n="58" d="100"/>
        </p:scale>
        <p:origin x="12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5C5B0ABC-47C3-4CBE-A69A-06622BF86CC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671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276225" y="295275"/>
            <a:ext cx="8810625" cy="6276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CA" altLang="zh-TW">
              <a:ea typeface="新細明體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85800" y="62134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858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914400" y="6248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0" y="0"/>
            <a:ext cx="9144000" cy="21431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z="800" smtClean="0">
                <a:solidFill>
                  <a:srgbClr val="FFFF00"/>
                </a:solidFill>
                <a:latin typeface="Arial" charset="0"/>
                <a:ea typeface="新細明體" charset="-120"/>
              </a:rPr>
              <a:t>Copyright © The McGraw-Hill Companies, Inc. Permission required for reproduction or display</a:t>
            </a:r>
          </a:p>
          <a:p>
            <a:pPr eaLnBrk="1" hangingPunct="1">
              <a:defRPr/>
            </a:pPr>
            <a:endParaRPr lang="zh-TW" altLang="en-US" sz="800" smtClean="0">
              <a:solidFill>
                <a:srgbClr val="FFFF00"/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11" name="Picture 13" descr="mcgra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214313"/>
            <a:ext cx="1085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685800" y="62134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6858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914400" y="6248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pic>
        <p:nvPicPr>
          <p:cNvPr id="16" name="Picture 11" descr="product_macmilla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214313"/>
            <a:ext cx="1071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5"/>
          <p:cNvSpPr txBox="1">
            <a:spLocks noChangeArrowheads="1"/>
          </p:cNvSpPr>
          <p:nvPr userDrawn="1"/>
        </p:nvSpPr>
        <p:spPr>
          <a:xfrm>
            <a:off x="2133600" y="6629400"/>
            <a:ext cx="5562600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smtClean="0">
                <a:solidFill>
                  <a:srgbClr val="C00000"/>
                </a:solidFill>
                <a:latin typeface="Arial" charset="0"/>
                <a:ea typeface="新細明體" charset="-120"/>
                <a:cs typeface="Arial" charset="0"/>
              </a:rPr>
              <a:t>Foundations of Materials Science and Engineering, 5th Edn. in SI units  Smith and Hashemi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2000232" y="0"/>
            <a:ext cx="5000642" cy="285737"/>
          </a:xfrm>
          <a:noFill/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0" y="6400800"/>
            <a:ext cx="56197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276EB9-D5B4-41DF-9B26-CC7609FC94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85241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E2E6-5992-4FCB-94C0-6503C3FF19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42014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21907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4198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1B61-EEA1-4725-BB83-E7DC8E81B1C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82327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F4AF0-CCA7-45AF-AEF5-3469BA0592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04625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685800" y="62134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z="2400" b="0" smtClean="0">
              <a:ea typeface="新細明體" charset="-12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6858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z="2400" b="0" smtClean="0">
              <a:ea typeface="新細明體" charset="-12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914400" y="6248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z="2400" b="0" smtClean="0">
              <a:ea typeface="新細明體" charset="-12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>
          <a:xfrm>
            <a:off x="2133600" y="6629400"/>
            <a:ext cx="5562600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smtClean="0">
                <a:solidFill>
                  <a:srgbClr val="C00000"/>
                </a:solidFill>
                <a:latin typeface="Arial" charset="0"/>
                <a:ea typeface="新細明體" charset="-120"/>
                <a:cs typeface="Arial" charset="0"/>
              </a:rPr>
              <a:t>Foundations of Materials Science and Engineering, 5th Edn. in SI units  Smith and Hashemi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2057400"/>
          </a:xfrm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452C46-A6FD-4A2D-89CF-E13D2ED267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72266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276225" y="295275"/>
            <a:ext cx="8810625" cy="6276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CA" altLang="zh-TW">
              <a:ea typeface="新細明體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85800" y="62134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858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914400" y="6248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0" y="0"/>
            <a:ext cx="9144000" cy="21431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z="800" smtClean="0">
                <a:solidFill>
                  <a:srgbClr val="FFFF00"/>
                </a:solidFill>
                <a:latin typeface="Arial" charset="0"/>
                <a:ea typeface="新細明體" charset="-120"/>
              </a:rPr>
              <a:t>Copyright © The McGraw-Hill Companies, Inc. Permission required for reproduction or display</a:t>
            </a:r>
          </a:p>
          <a:p>
            <a:pPr eaLnBrk="1" hangingPunct="1">
              <a:defRPr/>
            </a:pPr>
            <a:endParaRPr lang="zh-TW" altLang="en-US" sz="800" smtClean="0">
              <a:solidFill>
                <a:srgbClr val="FFFF00"/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10" name="Picture 13" descr="mcgra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214313"/>
            <a:ext cx="1085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product_macmilla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214313"/>
            <a:ext cx="981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mcgra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214313"/>
            <a:ext cx="1085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00800"/>
            <a:ext cx="56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55668383-8B9C-41EA-A8F3-37B671EBDAFF}" type="slidenum">
              <a:rPr lang="zh-TW" altLang="en-US" sz="1800" smtClean="0">
                <a:ea typeface="新細明體" charset="-120"/>
              </a:rPr>
              <a:pPr algn="r" eaLnBrk="1" hangingPunct="1">
                <a:defRPr/>
              </a:pPr>
              <a:t>‹#›</a:t>
            </a:fld>
            <a:endParaRPr lang="en-US" altLang="zh-TW" sz="1800" smtClean="0">
              <a:ea typeface="新細明體" charset="-120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>
          <a:xfrm>
            <a:off x="2133600" y="6629400"/>
            <a:ext cx="5562600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smtClean="0">
                <a:solidFill>
                  <a:srgbClr val="C00000"/>
                </a:solidFill>
                <a:latin typeface="Arial" charset="0"/>
                <a:ea typeface="新細明體" charset="-120"/>
                <a:cs typeface="Arial" charset="0"/>
              </a:rPr>
              <a:t>Foundations of Materials Science and Engineering, 5th Edn. in SI units  Smith and Hashemi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5477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785918" y="0"/>
            <a:ext cx="5000638" cy="285729"/>
          </a:xfrm>
          <a:noFill/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/>
            </a:lvl1pPr>
          </a:lstStyle>
          <a:p>
            <a:pPr lvl="0"/>
            <a:endParaRPr lang="en-CA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0" y="0"/>
            <a:ext cx="9144000" cy="214313"/>
          </a:xfrm>
          <a:solidFill>
            <a:schemeClr val="tx1"/>
          </a:solidFill>
        </p:spPr>
        <p:txBody>
          <a:bodyPr/>
          <a:lstStyle>
            <a:lvl1pPr algn="ctr">
              <a:defRPr sz="800" smtClean="0">
                <a:solidFill>
                  <a:srgbClr val="FFFF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TW"/>
              <a:t>Copyright © The McGraw-Hill Companies, Inc. Permission required for reproduction or display</a:t>
            </a:r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229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F8FD4-81F9-4144-AD43-CB7F435F7A7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57359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276225" y="295275"/>
            <a:ext cx="8810625" cy="6276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CA" altLang="zh-TW">
              <a:ea typeface="新細明體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85800" y="62134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858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914400" y="6248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0" y="0"/>
            <a:ext cx="9144000" cy="21431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z="800" smtClean="0">
                <a:solidFill>
                  <a:srgbClr val="FFFF00"/>
                </a:solidFill>
                <a:latin typeface="Arial" charset="0"/>
                <a:ea typeface="新細明體" charset="-120"/>
              </a:rPr>
              <a:t>Copyright © The McGraw-Hill Companies, Inc. Permission required for reproduction or display</a:t>
            </a:r>
          </a:p>
          <a:p>
            <a:pPr eaLnBrk="1" hangingPunct="1">
              <a:defRPr/>
            </a:pPr>
            <a:endParaRPr lang="zh-TW" altLang="en-US" sz="800" smtClean="0">
              <a:solidFill>
                <a:srgbClr val="FFFF00"/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10" name="Picture 13" descr="mcgra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214313"/>
            <a:ext cx="1085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product_macmilla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57188"/>
            <a:ext cx="104298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mcgra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142875"/>
            <a:ext cx="1085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 userDrawn="1"/>
        </p:nvSpPr>
        <p:spPr>
          <a:xfrm>
            <a:off x="2133600" y="6629400"/>
            <a:ext cx="5562600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smtClean="0">
                <a:solidFill>
                  <a:srgbClr val="C00000"/>
                </a:solidFill>
                <a:latin typeface="Arial" charset="0"/>
                <a:ea typeface="新細明體" charset="-120"/>
                <a:cs typeface="Arial" charset="0"/>
              </a:rPr>
              <a:t>Foundations of Materials Science and Engineering, 5th Edn. in SI units  Smith and Hashemi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19D37-6EB2-4FE6-92BE-5DF9B2FADCC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38149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1F2DC-3056-4000-8C8E-A9A16932BF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87857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FBEB1-FA53-488B-8D4C-624C046ACD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18849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1F0B6-71B8-4E5F-946A-2343E47CCA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59422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0DC0-46E5-4098-9925-EFA8D56505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69197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9D923-F022-4232-AA88-29A0D9385B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5339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276225" y="295275"/>
            <a:ext cx="8810625" cy="6276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CA" altLang="zh-TW">
              <a:ea typeface="新細明體" charset="-12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42875"/>
            <a:ext cx="9144000" cy="619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smtClean="0">
                <a:ea typeface="新細明體" charset="-120"/>
              </a:defRPr>
            </a:lvl1pPr>
          </a:lstStyle>
          <a:p>
            <a:pPr>
              <a:defRPr/>
            </a:pPr>
            <a:fld id="{EAD4C7F2-9F8B-4865-BA0A-12C255771C9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685800" y="62134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858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914400" y="6248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>
          <a:xfrm>
            <a:off x="0" y="0"/>
            <a:ext cx="9144000" cy="21431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z="800" smtClean="0">
                <a:solidFill>
                  <a:srgbClr val="FFFF00"/>
                </a:solidFill>
                <a:latin typeface="Arial" charset="0"/>
                <a:ea typeface="新細明體" charset="-120"/>
              </a:rPr>
              <a:t>Copyright © The McGraw-Hill Companies, Inc. Permission required for reproduction or display</a:t>
            </a:r>
          </a:p>
          <a:p>
            <a:pPr eaLnBrk="1" hangingPunct="1">
              <a:defRPr/>
            </a:pPr>
            <a:endParaRPr lang="zh-TW" altLang="en-US" sz="800" smtClean="0">
              <a:solidFill>
                <a:srgbClr val="FFFF00"/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1035" name="Picture 13" descr="mcgraw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214313"/>
            <a:ext cx="1085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>
          <a:xfrm>
            <a:off x="2133600" y="6629400"/>
            <a:ext cx="5562600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smtClean="0">
                <a:solidFill>
                  <a:srgbClr val="C00000"/>
                </a:solidFill>
                <a:latin typeface="Arial" charset="0"/>
                <a:ea typeface="新細明體" charset="-120"/>
                <a:cs typeface="Arial" charset="0"/>
              </a:rPr>
              <a:t>Foundations of Materials Science and Engineering, 5th Edn. in SI units  Smith and Hashemi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9" r:id="rId3"/>
    <p:sldLayoutId id="2147483740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41" r:id="rId1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andia.gov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gif"/><Relationship Id="rId5" Type="http://schemas.openxmlformats.org/officeDocument/2006/relationships/image" Target="../media/image23.wmf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jp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2971800"/>
          </a:xfr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en-US" altLang="zh-TW" sz="5400" b="1" smtClean="0">
                <a:solidFill>
                  <a:schemeClr val="tx1"/>
                </a:solidFill>
                <a:ea typeface="新細明體" charset="-120"/>
              </a:rPr>
              <a:t>CHAPTER  </a:t>
            </a:r>
            <a:br>
              <a:rPr lang="en-US" altLang="zh-TW" sz="5400" b="1" smtClean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9600" b="1" smtClean="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000500"/>
            <a:ext cx="6400800" cy="2667000"/>
          </a:xfrm>
          <a:ln w="7620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4800" b="1" dirty="0" smtClean="0">
                <a:solidFill>
                  <a:srgbClr val="FF6600"/>
                </a:solidFill>
                <a:ea typeface="新細明體" charset="-120"/>
              </a:rPr>
              <a:t>Thermally Activated Processes and Diffusion in Solids</a:t>
            </a: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2743200" y="1066800"/>
            <a:ext cx="3810000" cy="243840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zh-TW" sz="2000">
              <a:ea typeface="新細明體" charset="-12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072188"/>
            <a:ext cx="50006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DF4E35-7E73-4D91-9632-40530E39A390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sz="3600" b="1" smtClean="0">
                <a:ea typeface="新細明體" charset="-120"/>
              </a:rPr>
              <a:t>Atomic Diffusion in Solids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xfrm>
            <a:off x="323528" y="992088"/>
            <a:ext cx="8568952" cy="5029200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Diffusion</a:t>
            </a:r>
            <a:r>
              <a:rPr lang="zh-TW" altLang="en-US" sz="2800" b="1" dirty="0" smtClean="0">
                <a:solidFill>
                  <a:srgbClr val="FF0000"/>
                </a:solidFill>
                <a:ea typeface="新細明體" charset="-120"/>
              </a:rPr>
              <a:t> 擴散</a:t>
            </a:r>
            <a:r>
              <a:rPr lang="en-US" altLang="zh-TW" sz="2800" b="1" i="1" dirty="0" smtClean="0"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is a process by which a matter is transported through another matter.</a:t>
            </a:r>
          </a:p>
          <a:p>
            <a:r>
              <a:rPr lang="en-US" altLang="zh-TW" sz="2800" dirty="0" smtClean="0">
                <a:ea typeface="新細明體" charset="-120"/>
              </a:rPr>
              <a:t> Examples: </a:t>
            </a:r>
          </a:p>
          <a:p>
            <a:pPr marL="895350" lvl="1" indent="-438150">
              <a:buFont typeface="Wingdings" pitchFamily="2" charset="2"/>
              <a:buChar char="Ø"/>
            </a:pPr>
            <a:r>
              <a:rPr lang="en-US" altLang="zh-TW" dirty="0" smtClean="0">
                <a:ea typeface="新細明體" charset="-120"/>
              </a:rPr>
              <a:t>Movement of </a:t>
            </a:r>
            <a:r>
              <a:rPr lang="en-US" altLang="zh-TW" dirty="0" smtClean="0">
                <a:solidFill>
                  <a:srgbClr val="6600CC"/>
                </a:solidFill>
                <a:ea typeface="新細明體" charset="-120"/>
              </a:rPr>
              <a:t>smoke particles in air</a:t>
            </a:r>
            <a:r>
              <a:rPr lang="en-US" altLang="zh-TW" dirty="0" smtClean="0">
                <a:ea typeface="新細明體" charset="-120"/>
              </a:rPr>
              <a:t>: Very fast.</a:t>
            </a:r>
          </a:p>
          <a:p>
            <a:pPr marL="895350" lvl="1" indent="-438150">
              <a:buFont typeface="Wingdings" pitchFamily="2" charset="2"/>
              <a:buChar char="Ø"/>
            </a:pPr>
            <a:r>
              <a:rPr lang="en-US" altLang="zh-TW" dirty="0" smtClean="0">
                <a:ea typeface="新細明體" charset="-120"/>
              </a:rPr>
              <a:t>Movement of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dye in water</a:t>
            </a:r>
            <a:r>
              <a:rPr lang="en-US" altLang="zh-TW" dirty="0" smtClean="0">
                <a:ea typeface="新細明體" charset="-120"/>
              </a:rPr>
              <a:t>: Relatively slow.</a:t>
            </a:r>
          </a:p>
          <a:p>
            <a:pPr marL="895350" lvl="1" indent="-438150">
              <a:buFont typeface="Wingdings" pitchFamily="2" charset="2"/>
              <a:buChar char="Ø"/>
            </a:pPr>
            <a:r>
              <a:rPr lang="en-US" altLang="zh-TW" dirty="0" smtClean="0">
                <a:solidFill>
                  <a:srgbClr val="CC3300"/>
                </a:solidFill>
                <a:ea typeface="新細明體" charset="-120"/>
              </a:rPr>
              <a:t>Solid state reactions</a:t>
            </a:r>
            <a:r>
              <a:rPr lang="en-US" altLang="zh-TW" dirty="0" smtClean="0">
                <a:ea typeface="新細明體" charset="-120"/>
              </a:rPr>
              <a:t>: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Very restricted move-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err="1" smtClean="0">
                <a:ea typeface="新細明體" charset="-120"/>
              </a:rPr>
              <a:t>ment</a:t>
            </a:r>
            <a:r>
              <a:rPr lang="en-US" altLang="zh-TW" dirty="0" smtClean="0">
                <a:ea typeface="新細明體" charset="-120"/>
              </a:rPr>
              <a:t> due to bonding.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e.g.: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Precipitation</a:t>
            </a:r>
            <a:r>
              <a:rPr lang="en-US" altLang="zh-TW" dirty="0" smtClean="0">
                <a:ea typeface="新細明體" charset="-120"/>
              </a:rPr>
              <a:t> (9.5.1)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Recrystallization</a:t>
            </a:r>
            <a:r>
              <a:rPr lang="en-US" altLang="zh-TW" dirty="0" smtClean="0">
                <a:ea typeface="新細明體" charset="-120"/>
              </a:rPr>
              <a:t> (6.8) </a:t>
            </a:r>
          </a:p>
        </p:txBody>
      </p:sp>
      <p:pic>
        <p:nvPicPr>
          <p:cNvPr id="15364" name="Picture 1030" descr="http://www.sandia.gov/news-center/news-releases/2005/images/airport-smoke-t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0438"/>
            <a:ext cx="4191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2357438" y="6072188"/>
            <a:ext cx="1644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zh-TW" sz="1600">
                <a:ea typeface="新細明體" charset="-120"/>
                <a:hlinkClick r:id="rId4"/>
              </a:rPr>
              <a:t>www.sandia.gov</a:t>
            </a:r>
            <a:r>
              <a:rPr lang="en-CA" altLang="zh-TW" sz="1600">
                <a:ea typeface="新細明體" charset="-120"/>
              </a:rPr>
              <a:t> </a:t>
            </a:r>
          </a:p>
        </p:txBody>
      </p:sp>
      <p:sp>
        <p:nvSpPr>
          <p:cNvPr id="1536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4CB071-5A23-4357-94D9-445541E7DAF0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sz="3600" b="1" smtClean="0">
                <a:ea typeface="新細明體" charset="-120"/>
              </a:rPr>
              <a:t>Vacancy or Substitutional Diffusion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836613"/>
            <a:ext cx="7991475" cy="5761037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Two types of diffusion: (1) vacancy or </a:t>
            </a:r>
            <a:r>
              <a:rPr lang="en-US" altLang="zh-TW" sz="2800" dirty="0" err="1" smtClean="0">
                <a:ea typeface="新細明體" charset="-120"/>
              </a:rPr>
              <a:t>substitu-tional</a:t>
            </a:r>
            <a:r>
              <a:rPr lang="en-US" altLang="zh-TW" sz="2800" dirty="0" smtClean="0">
                <a:ea typeface="新細明體" charset="-120"/>
              </a:rPr>
              <a:t> mechanism (2) </a:t>
            </a:r>
            <a:r>
              <a:rPr lang="en-US" altLang="zh-TW" sz="2800" dirty="0">
                <a:ea typeface="新細明體" charset="-120"/>
              </a:rPr>
              <a:t>interstitial </a:t>
            </a:r>
            <a:r>
              <a:rPr lang="en-US" altLang="zh-TW" sz="2800" dirty="0" smtClean="0">
                <a:ea typeface="新細明體" charset="-120"/>
              </a:rPr>
              <a:t>mechanisms. </a:t>
            </a:r>
          </a:p>
          <a:p>
            <a:r>
              <a:rPr lang="en-US" altLang="zh-TW" sz="2800" dirty="0" smtClean="0">
                <a:ea typeface="新細明體" charset="-120"/>
              </a:rPr>
              <a:t>Atoms diffuse in solids if</a:t>
            </a:r>
          </a:p>
          <a:p>
            <a:pPr marL="800100" lvl="3" indent="-438150">
              <a:buFont typeface="Wingdings" pitchFamily="2" charset="2"/>
              <a:buChar char="Ø"/>
            </a:pP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Vacancies</a:t>
            </a:r>
            <a:r>
              <a:rPr lang="en-US" altLang="zh-TW" sz="2800" dirty="0" smtClean="0">
                <a:ea typeface="新細明體" charset="-120"/>
              </a:rPr>
              <a:t> or other crystal defects are present</a:t>
            </a:r>
          </a:p>
          <a:p>
            <a:pPr marL="800100" lvl="3" indent="-438150">
              <a:buFont typeface="Wingdings" pitchFamily="2" charset="2"/>
              <a:buChar char="Ø"/>
            </a:pPr>
            <a:r>
              <a:rPr lang="en-US" altLang="zh-TW" sz="2800" dirty="0" smtClean="0">
                <a:ea typeface="新細明體" charset="-120"/>
              </a:rPr>
              <a:t>There is enough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activation energy</a:t>
            </a:r>
          </a:p>
          <a:p>
            <a:r>
              <a:rPr lang="en-US" altLang="zh-TW" sz="2800" dirty="0" smtClean="0">
                <a:ea typeface="新細明體" charset="-120"/>
              </a:rPr>
              <a:t>Atoms move into the vacancies present. </a:t>
            </a:r>
          </a:p>
          <a:p>
            <a:r>
              <a:rPr lang="en-US" altLang="zh-TW" sz="2800" dirty="0" smtClean="0">
                <a:ea typeface="新細明體" charset="-120"/>
              </a:rPr>
              <a:t>More vacancies are created at higher temperature.</a:t>
            </a:r>
          </a:p>
          <a:p>
            <a:r>
              <a:rPr lang="en-US" altLang="zh-TW" sz="2800" dirty="0" smtClean="0">
                <a:solidFill>
                  <a:srgbClr val="0000FF"/>
                </a:solidFill>
                <a:ea typeface="新細明體" charset="-120"/>
              </a:rPr>
              <a:t>Diffusion rate is higher at high temperatures</a:t>
            </a:r>
            <a:r>
              <a:rPr lang="en-US" altLang="zh-TW" sz="2800" dirty="0" smtClean="0">
                <a:ea typeface="新細明體" charset="-12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charset="-120"/>
              </a:rPr>
              <a:t>Example: If atom ‘A’  has sufficient activation energy, it moves into the vacancy</a:t>
            </a:r>
            <a:r>
              <a:rPr lang="zh-TW" altLang="en-US" sz="2800" dirty="0" smtClean="0">
                <a:ea typeface="新細明體" charset="-120"/>
              </a:rPr>
              <a:t> </a:t>
            </a:r>
            <a:r>
              <a:rPr lang="zh-TW" altLang="en-US" sz="2800" dirty="0" smtClean="0">
                <a:ea typeface="新細明體" charset="-120"/>
                <a:sym typeface="Symbol" pitchFamily="18" charset="2"/>
              </a:rPr>
              <a:t>  </a:t>
            </a:r>
            <a:r>
              <a:rPr lang="en-US" altLang="zh-TW" sz="2800" dirty="0" smtClean="0">
                <a:solidFill>
                  <a:srgbClr val="6600CC"/>
                </a:solidFill>
                <a:ea typeface="新細明體" charset="-120"/>
              </a:rPr>
              <a:t>self diffusion</a:t>
            </a:r>
            <a:r>
              <a:rPr lang="en-US" altLang="zh-TW" sz="2800" dirty="0" smtClean="0">
                <a:ea typeface="新細明體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CC3300"/>
                </a:solidFill>
                <a:ea typeface="新細明體" charset="-120"/>
              </a:rPr>
              <a:t>Table 5.1</a:t>
            </a:r>
            <a:r>
              <a:rPr lang="en-US" altLang="zh-TW" sz="2800" dirty="0" smtClean="0">
                <a:ea typeface="新細明體" charset="-120"/>
              </a:rPr>
              <a:t>: As the melting point increases,</a:t>
            </a:r>
            <a:r>
              <a:rPr lang="zh-TW" altLang="en-US" sz="2800" dirty="0" smtClean="0"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activation energy also</a:t>
            </a:r>
            <a:r>
              <a:rPr lang="zh-TW" altLang="en-US" sz="2800" dirty="0" smtClean="0"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increases. 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DF4F67-0882-4698-B4F4-322AF1DAB975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800"/>
          </a:p>
        </p:txBody>
      </p:sp>
      <p:sp>
        <p:nvSpPr>
          <p:cNvPr id="2" name="文字方塊 1"/>
          <p:cNvSpPr txBox="1"/>
          <p:nvPr/>
        </p:nvSpPr>
        <p:spPr>
          <a:xfrm>
            <a:off x="7740352" y="48691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自擴散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Substitutional Diffusion</a:t>
            </a:r>
            <a:r>
              <a:rPr lang="zh-TW" altLang="en-US" sz="3600" b="1" dirty="0" smtClean="0">
                <a:ea typeface="新細明體" charset="-120"/>
              </a:rPr>
              <a:t> 置換型擴散</a:t>
            </a:r>
            <a:endParaRPr lang="en-US" altLang="zh-TW" sz="3600" b="1" dirty="0" smtClean="0">
              <a:ea typeface="新細明體" charset="-120"/>
            </a:endParaRPr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601663" y="3589661"/>
            <a:ext cx="14493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charset="-120"/>
              </a:rPr>
              <a:t>Activation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charset="-120"/>
              </a:rPr>
              <a:t>energy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charset="-120"/>
              </a:rPr>
              <a:t>self diffusion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2181225" y="3581723"/>
            <a:ext cx="1311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charset="-120"/>
              </a:rPr>
              <a:t>Activation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charset="-120"/>
              </a:rPr>
              <a:t>energy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charset="-120"/>
              </a:rPr>
              <a:t>form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charset="-120"/>
              </a:rPr>
              <a:t>vacancy</a:t>
            </a:r>
          </a:p>
        </p:txBody>
      </p:sp>
      <p:sp>
        <p:nvSpPr>
          <p:cNvPr id="17413" name="Text Box 10"/>
          <p:cNvSpPr txBox="1">
            <a:spLocks noChangeArrowheads="1"/>
          </p:cNvSpPr>
          <p:nvPr/>
        </p:nvSpPr>
        <p:spPr bwMode="auto">
          <a:xfrm>
            <a:off x="3744913" y="3581723"/>
            <a:ext cx="1311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charset="-120"/>
              </a:rPr>
              <a:t>Activation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charset="-120"/>
              </a:rPr>
              <a:t>energy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charset="-120"/>
              </a:rPr>
              <a:t>move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charset="-120"/>
              </a:rPr>
              <a:t>vacancy</a:t>
            </a:r>
          </a:p>
        </p:txBody>
      </p:sp>
      <p:sp>
        <p:nvSpPr>
          <p:cNvPr id="17414" name="Text Box 11"/>
          <p:cNvSpPr txBox="1">
            <a:spLocks noChangeArrowheads="1"/>
          </p:cNvSpPr>
          <p:nvPr/>
        </p:nvSpPr>
        <p:spPr bwMode="auto">
          <a:xfrm>
            <a:off x="1779588" y="412147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ea typeface="新細明體" charset="-120"/>
              </a:rPr>
              <a:t>=</a:t>
            </a:r>
          </a:p>
        </p:txBody>
      </p:sp>
      <p:sp>
        <p:nvSpPr>
          <p:cNvPr id="17415" name="Text Box 12"/>
          <p:cNvSpPr txBox="1">
            <a:spLocks noChangeArrowheads="1"/>
          </p:cNvSpPr>
          <p:nvPr/>
        </p:nvSpPr>
        <p:spPr bwMode="auto">
          <a:xfrm>
            <a:off x="3348038" y="4050036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ea typeface="新細明體" charset="-120"/>
              </a:rPr>
              <a:t>+</a:t>
            </a:r>
          </a:p>
        </p:txBody>
      </p:sp>
      <p:sp>
        <p:nvSpPr>
          <p:cNvPr id="17416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E49059-AC0B-405C-80D5-4925C7F4C342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800"/>
          </a:p>
        </p:txBody>
      </p:sp>
      <p:pic>
        <p:nvPicPr>
          <p:cNvPr id="17417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4" b="4485"/>
          <a:stretch>
            <a:fillRect/>
          </a:stretch>
        </p:blipFill>
        <p:spPr bwMode="auto">
          <a:xfrm>
            <a:off x="5795963" y="3427413"/>
            <a:ext cx="3251200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7"/>
          <a:stretch>
            <a:fillRect/>
          </a:stretch>
        </p:blipFill>
        <p:spPr bwMode="auto">
          <a:xfrm>
            <a:off x="284163" y="806450"/>
            <a:ext cx="8705850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51668" y="5142706"/>
            <a:ext cx="4928444" cy="120300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sz="2400" b="0" kern="0" dirty="0" smtClean="0">
                <a:ea typeface="新細明體" charset="-120"/>
              </a:rPr>
              <a:t>Because of the complex effects, substitution diffusion data must be obtained  </a:t>
            </a:r>
            <a:r>
              <a:rPr lang="en-US" altLang="zh-TW" sz="2400" b="0" kern="0" dirty="0" smtClean="0">
                <a:solidFill>
                  <a:srgbClr val="006600"/>
                </a:solidFill>
                <a:ea typeface="新細明體" charset="-120"/>
              </a:rPr>
              <a:t>experimentally</a:t>
            </a:r>
            <a:r>
              <a:rPr lang="en-US" altLang="zh-TW" sz="2400" b="0" kern="0" dirty="0" smtClean="0">
                <a:ea typeface="新細明體" charset="-120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8BA122-56CB-4726-8CBB-A3531B16047A}" type="slidenum">
              <a:rPr lang="zh-TW" altLang="en-US" sz="1800"/>
              <a:pPr eaLnBrk="1" hangingPunct="1"/>
              <a:t>13</a:t>
            </a:fld>
            <a:endParaRPr lang="en-US" altLang="zh-TW" sz="1800"/>
          </a:p>
        </p:txBody>
      </p:sp>
      <p:pic>
        <p:nvPicPr>
          <p:cNvPr id="19459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752"/>
            <a:ext cx="4545012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980727"/>
            <a:ext cx="4176018" cy="55115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sz="2600" b="0" kern="0" dirty="0" smtClean="0">
                <a:ea typeface="新細明體" charset="-120"/>
              </a:rPr>
              <a:t>The </a:t>
            </a:r>
            <a:r>
              <a:rPr lang="en-US" altLang="zh-TW" sz="2600" b="0" kern="0" dirty="0" smtClean="0">
                <a:solidFill>
                  <a:srgbClr val="0000FF"/>
                </a:solidFill>
                <a:ea typeface="新細明體" charset="-120"/>
              </a:rPr>
              <a:t>markers</a:t>
            </a:r>
            <a:r>
              <a:rPr lang="en-US" altLang="zh-TW" sz="2600" b="0" kern="0" dirty="0" smtClean="0">
                <a:ea typeface="新細明體" charset="-120"/>
              </a:rPr>
              <a:t> at the diffusion interface moved slight in the </a:t>
            </a:r>
            <a:r>
              <a:rPr lang="en-US" altLang="zh-TW" sz="2600" b="0" kern="0" dirty="0" smtClean="0">
                <a:solidFill>
                  <a:srgbClr val="0000FF"/>
                </a:solidFill>
                <a:ea typeface="新細明體" charset="-120"/>
              </a:rPr>
              <a:t>opposite direction</a:t>
            </a:r>
            <a:r>
              <a:rPr lang="en-US" altLang="zh-TW" sz="2600" b="0" kern="0" dirty="0" smtClean="0">
                <a:ea typeface="新細明體" charset="-120"/>
              </a:rPr>
              <a:t> to the faster diffusing species.</a:t>
            </a:r>
          </a:p>
          <a:p>
            <a:r>
              <a:rPr lang="en-US" altLang="zh-TW" sz="2600" b="0" kern="0" dirty="0" smtClean="0">
                <a:solidFill>
                  <a:srgbClr val="6600CC"/>
                </a:solidFill>
                <a:ea typeface="新細明體" charset="-120"/>
              </a:rPr>
              <a:t>Presence of vacancies </a:t>
            </a:r>
            <a:r>
              <a:rPr lang="en-US" altLang="zh-TW" sz="2600" b="0" kern="0" dirty="0" smtClean="0">
                <a:ea typeface="新細明體" charset="-120"/>
              </a:rPr>
              <a:t>allowed this phenomenon to occur. </a:t>
            </a:r>
          </a:p>
          <a:p>
            <a:r>
              <a:rPr lang="en-US" altLang="zh-TW" sz="2600" b="0" kern="0" dirty="0" smtClean="0">
                <a:ea typeface="新細明體" charset="-120"/>
              </a:rPr>
              <a:t>Diffusion can also occur by the vacancy mechanism in </a:t>
            </a:r>
            <a:r>
              <a:rPr lang="en-US" altLang="zh-TW" sz="2600" b="0" kern="0" dirty="0" smtClean="0">
                <a:solidFill>
                  <a:srgbClr val="006600"/>
                </a:solidFill>
                <a:ea typeface="新細明體" charset="-120"/>
              </a:rPr>
              <a:t>solid solution</a:t>
            </a:r>
            <a:r>
              <a:rPr lang="en-US" altLang="zh-TW" sz="2600" b="0" kern="0" dirty="0" smtClean="0">
                <a:ea typeface="新細明體" charset="-120"/>
              </a:rPr>
              <a:t>.</a:t>
            </a:r>
            <a:br>
              <a:rPr lang="en-US" altLang="zh-TW" sz="2600" b="0" kern="0" dirty="0" smtClean="0">
                <a:ea typeface="新細明體" charset="-120"/>
              </a:rPr>
            </a:br>
            <a:r>
              <a:rPr lang="en-US" altLang="zh-TW" sz="2600" b="0" kern="0" dirty="0" smtClean="0">
                <a:ea typeface="新細明體" charset="-120"/>
              </a:rPr>
              <a:t>Effective factors: atomic size, bonding energy.</a:t>
            </a:r>
            <a:endParaRPr lang="en-US" altLang="zh-TW" sz="2600" b="0" kern="0" dirty="0">
              <a:ea typeface="新細明體" charset="-120"/>
            </a:endParaRPr>
          </a:p>
          <a:p>
            <a:endParaRPr lang="en-US" altLang="zh-TW" sz="2600" b="0" kern="0" dirty="0" smtClean="0">
              <a:ea typeface="新細明體" charset="-12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4624"/>
            <a:ext cx="9144000" cy="762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3600" b="1" kern="0" dirty="0" err="1" smtClean="0">
                <a:ea typeface="新細明體" charset="-120"/>
              </a:rPr>
              <a:t>Kirkendall</a:t>
            </a:r>
            <a:r>
              <a:rPr lang="en-US" altLang="zh-TW" sz="3600" b="1" kern="0" dirty="0" smtClean="0">
                <a:ea typeface="新細明體" charset="-120"/>
              </a:rPr>
              <a:t> Effect</a:t>
            </a:r>
            <a:r>
              <a:rPr lang="zh-TW" altLang="en-US" sz="3600" b="1" kern="0" dirty="0" smtClean="0">
                <a:ea typeface="新細明體" charset="-120"/>
              </a:rPr>
              <a:t> 克肯岱爾效應</a:t>
            </a:r>
            <a:endParaRPr lang="en-US" altLang="zh-TW" sz="3600" b="1" kern="0" dirty="0" smtClean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07954" y="5661248"/>
            <a:ext cx="4112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Fig. 5.4  </a:t>
            </a:r>
            <a:r>
              <a:rPr lang="en-US" altLang="zh-TW" sz="2400" b="0" dirty="0" smtClean="0"/>
              <a:t>Experiment to illustrate the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Kirkendall</a:t>
            </a:r>
            <a:r>
              <a:rPr lang="en-US" altLang="zh-TW" sz="2400" dirty="0" smtClean="0">
                <a:solidFill>
                  <a:srgbClr val="FF0000"/>
                </a:solidFill>
              </a:rPr>
              <a:t> effect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427984" y="5085184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smtClean="0"/>
              <a:t>D</a:t>
            </a:r>
            <a:r>
              <a:rPr lang="en-US" altLang="zh-TW" sz="1600" i="1" baseline="-25000" dirty="0" smtClean="0"/>
              <a:t>B</a:t>
            </a:r>
            <a:r>
              <a:rPr lang="en-US" altLang="zh-TW" sz="1600" i="1" dirty="0" smtClean="0"/>
              <a:t> </a:t>
            </a:r>
            <a:r>
              <a:rPr lang="en-US" altLang="zh-TW" sz="1600" dirty="0" smtClean="0">
                <a:sym typeface="Symbol" panose="05050102010706020507" pitchFamily="18" charset="2"/>
              </a:rPr>
              <a:t></a:t>
            </a:r>
            <a:r>
              <a:rPr lang="en-US" altLang="zh-TW" sz="1600" i="1" dirty="0" smtClean="0">
                <a:sym typeface="Symbol" panose="05050102010706020507" pitchFamily="18" charset="2"/>
              </a:rPr>
              <a:t> D</a:t>
            </a:r>
            <a:r>
              <a:rPr lang="en-US" altLang="zh-TW" sz="1600" i="1" baseline="-25000" dirty="0" smtClean="0">
                <a:sym typeface="Symbol" panose="05050102010706020507" pitchFamily="18" charset="2"/>
              </a:rPr>
              <a:t>A</a:t>
            </a:r>
            <a:endParaRPr lang="zh-TW" altLang="en-US" sz="1600" i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Interstitial Diffusion mechanism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3886200" cy="50292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Atoms move from one </a:t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>interstitial site to another.</a:t>
            </a:r>
          </a:p>
          <a:p>
            <a:r>
              <a:rPr lang="en-US" altLang="zh-TW" sz="2800" dirty="0" smtClean="0">
                <a:ea typeface="新細明體" charset="-120"/>
              </a:rPr>
              <a:t>The atoms that move </a:t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>be </a:t>
            </a:r>
            <a:r>
              <a:rPr lang="en-US" altLang="zh-TW" sz="2800" dirty="0" smtClean="0">
                <a:solidFill>
                  <a:srgbClr val="0000FF"/>
                </a:solidFill>
                <a:ea typeface="新細明體" charset="-120"/>
              </a:rPr>
              <a:t>much smaller than the matrix </a:t>
            </a:r>
            <a:r>
              <a:rPr lang="en-US" altLang="zh-TW" sz="2800" dirty="0" smtClean="0">
                <a:ea typeface="新細明體" charset="-120"/>
              </a:rPr>
              <a:t>atom such as: H, O, N, C</a:t>
            </a:r>
          </a:p>
          <a:p>
            <a:r>
              <a:rPr lang="en-US" altLang="zh-TW" sz="2800" dirty="0" smtClean="0">
                <a:ea typeface="新細明體" charset="-120"/>
              </a:rPr>
              <a:t>Example:</a:t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>Carbon interstitially</a:t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>diffuses into BCC (</a:t>
            </a:r>
            <a:r>
              <a:rPr lang="en-US" altLang="zh-TW" sz="2800" dirty="0" smtClean="0">
                <a:ea typeface="新細明體" charset="-120"/>
                <a:cs typeface="Times New Roman" pitchFamily="18" charset="0"/>
              </a:rPr>
              <a:t>α) </a:t>
            </a:r>
            <a:r>
              <a:rPr lang="en-US" altLang="zh-TW" sz="2800" dirty="0" smtClean="0">
                <a:ea typeface="新細明體" charset="-120"/>
              </a:rPr>
              <a:t>or FCC (γ) iron. </a:t>
            </a:r>
          </a:p>
          <a:p>
            <a:pPr>
              <a:buFontTx/>
              <a:buNone/>
            </a:pPr>
            <a:endParaRPr lang="zh-TW" altLang="en-US" sz="2800" dirty="0" smtClean="0">
              <a:ea typeface="新細明體" charset="-120"/>
            </a:endParaRPr>
          </a:p>
        </p:txBody>
      </p:sp>
      <p:pic>
        <p:nvPicPr>
          <p:cNvPr id="20484" name="Picture 4" descr="C:\Documents and Settings\Naveen\Desktop\Mcgraw\jpegs\inter-diffusion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64704"/>
            <a:ext cx="42449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Line 5"/>
          <p:cNvSpPr>
            <a:spLocks noChangeShapeType="1"/>
          </p:cNvSpPr>
          <p:nvPr/>
        </p:nvSpPr>
        <p:spPr bwMode="auto">
          <a:xfrm flipH="1" flipV="1">
            <a:off x="6477000" y="3145160"/>
            <a:ext cx="762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7086600" y="3068960"/>
            <a:ext cx="304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156325" y="4454848"/>
            <a:ext cx="204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ea typeface="新細明體" charset="-120"/>
              </a:rPr>
              <a:t>Interstitial atoms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5562600" y="3221360"/>
            <a:ext cx="457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 flipV="1">
            <a:off x="5105400" y="322136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029200" y="4745360"/>
            <a:ext cx="944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ea typeface="新細明體" charset="-120"/>
              </a:rPr>
              <a:t>Matrix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ea typeface="新細明體" charset="-120"/>
              </a:rPr>
              <a:t>atoms</a:t>
            </a:r>
          </a:p>
        </p:txBody>
      </p:sp>
      <p:sp>
        <p:nvSpPr>
          <p:cNvPr id="20492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8E0E46-C9F2-48BC-A3A9-FF3E9422B4B8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800"/>
          </a:p>
        </p:txBody>
      </p:sp>
      <p:sp>
        <p:nvSpPr>
          <p:cNvPr id="2" name="文字方塊 1"/>
          <p:cNvSpPr txBox="1"/>
          <p:nvPr/>
        </p:nvSpPr>
        <p:spPr>
          <a:xfrm>
            <a:off x="3419872" y="548680"/>
            <a:ext cx="2698175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間隙型擴散機制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Steady State Diffusion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14362" y="892175"/>
            <a:ext cx="7772400" cy="5257800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There is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charset="-120"/>
              </a:rPr>
              <a:t>no change in concentration </a:t>
            </a:r>
            <a:r>
              <a:rPr lang="en-US" altLang="zh-TW" sz="2400" dirty="0" smtClean="0">
                <a:ea typeface="新細明體" charset="-120"/>
              </a:rPr>
              <a:t>of solute atoms at different planes in a system, over a period of time. </a:t>
            </a:r>
          </a:p>
          <a:p>
            <a:r>
              <a:rPr lang="en-US" altLang="zh-TW" sz="2400" dirty="0" smtClean="0">
                <a:ea typeface="新細明體" charset="-120"/>
              </a:rPr>
              <a:t>No chemical reaction occurs. Only net flow of atoms. </a:t>
            </a: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>
            <a:off x="6858000" y="4572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2819400" y="25908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3300"/>
                </a:solidFill>
                <a:ea typeface="新細明體" charset="-120"/>
              </a:rPr>
              <a:t>C</a:t>
            </a:r>
            <a:r>
              <a:rPr lang="en-US" altLang="zh-TW" sz="2000" baseline="-25000">
                <a:solidFill>
                  <a:srgbClr val="FF3300"/>
                </a:solidFill>
                <a:ea typeface="新細明體" charset="-120"/>
              </a:rPr>
              <a:t>1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2819400" y="31242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3300"/>
                </a:solidFill>
                <a:ea typeface="新細明體" charset="-120"/>
              </a:rPr>
              <a:t>C</a:t>
            </a:r>
            <a:r>
              <a:rPr lang="en-US" altLang="zh-TW" sz="2000" baseline="-25000">
                <a:solidFill>
                  <a:srgbClr val="FF3300"/>
                </a:solidFill>
                <a:ea typeface="新細明體" charset="-120"/>
              </a:rPr>
              <a:t>2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6858000" y="4800600"/>
            <a:ext cx="2079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3300"/>
                </a:solidFill>
                <a:ea typeface="新細明體" charset="-120"/>
              </a:rPr>
              <a:t>Net flow of atoms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rgbClr val="FF3300"/>
                </a:solidFill>
                <a:ea typeface="新細明體" charset="-120"/>
              </a:rPr>
              <a:t>per </a:t>
            </a:r>
            <a:r>
              <a:rPr lang="en-US" altLang="zh-TW" sz="2000" dirty="0">
                <a:solidFill>
                  <a:srgbClr val="FF3300"/>
                </a:solidFill>
                <a:ea typeface="新細明體" charset="-120"/>
              </a:rPr>
              <a:t>unit area per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rgbClr val="FF3300"/>
                </a:solidFill>
                <a:ea typeface="新細明體" charset="-120"/>
              </a:rPr>
              <a:t>unit </a:t>
            </a:r>
            <a:r>
              <a:rPr lang="en-US" altLang="zh-TW" sz="2000" dirty="0">
                <a:solidFill>
                  <a:srgbClr val="FF3300"/>
                </a:solidFill>
                <a:ea typeface="新細明體" charset="-120"/>
              </a:rPr>
              <a:t>time = J</a:t>
            </a:r>
          </a:p>
        </p:txBody>
      </p:sp>
      <p:pic>
        <p:nvPicPr>
          <p:cNvPr id="21512" name="Picture 16" descr="C:\Documents and Settings\Naveen\Desktop\Mcgraw\jpegs\edited\diffu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3514725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Text Box 13"/>
          <p:cNvSpPr txBox="1">
            <a:spLocks noChangeArrowheads="1"/>
          </p:cNvSpPr>
          <p:nvPr/>
        </p:nvSpPr>
        <p:spPr bwMode="auto">
          <a:xfrm>
            <a:off x="4556125" y="2476500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charset="-120"/>
              </a:rPr>
              <a:t>Solute atom flow</a:t>
            </a:r>
          </a:p>
        </p:txBody>
      </p: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1965325" y="5219700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charset="-120"/>
              </a:rPr>
              <a:t>Diffusing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charset="-120"/>
              </a:rPr>
              <a:t>atoms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5851525" y="5195888"/>
            <a:ext cx="6687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charset="-120"/>
              </a:rPr>
              <a:t>Unit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ea typeface="新細明體" charset="-120"/>
              </a:rPr>
              <a:t>area</a:t>
            </a:r>
            <a:endParaRPr lang="en-US" altLang="zh-TW" sz="2000" dirty="0">
              <a:ea typeface="新細明體" charset="-120"/>
            </a:endParaRPr>
          </a:p>
        </p:txBody>
      </p:sp>
      <p:sp>
        <p:nvSpPr>
          <p:cNvPr id="21516" name="Text Box 7"/>
          <p:cNvSpPr txBox="1">
            <a:spLocks noChangeArrowheads="1"/>
          </p:cNvSpPr>
          <p:nvPr/>
        </p:nvSpPr>
        <p:spPr bwMode="auto">
          <a:xfrm>
            <a:off x="1524000" y="2819400"/>
            <a:ext cx="15938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charset="-120"/>
              </a:rPr>
              <a:t>Concentration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ea typeface="新細明體" charset="-120"/>
              </a:rPr>
              <a:t>of </a:t>
            </a:r>
            <a:r>
              <a:rPr lang="en-US" altLang="zh-TW" sz="1800" dirty="0">
                <a:ea typeface="新細明體" charset="-120"/>
              </a:rPr>
              <a:t>diffusing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charset="-120"/>
              </a:rPr>
              <a:t>atoms</a:t>
            </a:r>
          </a:p>
        </p:txBody>
      </p:sp>
      <p:sp>
        <p:nvSpPr>
          <p:cNvPr id="21517" name="Text Box 5"/>
          <p:cNvSpPr txBox="1">
            <a:spLocks noChangeArrowheads="1"/>
          </p:cNvSpPr>
          <p:nvPr/>
        </p:nvSpPr>
        <p:spPr bwMode="auto">
          <a:xfrm>
            <a:off x="5715000" y="4343400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charset="-120"/>
              </a:rPr>
              <a:t>Distance x</a:t>
            </a:r>
          </a:p>
        </p:txBody>
      </p:sp>
      <p:sp>
        <p:nvSpPr>
          <p:cNvPr id="21519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EA1E2B-650C-406D-A395-67F4A674B956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800"/>
          </a:p>
        </p:txBody>
      </p:sp>
      <p:sp>
        <p:nvSpPr>
          <p:cNvPr id="2" name="橢圓 1"/>
          <p:cNvSpPr/>
          <p:nvPr/>
        </p:nvSpPr>
        <p:spPr bwMode="auto">
          <a:xfrm>
            <a:off x="3779912" y="4630166"/>
            <a:ext cx="157518" cy="166986"/>
          </a:xfrm>
          <a:prstGeom prst="ellipse">
            <a:avLst/>
          </a:prstGeom>
          <a:gradFill flip="none" rotWithShape="1">
            <a:gsLst>
              <a:gs pos="51000">
                <a:schemeClr val="accent1">
                  <a:lumMod val="40000"/>
                  <a:lumOff val="60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3937430" y="4710113"/>
            <a:ext cx="299608" cy="15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Fick’s First Law</a:t>
            </a:r>
            <a:r>
              <a:rPr lang="zh-TW" altLang="en-US" sz="3600" b="1" dirty="0" smtClean="0">
                <a:ea typeface="新細明體" charset="-120"/>
              </a:rPr>
              <a:t> 費克第一定律</a:t>
            </a:r>
            <a:endParaRPr lang="en-US" altLang="zh-TW" sz="3600" b="1" dirty="0" smtClean="0">
              <a:ea typeface="新細明體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 flux or flow of atoms is given by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endParaRPr lang="en-US" altLang="zh-TW" sz="2400" dirty="0" smtClean="0">
              <a:ea typeface="新細明體" charset="-120"/>
            </a:endParaRPr>
          </a:p>
          <a:p>
            <a:endParaRPr lang="en-US" altLang="zh-TW" sz="2400" dirty="0" smtClean="0">
              <a:ea typeface="新細明體" charset="-120"/>
            </a:endParaRP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For steady state diffusion condition, the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charset="-120"/>
              </a:rPr>
              <a:t>net flow of atoms </a:t>
            </a:r>
            <a:r>
              <a:rPr lang="en-US" altLang="zh-TW" sz="2400" dirty="0" smtClean="0">
                <a:ea typeface="新細明體" charset="-120"/>
              </a:rPr>
              <a:t>by atomic diffusion is equal to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charset="-120"/>
              </a:rPr>
              <a:t>diffusion coefficient </a:t>
            </a:r>
            <a:r>
              <a:rPr lang="en-US" altLang="zh-TW" sz="2400" dirty="0" smtClean="0">
                <a:ea typeface="新細明體" charset="-120"/>
              </a:rPr>
              <a:t>(diffusivity) </a:t>
            </a:r>
            <a:r>
              <a:rPr lang="en-US" altLang="zh-TW" sz="2400" i="1" dirty="0" smtClean="0">
                <a:ea typeface="新細明體" charset="-120"/>
              </a:rPr>
              <a:t>D</a:t>
            </a:r>
            <a:r>
              <a:rPr lang="en-US" altLang="zh-TW" sz="2400" dirty="0" smtClean="0">
                <a:ea typeface="新細明體" charset="-120"/>
              </a:rPr>
              <a:t> times the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charset="-120"/>
              </a:rPr>
              <a:t>concentration gradient  </a:t>
            </a:r>
            <a:r>
              <a:rPr lang="en-US" altLang="zh-TW" sz="2400" i="1" dirty="0" err="1" smtClean="0">
                <a:ea typeface="新細明體" charset="-120"/>
              </a:rPr>
              <a:t>dC</a:t>
            </a:r>
            <a:r>
              <a:rPr lang="en-US" altLang="zh-TW" sz="2400" i="1" dirty="0" smtClean="0">
                <a:ea typeface="新細明體" charset="-120"/>
              </a:rPr>
              <a:t>/dx</a:t>
            </a:r>
            <a:r>
              <a:rPr lang="en-US" altLang="zh-TW" sz="2400" dirty="0" smtClean="0">
                <a:ea typeface="新細明體" charset="-120"/>
              </a:rPr>
              <a:t>.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/>
            </a:r>
            <a:br>
              <a:rPr lang="en-US" altLang="zh-TW" sz="2400" dirty="0" smtClean="0">
                <a:ea typeface="新細明體" charset="-120"/>
              </a:rPr>
            </a:br>
            <a:endParaRPr lang="en-US" altLang="zh-TW" sz="2400" dirty="0" smtClean="0">
              <a:ea typeface="新細明體" charset="-120"/>
            </a:endParaRPr>
          </a:p>
          <a:p>
            <a:pPr>
              <a:buFontTx/>
              <a:buNone/>
            </a:pPr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Example: Diffusivity of FCC iron at 500</a:t>
            </a:r>
            <a:r>
              <a:rPr lang="zh-TW" altLang="en-US" sz="2400" dirty="0" smtClean="0">
                <a:ea typeface="新細明體" charset="-120"/>
              </a:rPr>
              <a:t> </a:t>
            </a:r>
            <a:r>
              <a:rPr lang="zh-TW" altLang="en-US" sz="2400" dirty="0" smtClean="0">
                <a:ea typeface="新細明體" charset="-120"/>
                <a:sym typeface="Symbol"/>
              </a:rPr>
              <a:t></a:t>
            </a:r>
            <a:r>
              <a:rPr lang="en-US" altLang="zh-TW" sz="2400" dirty="0" smtClean="0">
                <a:ea typeface="新細明體" charset="-120"/>
              </a:rPr>
              <a:t>C is </a:t>
            </a:r>
            <a:r>
              <a:rPr lang="en-US" altLang="zh-TW" sz="2400" dirty="0" smtClean="0">
                <a:solidFill>
                  <a:srgbClr val="6600CC"/>
                </a:solidFill>
                <a:ea typeface="新細明體" charset="-120"/>
              </a:rPr>
              <a:t>5 </a:t>
            </a:r>
            <a:r>
              <a:rPr lang="en-US" altLang="zh-TW" sz="2400" dirty="0" smtClean="0">
                <a:solidFill>
                  <a:srgbClr val="6600CC"/>
                </a:solidFill>
                <a:ea typeface="新細明體" charset="-120"/>
                <a:sym typeface="Symbol"/>
              </a:rPr>
              <a:t></a:t>
            </a:r>
            <a:r>
              <a:rPr lang="en-US" altLang="zh-TW" sz="2400" dirty="0" smtClean="0">
                <a:solidFill>
                  <a:srgbClr val="6600CC"/>
                </a:solidFill>
                <a:ea typeface="新細明體" charset="-120"/>
              </a:rPr>
              <a:t> 10</a:t>
            </a:r>
            <a:r>
              <a:rPr lang="en-US" altLang="zh-TW" sz="2400" baseline="30000" dirty="0" smtClean="0">
                <a:solidFill>
                  <a:srgbClr val="6600CC"/>
                </a:solidFill>
                <a:ea typeface="新細明體" charset="-120"/>
                <a:sym typeface="Symbol"/>
              </a:rPr>
              <a:t></a:t>
            </a:r>
            <a:r>
              <a:rPr lang="en-US" altLang="zh-TW" sz="2400" baseline="30000" dirty="0" smtClean="0">
                <a:solidFill>
                  <a:srgbClr val="6600CC"/>
                </a:solidFill>
                <a:ea typeface="新細明體" charset="-120"/>
              </a:rPr>
              <a:t>15</a:t>
            </a:r>
            <a:r>
              <a:rPr lang="en-US" altLang="zh-TW" sz="2400" dirty="0" smtClean="0">
                <a:solidFill>
                  <a:srgbClr val="6600CC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m</a:t>
            </a:r>
            <a:r>
              <a:rPr lang="en-US" altLang="zh-TW" sz="2400" baseline="30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/s and at 1000</a:t>
            </a:r>
            <a:r>
              <a:rPr lang="zh-TW" altLang="en-US" sz="2400" dirty="0" smtClean="0">
                <a:ea typeface="新細明體" charset="-120"/>
              </a:rPr>
              <a:t> </a:t>
            </a:r>
            <a:r>
              <a:rPr lang="zh-TW" altLang="en-US" sz="2400" dirty="0" smtClean="0">
                <a:ea typeface="新細明體" charset="-120"/>
                <a:sym typeface="Symbol"/>
              </a:rPr>
              <a:t></a:t>
            </a:r>
            <a:r>
              <a:rPr lang="en-US" altLang="zh-TW" sz="2400" dirty="0" smtClean="0">
                <a:ea typeface="新細明體" charset="-120"/>
              </a:rPr>
              <a:t>C is </a:t>
            </a:r>
            <a:r>
              <a:rPr lang="en-US" altLang="zh-TW" sz="2400" dirty="0" smtClean="0">
                <a:solidFill>
                  <a:srgbClr val="6600CC"/>
                </a:solidFill>
                <a:ea typeface="新細明體" charset="-120"/>
              </a:rPr>
              <a:t>3 </a:t>
            </a:r>
            <a:r>
              <a:rPr lang="en-US" altLang="zh-TW" sz="2400" dirty="0" smtClean="0">
                <a:solidFill>
                  <a:srgbClr val="6600CC"/>
                </a:solidFill>
                <a:ea typeface="新細明體" charset="-120"/>
                <a:sym typeface="Symbol"/>
              </a:rPr>
              <a:t></a:t>
            </a:r>
            <a:r>
              <a:rPr lang="en-US" altLang="zh-TW" sz="2400" dirty="0" smtClean="0">
                <a:solidFill>
                  <a:srgbClr val="6600CC"/>
                </a:solidFill>
                <a:ea typeface="新細明體" charset="-120"/>
              </a:rPr>
              <a:t> 10</a:t>
            </a:r>
            <a:r>
              <a:rPr lang="en-US" altLang="zh-TW" sz="2400" baseline="30000" dirty="0" smtClean="0">
                <a:solidFill>
                  <a:srgbClr val="6600CC"/>
                </a:solidFill>
                <a:ea typeface="新細明體" charset="-120"/>
                <a:sym typeface="Symbol"/>
              </a:rPr>
              <a:t></a:t>
            </a:r>
            <a:r>
              <a:rPr lang="en-US" altLang="zh-TW" sz="2400" baseline="30000" dirty="0" smtClean="0">
                <a:solidFill>
                  <a:srgbClr val="6600CC"/>
                </a:solidFill>
                <a:ea typeface="新細明體" charset="-120"/>
              </a:rPr>
              <a:t>11</a:t>
            </a:r>
            <a:r>
              <a:rPr lang="en-US" altLang="zh-TW" sz="2400" dirty="0" smtClean="0">
                <a:solidFill>
                  <a:srgbClr val="6600CC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m</a:t>
            </a:r>
            <a:r>
              <a:rPr lang="en-US" altLang="zh-TW" sz="2400" baseline="30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/s.  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566036"/>
              </p:ext>
            </p:extLst>
          </p:nvPr>
        </p:nvGraphicFramePr>
        <p:xfrm>
          <a:off x="2025650" y="1708150"/>
          <a:ext cx="18938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方程式" r:id="rId4" imgW="736560" imgH="393480" progId="Equation.3">
                  <p:embed/>
                </p:oleObj>
              </mc:Choice>
              <mc:Fallback>
                <p:oleObj name="方程式" r:id="rId4" imgW="736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1708150"/>
                        <a:ext cx="189388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784725" y="1484784"/>
            <a:ext cx="338605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ea typeface="新細明體" charset="-120"/>
              </a:rPr>
              <a:t>J</a:t>
            </a:r>
            <a:r>
              <a:rPr lang="en-US" altLang="zh-TW" sz="2000" dirty="0">
                <a:ea typeface="新細明體" charset="-120"/>
              </a:rPr>
              <a:t> = Flux or net flow of </a:t>
            </a:r>
            <a:r>
              <a:rPr lang="en-US" altLang="zh-TW" sz="2000" dirty="0" smtClean="0">
                <a:ea typeface="新細明體" charset="-120"/>
              </a:rPr>
              <a:t>atoms</a:t>
            </a:r>
            <a:endParaRPr lang="en-US" altLang="zh-TW" sz="200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 = Diffusion </a:t>
            </a:r>
            <a:r>
              <a:rPr lang="en-US" altLang="zh-TW" sz="2000" dirty="0" smtClean="0">
                <a:ea typeface="新細明體" charset="-120"/>
              </a:rPr>
              <a:t>coefficient</a:t>
            </a:r>
            <a:br>
              <a:rPr lang="en-US" altLang="zh-TW" sz="2000" dirty="0" smtClean="0">
                <a:ea typeface="新細明體" charset="-120"/>
              </a:rPr>
            </a:br>
            <a:r>
              <a:rPr lang="en-US" altLang="zh-TW" sz="2000" dirty="0" smtClean="0">
                <a:ea typeface="新細明體" charset="-120"/>
              </a:rPr>
              <a:t>    = Diffusivity</a:t>
            </a:r>
            <a:br>
              <a:rPr lang="en-US" altLang="zh-TW" sz="2000" dirty="0" smtClean="0">
                <a:ea typeface="新細明體" charset="-120"/>
              </a:rPr>
            </a:br>
            <a:endParaRPr lang="en-US" altLang="zh-TW" sz="200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 dirty="0">
              <a:ea typeface="新細明體" charset="-120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9018"/>
              </p:ext>
            </p:extLst>
          </p:nvPr>
        </p:nvGraphicFramePr>
        <p:xfrm>
          <a:off x="4762500" y="2367880"/>
          <a:ext cx="50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方程式" r:id="rId6" imgW="253800" imgH="393480" progId="Equation.3">
                  <p:embed/>
                </p:oleObj>
              </mc:Choice>
              <mc:Fallback>
                <p:oleObj name="方程式" r:id="rId6" imgW="253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367880"/>
                        <a:ext cx="508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241925" y="2509168"/>
            <a:ext cx="30348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charset="-120"/>
              </a:rPr>
              <a:t>= </a:t>
            </a:r>
            <a:r>
              <a:rPr lang="en-US" altLang="zh-TW" sz="2000" dirty="0" smtClean="0">
                <a:solidFill>
                  <a:srgbClr val="CC3300"/>
                </a:solidFill>
                <a:ea typeface="新細明體" charset="-120"/>
              </a:rPr>
              <a:t>Concentration Gradient</a:t>
            </a:r>
            <a:endParaRPr lang="en-US" altLang="zh-TW" sz="2000" dirty="0">
              <a:ea typeface="新細明體" charset="-120"/>
            </a:endParaRPr>
          </a:p>
        </p:txBody>
      </p:sp>
      <p:sp>
        <p:nvSpPr>
          <p:cNvPr id="22537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3342B3-2AA5-4285-A439-26E2AAA8D972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80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131813"/>
              </p:ext>
            </p:extLst>
          </p:nvPr>
        </p:nvGraphicFramePr>
        <p:xfrm>
          <a:off x="1691681" y="4440340"/>
          <a:ext cx="5832648" cy="114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方程式" r:id="rId8" imgW="2450880" imgH="482400" progId="Equation.3">
                  <p:embed/>
                </p:oleObj>
              </mc:Choice>
              <mc:Fallback>
                <p:oleObj name="方程式" r:id="rId8" imgW="24508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1" y="4440340"/>
                        <a:ext cx="5832648" cy="114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7" y="980728"/>
            <a:ext cx="8797171" cy="5069556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"/>
            <a:ext cx="9144000" cy="762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3600" b="1" kern="0" dirty="0" smtClean="0">
                <a:ea typeface="新細明體" charset="-120"/>
              </a:rPr>
              <a:t>Diffusivities Data</a:t>
            </a: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167317" y="4941168"/>
            <a:ext cx="87971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線接點 6"/>
          <p:cNvCxnSpPr/>
          <p:nvPr/>
        </p:nvCxnSpPr>
        <p:spPr bwMode="auto">
          <a:xfrm>
            <a:off x="179512" y="5229200"/>
            <a:ext cx="87971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179512" y="3717032"/>
            <a:ext cx="87971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167317" y="3212976"/>
            <a:ext cx="87971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/>
          <p:cNvCxnSpPr/>
          <p:nvPr/>
        </p:nvCxnSpPr>
        <p:spPr bwMode="auto">
          <a:xfrm>
            <a:off x="167317" y="4221088"/>
            <a:ext cx="87971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接點 11"/>
          <p:cNvCxnSpPr/>
          <p:nvPr/>
        </p:nvCxnSpPr>
        <p:spPr bwMode="auto">
          <a:xfrm>
            <a:off x="179512" y="4437112"/>
            <a:ext cx="87971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線接點 12"/>
          <p:cNvCxnSpPr/>
          <p:nvPr/>
        </p:nvCxnSpPr>
        <p:spPr bwMode="auto">
          <a:xfrm>
            <a:off x="167317" y="2996952"/>
            <a:ext cx="87971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673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Diffusivity</a:t>
            </a:r>
            <a:r>
              <a:rPr lang="zh-TW" altLang="en-US" sz="3600" b="1" dirty="0" smtClean="0">
                <a:ea typeface="新細明體" charset="-120"/>
              </a:rPr>
              <a:t>  擴散率</a:t>
            </a:r>
            <a:endParaRPr lang="en-US" altLang="zh-TW" sz="3600" b="1" dirty="0" smtClean="0">
              <a:ea typeface="新細明體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66800"/>
            <a:ext cx="8208912" cy="5029200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Diffusivity depends upon</a:t>
            </a:r>
          </a:p>
          <a:p>
            <a:pPr marL="800100" lvl="2" indent="-438150">
              <a:buFont typeface="Wingdings" pitchFamily="2" charset="2"/>
              <a:buChar char="Ø"/>
            </a:pP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Type of diffusion</a:t>
            </a:r>
            <a:r>
              <a:rPr lang="en-US" altLang="zh-TW" dirty="0" smtClean="0">
                <a:ea typeface="新細明體" charset="-120"/>
              </a:rPr>
              <a:t>: Whether the diffusion is interstitial or substitutional.</a:t>
            </a:r>
          </a:p>
          <a:p>
            <a:pPr marL="800100" lvl="2" indent="-438150">
              <a:buFont typeface="Wingdings" pitchFamily="2" charset="2"/>
              <a:buChar char="Ø"/>
            </a:pP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Temperature</a:t>
            </a:r>
            <a:r>
              <a:rPr lang="en-US" altLang="zh-TW" dirty="0" smtClean="0">
                <a:ea typeface="新細明體" charset="-120"/>
              </a:rPr>
              <a:t>: As the temperature increases diffusivity increases. Melting point </a:t>
            </a:r>
            <a:r>
              <a:rPr lang="en-US" altLang="zh-TW" dirty="0" smtClean="0">
                <a:ea typeface="新細明體" charset="-120"/>
                <a:sym typeface="Symbol"/>
              </a:rPr>
              <a:t>     Diffusivity .</a:t>
            </a:r>
            <a:endParaRPr lang="en-US" altLang="zh-TW" dirty="0" smtClean="0">
              <a:ea typeface="新細明體" charset="-120"/>
            </a:endParaRPr>
          </a:p>
          <a:p>
            <a:pPr marL="800100" lvl="2" indent="-438150">
              <a:buFont typeface="Wingdings" pitchFamily="2" charset="2"/>
              <a:buChar char="Ø"/>
            </a:pP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Type of crystal structure</a:t>
            </a:r>
            <a:r>
              <a:rPr lang="en-US" altLang="zh-TW" dirty="0" smtClean="0">
                <a:ea typeface="新細明體" charset="-120"/>
              </a:rPr>
              <a:t>: BCC crystal has lower APF than FCC and hence has higher diffusivity.</a:t>
            </a:r>
          </a:p>
          <a:p>
            <a:pPr marL="800100" lvl="2" indent="-438150">
              <a:buFont typeface="Wingdings" pitchFamily="2" charset="2"/>
              <a:buChar char="Ø"/>
            </a:pP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Type of crystal imperfection</a:t>
            </a:r>
            <a:r>
              <a:rPr lang="en-US" altLang="zh-TW" dirty="0" smtClean="0">
                <a:ea typeface="新細明體" charset="-120"/>
              </a:rPr>
              <a:t>: More open structures (grain boundaries) increases diffusion. </a:t>
            </a:r>
          </a:p>
          <a:p>
            <a:pPr marL="800100" lvl="2" indent="-438150">
              <a:buFont typeface="Wingdings" pitchFamily="2" charset="2"/>
              <a:buChar char="Ø"/>
            </a:pP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The concentration of diffusing species</a:t>
            </a:r>
            <a:r>
              <a:rPr lang="en-US" altLang="zh-TW" dirty="0" smtClean="0">
                <a:ea typeface="新細明體" charset="-120"/>
              </a:rPr>
              <a:t>: Higher concentrations of diffusing solute atoms will affect diffusivity. </a:t>
            </a:r>
          </a:p>
          <a:p>
            <a:pPr lvl="2">
              <a:buFont typeface="Wingdings" pitchFamily="2" charset="2"/>
              <a:buNone/>
            </a:pPr>
            <a:endParaRPr lang="en-US" altLang="zh-TW" dirty="0" smtClean="0">
              <a:ea typeface="新細明體" charset="-12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72D7CA-3AEF-4246-8E3D-BA65EE1A5D87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Non-Steady State Diffusion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Concentration of solute atoms at any point in metal changes with time in most case. 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Fick’s second law</a:t>
            </a:r>
            <a:r>
              <a:rPr lang="en-US" altLang="zh-TW" sz="2400" dirty="0" smtClean="0">
                <a:ea typeface="新細明體" charset="-120"/>
              </a:rPr>
              <a:t>: Rate of compositional change is equal to </a:t>
            </a:r>
            <a:r>
              <a:rPr lang="en-US" altLang="zh-TW" sz="2400" dirty="0">
                <a:ea typeface="新細明體" charset="-120"/>
              </a:rPr>
              <a:t>the rate of change of diffusivity </a:t>
            </a:r>
            <a:r>
              <a:rPr lang="en-US" altLang="zh-TW" sz="2400" dirty="0" smtClean="0">
                <a:ea typeface="新細明體" charset="-120"/>
              </a:rPr>
              <a:t>times concentration gradient.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05568"/>
              </p:ext>
            </p:extLst>
          </p:nvPr>
        </p:nvGraphicFramePr>
        <p:xfrm>
          <a:off x="1268413" y="3255963"/>
          <a:ext cx="264636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方程式" r:id="rId4" imgW="1206360" imgH="431640" progId="Equation.3">
                  <p:embed/>
                </p:oleObj>
              </mc:Choice>
              <mc:Fallback>
                <p:oleObj name="方程式" r:id="rId4" imgW="1206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3255963"/>
                        <a:ext cx="2646362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5" descr="C:\Documents and Settings\Naveen\Desktop\Mcgraw\jpegs\nonsteady-diffus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9400"/>
            <a:ext cx="48006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876800" y="2819400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3300"/>
                </a:solidFill>
                <a:ea typeface="新細明體" charset="-120"/>
              </a:rPr>
              <a:t>Plane 1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010400" y="2743200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3300"/>
                </a:solidFill>
                <a:ea typeface="新細明體" charset="-120"/>
              </a:rPr>
              <a:t>Plane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733800" y="5791200"/>
            <a:ext cx="5108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chemeClr val="accent2"/>
                </a:solidFill>
                <a:ea typeface="新細明體" charset="-120"/>
              </a:rPr>
              <a:t>Change of concentration of solute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chemeClr val="accent2"/>
                </a:solidFill>
                <a:ea typeface="新細明體" charset="-120"/>
              </a:rPr>
              <a:t>atoms </a:t>
            </a:r>
            <a:r>
              <a:rPr lang="en-US" altLang="zh-TW" sz="2000" dirty="0">
                <a:solidFill>
                  <a:schemeClr val="accent2"/>
                </a:solidFill>
                <a:ea typeface="新細明體" charset="-120"/>
              </a:rPr>
              <a:t>with change in time in different planes</a:t>
            </a:r>
          </a:p>
        </p:txBody>
      </p:sp>
      <p:sp>
        <p:nvSpPr>
          <p:cNvPr id="24586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D8EAD8-3AEC-4081-897F-12FB8E80FF16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1475656" y="429309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ea typeface="新細明體" charset="-120"/>
              </a:rPr>
              <a:t>費克</a:t>
            </a:r>
            <a:r>
              <a:rPr lang="zh-TW" altLang="en-US" sz="2800" dirty="0" smtClean="0">
                <a:solidFill>
                  <a:srgbClr val="FF0000"/>
                </a:solidFill>
                <a:ea typeface="新細明體" charset="-120"/>
              </a:rPr>
              <a:t>第二定律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4876800" y="3429000"/>
            <a:ext cx="1135360" cy="1387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>
            <a:off x="6809357" y="3659242"/>
            <a:ext cx="1383159" cy="8832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503833"/>
              </p:ext>
            </p:extLst>
          </p:nvPr>
        </p:nvGraphicFramePr>
        <p:xfrm>
          <a:off x="5581873" y="3813175"/>
          <a:ext cx="12223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方程式" r:id="rId7" imgW="774360" imgH="393480" progId="Equation.3">
                  <p:embed/>
                </p:oleObj>
              </mc:Choice>
              <mc:Fallback>
                <p:oleObj name="方程式" r:id="rId7" imgW="774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873" y="3813175"/>
                        <a:ext cx="12223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19073"/>
              </p:ext>
            </p:extLst>
          </p:nvPr>
        </p:nvGraphicFramePr>
        <p:xfrm>
          <a:off x="7639372" y="3582988"/>
          <a:ext cx="11811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方程式" r:id="rId9" imgW="749160" imgH="393480" progId="Equation.3">
                  <p:embed/>
                </p:oleObj>
              </mc:Choice>
              <mc:Fallback>
                <p:oleObj name="方程式" r:id="rId9" imgW="749160" imgH="39348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372" y="3582988"/>
                        <a:ext cx="11811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4AB2EF-E10B-4B1A-99D1-E27B9148C23F}" type="slidenum">
              <a:rPr lang="zh-TW" altLang="en-US" sz="1800"/>
              <a:pPr eaLnBrk="1" hangingPunct="1"/>
              <a:t>2</a:t>
            </a:fld>
            <a:endParaRPr lang="en-US" altLang="zh-TW" sz="1800"/>
          </a:p>
        </p:txBody>
      </p:sp>
      <p:pic>
        <p:nvPicPr>
          <p:cNvPr id="7171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23888"/>
            <a:ext cx="68453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zh-TW" sz="3600" kern="0" dirty="0" smtClean="0">
                <a:ea typeface="新細明體" charset="-120"/>
              </a:rPr>
              <a:t>Interface of </a:t>
            </a:r>
            <a:r>
              <a:rPr lang="en-US" altLang="zh-TW" sz="3600" kern="0" dirty="0" err="1" smtClean="0">
                <a:ea typeface="新細明體" charset="-120"/>
              </a:rPr>
              <a:t>SiC</a:t>
            </a:r>
            <a:r>
              <a:rPr lang="en-US" altLang="zh-TW" sz="3600" kern="0" dirty="0" smtClean="0">
                <a:ea typeface="新細明體" charset="-120"/>
              </a:rPr>
              <a:t>/Mo</a:t>
            </a:r>
          </a:p>
        </p:txBody>
      </p:sp>
      <p:sp>
        <p:nvSpPr>
          <p:cNvPr id="7173" name="文字方塊 4"/>
          <p:cNvSpPr txBox="1">
            <a:spLocks noChangeArrowheads="1"/>
          </p:cNvSpPr>
          <p:nvPr/>
        </p:nvSpPr>
        <p:spPr bwMode="auto">
          <a:xfrm>
            <a:off x="395536" y="6237288"/>
            <a:ext cx="869718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charset="-120"/>
              </a:rPr>
              <a:t>Interfacial microstructure of </a:t>
            </a:r>
            <a:r>
              <a:rPr lang="en-US" altLang="zh-TW" dirty="0" err="1">
                <a:ea typeface="新細明體" charset="-120"/>
              </a:rPr>
              <a:t>SiC</a:t>
            </a:r>
            <a:r>
              <a:rPr lang="en-US" altLang="zh-TW" dirty="0">
                <a:ea typeface="新細明體" charset="-120"/>
              </a:rPr>
              <a:t>/Mo after bonding at </a:t>
            </a:r>
            <a:r>
              <a:rPr lang="en-US" altLang="zh-TW" dirty="0" smtClean="0">
                <a:ea typeface="新細明體" charset="-120"/>
              </a:rPr>
              <a:t>1700 </a:t>
            </a:r>
            <a:r>
              <a:rPr lang="en-US" altLang="zh-TW" dirty="0" smtClean="0">
                <a:ea typeface="新細明體" charset="-120"/>
                <a:sym typeface="Symbol"/>
              </a:rPr>
              <a:t></a:t>
            </a:r>
            <a:r>
              <a:rPr lang="en-US" altLang="zh-TW" dirty="0" smtClean="0">
                <a:ea typeface="新細明體" charset="-120"/>
              </a:rPr>
              <a:t>C</a:t>
            </a:r>
            <a:r>
              <a:rPr lang="en-US" altLang="zh-TW" dirty="0">
                <a:ea typeface="新細明體" charset="-120"/>
              </a:rPr>
              <a:t>, 100 MPa, </a:t>
            </a:r>
            <a:r>
              <a:rPr lang="en-US" altLang="zh-TW" dirty="0" smtClean="0">
                <a:ea typeface="新細明體" charset="-120"/>
              </a:rPr>
              <a:t>1 h</a:t>
            </a:r>
            <a:r>
              <a:rPr lang="en-US" altLang="zh-TW" dirty="0">
                <a:ea typeface="新細明體" charset="-120"/>
              </a:rPr>
              <a:t>. </a:t>
            </a:r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Fick’s Second Law – Solution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75320"/>
            <a:ext cx="7772400" cy="5334000"/>
          </a:xfrm>
        </p:spPr>
        <p:txBody>
          <a:bodyPr/>
          <a:lstStyle/>
          <a:p>
            <a:endParaRPr lang="zh-TW" altLang="en-US" sz="2400" b="1" dirty="0" smtClean="0">
              <a:ea typeface="新細明體" charset="-120"/>
            </a:endParaRPr>
          </a:p>
          <a:p>
            <a:endParaRPr lang="zh-TW" altLang="en-US" sz="2400" b="1" dirty="0" smtClean="0">
              <a:ea typeface="新細明體" charset="-120"/>
            </a:endParaRPr>
          </a:p>
          <a:p>
            <a:endParaRPr lang="zh-TW" altLang="en-US" sz="2000" b="1" dirty="0" smtClean="0">
              <a:ea typeface="新細明體" charset="-120"/>
            </a:endParaRPr>
          </a:p>
          <a:p>
            <a:r>
              <a:rPr lang="en-US" altLang="zh-TW" sz="2000" b="1" i="1" dirty="0" smtClean="0">
                <a:ea typeface="新細明體" charset="-120"/>
              </a:rPr>
              <a:t>C</a:t>
            </a:r>
            <a:r>
              <a:rPr lang="en-US" altLang="zh-TW" sz="2000" b="1" i="1" baseline="-25000" dirty="0" smtClean="0">
                <a:ea typeface="新細明體" charset="-120"/>
              </a:rPr>
              <a:t>s</a:t>
            </a:r>
            <a:r>
              <a:rPr lang="en-US" altLang="zh-TW" sz="2000" b="1" dirty="0" smtClean="0">
                <a:ea typeface="新細明體" charset="-120"/>
              </a:rPr>
              <a:t> = Surface concentration of </a:t>
            </a:r>
          </a:p>
          <a:p>
            <a:pPr>
              <a:buFontTx/>
              <a:buNone/>
            </a:pPr>
            <a:r>
              <a:rPr lang="en-US" altLang="zh-TW" sz="2000" b="1" dirty="0" smtClean="0">
                <a:ea typeface="新細明體" charset="-120"/>
              </a:rPr>
              <a:t>              element in gas diffusing</a:t>
            </a:r>
          </a:p>
          <a:p>
            <a:pPr>
              <a:buFontTx/>
              <a:buNone/>
            </a:pPr>
            <a:r>
              <a:rPr lang="en-US" altLang="zh-TW" sz="2000" b="1" dirty="0" smtClean="0">
                <a:ea typeface="新細明體" charset="-120"/>
              </a:rPr>
              <a:t>              into the surface. </a:t>
            </a:r>
          </a:p>
          <a:p>
            <a:r>
              <a:rPr lang="en-US" altLang="zh-TW" sz="2000" b="1" i="1" dirty="0" smtClean="0">
                <a:ea typeface="新細明體" charset="-120"/>
              </a:rPr>
              <a:t>C</a:t>
            </a:r>
            <a:r>
              <a:rPr lang="en-US" altLang="zh-TW" sz="2000" b="1" i="1" baseline="-25000" dirty="0" smtClean="0">
                <a:ea typeface="新細明體" charset="-120"/>
              </a:rPr>
              <a:t>0</a:t>
            </a:r>
            <a:r>
              <a:rPr lang="en-US" altLang="zh-TW" sz="2000" b="1" dirty="0" smtClean="0">
                <a:ea typeface="新細明體" charset="-120"/>
              </a:rPr>
              <a:t> = Initial uniform concentration</a:t>
            </a:r>
          </a:p>
          <a:p>
            <a:pPr>
              <a:buFontTx/>
              <a:buNone/>
            </a:pPr>
            <a:r>
              <a:rPr lang="en-US" altLang="zh-TW" sz="2000" b="1" dirty="0" smtClean="0">
                <a:ea typeface="新細明體" charset="-120"/>
              </a:rPr>
              <a:t>              of element in solid.</a:t>
            </a:r>
          </a:p>
          <a:p>
            <a:r>
              <a:rPr lang="en-US" altLang="zh-TW" sz="2000" b="1" i="1" dirty="0" err="1" smtClean="0">
                <a:ea typeface="新細明體" charset="-120"/>
              </a:rPr>
              <a:t>C</a:t>
            </a:r>
            <a:r>
              <a:rPr lang="en-US" altLang="zh-TW" sz="2000" b="1" i="1" baseline="-25000" dirty="0" err="1" smtClean="0">
                <a:ea typeface="新細明體" charset="-120"/>
              </a:rPr>
              <a:t>x</a:t>
            </a:r>
            <a:r>
              <a:rPr lang="en-US" altLang="zh-TW" sz="2000" b="1" dirty="0" smtClean="0">
                <a:ea typeface="新細明體" charset="-120"/>
              </a:rPr>
              <a:t> =  Concentration of  element at</a:t>
            </a:r>
          </a:p>
          <a:p>
            <a:pPr>
              <a:buFontTx/>
              <a:buNone/>
            </a:pPr>
            <a:r>
              <a:rPr lang="en-US" altLang="zh-TW" sz="2000" b="1" dirty="0" smtClean="0">
                <a:ea typeface="新細明體" charset="-120"/>
              </a:rPr>
              <a:t>               distance x from surface at </a:t>
            </a:r>
          </a:p>
          <a:p>
            <a:pPr>
              <a:buFontTx/>
              <a:buNone/>
            </a:pPr>
            <a:r>
              <a:rPr lang="en-US" altLang="zh-TW" sz="2000" b="1" dirty="0" smtClean="0">
                <a:ea typeface="新細明體" charset="-120"/>
              </a:rPr>
              <a:t>               time </a:t>
            </a:r>
            <a:r>
              <a:rPr lang="en-US" altLang="zh-TW" sz="2000" b="1" i="1" dirty="0" smtClean="0">
                <a:ea typeface="新細明體" charset="-120"/>
              </a:rPr>
              <a:t>t</a:t>
            </a:r>
            <a:r>
              <a:rPr lang="en-US" altLang="zh-TW" sz="2000" b="1" baseline="-25000" dirty="0" smtClean="0">
                <a:ea typeface="新細明體" charset="-120"/>
              </a:rPr>
              <a:t>1</a:t>
            </a:r>
            <a:r>
              <a:rPr lang="en-US" altLang="zh-TW" sz="2000" b="1" dirty="0" smtClean="0">
                <a:ea typeface="新細明體" charset="-120"/>
              </a:rPr>
              <a:t>.</a:t>
            </a:r>
          </a:p>
          <a:p>
            <a:r>
              <a:rPr lang="en-US" altLang="zh-TW" sz="2000" b="1" i="1" dirty="0" smtClean="0">
                <a:ea typeface="新細明體" charset="-120"/>
              </a:rPr>
              <a:t>x</a:t>
            </a:r>
            <a:r>
              <a:rPr lang="en-US" altLang="zh-TW" sz="2000" b="1" dirty="0" smtClean="0">
                <a:ea typeface="新細明體" charset="-120"/>
              </a:rPr>
              <a:t> = distance from surface</a:t>
            </a:r>
          </a:p>
          <a:p>
            <a:r>
              <a:rPr lang="en-US" altLang="zh-TW" sz="2000" b="1" i="1" dirty="0" smtClean="0">
                <a:ea typeface="新細明體" charset="-120"/>
              </a:rPr>
              <a:t>D</a:t>
            </a:r>
            <a:r>
              <a:rPr lang="en-US" altLang="zh-TW" sz="2000" b="1" dirty="0" smtClean="0">
                <a:ea typeface="新細明體" charset="-120"/>
              </a:rPr>
              <a:t> = diffusivity of solute </a:t>
            </a:r>
            <a:br>
              <a:rPr lang="en-US" altLang="zh-TW" sz="2000" b="1" dirty="0" smtClean="0">
                <a:ea typeface="新細明體" charset="-120"/>
              </a:rPr>
            </a:br>
            <a:r>
              <a:rPr lang="en-US" altLang="zh-TW" sz="2000" b="1" dirty="0" smtClean="0">
                <a:ea typeface="新細明體" charset="-120"/>
              </a:rPr>
              <a:t>       (independent of position)</a:t>
            </a:r>
          </a:p>
          <a:p>
            <a:r>
              <a:rPr lang="en-US" altLang="zh-TW" sz="2000" b="1" i="1" dirty="0" smtClean="0">
                <a:ea typeface="新細明體" charset="-120"/>
              </a:rPr>
              <a:t>t</a:t>
            </a:r>
            <a:r>
              <a:rPr lang="en-US" altLang="zh-TW" sz="2000" b="1" dirty="0" smtClean="0">
                <a:ea typeface="新細明體" charset="-120"/>
              </a:rPr>
              <a:t> = time. </a:t>
            </a:r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>
            <a:off x="5562600" y="618822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5605" name="Picture 19" descr="C:\Documents and Settings\Naveen\Desktop\Mcgraw\jpegs\edited\fick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16424"/>
            <a:ext cx="3505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613525" y="5973912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charset="-120"/>
              </a:rPr>
              <a:t>Distance </a:t>
            </a:r>
            <a:r>
              <a:rPr lang="en-US" altLang="zh-TW" sz="2000" i="1" dirty="0">
                <a:ea typeface="新細明體" charset="-120"/>
              </a:rPr>
              <a:t>x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029200" y="5078511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 dirty="0">
                <a:solidFill>
                  <a:srgbClr val="FF3300"/>
                </a:solidFill>
                <a:ea typeface="新細明體" charset="-120"/>
              </a:rPr>
              <a:t>C</a:t>
            </a:r>
            <a:r>
              <a:rPr lang="en-US" altLang="zh-TW" sz="1800" i="1" baseline="-25000" dirty="0">
                <a:solidFill>
                  <a:srgbClr val="FF3300"/>
                </a:solidFill>
                <a:ea typeface="新細明體" charset="-120"/>
              </a:rPr>
              <a:t>0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013325" y="4168924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 dirty="0" err="1">
                <a:solidFill>
                  <a:srgbClr val="FF3300"/>
                </a:solidFill>
                <a:ea typeface="新細明體" charset="-120"/>
              </a:rPr>
              <a:t>C</a:t>
            </a:r>
            <a:r>
              <a:rPr lang="en-US" altLang="zh-TW" sz="1800" i="1" baseline="-25000" dirty="0" err="1">
                <a:solidFill>
                  <a:srgbClr val="FF3300"/>
                </a:solidFill>
                <a:ea typeface="新細明體" charset="-120"/>
              </a:rPr>
              <a:t>x</a:t>
            </a:r>
            <a:endParaRPr lang="en-US" altLang="zh-TW" sz="1800" i="1" baseline="-25000" dirty="0">
              <a:solidFill>
                <a:srgbClr val="FF3300"/>
              </a:solidFill>
              <a:ea typeface="新細明體" charset="-120"/>
            </a:endParaRP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029200" y="3292624"/>
            <a:ext cx="407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 dirty="0">
                <a:solidFill>
                  <a:srgbClr val="FF3300"/>
                </a:solidFill>
                <a:ea typeface="新細明體" charset="-120"/>
              </a:rPr>
              <a:t>C</a:t>
            </a:r>
            <a:r>
              <a:rPr lang="en-US" altLang="zh-TW" sz="1800" i="1" baseline="-25000" dirty="0">
                <a:solidFill>
                  <a:srgbClr val="FF3300"/>
                </a:solidFill>
                <a:ea typeface="新細明體" charset="-120"/>
              </a:rPr>
              <a:t>s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5775325" y="3635524"/>
            <a:ext cx="1089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charset="-120"/>
              </a:rPr>
              <a:t>Time = </a:t>
            </a:r>
            <a:r>
              <a:rPr lang="en-US" altLang="zh-TW" sz="1800" i="1" dirty="0">
                <a:ea typeface="新細明體" charset="-120"/>
              </a:rPr>
              <a:t>t</a:t>
            </a:r>
            <a:r>
              <a:rPr lang="en-US" altLang="zh-TW" sz="1800" baseline="-25000" dirty="0">
                <a:ea typeface="新細明體" charset="-120"/>
              </a:rPr>
              <a:t>2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705600" y="405462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ea typeface="新細明體" charset="-120"/>
              </a:rPr>
              <a:t>Time = </a:t>
            </a:r>
            <a:r>
              <a:rPr lang="en-US" altLang="zh-TW" sz="1800" i="1" dirty="0">
                <a:ea typeface="新細明體" charset="-120"/>
              </a:rPr>
              <a:t>t</a:t>
            </a:r>
            <a:r>
              <a:rPr lang="en-US" altLang="zh-TW" sz="1800" baseline="-25000" dirty="0">
                <a:ea typeface="新細明體" charset="-120"/>
              </a:rPr>
              <a:t>1</a:t>
            </a:r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 flipH="1">
            <a:off x="5867400" y="4359424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7223125" y="4626124"/>
            <a:ext cx="1089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charset="-120"/>
              </a:rPr>
              <a:t>Time = </a:t>
            </a:r>
            <a:r>
              <a:rPr lang="en-US" altLang="zh-TW" sz="1800" i="1" dirty="0">
                <a:ea typeface="新細明體" charset="-120"/>
              </a:rPr>
              <a:t>t</a:t>
            </a:r>
            <a:r>
              <a:rPr lang="en-US" altLang="zh-TW" sz="1800" baseline="-25000" dirty="0">
                <a:ea typeface="新細明體" charset="-120"/>
              </a:rPr>
              <a:t>0</a:t>
            </a: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 flipH="1">
            <a:off x="6781800" y="4892824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019800" y="588342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solidFill>
                  <a:srgbClr val="FF3300"/>
                </a:solidFill>
                <a:ea typeface="新細明體" charset="-120"/>
              </a:rPr>
              <a:t>x</a:t>
            </a:r>
          </a:p>
        </p:txBody>
      </p:sp>
      <p:graphicFrame>
        <p:nvGraphicFramePr>
          <p:cNvPr id="256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74643"/>
              </p:ext>
            </p:extLst>
          </p:nvPr>
        </p:nvGraphicFramePr>
        <p:xfrm>
          <a:off x="1131888" y="845145"/>
          <a:ext cx="3624262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方程式" r:id="rId5" imgW="1409400" imgH="507960" progId="Equation.3">
                  <p:embed/>
                </p:oleObj>
              </mc:Choice>
              <mc:Fallback>
                <p:oleObj name="方程式" r:id="rId5" imgW="140940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845145"/>
                        <a:ext cx="3624262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F6E62E-B388-4C79-8047-6873F358CCAF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8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81"/>
          <a:stretch/>
        </p:blipFill>
        <p:spPr>
          <a:xfrm>
            <a:off x="5008660" y="1481768"/>
            <a:ext cx="4011425" cy="1544896"/>
          </a:xfrm>
          <a:prstGeom prst="rect">
            <a:avLst/>
          </a:prstGeom>
        </p:spPr>
      </p:pic>
      <p:cxnSp>
        <p:nvCxnSpPr>
          <p:cNvPr id="4" name="直線接點 3"/>
          <p:cNvCxnSpPr>
            <a:stCxn id="25607" idx="3"/>
          </p:cNvCxnSpPr>
          <p:nvPr/>
        </p:nvCxnSpPr>
        <p:spPr bwMode="auto">
          <a:xfrm>
            <a:off x="5454650" y="5261868"/>
            <a:ext cx="3384550" cy="119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908720"/>
            <a:ext cx="8659011" cy="4032448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"/>
            <a:ext cx="9144000" cy="762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3600" b="1" kern="0" dirty="0" smtClean="0">
                <a:ea typeface="新細明體" charset="-120"/>
              </a:rPr>
              <a:t>Error Function</a:t>
            </a:r>
            <a:r>
              <a:rPr lang="zh-TW" altLang="en-US" sz="3600" b="1" kern="0" dirty="0" smtClean="0">
                <a:ea typeface="新細明體" charset="-120"/>
              </a:rPr>
              <a:t>  誤差函數</a:t>
            </a:r>
            <a:endParaRPr lang="en-US" altLang="zh-TW" sz="3600" b="1" kern="0" dirty="0" smtClean="0">
              <a:ea typeface="新細明體" charset="-12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248308"/>
              </p:ext>
            </p:extLst>
          </p:nvPr>
        </p:nvGraphicFramePr>
        <p:xfrm>
          <a:off x="2036763" y="5157788"/>
          <a:ext cx="452913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方程式" r:id="rId4" imgW="1320480" imgH="419040" progId="Equation.3">
                  <p:embed/>
                </p:oleObj>
              </mc:Choice>
              <mc:Fallback>
                <p:oleObj name="方程式" r:id="rId4" imgW="132048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5157788"/>
                        <a:ext cx="4529137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接點 6"/>
          <p:cNvCxnSpPr/>
          <p:nvPr/>
        </p:nvCxnSpPr>
        <p:spPr bwMode="auto">
          <a:xfrm>
            <a:off x="251519" y="2348880"/>
            <a:ext cx="187220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51519" y="4509120"/>
            <a:ext cx="187220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2699791" y="3573016"/>
            <a:ext cx="187220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7164288" y="3573016"/>
            <a:ext cx="187220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/>
          <p:cNvCxnSpPr/>
          <p:nvPr/>
        </p:nvCxnSpPr>
        <p:spPr bwMode="auto">
          <a:xfrm>
            <a:off x="7164287" y="4797152"/>
            <a:ext cx="187220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17815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Case Hardening</a:t>
            </a:r>
            <a:r>
              <a:rPr lang="zh-TW" altLang="en-US" sz="3600" b="1" dirty="0" smtClean="0">
                <a:ea typeface="新細明體" charset="-120"/>
              </a:rPr>
              <a:t> 表面硬化</a:t>
            </a:r>
            <a:endParaRPr lang="en-US" altLang="zh-TW" sz="3600" b="1" dirty="0" smtClean="0">
              <a:ea typeface="新細明體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66800"/>
            <a:ext cx="8208912" cy="2290192"/>
          </a:xfrm>
        </p:spPr>
        <p:txBody>
          <a:bodyPr/>
          <a:lstStyle/>
          <a:p>
            <a:r>
              <a:rPr lang="en-US" altLang="zh-TW" sz="2600" dirty="0" smtClean="0">
                <a:ea typeface="新細明體" charset="-120"/>
              </a:rPr>
              <a:t>Sliding and rotating parts (</a:t>
            </a:r>
            <a:r>
              <a:rPr lang="en-US" altLang="zh-TW" sz="2600" dirty="0" smtClean="0">
                <a:solidFill>
                  <a:srgbClr val="006600"/>
                </a:solidFill>
                <a:ea typeface="新細明體" charset="-120"/>
              </a:rPr>
              <a:t>shafts or gears</a:t>
            </a:r>
            <a:r>
              <a:rPr lang="en-US" altLang="zh-TW" sz="2600" dirty="0" smtClean="0">
                <a:ea typeface="新細明體" charset="-120"/>
              </a:rPr>
              <a:t>) need to have </a:t>
            </a:r>
            <a:r>
              <a:rPr lang="en-US" altLang="zh-TW" sz="2600" dirty="0" smtClean="0">
                <a:solidFill>
                  <a:srgbClr val="0000FF"/>
                </a:solidFill>
                <a:ea typeface="新細明體" charset="-120"/>
              </a:rPr>
              <a:t>hard surfaces and tough inner core</a:t>
            </a:r>
            <a:r>
              <a:rPr lang="en-US" altLang="zh-TW" sz="2600" dirty="0" smtClean="0">
                <a:ea typeface="新細明體" charset="-120"/>
              </a:rPr>
              <a:t>. </a:t>
            </a:r>
          </a:p>
          <a:p>
            <a:r>
              <a:rPr lang="en-US" altLang="zh-TW" sz="2600" dirty="0" smtClean="0">
                <a:ea typeface="新細明體" charset="-120"/>
              </a:rPr>
              <a:t>These parts are usually machined with low carbon steel (0.10-0.25 </a:t>
            </a:r>
            <a:r>
              <a:rPr lang="en-US" altLang="zh-TW" sz="2600" dirty="0" err="1" smtClean="0">
                <a:ea typeface="新細明體" charset="-120"/>
              </a:rPr>
              <a:t>wt</a:t>
            </a:r>
            <a:r>
              <a:rPr lang="en-US" altLang="zh-TW" sz="2600" dirty="0" smtClean="0">
                <a:ea typeface="新細明體" charset="-120"/>
              </a:rPr>
              <a:t>% C) as they are easy to machine.</a:t>
            </a:r>
          </a:p>
          <a:p>
            <a:r>
              <a:rPr lang="en-US" altLang="zh-TW" sz="2600" dirty="0" smtClean="0">
                <a:ea typeface="新細明體" charset="-120"/>
              </a:rPr>
              <a:t>Their surface is then hardened by </a:t>
            </a:r>
            <a:r>
              <a:rPr lang="en-US" altLang="zh-TW" sz="2600" b="1" i="1" dirty="0" smtClean="0">
                <a:solidFill>
                  <a:srgbClr val="6600CC"/>
                </a:solidFill>
                <a:ea typeface="新細明體" charset="-120"/>
              </a:rPr>
              <a:t>carburizing</a:t>
            </a:r>
            <a:r>
              <a:rPr lang="en-US" altLang="zh-TW" sz="2600" i="1" dirty="0" smtClean="0">
                <a:solidFill>
                  <a:srgbClr val="6600CC"/>
                </a:solidFill>
                <a:ea typeface="新細明體" charset="-120"/>
              </a:rPr>
              <a:t>.</a:t>
            </a:r>
            <a:r>
              <a:rPr lang="en-US" altLang="zh-TW" sz="2600" dirty="0" smtClean="0">
                <a:solidFill>
                  <a:srgbClr val="6600CC"/>
                </a:solidFill>
                <a:ea typeface="新細明體" charset="-120"/>
              </a:rPr>
              <a:t> </a:t>
            </a:r>
            <a:r>
              <a:rPr lang="zh-TW" altLang="en-US" sz="2600" b="1" dirty="0" smtClean="0">
                <a:solidFill>
                  <a:srgbClr val="6600CC"/>
                </a:solidFill>
                <a:ea typeface="新細明體" charset="-120"/>
              </a:rPr>
              <a:t>滲碳</a:t>
            </a:r>
            <a:endParaRPr lang="en-US" altLang="zh-TW" sz="2600" b="1" dirty="0" smtClean="0">
              <a:solidFill>
                <a:srgbClr val="6600CC"/>
              </a:solidFill>
              <a:ea typeface="新細明體" charset="-120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664091-2C51-4934-8734-45070971F56F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8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418706"/>
            <a:ext cx="7543079" cy="31066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992088"/>
            <a:ext cx="8208912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sz="2400" b="0" kern="0" dirty="0" smtClean="0">
                <a:ea typeface="新細明體" charset="-120"/>
              </a:rPr>
              <a:t>Steel parts are placed at </a:t>
            </a:r>
            <a:r>
              <a:rPr lang="en-US" altLang="zh-TW" sz="2400" b="0" kern="0" dirty="0" smtClean="0">
                <a:solidFill>
                  <a:srgbClr val="0000FF"/>
                </a:solidFill>
                <a:ea typeface="新細明體" charset="-120"/>
              </a:rPr>
              <a:t>elevated temperature </a:t>
            </a:r>
            <a:r>
              <a:rPr lang="en-US" altLang="zh-TW" sz="2400" b="0" kern="0" dirty="0" smtClean="0">
                <a:ea typeface="新細明體" charset="-120"/>
              </a:rPr>
              <a:t>(927 </a:t>
            </a:r>
            <a:r>
              <a:rPr lang="en-US" altLang="zh-TW" sz="2400" b="0" kern="0" dirty="0" smtClean="0">
                <a:ea typeface="新細明體" charset="-120"/>
                <a:sym typeface="Symbol"/>
              </a:rPr>
              <a:t></a:t>
            </a:r>
            <a:r>
              <a:rPr lang="en-US" altLang="zh-TW" sz="2400" b="0" kern="0" dirty="0" smtClean="0">
                <a:ea typeface="新細明體" charset="-120"/>
              </a:rPr>
              <a:t>C) in an atmosphere of </a:t>
            </a:r>
            <a:r>
              <a:rPr lang="en-US" altLang="zh-TW" sz="2400" b="0" kern="0" dirty="0" smtClean="0">
                <a:solidFill>
                  <a:srgbClr val="6600CC"/>
                </a:solidFill>
                <a:ea typeface="新細明體" charset="-120"/>
              </a:rPr>
              <a:t>hydrocarbon gas </a:t>
            </a:r>
            <a:r>
              <a:rPr lang="en-US" altLang="zh-TW" sz="2400" b="0" kern="0" dirty="0" smtClean="0">
                <a:ea typeface="新細明體" charset="-120"/>
              </a:rPr>
              <a:t>(CH</a:t>
            </a:r>
            <a:r>
              <a:rPr lang="en-US" altLang="zh-TW" sz="2400" b="0" kern="0" baseline="-25000" dirty="0" smtClean="0">
                <a:ea typeface="新細明體" charset="-120"/>
              </a:rPr>
              <a:t>4</a:t>
            </a:r>
            <a:r>
              <a:rPr lang="en-US" altLang="zh-TW" sz="2400" b="0" kern="0" dirty="0" smtClean="0">
                <a:ea typeface="新細明體" charset="-120"/>
              </a:rPr>
              <a:t>).</a:t>
            </a:r>
          </a:p>
          <a:p>
            <a:r>
              <a:rPr lang="en-US" altLang="zh-TW" sz="2400" b="0" kern="0" dirty="0" smtClean="0">
                <a:ea typeface="新細明體" charset="-120"/>
              </a:rPr>
              <a:t>Carbon diffuses into iron surface and </a:t>
            </a:r>
            <a:r>
              <a:rPr lang="en-US" altLang="zh-TW" sz="2400" b="0" kern="0" dirty="0" smtClean="0">
                <a:solidFill>
                  <a:srgbClr val="006600"/>
                </a:solidFill>
                <a:ea typeface="新細明體" charset="-120"/>
              </a:rPr>
              <a:t>fills interstitial space </a:t>
            </a:r>
            <a:r>
              <a:rPr lang="en-US" altLang="zh-TW" sz="2400" b="0" kern="0" dirty="0" smtClean="0">
                <a:ea typeface="新細明體" charset="-120"/>
              </a:rPr>
              <a:t>to make it harder.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"/>
            <a:ext cx="9144000" cy="762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3600" b="1" kern="0" dirty="0" smtClean="0">
                <a:ea typeface="新細明體" charset="-120"/>
              </a:rPr>
              <a:t>Gas Carburizing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"/>
                    </a14:imgEffect>
                    <a14:imgEffect>
                      <a14:colorTemperature colorTemp="3308"/>
                    </a14:imgEffect>
                    <a14:imgEffect>
                      <a14:brightnessContrast bright="45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5261198" cy="39411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12160" y="2924944"/>
            <a:ext cx="30243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Fig. 5.9   </a:t>
            </a:r>
            <a:r>
              <a:rPr lang="en-US" altLang="zh-TW" sz="2400" b="0" dirty="0" smtClean="0"/>
              <a:t>Macro-section of nitrogen-methane-carburized SAE 8620 </a:t>
            </a:r>
            <a:r>
              <a:rPr lang="en-US" altLang="zh-TW" b="0" dirty="0" smtClean="0"/>
              <a:t>(Fe-0.20C-0.50Cr-0.80Mn-0.20Mo-0.55Ni-0.25Si-&lt;0.035P-&lt;0.04S) </a:t>
            </a:r>
            <a:r>
              <a:rPr lang="en-US" altLang="zh-TW" sz="2400" b="0" dirty="0" smtClean="0"/>
              <a:t>final-drive pinion gear.</a:t>
            </a:r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678903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Gas Carburizing (</a:t>
            </a:r>
            <a:r>
              <a:rPr lang="en-US" altLang="zh-TW" sz="3600" b="1" dirty="0" err="1" smtClean="0">
                <a:ea typeface="新細明體" charset="-120"/>
              </a:rPr>
              <a:t>Cont</a:t>
            </a:r>
            <a:r>
              <a:rPr lang="en-US" altLang="zh-TW" sz="3600" b="1" dirty="0" smtClean="0">
                <a:ea typeface="新細明體" charset="-120"/>
              </a:rPr>
              <a:t>….)</a:t>
            </a:r>
          </a:p>
        </p:txBody>
      </p:sp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1043608" y="5301208"/>
            <a:ext cx="78488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Fig. 5.10  </a:t>
            </a:r>
            <a:r>
              <a:rPr lang="en-US" altLang="zh-TW" sz="2400" b="0" dirty="0" smtClean="0">
                <a:ea typeface="新細明體" charset="-120"/>
              </a:rPr>
              <a:t>Carbon gradients in  test bars of 1022 steel carburized at 918 </a:t>
            </a:r>
            <a:r>
              <a:rPr lang="en-US" altLang="zh-TW" sz="2400" b="0" dirty="0" smtClean="0">
                <a:ea typeface="新細明體" charset="-120"/>
                <a:sym typeface="Symbol"/>
              </a:rPr>
              <a:t></a:t>
            </a:r>
            <a:r>
              <a:rPr lang="en-US" altLang="zh-TW" sz="2400" b="0" dirty="0" smtClean="0">
                <a:ea typeface="新細明體" charset="-120"/>
              </a:rPr>
              <a:t>C in a 20%CO-40%H</a:t>
            </a:r>
            <a:r>
              <a:rPr lang="en-US" altLang="zh-TW" sz="2400" b="0" baseline="-25000" dirty="0" smtClean="0">
                <a:ea typeface="新細明體" charset="-120"/>
              </a:rPr>
              <a:t>2</a:t>
            </a:r>
            <a:r>
              <a:rPr lang="en-US" altLang="zh-TW" sz="2400" b="0" dirty="0" smtClean="0">
                <a:ea typeface="新細明體" charset="-120"/>
              </a:rPr>
              <a:t> gas with 1.6 and 3.8 % methane (CH</a:t>
            </a:r>
            <a:r>
              <a:rPr lang="en-US" altLang="zh-TW" sz="2400" b="0" baseline="-25000" dirty="0" smtClean="0">
                <a:ea typeface="新細明體" charset="-120"/>
              </a:rPr>
              <a:t>4</a:t>
            </a:r>
            <a:r>
              <a:rPr lang="en-US" altLang="zh-TW" sz="2400" b="0" dirty="0" smtClean="0">
                <a:ea typeface="新細明體" charset="-120"/>
              </a:rPr>
              <a:t>) added.</a:t>
            </a:r>
            <a:endParaRPr lang="en-US" altLang="zh-TW" sz="2400" b="0" dirty="0">
              <a:ea typeface="新細明體" charset="-120"/>
            </a:endParaRPr>
          </a:p>
        </p:txBody>
      </p:sp>
      <p:sp>
        <p:nvSpPr>
          <p:cNvPr id="27661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742E38-3AB5-4770-BDF8-A29592EB21B5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8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4169"/>
            <a:ext cx="8519575" cy="417503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504207" y="2708920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2.5 mm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 bwMode="auto">
          <a:xfrm flipH="1">
            <a:off x="3419872" y="3141684"/>
            <a:ext cx="209860" cy="287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文字方塊 8"/>
          <p:cNvSpPr txBox="1"/>
          <p:nvPr/>
        </p:nvSpPr>
        <p:spPr>
          <a:xfrm>
            <a:off x="7392639" y="256490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2.5 mm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7380312" y="2997668"/>
            <a:ext cx="209860" cy="287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直線接點 5"/>
          <p:cNvCxnSpPr/>
          <p:nvPr/>
        </p:nvCxnSpPr>
        <p:spPr bwMode="auto">
          <a:xfrm>
            <a:off x="1043608" y="3284984"/>
            <a:ext cx="38164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95536" y="128826"/>
            <a:ext cx="842493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EP 5.2 </a:t>
            </a:r>
            <a:r>
              <a:rPr lang="en-US" altLang="zh-TW" sz="2400" b="0" dirty="0" smtClean="0"/>
              <a:t>Consider the gas carburizing of a gear of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1020</a:t>
            </a:r>
            <a:r>
              <a:rPr lang="en-US" altLang="zh-TW" sz="2400" b="0" dirty="0" smtClean="0"/>
              <a:t> steel at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927 </a:t>
            </a:r>
            <a:r>
              <a:rPr lang="en-US" altLang="zh-TW" sz="2400" b="0" dirty="0" smtClean="0">
                <a:solidFill>
                  <a:srgbClr val="0000FF"/>
                </a:solidFill>
                <a:sym typeface="Symbol"/>
              </a:rPr>
              <a:t>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C</a:t>
            </a:r>
            <a:r>
              <a:rPr lang="en-US" altLang="zh-TW" sz="2400" b="0" dirty="0" smtClean="0"/>
              <a:t>. Calculate the time in minutes necessary to increase the carbon content to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0.40 %</a:t>
            </a:r>
            <a:r>
              <a:rPr lang="en-US" altLang="zh-TW" sz="2400" b="0" dirty="0" smtClean="0"/>
              <a:t> at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0.50 mm </a:t>
            </a:r>
            <a:r>
              <a:rPr lang="en-US" altLang="zh-TW" sz="2400" b="0" dirty="0" smtClean="0"/>
              <a:t>below the surface. </a:t>
            </a:r>
            <a:r>
              <a:rPr lang="en-US" altLang="zh-TW" sz="2400" b="0" i="1" dirty="0" smtClean="0"/>
              <a:t>C</a:t>
            </a:r>
            <a:r>
              <a:rPr lang="en-US" altLang="zh-TW" sz="2400" b="0" i="1" baseline="-25000" dirty="0" smtClean="0"/>
              <a:t>s</a:t>
            </a:r>
            <a:r>
              <a:rPr lang="en-US" altLang="zh-TW" sz="2400" b="0" dirty="0" smtClean="0"/>
              <a:t> = 0.90 % C, </a:t>
            </a:r>
            <a:br>
              <a:rPr lang="en-US" altLang="zh-TW" sz="2400" b="0" dirty="0" smtClean="0"/>
            </a:br>
            <a:r>
              <a:rPr lang="en-US" altLang="zh-TW" sz="2400" b="0" i="1" dirty="0" smtClean="0"/>
              <a:t>C</a:t>
            </a:r>
            <a:r>
              <a:rPr lang="en-US" altLang="zh-TW" sz="2400" b="0" i="1" baseline="-25000" dirty="0" smtClean="0"/>
              <a:t>0</a:t>
            </a:r>
            <a:r>
              <a:rPr lang="en-US" altLang="zh-TW" sz="2400" b="0" dirty="0" smtClean="0"/>
              <a:t> </a:t>
            </a:r>
            <a:r>
              <a:rPr lang="en-US" altLang="zh-TW" sz="2400" b="0" dirty="0"/>
              <a:t>= </a:t>
            </a:r>
            <a:r>
              <a:rPr lang="en-US" altLang="zh-TW" sz="2400" b="0" dirty="0" smtClean="0"/>
              <a:t>0.20 </a:t>
            </a:r>
            <a:r>
              <a:rPr lang="en-US" altLang="zh-TW" sz="2400" b="0" dirty="0"/>
              <a:t>% </a:t>
            </a:r>
            <a:r>
              <a:rPr lang="en-US" altLang="zh-TW" sz="2400" b="0" dirty="0" smtClean="0"/>
              <a:t>C, </a:t>
            </a:r>
            <a:r>
              <a:rPr lang="en-US" altLang="zh-TW" sz="2400" b="0" i="1" dirty="0" smtClean="0"/>
              <a:t>D</a:t>
            </a:r>
            <a:r>
              <a:rPr lang="en-US" altLang="zh-TW" sz="2400" b="0" baseline="-25000" dirty="0" smtClean="0"/>
              <a:t>927</a:t>
            </a:r>
            <a:r>
              <a:rPr lang="en-US" altLang="zh-TW" sz="2400" b="0" baseline="-25000" dirty="0" smtClean="0">
                <a:sym typeface="Symbol"/>
              </a:rPr>
              <a:t></a:t>
            </a:r>
            <a:r>
              <a:rPr lang="en-US" altLang="zh-TW" sz="2400" b="0" baseline="-25000" dirty="0" smtClean="0"/>
              <a:t>C </a:t>
            </a:r>
            <a:r>
              <a:rPr lang="en-US" altLang="zh-TW" sz="2400" b="0" dirty="0" smtClean="0"/>
              <a:t>= 1.28 </a:t>
            </a:r>
            <a:r>
              <a:rPr lang="en-US" altLang="zh-TW" sz="2400" b="0" dirty="0" smtClean="0">
                <a:sym typeface="Symbol"/>
              </a:rPr>
              <a:t>10</a:t>
            </a:r>
            <a:r>
              <a:rPr lang="en-US" altLang="zh-TW" sz="2400" b="0" baseline="30000" dirty="0" smtClean="0">
                <a:sym typeface="Symbol"/>
              </a:rPr>
              <a:t>11 </a:t>
            </a:r>
            <a:r>
              <a:rPr lang="en-US" altLang="zh-TW" sz="2400" b="0" dirty="0" smtClean="0">
                <a:sym typeface="Symbol"/>
              </a:rPr>
              <a:t>m</a:t>
            </a:r>
            <a:r>
              <a:rPr lang="en-US" altLang="zh-TW" sz="2400" b="0" baseline="30000" dirty="0" smtClean="0">
                <a:sym typeface="Symbol"/>
              </a:rPr>
              <a:t>2</a:t>
            </a:r>
            <a:r>
              <a:rPr lang="en-US" altLang="zh-TW" sz="2400" b="0" dirty="0" smtClean="0">
                <a:sym typeface="Symbol"/>
              </a:rPr>
              <a:t>/s.</a:t>
            </a:r>
            <a:endParaRPr lang="zh-TW" altLang="en-US" sz="24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937230"/>
              </p:ext>
            </p:extLst>
          </p:nvPr>
        </p:nvGraphicFramePr>
        <p:xfrm>
          <a:off x="2987824" y="1698486"/>
          <a:ext cx="3002690" cy="108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方程式" r:id="rId3" imgW="1409400" imgH="507960" progId="Equation.3">
                  <p:embed/>
                </p:oleObj>
              </mc:Choice>
              <mc:Fallback>
                <p:oleObj name="方程式" r:id="rId3" imgW="140940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698486"/>
                        <a:ext cx="3002690" cy="1082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592" y="314096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906801"/>
              </p:ext>
            </p:extLst>
          </p:nvPr>
        </p:nvGraphicFramePr>
        <p:xfrm>
          <a:off x="1254125" y="2755900"/>
          <a:ext cx="6773863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方程式" r:id="rId5" imgW="3314520" imgH="1930320" progId="Equation.3">
                  <p:embed/>
                </p:oleObj>
              </mc:Choice>
              <mc:Fallback>
                <p:oleObj name="方程式" r:id="rId5" imgW="3314520" imgH="193032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755900"/>
                        <a:ext cx="6773863" cy="394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645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908720"/>
            <a:ext cx="8659011" cy="4032448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"/>
            <a:ext cx="9144000" cy="762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3600" b="1" kern="0" dirty="0" smtClean="0">
                <a:ea typeface="新細明體" charset="-120"/>
              </a:rPr>
              <a:t>Error Function</a:t>
            </a:r>
            <a:r>
              <a:rPr lang="zh-TW" altLang="en-US" sz="3600" b="1" kern="0" dirty="0" smtClean="0">
                <a:ea typeface="新細明體" charset="-120"/>
              </a:rPr>
              <a:t>  誤差函數</a:t>
            </a:r>
            <a:endParaRPr lang="en-US" altLang="zh-TW" sz="3600" b="1" kern="0" dirty="0" smtClean="0">
              <a:ea typeface="新細明體" charset="-12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592721"/>
              </p:ext>
            </p:extLst>
          </p:nvPr>
        </p:nvGraphicFramePr>
        <p:xfrm>
          <a:off x="2036763" y="5157788"/>
          <a:ext cx="452913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方程式" r:id="rId4" imgW="1320480" imgH="419040" progId="Equation.3">
                  <p:embed/>
                </p:oleObj>
              </mc:Choice>
              <mc:Fallback>
                <p:oleObj name="方程式" r:id="rId4" imgW="1320480" imgH="419040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5157788"/>
                        <a:ext cx="4529137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接點 6"/>
          <p:cNvCxnSpPr/>
          <p:nvPr/>
        </p:nvCxnSpPr>
        <p:spPr bwMode="auto">
          <a:xfrm>
            <a:off x="2339752" y="4509120"/>
            <a:ext cx="23042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339752" y="4797152"/>
            <a:ext cx="23042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2339752" y="3284984"/>
            <a:ext cx="23042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2339752" y="2996952"/>
            <a:ext cx="23042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/>
          <p:cNvCxnSpPr/>
          <p:nvPr/>
        </p:nvCxnSpPr>
        <p:spPr bwMode="auto">
          <a:xfrm>
            <a:off x="7092280" y="3284984"/>
            <a:ext cx="20162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線接點 12"/>
          <p:cNvCxnSpPr/>
          <p:nvPr/>
        </p:nvCxnSpPr>
        <p:spPr bwMode="auto">
          <a:xfrm>
            <a:off x="7092280" y="2996952"/>
            <a:ext cx="20162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9579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95536" y="128826"/>
            <a:ext cx="842493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EP 5.3 </a:t>
            </a:r>
            <a:r>
              <a:rPr lang="en-US" altLang="zh-TW" sz="2400" b="0" dirty="0" smtClean="0"/>
              <a:t>As EP 5.2, only in this problem calculate the carbon content at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0.50 mm </a:t>
            </a:r>
            <a:r>
              <a:rPr lang="en-US" altLang="zh-TW" sz="2400" b="0" dirty="0" smtClean="0"/>
              <a:t>beneath the surface of the gear after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5 h</a:t>
            </a:r>
            <a:r>
              <a:rPr lang="en-US" altLang="zh-TW" sz="2400" b="0" dirty="0" smtClean="0"/>
              <a:t> carburizing time. </a:t>
            </a:r>
            <a:r>
              <a:rPr lang="en-US" altLang="zh-TW" sz="2400" b="0" i="1" dirty="0" smtClean="0">
                <a:solidFill>
                  <a:srgbClr val="0000FF"/>
                </a:solidFill>
              </a:rPr>
              <a:t>C</a:t>
            </a:r>
            <a:r>
              <a:rPr lang="en-US" altLang="zh-TW" sz="2400" b="0" i="1" baseline="-25000" dirty="0" smtClean="0">
                <a:solidFill>
                  <a:srgbClr val="0000FF"/>
                </a:solidFill>
              </a:rPr>
              <a:t>s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 = 0.90 % C, </a:t>
            </a:r>
            <a:r>
              <a:rPr lang="en-US" altLang="zh-TW" sz="2400" b="0" i="1" dirty="0" smtClean="0">
                <a:solidFill>
                  <a:srgbClr val="0000FF"/>
                </a:solidFill>
              </a:rPr>
              <a:t>C</a:t>
            </a:r>
            <a:r>
              <a:rPr lang="en-US" altLang="zh-TW" sz="2400" b="0" i="1" baseline="-25000" dirty="0" smtClean="0">
                <a:solidFill>
                  <a:srgbClr val="0000FF"/>
                </a:solidFill>
              </a:rPr>
              <a:t>0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0" dirty="0">
                <a:solidFill>
                  <a:srgbClr val="0000FF"/>
                </a:solidFill>
              </a:rPr>
              <a:t>=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0.20 </a:t>
            </a:r>
            <a:r>
              <a:rPr lang="en-US" altLang="zh-TW" sz="2400" b="0" dirty="0">
                <a:solidFill>
                  <a:srgbClr val="0000FF"/>
                </a:solidFill>
              </a:rPr>
              <a:t>%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C, </a:t>
            </a:r>
            <a:r>
              <a:rPr lang="en-US" altLang="zh-TW" sz="2400" b="0" i="1" dirty="0" smtClean="0">
                <a:solidFill>
                  <a:srgbClr val="0000FF"/>
                </a:solidFill>
              </a:rPr>
              <a:t>D</a:t>
            </a:r>
            <a:r>
              <a:rPr lang="en-US" altLang="zh-TW" sz="2400" b="0" baseline="-25000" dirty="0" smtClean="0">
                <a:solidFill>
                  <a:srgbClr val="0000FF"/>
                </a:solidFill>
              </a:rPr>
              <a:t>927</a:t>
            </a:r>
            <a:r>
              <a:rPr lang="en-US" altLang="zh-TW" sz="2400" b="0" baseline="-25000" dirty="0" smtClean="0">
                <a:solidFill>
                  <a:srgbClr val="0000FF"/>
                </a:solidFill>
                <a:sym typeface="Symbol"/>
              </a:rPr>
              <a:t></a:t>
            </a:r>
            <a:r>
              <a:rPr lang="en-US" altLang="zh-TW" sz="2400" b="0" baseline="-25000" dirty="0" smtClean="0">
                <a:solidFill>
                  <a:srgbClr val="0000FF"/>
                </a:solidFill>
              </a:rPr>
              <a:t>C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= 1.28 </a:t>
            </a:r>
            <a:r>
              <a:rPr lang="en-US" altLang="zh-TW" sz="2400" b="0" dirty="0" smtClean="0">
                <a:solidFill>
                  <a:srgbClr val="0000FF"/>
                </a:solidFill>
                <a:sym typeface="Symbol"/>
              </a:rPr>
              <a:t>10</a:t>
            </a:r>
            <a:r>
              <a:rPr lang="en-US" altLang="zh-TW" sz="2400" b="0" baseline="30000" dirty="0" smtClean="0">
                <a:solidFill>
                  <a:srgbClr val="0000FF"/>
                </a:solidFill>
                <a:sym typeface="Symbol"/>
              </a:rPr>
              <a:t>11 </a:t>
            </a:r>
            <a:r>
              <a:rPr lang="en-US" altLang="zh-TW" sz="2400" b="0" dirty="0" smtClean="0">
                <a:solidFill>
                  <a:srgbClr val="0000FF"/>
                </a:solidFill>
                <a:sym typeface="Symbol"/>
              </a:rPr>
              <a:t>m</a:t>
            </a:r>
            <a:r>
              <a:rPr lang="en-US" altLang="zh-TW" sz="2400" b="0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altLang="zh-TW" sz="2400" b="0" dirty="0" smtClean="0">
                <a:solidFill>
                  <a:srgbClr val="0000FF"/>
                </a:solidFill>
                <a:sym typeface="Symbol"/>
              </a:rPr>
              <a:t>/s.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80287"/>
              </p:ext>
            </p:extLst>
          </p:nvPr>
        </p:nvGraphicFramePr>
        <p:xfrm>
          <a:off x="2987824" y="1412776"/>
          <a:ext cx="3002690" cy="108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方程式" r:id="rId3" imgW="1409400" imgH="507960" progId="Equation.3">
                  <p:embed/>
                </p:oleObj>
              </mc:Choice>
              <mc:Fallback>
                <p:oleObj name="方程式" r:id="rId3" imgW="14094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412776"/>
                        <a:ext cx="3002690" cy="1082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12279"/>
              </p:ext>
            </p:extLst>
          </p:nvPr>
        </p:nvGraphicFramePr>
        <p:xfrm>
          <a:off x="819150" y="2508250"/>
          <a:ext cx="7861300" cy="395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方程式" r:id="rId5" imgW="4012920" imgH="2019240" progId="Equation.3">
                  <p:embed/>
                </p:oleObj>
              </mc:Choice>
              <mc:Fallback>
                <p:oleObj name="方程式" r:id="rId5" imgW="4012920" imgH="20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508250"/>
                        <a:ext cx="7861300" cy="395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7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Impurity Diffusion into Silicon Wafer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7772400" cy="5029200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Impurities are made to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charset="-120"/>
              </a:rPr>
              <a:t>diffuse into silicon </a:t>
            </a:r>
            <a:r>
              <a:rPr lang="en-US" altLang="zh-TW" sz="2400" dirty="0" smtClean="0">
                <a:ea typeface="新細明體" charset="-120"/>
              </a:rPr>
              <a:t>wafer to change its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electrical characteristics</a:t>
            </a:r>
            <a:r>
              <a:rPr lang="en-US" altLang="zh-TW" sz="2400" dirty="0" smtClean="0">
                <a:ea typeface="新細明體" charset="-120"/>
              </a:rPr>
              <a:t>. </a:t>
            </a:r>
          </a:p>
          <a:p>
            <a:r>
              <a:rPr lang="en-US" altLang="zh-TW" sz="2400" dirty="0" smtClean="0">
                <a:ea typeface="新細明體" charset="-120"/>
              </a:rPr>
              <a:t>Used in integrated circuits.</a:t>
            </a:r>
          </a:p>
          <a:p>
            <a:r>
              <a:rPr lang="en-US" altLang="zh-TW" sz="2400" dirty="0" smtClean="0">
                <a:ea typeface="新細明體" charset="-120"/>
              </a:rPr>
              <a:t>Silicon wafer is exposed to </a:t>
            </a:r>
            <a:r>
              <a:rPr lang="en-US" altLang="zh-TW" sz="2400" dirty="0" smtClean="0">
                <a:solidFill>
                  <a:srgbClr val="6600CC"/>
                </a:solidFill>
                <a:ea typeface="新細明體" charset="-120"/>
              </a:rPr>
              <a:t>vapor of impurity </a:t>
            </a:r>
            <a:r>
              <a:rPr lang="en-US" altLang="zh-TW" sz="2400" dirty="0" smtClean="0">
                <a:ea typeface="新細明體" charset="-120"/>
              </a:rPr>
              <a:t>at 1100 </a:t>
            </a:r>
            <a:r>
              <a:rPr lang="en-US" altLang="zh-TW" sz="2400" dirty="0" smtClean="0">
                <a:ea typeface="新細明體" charset="-120"/>
                <a:sym typeface="Symbol"/>
              </a:rPr>
              <a:t></a:t>
            </a:r>
            <a:r>
              <a:rPr lang="en-US" altLang="zh-TW" sz="2400" dirty="0" smtClean="0">
                <a:ea typeface="新細明體" charset="-120"/>
              </a:rPr>
              <a:t>C in a quartz tube furnace.  </a:t>
            </a:r>
          </a:p>
          <a:p>
            <a:r>
              <a:rPr lang="en-US" altLang="zh-TW" sz="2400" dirty="0" smtClean="0">
                <a:ea typeface="新細明體" charset="-120"/>
              </a:rPr>
              <a:t>The concentration 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impurity at any point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depends on </a:t>
            </a:r>
            <a:r>
              <a:rPr lang="en-US" altLang="zh-TW" sz="2400" dirty="0" smtClean="0">
                <a:solidFill>
                  <a:srgbClr val="006600"/>
                </a:solidFill>
                <a:ea typeface="新細明體" charset="-120"/>
              </a:rPr>
              <a:t>depth and</a:t>
            </a:r>
            <a:br>
              <a:rPr lang="en-US" altLang="zh-TW" sz="2400" dirty="0" smtClean="0">
                <a:solidFill>
                  <a:srgbClr val="006600"/>
                </a:solidFill>
                <a:ea typeface="新細明體" charset="-120"/>
              </a:rPr>
            </a:br>
            <a:r>
              <a:rPr lang="en-US" altLang="zh-TW" sz="2400" dirty="0" smtClean="0">
                <a:solidFill>
                  <a:srgbClr val="006600"/>
                </a:solidFill>
                <a:ea typeface="新細明體" charset="-120"/>
              </a:rPr>
              <a:t>time</a:t>
            </a:r>
            <a:r>
              <a:rPr lang="en-US" altLang="zh-TW" sz="2400" dirty="0" smtClean="0">
                <a:ea typeface="新細明體" charset="-120"/>
              </a:rPr>
              <a:t> of exposure. </a:t>
            </a:r>
          </a:p>
          <a:p>
            <a:r>
              <a:rPr lang="en-US" altLang="zh-TW" sz="2400" dirty="0" smtClean="0">
                <a:ea typeface="新細明體" charset="-120"/>
              </a:rPr>
              <a:t>Diffusion depth: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A few micrometer 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vs.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Wafer thickness: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~ 200-300 </a:t>
            </a:r>
            <a:r>
              <a:rPr lang="en-US" altLang="zh-TW" sz="2400" dirty="0" smtClean="0">
                <a:ea typeface="新細明體" charset="-120"/>
                <a:sym typeface="Symbol"/>
              </a:rPr>
              <a:t>m.</a:t>
            </a:r>
            <a:endParaRPr lang="en-US" altLang="zh-TW" sz="2400" dirty="0" smtClean="0">
              <a:ea typeface="新細明體" charset="-120"/>
            </a:endParaRPr>
          </a:p>
          <a:p>
            <a:endParaRPr lang="en-US" altLang="zh-TW" sz="2400" dirty="0" smtClean="0">
              <a:ea typeface="新細明體" charset="-120"/>
            </a:endParaRPr>
          </a:p>
        </p:txBody>
      </p:sp>
      <p:pic>
        <p:nvPicPr>
          <p:cNvPr id="28676" name="Picture 8" descr="smi53586_05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08920"/>
            <a:ext cx="558639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FB38FF-9F7B-4B58-9D09-8667584B7AA4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95" y="812304"/>
            <a:ext cx="6417749" cy="5280992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"/>
            <a:ext cx="9144000" cy="762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3600" b="1" kern="0" dirty="0" smtClean="0">
                <a:ea typeface="新細明體" charset="-120"/>
              </a:rPr>
              <a:t>Loading for Impurity Diffusion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15617" y="6021288"/>
            <a:ext cx="6840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Fig. 5.12  </a:t>
            </a:r>
            <a:r>
              <a:rPr lang="en-US" altLang="zh-TW" b="0" dirty="0" smtClean="0"/>
              <a:t>Loading a rack of silicon wafers into a tube furnace for impurity diffusion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825891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Rate Processes in Solids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Reactions occur in solid state resulting in more stable atomic arrangement. </a:t>
            </a:r>
          </a:p>
          <a:p>
            <a:r>
              <a:rPr lang="en-US" altLang="zh-TW" sz="2400" dirty="0" smtClean="0">
                <a:ea typeface="新細明體" charset="-120"/>
              </a:rPr>
              <a:t>Reacting atoms must have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charset="-120"/>
              </a:rPr>
              <a:t>sufficient energy </a:t>
            </a:r>
            <a:r>
              <a:rPr lang="en-US" altLang="zh-TW" sz="2400" dirty="0" smtClean="0">
                <a:ea typeface="新細明體" charset="-120"/>
              </a:rPr>
              <a:t>to overcome activation energy barrier.</a:t>
            </a:r>
          </a:p>
          <a:p>
            <a:r>
              <a:rPr lang="en-US" altLang="zh-TW" sz="2400" dirty="0" smtClean="0">
                <a:ea typeface="新細明體" charset="-120"/>
              </a:rPr>
              <a:t>At a given temperature, not all atoms have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activation energy E*</a:t>
            </a:r>
            <a:r>
              <a:rPr lang="en-US" altLang="zh-TW" sz="2400" dirty="0" smtClean="0">
                <a:ea typeface="新細明體" charset="-120"/>
              </a:rPr>
              <a:t>. It should be supplied to them. </a:t>
            </a:r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990600" y="3505200"/>
          <a:ext cx="4108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Flash Document" r:id="rId4" imgW="5778000" imgH="4267080" progId="Flash.Movie">
                  <p:embed/>
                </p:oleObj>
              </mc:Choice>
              <mc:Fallback>
                <p:oleObj name="Flash Document" r:id="rId4" imgW="5778000" imgH="4267080" progId="Flash.Movi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4108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762000" y="358140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ea typeface="新細明體" charset="-120"/>
              </a:rPr>
              <a:t>E*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746125" y="4662488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ea typeface="新細明體" charset="-120"/>
              </a:rPr>
              <a:t>E</a:t>
            </a:r>
            <a:r>
              <a:rPr lang="en-US" altLang="zh-TW" sz="2000" i="1" baseline="-25000">
                <a:ea typeface="新細明體" charset="-120"/>
              </a:rPr>
              <a:t>r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685800" y="5715000"/>
            <a:ext cx="46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ea typeface="新細明體" charset="-120"/>
              </a:rPr>
              <a:t>E</a:t>
            </a:r>
            <a:r>
              <a:rPr lang="en-US" altLang="zh-TW" sz="2000" i="1" baseline="-25000">
                <a:ea typeface="新細明體" charset="-120"/>
              </a:rPr>
              <a:t>P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flipV="1">
            <a:off x="4800600" y="3733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48006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V="1">
            <a:off x="4876800" y="4876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487680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3810000" y="3962400"/>
            <a:ext cx="19685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ea typeface="新細明體" charset="-120"/>
              </a:rPr>
              <a:t>Δ</a:t>
            </a:r>
            <a:r>
              <a:rPr lang="en-US" altLang="zh-TW" sz="1800" i="1">
                <a:ea typeface="新細明體" charset="-120"/>
                <a:cs typeface="Times New Roman" pitchFamily="18" charset="0"/>
              </a:rPr>
              <a:t>E*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charset="-120"/>
                <a:cs typeface="Times New Roman" pitchFamily="18" charset="0"/>
              </a:rPr>
              <a:t>Activation Energy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4267200" y="50292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charset="-120"/>
              </a:rPr>
              <a:t>Energy released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charset="-120"/>
              </a:rPr>
              <a:t>Due to reaction</a:t>
            </a: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1143000" y="6096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charset="-120"/>
              </a:rPr>
              <a:t>Reaction Coordinate</a:t>
            </a:r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1524000" y="4900613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charset="-120"/>
              </a:rPr>
              <a:t>Reactants</a:t>
            </a: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3810000" y="58674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charset="-120"/>
              </a:rPr>
              <a:t>Products</a:t>
            </a:r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5754688" y="3605213"/>
            <a:ext cx="325646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0" i="1" dirty="0" err="1">
                <a:solidFill>
                  <a:srgbClr val="6600CC"/>
                </a:solidFill>
                <a:ea typeface="新細明體" charset="-120"/>
              </a:rPr>
              <a:t>E</a:t>
            </a:r>
            <a:r>
              <a:rPr lang="en-US" altLang="zh-TW" sz="2000" b="0" i="1" baseline="-25000" dirty="0" err="1">
                <a:solidFill>
                  <a:srgbClr val="6600CC"/>
                </a:solidFill>
                <a:ea typeface="新細明體" charset="-120"/>
              </a:rPr>
              <a:t>r</a:t>
            </a:r>
            <a:r>
              <a:rPr lang="en-US" altLang="zh-TW" sz="2000" b="0" dirty="0">
                <a:solidFill>
                  <a:srgbClr val="6600CC"/>
                </a:solidFill>
                <a:ea typeface="新細明體" charset="-120"/>
              </a:rPr>
              <a:t> = Energy of reactants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0" i="1" dirty="0">
                <a:solidFill>
                  <a:srgbClr val="6600CC"/>
                </a:solidFill>
                <a:ea typeface="新細明體" charset="-120"/>
              </a:rPr>
              <a:t>E*</a:t>
            </a:r>
            <a:r>
              <a:rPr lang="en-US" altLang="zh-TW" sz="2000" b="0" dirty="0">
                <a:solidFill>
                  <a:srgbClr val="6600CC"/>
                </a:solidFill>
                <a:ea typeface="新細明體" charset="-120"/>
              </a:rPr>
              <a:t> = Activation Energy Level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0" i="1" dirty="0">
                <a:solidFill>
                  <a:srgbClr val="6600CC"/>
                </a:solidFill>
                <a:ea typeface="新細明體" charset="-120"/>
                <a:cs typeface="Times New Roman" pitchFamily="18" charset="0"/>
              </a:rPr>
              <a:t>ΔE*</a:t>
            </a:r>
            <a:r>
              <a:rPr lang="en-US" altLang="zh-TW" sz="2000" b="0" dirty="0">
                <a:solidFill>
                  <a:srgbClr val="6600CC"/>
                </a:solidFill>
                <a:ea typeface="新細明體" charset="-120"/>
                <a:cs typeface="Times New Roman" pitchFamily="18" charset="0"/>
              </a:rPr>
              <a:t> = Activation Energy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0" i="1" dirty="0">
                <a:solidFill>
                  <a:srgbClr val="6600CC"/>
                </a:solidFill>
                <a:ea typeface="新細明體" charset="-120"/>
                <a:cs typeface="Times New Roman" pitchFamily="18" charset="0"/>
              </a:rPr>
              <a:t>E</a:t>
            </a:r>
            <a:r>
              <a:rPr lang="en-US" altLang="zh-TW" sz="2000" b="0" i="1" baseline="-25000" dirty="0">
                <a:solidFill>
                  <a:srgbClr val="6600CC"/>
                </a:solidFill>
                <a:ea typeface="新細明體" charset="-120"/>
                <a:cs typeface="Times New Roman" pitchFamily="18" charset="0"/>
              </a:rPr>
              <a:t>p</a:t>
            </a:r>
            <a:r>
              <a:rPr lang="en-US" altLang="zh-TW" sz="2000" b="0" dirty="0">
                <a:solidFill>
                  <a:srgbClr val="6600CC"/>
                </a:solidFill>
                <a:ea typeface="新細明體" charset="-120"/>
                <a:cs typeface="Times New Roman" pitchFamily="18" charset="0"/>
              </a:rPr>
              <a:t> = Energy of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 b="0" dirty="0">
              <a:solidFill>
                <a:srgbClr val="6600CC"/>
              </a:solidFill>
              <a:ea typeface="新細明體" charset="-120"/>
            </a:endParaRPr>
          </a:p>
        </p:txBody>
      </p:sp>
      <p:sp>
        <p:nvSpPr>
          <p:cNvPr id="8210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DDD21A-E8F9-4098-8828-294DFDC31436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800"/>
          </a:p>
        </p:txBody>
      </p:sp>
      <p:sp>
        <p:nvSpPr>
          <p:cNvPr id="2" name="文字方塊 1"/>
          <p:cNvSpPr txBox="1"/>
          <p:nvPr/>
        </p:nvSpPr>
        <p:spPr>
          <a:xfrm>
            <a:off x="6804248" y="3028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活化能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95536" y="128826"/>
            <a:ext cx="842493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EP 5.4 </a:t>
            </a:r>
            <a:r>
              <a:rPr lang="en-US" altLang="zh-TW" sz="2400" b="0" dirty="0" smtClean="0"/>
              <a:t>Consider the impurity diffusion of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gallium into a silicon </a:t>
            </a:r>
            <a:r>
              <a:rPr lang="en-US" altLang="zh-TW" sz="2400" b="0" dirty="0" smtClean="0"/>
              <a:t>wafer. If gallium is diffused into a silicon wafer with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no previous gallium </a:t>
            </a:r>
            <a:r>
              <a:rPr lang="en-US" altLang="zh-TW" sz="2400" b="0" dirty="0" smtClean="0"/>
              <a:t>in it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at 1100 </a:t>
            </a:r>
            <a:r>
              <a:rPr lang="en-US" altLang="zh-TW" sz="2400" b="0" dirty="0" smtClean="0">
                <a:solidFill>
                  <a:srgbClr val="0000FF"/>
                </a:solidFill>
                <a:sym typeface="Symbol"/>
              </a:rPr>
              <a:t>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C for 3 h</a:t>
            </a:r>
            <a:r>
              <a:rPr lang="en-US" altLang="zh-TW" sz="2400" b="0" dirty="0" smtClean="0"/>
              <a:t>, what is the depth below the surface at which the concentration is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10</a:t>
            </a:r>
            <a:r>
              <a:rPr lang="en-US" altLang="zh-TW" sz="2400" b="0" baseline="30000" dirty="0" smtClean="0">
                <a:solidFill>
                  <a:srgbClr val="0000FF"/>
                </a:solidFill>
              </a:rPr>
              <a:t>22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 atoms/m</a:t>
            </a:r>
            <a:r>
              <a:rPr lang="en-US" altLang="zh-TW" sz="2400" b="0" baseline="30000" dirty="0" smtClean="0">
                <a:solidFill>
                  <a:srgbClr val="0000FF"/>
                </a:solidFill>
              </a:rPr>
              <a:t>3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0" dirty="0" smtClean="0"/>
              <a:t>if the surface </a:t>
            </a:r>
            <a:r>
              <a:rPr lang="en-US" altLang="zh-TW" sz="2400" b="0" dirty="0" err="1" smtClean="0"/>
              <a:t>concen-tration</a:t>
            </a:r>
            <a:r>
              <a:rPr lang="en-US" altLang="zh-TW" sz="2400" b="0" dirty="0" smtClean="0"/>
              <a:t> is 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10</a:t>
            </a:r>
            <a:r>
              <a:rPr lang="en-US" altLang="zh-TW" sz="2400" b="0" baseline="30000" dirty="0" smtClean="0">
                <a:solidFill>
                  <a:srgbClr val="0000FF"/>
                </a:solidFill>
              </a:rPr>
              <a:t>24</a:t>
            </a:r>
            <a:r>
              <a:rPr lang="en-US" altLang="zh-TW" sz="2400" b="0" dirty="0" smtClean="0">
                <a:solidFill>
                  <a:srgbClr val="0000FF"/>
                </a:solidFill>
              </a:rPr>
              <a:t> atoms/m</a:t>
            </a:r>
            <a:r>
              <a:rPr lang="en-US" altLang="zh-TW" sz="2400" b="0" baseline="30000" dirty="0" smtClean="0">
                <a:solidFill>
                  <a:srgbClr val="0000FF"/>
                </a:solidFill>
              </a:rPr>
              <a:t>3 </a:t>
            </a:r>
            <a:r>
              <a:rPr lang="en-US" altLang="zh-TW" sz="2400" b="0" dirty="0" smtClean="0"/>
              <a:t>? </a:t>
            </a:r>
            <a:r>
              <a:rPr lang="en-US" altLang="zh-TW" sz="2400" b="0" i="1" dirty="0" smtClean="0"/>
              <a:t>D</a:t>
            </a:r>
            <a:r>
              <a:rPr lang="en-US" altLang="zh-TW" sz="2400" b="0" baseline="-25000" dirty="0" smtClean="0"/>
              <a:t>1100</a:t>
            </a:r>
            <a:r>
              <a:rPr lang="en-US" altLang="zh-TW" sz="2400" b="0" baseline="-25000" dirty="0" smtClean="0">
                <a:sym typeface="Symbol"/>
              </a:rPr>
              <a:t></a:t>
            </a:r>
            <a:r>
              <a:rPr lang="en-US" altLang="zh-TW" sz="2400" b="0" baseline="-25000" dirty="0" smtClean="0"/>
              <a:t>C </a:t>
            </a:r>
            <a:r>
              <a:rPr lang="en-US" altLang="zh-TW" sz="2400" b="0" dirty="0" smtClean="0"/>
              <a:t>= 7.0 </a:t>
            </a:r>
            <a:r>
              <a:rPr lang="en-US" altLang="zh-TW" sz="2400" b="0" dirty="0" smtClean="0">
                <a:sym typeface="Symbol"/>
              </a:rPr>
              <a:t>10</a:t>
            </a:r>
            <a:r>
              <a:rPr lang="en-US" altLang="zh-TW" sz="2400" b="0" baseline="30000" dirty="0" smtClean="0">
                <a:sym typeface="Symbol"/>
              </a:rPr>
              <a:t>17 </a:t>
            </a:r>
            <a:r>
              <a:rPr lang="en-US" altLang="zh-TW" sz="2400" b="0" dirty="0" smtClean="0">
                <a:sym typeface="Symbol"/>
              </a:rPr>
              <a:t>m</a:t>
            </a:r>
            <a:r>
              <a:rPr lang="en-US" altLang="zh-TW" sz="2400" b="0" baseline="30000" dirty="0" smtClean="0">
                <a:sym typeface="Symbol"/>
              </a:rPr>
              <a:t>2</a:t>
            </a:r>
            <a:r>
              <a:rPr lang="en-US" altLang="zh-TW" sz="2400" b="0" dirty="0" smtClean="0">
                <a:sym typeface="Symbol"/>
              </a:rPr>
              <a:t>/s.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950481"/>
              </p:ext>
            </p:extLst>
          </p:nvPr>
        </p:nvGraphicFramePr>
        <p:xfrm>
          <a:off x="3106659" y="2067818"/>
          <a:ext cx="3002690" cy="108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方程式" r:id="rId3" imgW="1409400" imgH="507960" progId="Equation.3">
                  <p:embed/>
                </p:oleObj>
              </mc:Choice>
              <mc:Fallback>
                <p:oleObj name="方程式" r:id="rId3" imgW="14094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659" y="2067818"/>
                        <a:ext cx="3002690" cy="1082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80687"/>
              </p:ext>
            </p:extLst>
          </p:nvPr>
        </p:nvGraphicFramePr>
        <p:xfrm>
          <a:off x="1700460" y="3068960"/>
          <a:ext cx="6327924" cy="347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方程式" r:id="rId5" imgW="3149280" imgH="1879560" progId="Equation.3">
                  <p:embed/>
                </p:oleObj>
              </mc:Choice>
              <mc:Fallback>
                <p:oleObj name="方程式" r:id="rId5" imgW="314928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460" y="3068960"/>
                        <a:ext cx="6327924" cy="347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35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Effect of Temperature on Diffusion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Dependence of rate of diffusion on temperature is given by 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         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143000" y="2133600"/>
          <a:ext cx="44958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4" imgW="1828800" imgH="1219200" progId="Equation.3">
                  <p:embed/>
                </p:oleObj>
              </mc:Choice>
              <mc:Fallback>
                <p:oleObj name="Equation" r:id="rId4" imgW="18288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4495800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33400" y="33035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 dirty="0">
                <a:ea typeface="新細明體" charset="-120"/>
              </a:rPr>
              <a:t>or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93725" y="43846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 dirty="0">
                <a:ea typeface="新細明體" charset="-120"/>
              </a:rPr>
              <a:t>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343400" y="2204864"/>
            <a:ext cx="452098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D = </a:t>
            </a:r>
            <a:r>
              <a:rPr lang="en-US" altLang="zh-TW" sz="2000" dirty="0" smtClean="0">
                <a:solidFill>
                  <a:srgbClr val="FF6600"/>
                </a:solidFill>
                <a:ea typeface="新細明體" charset="-120"/>
              </a:rPr>
              <a:t>Diffusivity, </a:t>
            </a: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m</a:t>
            </a:r>
            <a:r>
              <a:rPr lang="en-US" altLang="zh-TW" sz="2000" baseline="30000" dirty="0">
                <a:solidFill>
                  <a:srgbClr val="FF6600"/>
                </a:solidFill>
                <a:ea typeface="新細明體" charset="-120"/>
              </a:rPr>
              <a:t>2</a:t>
            </a: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/s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D</a:t>
            </a:r>
            <a:r>
              <a:rPr lang="en-US" altLang="zh-TW" sz="2000" baseline="-25000" dirty="0">
                <a:solidFill>
                  <a:srgbClr val="FF6600"/>
                </a:solidFill>
                <a:ea typeface="新細明體" charset="-120"/>
              </a:rPr>
              <a:t>0</a:t>
            </a: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 = Proportionality </a:t>
            </a:r>
            <a:r>
              <a:rPr lang="en-US" altLang="zh-TW" sz="2000" dirty="0" smtClean="0">
                <a:solidFill>
                  <a:srgbClr val="FF6600"/>
                </a:solidFill>
                <a:ea typeface="新細明體" charset="-120"/>
              </a:rPr>
              <a:t>constant, </a:t>
            </a: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m</a:t>
            </a:r>
            <a:r>
              <a:rPr lang="en-US" altLang="zh-TW" sz="2000" baseline="30000" dirty="0">
                <a:solidFill>
                  <a:srgbClr val="FF6600"/>
                </a:solidFill>
                <a:ea typeface="新細明體" charset="-120"/>
              </a:rPr>
              <a:t>2</a:t>
            </a: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/s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Q = Activation energy of diffusing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       </a:t>
            </a:r>
            <a:r>
              <a:rPr lang="en-US" altLang="zh-TW" sz="2000" dirty="0" smtClean="0">
                <a:solidFill>
                  <a:srgbClr val="FF6600"/>
                </a:solidFill>
                <a:ea typeface="新細明體" charset="-120"/>
              </a:rPr>
              <a:t>species, </a:t>
            </a: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J/</a:t>
            </a:r>
            <a:r>
              <a:rPr lang="en-US" altLang="zh-TW" sz="2000" dirty="0" err="1">
                <a:solidFill>
                  <a:srgbClr val="FF6600"/>
                </a:solidFill>
                <a:ea typeface="新細明體" charset="-120"/>
              </a:rPr>
              <a:t>mol</a:t>
            </a: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R = Molar gas constant = 8.314 </a:t>
            </a:r>
            <a:r>
              <a:rPr lang="en-US" altLang="zh-TW" sz="2000" dirty="0" smtClean="0">
                <a:solidFill>
                  <a:srgbClr val="FF6600"/>
                </a:solidFill>
                <a:ea typeface="新細明體" charset="-120"/>
              </a:rPr>
              <a:t>J/</a:t>
            </a:r>
            <a:r>
              <a:rPr lang="en-US" altLang="zh-TW" sz="2000" dirty="0" err="1" smtClean="0">
                <a:solidFill>
                  <a:srgbClr val="FF6600"/>
                </a:solidFill>
                <a:ea typeface="新細明體" charset="-120"/>
              </a:rPr>
              <a:t>mol</a:t>
            </a:r>
            <a:r>
              <a:rPr lang="en-US" altLang="zh-TW" sz="2000" dirty="0" err="1" smtClean="0">
                <a:solidFill>
                  <a:srgbClr val="FF6600"/>
                </a:solidFill>
                <a:ea typeface="新細明體" charset="-120"/>
                <a:sym typeface="Symbol" panose="05050102010706020507" pitchFamily="18" charset="2"/>
              </a:rPr>
              <a:t></a:t>
            </a:r>
            <a:r>
              <a:rPr lang="en-US" altLang="zh-TW" sz="2000" dirty="0" err="1" smtClean="0">
                <a:solidFill>
                  <a:srgbClr val="FF6600"/>
                </a:solidFill>
                <a:ea typeface="新細明體" charset="-120"/>
              </a:rPr>
              <a:t>K</a:t>
            </a:r>
            <a:endParaRPr lang="en-US" altLang="zh-TW" sz="2000" dirty="0">
              <a:solidFill>
                <a:srgbClr val="FF6600"/>
              </a:solidFill>
              <a:ea typeface="新細明體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6600"/>
                </a:solidFill>
                <a:ea typeface="新細明體" charset="-120"/>
              </a:rPr>
              <a:t>T = </a:t>
            </a:r>
            <a:r>
              <a:rPr lang="en-US" altLang="zh-TW" sz="2000" dirty="0" smtClean="0">
                <a:solidFill>
                  <a:srgbClr val="FF6600"/>
                </a:solidFill>
                <a:ea typeface="新細明體" charset="-120"/>
              </a:rPr>
              <a:t>Temperature, K</a:t>
            </a:r>
            <a:endParaRPr lang="en-US" altLang="zh-TW" sz="2000" dirty="0">
              <a:solidFill>
                <a:srgbClr val="FF6600"/>
              </a:solidFill>
              <a:ea typeface="新細明體" charset="-120"/>
            </a:endParaRPr>
          </a:p>
        </p:txBody>
      </p:sp>
      <p:sp>
        <p:nvSpPr>
          <p:cNvPr id="2970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48A328-B66C-46B6-8AB4-FEB79A84216F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Temperature Effect -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If diffusivity at 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two temperatures </a:t>
            </a:r>
            <a:r>
              <a:rPr lang="en-US" altLang="zh-TW" sz="2400" dirty="0" smtClean="0">
                <a:ea typeface="新細明體" charset="-120"/>
              </a:rPr>
              <a:t>are determined, two equations can be solved for 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Q and D</a:t>
            </a:r>
            <a:r>
              <a:rPr lang="en-US" altLang="zh-TW" sz="2400" b="1" baseline="-25000" dirty="0" smtClean="0">
                <a:solidFill>
                  <a:srgbClr val="0000FF"/>
                </a:solidFill>
                <a:ea typeface="新細明體" charset="-120"/>
              </a:rPr>
              <a:t>0</a:t>
            </a:r>
          </a:p>
          <a:p>
            <a:r>
              <a:rPr lang="en-US" altLang="zh-TW" sz="2400" dirty="0" smtClean="0">
                <a:ea typeface="新細明體" charset="-120"/>
              </a:rPr>
              <a:t>Example: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The diffusivity of silver atoms in silver is 1 </a:t>
            </a:r>
            <a:r>
              <a:rPr lang="en-US" altLang="zh-TW" sz="2400" dirty="0" smtClean="0">
                <a:ea typeface="新細明體" charset="-120"/>
                <a:sym typeface="Symbol"/>
              </a:rPr>
              <a:t></a:t>
            </a:r>
            <a:r>
              <a:rPr lang="en-US" altLang="zh-TW" sz="2400" dirty="0" smtClean="0">
                <a:ea typeface="新細明體" charset="-120"/>
              </a:rPr>
              <a:t> 10</a:t>
            </a:r>
            <a:r>
              <a:rPr lang="en-US" altLang="zh-TW" sz="2400" baseline="30000" dirty="0" smtClean="0">
                <a:ea typeface="新細明體" charset="-120"/>
                <a:sym typeface="Symbol"/>
              </a:rPr>
              <a:t></a:t>
            </a:r>
            <a:r>
              <a:rPr lang="en-US" altLang="zh-TW" sz="2400" baseline="30000" dirty="0" smtClean="0">
                <a:ea typeface="新細明體" charset="-120"/>
              </a:rPr>
              <a:t>17</a:t>
            </a:r>
            <a:r>
              <a:rPr lang="en-US" altLang="zh-TW" sz="2400" dirty="0" smtClean="0">
                <a:ea typeface="新細明體" charset="-120"/>
              </a:rPr>
              <a:t> at 500 </a:t>
            </a:r>
            <a:r>
              <a:rPr lang="en-US" altLang="zh-TW" sz="2400" dirty="0" smtClean="0">
                <a:ea typeface="新細明體" charset="-120"/>
                <a:sym typeface="Symbol"/>
              </a:rPr>
              <a:t></a:t>
            </a:r>
            <a:r>
              <a:rPr lang="en-US" altLang="zh-TW" sz="2400" dirty="0" smtClean="0">
                <a:ea typeface="新細明體" charset="-120"/>
              </a:rPr>
              <a:t>C and 7 </a:t>
            </a:r>
            <a:r>
              <a:rPr lang="en-US" altLang="zh-TW" sz="2400" dirty="0" smtClean="0">
                <a:ea typeface="新細明體" charset="-120"/>
                <a:sym typeface="Symbol"/>
              </a:rPr>
              <a:t></a:t>
            </a:r>
            <a:r>
              <a:rPr lang="en-US" altLang="zh-TW" sz="2400" dirty="0" smtClean="0">
                <a:ea typeface="新細明體" charset="-120"/>
              </a:rPr>
              <a:t> 10</a:t>
            </a:r>
            <a:r>
              <a:rPr lang="en-US" altLang="zh-TW" sz="2400" baseline="30000" dirty="0" smtClean="0">
                <a:ea typeface="新細明體" charset="-120"/>
                <a:sym typeface="Symbol"/>
              </a:rPr>
              <a:t></a:t>
            </a:r>
            <a:r>
              <a:rPr lang="en-US" altLang="zh-TW" sz="2400" baseline="30000" dirty="0" smtClean="0">
                <a:ea typeface="新細明體" charset="-120"/>
              </a:rPr>
              <a:t>13</a:t>
            </a:r>
            <a:r>
              <a:rPr lang="en-US" altLang="zh-TW" sz="2400" dirty="0" smtClean="0">
                <a:ea typeface="新細明體" charset="-120"/>
              </a:rPr>
              <a:t> at 1000 </a:t>
            </a:r>
            <a:r>
              <a:rPr lang="en-US" altLang="zh-TW" sz="2400" dirty="0" smtClean="0">
                <a:ea typeface="新細明體" charset="-120"/>
                <a:sym typeface="Symbol"/>
              </a:rPr>
              <a:t></a:t>
            </a:r>
            <a:r>
              <a:rPr lang="en-US" altLang="zh-TW" sz="2400" dirty="0" smtClean="0">
                <a:ea typeface="新細明體" charset="-120"/>
              </a:rPr>
              <a:t>C.  Therefore, </a:t>
            </a:r>
          </a:p>
          <a:p>
            <a:pPr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      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34277"/>
              </p:ext>
            </p:extLst>
          </p:nvPr>
        </p:nvGraphicFramePr>
        <p:xfrm>
          <a:off x="611560" y="3212976"/>
          <a:ext cx="8208912" cy="318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方程式" r:id="rId4" imgW="4190760" imgH="1625400" progId="Equation.3">
                  <p:embed/>
                </p:oleObj>
              </mc:Choice>
              <mc:Fallback>
                <p:oleObj name="方程式" r:id="rId4" imgW="419076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12976"/>
                        <a:ext cx="8208912" cy="3184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9F086E-3DA6-474F-8720-AFF728B3526C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124744"/>
            <a:ext cx="8716693" cy="5184576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"/>
            <a:ext cx="9144000" cy="762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3600" b="1" kern="0" dirty="0" smtClean="0">
                <a:ea typeface="新細明體" charset="-120"/>
              </a:rPr>
              <a:t>Diffusivity Data for Some Metals</a:t>
            </a: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251519" y="3429000"/>
            <a:ext cx="84249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線接點 6"/>
          <p:cNvCxnSpPr/>
          <p:nvPr/>
        </p:nvCxnSpPr>
        <p:spPr bwMode="auto">
          <a:xfrm>
            <a:off x="251520" y="4005064"/>
            <a:ext cx="84249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51520" y="4653136"/>
            <a:ext cx="84249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251520" y="5229200"/>
            <a:ext cx="84249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4259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92696"/>
            <a:ext cx="6480720" cy="600737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"/>
            <a:ext cx="9144000" cy="762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3600" b="1" kern="0" dirty="0" smtClean="0">
                <a:ea typeface="新細明體" charset="-120"/>
              </a:rPr>
              <a:t>Arrhenius Plots of Diffusivity Data</a:t>
            </a:r>
          </a:p>
        </p:txBody>
      </p:sp>
      <p:sp>
        <p:nvSpPr>
          <p:cNvPr id="6" name="橢圓 5"/>
          <p:cNvSpPr/>
          <p:nvPr/>
        </p:nvSpPr>
        <p:spPr bwMode="auto">
          <a:xfrm rot="1088536">
            <a:off x="3870312" y="2380126"/>
            <a:ext cx="2123728" cy="457200"/>
          </a:xfrm>
          <a:prstGeom prst="ellipse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橢圓 6"/>
          <p:cNvSpPr/>
          <p:nvPr/>
        </p:nvSpPr>
        <p:spPr bwMode="auto">
          <a:xfrm rot="1088536">
            <a:off x="4944429" y="4031563"/>
            <a:ext cx="1129268" cy="213217"/>
          </a:xfrm>
          <a:prstGeom prst="ellipse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 rot="1774358">
            <a:off x="4352603" y="4494507"/>
            <a:ext cx="1187120" cy="299676"/>
          </a:xfrm>
          <a:prstGeom prst="ellipse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橢圓 8"/>
          <p:cNvSpPr/>
          <p:nvPr/>
        </p:nvSpPr>
        <p:spPr bwMode="auto">
          <a:xfrm rot="1774358">
            <a:off x="4828413" y="5232169"/>
            <a:ext cx="1187120" cy="299676"/>
          </a:xfrm>
          <a:prstGeom prst="ellipse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 rot="1178916">
            <a:off x="4155774" y="2899781"/>
            <a:ext cx="1187120" cy="299676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 rot="1178916">
            <a:off x="5019870" y="3403837"/>
            <a:ext cx="1187120" cy="299676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 rot="1721373">
            <a:off x="5502470" y="4720676"/>
            <a:ext cx="1113981" cy="246697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977105" y="5013176"/>
            <a:ext cx="763247" cy="218296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20272" y="3789040"/>
            <a:ext cx="763247" cy="236675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92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92696"/>
            <a:ext cx="5616624" cy="6077003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"/>
            <a:ext cx="9144000" cy="762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3600" b="1" kern="0" dirty="0" smtClean="0">
                <a:ea typeface="新細明體" charset="-120"/>
              </a:rPr>
              <a:t>Impurity Diffusivity in Silicon</a:t>
            </a: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4644008" y="1412776"/>
            <a:ext cx="0" cy="46805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8274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A1F0B6-71B8-4E5F-946A-2343E47CCAAE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"/>
            <a:ext cx="9144000" cy="762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3600" b="1" kern="0" dirty="0" smtClean="0">
                <a:ea typeface="新細明體" charset="-120"/>
              </a:rPr>
              <a:t>Summary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066800"/>
            <a:ext cx="8062664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sz="2400" kern="0" dirty="0" smtClean="0">
                <a:solidFill>
                  <a:srgbClr val="FF0000"/>
                </a:solidFill>
                <a:ea typeface="新細明體" charset="-120"/>
              </a:rPr>
              <a:t>Substitution diffusion</a:t>
            </a:r>
            <a:r>
              <a:rPr lang="en-US" altLang="zh-TW" sz="2400" b="0" kern="0" dirty="0" smtClean="0">
                <a:ea typeface="新細明體" charset="-120"/>
              </a:rPr>
              <a:t>: atoms of about the same size jump from one position to another, using the vacant atomic sites.</a:t>
            </a:r>
            <a:endParaRPr lang="en-US" altLang="zh-TW" sz="2400" b="0" kern="0" baseline="-25000" dirty="0" smtClean="0">
              <a:ea typeface="新細明體" charset="-120"/>
            </a:endParaRPr>
          </a:p>
          <a:p>
            <a:r>
              <a:rPr lang="en-US" altLang="zh-TW" sz="2400" kern="0" dirty="0" smtClean="0">
                <a:solidFill>
                  <a:srgbClr val="FF0000"/>
                </a:solidFill>
                <a:ea typeface="新細明體" charset="-120"/>
              </a:rPr>
              <a:t>Interstitial </a:t>
            </a:r>
            <a:r>
              <a:rPr lang="en-US" altLang="zh-TW" sz="2400" kern="0" dirty="0">
                <a:solidFill>
                  <a:srgbClr val="FF0000"/>
                </a:solidFill>
                <a:ea typeface="新細明體" charset="-120"/>
              </a:rPr>
              <a:t>diffusion</a:t>
            </a:r>
            <a:r>
              <a:rPr lang="en-US" altLang="zh-TW" sz="2400" b="0" kern="0" dirty="0">
                <a:ea typeface="新細明體" charset="-120"/>
              </a:rPr>
              <a:t>: </a:t>
            </a:r>
            <a:r>
              <a:rPr lang="en-US" altLang="zh-TW" sz="2400" b="0" kern="0" dirty="0" smtClean="0">
                <a:ea typeface="新細明體" charset="-120"/>
              </a:rPr>
              <a:t>small atoms move through the interstitial spaces between the larger matrix atoms.</a:t>
            </a:r>
            <a:endParaRPr lang="en-US" altLang="zh-TW" sz="2400" b="0" kern="0" baseline="-25000" dirty="0">
              <a:ea typeface="新細明體" charset="-120"/>
            </a:endParaRPr>
          </a:p>
          <a:p>
            <a:r>
              <a:rPr lang="en-US" altLang="zh-TW" sz="2400" kern="0" dirty="0" smtClean="0">
                <a:solidFill>
                  <a:srgbClr val="0000FF"/>
                </a:solidFill>
                <a:ea typeface="新細明體" charset="-120"/>
              </a:rPr>
              <a:t>Fick’s first law</a:t>
            </a:r>
            <a:r>
              <a:rPr lang="en-US" altLang="zh-TW" sz="2400" b="0" kern="0" dirty="0" smtClean="0">
                <a:ea typeface="新細明體" charset="-120"/>
              </a:rPr>
              <a:t>: for the steady-state conditions.</a:t>
            </a:r>
            <a:br>
              <a:rPr lang="en-US" altLang="zh-TW" sz="2400" b="0" kern="0" dirty="0" smtClean="0">
                <a:ea typeface="新細明體" charset="-120"/>
              </a:rPr>
            </a:br>
            <a:r>
              <a:rPr lang="en-US" altLang="zh-TW" sz="2400" b="0" kern="0" dirty="0" smtClean="0">
                <a:ea typeface="新細明體" charset="-120"/>
              </a:rPr>
              <a:t/>
            </a:r>
            <a:br>
              <a:rPr lang="en-US" altLang="zh-TW" sz="2400" b="0" kern="0" dirty="0" smtClean="0">
                <a:ea typeface="新細明體" charset="-120"/>
              </a:rPr>
            </a:br>
            <a:r>
              <a:rPr lang="en-US" altLang="zh-TW" sz="2400" b="0" kern="0" dirty="0" smtClean="0">
                <a:ea typeface="新細明體" charset="-120"/>
              </a:rPr>
              <a:t/>
            </a:r>
            <a:br>
              <a:rPr lang="en-US" altLang="zh-TW" sz="2400" b="0" kern="0" dirty="0" smtClean="0">
                <a:ea typeface="新細明體" charset="-120"/>
              </a:rPr>
            </a:br>
            <a:endParaRPr lang="en-US" altLang="zh-TW" sz="2400" b="0" kern="0" dirty="0" smtClean="0">
              <a:ea typeface="新細明體" charset="-120"/>
            </a:endParaRPr>
          </a:p>
          <a:p>
            <a:r>
              <a:rPr lang="en-US" altLang="zh-TW" sz="2400" kern="0" dirty="0" smtClean="0">
                <a:solidFill>
                  <a:srgbClr val="0000FF"/>
                </a:solidFill>
                <a:ea typeface="新細明體" charset="-120"/>
              </a:rPr>
              <a:t>Fick’s second </a:t>
            </a:r>
            <a:r>
              <a:rPr lang="en-US" altLang="zh-TW" sz="2400" kern="0" dirty="0">
                <a:solidFill>
                  <a:srgbClr val="0000FF"/>
                </a:solidFill>
                <a:ea typeface="新細明體" charset="-120"/>
              </a:rPr>
              <a:t>law</a:t>
            </a:r>
            <a:r>
              <a:rPr lang="en-US" altLang="zh-TW" sz="2400" b="0" kern="0" dirty="0">
                <a:ea typeface="新細明體" charset="-120"/>
              </a:rPr>
              <a:t>: for the </a:t>
            </a:r>
            <a:r>
              <a:rPr lang="en-US" altLang="zh-TW" sz="2400" b="0" kern="0" dirty="0" smtClean="0">
                <a:ea typeface="新細明體" charset="-120"/>
              </a:rPr>
              <a:t>non-steady-state conditions.</a:t>
            </a:r>
          </a:p>
          <a:p>
            <a:r>
              <a:rPr lang="en-US" altLang="zh-TW" sz="2400" kern="0" dirty="0" smtClean="0">
                <a:solidFill>
                  <a:srgbClr val="6600CC"/>
                </a:solidFill>
                <a:ea typeface="新細明體" charset="-120"/>
              </a:rPr>
              <a:t>Temperature dependence</a:t>
            </a:r>
            <a:r>
              <a:rPr lang="en-US" altLang="zh-TW" sz="2400" b="0" kern="0" dirty="0" smtClean="0">
                <a:ea typeface="新細明體" charset="-120"/>
              </a:rPr>
              <a:t>:  </a:t>
            </a:r>
            <a:r>
              <a:rPr lang="en-US" altLang="zh-TW" b="0" i="1" kern="0" dirty="0" smtClean="0">
                <a:ea typeface="新細明體" charset="-120"/>
              </a:rPr>
              <a:t>D</a:t>
            </a:r>
            <a:r>
              <a:rPr lang="en-US" altLang="zh-TW" b="0" kern="0" dirty="0" smtClean="0">
                <a:ea typeface="新細明體" charset="-120"/>
              </a:rPr>
              <a:t> = </a:t>
            </a:r>
            <a:r>
              <a:rPr lang="en-US" altLang="zh-TW" b="0" i="1" kern="0" dirty="0" smtClean="0">
                <a:ea typeface="新細明體" charset="-120"/>
              </a:rPr>
              <a:t>D</a:t>
            </a:r>
            <a:r>
              <a:rPr lang="en-US" altLang="zh-TW" b="0" kern="0" baseline="-25000" dirty="0" smtClean="0">
                <a:ea typeface="新細明體" charset="-120"/>
              </a:rPr>
              <a:t>0</a:t>
            </a:r>
            <a:r>
              <a:rPr lang="en-US" altLang="zh-TW" b="0" kern="0" dirty="0" smtClean="0">
                <a:ea typeface="新細明體" charset="-120"/>
              </a:rPr>
              <a:t> </a:t>
            </a:r>
            <a:r>
              <a:rPr lang="en-US" altLang="zh-TW" b="0" i="1" kern="0" dirty="0" err="1" smtClean="0">
                <a:ea typeface="新細明體" charset="-120"/>
              </a:rPr>
              <a:t>e</a:t>
            </a:r>
            <a:r>
              <a:rPr lang="en-US" altLang="zh-TW" b="0" i="1" kern="0" baseline="30000" dirty="0" err="1" smtClean="0">
                <a:ea typeface="新細明體" charset="-120"/>
                <a:sym typeface="Symbol"/>
              </a:rPr>
              <a:t>Q</a:t>
            </a:r>
            <a:r>
              <a:rPr lang="en-US" altLang="zh-TW" b="0" i="1" kern="0" baseline="30000" dirty="0" smtClean="0">
                <a:ea typeface="新細明體" charset="-120"/>
                <a:sym typeface="Symbol"/>
              </a:rPr>
              <a:t>/RT</a:t>
            </a:r>
          </a:p>
          <a:p>
            <a:r>
              <a:rPr lang="en-US" altLang="zh-TW" sz="2400" kern="0" dirty="0" smtClean="0">
                <a:solidFill>
                  <a:srgbClr val="6600CC"/>
                </a:solidFill>
                <a:ea typeface="新細明體" charset="-120"/>
                <a:sym typeface="Symbol"/>
              </a:rPr>
              <a:t>Applications</a:t>
            </a:r>
            <a:r>
              <a:rPr lang="en-US" altLang="zh-TW" sz="2400" b="0" kern="0" dirty="0" smtClean="0">
                <a:ea typeface="新細明體" charset="-120"/>
                <a:sym typeface="Symbol"/>
              </a:rPr>
              <a:t>: Gas-carburizing for surface hardening steel,</a:t>
            </a:r>
            <a:br>
              <a:rPr lang="en-US" altLang="zh-TW" sz="2400" b="0" kern="0" dirty="0" smtClean="0">
                <a:ea typeface="新細明體" charset="-120"/>
                <a:sym typeface="Symbol"/>
              </a:rPr>
            </a:br>
            <a:r>
              <a:rPr lang="en-US" altLang="zh-TW" sz="2400" b="0" kern="0" dirty="0" smtClean="0">
                <a:ea typeface="新細明體" charset="-120"/>
                <a:sym typeface="Symbol"/>
              </a:rPr>
              <a:t>Impurity diffusion of silicon wafers for ICs.</a:t>
            </a:r>
            <a:endParaRPr lang="en-US" altLang="zh-TW" sz="2400" b="0" kern="0" dirty="0" smtClean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sz="2400" b="0" kern="0" dirty="0" smtClean="0">
                <a:ea typeface="新細明體" charset="-120"/>
              </a:rPr>
              <a:t>      </a:t>
            </a: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814263"/>
              </p:ext>
            </p:extLst>
          </p:nvPr>
        </p:nvGraphicFramePr>
        <p:xfrm>
          <a:off x="1259632" y="3212976"/>
          <a:ext cx="18938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方程式" r:id="rId3" imgW="736560" imgH="393480" progId="Equation.3">
                  <p:embed/>
                </p:oleObj>
              </mc:Choice>
              <mc:Fallback>
                <p:oleObj name="方程式" r:id="rId3" imgW="736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2976"/>
                        <a:ext cx="189388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11496"/>
              </p:ext>
            </p:extLst>
          </p:nvPr>
        </p:nvGraphicFramePr>
        <p:xfrm>
          <a:off x="5076056" y="3284984"/>
          <a:ext cx="264636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方程式" r:id="rId5" imgW="1206360" imgH="431640" progId="Equation.3">
                  <p:embed/>
                </p:oleObj>
              </mc:Choice>
              <mc:Fallback>
                <p:oleObj name="方程式" r:id="rId5" imgW="1206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284984"/>
                        <a:ext cx="2646362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782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sz="3600" b="1" smtClean="0">
                <a:ea typeface="新細明體" charset="-120"/>
              </a:rPr>
              <a:t>Rate Process in Solids (Cont..)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66800"/>
            <a:ext cx="8137525" cy="50292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As temperature increases, more and more atoms acquire activation energy level. 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Probability</a:t>
            </a:r>
            <a:r>
              <a:rPr lang="en-US" altLang="zh-TW" sz="2800" dirty="0" smtClean="0">
                <a:ea typeface="新細明體" charset="-120"/>
              </a:rPr>
              <a:t> of finding an atom/molecule with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energy E* </a:t>
            </a:r>
            <a:r>
              <a:rPr lang="en-US" altLang="zh-TW" sz="2800" dirty="0" smtClean="0">
                <a:ea typeface="新細明體" charset="-120"/>
              </a:rPr>
              <a:t>greater than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average energy E </a:t>
            </a:r>
            <a:r>
              <a:rPr lang="en-US" altLang="zh-TW" sz="2800" dirty="0" smtClean="0">
                <a:ea typeface="新細明體" charset="-120"/>
              </a:rPr>
              <a:t>of all atoms/molecules is given by</a:t>
            </a:r>
          </a:p>
          <a:p>
            <a:pPr>
              <a:buFontTx/>
              <a:buNone/>
            </a:pPr>
            <a:r>
              <a:rPr lang="en-US" altLang="zh-TW" sz="2800" dirty="0" smtClean="0">
                <a:ea typeface="新細明體" charset="-120"/>
              </a:rPr>
              <a:t>         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698625" y="3644900"/>
          <a:ext cx="53641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方程式" r:id="rId4" imgW="1549080" imgH="228600" progId="Equation.3">
                  <p:embed/>
                </p:oleObj>
              </mc:Choice>
              <mc:Fallback>
                <p:oleObj name="方程式" r:id="rId4" imgW="15490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644900"/>
                        <a:ext cx="536416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295400" y="4730750"/>
            <a:ext cx="6917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= </a:t>
            </a:r>
            <a:r>
              <a:rPr lang="en-US" altLang="zh-TW" sz="2400" dirty="0" err="1">
                <a:ea typeface="新細明體" charset="-120"/>
              </a:rPr>
              <a:t>Boltzman’s</a:t>
            </a:r>
            <a:r>
              <a:rPr lang="en-US" altLang="zh-TW" sz="2400" dirty="0">
                <a:ea typeface="新細明體" charset="-120"/>
              </a:rPr>
              <a:t> Constant = 1.38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</a:t>
            </a:r>
            <a:r>
              <a:rPr lang="en-US" altLang="zh-TW" sz="2400" dirty="0">
                <a:ea typeface="新細明體" charset="-120"/>
              </a:rPr>
              <a:t> 10</a:t>
            </a:r>
            <a:r>
              <a:rPr lang="en-US" altLang="zh-TW" sz="2400" baseline="30000" dirty="0">
                <a:ea typeface="新細明體" charset="-120"/>
                <a:sym typeface="Symbol" pitchFamily="18" charset="2"/>
              </a:rPr>
              <a:t></a:t>
            </a:r>
            <a:r>
              <a:rPr lang="en-US" altLang="zh-TW" sz="2400" baseline="30000" dirty="0">
                <a:ea typeface="新細明體" charset="-120"/>
              </a:rPr>
              <a:t>23</a:t>
            </a:r>
            <a:r>
              <a:rPr lang="en-US" altLang="zh-TW" sz="2400" dirty="0">
                <a:ea typeface="新細明體" charset="-120"/>
              </a:rPr>
              <a:t>  </a:t>
            </a:r>
            <a:r>
              <a:rPr lang="en-US" altLang="zh-TW" sz="2400" dirty="0" smtClean="0">
                <a:ea typeface="新細明體" charset="-120"/>
              </a:rPr>
              <a:t>J/</a:t>
            </a:r>
            <a:r>
              <a:rPr lang="en-US" altLang="zh-TW" sz="2400" dirty="0" err="1" smtClean="0">
                <a:ea typeface="新細明體" charset="-120"/>
              </a:rPr>
              <a:t>atom</a:t>
            </a:r>
            <a:r>
              <a:rPr lang="en-US" altLang="zh-TW" sz="2400" dirty="0" err="1" smtClean="0">
                <a:ea typeface="新細明體" charset="-120"/>
                <a:sym typeface="Symbol"/>
              </a:rPr>
              <a:t></a:t>
            </a:r>
            <a:r>
              <a:rPr lang="en-US" altLang="zh-TW" sz="2400" dirty="0" err="1" smtClean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331913" y="5373688"/>
            <a:ext cx="3783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>
                <a:ea typeface="新細明體" charset="-120"/>
              </a:rPr>
              <a:t>T</a:t>
            </a:r>
            <a:r>
              <a:rPr lang="en-US" altLang="zh-TW" sz="2400" dirty="0">
                <a:ea typeface="新細明體" charset="-120"/>
              </a:rPr>
              <a:t> = Temperature in Kelvin.</a:t>
            </a:r>
          </a:p>
        </p:txBody>
      </p:sp>
      <p:sp>
        <p:nvSpPr>
          <p:cNvPr id="922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93D559-B3B8-4134-80B6-1C4824B6F12F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sz="3600" b="1" smtClean="0">
                <a:ea typeface="新細明體" charset="-120"/>
              </a:rPr>
              <a:t>Rate Process in Solids (Cont..)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The </a:t>
            </a:r>
            <a:r>
              <a:rPr lang="en-US" altLang="zh-TW" sz="2800" dirty="0" smtClean="0">
                <a:solidFill>
                  <a:srgbClr val="0000FF"/>
                </a:solidFill>
                <a:ea typeface="新細明體" charset="-120"/>
              </a:rPr>
              <a:t>fraction of atoms </a:t>
            </a:r>
            <a:r>
              <a:rPr lang="en-US" altLang="zh-TW" sz="2800" dirty="0" smtClean="0">
                <a:ea typeface="新細明體" charset="-120"/>
              </a:rPr>
              <a:t>having energies greater than E* in a system (when E* is much greater than average energy E) is given by </a:t>
            </a: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2952750" y="2673350"/>
          <a:ext cx="24384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方程式" r:id="rId4" imgW="888840" imgH="482400" progId="Equation.3">
                  <p:embed/>
                </p:oleObj>
              </mc:Choice>
              <mc:Fallback>
                <p:oleObj name="方程式" r:id="rId4" imgW="88884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673350"/>
                        <a:ext cx="24384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46238" y="4292600"/>
            <a:ext cx="656431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>
                <a:ea typeface="新細明體" charset="-120"/>
              </a:rPr>
              <a:t>n</a:t>
            </a:r>
            <a:r>
              <a:rPr lang="en-US" altLang="zh-TW" sz="2400" dirty="0">
                <a:ea typeface="新細明體" charset="-120"/>
              </a:rPr>
              <a:t> = Number of molecules greater than energy E*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 err="1">
                <a:ea typeface="新細明體" charset="-120"/>
              </a:rPr>
              <a:t>N</a:t>
            </a:r>
            <a:r>
              <a:rPr lang="en-US" altLang="zh-TW" sz="2400" baseline="-25000" dirty="0" err="1">
                <a:ea typeface="新細明體" charset="-120"/>
              </a:rPr>
              <a:t>total</a:t>
            </a:r>
            <a:r>
              <a:rPr lang="en-US" altLang="zh-TW" sz="2400" dirty="0">
                <a:ea typeface="新細明體" charset="-120"/>
              </a:rPr>
              <a:t> = Total number of molecules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= </a:t>
            </a:r>
            <a:r>
              <a:rPr lang="en-US" altLang="zh-TW" sz="2400" dirty="0" err="1">
                <a:ea typeface="新細明體" charset="-120"/>
              </a:rPr>
              <a:t>Boltzman’s</a:t>
            </a:r>
            <a:r>
              <a:rPr lang="en-US" altLang="zh-TW" sz="2400" dirty="0">
                <a:ea typeface="新細明體" charset="-120"/>
              </a:rPr>
              <a:t> Constant, 8.62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</a:t>
            </a:r>
            <a:r>
              <a:rPr lang="en-US" altLang="zh-TW" sz="2400" dirty="0">
                <a:ea typeface="新細明體" charset="-120"/>
              </a:rPr>
              <a:t> 10</a:t>
            </a:r>
            <a:r>
              <a:rPr lang="en-US" altLang="zh-TW" sz="2400" baseline="30000" dirty="0">
                <a:ea typeface="新細明體" charset="-120"/>
                <a:sym typeface="Symbol" pitchFamily="18" charset="2"/>
              </a:rPr>
              <a:t></a:t>
            </a:r>
            <a:r>
              <a:rPr lang="en-US" altLang="zh-TW" sz="2400" baseline="30000" dirty="0">
                <a:ea typeface="新細明體" charset="-120"/>
              </a:rPr>
              <a:t>5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eV/K</a:t>
            </a:r>
            <a:endParaRPr lang="en-US" altLang="zh-TW" sz="240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>
                <a:ea typeface="新細明體" charset="-120"/>
              </a:rPr>
              <a:t>C</a:t>
            </a:r>
            <a:r>
              <a:rPr lang="en-US" altLang="zh-TW" sz="2400" dirty="0">
                <a:ea typeface="新細明體" charset="-120"/>
              </a:rPr>
              <a:t> = Constant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>
                <a:ea typeface="新細明體" charset="-120"/>
              </a:rPr>
              <a:t>T</a:t>
            </a:r>
            <a:r>
              <a:rPr lang="en-US" altLang="zh-TW" sz="2400" dirty="0">
                <a:ea typeface="新細明體" charset="-120"/>
              </a:rPr>
              <a:t> = Temperature in Kelvin. </a:t>
            </a:r>
          </a:p>
        </p:txBody>
      </p:sp>
      <p:sp>
        <p:nvSpPr>
          <p:cNvPr id="1024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5E1189-2922-4918-85D1-51D66FCB786F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Rate Process in Solids (Cont..)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The number of </a:t>
            </a:r>
            <a:r>
              <a:rPr lang="en-US" altLang="zh-TW" sz="2800" dirty="0" smtClean="0">
                <a:solidFill>
                  <a:srgbClr val="0000FF"/>
                </a:solidFill>
                <a:ea typeface="新細明體" charset="-120"/>
              </a:rPr>
              <a:t>vacancies at equilibrium </a:t>
            </a:r>
            <a:r>
              <a:rPr lang="en-US" altLang="zh-TW" sz="2800" dirty="0" smtClean="0">
                <a:ea typeface="新細明體" charset="-120"/>
              </a:rPr>
              <a:t>at a particular temperature in a metallic crystal lattice is given by</a:t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/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/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/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/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/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/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/>
            </a:r>
            <a:br>
              <a:rPr lang="en-US" altLang="zh-TW" sz="2800" dirty="0" smtClean="0">
                <a:ea typeface="新細明體" charset="-120"/>
              </a:rPr>
            </a:br>
            <a:endParaRPr lang="en-US" altLang="zh-TW" sz="2800" dirty="0" smtClean="0">
              <a:ea typeface="新細明體" charset="-120"/>
            </a:endParaRPr>
          </a:p>
          <a:p>
            <a:endParaRPr lang="en-US" altLang="zh-TW" sz="2800" dirty="0" smtClean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sz="2800" dirty="0" smtClean="0">
                <a:ea typeface="新細明體" charset="-120"/>
              </a:rPr>
              <a:t> </a:t>
            </a:r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3352800" y="2263775"/>
          <a:ext cx="21336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方程式" r:id="rId4" imgW="723600" imgH="444240" progId="Equation.3">
                  <p:embed/>
                </p:oleObj>
              </mc:Choice>
              <mc:Fallback>
                <p:oleObj name="方程式" r:id="rId4" imgW="7236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63775"/>
                        <a:ext cx="213360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85950" y="3865563"/>
            <a:ext cx="61884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 err="1">
                <a:ea typeface="新細明體" charset="-120"/>
              </a:rPr>
              <a:t>n</a:t>
            </a:r>
            <a:r>
              <a:rPr lang="en-US" altLang="zh-TW" sz="2400" i="1" baseline="-25000" dirty="0" err="1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 = Number of vacancies per m</a:t>
            </a:r>
            <a:r>
              <a:rPr lang="en-US" altLang="zh-TW" sz="2400" baseline="30000" dirty="0">
                <a:ea typeface="新細明體" charset="-120"/>
              </a:rPr>
              <a:t>3</a:t>
            </a:r>
            <a:r>
              <a:rPr lang="en-US" altLang="zh-TW" sz="2400" dirty="0">
                <a:ea typeface="新細明體" charset="-120"/>
              </a:rPr>
              <a:t> of metal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 err="1">
                <a:ea typeface="新細明體" charset="-120"/>
              </a:rPr>
              <a:t>E</a:t>
            </a:r>
            <a:r>
              <a:rPr lang="en-US" altLang="zh-TW" sz="2400" i="1" baseline="-25000" dirty="0" err="1">
                <a:ea typeface="新細明體" charset="-120"/>
              </a:rPr>
              <a:t>v</a:t>
            </a:r>
            <a:r>
              <a:rPr lang="en-US" altLang="zh-TW" sz="2400" dirty="0">
                <a:ea typeface="新細明體" charset="-120"/>
              </a:rPr>
              <a:t> = Activation Energy to form a </a:t>
            </a:r>
            <a:r>
              <a:rPr lang="en-US" altLang="zh-TW" sz="2400" dirty="0" smtClean="0">
                <a:ea typeface="新細明體" charset="-120"/>
              </a:rPr>
              <a:t>vacancy, eV </a:t>
            </a:r>
            <a:endParaRPr lang="en-US" altLang="zh-TW" sz="240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>
                <a:ea typeface="新細明體" charset="-120"/>
              </a:rPr>
              <a:t>T</a:t>
            </a:r>
            <a:r>
              <a:rPr lang="en-US" altLang="zh-TW" sz="2400" dirty="0">
                <a:ea typeface="新細明體" charset="-120"/>
              </a:rPr>
              <a:t> = Absolute Temperature, 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= </a:t>
            </a:r>
            <a:r>
              <a:rPr lang="en-US" altLang="zh-TW" sz="2400" dirty="0" err="1">
                <a:ea typeface="新細明體" charset="-120"/>
              </a:rPr>
              <a:t>Boltzman’s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Constant, </a:t>
            </a:r>
            <a:r>
              <a:rPr lang="en-US" altLang="zh-TW" sz="2400" dirty="0">
                <a:ea typeface="新細明體" charset="-120"/>
              </a:rPr>
              <a:t>8.62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</a:t>
            </a:r>
            <a:r>
              <a:rPr lang="en-US" altLang="zh-TW" sz="2400" dirty="0">
                <a:ea typeface="新細明體" charset="-120"/>
              </a:rPr>
              <a:t> 10</a:t>
            </a:r>
            <a:r>
              <a:rPr lang="en-US" altLang="zh-TW" sz="2400" baseline="30000" dirty="0">
                <a:ea typeface="新細明體" charset="-120"/>
                <a:sym typeface="Symbol" pitchFamily="18" charset="2"/>
              </a:rPr>
              <a:t></a:t>
            </a:r>
            <a:r>
              <a:rPr lang="en-US" altLang="zh-TW" sz="2400" baseline="30000" dirty="0">
                <a:ea typeface="新細明體" charset="-120"/>
              </a:rPr>
              <a:t>5</a:t>
            </a:r>
            <a:r>
              <a:rPr lang="en-US" altLang="zh-TW" sz="2400" dirty="0">
                <a:ea typeface="新細明體" charset="-120"/>
              </a:rPr>
              <a:t> eV/K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 dirty="0">
                <a:ea typeface="新細明體" charset="-120"/>
              </a:rPr>
              <a:t>C</a:t>
            </a:r>
            <a:r>
              <a:rPr lang="en-US" altLang="zh-TW" sz="2400" dirty="0">
                <a:ea typeface="新細明體" charset="-120"/>
              </a:rPr>
              <a:t> = Constant</a:t>
            </a:r>
          </a:p>
        </p:txBody>
      </p:sp>
      <p:sp>
        <p:nvSpPr>
          <p:cNvPr id="1127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264FFB-6003-4D29-A672-578C82D348B7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AF1F42-E1E2-45F6-B9B4-DF59C6D8D56B}" type="slidenum">
              <a:rPr lang="zh-TW" altLang="en-US" sz="1800"/>
              <a:pPr eaLnBrk="1" hangingPunct="1"/>
              <a:t>7</a:t>
            </a:fld>
            <a:endParaRPr lang="en-US" altLang="zh-TW" sz="1800"/>
          </a:p>
        </p:txBody>
      </p:sp>
      <p:sp>
        <p:nvSpPr>
          <p:cNvPr id="12291" name="文字方塊 2"/>
          <p:cNvSpPr txBox="1">
            <a:spLocks noChangeArrowheads="1"/>
          </p:cNvSpPr>
          <p:nvPr/>
        </p:nvSpPr>
        <p:spPr bwMode="auto">
          <a:xfrm>
            <a:off x="107950" y="188913"/>
            <a:ext cx="8964613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400" dirty="0" smtClean="0">
                <a:solidFill>
                  <a:srgbClr val="C00000"/>
                </a:solidFill>
                <a:ea typeface="新細明體" charset="-120"/>
              </a:rPr>
              <a:t>EP</a:t>
            </a:r>
            <a:r>
              <a:rPr lang="zh-TW" altLang="en-US" sz="2400" dirty="0" smtClean="0">
                <a:solidFill>
                  <a:srgbClr val="C0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charset="-120"/>
              </a:rPr>
              <a:t>5.1</a:t>
            </a:r>
            <a:r>
              <a:rPr lang="en-US" altLang="zh-TW" sz="2400" b="0" dirty="0" smtClean="0">
                <a:solidFill>
                  <a:srgbClr val="C00000"/>
                </a:solidFill>
                <a:ea typeface="新細明體" charset="-120"/>
              </a:rPr>
              <a:t> </a:t>
            </a:r>
            <a:r>
              <a:rPr lang="en-US" altLang="zh-TW" sz="2400" b="0" dirty="0">
                <a:ea typeface="新細明體" charset="-120"/>
              </a:rPr>
              <a:t>Calculate (a) the equilibrium </a:t>
            </a:r>
            <a:r>
              <a:rPr lang="en-US" altLang="zh-TW" sz="2400" b="0" dirty="0">
                <a:solidFill>
                  <a:srgbClr val="0000FF"/>
                </a:solidFill>
                <a:ea typeface="新細明體" charset="-120"/>
              </a:rPr>
              <a:t>number of vacancies</a:t>
            </a:r>
            <a:r>
              <a:rPr lang="en-US" altLang="zh-TW" sz="2400" b="0" dirty="0">
                <a:ea typeface="新細明體" charset="-120"/>
              </a:rPr>
              <a:t> per cubic meter in pure copper at 500 </a:t>
            </a:r>
            <a:r>
              <a:rPr lang="en-US" altLang="zh-TW" sz="2400" b="0" dirty="0">
                <a:ea typeface="新細明體" charset="-120"/>
                <a:sym typeface="Symbol" pitchFamily="18" charset="2"/>
              </a:rPr>
              <a:t>C and (b) the </a:t>
            </a:r>
            <a:r>
              <a:rPr lang="en-US" altLang="zh-TW" sz="2400" b="0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vacancy fraction </a:t>
            </a:r>
            <a:r>
              <a:rPr lang="en-US" altLang="zh-TW" sz="2400" b="0" dirty="0">
                <a:ea typeface="新細明體" charset="-120"/>
                <a:sym typeface="Symbol" pitchFamily="18" charset="2"/>
              </a:rPr>
              <a:t>at 500 C in pure copper. Assume: </a:t>
            </a:r>
            <a:r>
              <a:rPr lang="en-US" altLang="zh-TW" sz="2400" b="0" i="1" dirty="0" err="1">
                <a:ea typeface="新細明體" charset="-120"/>
                <a:sym typeface="Symbol" pitchFamily="18" charset="2"/>
              </a:rPr>
              <a:t>E</a:t>
            </a:r>
            <a:r>
              <a:rPr lang="en-US" altLang="zh-TW" sz="2400" b="0" i="1" baseline="-25000" dirty="0" err="1">
                <a:ea typeface="新細明體" charset="-120"/>
                <a:sym typeface="Symbol" pitchFamily="18" charset="2"/>
              </a:rPr>
              <a:t>v</a:t>
            </a:r>
            <a:r>
              <a:rPr lang="en-US" altLang="zh-TW" sz="2400" b="0" baseline="-25000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b="0" dirty="0">
                <a:ea typeface="新細明體" charset="-120"/>
                <a:sym typeface="Symbol" pitchFamily="18" charset="2"/>
              </a:rPr>
              <a:t>= 0.90 eV, </a:t>
            </a:r>
            <a:r>
              <a:rPr lang="en-US" altLang="zh-TW" sz="2400" b="0" i="1" dirty="0">
                <a:ea typeface="新細明體" charset="-120"/>
                <a:sym typeface="Symbol" pitchFamily="18" charset="2"/>
              </a:rPr>
              <a:t>C</a:t>
            </a:r>
            <a:r>
              <a:rPr lang="en-US" altLang="zh-TW" sz="2400" b="0" dirty="0">
                <a:ea typeface="新細明體" charset="-120"/>
                <a:sym typeface="Symbol" pitchFamily="18" charset="2"/>
              </a:rPr>
              <a:t> = 1, </a:t>
            </a:r>
            <a:r>
              <a:rPr lang="en-US" altLang="zh-TW" sz="2400" b="0" i="1" dirty="0">
                <a:ea typeface="新細明體" charset="-120"/>
                <a:sym typeface="Symbol" pitchFamily="18" charset="2"/>
              </a:rPr>
              <a:t></a:t>
            </a:r>
            <a:r>
              <a:rPr lang="en-US" altLang="zh-TW" sz="2400" b="0" dirty="0">
                <a:ea typeface="新細明體" charset="-120"/>
                <a:sym typeface="Symbol" pitchFamily="18" charset="2"/>
              </a:rPr>
              <a:t> = 8.96 10</a:t>
            </a:r>
            <a:r>
              <a:rPr lang="en-US" altLang="zh-TW" sz="2400" b="0" baseline="30000" dirty="0">
                <a:ea typeface="新細明體" charset="-120"/>
                <a:sym typeface="Symbol" pitchFamily="18" charset="2"/>
              </a:rPr>
              <a:t>6</a:t>
            </a:r>
            <a:r>
              <a:rPr lang="en-US" altLang="zh-TW" sz="2400" b="0" dirty="0">
                <a:ea typeface="新細明體" charset="-120"/>
                <a:sym typeface="Symbol" pitchFamily="18" charset="2"/>
              </a:rPr>
              <a:t> g/m</a:t>
            </a:r>
            <a:r>
              <a:rPr lang="en-US" altLang="zh-TW" sz="2400" b="0" baseline="30000" dirty="0">
                <a:ea typeface="新細明體" charset="-120"/>
                <a:sym typeface="Symbol" pitchFamily="18" charset="2"/>
              </a:rPr>
              <a:t>3</a:t>
            </a:r>
            <a:r>
              <a:rPr lang="en-US" altLang="zh-TW" sz="2400" b="0" dirty="0">
                <a:ea typeface="新細明體" charset="-120"/>
                <a:sym typeface="Symbol" pitchFamily="18" charset="2"/>
              </a:rPr>
              <a:t>.</a:t>
            </a:r>
            <a:endParaRPr lang="zh-TW" altLang="en-US" sz="2400" b="0" dirty="0">
              <a:ea typeface="新細明體" charset="-120"/>
            </a:endParaRPr>
          </a:p>
        </p:txBody>
      </p:sp>
      <p:graphicFrame>
        <p:nvGraphicFramePr>
          <p:cNvPr id="12292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77019"/>
              </p:ext>
            </p:extLst>
          </p:nvPr>
        </p:nvGraphicFramePr>
        <p:xfrm>
          <a:off x="463550" y="1556792"/>
          <a:ext cx="80692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方程式" r:id="rId3" imgW="3873240" imgH="457200" progId="Equation.3">
                  <p:embed/>
                </p:oleObj>
              </mc:Choice>
              <mc:Fallback>
                <p:oleObj name="方程式" r:id="rId3" imgW="3873240" imgH="457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556792"/>
                        <a:ext cx="80692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275839"/>
              </p:ext>
            </p:extLst>
          </p:nvPr>
        </p:nvGraphicFramePr>
        <p:xfrm>
          <a:off x="885825" y="2564855"/>
          <a:ext cx="8078788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方程式" r:id="rId5" imgW="3581280" imgH="495000" progId="Equation.3">
                  <p:embed/>
                </p:oleObj>
              </mc:Choice>
              <mc:Fallback>
                <p:oleObj name="方程式" r:id="rId5" imgW="3581280" imgH="4950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564855"/>
                        <a:ext cx="8078788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9761"/>
              </p:ext>
            </p:extLst>
          </p:nvPr>
        </p:nvGraphicFramePr>
        <p:xfrm>
          <a:off x="1258888" y="3782467"/>
          <a:ext cx="664686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方程式" r:id="rId7" imgW="2946240" imgH="482400" progId="Equation.3">
                  <p:embed/>
                </p:oleObj>
              </mc:Choice>
              <mc:Fallback>
                <p:oleObj name="方程式" r:id="rId7" imgW="2946240" imgH="4824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2467"/>
                        <a:ext cx="6646862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1881"/>
              </p:ext>
            </p:extLst>
          </p:nvPr>
        </p:nvGraphicFramePr>
        <p:xfrm>
          <a:off x="598488" y="5013201"/>
          <a:ext cx="82216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方程式" r:id="rId9" imgW="4089240" imgH="482400" progId="Equation.3">
                  <p:embed/>
                </p:oleObj>
              </mc:Choice>
              <mc:Fallback>
                <p:oleObj name="方程式" r:id="rId9" imgW="4089240" imgH="4824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5013201"/>
                        <a:ext cx="822166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1835696" y="6093296"/>
            <a:ext cx="503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接</a:t>
            </a:r>
            <a:r>
              <a:rPr lang="zh-TW" altLang="en-US" sz="2400" dirty="0">
                <a:solidFill>
                  <a:srgbClr val="FF0000"/>
                </a:solidFill>
              </a:rPr>
              <a:t>近</a:t>
            </a:r>
            <a:r>
              <a:rPr lang="zh-TW" altLang="en-US" sz="2400" dirty="0" smtClean="0">
                <a:solidFill>
                  <a:srgbClr val="FF0000"/>
                </a:solidFill>
              </a:rPr>
              <a:t>熔點</a:t>
            </a:r>
            <a:r>
              <a:rPr lang="en-US" altLang="zh-TW" sz="2400" dirty="0" smtClean="0">
                <a:solidFill>
                  <a:srgbClr val="FF0000"/>
                </a:solidFill>
              </a:rPr>
              <a:t>1082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C</a:t>
            </a:r>
            <a:r>
              <a:rPr lang="zh-TW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， </a:t>
            </a:r>
            <a:r>
              <a:rPr lang="en-US" altLang="zh-TW" sz="2400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 i="1" baseline="-250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zh-TW" sz="240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/N</a:t>
            </a:r>
            <a:r>
              <a:rPr lang="en-US" altLang="zh-TW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  4.5  10</a:t>
            </a:r>
            <a:r>
              <a:rPr lang="en-US" altLang="zh-TW" sz="24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4</a:t>
            </a:r>
            <a:endParaRPr lang="zh-TW" altLang="en-US" sz="24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sz="3600" b="1" smtClean="0">
                <a:ea typeface="新細明體" charset="-120"/>
              </a:rPr>
              <a:t>Arrhenius Equation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66800"/>
            <a:ext cx="8713093" cy="502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The rate of chemical reaction is given by </a:t>
            </a: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Arrhenius equation</a:t>
            </a:r>
            <a:r>
              <a:rPr lang="en-US" altLang="zh-TW" b="1" dirty="0" smtClean="0">
                <a:ea typeface="新細明體" charset="-12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b="1" dirty="0" smtClean="0">
                <a:ea typeface="新細明體" charset="-120"/>
              </a:rPr>
              <a:t>          </a:t>
            </a:r>
            <a:r>
              <a:rPr lang="en-US" altLang="zh-TW" dirty="0" smtClean="0">
                <a:ea typeface="新細明體" charset="-120"/>
              </a:rPr>
              <a:t>Rate of reaction = </a:t>
            </a:r>
            <a:r>
              <a:rPr lang="en-US" altLang="zh-TW" i="1" dirty="0" smtClean="0">
                <a:ea typeface="新細明體" charset="-120"/>
              </a:rPr>
              <a:t>C </a:t>
            </a:r>
            <a:r>
              <a:rPr lang="en-US" altLang="zh-TW" i="1" dirty="0" err="1" smtClean="0">
                <a:ea typeface="新細明體" charset="-120"/>
              </a:rPr>
              <a:t>e</a:t>
            </a:r>
            <a:r>
              <a:rPr lang="en-US" altLang="zh-TW" i="1" baseline="30000" dirty="0" err="1" smtClean="0">
                <a:ea typeface="新細明體" charset="-120"/>
                <a:sym typeface="Symbol"/>
              </a:rPr>
              <a:t></a:t>
            </a:r>
            <a:r>
              <a:rPr lang="en-US" altLang="zh-TW" i="1" baseline="30000" dirty="0" err="1" smtClean="0">
                <a:ea typeface="新細明體" charset="-120"/>
              </a:rPr>
              <a:t>Q</a:t>
            </a:r>
            <a:r>
              <a:rPr lang="en-US" altLang="zh-TW" i="1" baseline="30000" dirty="0" smtClean="0">
                <a:ea typeface="新細明體" charset="-120"/>
              </a:rPr>
              <a:t>/RT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ea typeface="新細明體" charset="-120"/>
              </a:rPr>
              <a:t>    </a:t>
            </a:r>
            <a:r>
              <a:rPr lang="en-US" altLang="zh-TW" sz="2800" i="1" dirty="0" smtClean="0">
                <a:ea typeface="新細明體" charset="-120"/>
              </a:rPr>
              <a:t>Q</a:t>
            </a:r>
            <a:r>
              <a:rPr lang="en-US" altLang="zh-TW" sz="2800" dirty="0" smtClean="0">
                <a:ea typeface="新細明體" charset="-120"/>
              </a:rPr>
              <a:t> = Activation energy, J/</a:t>
            </a:r>
            <a:r>
              <a:rPr lang="en-US" altLang="zh-TW" sz="2800" dirty="0" err="1" smtClean="0">
                <a:ea typeface="新細明體" charset="-120"/>
              </a:rPr>
              <a:t>mol</a:t>
            </a:r>
            <a:r>
              <a:rPr lang="en-US" altLang="zh-TW" sz="2800" dirty="0" smtClean="0">
                <a:ea typeface="新細明體" charset="-120"/>
              </a:rPr>
              <a:t> or </a:t>
            </a:r>
            <a:r>
              <a:rPr lang="en-US" altLang="zh-TW" sz="2800" dirty="0" err="1" smtClean="0">
                <a:ea typeface="新細明體" charset="-120"/>
              </a:rPr>
              <a:t>cal</a:t>
            </a:r>
            <a:r>
              <a:rPr lang="en-US" altLang="zh-TW" sz="2800" dirty="0" smtClean="0">
                <a:ea typeface="新細明體" charset="-120"/>
              </a:rPr>
              <a:t>/</a:t>
            </a:r>
            <a:r>
              <a:rPr lang="en-US" altLang="zh-TW" sz="2800" dirty="0" err="1" smtClean="0">
                <a:ea typeface="新細明體" charset="-120"/>
              </a:rPr>
              <a:t>mol</a:t>
            </a:r>
            <a:endParaRPr lang="en-US" altLang="zh-TW" sz="2800" dirty="0" smtClean="0">
              <a:ea typeface="新細明體" charset="-120"/>
            </a:endParaRPr>
          </a:p>
          <a:p>
            <a:pPr indent="19050">
              <a:lnSpc>
                <a:spcPct val="90000"/>
              </a:lnSpc>
              <a:buFontTx/>
              <a:buNone/>
              <a:defRPr/>
            </a:pPr>
            <a:r>
              <a:rPr lang="en-US" altLang="zh-TW" sz="2800" i="1" dirty="0" smtClean="0">
                <a:ea typeface="新細明體" charset="-120"/>
              </a:rPr>
              <a:t>R</a:t>
            </a:r>
            <a:r>
              <a:rPr lang="en-US" altLang="zh-TW" sz="2800" dirty="0" smtClean="0">
                <a:ea typeface="新細明體" charset="-120"/>
              </a:rPr>
              <a:t> = Molar gas constant, 8.314 J/</a:t>
            </a:r>
            <a:r>
              <a:rPr lang="en-US" altLang="zh-TW" sz="2800" dirty="0" err="1" smtClean="0">
                <a:ea typeface="新細明體" charset="-120"/>
              </a:rPr>
              <a:t>mol</a:t>
            </a:r>
            <a:r>
              <a:rPr lang="en-US" altLang="zh-TW" sz="2800" dirty="0" err="1" smtClean="0">
                <a:ea typeface="新細明體" charset="-120"/>
                <a:sym typeface="Symbol"/>
              </a:rPr>
              <a:t></a:t>
            </a:r>
            <a:r>
              <a:rPr lang="en-US" altLang="zh-TW" sz="2800" dirty="0" err="1" smtClean="0">
                <a:ea typeface="新細明體" charset="-120"/>
              </a:rPr>
              <a:t>K</a:t>
            </a:r>
            <a:r>
              <a:rPr lang="en-US" altLang="zh-TW" sz="2800" dirty="0" smtClean="0">
                <a:ea typeface="新細明體" charset="-120"/>
              </a:rPr>
              <a:t>, 1.987 </a:t>
            </a:r>
            <a:r>
              <a:rPr lang="en-US" altLang="zh-TW" sz="2800" dirty="0" err="1" smtClean="0">
                <a:ea typeface="新細明體" charset="-120"/>
              </a:rPr>
              <a:t>cal</a:t>
            </a:r>
            <a:r>
              <a:rPr lang="en-US" altLang="zh-TW" sz="2800" dirty="0" smtClean="0">
                <a:ea typeface="新細明體" charset="-120"/>
              </a:rPr>
              <a:t>/</a:t>
            </a:r>
            <a:r>
              <a:rPr lang="en-US" altLang="zh-TW" sz="2800" dirty="0" err="1" smtClean="0">
                <a:ea typeface="新細明體" charset="-120"/>
              </a:rPr>
              <a:t>mol</a:t>
            </a:r>
            <a:r>
              <a:rPr lang="en-US" altLang="zh-TW" sz="2800" dirty="0">
                <a:ea typeface="新細明體" charset="-120"/>
                <a:sym typeface="Symbol"/>
              </a:rPr>
              <a:t> </a:t>
            </a:r>
            <a:r>
              <a:rPr lang="en-US" altLang="zh-TW" sz="2800" dirty="0">
                <a:ea typeface="新細明體" charset="-120"/>
              </a:rPr>
              <a:t>K</a:t>
            </a:r>
            <a:endParaRPr lang="en-US" altLang="zh-TW" sz="2800" dirty="0" smtClean="0">
              <a:ea typeface="新細明體" charset="-120"/>
            </a:endParaRPr>
          </a:p>
          <a:p>
            <a:pPr indent="19050">
              <a:lnSpc>
                <a:spcPct val="90000"/>
              </a:lnSpc>
              <a:buFontTx/>
              <a:buNone/>
              <a:defRPr/>
            </a:pPr>
            <a:r>
              <a:rPr lang="en-US" altLang="zh-TW" sz="2800" i="1" dirty="0" smtClean="0">
                <a:ea typeface="新細明體" charset="-120"/>
              </a:rPr>
              <a:t>T</a:t>
            </a:r>
            <a:r>
              <a:rPr lang="en-US" altLang="zh-TW" sz="2800" dirty="0" smtClean="0">
                <a:ea typeface="新細明體" charset="-120"/>
              </a:rPr>
              <a:t> = Temperature in Kelvin, K</a:t>
            </a:r>
          </a:p>
          <a:p>
            <a:pPr indent="19050">
              <a:lnSpc>
                <a:spcPct val="90000"/>
              </a:lnSpc>
              <a:buFontTx/>
              <a:buNone/>
              <a:defRPr/>
            </a:pPr>
            <a:r>
              <a:rPr lang="en-US" altLang="zh-TW" sz="2800" i="1" dirty="0" smtClean="0">
                <a:ea typeface="新細明體" charset="-120"/>
              </a:rPr>
              <a:t>C</a:t>
            </a:r>
            <a:r>
              <a:rPr lang="en-US" altLang="zh-TW" sz="2800" dirty="0" smtClean="0">
                <a:ea typeface="新細明體" charset="-120"/>
              </a:rPr>
              <a:t> = Rate constant (Independent of  temperature)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800" dirty="0" smtClean="0">
              <a:ea typeface="新細明體" charset="-12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800" dirty="0" smtClean="0">
                <a:ea typeface="新細明體" charset="-120"/>
              </a:rPr>
              <a:t>Rate of reaction depends upon </a:t>
            </a:r>
            <a:r>
              <a:rPr lang="en-US" altLang="zh-TW" sz="2800" dirty="0" smtClean="0">
                <a:solidFill>
                  <a:srgbClr val="0000FF"/>
                </a:solidFill>
                <a:ea typeface="新細明體" charset="-120"/>
              </a:rPr>
              <a:t>number of reacting molecules that have activation energy of E* or greater</a:t>
            </a:r>
            <a:r>
              <a:rPr lang="en-US" altLang="zh-TW" sz="2800" dirty="0" smtClean="0">
                <a:ea typeface="新細明體" charset="-120"/>
              </a:rPr>
              <a:t>. 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601692-6F54-4010-9422-8616151C27D5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66800"/>
            <a:ext cx="7772400" cy="5029200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Arrhenius equation can also be written as</a:t>
            </a:r>
          </a:p>
          <a:p>
            <a:pPr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           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ln (rate) = ln 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C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 – 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Q/RT</a:t>
            </a:r>
          </a:p>
          <a:p>
            <a:pPr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or       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log</a:t>
            </a:r>
            <a:r>
              <a:rPr lang="en-US" altLang="zh-TW" sz="2400" b="1" baseline="-25000" dirty="0" smtClean="0">
                <a:solidFill>
                  <a:srgbClr val="0000FF"/>
                </a:solidFill>
                <a:ea typeface="新細明體" charset="-120"/>
              </a:rPr>
              <a:t>10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 (rate) = log</a:t>
            </a:r>
            <a:r>
              <a:rPr lang="en-US" altLang="zh-TW" sz="2400" b="1" baseline="-25000" dirty="0" smtClean="0">
                <a:solidFill>
                  <a:srgbClr val="0000FF"/>
                </a:solidFill>
                <a:ea typeface="新細明體" charset="-120"/>
              </a:rPr>
              <a:t>10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C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 – 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/(2.303 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RT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) </a:t>
            </a:r>
          </a:p>
          <a:p>
            <a:pPr>
              <a:buFontTx/>
              <a:buNone/>
            </a:pPr>
            <a:endParaRPr lang="en-US" altLang="zh-TW" sz="2400" dirty="0" smtClean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Which is similar to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ea typeface="新細明體" charset="-120"/>
              </a:rPr>
              <a:t>         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y 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= 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b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 + 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mx</a:t>
            </a:r>
          </a:p>
          <a:p>
            <a:pPr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Which is equation of a </a:t>
            </a:r>
            <a:r>
              <a:rPr lang="en-US" altLang="zh-TW" sz="2400" dirty="0" smtClean="0">
                <a:solidFill>
                  <a:srgbClr val="CC3300"/>
                </a:solidFill>
                <a:ea typeface="新細明體" charset="-120"/>
              </a:rPr>
              <a:t>straight line</a:t>
            </a:r>
          </a:p>
          <a:p>
            <a:pPr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With </a:t>
            </a:r>
            <a:r>
              <a:rPr lang="en-US" altLang="zh-TW" sz="2400" i="1" dirty="0" smtClean="0">
                <a:ea typeface="新細明體" charset="-120"/>
              </a:rPr>
              <a:t>y</a:t>
            </a:r>
            <a:r>
              <a:rPr lang="en-US" altLang="zh-TW" sz="2400" dirty="0" smtClean="0">
                <a:ea typeface="新細明體" charset="-120"/>
              </a:rPr>
              <a:t> intercept as ‘</a:t>
            </a:r>
            <a:r>
              <a:rPr lang="en-US" altLang="zh-TW" sz="2400" i="1" dirty="0" smtClean="0">
                <a:ea typeface="新細明體" charset="-120"/>
              </a:rPr>
              <a:t>b</a:t>
            </a:r>
            <a:r>
              <a:rPr lang="en-US" altLang="zh-TW" sz="2400" dirty="0" smtClean="0">
                <a:ea typeface="新細明體" charset="-120"/>
              </a:rPr>
              <a:t>’ and slope ‘</a:t>
            </a:r>
            <a:r>
              <a:rPr lang="en-US" altLang="zh-TW" sz="2400" i="1" dirty="0" smtClean="0">
                <a:ea typeface="新細明體" charset="-120"/>
              </a:rPr>
              <a:t>m</a:t>
            </a:r>
            <a:r>
              <a:rPr lang="en-US" altLang="zh-TW" sz="2400" dirty="0" smtClean="0">
                <a:ea typeface="新細明體" charset="-120"/>
              </a:rPr>
              <a:t>’. 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598613" y="4738688"/>
            <a:ext cx="24689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ea typeface="新細明體" charset="-120"/>
              </a:rPr>
              <a:t>y</a:t>
            </a:r>
            <a:r>
              <a:rPr lang="en-US" altLang="zh-TW" sz="2000" dirty="0">
                <a:ea typeface="新細明體" charset="-120"/>
              </a:rPr>
              <a:t>               Log</a:t>
            </a:r>
            <a:r>
              <a:rPr lang="en-US" altLang="zh-TW" sz="2000" baseline="-25000" dirty="0">
                <a:ea typeface="新細明體" charset="-120"/>
              </a:rPr>
              <a:t>10</a:t>
            </a:r>
            <a:r>
              <a:rPr lang="en-US" altLang="zh-TW" sz="2000" dirty="0">
                <a:ea typeface="新細明體" charset="-120"/>
              </a:rPr>
              <a:t>(rate)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               (1/T)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ea typeface="新細明體" charset="-120"/>
              </a:rPr>
              <a:t>b</a:t>
            </a:r>
            <a:r>
              <a:rPr lang="en-US" altLang="zh-TW" sz="2000" dirty="0">
                <a:ea typeface="新細明體" charset="-120"/>
              </a:rPr>
              <a:t>               Log</a:t>
            </a:r>
            <a:r>
              <a:rPr lang="en-US" altLang="zh-TW" sz="2000" baseline="-25000" dirty="0">
                <a:ea typeface="新細明體" charset="-120"/>
              </a:rPr>
              <a:t>10</a:t>
            </a:r>
            <a:r>
              <a:rPr lang="en-US" altLang="zh-TW" sz="2000" dirty="0">
                <a:ea typeface="新細明體" charset="-120"/>
              </a:rPr>
              <a:t>(C)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ea typeface="新細明體" charset="-120"/>
              </a:rPr>
              <a:t>m</a:t>
            </a:r>
            <a:r>
              <a:rPr lang="en-US" altLang="zh-TW" sz="2000" dirty="0">
                <a:ea typeface="新細明體" charset="-120"/>
              </a:rPr>
              <a:t>              </a:t>
            </a:r>
            <a:r>
              <a:rPr lang="en-US" altLang="zh-TW" sz="2000" dirty="0" smtClean="0">
                <a:ea typeface="新細明體" charset="-120"/>
                <a:sym typeface="Symbol" panose="05050102010706020507" pitchFamily="18" charset="2"/>
              </a:rPr>
              <a:t>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Q</a:t>
            </a:r>
            <a:r>
              <a:rPr lang="en-US" altLang="zh-TW" sz="2000" dirty="0" smtClean="0">
                <a:ea typeface="新細明體" charset="-120"/>
              </a:rPr>
              <a:t>/2.303R</a:t>
            </a:r>
            <a:endParaRPr lang="en-US" altLang="zh-TW" sz="2000" dirty="0">
              <a:ea typeface="新細明體" charset="-120"/>
            </a:endParaRP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1981200" y="4876800"/>
            <a:ext cx="595313" cy="152400"/>
          </a:xfrm>
          <a:prstGeom prst="rightArrow">
            <a:avLst>
              <a:gd name="adj1" fmla="val 50000"/>
              <a:gd name="adj2" fmla="val 976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zh-TW" sz="2000">
              <a:ea typeface="新細明體" charset="-120"/>
            </a:endParaRP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1979613" y="5181600"/>
            <a:ext cx="595312" cy="152400"/>
          </a:xfrm>
          <a:prstGeom prst="rightArrow">
            <a:avLst>
              <a:gd name="adj1" fmla="val 50000"/>
              <a:gd name="adj2" fmla="val 976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zh-TW" sz="2000">
              <a:ea typeface="新細明體" charset="-120"/>
            </a:endParaRP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5486400"/>
            <a:ext cx="595313" cy="152400"/>
          </a:xfrm>
          <a:prstGeom prst="rightArrow">
            <a:avLst>
              <a:gd name="adj1" fmla="val 50000"/>
              <a:gd name="adj2" fmla="val 976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zh-TW" sz="2000">
              <a:ea typeface="新細明體" charset="-120"/>
            </a:endParaRPr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1981200" y="5791200"/>
            <a:ext cx="595313" cy="152400"/>
          </a:xfrm>
          <a:prstGeom prst="rightArrow">
            <a:avLst>
              <a:gd name="adj1" fmla="val 50000"/>
              <a:gd name="adj2" fmla="val 976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zh-TW" sz="2000">
              <a:ea typeface="新細明體" charset="-120"/>
            </a:endParaRPr>
          </a:p>
        </p:txBody>
      </p:sp>
      <p:sp>
        <p:nvSpPr>
          <p:cNvPr id="14344" name="Text Box 12"/>
          <p:cNvSpPr txBox="1">
            <a:spLocks noChangeArrowheads="1"/>
          </p:cNvSpPr>
          <p:nvPr/>
        </p:nvSpPr>
        <p:spPr bwMode="auto">
          <a:xfrm>
            <a:off x="6308725" y="6381750"/>
            <a:ext cx="16256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charset="-120"/>
              </a:rPr>
              <a:t>Arrhenius plot</a:t>
            </a:r>
          </a:p>
        </p:txBody>
      </p:sp>
      <p:pic>
        <p:nvPicPr>
          <p:cNvPr id="14345" name="Picture 11" descr="product_macmill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214313"/>
            <a:ext cx="1071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4" descr="smi53586_05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2428875"/>
            <a:ext cx="3800475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3E0642-DD90-4CC2-872A-1810F961426E}" type="slidenum">
              <a:rPr lang="zh-TW" altLang="en-US" sz="18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800"/>
          </a:p>
        </p:txBody>
      </p:sp>
      <p:sp>
        <p:nvSpPr>
          <p:cNvPr id="143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sz="3600" b="1" smtClean="0">
                <a:ea typeface="新細明體" charset="-120"/>
              </a:rPr>
              <a:t>Arrhenius Plot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7066</TotalTime>
  <Words>1695</Words>
  <Application>Microsoft Office PowerPoint</Application>
  <PresentationFormat>如螢幕大小 (4:3)</PresentationFormat>
  <Paragraphs>273</Paragraphs>
  <Slides>36</Slides>
  <Notes>21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新細明體</vt:lpstr>
      <vt:lpstr>Arial</vt:lpstr>
      <vt:lpstr>Symbol</vt:lpstr>
      <vt:lpstr>Times New Roman</vt:lpstr>
      <vt:lpstr>Wingdings</vt:lpstr>
      <vt:lpstr>1_Default Design</vt:lpstr>
      <vt:lpstr>方程式</vt:lpstr>
      <vt:lpstr>Flash Document</vt:lpstr>
      <vt:lpstr>Equation</vt:lpstr>
      <vt:lpstr>CHAPTER   5</vt:lpstr>
      <vt:lpstr>PowerPoint 簡報</vt:lpstr>
      <vt:lpstr>Rate Processes in Solids</vt:lpstr>
      <vt:lpstr>Rate Process in Solids (Cont..)</vt:lpstr>
      <vt:lpstr>Rate Process in Solids (Cont..)</vt:lpstr>
      <vt:lpstr>Rate Process in Solids (Cont..)</vt:lpstr>
      <vt:lpstr>PowerPoint 簡報</vt:lpstr>
      <vt:lpstr>Arrhenius Equation </vt:lpstr>
      <vt:lpstr>Arrhenius Plot </vt:lpstr>
      <vt:lpstr>Atomic Diffusion in Solids</vt:lpstr>
      <vt:lpstr>Vacancy or Substitutional Diffusion</vt:lpstr>
      <vt:lpstr>Substitutional Diffusion 置換型擴散</vt:lpstr>
      <vt:lpstr>PowerPoint 簡報</vt:lpstr>
      <vt:lpstr>Interstitial Diffusion mechanism</vt:lpstr>
      <vt:lpstr>Steady State Diffusion</vt:lpstr>
      <vt:lpstr>Fick’s First Law 費克第一定律</vt:lpstr>
      <vt:lpstr>PowerPoint 簡報</vt:lpstr>
      <vt:lpstr>Diffusivity  擴散率</vt:lpstr>
      <vt:lpstr>Non-Steady State Diffusion</vt:lpstr>
      <vt:lpstr>Fick’s Second Law – Solution </vt:lpstr>
      <vt:lpstr>PowerPoint 簡報</vt:lpstr>
      <vt:lpstr>Case Hardening 表面硬化</vt:lpstr>
      <vt:lpstr>PowerPoint 簡報</vt:lpstr>
      <vt:lpstr>Gas Carburizing (Cont….)</vt:lpstr>
      <vt:lpstr>PowerPoint 簡報</vt:lpstr>
      <vt:lpstr>PowerPoint 簡報</vt:lpstr>
      <vt:lpstr>PowerPoint 簡報</vt:lpstr>
      <vt:lpstr>Impurity Diffusion into Silicon Wafer</vt:lpstr>
      <vt:lpstr>PowerPoint 簡報</vt:lpstr>
      <vt:lpstr>PowerPoint 簡報</vt:lpstr>
      <vt:lpstr>Effect of Temperature on Diffusion </vt:lpstr>
      <vt:lpstr>Temperature Effect - Example</vt:lpstr>
      <vt:lpstr>PowerPoint 簡報</vt:lpstr>
      <vt:lpstr>PowerPoint 簡報</vt:lpstr>
      <vt:lpstr>PowerPoint 簡報</vt:lpstr>
      <vt:lpstr>PowerPoint 簡報</vt:lpstr>
    </vt:vector>
  </TitlesOfParts>
  <Company>ttu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Materials Science and Engineering Third Edition</dc:title>
  <dc:creator>naveen chandrashekar</dc:creator>
  <cp:lastModifiedBy>SJLin</cp:lastModifiedBy>
  <cp:revision>181</cp:revision>
  <dcterms:created xsi:type="dcterms:W3CDTF">2004-06-05T15:49:47Z</dcterms:created>
  <dcterms:modified xsi:type="dcterms:W3CDTF">2016-03-31T01:08:03Z</dcterms:modified>
</cp:coreProperties>
</file>