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  <p:sldMasterId id="2147483677" r:id="rId6"/>
    <p:sldMasterId id="2147483678" r:id="rId7"/>
    <p:sldMasterId id="2147483679" r:id="rId8"/>
    <p:sldMasterId id="2147483680" r:id="rId9"/>
    <p:sldMasterId id="2147483681" r:id="rId10"/>
    <p:sldMasterId id="2147483682" r:id="rId11"/>
    <p:sldMasterId id="2147483683" r:id="rId12"/>
    <p:sldMasterId id="2147483684" r:id="rId13"/>
    <p:sldMasterId id="2147483685" r:id="rId14"/>
    <p:sldMasterId id="2147483686" r:id="rId15"/>
    <p:sldMasterId id="2147483687" r:id="rId16"/>
    <p:sldMasterId id="2147483688" r:id="rId17"/>
    <p:sldMasterId id="2147483689" r:id="rId18"/>
    <p:sldMasterId id="2147483690" r:id="rId19"/>
    <p:sldMasterId id="2147483691" r:id="rId20"/>
    <p:sldMasterId id="2147483692" r:id="rId21"/>
    <p:sldMasterId id="2147483693" r:id="rId22"/>
    <p:sldMasterId id="2147483694" r:id="rId23"/>
    <p:sldMasterId id="2147483695" r:id="rId24"/>
  </p:sldMasterIdLst>
  <p:notesMasterIdLst>
    <p:notesMasterId r:id="rId25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08" r:id="rId78"/>
    <p:sldId id="309" r:id="rId79"/>
    <p:sldId id="310" r:id="rId80"/>
    <p:sldId id="311" r:id="rId81"/>
    <p:sldId id="312" r:id="rId82"/>
    <p:sldId id="313" r:id="rId83"/>
  </p:sldIdLst>
  <p:sldSz cy="6858000" cx="9144000"/>
  <p:notesSz cx="6858000" cy="9144000"/>
  <p:embeddedFontLst>
    <p:embeddedFont>
      <p:font typeface="Tahoma"/>
      <p:regular r:id="rId84"/>
      <p:bold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5.xml"/><Relationship Id="rId84" Type="http://schemas.openxmlformats.org/officeDocument/2006/relationships/font" Target="fonts/Tahoma-regular.fntdata"/><Relationship Id="rId83" Type="http://schemas.openxmlformats.org/officeDocument/2006/relationships/slide" Target="slides/slide58.xml"/><Relationship Id="rId42" Type="http://schemas.openxmlformats.org/officeDocument/2006/relationships/slide" Target="slides/slide17.xml"/><Relationship Id="rId41" Type="http://schemas.openxmlformats.org/officeDocument/2006/relationships/slide" Target="slides/slide16.xml"/><Relationship Id="rId85" Type="http://schemas.openxmlformats.org/officeDocument/2006/relationships/font" Target="fonts/Tahoma-bold.fntdata"/><Relationship Id="rId44" Type="http://schemas.openxmlformats.org/officeDocument/2006/relationships/slide" Target="slides/slide19.xml"/><Relationship Id="rId43" Type="http://schemas.openxmlformats.org/officeDocument/2006/relationships/slide" Target="slides/slide18.xml"/><Relationship Id="rId46" Type="http://schemas.openxmlformats.org/officeDocument/2006/relationships/slide" Target="slides/slide21.xml"/><Relationship Id="rId45" Type="http://schemas.openxmlformats.org/officeDocument/2006/relationships/slide" Target="slides/slide20.xml"/><Relationship Id="rId80" Type="http://schemas.openxmlformats.org/officeDocument/2006/relationships/slide" Target="slides/slide55.xml"/><Relationship Id="rId82" Type="http://schemas.openxmlformats.org/officeDocument/2006/relationships/slide" Target="slides/slide57.xml"/><Relationship Id="rId81" Type="http://schemas.openxmlformats.org/officeDocument/2006/relationships/slide" Target="slides/slide56.xml"/><Relationship Id="rId1" Type="http://schemas.openxmlformats.org/officeDocument/2006/relationships/theme" Target="theme/theme1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23.xml"/><Relationship Id="rId47" Type="http://schemas.openxmlformats.org/officeDocument/2006/relationships/slide" Target="slides/slide22.xml"/><Relationship Id="rId49" Type="http://schemas.openxmlformats.org/officeDocument/2006/relationships/slide" Target="slides/slide24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48.xml"/><Relationship Id="rId72" Type="http://schemas.openxmlformats.org/officeDocument/2006/relationships/slide" Target="slides/slide47.xml"/><Relationship Id="rId31" Type="http://schemas.openxmlformats.org/officeDocument/2006/relationships/slide" Target="slides/slide6.xml"/><Relationship Id="rId75" Type="http://schemas.openxmlformats.org/officeDocument/2006/relationships/slide" Target="slides/slide50.xml"/><Relationship Id="rId30" Type="http://schemas.openxmlformats.org/officeDocument/2006/relationships/slide" Target="slides/slide5.xml"/><Relationship Id="rId74" Type="http://schemas.openxmlformats.org/officeDocument/2006/relationships/slide" Target="slides/slide49.xml"/><Relationship Id="rId33" Type="http://schemas.openxmlformats.org/officeDocument/2006/relationships/slide" Target="slides/slide8.xml"/><Relationship Id="rId77" Type="http://schemas.openxmlformats.org/officeDocument/2006/relationships/slide" Target="slides/slide52.xml"/><Relationship Id="rId32" Type="http://schemas.openxmlformats.org/officeDocument/2006/relationships/slide" Target="slides/slide7.xml"/><Relationship Id="rId76" Type="http://schemas.openxmlformats.org/officeDocument/2006/relationships/slide" Target="slides/slide51.xml"/><Relationship Id="rId35" Type="http://schemas.openxmlformats.org/officeDocument/2006/relationships/slide" Target="slides/slide10.xml"/><Relationship Id="rId79" Type="http://schemas.openxmlformats.org/officeDocument/2006/relationships/slide" Target="slides/slide54.xml"/><Relationship Id="rId34" Type="http://schemas.openxmlformats.org/officeDocument/2006/relationships/slide" Target="slides/slide9.xml"/><Relationship Id="rId78" Type="http://schemas.openxmlformats.org/officeDocument/2006/relationships/slide" Target="slides/slide53.xml"/><Relationship Id="rId71" Type="http://schemas.openxmlformats.org/officeDocument/2006/relationships/slide" Target="slides/slide46.xml"/><Relationship Id="rId70" Type="http://schemas.openxmlformats.org/officeDocument/2006/relationships/slide" Target="slides/slide45.xml"/><Relationship Id="rId37" Type="http://schemas.openxmlformats.org/officeDocument/2006/relationships/slide" Target="slides/slide12.xml"/><Relationship Id="rId36" Type="http://schemas.openxmlformats.org/officeDocument/2006/relationships/slide" Target="slides/slide11.xml"/><Relationship Id="rId39" Type="http://schemas.openxmlformats.org/officeDocument/2006/relationships/slide" Target="slides/slide14.xml"/><Relationship Id="rId38" Type="http://schemas.openxmlformats.org/officeDocument/2006/relationships/slide" Target="slides/slide13.xml"/><Relationship Id="rId62" Type="http://schemas.openxmlformats.org/officeDocument/2006/relationships/slide" Target="slides/slide37.xml"/><Relationship Id="rId61" Type="http://schemas.openxmlformats.org/officeDocument/2006/relationships/slide" Target="slides/slide36.xml"/><Relationship Id="rId20" Type="http://schemas.openxmlformats.org/officeDocument/2006/relationships/slideMaster" Target="slideMasters/slideMaster17.xml"/><Relationship Id="rId64" Type="http://schemas.openxmlformats.org/officeDocument/2006/relationships/slide" Target="slides/slide39.xml"/><Relationship Id="rId63" Type="http://schemas.openxmlformats.org/officeDocument/2006/relationships/slide" Target="slides/slide38.xml"/><Relationship Id="rId22" Type="http://schemas.openxmlformats.org/officeDocument/2006/relationships/slideMaster" Target="slideMasters/slideMaster19.xml"/><Relationship Id="rId66" Type="http://schemas.openxmlformats.org/officeDocument/2006/relationships/slide" Target="slides/slide41.xml"/><Relationship Id="rId21" Type="http://schemas.openxmlformats.org/officeDocument/2006/relationships/slideMaster" Target="slideMasters/slideMaster18.xml"/><Relationship Id="rId65" Type="http://schemas.openxmlformats.org/officeDocument/2006/relationships/slide" Target="slides/slide40.xml"/><Relationship Id="rId24" Type="http://schemas.openxmlformats.org/officeDocument/2006/relationships/slideMaster" Target="slideMasters/slideMaster21.xml"/><Relationship Id="rId68" Type="http://schemas.openxmlformats.org/officeDocument/2006/relationships/slide" Target="slides/slide43.xml"/><Relationship Id="rId23" Type="http://schemas.openxmlformats.org/officeDocument/2006/relationships/slideMaster" Target="slideMasters/slideMaster20.xml"/><Relationship Id="rId67" Type="http://schemas.openxmlformats.org/officeDocument/2006/relationships/slide" Target="slides/slide42.xml"/><Relationship Id="rId60" Type="http://schemas.openxmlformats.org/officeDocument/2006/relationships/slide" Target="slides/slide35.xml"/><Relationship Id="rId26" Type="http://schemas.openxmlformats.org/officeDocument/2006/relationships/slide" Target="slides/slide1.xml"/><Relationship Id="rId25" Type="http://schemas.openxmlformats.org/officeDocument/2006/relationships/notesMaster" Target="notesMasters/notesMaster1.xml"/><Relationship Id="rId69" Type="http://schemas.openxmlformats.org/officeDocument/2006/relationships/slide" Target="slides/slide44.xml"/><Relationship Id="rId28" Type="http://schemas.openxmlformats.org/officeDocument/2006/relationships/slide" Target="slides/slide3.xml"/><Relationship Id="rId27" Type="http://schemas.openxmlformats.org/officeDocument/2006/relationships/slide" Target="slides/slide2.xml"/><Relationship Id="rId29" Type="http://schemas.openxmlformats.org/officeDocument/2006/relationships/slide" Target="slides/slide4.xml"/><Relationship Id="rId51" Type="http://schemas.openxmlformats.org/officeDocument/2006/relationships/slide" Target="slides/slide26.xml"/><Relationship Id="rId50" Type="http://schemas.openxmlformats.org/officeDocument/2006/relationships/slide" Target="slides/slide25.xml"/><Relationship Id="rId53" Type="http://schemas.openxmlformats.org/officeDocument/2006/relationships/slide" Target="slides/slide28.xml"/><Relationship Id="rId52" Type="http://schemas.openxmlformats.org/officeDocument/2006/relationships/slide" Target="slides/slide27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30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29.xml"/><Relationship Id="rId13" Type="http://schemas.openxmlformats.org/officeDocument/2006/relationships/slideMaster" Target="slideMasters/slideMaster10.xml"/><Relationship Id="rId57" Type="http://schemas.openxmlformats.org/officeDocument/2006/relationships/slide" Target="slides/slide32.xml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31.xml"/><Relationship Id="rId15" Type="http://schemas.openxmlformats.org/officeDocument/2006/relationships/slideMaster" Target="slideMasters/slideMaster12.xml"/><Relationship Id="rId59" Type="http://schemas.openxmlformats.org/officeDocument/2006/relationships/slide" Target="slides/slide34.xml"/><Relationship Id="rId14" Type="http://schemas.openxmlformats.org/officeDocument/2006/relationships/slideMaster" Target="slideMasters/slideMaster11.xml"/><Relationship Id="rId58" Type="http://schemas.openxmlformats.org/officeDocument/2006/relationships/slide" Target="slides/slide33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2.3 Serpentine plant community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2.4 Simplified models of a helium (He) atom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2.5 A PET scan, a medical use for radioactive isotopes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2.UN01a Skills exercise: calibrating a standard radioactive isotope decay curve and interpreting data (part 1)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2.6 Energy levels of an atom’s electrons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2.7 Electron distribution diagrams for the first 18 elements in the periodic table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6" name="Google Shape;46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2.8 Electron orbitals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2.1 What weapon do these wood ants use to deter predators?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4" name="Google Shape;50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2.9_3 Formation of a covalent bond (step 3)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4" name="Google Shape;53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2.10 Covalent bonding in four molecules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1" name="Google Shape;581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2.11 Polar covalent bonds in a water molecule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3" name="Google Shape;603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2.12_2 Electron transfer and ionic bonding (step 2)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8" name="Google Shape;63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2.13 A sodium chloride (NaCl) crystal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3" name="Google Shape;663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2.14 A hydrogen bond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3" name="Google Shape;703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2.15 Molecular shapes due to hybrid orbitals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4" name="Google Shape;754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2.16 A molecular mimic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2" name="Google Shape;782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2.UN03 In-text figure, water formation, p. 88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2" name="Google Shape;802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2.UN04 In-text figure, photosynthesis, p. 89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8" name="Google Shape;818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2.17 Photosynthesis: a solar-powered rearrangement of matter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2.2 The emergent properties of a compound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2.1 Elements in the human body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2B30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645588"/>
            <a:ext cx="4495800" cy="536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6827225" y="6019800"/>
            <a:ext cx="21643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Presentations by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Nicole Tunbridge and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Kathleen Fitzpatrick</a:t>
            </a:r>
            <a:endParaRPr/>
          </a:p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0" y="649009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4876800" y="645587"/>
            <a:ext cx="4114800" cy="5369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br>
              <a:rPr b="1" i="0" lang="en-US" sz="32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Atoms and Molecules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and 2 line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_Title and Content">
  <p:cSld name="3 line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itle with Content">
  <p:cSld name="No Title with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1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20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18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4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22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19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5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1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14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2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4" name="Google Shape;134;p4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Pearson Education, Inc.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0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744" y="524256"/>
            <a:ext cx="7906512" cy="580948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8"/>
          <p:cNvSpPr txBox="1"/>
          <p:nvPr/>
        </p:nvSpPr>
        <p:spPr>
          <a:xfrm>
            <a:off x="1066800" y="62591"/>
            <a:ext cx="7162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Serpentine plant community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9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2.2: An element’s properties depend on the structure of its atoms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element consists of unique atoms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smallest unit of matter that still </a:t>
            </a:r>
            <a:r>
              <a:rPr lang="en-US"/>
              <a:t>retains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properties of an element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0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Subatomic Particles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Atoms are composed of subatomic particles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Relevant subatomic particles include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Neutrons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 electrical charge)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Protons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(positive charge)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Electrons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(negative charge)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Neutrons and protons form 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atomic nucleus (原子核)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Electrons form a “cloud” of negative charge around the nucleus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Neutron mass and proton mass are almost identical and are measured in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daltons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1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62"/>
          <p:cNvPicPr preferRelativeResize="0"/>
          <p:nvPr/>
        </p:nvPicPr>
        <p:blipFill rotWithShape="1">
          <a:blip r:embed="rId3">
            <a:alphaModFix/>
          </a:blip>
          <a:srcRect b="3592" l="0" r="0" t="0"/>
          <a:stretch/>
        </p:blipFill>
        <p:spPr>
          <a:xfrm>
            <a:off x="1143000" y="1383792"/>
            <a:ext cx="6858000" cy="409041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2"/>
          <p:cNvSpPr txBox="1"/>
          <p:nvPr/>
        </p:nvSpPr>
        <p:spPr>
          <a:xfrm>
            <a:off x="1474075" y="1404716"/>
            <a:ext cx="2925481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of negative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charge (2 electrons)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2"/>
          <p:cNvSpPr txBox="1"/>
          <p:nvPr/>
        </p:nvSpPr>
        <p:spPr>
          <a:xfrm>
            <a:off x="4379200" y="2214341"/>
            <a:ext cx="1197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Nucleus</a:t>
            </a:r>
            <a:endParaRPr/>
          </a:p>
        </p:txBody>
      </p:sp>
      <p:sp>
        <p:nvSpPr>
          <p:cNvPr id="244" name="Google Shape;244;p62"/>
          <p:cNvSpPr txBox="1"/>
          <p:nvPr/>
        </p:nvSpPr>
        <p:spPr>
          <a:xfrm>
            <a:off x="2855200" y="3350991"/>
            <a:ext cx="179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5" name="Google Shape;245;p62"/>
          <p:cNvSpPr txBox="1"/>
          <p:nvPr/>
        </p:nvSpPr>
        <p:spPr>
          <a:xfrm>
            <a:off x="2855200" y="3795491"/>
            <a:ext cx="179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6" name="Google Shape;246;p62"/>
          <p:cNvSpPr txBox="1"/>
          <p:nvPr/>
        </p:nvSpPr>
        <p:spPr>
          <a:xfrm>
            <a:off x="5954000" y="1353916"/>
            <a:ext cx="14026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Electrons</a:t>
            </a:r>
            <a:endParaRPr/>
          </a:p>
        </p:txBody>
      </p:sp>
      <p:sp>
        <p:nvSpPr>
          <p:cNvPr id="247" name="Google Shape;247;p62"/>
          <p:cNvSpPr txBox="1"/>
          <p:nvPr/>
        </p:nvSpPr>
        <p:spPr>
          <a:xfrm>
            <a:off x="6242925" y="2344516"/>
            <a:ext cx="179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/>
          </a:p>
        </p:txBody>
      </p:sp>
      <p:sp>
        <p:nvSpPr>
          <p:cNvPr id="248" name="Google Shape;248;p62"/>
          <p:cNvSpPr txBox="1"/>
          <p:nvPr/>
        </p:nvSpPr>
        <p:spPr>
          <a:xfrm>
            <a:off x="6577887" y="3322416"/>
            <a:ext cx="179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9" name="Google Shape;249;p62"/>
          <p:cNvSpPr txBox="1"/>
          <p:nvPr/>
        </p:nvSpPr>
        <p:spPr>
          <a:xfrm>
            <a:off x="6577887" y="3768504"/>
            <a:ext cx="179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50" name="Google Shape;250;p62"/>
          <p:cNvSpPr txBox="1"/>
          <p:nvPr/>
        </p:nvSpPr>
        <p:spPr>
          <a:xfrm>
            <a:off x="6877925" y="2344516"/>
            <a:ext cx="179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/>
          </a:p>
        </p:txBody>
      </p:sp>
      <p:sp>
        <p:nvSpPr>
          <p:cNvPr id="251" name="Google Shape;251;p62"/>
          <p:cNvSpPr txBox="1"/>
          <p:nvPr/>
        </p:nvSpPr>
        <p:spPr>
          <a:xfrm>
            <a:off x="1177212" y="5094066"/>
            <a:ext cx="37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/>
          </a:p>
        </p:txBody>
      </p:sp>
      <p:sp>
        <p:nvSpPr>
          <p:cNvPr id="252" name="Google Shape;252;p62"/>
          <p:cNvSpPr txBox="1"/>
          <p:nvPr/>
        </p:nvSpPr>
        <p:spPr>
          <a:xfrm>
            <a:off x="4899900" y="5094066"/>
            <a:ext cx="392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/>
          </a:p>
        </p:txBody>
      </p:sp>
      <p:sp>
        <p:nvSpPr>
          <p:cNvPr id="253" name="Google Shape;253;p62"/>
          <p:cNvSpPr/>
          <p:nvPr/>
        </p:nvSpPr>
        <p:spPr>
          <a:xfrm>
            <a:off x="2943396" y="2051114"/>
            <a:ext cx="50800" cy="331419"/>
          </a:xfrm>
          <a:custGeom>
            <a:rect b="b" l="l" r="r" t="t"/>
            <a:pathLst>
              <a:path extrusionOk="0" h="331419" w="50800">
                <a:moveTo>
                  <a:pt x="12700" y="12700"/>
                </a:moveTo>
                <a:lnTo>
                  <a:pt x="12700" y="31871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2"/>
          <p:cNvSpPr/>
          <p:nvPr/>
        </p:nvSpPr>
        <p:spPr>
          <a:xfrm>
            <a:off x="6309219" y="1748735"/>
            <a:ext cx="656869" cy="701255"/>
          </a:xfrm>
          <a:custGeom>
            <a:rect b="b" l="l" r="r" t="t"/>
            <a:pathLst>
              <a:path extrusionOk="0" h="701255" w="656869">
                <a:moveTo>
                  <a:pt x="12700" y="684098"/>
                </a:moveTo>
                <a:lnTo>
                  <a:pt x="344944" y="12700"/>
                </a:lnTo>
                <a:lnTo>
                  <a:pt x="644169" y="68855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62"/>
          <p:cNvGrpSpPr/>
          <p:nvPr/>
        </p:nvGrpSpPr>
        <p:grpSpPr>
          <a:xfrm>
            <a:off x="2860826" y="2435062"/>
            <a:ext cx="1445592" cy="1363330"/>
            <a:chOff x="1716209" y="1052741"/>
            <a:chExt cx="1445592" cy="1363330"/>
          </a:xfrm>
        </p:grpSpPr>
        <p:sp>
          <p:nvSpPr>
            <p:cNvPr id="256" name="Google Shape;256;p62"/>
            <p:cNvSpPr/>
            <p:nvPr/>
          </p:nvSpPr>
          <p:spPr>
            <a:xfrm>
              <a:off x="2209098" y="1052741"/>
              <a:ext cx="952703" cy="883348"/>
            </a:xfrm>
            <a:custGeom>
              <a:rect b="b" l="l" r="r" t="t"/>
              <a:pathLst>
                <a:path extrusionOk="0" h="883348" w="952703">
                  <a:moveTo>
                    <a:pt x="12700" y="870648"/>
                  </a:moveTo>
                  <a:lnTo>
                    <a:pt x="940003" y="127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2"/>
            <p:cNvSpPr/>
            <p:nvPr/>
          </p:nvSpPr>
          <p:spPr>
            <a:xfrm>
              <a:off x="1716209" y="1753689"/>
              <a:ext cx="714306" cy="662382"/>
            </a:xfrm>
            <a:custGeom>
              <a:rect b="b" l="l" r="r" t="t"/>
              <a:pathLst>
                <a:path extrusionOk="0" h="662382" w="714306">
                  <a:moveTo>
                    <a:pt x="650176" y="649682"/>
                  </a:moveTo>
                  <a:cubicBezTo>
                    <a:pt x="650176" y="649682"/>
                    <a:pt x="745248" y="524778"/>
                    <a:pt x="677011" y="463589"/>
                  </a:cubicBezTo>
                  <a:cubicBezTo>
                    <a:pt x="609041" y="402642"/>
                    <a:pt x="581545" y="377915"/>
                    <a:pt x="528193" y="330036"/>
                  </a:cubicBezTo>
                  <a:cubicBezTo>
                    <a:pt x="474776" y="282182"/>
                    <a:pt x="505587" y="169699"/>
                    <a:pt x="505587" y="169699"/>
                  </a:cubicBezTo>
                  <a:cubicBezTo>
                    <a:pt x="505587" y="169699"/>
                    <a:pt x="397129" y="212523"/>
                    <a:pt x="343700" y="164644"/>
                  </a:cubicBezTo>
                  <a:cubicBezTo>
                    <a:pt x="290322" y="116714"/>
                    <a:pt x="262826" y="92063"/>
                    <a:pt x="194856" y="31091"/>
                  </a:cubicBezTo>
                  <a:cubicBezTo>
                    <a:pt x="126923" y="-29868"/>
                    <a:pt x="12700" y="77979"/>
                    <a:pt x="12700" y="7797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62"/>
          <p:cNvGrpSpPr/>
          <p:nvPr/>
        </p:nvGrpSpPr>
        <p:grpSpPr>
          <a:xfrm>
            <a:off x="5646450" y="2419136"/>
            <a:ext cx="1104623" cy="1379256"/>
            <a:chOff x="4501833" y="1036815"/>
            <a:chExt cx="1104623" cy="1379256"/>
          </a:xfrm>
        </p:grpSpPr>
        <p:sp>
          <p:nvSpPr>
            <p:cNvPr id="259" name="Google Shape;259;p62"/>
            <p:cNvSpPr/>
            <p:nvPr/>
          </p:nvSpPr>
          <p:spPr>
            <a:xfrm>
              <a:off x="4501833" y="1036815"/>
              <a:ext cx="611720" cy="899274"/>
            </a:xfrm>
            <a:custGeom>
              <a:rect b="b" l="l" r="r" t="t"/>
              <a:pathLst>
                <a:path extrusionOk="0" h="899274" w="611720">
                  <a:moveTo>
                    <a:pt x="599020" y="886574"/>
                  </a:moveTo>
                  <a:lnTo>
                    <a:pt x="12700" y="127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2"/>
            <p:cNvSpPr/>
            <p:nvPr/>
          </p:nvSpPr>
          <p:spPr>
            <a:xfrm>
              <a:off x="4892130" y="1753689"/>
              <a:ext cx="714326" cy="662382"/>
            </a:xfrm>
            <a:custGeom>
              <a:rect b="b" l="l" r="r" t="t"/>
              <a:pathLst>
                <a:path extrusionOk="0" h="662382" w="714326">
                  <a:moveTo>
                    <a:pt x="64124" y="649682"/>
                  </a:moveTo>
                  <a:cubicBezTo>
                    <a:pt x="64124" y="649682"/>
                    <a:pt x="-30948" y="524778"/>
                    <a:pt x="37301" y="463589"/>
                  </a:cubicBezTo>
                  <a:cubicBezTo>
                    <a:pt x="105259" y="402642"/>
                    <a:pt x="132755" y="377915"/>
                    <a:pt x="186158" y="330036"/>
                  </a:cubicBezTo>
                  <a:cubicBezTo>
                    <a:pt x="239536" y="282182"/>
                    <a:pt x="208726" y="169699"/>
                    <a:pt x="208726" y="169699"/>
                  </a:cubicBezTo>
                  <a:cubicBezTo>
                    <a:pt x="208726" y="169699"/>
                    <a:pt x="317222" y="212523"/>
                    <a:pt x="370625" y="164644"/>
                  </a:cubicBezTo>
                  <a:cubicBezTo>
                    <a:pt x="423991" y="116714"/>
                    <a:pt x="451486" y="92063"/>
                    <a:pt x="519457" y="31091"/>
                  </a:cubicBezTo>
                  <a:cubicBezTo>
                    <a:pt x="587427" y="-29868"/>
                    <a:pt x="701626" y="77979"/>
                    <a:pt x="701626" y="7797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62"/>
          <p:cNvSpPr txBox="1"/>
          <p:nvPr/>
        </p:nvSpPr>
        <p:spPr>
          <a:xfrm>
            <a:off x="1371600" y="521819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models of a helium (He) atom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 Number and Atomic Mass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Atoms of the various elements differ in number of subatomic particles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element’s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atomic number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number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its nucleus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element’s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 number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sum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protons plus neutrons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nucleus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Atomic mass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atom’s total mass, can be approximated by the mass number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Isotopes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atoms of an element have the same number of protons but may differ in number of neutrons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Isotope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two atoms of an element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 in number of neutrons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Radioactive isotopes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decay spontaneously, giving off particles and energy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Radioactive Tracers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Radioactive isotopes are often used as diagnostic tools in medicine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Radioactive tracers can be used to track atoms through metabolism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also be used in combination with sophisticated imaging instruments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66"/>
          <p:cNvPicPr preferRelativeResize="0"/>
          <p:nvPr/>
        </p:nvPicPr>
        <p:blipFill rotWithShape="1">
          <a:blip r:embed="rId3">
            <a:alphaModFix/>
          </a:blip>
          <a:srcRect b="3811" l="0" r="0" t="0"/>
          <a:stretch/>
        </p:blipFill>
        <p:spPr>
          <a:xfrm>
            <a:off x="2560320" y="1505712"/>
            <a:ext cx="4023360" cy="384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6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2.5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6"/>
          <p:cNvSpPr txBox="1"/>
          <p:nvPr/>
        </p:nvSpPr>
        <p:spPr>
          <a:xfrm>
            <a:off x="5300349" y="3973514"/>
            <a:ext cx="119263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Cancerous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throat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tissue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6"/>
          <p:cNvSpPr/>
          <p:nvPr/>
        </p:nvSpPr>
        <p:spPr>
          <a:xfrm>
            <a:off x="4664869" y="3609975"/>
            <a:ext cx="595312" cy="411956"/>
          </a:xfrm>
          <a:custGeom>
            <a:rect b="b" l="l" r="r" t="t"/>
            <a:pathLst>
              <a:path extrusionOk="0" h="411956" w="595312">
                <a:moveTo>
                  <a:pt x="0" y="0"/>
                </a:moveTo>
                <a:lnTo>
                  <a:pt x="595312" y="411956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66"/>
          <p:cNvSpPr txBox="1"/>
          <p:nvPr/>
        </p:nvSpPr>
        <p:spPr>
          <a:xfrm>
            <a:off x="838200" y="926711"/>
            <a:ext cx="746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PET scan, a medical use for radioactive isotopes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7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Radiometric Dating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“parent” isotope decays into its “daughter” isotope at a fixed rate, expressed as 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half-life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radiometric dating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scientists measure the ratio of different isotopes and calculate how many half-lives have passed since the fossil or rock was formed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Half-life values vary from seconds or days to billions of years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0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Chemical Connection to Biology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Biology is the study of life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Organisms and their environments are subject to basic laws of physics and chemistry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example is the use of formic acid by ants to protect themselves against predators and microbial parasites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68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615696" y="213360"/>
            <a:ext cx="7912608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6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2.UN01a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8"/>
          <p:cNvSpPr txBox="1"/>
          <p:nvPr/>
        </p:nvSpPr>
        <p:spPr>
          <a:xfrm rot="-5400000">
            <a:off x="-1653862" y="2527971"/>
            <a:ext cx="48843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Fraction of isotope remaining in fossil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8"/>
          <p:cNvSpPr txBox="1"/>
          <p:nvPr/>
        </p:nvSpPr>
        <p:spPr>
          <a:xfrm>
            <a:off x="1084846" y="333074"/>
            <a:ext cx="3735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307" name="Google Shape;307;p68"/>
          <p:cNvSpPr txBox="1"/>
          <p:nvPr/>
        </p:nvSpPr>
        <p:spPr>
          <a:xfrm>
            <a:off x="1084846" y="774399"/>
            <a:ext cx="3735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</a:t>
            </a:r>
            <a:endParaRPr/>
          </a:p>
        </p:txBody>
      </p:sp>
      <p:sp>
        <p:nvSpPr>
          <p:cNvPr id="308" name="Google Shape;308;p68"/>
          <p:cNvSpPr txBox="1"/>
          <p:nvPr/>
        </p:nvSpPr>
        <p:spPr>
          <a:xfrm>
            <a:off x="1084846" y="1215724"/>
            <a:ext cx="3735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/>
          </a:p>
        </p:txBody>
      </p:sp>
      <p:sp>
        <p:nvSpPr>
          <p:cNvPr id="309" name="Google Shape;309;p68"/>
          <p:cNvSpPr txBox="1"/>
          <p:nvPr/>
        </p:nvSpPr>
        <p:spPr>
          <a:xfrm>
            <a:off x="1084846" y="1655462"/>
            <a:ext cx="3735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</a:t>
            </a:r>
            <a:endParaRPr/>
          </a:p>
        </p:txBody>
      </p:sp>
      <p:sp>
        <p:nvSpPr>
          <p:cNvPr id="310" name="Google Shape;310;p68"/>
          <p:cNvSpPr txBox="1"/>
          <p:nvPr/>
        </p:nvSpPr>
        <p:spPr>
          <a:xfrm>
            <a:off x="1084846" y="2096787"/>
            <a:ext cx="3735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sp>
        <p:nvSpPr>
          <p:cNvPr id="311" name="Google Shape;311;p68"/>
          <p:cNvSpPr txBox="1"/>
          <p:nvPr/>
        </p:nvSpPr>
        <p:spPr>
          <a:xfrm>
            <a:off x="1084846" y="2538112"/>
            <a:ext cx="3735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  <p:sp>
        <p:nvSpPr>
          <p:cNvPr id="312" name="Google Shape;312;p68"/>
          <p:cNvSpPr txBox="1"/>
          <p:nvPr/>
        </p:nvSpPr>
        <p:spPr>
          <a:xfrm>
            <a:off x="1084846" y="2977849"/>
            <a:ext cx="3735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/>
          </a:p>
        </p:txBody>
      </p:sp>
      <p:sp>
        <p:nvSpPr>
          <p:cNvPr id="313" name="Google Shape;313;p68"/>
          <p:cNvSpPr txBox="1"/>
          <p:nvPr/>
        </p:nvSpPr>
        <p:spPr>
          <a:xfrm>
            <a:off x="1084846" y="3419174"/>
            <a:ext cx="3735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endParaRPr/>
          </a:p>
        </p:txBody>
      </p:sp>
      <p:sp>
        <p:nvSpPr>
          <p:cNvPr id="314" name="Google Shape;314;p68"/>
          <p:cNvSpPr txBox="1"/>
          <p:nvPr/>
        </p:nvSpPr>
        <p:spPr>
          <a:xfrm>
            <a:off x="1084846" y="3860499"/>
            <a:ext cx="3735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/>
          </a:p>
        </p:txBody>
      </p:sp>
      <p:sp>
        <p:nvSpPr>
          <p:cNvPr id="315" name="Google Shape;315;p68"/>
          <p:cNvSpPr txBox="1"/>
          <p:nvPr/>
        </p:nvSpPr>
        <p:spPr>
          <a:xfrm>
            <a:off x="1084846" y="4300237"/>
            <a:ext cx="3735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endParaRPr/>
          </a:p>
        </p:txBody>
      </p:sp>
      <p:sp>
        <p:nvSpPr>
          <p:cNvPr id="316" name="Google Shape;316;p68"/>
          <p:cNvSpPr txBox="1"/>
          <p:nvPr/>
        </p:nvSpPr>
        <p:spPr>
          <a:xfrm>
            <a:off x="1342021" y="4741562"/>
            <a:ext cx="1490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17" name="Google Shape;317;p68"/>
          <p:cNvSpPr txBox="1"/>
          <p:nvPr/>
        </p:nvSpPr>
        <p:spPr>
          <a:xfrm>
            <a:off x="1565858" y="5027312"/>
            <a:ext cx="1490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18" name="Google Shape;318;p68"/>
          <p:cNvSpPr txBox="1"/>
          <p:nvPr/>
        </p:nvSpPr>
        <p:spPr>
          <a:xfrm>
            <a:off x="2229433" y="5027312"/>
            <a:ext cx="1490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9" name="Google Shape;319;p68"/>
          <p:cNvSpPr txBox="1"/>
          <p:nvPr/>
        </p:nvSpPr>
        <p:spPr>
          <a:xfrm>
            <a:off x="2891421" y="5027312"/>
            <a:ext cx="1490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0" name="Google Shape;320;p68"/>
          <p:cNvSpPr txBox="1"/>
          <p:nvPr/>
        </p:nvSpPr>
        <p:spPr>
          <a:xfrm>
            <a:off x="3542296" y="5027312"/>
            <a:ext cx="1490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21" name="Google Shape;321;p68"/>
          <p:cNvSpPr txBox="1"/>
          <p:nvPr/>
        </p:nvSpPr>
        <p:spPr>
          <a:xfrm>
            <a:off x="4209046" y="5027312"/>
            <a:ext cx="1490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22" name="Google Shape;322;p68"/>
          <p:cNvSpPr txBox="1"/>
          <p:nvPr/>
        </p:nvSpPr>
        <p:spPr>
          <a:xfrm>
            <a:off x="4890083" y="5027312"/>
            <a:ext cx="1490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23" name="Google Shape;323;p68"/>
          <p:cNvSpPr txBox="1"/>
          <p:nvPr/>
        </p:nvSpPr>
        <p:spPr>
          <a:xfrm>
            <a:off x="5526671" y="5027312"/>
            <a:ext cx="1490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24" name="Google Shape;324;p68"/>
          <p:cNvSpPr txBox="1"/>
          <p:nvPr/>
        </p:nvSpPr>
        <p:spPr>
          <a:xfrm>
            <a:off x="6209296" y="5027312"/>
            <a:ext cx="1490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25" name="Google Shape;325;p68"/>
          <p:cNvSpPr txBox="1"/>
          <p:nvPr/>
        </p:nvSpPr>
        <p:spPr>
          <a:xfrm>
            <a:off x="6866521" y="5027312"/>
            <a:ext cx="1490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26" name="Google Shape;326;p68"/>
          <p:cNvSpPr txBox="1"/>
          <p:nvPr/>
        </p:nvSpPr>
        <p:spPr>
          <a:xfrm>
            <a:off x="2988258" y="5382912"/>
            <a:ext cx="398981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before present (half-lives)</a:t>
            </a:r>
            <a:endParaRPr/>
          </a:p>
        </p:txBody>
      </p:sp>
      <p:sp>
        <p:nvSpPr>
          <p:cNvPr id="327" name="Google Shape;327;p68"/>
          <p:cNvSpPr txBox="1"/>
          <p:nvPr/>
        </p:nvSpPr>
        <p:spPr>
          <a:xfrm>
            <a:off x="7525333" y="5027312"/>
            <a:ext cx="1490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28" name="Google Shape;328;p68"/>
          <p:cNvSpPr txBox="1"/>
          <p:nvPr/>
        </p:nvSpPr>
        <p:spPr>
          <a:xfrm>
            <a:off x="8119058" y="5027312"/>
            <a:ext cx="29815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29" name="Google Shape;329;p68"/>
          <p:cNvSpPr txBox="1"/>
          <p:nvPr/>
        </p:nvSpPr>
        <p:spPr>
          <a:xfrm>
            <a:off x="657808" y="5873447"/>
            <a:ext cx="788286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R. Pinhasi et al., Revised age of late Neanderthal occupation and the end of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Middle Paleolithic in the northern Caucasus, </a:t>
            </a:r>
            <a:r>
              <a:rPr b="1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National Academy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Sciences USA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147:8611–8616 (2011). doi 10.1073/pnas.1018938108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68"/>
          <p:cNvPicPr preferRelativeResize="0"/>
          <p:nvPr/>
        </p:nvPicPr>
        <p:blipFill rotWithShape="1">
          <a:blip r:embed="rId4">
            <a:alphaModFix/>
          </a:blip>
          <a:srcRect b="3942" l="0" r="0" t="0"/>
          <a:stretch/>
        </p:blipFill>
        <p:spPr>
          <a:xfrm>
            <a:off x="5184025" y="247378"/>
            <a:ext cx="3364992" cy="371246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8"/>
          <p:cNvSpPr txBox="1"/>
          <p:nvPr/>
        </p:nvSpPr>
        <p:spPr>
          <a:xfrm>
            <a:off x="5203075" y="3622848"/>
            <a:ext cx="3325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Neanderthal fossils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9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Energy Levels of Electrons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capacity to cause change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energy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energy that matter has because of its location or structure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electrons of an atom differ in their amounts of potential energy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electron’s state of potential energy is called its energy level, or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electron shell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70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697992" y="213360"/>
            <a:ext cx="7748016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7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2.6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0"/>
          <p:cNvSpPr txBox="1"/>
          <p:nvPr/>
        </p:nvSpPr>
        <p:spPr>
          <a:xfrm>
            <a:off x="731740" y="224723"/>
            <a:ext cx="39671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7472" lvl="0" marL="347472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Both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ball bouncing down a flight</a:t>
            </a:r>
            <a:b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stairs can come to rest only</a:t>
            </a:r>
            <a:b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each step, not between steps.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70"/>
          <p:cNvSpPr txBox="1"/>
          <p:nvPr/>
        </p:nvSpPr>
        <p:spPr>
          <a:xfrm>
            <a:off x="731740" y="2491673"/>
            <a:ext cx="294952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shell (highest energy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in this model)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0"/>
          <p:cNvSpPr txBox="1"/>
          <p:nvPr/>
        </p:nvSpPr>
        <p:spPr>
          <a:xfrm>
            <a:off x="731740" y="3502911"/>
            <a:ext cx="226985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shell (higher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level)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0"/>
          <p:cNvSpPr txBox="1"/>
          <p:nvPr/>
        </p:nvSpPr>
        <p:spPr>
          <a:xfrm>
            <a:off x="5330728" y="3472748"/>
            <a:ext cx="103874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absorbed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0"/>
          <p:cNvSpPr txBox="1"/>
          <p:nvPr/>
        </p:nvSpPr>
        <p:spPr>
          <a:xfrm>
            <a:off x="731740" y="4715761"/>
            <a:ext cx="276998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shell (lowest energy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70"/>
          <p:cNvSpPr txBox="1"/>
          <p:nvPr/>
        </p:nvSpPr>
        <p:spPr>
          <a:xfrm>
            <a:off x="7629428" y="5177723"/>
            <a:ext cx="78226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lost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0"/>
          <p:cNvSpPr txBox="1"/>
          <p:nvPr/>
        </p:nvSpPr>
        <p:spPr>
          <a:xfrm>
            <a:off x="725390" y="6357236"/>
            <a:ext cx="29495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/>
          </a:p>
        </p:txBody>
      </p:sp>
      <p:sp>
        <p:nvSpPr>
          <p:cNvPr id="352" name="Google Shape;352;p70"/>
          <p:cNvSpPr txBox="1"/>
          <p:nvPr/>
        </p:nvSpPr>
        <p:spPr>
          <a:xfrm>
            <a:off x="2673253" y="5925436"/>
            <a:ext cx="87203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nucleus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 Distribution and Chemical Properties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chemical behavior of an atom is determined by the distribution of electrons in electron shells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periodic table of the elements shows the electron distribution for each element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72"/>
          <p:cNvPicPr preferRelativeResize="0"/>
          <p:nvPr/>
        </p:nvPicPr>
        <p:blipFill rotWithShape="1">
          <a:blip r:embed="rId3">
            <a:alphaModFix/>
          </a:blip>
          <a:srcRect b="3221" l="0" r="0" t="0"/>
          <a:stretch/>
        </p:blipFill>
        <p:spPr>
          <a:xfrm>
            <a:off x="298704" y="1139952"/>
            <a:ext cx="8546592" cy="457809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7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2.7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2"/>
          <p:cNvSpPr txBox="1"/>
          <p:nvPr/>
        </p:nvSpPr>
        <p:spPr>
          <a:xfrm>
            <a:off x="1113598" y="1238220"/>
            <a:ext cx="78066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Hydrogen</a:t>
            </a:r>
            <a:endParaRPr/>
          </a:p>
        </p:txBody>
      </p:sp>
      <p:sp>
        <p:nvSpPr>
          <p:cNvPr id="367" name="Google Shape;367;p72"/>
          <p:cNvSpPr txBox="1"/>
          <p:nvPr/>
        </p:nvSpPr>
        <p:spPr>
          <a:xfrm>
            <a:off x="1400935" y="1484282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2"/>
          <p:cNvSpPr txBox="1"/>
          <p:nvPr/>
        </p:nvSpPr>
        <p:spPr>
          <a:xfrm>
            <a:off x="477068" y="1754157"/>
            <a:ext cx="351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2"/>
          <p:cNvSpPr txBox="1"/>
          <p:nvPr/>
        </p:nvSpPr>
        <p:spPr>
          <a:xfrm>
            <a:off x="4251291" y="1661288"/>
            <a:ext cx="95539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Atomic mass</a:t>
            </a:r>
            <a:endParaRPr/>
          </a:p>
        </p:txBody>
      </p:sp>
      <p:sp>
        <p:nvSpPr>
          <p:cNvPr id="370" name="Google Shape;370;p72"/>
          <p:cNvSpPr txBox="1"/>
          <p:nvPr/>
        </p:nvSpPr>
        <p:spPr>
          <a:xfrm>
            <a:off x="5744335" y="1661288"/>
            <a:ext cx="3831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4.003</a:t>
            </a:r>
            <a:endParaRPr/>
          </a:p>
        </p:txBody>
      </p:sp>
      <p:sp>
        <p:nvSpPr>
          <p:cNvPr id="371" name="Google Shape;371;p72"/>
          <p:cNvSpPr txBox="1"/>
          <p:nvPr/>
        </p:nvSpPr>
        <p:spPr>
          <a:xfrm>
            <a:off x="5817360" y="1435069"/>
            <a:ext cx="2468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endParaRPr/>
          </a:p>
        </p:txBody>
      </p:sp>
      <p:sp>
        <p:nvSpPr>
          <p:cNvPr id="372" name="Google Shape;372;p72"/>
          <p:cNvSpPr txBox="1"/>
          <p:nvPr/>
        </p:nvSpPr>
        <p:spPr>
          <a:xfrm>
            <a:off x="5891973" y="1250920"/>
            <a:ext cx="92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3" name="Google Shape;373;p72"/>
          <p:cNvSpPr txBox="1"/>
          <p:nvPr/>
        </p:nvSpPr>
        <p:spPr>
          <a:xfrm>
            <a:off x="6495223" y="1255682"/>
            <a:ext cx="112851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Atomic number</a:t>
            </a:r>
            <a:endParaRPr/>
          </a:p>
        </p:txBody>
      </p:sp>
      <p:sp>
        <p:nvSpPr>
          <p:cNvPr id="374" name="Google Shape;374;p72"/>
          <p:cNvSpPr txBox="1"/>
          <p:nvPr/>
        </p:nvSpPr>
        <p:spPr>
          <a:xfrm>
            <a:off x="6495223" y="1716850"/>
            <a:ext cx="117981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 symbol</a:t>
            </a:r>
            <a:endParaRPr/>
          </a:p>
        </p:txBody>
      </p:sp>
      <p:sp>
        <p:nvSpPr>
          <p:cNvPr id="375" name="Google Shape;375;p72"/>
          <p:cNvSpPr txBox="1"/>
          <p:nvPr/>
        </p:nvSpPr>
        <p:spPr>
          <a:xfrm>
            <a:off x="6717473" y="2017681"/>
            <a:ext cx="849592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2"/>
          <p:cNvSpPr txBox="1"/>
          <p:nvPr/>
        </p:nvSpPr>
        <p:spPr>
          <a:xfrm>
            <a:off x="8063672" y="1210438"/>
            <a:ext cx="55624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Helium</a:t>
            </a:r>
            <a:endParaRPr/>
          </a:p>
        </p:txBody>
      </p:sp>
      <p:sp>
        <p:nvSpPr>
          <p:cNvPr id="377" name="Google Shape;377;p72"/>
          <p:cNvSpPr txBox="1"/>
          <p:nvPr/>
        </p:nvSpPr>
        <p:spPr>
          <a:xfrm>
            <a:off x="8272636" y="1400097"/>
            <a:ext cx="2132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2"/>
          <p:cNvSpPr txBox="1"/>
          <p:nvPr/>
        </p:nvSpPr>
        <p:spPr>
          <a:xfrm>
            <a:off x="1189798" y="2727295"/>
            <a:ext cx="604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Lithium</a:t>
            </a:r>
            <a:endParaRPr/>
          </a:p>
        </p:txBody>
      </p:sp>
      <p:sp>
        <p:nvSpPr>
          <p:cNvPr id="379" name="Google Shape;379;p72"/>
          <p:cNvSpPr txBox="1"/>
          <p:nvPr/>
        </p:nvSpPr>
        <p:spPr>
          <a:xfrm>
            <a:off x="384377" y="3246407"/>
            <a:ext cx="556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2"/>
          <p:cNvSpPr txBox="1"/>
          <p:nvPr/>
        </p:nvSpPr>
        <p:spPr>
          <a:xfrm>
            <a:off x="2102610" y="2727295"/>
            <a:ext cx="75982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Beryllium</a:t>
            </a:r>
            <a:endParaRPr/>
          </a:p>
        </p:txBody>
      </p:sp>
      <p:sp>
        <p:nvSpPr>
          <p:cNvPr id="381" name="Google Shape;381;p72"/>
          <p:cNvSpPr txBox="1"/>
          <p:nvPr/>
        </p:nvSpPr>
        <p:spPr>
          <a:xfrm>
            <a:off x="3202748" y="2727295"/>
            <a:ext cx="4921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Boron</a:t>
            </a:r>
            <a:endParaRPr/>
          </a:p>
        </p:txBody>
      </p:sp>
      <p:sp>
        <p:nvSpPr>
          <p:cNvPr id="382" name="Google Shape;382;p72"/>
          <p:cNvSpPr txBox="1"/>
          <p:nvPr/>
        </p:nvSpPr>
        <p:spPr>
          <a:xfrm>
            <a:off x="4145723" y="2727295"/>
            <a:ext cx="5850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endParaRPr/>
          </a:p>
        </p:txBody>
      </p:sp>
      <p:sp>
        <p:nvSpPr>
          <p:cNvPr id="383" name="Google Shape;383;p72"/>
          <p:cNvSpPr txBox="1"/>
          <p:nvPr/>
        </p:nvSpPr>
        <p:spPr>
          <a:xfrm>
            <a:off x="5083935" y="2727295"/>
            <a:ext cx="68768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Nitrogen</a:t>
            </a:r>
            <a:endParaRPr/>
          </a:p>
        </p:txBody>
      </p:sp>
      <p:sp>
        <p:nvSpPr>
          <p:cNvPr id="384" name="Google Shape;384;p72"/>
          <p:cNvSpPr txBox="1"/>
          <p:nvPr/>
        </p:nvSpPr>
        <p:spPr>
          <a:xfrm>
            <a:off x="6088823" y="2727295"/>
            <a:ext cx="61395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Oxygen</a:t>
            </a:r>
            <a:endParaRPr/>
          </a:p>
        </p:txBody>
      </p:sp>
      <p:sp>
        <p:nvSpPr>
          <p:cNvPr id="385" name="Google Shape;385;p72"/>
          <p:cNvSpPr txBox="1"/>
          <p:nvPr/>
        </p:nvSpPr>
        <p:spPr>
          <a:xfrm>
            <a:off x="7033385" y="2727295"/>
            <a:ext cx="66043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Fluorine</a:t>
            </a:r>
            <a:endParaRPr/>
          </a:p>
        </p:txBody>
      </p:sp>
      <p:sp>
        <p:nvSpPr>
          <p:cNvPr id="386" name="Google Shape;386;p72"/>
          <p:cNvSpPr txBox="1"/>
          <p:nvPr/>
        </p:nvSpPr>
        <p:spPr>
          <a:xfrm>
            <a:off x="8111298" y="2727295"/>
            <a:ext cx="41838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Neon</a:t>
            </a:r>
            <a:endParaRPr/>
          </a:p>
        </p:txBody>
      </p:sp>
      <p:sp>
        <p:nvSpPr>
          <p:cNvPr id="387" name="Google Shape;387;p72"/>
          <p:cNvSpPr txBox="1"/>
          <p:nvPr/>
        </p:nvSpPr>
        <p:spPr>
          <a:xfrm>
            <a:off x="1185035" y="4222720"/>
            <a:ext cx="61234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Sodium</a:t>
            </a:r>
            <a:endParaRPr/>
          </a:p>
        </p:txBody>
      </p:sp>
      <p:sp>
        <p:nvSpPr>
          <p:cNvPr id="388" name="Google Shape;388;p72"/>
          <p:cNvSpPr txBox="1"/>
          <p:nvPr/>
        </p:nvSpPr>
        <p:spPr>
          <a:xfrm>
            <a:off x="462087" y="4743419"/>
            <a:ext cx="386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2"/>
          <p:cNvSpPr txBox="1"/>
          <p:nvPr/>
        </p:nvSpPr>
        <p:spPr>
          <a:xfrm>
            <a:off x="2045374" y="4222720"/>
            <a:ext cx="92012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Magnesium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2"/>
          <p:cNvSpPr txBox="1"/>
          <p:nvPr/>
        </p:nvSpPr>
        <p:spPr>
          <a:xfrm>
            <a:off x="4145723" y="4222720"/>
            <a:ext cx="548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Silicon</a:t>
            </a:r>
            <a:endParaRPr/>
          </a:p>
        </p:txBody>
      </p:sp>
      <p:sp>
        <p:nvSpPr>
          <p:cNvPr id="391" name="Google Shape;391;p72"/>
          <p:cNvSpPr txBox="1"/>
          <p:nvPr/>
        </p:nvSpPr>
        <p:spPr>
          <a:xfrm>
            <a:off x="4937885" y="4222720"/>
            <a:ext cx="97622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Phosphorus</a:t>
            </a:r>
            <a:endParaRPr/>
          </a:p>
        </p:txBody>
      </p:sp>
      <p:sp>
        <p:nvSpPr>
          <p:cNvPr id="392" name="Google Shape;392;p72"/>
          <p:cNvSpPr txBox="1"/>
          <p:nvPr/>
        </p:nvSpPr>
        <p:spPr>
          <a:xfrm>
            <a:off x="6166610" y="4222720"/>
            <a:ext cx="48250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Sulfur</a:t>
            </a:r>
            <a:endParaRPr/>
          </a:p>
        </p:txBody>
      </p:sp>
      <p:sp>
        <p:nvSpPr>
          <p:cNvPr id="393" name="Google Shape;393;p72"/>
          <p:cNvSpPr txBox="1"/>
          <p:nvPr/>
        </p:nvSpPr>
        <p:spPr>
          <a:xfrm>
            <a:off x="7023860" y="4222720"/>
            <a:ext cx="67807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Chlorine</a:t>
            </a:r>
            <a:endParaRPr/>
          </a:p>
        </p:txBody>
      </p:sp>
      <p:sp>
        <p:nvSpPr>
          <p:cNvPr id="394" name="Google Shape;394;p72"/>
          <p:cNvSpPr txBox="1"/>
          <p:nvPr/>
        </p:nvSpPr>
        <p:spPr>
          <a:xfrm>
            <a:off x="8074785" y="4222720"/>
            <a:ext cx="4921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Argon</a:t>
            </a:r>
            <a:endParaRPr/>
          </a:p>
        </p:txBody>
      </p:sp>
      <p:sp>
        <p:nvSpPr>
          <p:cNvPr id="395" name="Google Shape;395;p72"/>
          <p:cNvSpPr txBox="1"/>
          <p:nvPr/>
        </p:nvSpPr>
        <p:spPr>
          <a:xfrm>
            <a:off x="8191567" y="1447799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2"/>
          <p:cNvSpPr txBox="1"/>
          <p:nvPr/>
        </p:nvSpPr>
        <p:spPr>
          <a:xfrm>
            <a:off x="1452305" y="2912987"/>
            <a:ext cx="14908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2"/>
          <p:cNvSpPr txBox="1"/>
          <p:nvPr/>
        </p:nvSpPr>
        <p:spPr>
          <a:xfrm>
            <a:off x="1378379" y="2970213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2"/>
          <p:cNvSpPr txBox="1"/>
          <p:nvPr/>
        </p:nvSpPr>
        <p:spPr>
          <a:xfrm>
            <a:off x="2411935" y="2912987"/>
            <a:ext cx="2132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2"/>
          <p:cNvSpPr txBox="1"/>
          <p:nvPr/>
        </p:nvSpPr>
        <p:spPr>
          <a:xfrm>
            <a:off x="2338009" y="2970213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72"/>
          <p:cNvGrpSpPr/>
          <p:nvPr/>
        </p:nvGrpSpPr>
        <p:grpSpPr>
          <a:xfrm>
            <a:off x="3352420" y="2912987"/>
            <a:ext cx="194152" cy="226503"/>
            <a:chOff x="3352420" y="2912987"/>
            <a:chExt cx="194152" cy="226503"/>
          </a:xfrm>
        </p:grpSpPr>
        <p:sp>
          <p:nvSpPr>
            <p:cNvPr id="401" name="Google Shape;401;p72"/>
            <p:cNvSpPr txBox="1"/>
            <p:nvPr/>
          </p:nvSpPr>
          <p:spPr>
            <a:xfrm>
              <a:off x="3426346" y="2912987"/>
              <a:ext cx="12022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2"/>
            <p:cNvSpPr txBox="1"/>
            <p:nvPr/>
          </p:nvSpPr>
          <p:spPr>
            <a:xfrm>
              <a:off x="3352420" y="2970213"/>
              <a:ext cx="78548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72"/>
          <p:cNvSpPr txBox="1"/>
          <p:nvPr/>
        </p:nvSpPr>
        <p:spPr>
          <a:xfrm>
            <a:off x="4415121" y="2927350"/>
            <a:ext cx="12022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2"/>
          <p:cNvSpPr txBox="1"/>
          <p:nvPr/>
        </p:nvSpPr>
        <p:spPr>
          <a:xfrm>
            <a:off x="4341195" y="2984576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72"/>
          <p:cNvGrpSpPr/>
          <p:nvPr/>
        </p:nvGrpSpPr>
        <p:grpSpPr>
          <a:xfrm>
            <a:off x="5329970" y="2925046"/>
            <a:ext cx="194152" cy="226503"/>
            <a:chOff x="3352420" y="2912987"/>
            <a:chExt cx="194152" cy="226503"/>
          </a:xfrm>
        </p:grpSpPr>
        <p:sp>
          <p:nvSpPr>
            <p:cNvPr id="406" name="Google Shape;406;p72"/>
            <p:cNvSpPr txBox="1"/>
            <p:nvPr/>
          </p:nvSpPr>
          <p:spPr>
            <a:xfrm>
              <a:off x="3426346" y="2912987"/>
              <a:ext cx="12022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2"/>
            <p:cNvSpPr txBox="1"/>
            <p:nvPr/>
          </p:nvSpPr>
          <p:spPr>
            <a:xfrm>
              <a:off x="3352420" y="2970213"/>
              <a:ext cx="78548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72"/>
          <p:cNvGrpSpPr/>
          <p:nvPr/>
        </p:nvGrpSpPr>
        <p:grpSpPr>
          <a:xfrm>
            <a:off x="6287792" y="2925123"/>
            <a:ext cx="203770" cy="226503"/>
            <a:chOff x="3352420" y="2912987"/>
            <a:chExt cx="203770" cy="226503"/>
          </a:xfrm>
        </p:grpSpPr>
        <p:sp>
          <p:nvSpPr>
            <p:cNvPr id="409" name="Google Shape;409;p72"/>
            <p:cNvSpPr txBox="1"/>
            <p:nvPr/>
          </p:nvSpPr>
          <p:spPr>
            <a:xfrm>
              <a:off x="3426346" y="2912987"/>
              <a:ext cx="129844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410" name="Google Shape;410;p72"/>
            <p:cNvSpPr txBox="1"/>
            <p:nvPr/>
          </p:nvSpPr>
          <p:spPr>
            <a:xfrm>
              <a:off x="3352420" y="2970213"/>
              <a:ext cx="78548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72"/>
          <p:cNvGrpSpPr/>
          <p:nvPr/>
        </p:nvGrpSpPr>
        <p:grpSpPr>
          <a:xfrm>
            <a:off x="7276567" y="2922819"/>
            <a:ext cx="176518" cy="226503"/>
            <a:chOff x="3352420" y="2912987"/>
            <a:chExt cx="176518" cy="226503"/>
          </a:xfrm>
        </p:grpSpPr>
        <p:sp>
          <p:nvSpPr>
            <p:cNvPr id="412" name="Google Shape;412;p72"/>
            <p:cNvSpPr txBox="1"/>
            <p:nvPr/>
          </p:nvSpPr>
          <p:spPr>
            <a:xfrm>
              <a:off x="3426346" y="2912987"/>
              <a:ext cx="102592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2"/>
            <p:cNvSpPr txBox="1"/>
            <p:nvPr/>
          </p:nvSpPr>
          <p:spPr>
            <a:xfrm>
              <a:off x="3352420" y="2970213"/>
              <a:ext cx="78548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72"/>
          <p:cNvGrpSpPr/>
          <p:nvPr/>
        </p:nvGrpSpPr>
        <p:grpSpPr>
          <a:xfrm>
            <a:off x="8138213" y="2923050"/>
            <a:ext cx="371433" cy="219436"/>
            <a:chOff x="8138213" y="2923050"/>
            <a:chExt cx="371433" cy="219436"/>
          </a:xfrm>
        </p:grpSpPr>
        <p:sp>
          <p:nvSpPr>
            <p:cNvPr id="415" name="Google Shape;415;p72"/>
            <p:cNvSpPr txBox="1"/>
            <p:nvPr/>
          </p:nvSpPr>
          <p:spPr>
            <a:xfrm>
              <a:off x="8296446" y="2923050"/>
              <a:ext cx="213200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2"/>
            <p:cNvSpPr txBox="1"/>
            <p:nvPr/>
          </p:nvSpPr>
          <p:spPr>
            <a:xfrm>
              <a:off x="8138213" y="2973209"/>
              <a:ext cx="157094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72"/>
          <p:cNvGrpSpPr/>
          <p:nvPr/>
        </p:nvGrpSpPr>
        <p:grpSpPr>
          <a:xfrm>
            <a:off x="1306203" y="4418269"/>
            <a:ext cx="371433" cy="219436"/>
            <a:chOff x="8138213" y="2923050"/>
            <a:chExt cx="371433" cy="219436"/>
          </a:xfrm>
        </p:grpSpPr>
        <p:sp>
          <p:nvSpPr>
            <p:cNvPr id="418" name="Google Shape;418;p72"/>
            <p:cNvSpPr txBox="1"/>
            <p:nvPr/>
          </p:nvSpPr>
          <p:spPr>
            <a:xfrm>
              <a:off x="8296446" y="2923050"/>
              <a:ext cx="213200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2"/>
            <p:cNvSpPr txBox="1"/>
            <p:nvPr/>
          </p:nvSpPr>
          <p:spPr>
            <a:xfrm>
              <a:off x="8138213" y="2973209"/>
              <a:ext cx="157094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72"/>
          <p:cNvGrpSpPr/>
          <p:nvPr/>
        </p:nvGrpSpPr>
        <p:grpSpPr>
          <a:xfrm>
            <a:off x="2287279" y="4421278"/>
            <a:ext cx="400287" cy="219436"/>
            <a:chOff x="8138213" y="2923050"/>
            <a:chExt cx="400287" cy="219436"/>
          </a:xfrm>
        </p:grpSpPr>
        <p:sp>
          <p:nvSpPr>
            <p:cNvPr id="421" name="Google Shape;421;p72"/>
            <p:cNvSpPr txBox="1"/>
            <p:nvPr/>
          </p:nvSpPr>
          <p:spPr>
            <a:xfrm>
              <a:off x="8296446" y="2923050"/>
              <a:ext cx="242054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Mg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2"/>
            <p:cNvSpPr txBox="1"/>
            <p:nvPr/>
          </p:nvSpPr>
          <p:spPr>
            <a:xfrm>
              <a:off x="8138213" y="2973209"/>
              <a:ext cx="157094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72"/>
          <p:cNvGrpSpPr/>
          <p:nvPr/>
        </p:nvGrpSpPr>
        <p:grpSpPr>
          <a:xfrm>
            <a:off x="3291408" y="4420637"/>
            <a:ext cx="324945" cy="219436"/>
            <a:chOff x="8138213" y="2923050"/>
            <a:chExt cx="324945" cy="219436"/>
          </a:xfrm>
        </p:grpSpPr>
        <p:sp>
          <p:nvSpPr>
            <p:cNvPr id="424" name="Google Shape;424;p72"/>
            <p:cNvSpPr txBox="1"/>
            <p:nvPr/>
          </p:nvSpPr>
          <p:spPr>
            <a:xfrm>
              <a:off x="8296446" y="2923050"/>
              <a:ext cx="166712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2"/>
            <p:cNvSpPr txBox="1"/>
            <p:nvPr/>
          </p:nvSpPr>
          <p:spPr>
            <a:xfrm>
              <a:off x="8138213" y="2973209"/>
              <a:ext cx="157094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72"/>
          <p:cNvGrpSpPr/>
          <p:nvPr/>
        </p:nvGrpSpPr>
        <p:grpSpPr>
          <a:xfrm>
            <a:off x="4261512" y="4422354"/>
            <a:ext cx="315327" cy="219436"/>
            <a:chOff x="8138213" y="2923050"/>
            <a:chExt cx="315327" cy="219436"/>
          </a:xfrm>
        </p:grpSpPr>
        <p:sp>
          <p:nvSpPr>
            <p:cNvPr id="427" name="Google Shape;427;p72"/>
            <p:cNvSpPr txBox="1"/>
            <p:nvPr/>
          </p:nvSpPr>
          <p:spPr>
            <a:xfrm>
              <a:off x="8296446" y="2923050"/>
              <a:ext cx="157094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2"/>
            <p:cNvSpPr txBox="1"/>
            <p:nvPr/>
          </p:nvSpPr>
          <p:spPr>
            <a:xfrm>
              <a:off x="8138213" y="2973209"/>
              <a:ext cx="157094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72"/>
          <p:cNvGrpSpPr/>
          <p:nvPr/>
        </p:nvGrpSpPr>
        <p:grpSpPr>
          <a:xfrm>
            <a:off x="5289678" y="4422469"/>
            <a:ext cx="268841" cy="219436"/>
            <a:chOff x="8138213" y="2923050"/>
            <a:chExt cx="268841" cy="219436"/>
          </a:xfrm>
        </p:grpSpPr>
        <p:sp>
          <p:nvSpPr>
            <p:cNvPr id="430" name="Google Shape;430;p72"/>
            <p:cNvSpPr txBox="1"/>
            <p:nvPr/>
          </p:nvSpPr>
          <p:spPr>
            <a:xfrm>
              <a:off x="8296446" y="2923050"/>
              <a:ext cx="110608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2"/>
            <p:cNvSpPr txBox="1"/>
            <p:nvPr/>
          </p:nvSpPr>
          <p:spPr>
            <a:xfrm>
              <a:off x="8138213" y="2973209"/>
              <a:ext cx="157094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72"/>
          <p:cNvGrpSpPr/>
          <p:nvPr/>
        </p:nvGrpSpPr>
        <p:grpSpPr>
          <a:xfrm>
            <a:off x="6273441" y="4424300"/>
            <a:ext cx="268841" cy="219436"/>
            <a:chOff x="8138213" y="2923050"/>
            <a:chExt cx="268841" cy="219436"/>
          </a:xfrm>
        </p:grpSpPr>
        <p:sp>
          <p:nvSpPr>
            <p:cNvPr id="433" name="Google Shape;433;p72"/>
            <p:cNvSpPr txBox="1"/>
            <p:nvPr/>
          </p:nvSpPr>
          <p:spPr>
            <a:xfrm>
              <a:off x="8296446" y="2923050"/>
              <a:ext cx="110608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2"/>
            <p:cNvSpPr txBox="1"/>
            <p:nvPr/>
          </p:nvSpPr>
          <p:spPr>
            <a:xfrm>
              <a:off x="8138213" y="2973209"/>
              <a:ext cx="157094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72"/>
          <p:cNvGrpSpPr/>
          <p:nvPr/>
        </p:nvGrpSpPr>
        <p:grpSpPr>
          <a:xfrm>
            <a:off x="7199265" y="4421919"/>
            <a:ext cx="324945" cy="219436"/>
            <a:chOff x="8138213" y="2923050"/>
            <a:chExt cx="324945" cy="219436"/>
          </a:xfrm>
        </p:grpSpPr>
        <p:sp>
          <p:nvSpPr>
            <p:cNvPr id="436" name="Google Shape;436;p72"/>
            <p:cNvSpPr txBox="1"/>
            <p:nvPr/>
          </p:nvSpPr>
          <p:spPr>
            <a:xfrm>
              <a:off x="8296446" y="2923050"/>
              <a:ext cx="166712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CI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2"/>
            <p:cNvSpPr txBox="1"/>
            <p:nvPr/>
          </p:nvSpPr>
          <p:spPr>
            <a:xfrm>
              <a:off x="8138213" y="2973209"/>
              <a:ext cx="157094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72"/>
          <p:cNvGrpSpPr/>
          <p:nvPr/>
        </p:nvGrpSpPr>
        <p:grpSpPr>
          <a:xfrm>
            <a:off x="8153129" y="4419538"/>
            <a:ext cx="342579" cy="219436"/>
            <a:chOff x="8138213" y="2923050"/>
            <a:chExt cx="342579" cy="219436"/>
          </a:xfrm>
        </p:grpSpPr>
        <p:sp>
          <p:nvSpPr>
            <p:cNvPr id="439" name="Google Shape;439;p72"/>
            <p:cNvSpPr txBox="1"/>
            <p:nvPr/>
          </p:nvSpPr>
          <p:spPr>
            <a:xfrm>
              <a:off x="8296446" y="2923050"/>
              <a:ext cx="18434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</a:t>
              </a:r>
              <a:endParaRPr b="1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2"/>
            <p:cNvSpPr txBox="1"/>
            <p:nvPr/>
          </p:nvSpPr>
          <p:spPr>
            <a:xfrm>
              <a:off x="8138213" y="2973209"/>
              <a:ext cx="157094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 b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72"/>
          <p:cNvSpPr txBox="1"/>
          <p:nvPr/>
        </p:nvSpPr>
        <p:spPr>
          <a:xfrm>
            <a:off x="1481159" y="1422577"/>
            <a:ext cx="12022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2"/>
          <p:cNvSpPr/>
          <p:nvPr/>
        </p:nvSpPr>
        <p:spPr>
          <a:xfrm>
            <a:off x="6016227" y="1347772"/>
            <a:ext cx="464388" cy="25400"/>
          </a:xfrm>
          <a:custGeom>
            <a:rect b="b" l="l" r="r" t="t"/>
            <a:pathLst>
              <a:path extrusionOk="0" h="25400" w="464388">
                <a:moveTo>
                  <a:pt x="458038" y="6350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72"/>
          <p:cNvSpPr/>
          <p:nvPr/>
        </p:nvSpPr>
        <p:spPr>
          <a:xfrm>
            <a:off x="7636588" y="1360474"/>
            <a:ext cx="549275" cy="157657"/>
          </a:xfrm>
          <a:custGeom>
            <a:rect b="b" l="l" r="r" t="t"/>
            <a:pathLst>
              <a:path extrusionOk="0" h="157657" w="549275">
                <a:moveTo>
                  <a:pt x="542925" y="151307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2"/>
          <p:cNvSpPr/>
          <p:nvPr/>
        </p:nvSpPr>
        <p:spPr>
          <a:xfrm>
            <a:off x="6079181" y="1578173"/>
            <a:ext cx="401434" cy="245935"/>
          </a:xfrm>
          <a:custGeom>
            <a:rect b="b" l="l" r="r" t="t"/>
            <a:pathLst>
              <a:path extrusionOk="0" h="245935" w="401434">
                <a:moveTo>
                  <a:pt x="395084" y="239585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2"/>
          <p:cNvSpPr/>
          <p:nvPr/>
        </p:nvSpPr>
        <p:spPr>
          <a:xfrm>
            <a:off x="7675666" y="1617045"/>
            <a:ext cx="694867" cy="207060"/>
          </a:xfrm>
          <a:custGeom>
            <a:rect b="b" l="l" r="r" t="t"/>
            <a:pathLst>
              <a:path extrusionOk="0" h="207060" w="694867">
                <a:moveTo>
                  <a:pt x="688517" y="6350"/>
                </a:moveTo>
                <a:lnTo>
                  <a:pt x="6350" y="20071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72"/>
          <p:cNvSpPr/>
          <p:nvPr/>
        </p:nvSpPr>
        <p:spPr>
          <a:xfrm>
            <a:off x="7364654" y="2099069"/>
            <a:ext cx="705916" cy="25400"/>
          </a:xfrm>
          <a:custGeom>
            <a:rect b="b" l="l" r="r" t="t"/>
            <a:pathLst>
              <a:path extrusionOk="0" h="25400" w="705916">
                <a:moveTo>
                  <a:pt x="699567" y="6350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2"/>
          <p:cNvSpPr/>
          <p:nvPr/>
        </p:nvSpPr>
        <p:spPr>
          <a:xfrm>
            <a:off x="5249778" y="1767356"/>
            <a:ext cx="442023" cy="25400"/>
          </a:xfrm>
          <a:custGeom>
            <a:rect b="b" l="l" r="r" t="t"/>
            <a:pathLst>
              <a:path extrusionOk="0" h="25400" w="442023">
                <a:moveTo>
                  <a:pt x="435673" y="6350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2"/>
          <p:cNvSpPr/>
          <p:nvPr/>
        </p:nvSpPr>
        <p:spPr>
          <a:xfrm>
            <a:off x="8281238" y="1570401"/>
            <a:ext cx="165899" cy="59347"/>
          </a:xfrm>
          <a:custGeom>
            <a:rect b="b" l="l" r="r" t="t"/>
            <a:pathLst>
              <a:path extrusionOk="0" h="59347" w="165899">
                <a:moveTo>
                  <a:pt x="6350" y="6350"/>
                </a:moveTo>
                <a:cubicBezTo>
                  <a:pt x="6350" y="6350"/>
                  <a:pt x="8635" y="34340"/>
                  <a:pt x="25006" y="34340"/>
                </a:cubicBezTo>
                <a:lnTo>
                  <a:pt x="60769" y="34340"/>
                </a:lnTo>
                <a:cubicBezTo>
                  <a:pt x="73621" y="34340"/>
                  <a:pt x="82943" y="52997"/>
                  <a:pt x="82943" y="52997"/>
                </a:cubicBezTo>
                <a:cubicBezTo>
                  <a:pt x="82943" y="52997"/>
                  <a:pt x="92278" y="34340"/>
                  <a:pt x="105117" y="34340"/>
                </a:cubicBezTo>
                <a:lnTo>
                  <a:pt x="140868" y="34340"/>
                </a:lnTo>
                <a:cubicBezTo>
                  <a:pt x="157212" y="34340"/>
                  <a:pt x="159549" y="6350"/>
                  <a:pt x="159549" y="635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2"/>
          <p:cNvSpPr txBox="1"/>
          <p:nvPr/>
        </p:nvSpPr>
        <p:spPr>
          <a:xfrm>
            <a:off x="3055190" y="4221516"/>
            <a:ext cx="81592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Aluminum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Valence(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價)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electrons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those in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outermost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shell, 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valence shell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chemical behavior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atom is mostly determined by the valence electrons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with a full valence shell are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chemically inert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3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 Orbitals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orbital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three-dimensional space where an electron is found 90% of the time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electron shell consists of a specific number of orbitals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75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98704" y="213360"/>
            <a:ext cx="854659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7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2.8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5"/>
          <p:cNvSpPr txBox="1"/>
          <p:nvPr/>
        </p:nvSpPr>
        <p:spPr>
          <a:xfrm>
            <a:off x="3537397" y="215285"/>
            <a:ext cx="97142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shell</a:t>
            </a:r>
            <a:endParaRPr/>
          </a:p>
        </p:txBody>
      </p:sp>
      <p:sp>
        <p:nvSpPr>
          <p:cNvPr id="471" name="Google Shape;471;p75"/>
          <p:cNvSpPr txBox="1"/>
          <p:nvPr/>
        </p:nvSpPr>
        <p:spPr>
          <a:xfrm>
            <a:off x="6134547" y="231160"/>
            <a:ext cx="126477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shell</a:t>
            </a:r>
            <a:endParaRPr/>
          </a:p>
        </p:txBody>
      </p:sp>
      <p:sp>
        <p:nvSpPr>
          <p:cNvPr id="472" name="Google Shape;472;p75"/>
          <p:cNvSpPr txBox="1"/>
          <p:nvPr/>
        </p:nvSpPr>
        <p:spPr>
          <a:xfrm>
            <a:off x="322709" y="2140923"/>
            <a:ext cx="13353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Neon,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two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filled shells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 electrons)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5"/>
          <p:cNvSpPr txBox="1"/>
          <p:nvPr/>
        </p:nvSpPr>
        <p:spPr>
          <a:xfrm>
            <a:off x="2779772" y="2228235"/>
            <a:ext cx="5257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shell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5"/>
          <p:cNvSpPr txBox="1"/>
          <p:nvPr/>
        </p:nvSpPr>
        <p:spPr>
          <a:xfrm>
            <a:off x="2555527" y="2920385"/>
            <a:ext cx="738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5"/>
          <p:cNvSpPr txBox="1"/>
          <p:nvPr/>
        </p:nvSpPr>
        <p:spPr>
          <a:xfrm>
            <a:off x="3565972" y="2993410"/>
            <a:ext cx="9137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orbital</a:t>
            </a:r>
            <a:endParaRPr/>
          </a:p>
        </p:txBody>
      </p:sp>
      <p:sp>
        <p:nvSpPr>
          <p:cNvPr id="476" name="Google Shape;476;p75"/>
          <p:cNvSpPr txBox="1"/>
          <p:nvPr/>
        </p:nvSpPr>
        <p:spPr>
          <a:xfrm>
            <a:off x="4858197" y="2993410"/>
            <a:ext cx="9137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orbital</a:t>
            </a:r>
            <a:endParaRPr/>
          </a:p>
        </p:txBody>
      </p:sp>
      <p:sp>
        <p:nvSpPr>
          <p:cNvPr id="477" name="Google Shape;477;p75"/>
          <p:cNvSpPr txBox="1"/>
          <p:nvPr/>
        </p:nvSpPr>
        <p:spPr>
          <a:xfrm>
            <a:off x="6029772" y="2015510"/>
            <a:ext cx="1138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78" name="Google Shape;478;p75"/>
          <p:cNvSpPr txBox="1"/>
          <p:nvPr/>
        </p:nvSpPr>
        <p:spPr>
          <a:xfrm>
            <a:off x="7287072" y="2720360"/>
            <a:ext cx="10259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79" name="Google Shape;479;p75"/>
          <p:cNvSpPr txBox="1"/>
          <p:nvPr/>
        </p:nvSpPr>
        <p:spPr>
          <a:xfrm>
            <a:off x="6515547" y="2993410"/>
            <a:ext cx="16542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2</a:t>
            </a: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orbitals</a:t>
            </a:r>
            <a:endParaRPr/>
          </a:p>
        </p:txBody>
      </p:sp>
      <p:sp>
        <p:nvSpPr>
          <p:cNvPr id="480" name="Google Shape;480;p75"/>
          <p:cNvSpPr txBox="1"/>
          <p:nvPr/>
        </p:nvSpPr>
        <p:spPr>
          <a:xfrm>
            <a:off x="8518972" y="1983760"/>
            <a:ext cx="1138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81" name="Google Shape;481;p75"/>
          <p:cNvSpPr txBox="1"/>
          <p:nvPr/>
        </p:nvSpPr>
        <p:spPr>
          <a:xfrm>
            <a:off x="329059" y="3542685"/>
            <a:ext cx="23179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0896" lvl="0" marL="31089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Electron distribution</a:t>
            </a:r>
            <a:b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75"/>
          <p:cNvSpPr txBox="1"/>
          <p:nvPr/>
        </p:nvSpPr>
        <p:spPr>
          <a:xfrm>
            <a:off x="3521522" y="3542685"/>
            <a:ext cx="28421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Separate electron orbitals</a:t>
            </a:r>
            <a:endParaRPr/>
          </a:p>
        </p:txBody>
      </p:sp>
      <p:sp>
        <p:nvSpPr>
          <p:cNvPr id="483" name="Google Shape;483;p75"/>
          <p:cNvSpPr txBox="1"/>
          <p:nvPr/>
        </p:nvSpPr>
        <p:spPr>
          <a:xfrm>
            <a:off x="320329" y="5292110"/>
            <a:ext cx="10499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</a:t>
            </a: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</a:t>
            </a:r>
            <a:endParaRPr/>
          </a:p>
          <a:p>
            <a:pPr indent="0" lvl="0" marL="0" marR="0" rtl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orbitals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75"/>
          <p:cNvSpPr txBox="1"/>
          <p:nvPr/>
        </p:nvSpPr>
        <p:spPr>
          <a:xfrm>
            <a:off x="322709" y="6382723"/>
            <a:ext cx="338874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Superimposed electron orbitals</a:t>
            </a:r>
            <a:endParaRPr/>
          </a:p>
        </p:txBody>
      </p:sp>
      <p:sp>
        <p:nvSpPr>
          <p:cNvPr id="485" name="Google Shape;485;p75"/>
          <p:cNvSpPr/>
          <p:nvPr/>
        </p:nvSpPr>
        <p:spPr>
          <a:xfrm>
            <a:off x="2364581" y="2345531"/>
            <a:ext cx="409575" cy="142875"/>
          </a:xfrm>
          <a:custGeom>
            <a:rect b="b" l="l" r="r" t="t"/>
            <a:pathLst>
              <a:path extrusionOk="0" h="142875" w="409575">
                <a:moveTo>
                  <a:pt x="0" y="142875"/>
                </a:moveTo>
                <a:lnTo>
                  <a:pt x="40957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6" name="Google Shape;486;p75"/>
          <p:cNvSpPr/>
          <p:nvPr/>
        </p:nvSpPr>
        <p:spPr>
          <a:xfrm>
            <a:off x="2445544" y="2893219"/>
            <a:ext cx="97631" cy="69057"/>
          </a:xfrm>
          <a:custGeom>
            <a:rect b="b" l="l" r="r" t="t"/>
            <a:pathLst>
              <a:path extrusionOk="0" h="69057" w="97631">
                <a:moveTo>
                  <a:pt x="0" y="0"/>
                </a:moveTo>
                <a:lnTo>
                  <a:pt x="97631" y="6905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7" name="Google Shape;487;p75"/>
          <p:cNvSpPr txBox="1"/>
          <p:nvPr/>
        </p:nvSpPr>
        <p:spPr>
          <a:xfrm>
            <a:off x="152400" y="343551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 orbitals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6"/>
          <p:cNvSpPr txBox="1"/>
          <p:nvPr>
            <p:ph type="title"/>
          </p:nvPr>
        </p:nvSpPr>
        <p:spPr>
          <a:xfrm>
            <a:off x="0" y="0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2.3: The formation and function of molecules depend on chemical bonding between atoms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76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Atoms with incomplete valence shells can share or transfer valence electrons with certain other atoms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interactions usually result in atoms staying close together, held by attractions called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chemical bonds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Covalent Bonds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7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covalent bond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(共價鍵)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sharing of a pair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valence electrons by two atoms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covalent bond, the shared electrons count as part of each atom’s valence shell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95" y="579388"/>
            <a:ext cx="8548009" cy="569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1"/>
          <p:cNvSpPr txBox="1"/>
          <p:nvPr/>
        </p:nvSpPr>
        <p:spPr>
          <a:xfrm>
            <a:off x="457199" y="112718"/>
            <a:ext cx="8229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weapon do these wood ants use to deter predators?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78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734056" y="213360"/>
            <a:ext cx="3675888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2.9_3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78"/>
          <p:cNvSpPr txBox="1"/>
          <p:nvPr/>
        </p:nvSpPr>
        <p:spPr>
          <a:xfrm>
            <a:off x="3441951" y="199070"/>
            <a:ext cx="23980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Hydrogen atoms (2 H)</a:t>
            </a:r>
            <a:endParaRPr/>
          </a:p>
        </p:txBody>
      </p:sp>
      <p:sp>
        <p:nvSpPr>
          <p:cNvPr id="509" name="Google Shape;509;p78"/>
          <p:cNvSpPr txBox="1"/>
          <p:nvPr/>
        </p:nvSpPr>
        <p:spPr>
          <a:xfrm>
            <a:off x="3527676" y="1270633"/>
            <a:ext cx="134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10" name="Google Shape;510;p78"/>
          <p:cNvSpPr txBox="1"/>
          <p:nvPr/>
        </p:nvSpPr>
        <p:spPr>
          <a:xfrm>
            <a:off x="5524751" y="1270633"/>
            <a:ext cx="134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11" name="Google Shape;511;p78"/>
          <p:cNvSpPr txBox="1"/>
          <p:nvPr/>
        </p:nvSpPr>
        <p:spPr>
          <a:xfrm>
            <a:off x="3616576" y="3126421"/>
            <a:ext cx="134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12" name="Google Shape;512;p78"/>
          <p:cNvSpPr txBox="1"/>
          <p:nvPr/>
        </p:nvSpPr>
        <p:spPr>
          <a:xfrm>
            <a:off x="5405689" y="3139121"/>
            <a:ext cx="134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13" name="Google Shape;513;p78"/>
          <p:cNvSpPr txBox="1"/>
          <p:nvPr/>
        </p:nvSpPr>
        <p:spPr>
          <a:xfrm>
            <a:off x="4087270" y="5176677"/>
            <a:ext cx="134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14" name="Google Shape;514;p78"/>
          <p:cNvSpPr txBox="1"/>
          <p:nvPr/>
        </p:nvSpPr>
        <p:spPr>
          <a:xfrm>
            <a:off x="5068345" y="5176677"/>
            <a:ext cx="134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15" name="Google Shape;515;p78"/>
          <p:cNvSpPr txBox="1"/>
          <p:nvPr/>
        </p:nvSpPr>
        <p:spPr>
          <a:xfrm>
            <a:off x="3846453" y="6099012"/>
            <a:ext cx="146995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Hydrogen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 (H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8"/>
          <p:cNvSpPr/>
          <p:nvPr/>
        </p:nvSpPr>
        <p:spPr>
          <a:xfrm>
            <a:off x="3914775" y="604838"/>
            <a:ext cx="1357313" cy="440531"/>
          </a:xfrm>
          <a:custGeom>
            <a:rect b="b" l="l" r="r" t="t"/>
            <a:pathLst>
              <a:path extrusionOk="0" h="440531" w="1357313">
                <a:moveTo>
                  <a:pt x="0" y="440531"/>
                </a:moveTo>
                <a:lnTo>
                  <a:pt x="683419" y="0"/>
                </a:lnTo>
                <a:lnTo>
                  <a:pt x="1357313" y="44053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7" name="Google Shape;517;p78"/>
          <p:cNvSpPr txBox="1"/>
          <p:nvPr/>
        </p:nvSpPr>
        <p:spPr>
          <a:xfrm>
            <a:off x="92106" y="337569"/>
            <a:ext cx="25054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Formation of a covalent bond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molecule(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分子)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or more atoms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held together by covalent bonds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covalent bond, or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single bond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the sharing of one pair of valence electrons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double covalent bond, or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bond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the sharing of two pairs of valence electrons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9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7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notation used to represent atoms and bonding is called a structural formula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H—H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be abbreviated further with a molecular formula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H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80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8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2.10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81"/>
          <p:cNvPicPr preferRelativeResize="0"/>
          <p:nvPr/>
        </p:nvPicPr>
        <p:blipFill rotWithShape="1">
          <a:blip r:embed="rId3">
            <a:alphaModFix/>
          </a:blip>
          <a:srcRect b="2908" l="0" r="0" t="0"/>
          <a:stretch/>
        </p:blipFill>
        <p:spPr>
          <a:xfrm>
            <a:off x="1520952" y="232886"/>
            <a:ext cx="6102096" cy="639222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1"/>
          <p:cNvSpPr txBox="1"/>
          <p:nvPr/>
        </p:nvSpPr>
        <p:spPr>
          <a:xfrm>
            <a:off x="1775894" y="326559"/>
            <a:ext cx="920124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and</a:t>
            </a:r>
            <a:endParaRPr/>
          </a:p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Molecular</a:t>
            </a:r>
            <a:endParaRPr/>
          </a:p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81"/>
          <p:cNvSpPr txBox="1"/>
          <p:nvPr/>
        </p:nvSpPr>
        <p:spPr>
          <a:xfrm>
            <a:off x="1664769" y="1307635"/>
            <a:ext cx="159979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Hydrogen (H</a:t>
            </a:r>
            <a:r>
              <a:rPr b="1" baseline="-2500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40" name="Google Shape;540;p81"/>
          <p:cNvSpPr txBox="1"/>
          <p:nvPr/>
        </p:nvSpPr>
        <p:spPr>
          <a:xfrm>
            <a:off x="3574640" y="337671"/>
            <a:ext cx="1077218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</a:t>
            </a:r>
            <a:endParaRPr/>
          </a:p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endParaRPr/>
          </a:p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81"/>
          <p:cNvSpPr txBox="1"/>
          <p:nvPr/>
        </p:nvSpPr>
        <p:spPr>
          <a:xfrm>
            <a:off x="4965905" y="341640"/>
            <a:ext cx="1250342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Lewis Dot</a:t>
            </a:r>
            <a:endParaRPr/>
          </a:p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and</a:t>
            </a:r>
            <a:endParaRPr/>
          </a:p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endParaRPr/>
          </a:p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81"/>
          <p:cNvSpPr txBox="1"/>
          <p:nvPr/>
        </p:nvSpPr>
        <p:spPr>
          <a:xfrm>
            <a:off x="6733656" y="337672"/>
            <a:ext cx="631583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Space-</a:t>
            </a:r>
            <a:endParaRPr/>
          </a:p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Filling</a:t>
            </a:r>
            <a:endParaRPr/>
          </a:p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81"/>
          <p:cNvSpPr txBox="1"/>
          <p:nvPr/>
        </p:nvSpPr>
        <p:spPr>
          <a:xfrm>
            <a:off x="3863456" y="1755310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44" name="Google Shape;544;p81"/>
          <p:cNvSpPr txBox="1"/>
          <p:nvPr/>
        </p:nvSpPr>
        <p:spPr>
          <a:xfrm>
            <a:off x="4234931" y="1755310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45" name="Google Shape;545;p81"/>
          <p:cNvSpPr txBox="1"/>
          <p:nvPr/>
        </p:nvSpPr>
        <p:spPr>
          <a:xfrm>
            <a:off x="1664769" y="2353798"/>
            <a:ext cx="14411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Oxygen (O</a:t>
            </a:r>
            <a:r>
              <a:rPr b="1" baseline="-2500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46" name="Google Shape;546;p81"/>
          <p:cNvSpPr txBox="1"/>
          <p:nvPr/>
        </p:nvSpPr>
        <p:spPr>
          <a:xfrm>
            <a:off x="3885681" y="2763373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47" name="Google Shape;547;p81"/>
          <p:cNvSpPr txBox="1"/>
          <p:nvPr/>
        </p:nvSpPr>
        <p:spPr>
          <a:xfrm>
            <a:off x="4449244" y="2763373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48" name="Google Shape;548;p81"/>
          <p:cNvSpPr txBox="1"/>
          <p:nvPr/>
        </p:nvSpPr>
        <p:spPr>
          <a:xfrm>
            <a:off x="1664769" y="3438060"/>
            <a:ext cx="13939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Water (H</a:t>
            </a:r>
            <a:r>
              <a:rPr b="1" baseline="-2500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O)</a:t>
            </a:r>
            <a:endParaRPr/>
          </a:p>
        </p:txBody>
      </p:sp>
      <p:sp>
        <p:nvSpPr>
          <p:cNvPr id="549" name="Google Shape;549;p81"/>
          <p:cNvSpPr txBox="1"/>
          <p:nvPr/>
        </p:nvSpPr>
        <p:spPr>
          <a:xfrm>
            <a:off x="3896794" y="3857160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50" name="Google Shape;550;p81"/>
          <p:cNvSpPr txBox="1"/>
          <p:nvPr/>
        </p:nvSpPr>
        <p:spPr>
          <a:xfrm>
            <a:off x="3907906" y="4330235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51" name="Google Shape;551;p81"/>
          <p:cNvSpPr txBox="1"/>
          <p:nvPr/>
        </p:nvSpPr>
        <p:spPr>
          <a:xfrm>
            <a:off x="4379394" y="3842873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52" name="Google Shape;552;p81"/>
          <p:cNvSpPr txBox="1"/>
          <p:nvPr/>
        </p:nvSpPr>
        <p:spPr>
          <a:xfrm>
            <a:off x="1664769" y="4957298"/>
            <a:ext cx="163185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Methane (CH</a:t>
            </a:r>
            <a:r>
              <a:rPr b="1" baseline="-2500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53" name="Google Shape;553;p81"/>
          <p:cNvSpPr txBox="1"/>
          <p:nvPr/>
        </p:nvSpPr>
        <p:spPr>
          <a:xfrm>
            <a:off x="3617394" y="5625635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54" name="Google Shape;554;p81"/>
          <p:cNvSpPr txBox="1"/>
          <p:nvPr/>
        </p:nvSpPr>
        <p:spPr>
          <a:xfrm>
            <a:off x="4098406" y="5143035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55" name="Google Shape;555;p81"/>
          <p:cNvSpPr txBox="1"/>
          <p:nvPr/>
        </p:nvSpPr>
        <p:spPr>
          <a:xfrm>
            <a:off x="4096819" y="5616110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56" name="Google Shape;556;p81"/>
          <p:cNvSpPr txBox="1"/>
          <p:nvPr/>
        </p:nvSpPr>
        <p:spPr>
          <a:xfrm>
            <a:off x="4096819" y="6101885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57" name="Google Shape;557;p81"/>
          <p:cNvSpPr txBox="1"/>
          <p:nvPr/>
        </p:nvSpPr>
        <p:spPr>
          <a:xfrm>
            <a:off x="4581006" y="5616110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Bonding capacity is called the atom’s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valence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Covalent bonds can form between atoms of the same element or atoms of different elements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compound is a combination of two or more different elements</a:t>
            </a:r>
            <a:endParaRPr/>
          </a:p>
        </p:txBody>
      </p:sp>
      <p:sp>
        <p:nvSpPr>
          <p:cNvPr id="563" name="Google Shape;563;p82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8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Atoms in a molecule attract electrons to varying degrees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Electronegativity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atom’s attraction for the electrons in a covalent bond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more electronegative an atom is, the more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strongly it pulls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shared electrons toward itself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83"/>
          <p:cNvSpPr txBox="1"/>
          <p:nvPr>
            <p:ph idx="4294967295" type="title"/>
          </p:nvPr>
        </p:nvSpPr>
        <p:spPr>
          <a:xfrm>
            <a:off x="0" y="0"/>
            <a:ext cx="91440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8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nonpolar covalent bond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atoms share the electron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equally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polar covalent bond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one atom is more electronegative, and the atoms do not share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electron equally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Unequal sharing of electrons causes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partial positive or negative charge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each atom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molecule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84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8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85"/>
          <p:cNvPicPr preferRelativeResize="0"/>
          <p:nvPr/>
        </p:nvPicPr>
        <p:blipFill rotWithShape="1">
          <a:blip r:embed="rId3">
            <a:alphaModFix/>
          </a:blip>
          <a:srcRect b="5951" l="0" r="0" t="0"/>
          <a:stretch/>
        </p:blipFill>
        <p:spPr>
          <a:xfrm>
            <a:off x="2983992" y="2225040"/>
            <a:ext cx="3176016" cy="240792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8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2.11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85"/>
          <p:cNvSpPr txBox="1"/>
          <p:nvPr/>
        </p:nvSpPr>
        <p:spPr>
          <a:xfrm>
            <a:off x="5229834" y="2240915"/>
            <a:ext cx="2789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δ−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85"/>
          <p:cNvSpPr txBox="1"/>
          <p:nvPr/>
        </p:nvSpPr>
        <p:spPr>
          <a:xfrm>
            <a:off x="4464659" y="2744152"/>
            <a:ext cx="2789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δ−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85"/>
          <p:cNvSpPr txBox="1"/>
          <p:nvPr/>
        </p:nvSpPr>
        <p:spPr>
          <a:xfrm>
            <a:off x="4488471" y="3163252"/>
            <a:ext cx="198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88" name="Google Shape;588;p85"/>
          <p:cNvSpPr txBox="1"/>
          <p:nvPr/>
        </p:nvSpPr>
        <p:spPr>
          <a:xfrm>
            <a:off x="3013684" y="4101465"/>
            <a:ext cx="2789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85"/>
          <p:cNvSpPr txBox="1"/>
          <p:nvPr/>
        </p:nvSpPr>
        <p:spPr>
          <a:xfrm>
            <a:off x="3496284" y="3934777"/>
            <a:ext cx="1859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90" name="Google Shape;590;p85"/>
          <p:cNvSpPr txBox="1"/>
          <p:nvPr/>
        </p:nvSpPr>
        <p:spPr>
          <a:xfrm>
            <a:off x="4324959" y="4304665"/>
            <a:ext cx="4792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91" name="Google Shape;591;p85"/>
          <p:cNvSpPr txBox="1"/>
          <p:nvPr/>
        </p:nvSpPr>
        <p:spPr>
          <a:xfrm>
            <a:off x="5501296" y="3937952"/>
            <a:ext cx="1859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92" name="Google Shape;592;p85"/>
          <p:cNvSpPr txBox="1"/>
          <p:nvPr/>
        </p:nvSpPr>
        <p:spPr>
          <a:xfrm>
            <a:off x="5854515" y="4099084"/>
            <a:ext cx="2821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85"/>
          <p:cNvSpPr txBox="1"/>
          <p:nvPr/>
        </p:nvSpPr>
        <p:spPr>
          <a:xfrm>
            <a:off x="1554708" y="1490523"/>
            <a:ext cx="601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Polar covalent bonds in a water molecule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Ionic (</a:t>
            </a: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離子的)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8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Atoms sometimes strip electrons from their bonding partners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 is the transfer of an electron from sodium to chlorine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 transfer of an electron, both atoms have charges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charged atom (or molecule) is called 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8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87"/>
          <p:cNvPicPr preferRelativeResize="0"/>
          <p:nvPr/>
        </p:nvPicPr>
        <p:blipFill rotWithShape="1">
          <a:blip r:embed="rId3">
            <a:alphaModFix/>
          </a:blip>
          <a:srcRect b="4433" l="0" r="0" t="0"/>
          <a:stretch/>
        </p:blipFill>
        <p:spPr>
          <a:xfrm>
            <a:off x="298704" y="1786128"/>
            <a:ext cx="8546592" cy="328574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8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2.12_2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87"/>
          <p:cNvSpPr txBox="1"/>
          <p:nvPr/>
        </p:nvSpPr>
        <p:spPr>
          <a:xfrm>
            <a:off x="6164262" y="1759301"/>
            <a:ext cx="134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608" name="Google Shape;608;p87"/>
          <p:cNvSpPr txBox="1"/>
          <p:nvPr/>
        </p:nvSpPr>
        <p:spPr>
          <a:xfrm>
            <a:off x="7912100" y="1759301"/>
            <a:ext cx="134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/>
          </a:p>
        </p:txBody>
      </p:sp>
      <p:sp>
        <p:nvSpPr>
          <p:cNvPr id="609" name="Google Shape;609;p87"/>
          <p:cNvSpPr txBox="1"/>
          <p:nvPr/>
        </p:nvSpPr>
        <p:spPr>
          <a:xfrm>
            <a:off x="974725" y="2656239"/>
            <a:ext cx="2949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endParaRPr/>
          </a:p>
        </p:txBody>
      </p:sp>
      <p:sp>
        <p:nvSpPr>
          <p:cNvPr id="610" name="Google Shape;610;p87"/>
          <p:cNvSpPr txBox="1"/>
          <p:nvPr/>
        </p:nvSpPr>
        <p:spPr>
          <a:xfrm>
            <a:off x="3103562" y="2680052"/>
            <a:ext cx="2308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87"/>
          <p:cNvSpPr txBox="1"/>
          <p:nvPr/>
        </p:nvSpPr>
        <p:spPr>
          <a:xfrm>
            <a:off x="6081712" y="2656239"/>
            <a:ext cx="2949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endParaRPr/>
          </a:p>
        </p:txBody>
      </p:sp>
      <p:sp>
        <p:nvSpPr>
          <p:cNvPr id="612" name="Google Shape;612;p87"/>
          <p:cNvSpPr txBox="1"/>
          <p:nvPr/>
        </p:nvSpPr>
        <p:spPr>
          <a:xfrm>
            <a:off x="7864475" y="2668939"/>
            <a:ext cx="2308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</a:t>
            </a:r>
            <a:endParaRPr/>
          </a:p>
        </p:txBody>
      </p:sp>
      <p:sp>
        <p:nvSpPr>
          <p:cNvPr id="613" name="Google Shape;613;p87"/>
          <p:cNvSpPr txBox="1"/>
          <p:nvPr/>
        </p:nvSpPr>
        <p:spPr>
          <a:xfrm>
            <a:off x="974725" y="3729389"/>
            <a:ext cx="2949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endParaRPr/>
          </a:p>
        </p:txBody>
      </p:sp>
      <p:sp>
        <p:nvSpPr>
          <p:cNvPr id="614" name="Google Shape;614;p87"/>
          <p:cNvSpPr txBox="1"/>
          <p:nvPr/>
        </p:nvSpPr>
        <p:spPr>
          <a:xfrm>
            <a:off x="396875" y="3964339"/>
            <a:ext cx="14619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Sodium atom</a:t>
            </a:r>
            <a:endParaRPr/>
          </a:p>
        </p:txBody>
      </p:sp>
      <p:sp>
        <p:nvSpPr>
          <p:cNvPr id="615" name="Google Shape;615;p87"/>
          <p:cNvSpPr txBox="1"/>
          <p:nvPr/>
        </p:nvSpPr>
        <p:spPr>
          <a:xfrm>
            <a:off x="3094037" y="3729389"/>
            <a:ext cx="2308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</a:t>
            </a:r>
            <a:endParaRPr/>
          </a:p>
        </p:txBody>
      </p:sp>
      <p:sp>
        <p:nvSpPr>
          <p:cNvPr id="616" name="Google Shape;616;p87"/>
          <p:cNvSpPr txBox="1"/>
          <p:nvPr/>
        </p:nvSpPr>
        <p:spPr>
          <a:xfrm>
            <a:off x="2439987" y="3964339"/>
            <a:ext cx="15517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Chlorine atom</a:t>
            </a:r>
            <a:endParaRPr/>
          </a:p>
        </p:txBody>
      </p:sp>
      <p:sp>
        <p:nvSpPr>
          <p:cNvPr id="617" name="Google Shape;617;p87"/>
          <p:cNvSpPr txBox="1"/>
          <p:nvPr/>
        </p:nvSpPr>
        <p:spPr>
          <a:xfrm>
            <a:off x="5600600" y="3729389"/>
            <a:ext cx="12567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Sodium ion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 cation)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87"/>
          <p:cNvSpPr txBox="1"/>
          <p:nvPr/>
        </p:nvSpPr>
        <p:spPr>
          <a:xfrm>
            <a:off x="7303243" y="3729389"/>
            <a:ext cx="13465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Chloride ion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(an anion)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87"/>
          <p:cNvSpPr txBox="1"/>
          <p:nvPr/>
        </p:nvSpPr>
        <p:spPr>
          <a:xfrm>
            <a:off x="5837237" y="4773964"/>
            <a:ext cx="25519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Sodium chloride (NaCl)</a:t>
            </a:r>
            <a:endParaRPr/>
          </a:p>
        </p:txBody>
      </p:sp>
      <p:sp>
        <p:nvSpPr>
          <p:cNvPr id="620" name="Google Shape;620;p87"/>
          <p:cNvSpPr/>
          <p:nvPr/>
        </p:nvSpPr>
        <p:spPr>
          <a:xfrm>
            <a:off x="5543492" y="4525021"/>
            <a:ext cx="3187090" cy="195948"/>
          </a:xfrm>
          <a:custGeom>
            <a:rect b="b" l="l" r="r" t="t"/>
            <a:pathLst>
              <a:path extrusionOk="0" h="195948" w="3187090">
                <a:moveTo>
                  <a:pt x="9525" y="9525"/>
                </a:moveTo>
                <a:cubicBezTo>
                  <a:pt x="9525" y="9525"/>
                  <a:pt x="18377" y="115658"/>
                  <a:pt x="80276" y="115658"/>
                </a:cubicBezTo>
                <a:lnTo>
                  <a:pt x="601815" y="115658"/>
                </a:lnTo>
                <a:lnTo>
                  <a:pt x="1508366" y="115658"/>
                </a:lnTo>
                <a:cubicBezTo>
                  <a:pt x="1557007" y="115658"/>
                  <a:pt x="1592390" y="186423"/>
                  <a:pt x="1592390" y="186423"/>
                </a:cubicBezTo>
                <a:cubicBezTo>
                  <a:pt x="1592390" y="186423"/>
                  <a:pt x="1627759" y="115658"/>
                  <a:pt x="1676400" y="115658"/>
                </a:cubicBezTo>
                <a:lnTo>
                  <a:pt x="2311705" y="115658"/>
                </a:lnTo>
                <a:lnTo>
                  <a:pt x="2356548" y="115658"/>
                </a:lnTo>
                <a:lnTo>
                  <a:pt x="3106826" y="115658"/>
                </a:lnTo>
                <a:cubicBezTo>
                  <a:pt x="3168713" y="115658"/>
                  <a:pt x="3177565" y="9525"/>
                  <a:pt x="3177565" y="9525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87"/>
          <p:cNvSpPr txBox="1"/>
          <p:nvPr/>
        </p:nvSpPr>
        <p:spPr>
          <a:xfrm>
            <a:off x="944562" y="887336"/>
            <a:ext cx="72548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 transfer and ionic bonding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2"/>
          <p:cNvSpPr txBox="1"/>
          <p:nvPr>
            <p:ph type="title"/>
          </p:nvPr>
        </p:nvSpPr>
        <p:spPr>
          <a:xfrm>
            <a:off x="0" y="0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2.1: Matter consists of chemical elements in pure form and in combinations called compounds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2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Organisms are composed of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matter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Matter is anything that takes up space and has mass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cation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陽離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子is a positively charged 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anion陰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離子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negatively charged 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ionic bond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attraction between an anion and a cation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88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8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Compounds formed by ionic bonds are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ionic compounds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salts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Salts, such as sodium chloride (table salt), are often found in nature as crystals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89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8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90"/>
          <p:cNvPicPr preferRelativeResize="0"/>
          <p:nvPr/>
        </p:nvPicPr>
        <p:blipFill rotWithShape="1">
          <a:blip r:embed="rId3">
            <a:alphaModFix/>
          </a:blip>
          <a:srcRect b="4950" l="0" r="0" t="0"/>
          <a:stretch/>
        </p:blipFill>
        <p:spPr>
          <a:xfrm>
            <a:off x="947928" y="1965960"/>
            <a:ext cx="7248144" cy="292608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9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2.13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90"/>
          <p:cNvSpPr txBox="1"/>
          <p:nvPr/>
        </p:nvSpPr>
        <p:spPr>
          <a:xfrm>
            <a:off x="7632700" y="2951163"/>
            <a:ext cx="514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b="1" baseline="30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643" name="Google Shape;643;p90"/>
          <p:cNvSpPr txBox="1"/>
          <p:nvPr/>
        </p:nvSpPr>
        <p:spPr>
          <a:xfrm>
            <a:off x="7632700" y="3303588"/>
            <a:ext cx="428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</a:t>
            </a:r>
            <a:r>
              <a:rPr b="1" baseline="30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/>
          </a:p>
        </p:txBody>
      </p:sp>
      <p:sp>
        <p:nvSpPr>
          <p:cNvPr id="644" name="Google Shape;644;p90"/>
          <p:cNvSpPr/>
          <p:nvPr/>
        </p:nvSpPr>
        <p:spPr>
          <a:xfrm>
            <a:off x="7165975" y="3190875"/>
            <a:ext cx="403225" cy="3175"/>
          </a:xfrm>
          <a:custGeom>
            <a:rect b="b" l="l" r="r" t="t"/>
            <a:pathLst>
              <a:path extrusionOk="0" h="3175" w="403225">
                <a:moveTo>
                  <a:pt x="0" y="0"/>
                </a:moveTo>
                <a:lnTo>
                  <a:pt x="403225" y="317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5" name="Google Shape;645;p90"/>
          <p:cNvSpPr/>
          <p:nvPr/>
        </p:nvSpPr>
        <p:spPr>
          <a:xfrm>
            <a:off x="7181850" y="3524250"/>
            <a:ext cx="403225" cy="3175"/>
          </a:xfrm>
          <a:custGeom>
            <a:rect b="b" l="l" r="r" t="t"/>
            <a:pathLst>
              <a:path extrusionOk="0" h="3175" w="403225">
                <a:moveTo>
                  <a:pt x="0" y="0"/>
                </a:moveTo>
                <a:lnTo>
                  <a:pt x="403225" y="317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6" name="Google Shape;646;p90"/>
          <p:cNvSpPr txBox="1"/>
          <p:nvPr/>
        </p:nvSpPr>
        <p:spPr>
          <a:xfrm>
            <a:off x="1104900" y="1237827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sodium chloride (NaCl) crystal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 Chemical Interactions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9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strongest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bonds in organisms are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covalent bonds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form a cell’s molecules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large biological molecules are held in their functional form by weak bonds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reversibility of weak bonds can be an advantage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9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2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Hydrogen Bonds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9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hydrogen bon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forms when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hydrogen atom covalently bonded to one electronegative atom is also attracted to another electronegative atom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living cells, the electronegative partners are usually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oxygen or nitrogen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9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93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902208" y="213360"/>
            <a:ext cx="7339584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9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2.14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3"/>
          <p:cNvSpPr txBox="1"/>
          <p:nvPr/>
        </p:nvSpPr>
        <p:spPr>
          <a:xfrm>
            <a:off x="3685923" y="170184"/>
            <a:ext cx="339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1" baseline="30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93"/>
          <p:cNvSpPr txBox="1"/>
          <p:nvPr/>
        </p:nvSpPr>
        <p:spPr>
          <a:xfrm>
            <a:off x="1414211" y="1063943"/>
            <a:ext cx="1753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(H</a:t>
            </a:r>
            <a:r>
              <a:rPr b="1" baseline="-25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O)</a:t>
            </a:r>
            <a:endParaRPr/>
          </a:p>
        </p:txBody>
      </p:sp>
      <p:sp>
        <p:nvSpPr>
          <p:cNvPr id="669" name="Google Shape;669;p93"/>
          <p:cNvSpPr txBox="1"/>
          <p:nvPr/>
        </p:nvSpPr>
        <p:spPr>
          <a:xfrm>
            <a:off x="4082799" y="998855"/>
            <a:ext cx="339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1" baseline="30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670" name="Google Shape;670;p93"/>
          <p:cNvSpPr txBox="1"/>
          <p:nvPr/>
        </p:nvSpPr>
        <p:spPr>
          <a:xfrm>
            <a:off x="6046536" y="170184"/>
            <a:ext cx="335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93"/>
          <p:cNvSpPr txBox="1"/>
          <p:nvPr/>
        </p:nvSpPr>
        <p:spPr>
          <a:xfrm>
            <a:off x="5044824" y="2663353"/>
            <a:ext cx="335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93"/>
          <p:cNvSpPr txBox="1"/>
          <p:nvPr/>
        </p:nvSpPr>
        <p:spPr>
          <a:xfrm>
            <a:off x="5044824" y="3385666"/>
            <a:ext cx="339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1" baseline="30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673" name="Google Shape;673;p93"/>
          <p:cNvSpPr txBox="1"/>
          <p:nvPr/>
        </p:nvSpPr>
        <p:spPr>
          <a:xfrm>
            <a:off x="5970336" y="3075305"/>
            <a:ext cx="2271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Hydrogen bond</a:t>
            </a:r>
            <a:endParaRPr/>
          </a:p>
        </p:txBody>
      </p:sp>
      <p:sp>
        <p:nvSpPr>
          <p:cNvPr id="674" name="Google Shape;674;p93"/>
          <p:cNvSpPr txBox="1"/>
          <p:nvPr/>
        </p:nvSpPr>
        <p:spPr>
          <a:xfrm>
            <a:off x="949074" y="4081780"/>
            <a:ext cx="2295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Ammonia (NH</a:t>
            </a:r>
            <a:r>
              <a:rPr b="1" baseline="-25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75" name="Google Shape;675;p93"/>
          <p:cNvSpPr txBox="1"/>
          <p:nvPr/>
        </p:nvSpPr>
        <p:spPr>
          <a:xfrm>
            <a:off x="3304924" y="5461314"/>
            <a:ext cx="335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93"/>
          <p:cNvSpPr txBox="1"/>
          <p:nvPr/>
        </p:nvSpPr>
        <p:spPr>
          <a:xfrm>
            <a:off x="5935411" y="5461314"/>
            <a:ext cx="335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93"/>
          <p:cNvSpPr txBox="1"/>
          <p:nvPr/>
        </p:nvSpPr>
        <p:spPr>
          <a:xfrm>
            <a:off x="4535236" y="6294752"/>
            <a:ext cx="335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93"/>
          <p:cNvSpPr/>
          <p:nvPr/>
        </p:nvSpPr>
        <p:spPr>
          <a:xfrm>
            <a:off x="4808420" y="3276638"/>
            <a:ext cx="1103960" cy="49326"/>
          </a:xfrm>
          <a:custGeom>
            <a:rect b="b" l="l" r="r" t="t"/>
            <a:pathLst>
              <a:path extrusionOk="0" h="49326" w="1103960">
                <a:moveTo>
                  <a:pt x="12331" y="12331"/>
                </a:moveTo>
                <a:lnTo>
                  <a:pt x="1091628" y="1233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 der Waals Interactions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9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electrons are not evenly distributed, they may accumulate by chance in one part of a molecule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Van der Waals interactio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attractions between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molecules that are close together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result of these charges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9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Collectively, such interactions can be strong, as between molecules of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gecko’s toe hairs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wall surface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95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9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3" name="Google Shape;693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99" y="2590800"/>
            <a:ext cx="5486400" cy="334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Molecular Shape and Function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molecule’s size and shape are key to its function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molecule’s shape is determined by the positions of its atoms’ orbitals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covalent bond, the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orbitals may hybridize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creating specific molecular shapes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9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97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844040" y="213360"/>
            <a:ext cx="5455920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9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2.15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97"/>
          <p:cNvSpPr txBox="1"/>
          <p:nvPr/>
        </p:nvSpPr>
        <p:spPr>
          <a:xfrm>
            <a:off x="2106467" y="2613976"/>
            <a:ext cx="1112484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Space-Filling</a:t>
            </a:r>
            <a:endParaRPr/>
          </a:p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97"/>
          <p:cNvSpPr txBox="1"/>
          <p:nvPr/>
        </p:nvSpPr>
        <p:spPr>
          <a:xfrm>
            <a:off x="3822554" y="2613976"/>
            <a:ext cx="1192634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Ball-and-Stick</a:t>
            </a:r>
            <a:endParaRPr/>
          </a:p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97"/>
          <p:cNvSpPr txBox="1"/>
          <p:nvPr/>
        </p:nvSpPr>
        <p:spPr>
          <a:xfrm>
            <a:off x="5330245" y="2613976"/>
            <a:ext cx="185948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Hybrid-Orbital Model</a:t>
            </a:r>
            <a:endParaRPr/>
          </a:p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(with ball-and-stick</a:t>
            </a:r>
            <a:endParaRPr/>
          </a:p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superimposed)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97"/>
          <p:cNvSpPr txBox="1"/>
          <p:nvPr/>
        </p:nvSpPr>
        <p:spPr>
          <a:xfrm>
            <a:off x="5173517" y="3564888"/>
            <a:ext cx="88325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Unbonded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7"/>
          <p:cNvSpPr txBox="1"/>
          <p:nvPr/>
        </p:nvSpPr>
        <p:spPr>
          <a:xfrm>
            <a:off x="6016479" y="4010975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12" name="Google Shape;712;p97"/>
          <p:cNvSpPr txBox="1"/>
          <p:nvPr/>
        </p:nvSpPr>
        <p:spPr>
          <a:xfrm>
            <a:off x="4336904" y="366648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713" name="Google Shape;713;p97"/>
          <p:cNvSpPr txBox="1"/>
          <p:nvPr/>
        </p:nvSpPr>
        <p:spPr>
          <a:xfrm>
            <a:off x="3933679" y="3944300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14" name="Google Shape;714;p97"/>
          <p:cNvSpPr txBox="1"/>
          <p:nvPr/>
        </p:nvSpPr>
        <p:spPr>
          <a:xfrm>
            <a:off x="4146404" y="4071300"/>
            <a:ext cx="51937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104.5º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97"/>
          <p:cNvSpPr txBox="1"/>
          <p:nvPr/>
        </p:nvSpPr>
        <p:spPr>
          <a:xfrm>
            <a:off x="4757592" y="3944300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16" name="Google Shape;716;p97"/>
          <p:cNvSpPr txBox="1"/>
          <p:nvPr/>
        </p:nvSpPr>
        <p:spPr>
          <a:xfrm>
            <a:off x="6448279" y="3783962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717" name="Google Shape;717;p97"/>
          <p:cNvSpPr txBox="1"/>
          <p:nvPr/>
        </p:nvSpPr>
        <p:spPr>
          <a:xfrm>
            <a:off x="6908654" y="4020500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18" name="Google Shape;718;p97"/>
          <p:cNvSpPr txBox="1"/>
          <p:nvPr/>
        </p:nvSpPr>
        <p:spPr>
          <a:xfrm>
            <a:off x="2093767" y="4309425"/>
            <a:ext cx="10288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(H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97"/>
          <p:cNvSpPr txBox="1"/>
          <p:nvPr/>
        </p:nvSpPr>
        <p:spPr>
          <a:xfrm>
            <a:off x="4359129" y="4869812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20" name="Google Shape;720;p97"/>
          <p:cNvSpPr txBox="1"/>
          <p:nvPr/>
        </p:nvSpPr>
        <p:spPr>
          <a:xfrm>
            <a:off x="4348017" y="5322250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721" name="Google Shape;721;p97"/>
          <p:cNvSpPr txBox="1"/>
          <p:nvPr/>
        </p:nvSpPr>
        <p:spPr>
          <a:xfrm>
            <a:off x="4355954" y="5733412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22" name="Google Shape;722;p97"/>
          <p:cNvSpPr txBox="1"/>
          <p:nvPr/>
        </p:nvSpPr>
        <p:spPr>
          <a:xfrm>
            <a:off x="6437167" y="4869812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23" name="Google Shape;723;p97"/>
          <p:cNvSpPr txBox="1"/>
          <p:nvPr/>
        </p:nvSpPr>
        <p:spPr>
          <a:xfrm>
            <a:off x="6426054" y="5322250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724" name="Google Shape;724;p97"/>
          <p:cNvSpPr txBox="1"/>
          <p:nvPr/>
        </p:nvSpPr>
        <p:spPr>
          <a:xfrm>
            <a:off x="6006954" y="5503225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25" name="Google Shape;725;p97"/>
          <p:cNvSpPr txBox="1"/>
          <p:nvPr/>
        </p:nvSpPr>
        <p:spPr>
          <a:xfrm>
            <a:off x="6437167" y="5730237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26" name="Google Shape;726;p97"/>
          <p:cNvSpPr txBox="1"/>
          <p:nvPr/>
        </p:nvSpPr>
        <p:spPr>
          <a:xfrm>
            <a:off x="6851504" y="5503225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27" name="Google Shape;727;p97"/>
          <p:cNvSpPr txBox="1"/>
          <p:nvPr/>
        </p:nvSpPr>
        <p:spPr>
          <a:xfrm>
            <a:off x="3930504" y="5496875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28" name="Google Shape;728;p97"/>
          <p:cNvSpPr txBox="1"/>
          <p:nvPr/>
        </p:nvSpPr>
        <p:spPr>
          <a:xfrm>
            <a:off x="4763942" y="5498462"/>
            <a:ext cx="110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29" name="Google Shape;729;p97"/>
          <p:cNvSpPr txBox="1"/>
          <p:nvPr/>
        </p:nvSpPr>
        <p:spPr>
          <a:xfrm>
            <a:off x="2155679" y="5906450"/>
            <a:ext cx="125194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Methane (CH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97"/>
          <p:cNvSpPr txBox="1"/>
          <p:nvPr/>
        </p:nvSpPr>
        <p:spPr>
          <a:xfrm>
            <a:off x="1871517" y="6403337"/>
            <a:ext cx="236443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Molecular-shape models</a:t>
            </a:r>
            <a:endParaRPr/>
          </a:p>
        </p:txBody>
      </p:sp>
      <p:sp>
        <p:nvSpPr>
          <p:cNvPr id="731" name="Google Shape;731;p97"/>
          <p:cNvSpPr/>
          <p:nvPr/>
        </p:nvSpPr>
        <p:spPr>
          <a:xfrm>
            <a:off x="6064872" y="3495678"/>
            <a:ext cx="363829" cy="165760"/>
          </a:xfrm>
          <a:custGeom>
            <a:rect b="b" l="l" r="r" t="t"/>
            <a:pathLst>
              <a:path extrusionOk="0" h="165760" w="363829">
                <a:moveTo>
                  <a:pt x="6350" y="159410"/>
                </a:moveTo>
                <a:lnTo>
                  <a:pt x="357479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97"/>
          <p:cNvSpPr/>
          <p:nvPr/>
        </p:nvSpPr>
        <p:spPr>
          <a:xfrm>
            <a:off x="5609681" y="4116221"/>
            <a:ext cx="819543" cy="255206"/>
          </a:xfrm>
          <a:custGeom>
            <a:rect b="b" l="l" r="r" t="t"/>
            <a:pathLst>
              <a:path extrusionOk="0" h="255206" w="819543">
                <a:moveTo>
                  <a:pt x="6350" y="6350"/>
                </a:moveTo>
                <a:lnTo>
                  <a:pt x="813193" y="248856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97"/>
          <p:cNvSpPr txBox="1"/>
          <p:nvPr/>
        </p:nvSpPr>
        <p:spPr>
          <a:xfrm>
            <a:off x="1944534" y="331150"/>
            <a:ext cx="69570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orbital</a:t>
            </a:r>
            <a:endParaRPr/>
          </a:p>
        </p:txBody>
      </p:sp>
      <p:sp>
        <p:nvSpPr>
          <p:cNvPr id="734" name="Google Shape;734;p97"/>
          <p:cNvSpPr txBox="1"/>
          <p:nvPr/>
        </p:nvSpPr>
        <p:spPr>
          <a:xfrm>
            <a:off x="2764476" y="199387"/>
            <a:ext cx="8976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735" name="Google Shape;735;p97"/>
          <p:cNvSpPr txBox="1"/>
          <p:nvPr/>
        </p:nvSpPr>
        <p:spPr>
          <a:xfrm>
            <a:off x="3430433" y="729612"/>
            <a:ext cx="9938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36" name="Google Shape;736;p97"/>
          <p:cNvSpPr txBox="1"/>
          <p:nvPr/>
        </p:nvSpPr>
        <p:spPr>
          <a:xfrm>
            <a:off x="3924936" y="348612"/>
            <a:ext cx="134171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</a:t>
            </a: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orbitals</a:t>
            </a:r>
            <a:endParaRPr/>
          </a:p>
        </p:txBody>
      </p:sp>
      <p:sp>
        <p:nvSpPr>
          <p:cNvPr id="737" name="Google Shape;737;p97"/>
          <p:cNvSpPr txBox="1"/>
          <p:nvPr/>
        </p:nvSpPr>
        <p:spPr>
          <a:xfrm>
            <a:off x="5489436" y="208118"/>
            <a:ext cx="16895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Four hybrid orbitals</a:t>
            </a:r>
            <a:endParaRPr/>
          </a:p>
        </p:txBody>
      </p:sp>
      <p:sp>
        <p:nvSpPr>
          <p:cNvPr id="738" name="Google Shape;738;p97"/>
          <p:cNvSpPr txBox="1"/>
          <p:nvPr/>
        </p:nvSpPr>
        <p:spPr>
          <a:xfrm>
            <a:off x="3432020" y="1390012"/>
            <a:ext cx="9938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739" name="Google Shape;739;p97"/>
          <p:cNvSpPr txBox="1"/>
          <p:nvPr/>
        </p:nvSpPr>
        <p:spPr>
          <a:xfrm>
            <a:off x="5828368" y="1664650"/>
            <a:ext cx="103021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Tetrahedron</a:t>
            </a:r>
            <a:endParaRPr/>
          </a:p>
        </p:txBody>
      </p:sp>
      <p:sp>
        <p:nvSpPr>
          <p:cNvPr id="740" name="Google Shape;740;p97"/>
          <p:cNvSpPr txBox="1"/>
          <p:nvPr/>
        </p:nvSpPr>
        <p:spPr>
          <a:xfrm>
            <a:off x="1871517" y="2010725"/>
            <a:ext cx="23147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Hybridization of orbitals</a:t>
            </a:r>
            <a:endParaRPr/>
          </a:p>
        </p:txBody>
      </p:sp>
      <p:grpSp>
        <p:nvGrpSpPr>
          <p:cNvPr id="741" name="Google Shape;741;p97"/>
          <p:cNvGrpSpPr/>
          <p:nvPr/>
        </p:nvGrpSpPr>
        <p:grpSpPr>
          <a:xfrm>
            <a:off x="2908392" y="473491"/>
            <a:ext cx="943622" cy="908735"/>
            <a:chOff x="2827438" y="471110"/>
            <a:chExt cx="943622" cy="908735"/>
          </a:xfrm>
        </p:grpSpPr>
        <p:sp>
          <p:nvSpPr>
            <p:cNvPr id="742" name="Google Shape;742;p97"/>
            <p:cNvSpPr/>
            <p:nvPr/>
          </p:nvSpPr>
          <p:spPr>
            <a:xfrm>
              <a:off x="2827438" y="471115"/>
              <a:ext cx="943622" cy="437019"/>
            </a:xfrm>
            <a:custGeom>
              <a:rect b="b" l="l" r="r" t="t"/>
              <a:pathLst>
                <a:path extrusionOk="0" h="437019" w="943622">
                  <a:moveTo>
                    <a:pt x="6350" y="200863"/>
                  </a:moveTo>
                  <a:lnTo>
                    <a:pt x="937272" y="6350"/>
                  </a:lnTo>
                  <a:lnTo>
                    <a:pt x="296633" y="430669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7"/>
            <p:cNvSpPr/>
            <p:nvPr/>
          </p:nvSpPr>
          <p:spPr>
            <a:xfrm>
              <a:off x="3226571" y="471110"/>
              <a:ext cx="544487" cy="908735"/>
            </a:xfrm>
            <a:custGeom>
              <a:rect b="b" l="l" r="r" t="t"/>
              <a:pathLst>
                <a:path extrusionOk="0" h="908735" w="544487">
                  <a:moveTo>
                    <a:pt x="538137" y="6350"/>
                  </a:moveTo>
                  <a:lnTo>
                    <a:pt x="6350" y="902385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97"/>
          <p:cNvSpPr/>
          <p:nvPr/>
        </p:nvSpPr>
        <p:spPr>
          <a:xfrm>
            <a:off x="2352023" y="537337"/>
            <a:ext cx="266674" cy="339267"/>
          </a:xfrm>
          <a:custGeom>
            <a:rect b="b" l="l" r="r" t="t"/>
            <a:pathLst>
              <a:path extrusionOk="0" h="339267" w="266674">
                <a:moveTo>
                  <a:pt x="6350" y="6350"/>
                </a:moveTo>
                <a:lnTo>
                  <a:pt x="260324" y="33291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and Compounds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Matter is made up of elements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 (元素)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substance that cannot be broken down to other substances by chemical reactions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compound (化合物)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substance consisting of two or more elements in a fixed ratio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compound has characteristics different from those of its elements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Molecular shape determines how biological molecules recognize and respond to one another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Opiates鴉片類藥物, such as morphine, and naturally produced endorphins have similar effects because their shapes are similar and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they bind the same receptors in the brain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98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9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99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770888" y="213360"/>
            <a:ext cx="5602224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9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2.16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99"/>
          <p:cNvSpPr txBox="1"/>
          <p:nvPr/>
        </p:nvSpPr>
        <p:spPr>
          <a:xfrm>
            <a:off x="1813158" y="612065"/>
            <a:ext cx="112851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endorphin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99"/>
          <p:cNvSpPr txBox="1"/>
          <p:nvPr/>
        </p:nvSpPr>
        <p:spPr>
          <a:xfrm>
            <a:off x="4853221" y="223127"/>
            <a:ext cx="80791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endParaRPr/>
          </a:p>
        </p:txBody>
      </p:sp>
      <p:sp>
        <p:nvSpPr>
          <p:cNvPr id="760" name="Google Shape;760;p99"/>
          <p:cNvSpPr txBox="1"/>
          <p:nvPr/>
        </p:nvSpPr>
        <p:spPr>
          <a:xfrm>
            <a:off x="4853221" y="480302"/>
            <a:ext cx="107721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Hydrogen</a:t>
            </a:r>
            <a:endParaRPr/>
          </a:p>
        </p:txBody>
      </p:sp>
      <p:sp>
        <p:nvSpPr>
          <p:cNvPr id="761" name="Google Shape;761;p99"/>
          <p:cNvSpPr txBox="1"/>
          <p:nvPr/>
        </p:nvSpPr>
        <p:spPr>
          <a:xfrm>
            <a:off x="6385158" y="223127"/>
            <a:ext cx="9489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Nitrogen</a:t>
            </a:r>
            <a:endParaRPr/>
          </a:p>
        </p:txBody>
      </p:sp>
      <p:sp>
        <p:nvSpPr>
          <p:cNvPr id="762" name="Google Shape;762;p99"/>
          <p:cNvSpPr txBox="1"/>
          <p:nvPr/>
        </p:nvSpPr>
        <p:spPr>
          <a:xfrm>
            <a:off x="6385158" y="480302"/>
            <a:ext cx="66684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Sulfur</a:t>
            </a:r>
            <a:endParaRPr/>
          </a:p>
        </p:txBody>
      </p:sp>
      <p:sp>
        <p:nvSpPr>
          <p:cNvPr id="763" name="Google Shape;763;p99"/>
          <p:cNvSpPr txBox="1"/>
          <p:nvPr/>
        </p:nvSpPr>
        <p:spPr>
          <a:xfrm>
            <a:off x="6385158" y="742240"/>
            <a:ext cx="84638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Oxygen</a:t>
            </a:r>
            <a:endParaRPr/>
          </a:p>
        </p:txBody>
      </p:sp>
      <p:sp>
        <p:nvSpPr>
          <p:cNvPr id="764" name="Google Shape;764;p99"/>
          <p:cNvSpPr txBox="1"/>
          <p:nvPr/>
        </p:nvSpPr>
        <p:spPr>
          <a:xfrm>
            <a:off x="6307371" y="1443915"/>
            <a:ext cx="103874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Morphine</a:t>
            </a:r>
            <a:endParaRPr/>
          </a:p>
        </p:txBody>
      </p:sp>
      <p:sp>
        <p:nvSpPr>
          <p:cNvPr id="765" name="Google Shape;765;p99"/>
          <p:cNvSpPr txBox="1"/>
          <p:nvPr/>
        </p:nvSpPr>
        <p:spPr>
          <a:xfrm>
            <a:off x="1806808" y="3482265"/>
            <a:ext cx="456535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Structures of endorphin and morphine</a:t>
            </a:r>
            <a:endParaRPr/>
          </a:p>
        </p:txBody>
      </p:sp>
      <p:sp>
        <p:nvSpPr>
          <p:cNvPr id="766" name="Google Shape;766;p99"/>
          <p:cNvSpPr txBox="1"/>
          <p:nvPr/>
        </p:nvSpPr>
        <p:spPr>
          <a:xfrm>
            <a:off x="1836971" y="4004552"/>
            <a:ext cx="112851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endorphin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99"/>
          <p:cNvSpPr txBox="1"/>
          <p:nvPr/>
        </p:nvSpPr>
        <p:spPr>
          <a:xfrm>
            <a:off x="5777146" y="4423652"/>
            <a:ext cx="103874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Morphine</a:t>
            </a:r>
            <a:endParaRPr/>
          </a:p>
        </p:txBody>
      </p:sp>
      <p:sp>
        <p:nvSpPr>
          <p:cNvPr id="768" name="Google Shape;768;p99"/>
          <p:cNvSpPr txBox="1"/>
          <p:nvPr/>
        </p:nvSpPr>
        <p:spPr>
          <a:xfrm>
            <a:off x="2130658" y="5930190"/>
            <a:ext cx="103874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Brain cell</a:t>
            </a:r>
            <a:endParaRPr/>
          </a:p>
        </p:txBody>
      </p:sp>
      <p:sp>
        <p:nvSpPr>
          <p:cNvPr id="769" name="Google Shape;769;p99"/>
          <p:cNvSpPr txBox="1"/>
          <p:nvPr/>
        </p:nvSpPr>
        <p:spPr>
          <a:xfrm>
            <a:off x="3659421" y="5723022"/>
            <a:ext cx="115416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Endorphin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99"/>
          <p:cNvSpPr txBox="1"/>
          <p:nvPr/>
        </p:nvSpPr>
        <p:spPr>
          <a:xfrm>
            <a:off x="1798871" y="6365165"/>
            <a:ext cx="380873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Binding to endorphin receptors</a:t>
            </a:r>
            <a:endParaRPr/>
          </a:p>
        </p:txBody>
      </p:sp>
      <p:sp>
        <p:nvSpPr>
          <p:cNvPr id="771" name="Google Shape;771;p99"/>
          <p:cNvSpPr/>
          <p:nvPr/>
        </p:nvSpPr>
        <p:spPr>
          <a:xfrm>
            <a:off x="4793456" y="5534025"/>
            <a:ext cx="226219" cy="226219"/>
          </a:xfrm>
          <a:custGeom>
            <a:rect b="b" l="l" r="r" t="t"/>
            <a:pathLst>
              <a:path extrusionOk="0" h="226219" w="226219">
                <a:moveTo>
                  <a:pt x="0" y="226219"/>
                </a:moveTo>
                <a:lnTo>
                  <a:pt x="226219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2" name="Google Shape;772;p99"/>
          <p:cNvSpPr/>
          <p:nvPr/>
        </p:nvSpPr>
        <p:spPr>
          <a:xfrm>
            <a:off x="3367088" y="5564981"/>
            <a:ext cx="261937" cy="169069"/>
          </a:xfrm>
          <a:custGeom>
            <a:rect b="b" l="l" r="r" t="t"/>
            <a:pathLst>
              <a:path extrusionOk="0" h="169069" w="261937">
                <a:moveTo>
                  <a:pt x="0" y="0"/>
                </a:moveTo>
                <a:lnTo>
                  <a:pt x="261937" y="16906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0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2.4: Chemical reactions make and break chemical bonds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0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Chemical reactions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making and breaking of chemical bonds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starting molecules of a chemical reaction are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reactants反應物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molecules of a chemical reaction are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products產物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0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101"/>
          <p:cNvPicPr preferRelativeResize="0"/>
          <p:nvPr/>
        </p:nvPicPr>
        <p:blipFill rotWithShape="1">
          <a:blip r:embed="rId3">
            <a:alphaModFix/>
          </a:blip>
          <a:srcRect b="4215" l="0" r="0" t="0"/>
          <a:stretch/>
        </p:blipFill>
        <p:spPr>
          <a:xfrm>
            <a:off x="298704" y="1697736"/>
            <a:ext cx="8546592" cy="3462528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10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2.UN03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01"/>
          <p:cNvSpPr txBox="1"/>
          <p:nvPr/>
        </p:nvSpPr>
        <p:spPr>
          <a:xfrm>
            <a:off x="669579" y="3850100"/>
            <a:ext cx="593111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H</a:t>
            </a:r>
            <a:r>
              <a:rPr b="1" baseline="-25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baseline="-25000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01"/>
          <p:cNvSpPr txBox="1"/>
          <p:nvPr/>
        </p:nvSpPr>
        <p:spPr>
          <a:xfrm>
            <a:off x="1495079" y="4535900"/>
            <a:ext cx="1473160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Reactants</a:t>
            </a:r>
            <a:endParaRPr/>
          </a:p>
        </p:txBody>
      </p:sp>
      <p:sp>
        <p:nvSpPr>
          <p:cNvPr id="788" name="Google Shape;788;p101"/>
          <p:cNvSpPr txBox="1"/>
          <p:nvPr/>
        </p:nvSpPr>
        <p:spPr>
          <a:xfrm>
            <a:off x="3419129" y="3850100"/>
            <a:ext cx="352661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baseline="-25000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01"/>
          <p:cNvSpPr txBox="1"/>
          <p:nvPr/>
        </p:nvSpPr>
        <p:spPr>
          <a:xfrm>
            <a:off x="4995517" y="4535900"/>
            <a:ext cx="1368965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Chemical</a:t>
            </a:r>
            <a:endParaRPr/>
          </a:p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reaction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01"/>
          <p:cNvSpPr txBox="1"/>
          <p:nvPr/>
        </p:nvSpPr>
        <p:spPr>
          <a:xfrm>
            <a:off x="7533929" y="3850100"/>
            <a:ext cx="831959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H</a:t>
            </a:r>
            <a:r>
              <a:rPr b="1" baseline="-25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01"/>
          <p:cNvSpPr txBox="1"/>
          <p:nvPr/>
        </p:nvSpPr>
        <p:spPr>
          <a:xfrm>
            <a:off x="7305329" y="4535900"/>
            <a:ext cx="133369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/>
          </a:p>
        </p:txBody>
      </p:sp>
      <p:sp>
        <p:nvSpPr>
          <p:cNvPr id="792" name="Google Shape;792;p101"/>
          <p:cNvSpPr txBox="1"/>
          <p:nvPr/>
        </p:nvSpPr>
        <p:spPr>
          <a:xfrm>
            <a:off x="1752600" y="931076"/>
            <a:ext cx="5638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formation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Photosynthesis is an important chemical reaction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Sunlight powers the conversion of carbon dioxide and water to glucose and oxygen</a:t>
            </a:r>
            <a:endParaRPr/>
          </a:p>
          <a:p>
            <a:pPr indent="0" lvl="1" marL="457200" marR="0" rtl="0" algn="ctr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CO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H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O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02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0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Google Shape;804;p103"/>
          <p:cNvPicPr preferRelativeResize="0"/>
          <p:nvPr/>
        </p:nvPicPr>
        <p:blipFill rotWithShape="1">
          <a:blip r:embed="rId3">
            <a:alphaModFix/>
          </a:blip>
          <a:srcRect b="2955" l="0" r="0" t="0"/>
          <a:stretch/>
        </p:blipFill>
        <p:spPr>
          <a:xfrm>
            <a:off x="298704" y="926592"/>
            <a:ext cx="8546592" cy="500481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10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2.UN04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03"/>
          <p:cNvSpPr txBox="1"/>
          <p:nvPr/>
        </p:nvSpPr>
        <p:spPr>
          <a:xfrm>
            <a:off x="1400129" y="1784152"/>
            <a:ext cx="13513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Reactants</a:t>
            </a:r>
            <a:endParaRPr/>
          </a:p>
        </p:txBody>
      </p:sp>
      <p:sp>
        <p:nvSpPr>
          <p:cNvPr id="807" name="Google Shape;807;p103"/>
          <p:cNvSpPr txBox="1"/>
          <p:nvPr/>
        </p:nvSpPr>
        <p:spPr>
          <a:xfrm>
            <a:off x="4075067" y="2265165"/>
            <a:ext cx="1131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Sunlight</a:t>
            </a:r>
            <a:endParaRPr/>
          </a:p>
        </p:txBody>
      </p:sp>
      <p:sp>
        <p:nvSpPr>
          <p:cNvPr id="808" name="Google Shape;808;p103"/>
          <p:cNvSpPr txBox="1"/>
          <p:nvPr/>
        </p:nvSpPr>
        <p:spPr>
          <a:xfrm>
            <a:off x="6738892" y="1784152"/>
            <a:ext cx="12246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/>
          </a:p>
        </p:txBody>
      </p:sp>
      <p:sp>
        <p:nvSpPr>
          <p:cNvPr id="809" name="Google Shape;809;p103"/>
          <p:cNvSpPr txBox="1"/>
          <p:nvPr/>
        </p:nvSpPr>
        <p:spPr>
          <a:xfrm>
            <a:off x="7774807" y="2339777"/>
            <a:ext cx="103714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O</a:t>
            </a:r>
            <a:r>
              <a:rPr b="1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Oxygen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03"/>
          <p:cNvSpPr/>
          <p:nvPr/>
        </p:nvSpPr>
        <p:spPr>
          <a:xfrm>
            <a:off x="342900" y="2184400"/>
            <a:ext cx="3302000" cy="0"/>
          </a:xfrm>
          <a:custGeom>
            <a:rect b="b" l="l" r="r" t="t"/>
            <a:pathLst>
              <a:path extrusionOk="0" h="120000"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11" name="Google Shape;811;p103"/>
          <p:cNvSpPr/>
          <p:nvPr/>
        </p:nvSpPr>
        <p:spPr>
          <a:xfrm>
            <a:off x="5797504" y="2184399"/>
            <a:ext cx="3006771" cy="0"/>
          </a:xfrm>
          <a:custGeom>
            <a:rect b="b" l="l" r="r" t="t"/>
            <a:pathLst>
              <a:path extrusionOk="0" h="120000"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12" name="Google Shape;812;p103"/>
          <p:cNvSpPr txBox="1"/>
          <p:nvPr/>
        </p:nvSpPr>
        <p:spPr>
          <a:xfrm>
            <a:off x="282616" y="2339777"/>
            <a:ext cx="205825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CO</a:t>
            </a:r>
            <a:r>
              <a:rPr b="1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 dioxide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03"/>
          <p:cNvSpPr txBox="1"/>
          <p:nvPr/>
        </p:nvSpPr>
        <p:spPr>
          <a:xfrm>
            <a:off x="2891948" y="2339777"/>
            <a:ext cx="77341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H</a:t>
            </a:r>
            <a:r>
              <a:rPr b="1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03"/>
          <p:cNvSpPr txBox="1"/>
          <p:nvPr/>
        </p:nvSpPr>
        <p:spPr>
          <a:xfrm>
            <a:off x="5775278" y="2339785"/>
            <a:ext cx="111569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Glucose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03"/>
          <p:cNvSpPr txBox="1"/>
          <p:nvPr/>
        </p:nvSpPr>
        <p:spPr>
          <a:xfrm>
            <a:off x="2438400" y="183009"/>
            <a:ext cx="4267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Photosynthesis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104"/>
          <p:cNvPicPr preferRelativeResize="0"/>
          <p:nvPr/>
        </p:nvPicPr>
        <p:blipFill rotWithShape="1">
          <a:blip r:embed="rId3">
            <a:alphaModFix/>
          </a:blip>
          <a:srcRect b="3247" l="0" r="0" t="0"/>
          <a:stretch/>
        </p:blipFill>
        <p:spPr>
          <a:xfrm>
            <a:off x="2962656" y="1158240"/>
            <a:ext cx="3218688" cy="454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10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2.17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04"/>
          <p:cNvSpPr txBox="1"/>
          <p:nvPr/>
        </p:nvSpPr>
        <p:spPr>
          <a:xfrm>
            <a:off x="2988847" y="1123318"/>
            <a:ext cx="633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endParaRPr/>
          </a:p>
        </p:txBody>
      </p:sp>
      <p:sp>
        <p:nvSpPr>
          <p:cNvPr id="823" name="Google Shape;823;p104"/>
          <p:cNvSpPr txBox="1"/>
          <p:nvPr/>
        </p:nvSpPr>
        <p:spPr>
          <a:xfrm>
            <a:off x="4068347" y="1134430"/>
            <a:ext cx="2083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Bubbles of O</a:t>
            </a:r>
            <a:r>
              <a:rPr b="1" baseline="-25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baseline="-25000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04"/>
          <p:cNvSpPr/>
          <p:nvPr/>
        </p:nvSpPr>
        <p:spPr>
          <a:xfrm>
            <a:off x="3254375" y="1549400"/>
            <a:ext cx="0" cy="488950"/>
          </a:xfrm>
          <a:custGeom>
            <a:rect b="b" l="l" r="r" t="t"/>
            <a:pathLst>
              <a:path extrusionOk="0" h="488950" w="120000">
                <a:moveTo>
                  <a:pt x="0" y="0"/>
                </a:moveTo>
                <a:lnTo>
                  <a:pt x="0" y="48895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5" name="Google Shape;825;p104"/>
          <p:cNvSpPr/>
          <p:nvPr/>
        </p:nvSpPr>
        <p:spPr>
          <a:xfrm>
            <a:off x="4718050" y="1530350"/>
            <a:ext cx="723900" cy="514350"/>
          </a:xfrm>
          <a:custGeom>
            <a:rect b="b" l="l" r="r" t="t"/>
            <a:pathLst>
              <a:path extrusionOk="0" h="514350" w="723900">
                <a:moveTo>
                  <a:pt x="0" y="498475"/>
                </a:moveTo>
                <a:lnTo>
                  <a:pt x="374650" y="0"/>
                </a:lnTo>
                <a:lnTo>
                  <a:pt x="723900" y="51435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6" name="Google Shape;826;p104"/>
          <p:cNvSpPr/>
          <p:nvPr/>
        </p:nvSpPr>
        <p:spPr>
          <a:xfrm>
            <a:off x="3254375" y="1547018"/>
            <a:ext cx="0" cy="488950"/>
          </a:xfrm>
          <a:custGeom>
            <a:rect b="b" l="l" r="r" t="t"/>
            <a:pathLst>
              <a:path extrusionOk="0" h="488950" w="120000">
                <a:moveTo>
                  <a:pt x="0" y="0"/>
                </a:moveTo>
                <a:lnTo>
                  <a:pt x="0" y="4889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7" name="Google Shape;827;p104"/>
          <p:cNvSpPr/>
          <p:nvPr/>
        </p:nvSpPr>
        <p:spPr>
          <a:xfrm>
            <a:off x="4718050" y="1527968"/>
            <a:ext cx="723900" cy="514350"/>
          </a:xfrm>
          <a:custGeom>
            <a:rect b="b" l="l" r="r" t="t"/>
            <a:pathLst>
              <a:path extrusionOk="0" h="514350" w="723900">
                <a:moveTo>
                  <a:pt x="0" y="498475"/>
                </a:moveTo>
                <a:lnTo>
                  <a:pt x="374650" y="0"/>
                </a:lnTo>
                <a:lnTo>
                  <a:pt x="723900" y="514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8" name="Google Shape;828;p104"/>
          <p:cNvSpPr txBox="1"/>
          <p:nvPr/>
        </p:nvSpPr>
        <p:spPr>
          <a:xfrm>
            <a:off x="304800" y="413360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Photosynthesis: a solar-powered rearrangement of matter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chemical reactions are reversible: Products of the forward reaction become reactants for the reverse reaction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opposite-headed arrows indicate that a reaction is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reversible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H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⇌ 2 NH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05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0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Chemical equilibrium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reached when the forward and reverse reactions occur at the same rate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equilibrium the relative concentrations of reactants and products do not change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06"/>
          <p:cNvSpPr txBox="1"/>
          <p:nvPr>
            <p:ph idx="4294967295"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0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54"/>
          <p:cNvPicPr preferRelativeResize="0"/>
          <p:nvPr/>
        </p:nvPicPr>
        <p:blipFill rotWithShape="1">
          <a:blip r:embed="rId3">
            <a:alphaModFix/>
          </a:blip>
          <a:srcRect b="4215" l="0" r="0" t="0"/>
          <a:stretch/>
        </p:blipFill>
        <p:spPr>
          <a:xfrm>
            <a:off x="1216152" y="1697736"/>
            <a:ext cx="6711696" cy="3462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2.2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4"/>
          <p:cNvSpPr txBox="1"/>
          <p:nvPr/>
        </p:nvSpPr>
        <p:spPr>
          <a:xfrm>
            <a:off x="2361256" y="4643551"/>
            <a:ext cx="2949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endParaRPr/>
          </a:p>
        </p:txBody>
      </p:sp>
      <p:sp>
        <p:nvSpPr>
          <p:cNvPr id="181" name="Google Shape;181;p54"/>
          <p:cNvSpPr txBox="1"/>
          <p:nvPr/>
        </p:nvSpPr>
        <p:spPr>
          <a:xfrm>
            <a:off x="2088206" y="4897551"/>
            <a:ext cx="8463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Sodium</a:t>
            </a:r>
            <a:endParaRPr/>
          </a:p>
        </p:txBody>
      </p:sp>
      <p:sp>
        <p:nvSpPr>
          <p:cNvPr id="182" name="Google Shape;182;p54"/>
          <p:cNvSpPr txBox="1"/>
          <p:nvPr/>
        </p:nvSpPr>
        <p:spPr>
          <a:xfrm>
            <a:off x="4883794" y="4643551"/>
            <a:ext cx="2308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</a:t>
            </a:r>
            <a:endParaRPr/>
          </a:p>
        </p:txBody>
      </p:sp>
      <p:sp>
        <p:nvSpPr>
          <p:cNvPr id="183" name="Google Shape;183;p54"/>
          <p:cNvSpPr txBox="1"/>
          <p:nvPr/>
        </p:nvSpPr>
        <p:spPr>
          <a:xfrm>
            <a:off x="4534544" y="4897551"/>
            <a:ext cx="9361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Chlorine</a:t>
            </a:r>
            <a:endParaRPr/>
          </a:p>
        </p:txBody>
      </p:sp>
      <p:sp>
        <p:nvSpPr>
          <p:cNvPr id="184" name="Google Shape;184;p54"/>
          <p:cNvSpPr txBox="1"/>
          <p:nvPr/>
        </p:nvSpPr>
        <p:spPr>
          <a:xfrm>
            <a:off x="6742756" y="4643551"/>
            <a:ext cx="5257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NaCl</a:t>
            </a:r>
            <a:endParaRPr/>
          </a:p>
        </p:txBody>
      </p:sp>
      <p:sp>
        <p:nvSpPr>
          <p:cNvPr id="185" name="Google Shape;185;p54"/>
          <p:cNvSpPr txBox="1"/>
          <p:nvPr/>
        </p:nvSpPr>
        <p:spPr>
          <a:xfrm>
            <a:off x="6107756" y="4897551"/>
            <a:ext cx="18081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Sodium chloride</a:t>
            </a:r>
            <a:endParaRPr/>
          </a:p>
        </p:txBody>
      </p:sp>
      <p:sp>
        <p:nvSpPr>
          <p:cNvPr id="186" name="Google Shape;186;p54"/>
          <p:cNvSpPr txBox="1"/>
          <p:nvPr/>
        </p:nvSpPr>
        <p:spPr>
          <a:xfrm>
            <a:off x="1255776" y="1066800"/>
            <a:ext cx="66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emergent properties of a compound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Elements of Life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20–25% of the 92 natural elements are required for life (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essential elements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Carbon, hydrogen, oxygen, and nitrogen make up 96% of living matter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remaining 4% consists of calcium, phosphorus, potassium, and sulfur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Trace elements(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微量元素)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required by an organism in only minute quantities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56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082040" y="213360"/>
            <a:ext cx="6979920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Table 2.1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7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Evolution of Tolerance to Toxic Elements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elements can be toxic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species can become adapted to environments containing toxic elements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some plant communities are adapted to serpentine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26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27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4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4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Campbell11e_LectureDesign">
  <a:themeElements>
    <a:clrScheme name="1_CC4eActiveLectureQuestions 15">
      <a:dk1>
        <a:srgbClr val="000000"/>
      </a:dk1>
      <a:lt1>
        <a:srgbClr val="FFFFFF"/>
      </a:lt1>
      <a:dk2>
        <a:srgbClr val="0060AF"/>
      </a:dk2>
      <a:lt2>
        <a:srgbClr val="000000"/>
      </a:lt2>
      <a:accent1>
        <a:srgbClr val="F7955A"/>
      </a:accent1>
      <a:accent2>
        <a:srgbClr val="009247"/>
      </a:accent2>
      <a:accent3>
        <a:srgbClr val="FFFFFF"/>
      </a:accent3>
      <a:accent4>
        <a:srgbClr val="000000"/>
      </a:accent4>
      <a:accent5>
        <a:srgbClr val="FAC8B5"/>
      </a:accent5>
      <a:accent6>
        <a:srgbClr val="00843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36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38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3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37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7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8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