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  <p:sldMasterId id="2147483670" r:id="rId6"/>
    <p:sldMasterId id="2147483671" r:id="rId7"/>
    <p:sldMasterId id="2147483672" r:id="rId8"/>
    <p:sldMasterId id="2147483673" r:id="rId9"/>
    <p:sldMasterId id="2147483674" r:id="rId10"/>
    <p:sldMasterId id="2147483675" r:id="rId11"/>
    <p:sldMasterId id="2147483676" r:id="rId12"/>
    <p:sldMasterId id="2147483677" r:id="rId13"/>
    <p:sldMasterId id="2147483678" r:id="rId14"/>
    <p:sldMasterId id="2147483679" r:id="rId15"/>
    <p:sldMasterId id="2147483680" r:id="rId16"/>
    <p:sldMasterId id="2147483681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</p:sldIdLst>
  <p:sldSz cy="6858000" cx="9144000"/>
  <p:notesSz cx="6858000" cy="9144000"/>
  <p:embeddedFontLst>
    <p:embeddedFont>
      <p:font typeface="Tahoma"/>
      <p:regular r:id="rId63"/>
      <p:bold r:id="rId64"/>
    </p:embeddedFont>
    <p:embeddedFont>
      <p:font typeface="Noto Sans Symbols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2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44" Type="http://schemas.openxmlformats.org/officeDocument/2006/relationships/slide" Target="slides/slide26.xml"/><Relationship Id="rId43" Type="http://schemas.openxmlformats.org/officeDocument/2006/relationships/slide" Target="slides/slide25.xml"/><Relationship Id="rId46" Type="http://schemas.openxmlformats.org/officeDocument/2006/relationships/slide" Target="slides/slide28.xml"/><Relationship Id="rId45" Type="http://schemas.openxmlformats.org/officeDocument/2006/relationships/slide" Target="slides/slide27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0.xml"/><Relationship Id="rId47" Type="http://schemas.openxmlformats.org/officeDocument/2006/relationships/slide" Target="slides/slide29.xml"/><Relationship Id="rId49" Type="http://schemas.openxmlformats.org/officeDocument/2006/relationships/slide" Target="slides/slide3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33" Type="http://schemas.openxmlformats.org/officeDocument/2006/relationships/slide" Target="slides/slide15.xml"/><Relationship Id="rId32" Type="http://schemas.openxmlformats.org/officeDocument/2006/relationships/slide" Target="slides/slide14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62" Type="http://schemas.openxmlformats.org/officeDocument/2006/relationships/slide" Target="slides/slide44.xml"/><Relationship Id="rId61" Type="http://schemas.openxmlformats.org/officeDocument/2006/relationships/slide" Target="slides/slide43.xml"/><Relationship Id="rId20" Type="http://schemas.openxmlformats.org/officeDocument/2006/relationships/slide" Target="slides/slide2.xml"/><Relationship Id="rId64" Type="http://schemas.openxmlformats.org/officeDocument/2006/relationships/font" Target="fonts/Tahoma-bold.fntdata"/><Relationship Id="rId63" Type="http://schemas.openxmlformats.org/officeDocument/2006/relationships/font" Target="fonts/Tahoma-regular.fntdata"/><Relationship Id="rId22" Type="http://schemas.openxmlformats.org/officeDocument/2006/relationships/slide" Target="slides/slide4.xml"/><Relationship Id="rId66" Type="http://schemas.openxmlformats.org/officeDocument/2006/relationships/font" Target="fonts/NotoSansSymbols-bold.fntdata"/><Relationship Id="rId21" Type="http://schemas.openxmlformats.org/officeDocument/2006/relationships/slide" Target="slides/slide3.xml"/><Relationship Id="rId65" Type="http://schemas.openxmlformats.org/officeDocument/2006/relationships/font" Target="fonts/NotoSansSymbols-regular.fntdata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60" Type="http://schemas.openxmlformats.org/officeDocument/2006/relationships/slide" Target="slides/slide42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9" Type="http://schemas.openxmlformats.org/officeDocument/2006/relationships/slide" Target="slides/slide11.xml"/><Relationship Id="rId51" Type="http://schemas.openxmlformats.org/officeDocument/2006/relationships/slide" Target="slides/slide33.xml"/><Relationship Id="rId50" Type="http://schemas.openxmlformats.org/officeDocument/2006/relationships/slide" Target="slides/slide32.xml"/><Relationship Id="rId53" Type="http://schemas.openxmlformats.org/officeDocument/2006/relationships/slide" Target="slides/slide35.xml"/><Relationship Id="rId52" Type="http://schemas.openxmlformats.org/officeDocument/2006/relationships/slide" Target="slides/slide34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37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36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39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38.xml"/><Relationship Id="rId15" Type="http://schemas.openxmlformats.org/officeDocument/2006/relationships/slideMaster" Target="slideMasters/slideMaster12.xml"/><Relationship Id="rId59" Type="http://schemas.openxmlformats.org/officeDocument/2006/relationships/slide" Target="slides/slide41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40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3.4 Walking on water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3.5 Temperatures for the Pacific Ocean and Southern California on an August day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3.6 Ice: crystalline structure and floating barrier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3.7 Effects of climate change on the Arctic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3.8 Table salt dissolving in water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2" name="Google Shape;38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8" name="Google Shape;38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3.9 A water-soluble protein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5" name="Google Shape;40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2" name="Google Shape;41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9" name="Google Shape;41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3.1 How does life on Earth depend on the chemistry of water?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5" name="Google Shape;42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2" name="Google Shape;43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3.10 Evidence for liquid water on Mars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9" name="Google Shape;44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3.UN01 In-text figure, dissociation of water, p. 99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9" name="Google Shape;47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1" name="Google Shape;49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8" name="Google Shape;49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5" name="Google Shape;50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1" name="Google Shape;51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3.11 The pH scale and pH values of some aqueous solutions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4" name="Google Shape;55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1" name="Google Shape;56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8" name="Google Shape;56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3.12 Atmospheric CO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human activities and its fate in the ocean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3.2 Hydrogen bonds between water molecules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3.3 Water transport in plants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B30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645588"/>
            <a:ext cx="4495800" cy="536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6827225" y="6019800"/>
            <a:ext cx="21643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Presentations by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Nicole Tunbridge and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Kathleen Fitzpatrick</a:t>
            </a:r>
            <a:endParaRPr/>
          </a:p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0" y="649009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4876800" y="645587"/>
            <a:ext cx="4114800" cy="536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br>
              <a:rPr b="1" i="0" lang="en-US" sz="32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Chemistry of Water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and 2 line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itle with Content">
  <p:cSld name="No Title with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_Title and Content">
  <p:cSld name="3 line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9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9" name="Google Shape;99;p3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Pearson Education, Inc.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472" y="2090928"/>
            <a:ext cx="4639056" cy="2676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2252472" y="1622336"/>
            <a:ext cx="46390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Walking on water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Moderation of Temperature by Water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absorbs heat from warmer air and releases stored heat to cooler air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can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absorb or release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large amount of heat with only a slight change in its own temperature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and Heat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Kinetic energy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energy of motion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kinetic energy associated with random motion of atoms or molecules is called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thermal energy(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熱能)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represents the average kinetic energy of the molecules in a body of matter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Thermal energy in transfer from one body of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matter to another is defined as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heat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calorie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amount of heat required to raise the temperature of 1 g of water by 1ºC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also the amount of heat released when 1 g of water cools by 1ºC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“Calories” on food packages are actually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kilocalories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kcal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1 kcal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1,000 cal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joule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another unit of energy;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J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0.239 cal, or 1 cal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4.184 J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Water’s High Specific Heat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specific heat(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比熱)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substance is the amount of heat that must be absorbed or lost for 1 g of that substance to change its temperature by 1ºC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specific heat of water is 1 cal/(g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ºC)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resists changing its temperature because of its high specific heat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Water’s high specific heat can be traced to hydrogen bonding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Heat is absorbed when hydrogen bonds break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Heat is released when hydrogen bonds form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high specific heat of water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minimizes temperature fluctuations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within limits that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 life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50"/>
          <p:cNvPicPr preferRelativeResize="0"/>
          <p:nvPr/>
        </p:nvPicPr>
        <p:blipFill rotWithShape="1">
          <a:blip r:embed="rId3">
            <a:alphaModFix/>
          </a:blip>
          <a:srcRect b="4243" l="0" r="0" t="0"/>
          <a:stretch/>
        </p:blipFill>
        <p:spPr>
          <a:xfrm>
            <a:off x="298704" y="1709928"/>
            <a:ext cx="8546592" cy="343814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0"/>
          <p:cNvSpPr/>
          <p:nvPr/>
        </p:nvSpPr>
        <p:spPr>
          <a:xfrm>
            <a:off x="2550318" y="1804988"/>
            <a:ext cx="118872" cy="11887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0" name="Google Shape;250;p50"/>
          <p:cNvSpPr/>
          <p:nvPr/>
        </p:nvSpPr>
        <p:spPr>
          <a:xfrm>
            <a:off x="4285297" y="2328387"/>
            <a:ext cx="118872" cy="11887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1" name="Google Shape;251;p50"/>
          <p:cNvSpPr/>
          <p:nvPr/>
        </p:nvSpPr>
        <p:spPr>
          <a:xfrm>
            <a:off x="4249578" y="2692718"/>
            <a:ext cx="118872" cy="11887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2" name="Google Shape;252;p50"/>
          <p:cNvSpPr/>
          <p:nvPr/>
        </p:nvSpPr>
        <p:spPr>
          <a:xfrm>
            <a:off x="4971096" y="2995137"/>
            <a:ext cx="118872" cy="11887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50"/>
          <p:cNvSpPr/>
          <p:nvPr/>
        </p:nvSpPr>
        <p:spPr>
          <a:xfrm>
            <a:off x="5628321" y="2635568"/>
            <a:ext cx="118872" cy="11887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4" name="Google Shape;254;p50"/>
          <p:cNvSpPr/>
          <p:nvPr/>
        </p:nvSpPr>
        <p:spPr>
          <a:xfrm>
            <a:off x="5837870" y="2264093"/>
            <a:ext cx="118872" cy="11887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5" name="Google Shape;255;p50"/>
          <p:cNvSpPr/>
          <p:nvPr/>
        </p:nvSpPr>
        <p:spPr>
          <a:xfrm>
            <a:off x="7232807" y="2977992"/>
            <a:ext cx="118872" cy="11887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50"/>
          <p:cNvSpPr/>
          <p:nvPr/>
        </p:nvSpPr>
        <p:spPr>
          <a:xfrm>
            <a:off x="5918355" y="4816318"/>
            <a:ext cx="118872" cy="118872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395215" y="2028125"/>
            <a:ext cx="24189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Santa Barbara 73º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0"/>
          <p:cNvSpPr txBox="1"/>
          <p:nvPr/>
        </p:nvSpPr>
        <p:spPr>
          <a:xfrm>
            <a:off x="2487540" y="2628200"/>
            <a:ext cx="1671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Angeles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0"/>
          <p:cNvSpPr txBox="1"/>
          <p:nvPr/>
        </p:nvSpPr>
        <p:spPr>
          <a:xfrm>
            <a:off x="2530402" y="2958400"/>
            <a:ext cx="1635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(Airport) 75º</a:t>
            </a:r>
            <a:endParaRPr/>
          </a:p>
        </p:txBody>
      </p:sp>
      <p:sp>
        <p:nvSpPr>
          <p:cNvPr id="260" name="Google Shape;260;p50"/>
          <p:cNvSpPr txBox="1"/>
          <p:nvPr/>
        </p:nvSpPr>
        <p:spPr>
          <a:xfrm>
            <a:off x="1217540" y="3336225"/>
            <a:ext cx="10243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70s (ºF)</a:t>
            </a:r>
            <a:endParaRPr/>
          </a:p>
        </p:txBody>
      </p:sp>
      <p:sp>
        <p:nvSpPr>
          <p:cNvPr id="261" name="Google Shape;261;p50"/>
          <p:cNvSpPr txBox="1"/>
          <p:nvPr/>
        </p:nvSpPr>
        <p:spPr>
          <a:xfrm>
            <a:off x="1217540" y="3780725"/>
            <a:ext cx="4712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80s</a:t>
            </a:r>
            <a:endParaRPr/>
          </a:p>
        </p:txBody>
      </p:sp>
      <p:sp>
        <p:nvSpPr>
          <p:cNvPr id="262" name="Google Shape;262;p50"/>
          <p:cNvSpPr txBox="1"/>
          <p:nvPr/>
        </p:nvSpPr>
        <p:spPr>
          <a:xfrm>
            <a:off x="1217540" y="4207763"/>
            <a:ext cx="4712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90s</a:t>
            </a:r>
            <a:endParaRPr/>
          </a:p>
        </p:txBody>
      </p:sp>
      <p:sp>
        <p:nvSpPr>
          <p:cNvPr id="263" name="Google Shape;263;p50"/>
          <p:cNvSpPr txBox="1"/>
          <p:nvPr/>
        </p:nvSpPr>
        <p:spPr>
          <a:xfrm>
            <a:off x="1217540" y="4647500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100s</a:t>
            </a:r>
            <a:endParaRPr/>
          </a:p>
        </p:txBody>
      </p:sp>
      <p:sp>
        <p:nvSpPr>
          <p:cNvPr id="264" name="Google Shape;264;p50"/>
          <p:cNvSpPr txBox="1"/>
          <p:nvPr/>
        </p:nvSpPr>
        <p:spPr>
          <a:xfrm>
            <a:off x="4479852" y="1937638"/>
            <a:ext cx="11461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Burbank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0"/>
          <p:cNvSpPr txBox="1"/>
          <p:nvPr/>
        </p:nvSpPr>
        <p:spPr>
          <a:xfrm>
            <a:off x="4479852" y="2267838"/>
            <a:ext cx="426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90º</a:t>
            </a:r>
            <a:endParaRPr/>
          </a:p>
        </p:txBody>
      </p:sp>
      <p:sp>
        <p:nvSpPr>
          <p:cNvPr id="266" name="Google Shape;266;p50"/>
          <p:cNvSpPr txBox="1"/>
          <p:nvPr/>
        </p:nvSpPr>
        <p:spPr>
          <a:xfrm>
            <a:off x="6003852" y="1851913"/>
            <a:ext cx="2103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 Bernardino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0"/>
          <p:cNvSpPr txBox="1"/>
          <p:nvPr/>
        </p:nvSpPr>
        <p:spPr>
          <a:xfrm>
            <a:off x="6003852" y="2182113"/>
            <a:ext cx="583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100º</a:t>
            </a:r>
            <a:endParaRPr/>
          </a:p>
        </p:txBody>
      </p:sp>
      <p:sp>
        <p:nvSpPr>
          <p:cNvPr id="268" name="Google Shape;268;p50"/>
          <p:cNvSpPr txBox="1"/>
          <p:nvPr/>
        </p:nvSpPr>
        <p:spPr>
          <a:xfrm>
            <a:off x="5805415" y="2550413"/>
            <a:ext cx="17761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Riverside 96º</a:t>
            </a:r>
            <a:endParaRPr/>
          </a:p>
        </p:txBody>
      </p:sp>
      <p:sp>
        <p:nvSpPr>
          <p:cNvPr id="269" name="Google Shape;269;p50"/>
          <p:cNvSpPr txBox="1"/>
          <p:nvPr/>
        </p:nvSpPr>
        <p:spPr>
          <a:xfrm>
            <a:off x="5164065" y="2913950"/>
            <a:ext cx="13713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Santa Ana</a:t>
            </a:r>
            <a:endParaRPr/>
          </a:p>
        </p:txBody>
      </p:sp>
      <p:sp>
        <p:nvSpPr>
          <p:cNvPr id="270" name="Google Shape;270;p50"/>
          <p:cNvSpPr txBox="1"/>
          <p:nvPr/>
        </p:nvSpPr>
        <p:spPr>
          <a:xfrm>
            <a:off x="6719815" y="3102863"/>
            <a:ext cx="18033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Palm Springs</a:t>
            </a:r>
            <a:endParaRPr/>
          </a:p>
        </p:txBody>
      </p:sp>
      <p:sp>
        <p:nvSpPr>
          <p:cNvPr id="271" name="Google Shape;271;p50"/>
          <p:cNvSpPr txBox="1"/>
          <p:nvPr/>
        </p:nvSpPr>
        <p:spPr>
          <a:xfrm>
            <a:off x="5319640" y="3244150"/>
            <a:ext cx="4263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84º</a:t>
            </a:r>
            <a:endParaRPr/>
          </a:p>
        </p:txBody>
      </p:sp>
      <p:sp>
        <p:nvSpPr>
          <p:cNvPr id="272" name="Google Shape;272;p50"/>
          <p:cNvSpPr txBox="1"/>
          <p:nvPr/>
        </p:nvSpPr>
        <p:spPr>
          <a:xfrm>
            <a:off x="6719815" y="3433063"/>
            <a:ext cx="583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106º</a:t>
            </a:r>
            <a:endParaRPr/>
          </a:p>
        </p:txBody>
      </p:sp>
      <p:sp>
        <p:nvSpPr>
          <p:cNvPr id="273" name="Google Shape;273;p50"/>
          <p:cNvSpPr txBox="1"/>
          <p:nvPr/>
        </p:nvSpPr>
        <p:spPr>
          <a:xfrm>
            <a:off x="2898702" y="3915663"/>
            <a:ext cx="2358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Pacific Ocean 68º</a:t>
            </a:r>
            <a:endParaRPr/>
          </a:p>
        </p:txBody>
      </p:sp>
      <p:sp>
        <p:nvSpPr>
          <p:cNvPr id="274" name="Google Shape;274;p50"/>
          <p:cNvSpPr txBox="1"/>
          <p:nvPr/>
        </p:nvSpPr>
        <p:spPr>
          <a:xfrm>
            <a:off x="3906765" y="4742750"/>
            <a:ext cx="18867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 Diego 72º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7469115" y="4739575"/>
            <a:ext cx="11140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 miles</a:t>
            </a:r>
            <a:endParaRPr/>
          </a:p>
        </p:txBody>
      </p:sp>
      <p:grpSp>
        <p:nvGrpSpPr>
          <p:cNvPr id="276" name="Google Shape;276;p50"/>
          <p:cNvGrpSpPr/>
          <p:nvPr/>
        </p:nvGrpSpPr>
        <p:grpSpPr>
          <a:xfrm>
            <a:off x="7339013" y="4567238"/>
            <a:ext cx="1316830" cy="192881"/>
            <a:chOff x="7339013" y="4567238"/>
            <a:chExt cx="1316830" cy="192881"/>
          </a:xfrm>
        </p:grpSpPr>
        <p:sp>
          <p:nvSpPr>
            <p:cNvPr id="277" name="Google Shape;277;p50"/>
            <p:cNvSpPr/>
            <p:nvPr/>
          </p:nvSpPr>
          <p:spPr>
            <a:xfrm>
              <a:off x="7339013" y="4567238"/>
              <a:ext cx="0" cy="185737"/>
            </a:xfrm>
            <a:custGeom>
              <a:rect b="b" l="l" r="r" t="t"/>
              <a:pathLst>
                <a:path extrusionOk="0" h="185737" w="120000">
                  <a:moveTo>
                    <a:pt x="0" y="0"/>
                  </a:moveTo>
                  <a:lnTo>
                    <a:pt x="0" y="1857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8" name="Google Shape;278;p50"/>
            <p:cNvSpPr/>
            <p:nvPr/>
          </p:nvSpPr>
          <p:spPr>
            <a:xfrm>
              <a:off x="8655844" y="4567238"/>
              <a:ext cx="0" cy="192881"/>
            </a:xfrm>
            <a:custGeom>
              <a:rect b="b" l="l" r="r" t="t"/>
              <a:pathLst>
                <a:path extrusionOk="0" h="192881" w="120000">
                  <a:moveTo>
                    <a:pt x="0" y="0"/>
                  </a:moveTo>
                  <a:lnTo>
                    <a:pt x="0" y="19288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9" name="Google Shape;279;p50"/>
            <p:cNvSpPr/>
            <p:nvPr/>
          </p:nvSpPr>
          <p:spPr>
            <a:xfrm>
              <a:off x="7339013" y="4664869"/>
              <a:ext cx="1316736" cy="0"/>
            </a:xfrm>
            <a:custGeom>
              <a:rect b="b" l="l" r="r" t="t"/>
              <a:pathLst>
                <a:path extrusionOk="0" h="120000" w="1323975">
                  <a:moveTo>
                    <a:pt x="0" y="0"/>
                  </a:moveTo>
                  <a:lnTo>
                    <a:pt x="13239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80" name="Google Shape;280;p50"/>
          <p:cNvSpPr txBox="1"/>
          <p:nvPr/>
        </p:nvSpPr>
        <p:spPr>
          <a:xfrm>
            <a:off x="280231" y="862356"/>
            <a:ext cx="85465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Temperatures for the Pacific Ocean and Southern California on an August day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Evaporative Cooling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Evaporation (or vaporization) is transformation of a substance from liquid to gas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Heat of vaporization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蒸發熱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heat a liquid must absorb for 1 g to be converted to gas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liquid evaporates, its remaining surface cools, a process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evaporative cooling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Evaporative cooling of water helps stabilize temperatures in organisms and bodies of water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Floating of Ice on Liquid Water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Ice floats in liquid water because hydrogen bonds in ice are more “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ordered,” making ice less dense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water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reaches its greatest density at 4ºC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ice sank, all bodies of water would eventually freeze solid, making life impossible on Earth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3"/>
          <p:cNvPicPr preferRelativeResize="0"/>
          <p:nvPr/>
        </p:nvPicPr>
        <p:blipFill rotWithShape="1">
          <a:blip r:embed="rId3">
            <a:alphaModFix/>
          </a:blip>
          <a:srcRect b="3725" l="0" r="0" t="0"/>
          <a:stretch/>
        </p:blipFill>
        <p:spPr>
          <a:xfrm>
            <a:off x="298704" y="1459992"/>
            <a:ext cx="8546592" cy="393801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3"/>
          <p:cNvSpPr txBox="1"/>
          <p:nvPr/>
        </p:nvSpPr>
        <p:spPr>
          <a:xfrm>
            <a:off x="3027922" y="1460218"/>
            <a:ext cx="170559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 bond</a:t>
            </a:r>
            <a:endParaRPr/>
          </a:p>
        </p:txBody>
      </p:sp>
      <p:sp>
        <p:nvSpPr>
          <p:cNvPr id="302" name="Google Shape;302;p53"/>
          <p:cNvSpPr txBox="1"/>
          <p:nvPr/>
        </p:nvSpPr>
        <p:spPr>
          <a:xfrm>
            <a:off x="6297344" y="1463394"/>
            <a:ext cx="19620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Liquid water: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 bonds 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and re-form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3"/>
          <p:cNvSpPr txBox="1"/>
          <p:nvPr/>
        </p:nvSpPr>
        <p:spPr>
          <a:xfrm>
            <a:off x="868878" y="4649500"/>
            <a:ext cx="18338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Ice: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 bonds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stable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3"/>
          <p:cNvSpPr/>
          <p:nvPr/>
        </p:nvSpPr>
        <p:spPr>
          <a:xfrm>
            <a:off x="2355056" y="1614488"/>
            <a:ext cx="654844" cy="795337"/>
          </a:xfrm>
          <a:custGeom>
            <a:rect b="b" l="l" r="r" t="t"/>
            <a:pathLst>
              <a:path extrusionOk="0" h="795337" w="654844">
                <a:moveTo>
                  <a:pt x="0" y="795337"/>
                </a:moveTo>
                <a:lnTo>
                  <a:pt x="0" y="464343"/>
                </a:lnTo>
                <a:lnTo>
                  <a:pt x="654844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5" name="Google Shape;305;p53"/>
          <p:cNvSpPr txBox="1"/>
          <p:nvPr/>
        </p:nvSpPr>
        <p:spPr>
          <a:xfrm>
            <a:off x="609600" y="533400"/>
            <a:ext cx="792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Ice: crystalline structure and floating barrier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3"/>
          <p:cNvSpPr txBox="1"/>
          <p:nvPr/>
        </p:nvSpPr>
        <p:spPr>
          <a:xfrm>
            <a:off x="3505200" y="5100935"/>
            <a:ext cx="198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krill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Molecule That Supports All of Life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makes life possible on Earth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is the only common substance to exist in the natural environment in all three physical states of matter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Water’s unique emergent properties help make Earth suitable for life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structure of the water molecule allows it to interact with other molecules</a:t>
            </a:r>
            <a:endParaRPr/>
          </a:p>
        </p:txBody>
      </p:sp>
      <p:sp>
        <p:nvSpPr>
          <p:cNvPr id="113" name="Google Shape;113;p36"/>
          <p:cNvSpPr txBox="1"/>
          <p:nvPr/>
        </p:nvSpPr>
        <p:spPr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scientists are worried that global warming is having a profound effect on icy environments around the globe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rate at which glaciers and Arctic sea ice are disappearing poses an extreme challenge to animals that depend on ice for their survival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5"/>
          <p:cNvPicPr preferRelativeResize="0"/>
          <p:nvPr/>
        </p:nvPicPr>
        <p:blipFill rotWithShape="1">
          <a:blip r:embed="rId3">
            <a:alphaModFix/>
          </a:blip>
          <a:srcRect b="2477" l="0" r="0" t="0"/>
          <a:stretch/>
        </p:blipFill>
        <p:spPr>
          <a:xfrm>
            <a:off x="832104" y="540098"/>
            <a:ext cx="7479792" cy="599846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5"/>
          <p:cNvSpPr txBox="1"/>
          <p:nvPr/>
        </p:nvSpPr>
        <p:spPr>
          <a:xfrm>
            <a:off x="2288379" y="533400"/>
            <a:ext cx="297517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Benefiting from loss of ice:</a:t>
            </a:r>
            <a:endParaRPr/>
          </a:p>
        </p:txBody>
      </p:sp>
      <p:sp>
        <p:nvSpPr>
          <p:cNvPr id="320" name="Google Shape;320;p55"/>
          <p:cNvSpPr txBox="1"/>
          <p:nvPr/>
        </p:nvSpPr>
        <p:spPr>
          <a:xfrm>
            <a:off x="2288379" y="869951"/>
            <a:ext cx="854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Phyto-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plankton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5"/>
          <p:cNvSpPr txBox="1"/>
          <p:nvPr/>
        </p:nvSpPr>
        <p:spPr>
          <a:xfrm>
            <a:off x="4572792" y="869951"/>
            <a:ext cx="9105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Bowhead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whales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5"/>
          <p:cNvSpPr txBox="1"/>
          <p:nvPr/>
        </p:nvSpPr>
        <p:spPr>
          <a:xfrm>
            <a:off x="6452392" y="1098551"/>
            <a:ext cx="74058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Capelin</a:t>
            </a:r>
            <a:endParaRPr/>
          </a:p>
        </p:txBody>
      </p:sp>
      <p:sp>
        <p:nvSpPr>
          <p:cNvPr id="323" name="Google Shape;323;p55"/>
          <p:cNvSpPr txBox="1"/>
          <p:nvPr/>
        </p:nvSpPr>
        <p:spPr>
          <a:xfrm>
            <a:off x="859629" y="1482726"/>
            <a:ext cx="120545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Harmed by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of ice: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5"/>
          <p:cNvSpPr txBox="1"/>
          <p:nvPr/>
        </p:nvSpPr>
        <p:spPr>
          <a:xfrm>
            <a:off x="2569367" y="1962151"/>
            <a:ext cx="67165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Russia</a:t>
            </a:r>
            <a:endParaRPr/>
          </a:p>
        </p:txBody>
      </p:sp>
      <p:sp>
        <p:nvSpPr>
          <p:cNvPr id="325" name="Google Shape;325;p55"/>
          <p:cNvSpPr txBox="1"/>
          <p:nvPr/>
        </p:nvSpPr>
        <p:spPr>
          <a:xfrm>
            <a:off x="3442492" y="2228851"/>
            <a:ext cx="5915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Arctic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ocean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5"/>
          <p:cNvSpPr txBox="1"/>
          <p:nvPr/>
        </p:nvSpPr>
        <p:spPr>
          <a:xfrm>
            <a:off x="3110704" y="3127376"/>
            <a:ext cx="6492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Bering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Strait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5"/>
          <p:cNvSpPr txBox="1"/>
          <p:nvPr/>
        </p:nvSpPr>
        <p:spPr>
          <a:xfrm>
            <a:off x="4355304" y="2708276"/>
            <a:ext cx="29334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Extent of sea ice in Sept. 2014</a:t>
            </a:r>
            <a:endParaRPr/>
          </a:p>
        </p:txBody>
      </p:sp>
      <p:sp>
        <p:nvSpPr>
          <p:cNvPr id="328" name="Google Shape;328;p55"/>
          <p:cNvSpPr txBox="1"/>
          <p:nvPr/>
        </p:nvSpPr>
        <p:spPr>
          <a:xfrm>
            <a:off x="4355304" y="2968626"/>
            <a:ext cx="293349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Extent of sea ice in Sept. 1979</a:t>
            </a:r>
            <a:endParaRPr/>
          </a:p>
        </p:txBody>
      </p:sp>
      <p:sp>
        <p:nvSpPr>
          <p:cNvPr id="329" name="Google Shape;329;p55"/>
          <p:cNvSpPr txBox="1"/>
          <p:nvPr/>
        </p:nvSpPr>
        <p:spPr>
          <a:xfrm>
            <a:off x="5530054" y="3590926"/>
            <a:ext cx="10371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North Pole</a:t>
            </a:r>
            <a:endParaRPr/>
          </a:p>
        </p:txBody>
      </p:sp>
      <p:sp>
        <p:nvSpPr>
          <p:cNvPr id="330" name="Google Shape;330;p55"/>
          <p:cNvSpPr txBox="1"/>
          <p:nvPr/>
        </p:nvSpPr>
        <p:spPr>
          <a:xfrm>
            <a:off x="6712742" y="4014788"/>
            <a:ext cx="101470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Greenland</a:t>
            </a:r>
            <a:endParaRPr/>
          </a:p>
        </p:txBody>
      </p:sp>
      <p:sp>
        <p:nvSpPr>
          <p:cNvPr id="331" name="Google Shape;331;p55"/>
          <p:cNvSpPr txBox="1"/>
          <p:nvPr/>
        </p:nvSpPr>
        <p:spPr>
          <a:xfrm>
            <a:off x="859629" y="4440238"/>
            <a:ext cx="137056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Pacific walrus</a:t>
            </a:r>
            <a:endParaRPr/>
          </a:p>
        </p:txBody>
      </p:sp>
      <p:sp>
        <p:nvSpPr>
          <p:cNvPr id="332" name="Google Shape;332;p55"/>
          <p:cNvSpPr txBox="1"/>
          <p:nvPr/>
        </p:nvSpPr>
        <p:spPr>
          <a:xfrm>
            <a:off x="2866229" y="4694238"/>
            <a:ext cx="66043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Alaska</a:t>
            </a:r>
            <a:endParaRPr/>
          </a:p>
        </p:txBody>
      </p:sp>
      <p:sp>
        <p:nvSpPr>
          <p:cNvPr id="333" name="Google Shape;333;p55"/>
          <p:cNvSpPr txBox="1"/>
          <p:nvPr/>
        </p:nvSpPr>
        <p:spPr>
          <a:xfrm>
            <a:off x="945354" y="3195638"/>
            <a:ext cx="11172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Polar bears</a:t>
            </a:r>
            <a:endParaRPr/>
          </a:p>
        </p:txBody>
      </p:sp>
      <p:sp>
        <p:nvSpPr>
          <p:cNvPr id="334" name="Google Shape;334;p55"/>
          <p:cNvSpPr txBox="1"/>
          <p:nvPr/>
        </p:nvSpPr>
        <p:spPr>
          <a:xfrm>
            <a:off x="859629" y="5462588"/>
            <a:ext cx="10275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guillemots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5"/>
          <p:cNvSpPr txBox="1"/>
          <p:nvPr/>
        </p:nvSpPr>
        <p:spPr>
          <a:xfrm>
            <a:off x="3590129" y="5522913"/>
            <a:ext cx="7389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Canada</a:t>
            </a:r>
            <a:endParaRPr/>
          </a:p>
        </p:txBody>
      </p:sp>
      <p:sp>
        <p:nvSpPr>
          <p:cNvPr id="336" name="Google Shape;336;p55"/>
          <p:cNvSpPr txBox="1"/>
          <p:nvPr/>
        </p:nvSpPr>
        <p:spPr>
          <a:xfrm>
            <a:off x="4207667" y="6002338"/>
            <a:ext cx="2019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 ice in Sept. 2014</a:t>
            </a:r>
            <a:endParaRPr/>
          </a:p>
        </p:txBody>
      </p:sp>
      <p:sp>
        <p:nvSpPr>
          <p:cNvPr id="337" name="Google Shape;337;p55"/>
          <p:cNvSpPr txBox="1"/>
          <p:nvPr/>
        </p:nvSpPr>
        <p:spPr>
          <a:xfrm>
            <a:off x="4207667" y="6269038"/>
            <a:ext cx="36195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Ice lost from Sept. 1979 to Sept. 2014</a:t>
            </a:r>
            <a:endParaRPr/>
          </a:p>
        </p:txBody>
      </p:sp>
      <p:sp>
        <p:nvSpPr>
          <p:cNvPr id="338" name="Google Shape;338;p55"/>
          <p:cNvSpPr/>
          <p:nvPr/>
        </p:nvSpPr>
        <p:spPr>
          <a:xfrm>
            <a:off x="3836194" y="3091655"/>
            <a:ext cx="485775" cy="419100"/>
          </a:xfrm>
          <a:custGeom>
            <a:rect b="b" l="l" r="r" t="t"/>
            <a:pathLst>
              <a:path extrusionOk="0" h="419100" w="485775">
                <a:moveTo>
                  <a:pt x="0" y="419100"/>
                </a:moveTo>
                <a:lnTo>
                  <a:pt x="4857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9" name="Google Shape;339;p55"/>
          <p:cNvSpPr/>
          <p:nvPr/>
        </p:nvSpPr>
        <p:spPr>
          <a:xfrm>
            <a:off x="4110038" y="2844005"/>
            <a:ext cx="204787" cy="145256"/>
          </a:xfrm>
          <a:custGeom>
            <a:rect b="b" l="l" r="r" t="t"/>
            <a:pathLst>
              <a:path extrusionOk="0" h="145256" w="204787">
                <a:moveTo>
                  <a:pt x="0" y="145256"/>
                </a:moveTo>
                <a:lnTo>
                  <a:pt x="204787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55"/>
          <p:cNvSpPr/>
          <p:nvPr/>
        </p:nvSpPr>
        <p:spPr>
          <a:xfrm>
            <a:off x="2828925" y="3244055"/>
            <a:ext cx="266700" cy="450056"/>
          </a:xfrm>
          <a:custGeom>
            <a:rect b="b" l="l" r="r" t="t"/>
            <a:pathLst>
              <a:path extrusionOk="0" h="450056" w="266700">
                <a:moveTo>
                  <a:pt x="0" y="450056"/>
                </a:moveTo>
                <a:lnTo>
                  <a:pt x="2667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1" name="Google Shape;341;p55"/>
          <p:cNvSpPr/>
          <p:nvPr/>
        </p:nvSpPr>
        <p:spPr>
          <a:xfrm>
            <a:off x="6023132" y="3513772"/>
            <a:ext cx="64008" cy="64008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2" name="Google Shape;342;p55"/>
          <p:cNvSpPr txBox="1"/>
          <p:nvPr/>
        </p:nvSpPr>
        <p:spPr>
          <a:xfrm>
            <a:off x="945354" y="0"/>
            <a:ext cx="73665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Effects of climate change on the Arctic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Water: The Solvent of Life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solution溶液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liquid that is a completely homogeneous mixture of substances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solvent溶劑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dissolving agent of a solution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solute溶質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substance that is dissolved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aqueous solution水溶液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in which water is the solvent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7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213104" y="213360"/>
            <a:ext cx="67177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3.8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7"/>
          <p:cNvSpPr txBox="1"/>
          <p:nvPr/>
        </p:nvSpPr>
        <p:spPr>
          <a:xfrm>
            <a:off x="4680739" y="1085056"/>
            <a:ext cx="38472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baseline="3000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7"/>
          <p:cNvSpPr txBox="1"/>
          <p:nvPr/>
        </p:nvSpPr>
        <p:spPr>
          <a:xfrm>
            <a:off x="6600027" y="942975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57"/>
          <p:cNvSpPr txBox="1"/>
          <p:nvPr/>
        </p:nvSpPr>
        <p:spPr>
          <a:xfrm>
            <a:off x="5973758" y="1401763"/>
            <a:ext cx="14908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57"/>
          <p:cNvSpPr txBox="1"/>
          <p:nvPr/>
        </p:nvSpPr>
        <p:spPr>
          <a:xfrm>
            <a:off x="5952327" y="1984375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57"/>
          <p:cNvSpPr txBox="1"/>
          <p:nvPr/>
        </p:nvSpPr>
        <p:spPr>
          <a:xfrm>
            <a:off x="5958677" y="2638425"/>
            <a:ext cx="14908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57"/>
          <p:cNvSpPr txBox="1"/>
          <p:nvPr/>
        </p:nvSpPr>
        <p:spPr>
          <a:xfrm>
            <a:off x="6447627" y="2901155"/>
            <a:ext cx="31579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baseline="3000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57"/>
          <p:cNvSpPr txBox="1"/>
          <p:nvPr/>
        </p:nvSpPr>
        <p:spPr>
          <a:xfrm>
            <a:off x="6536527" y="1590675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7"/>
          <p:cNvSpPr txBox="1"/>
          <p:nvPr/>
        </p:nvSpPr>
        <p:spPr>
          <a:xfrm>
            <a:off x="6373808" y="2179637"/>
            <a:ext cx="38472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baseline="3000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57"/>
          <p:cNvSpPr txBox="1"/>
          <p:nvPr/>
        </p:nvSpPr>
        <p:spPr>
          <a:xfrm>
            <a:off x="7046908" y="1252538"/>
            <a:ext cx="145874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57"/>
          <p:cNvSpPr txBox="1"/>
          <p:nvPr/>
        </p:nvSpPr>
        <p:spPr>
          <a:xfrm>
            <a:off x="7040558" y="1706563"/>
            <a:ext cx="14908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57"/>
          <p:cNvSpPr txBox="1"/>
          <p:nvPr/>
        </p:nvSpPr>
        <p:spPr>
          <a:xfrm>
            <a:off x="7044527" y="2449513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57"/>
          <p:cNvSpPr txBox="1"/>
          <p:nvPr/>
        </p:nvSpPr>
        <p:spPr>
          <a:xfrm>
            <a:off x="7024683" y="3016251"/>
            <a:ext cx="14908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57"/>
          <p:cNvSpPr txBox="1"/>
          <p:nvPr/>
        </p:nvSpPr>
        <p:spPr>
          <a:xfrm>
            <a:off x="7001665" y="3694122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/>
          </a:p>
        </p:txBody>
      </p:sp>
      <p:sp>
        <p:nvSpPr>
          <p:cNvPr id="369" name="Google Shape;369;p57"/>
          <p:cNvSpPr txBox="1"/>
          <p:nvPr/>
        </p:nvSpPr>
        <p:spPr>
          <a:xfrm>
            <a:off x="7501727" y="2022475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57"/>
          <p:cNvSpPr txBox="1"/>
          <p:nvPr/>
        </p:nvSpPr>
        <p:spPr>
          <a:xfrm>
            <a:off x="7566021" y="2586043"/>
            <a:ext cx="14908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57"/>
          <p:cNvSpPr txBox="1"/>
          <p:nvPr/>
        </p:nvSpPr>
        <p:spPr>
          <a:xfrm>
            <a:off x="7450927" y="3152775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4321965" y="2952750"/>
            <a:ext cx="30777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5990427" y="3338513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57"/>
          <p:cNvSpPr txBox="1"/>
          <p:nvPr/>
        </p:nvSpPr>
        <p:spPr>
          <a:xfrm>
            <a:off x="5965821" y="3886201"/>
            <a:ext cx="14908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57"/>
          <p:cNvSpPr txBox="1"/>
          <p:nvPr/>
        </p:nvSpPr>
        <p:spPr>
          <a:xfrm>
            <a:off x="5914227" y="4473575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57"/>
          <p:cNvSpPr txBox="1"/>
          <p:nvPr/>
        </p:nvSpPr>
        <p:spPr>
          <a:xfrm>
            <a:off x="6499221" y="3462338"/>
            <a:ext cx="14908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57"/>
          <p:cNvSpPr txBox="1"/>
          <p:nvPr/>
        </p:nvSpPr>
        <p:spPr>
          <a:xfrm>
            <a:off x="6455565" y="4178300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57"/>
          <p:cNvSpPr txBox="1"/>
          <p:nvPr/>
        </p:nvSpPr>
        <p:spPr>
          <a:xfrm>
            <a:off x="7289795" y="1438277"/>
            <a:ext cx="12824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57"/>
          <p:cNvSpPr txBox="1"/>
          <p:nvPr/>
        </p:nvSpPr>
        <p:spPr>
          <a:xfrm>
            <a:off x="44527" y="350478"/>
            <a:ext cx="44313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salt dissolving in water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is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versatile solvent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its polarity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an ionic compound is dissolved in water, each ion is surrounded by a sphere of water molecules called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hydration shell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水合外層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can also dissolve compounds made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nonionic polar molecules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large polar molecules such as proteins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dissolve in water if they have ionic and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polar regions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0"/>
          <p:cNvPicPr preferRelativeResize="0"/>
          <p:nvPr/>
        </p:nvPicPr>
        <p:blipFill rotWithShape="1">
          <a:blip r:embed="rId3">
            <a:alphaModFix/>
          </a:blip>
          <a:srcRect b="3368" l="0" r="0" t="0"/>
          <a:stretch/>
        </p:blipFill>
        <p:spPr>
          <a:xfrm>
            <a:off x="1030224" y="1243584"/>
            <a:ext cx="7083552" cy="437083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6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3.9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0"/>
          <p:cNvSpPr txBox="1"/>
          <p:nvPr/>
        </p:nvSpPr>
        <p:spPr>
          <a:xfrm>
            <a:off x="7442059" y="2386237"/>
            <a:ext cx="2548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60"/>
          <p:cNvSpPr txBox="1"/>
          <p:nvPr/>
        </p:nvSpPr>
        <p:spPr>
          <a:xfrm>
            <a:off x="6637195" y="3024253"/>
            <a:ext cx="23564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δ–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60"/>
          <p:cNvSpPr txBox="1"/>
          <p:nvPr/>
        </p:nvSpPr>
        <p:spPr>
          <a:xfrm>
            <a:off x="6917929" y="3570813"/>
            <a:ext cx="2548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60"/>
          <p:cNvSpPr txBox="1"/>
          <p:nvPr/>
        </p:nvSpPr>
        <p:spPr>
          <a:xfrm>
            <a:off x="7665638" y="2948351"/>
            <a:ext cx="23564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δ–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1676400" y="457200"/>
            <a:ext cx="594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water-soluble protein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Hydrophilic and Hydrophobic Substances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hydrophilic親水性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substance is one that has an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affinity for water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hydrophobic疏水性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substance is one that does not have an affinity for water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Oil molecules are hydrophobic because they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relatively nonpolar bonds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Hydrophobic molecules related to oils are the major ingredients of cell membranes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Solute Concentration in Aqueous Solutions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chemical reactions in organisms involve solutes dissolved in water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carrying out experiments, we use mass to calculate the number of solute molecules in an aqueous solution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Molecular mass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sum of all mass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of all atoms in a molecule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of molecules are usually measured in moles, where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6.02 × 10</a:t>
            </a:r>
            <a:r>
              <a:rPr b="0" baseline="30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molecules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Avogadro’s number and the unit dalton were defined such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6.02 × 10</a:t>
            </a:r>
            <a:r>
              <a:rPr b="0" baseline="30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daltons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1 g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Molarity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體積莫耳濃度(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number of moles of solute per liter of solution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4" y="947928"/>
            <a:ext cx="8546592" cy="496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7"/>
          <p:cNvSpPr txBox="1"/>
          <p:nvPr>
            <p:ph type="title"/>
          </p:nvPr>
        </p:nvSpPr>
        <p:spPr>
          <a:xfrm>
            <a:off x="0" y="0"/>
            <a:ext cx="3612316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7"/>
          <p:cNvPicPr preferRelativeResize="0"/>
          <p:nvPr/>
        </p:nvPicPr>
        <p:blipFill rotWithShape="1">
          <a:blip r:embed="rId4">
            <a:alphaModFix/>
          </a:blip>
          <a:srcRect b="2894" l="0" r="0" t="0"/>
          <a:stretch/>
        </p:blipFill>
        <p:spPr>
          <a:xfrm>
            <a:off x="6878399" y="3581400"/>
            <a:ext cx="1948424" cy="23286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7"/>
          <p:cNvSpPr txBox="1"/>
          <p:nvPr/>
        </p:nvSpPr>
        <p:spPr>
          <a:xfrm>
            <a:off x="4784075" y="5910072"/>
            <a:ext cx="4188647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guillemots, threatened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climate change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7"/>
          <p:cNvSpPr txBox="1"/>
          <p:nvPr/>
        </p:nvSpPr>
        <p:spPr>
          <a:xfrm>
            <a:off x="298703" y="350865"/>
            <a:ext cx="85281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life on Earth depend on the chemistry of water?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Evolution of Life on Other Planets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Biologists seeking life on other planets have concentrated their search on planets that might have water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800 planets have been found outside our solar system; there is evidence that a few of them have water vapor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our solar system, Mars has been found to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water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65"/>
          <p:cNvPicPr preferRelativeResize="0"/>
          <p:nvPr/>
        </p:nvPicPr>
        <p:blipFill rotWithShape="1">
          <a:blip r:embed="rId3">
            <a:alphaModFix/>
          </a:blip>
          <a:srcRect b="4195" l="0" r="0" t="0"/>
          <a:stretch/>
        </p:blipFill>
        <p:spPr>
          <a:xfrm>
            <a:off x="1258824" y="1688592"/>
            <a:ext cx="6626352" cy="348081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3.10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5"/>
          <p:cNvSpPr txBox="1"/>
          <p:nvPr/>
        </p:nvSpPr>
        <p:spPr>
          <a:xfrm>
            <a:off x="3735380" y="2373199"/>
            <a:ext cx="1851469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Dark streaks</a:t>
            </a:r>
            <a:endParaRPr/>
          </a:p>
        </p:txBody>
      </p:sp>
      <p:sp>
        <p:nvSpPr>
          <p:cNvPr id="437" name="Google Shape;437;p65"/>
          <p:cNvSpPr/>
          <p:nvPr/>
        </p:nvSpPr>
        <p:spPr>
          <a:xfrm>
            <a:off x="2440781" y="2562225"/>
            <a:ext cx="1250157" cy="778669"/>
          </a:xfrm>
          <a:custGeom>
            <a:rect b="b" l="l" r="r" t="t"/>
            <a:pathLst>
              <a:path extrusionOk="0" h="778669" w="1250157">
                <a:moveTo>
                  <a:pt x="0" y="697706"/>
                </a:moveTo>
                <a:lnTo>
                  <a:pt x="1250157" y="0"/>
                </a:lnTo>
                <a:lnTo>
                  <a:pt x="395288" y="778669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8" name="Google Shape;438;p65"/>
          <p:cNvSpPr/>
          <p:nvPr/>
        </p:nvSpPr>
        <p:spPr>
          <a:xfrm>
            <a:off x="2440797" y="2562241"/>
            <a:ext cx="1250157" cy="778669"/>
          </a:xfrm>
          <a:custGeom>
            <a:rect b="b" l="l" r="r" t="t"/>
            <a:pathLst>
              <a:path extrusionOk="0" h="778669" w="1250157">
                <a:moveTo>
                  <a:pt x="0" y="697706"/>
                </a:moveTo>
                <a:lnTo>
                  <a:pt x="1250157" y="0"/>
                </a:lnTo>
                <a:lnTo>
                  <a:pt x="395288" y="77866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9" name="Google Shape;439;p65"/>
          <p:cNvSpPr txBox="1"/>
          <p:nvPr/>
        </p:nvSpPr>
        <p:spPr>
          <a:xfrm>
            <a:off x="1258824" y="1219200"/>
            <a:ext cx="6589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Evidence for liquid water on Mars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3.3: Acidic and basic conditions affect living organisms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hydrogen atom in a hydrogen bond between two water molecules can shift from one to the other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hydrogen atom leaves its electron behind and is transferred as a proton, or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hydrogen ion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</a:t>
            </a:r>
            <a:r>
              <a:rPr b="0" baseline="3000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molecule that lost the proton is now a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hydroxide ion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(OH</a:t>
            </a:r>
            <a:r>
              <a:rPr b="0" baseline="3000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molecule with the extra proton is now a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hydronium ion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(H</a:t>
            </a:r>
            <a:r>
              <a:rPr b="0" baseline="-2500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baseline="30000" i="0" lang="en-US" sz="2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it is often represented as H</a:t>
            </a:r>
            <a:r>
              <a:rPr b="0" baseline="3000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6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is in a state of dynamic equilibrium in which water molecules dissociate at the same rate at which they are being reformed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8"/>
          <p:cNvPicPr preferRelativeResize="0"/>
          <p:nvPr/>
        </p:nvPicPr>
        <p:blipFill rotWithShape="1">
          <a:blip r:embed="rId3">
            <a:alphaModFix/>
          </a:blip>
          <a:srcRect b="7266" l="0" r="0" t="0"/>
          <a:stretch/>
        </p:blipFill>
        <p:spPr>
          <a:xfrm>
            <a:off x="1280160" y="2456688"/>
            <a:ext cx="6583680" cy="19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3.UN01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8"/>
          <p:cNvSpPr txBox="1"/>
          <p:nvPr/>
        </p:nvSpPr>
        <p:spPr>
          <a:xfrm>
            <a:off x="1453924" y="2659063"/>
            <a:ext cx="16671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60" name="Google Shape;460;p68"/>
          <p:cNvSpPr txBox="1"/>
          <p:nvPr/>
        </p:nvSpPr>
        <p:spPr>
          <a:xfrm>
            <a:off x="1720624" y="3019425"/>
            <a:ext cx="17953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461" name="Google Shape;461;p68"/>
          <p:cNvSpPr txBox="1"/>
          <p:nvPr/>
        </p:nvSpPr>
        <p:spPr>
          <a:xfrm>
            <a:off x="1436461" y="3360738"/>
            <a:ext cx="16671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62" name="Google Shape;462;p68"/>
          <p:cNvSpPr txBox="1"/>
          <p:nvPr/>
        </p:nvSpPr>
        <p:spPr>
          <a:xfrm>
            <a:off x="2161949" y="3783013"/>
            <a:ext cx="62356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463" name="Google Shape;463;p68"/>
          <p:cNvSpPr txBox="1"/>
          <p:nvPr/>
        </p:nvSpPr>
        <p:spPr>
          <a:xfrm>
            <a:off x="5510780" y="2448720"/>
            <a:ext cx="13465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68"/>
          <p:cNvSpPr txBox="1"/>
          <p:nvPr/>
        </p:nvSpPr>
        <p:spPr>
          <a:xfrm>
            <a:off x="5241699" y="2770188"/>
            <a:ext cx="16671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65" name="Google Shape;465;p68"/>
          <p:cNvSpPr txBox="1"/>
          <p:nvPr/>
        </p:nvSpPr>
        <p:spPr>
          <a:xfrm>
            <a:off x="2749324" y="3041650"/>
            <a:ext cx="16671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66" name="Google Shape;466;p68"/>
          <p:cNvSpPr txBox="1"/>
          <p:nvPr/>
        </p:nvSpPr>
        <p:spPr>
          <a:xfrm>
            <a:off x="3206524" y="3016250"/>
            <a:ext cx="17953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467" name="Google Shape;467;p68"/>
          <p:cNvSpPr txBox="1"/>
          <p:nvPr/>
        </p:nvSpPr>
        <p:spPr>
          <a:xfrm>
            <a:off x="3304949" y="3395663"/>
            <a:ext cx="16671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68" name="Google Shape;468;p68"/>
          <p:cNvSpPr txBox="1"/>
          <p:nvPr/>
        </p:nvSpPr>
        <p:spPr>
          <a:xfrm>
            <a:off x="5440136" y="2997200"/>
            <a:ext cx="17953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8"/>
          <p:cNvSpPr txBox="1"/>
          <p:nvPr/>
        </p:nvSpPr>
        <p:spPr>
          <a:xfrm>
            <a:off x="5322661" y="3311525"/>
            <a:ext cx="16671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70" name="Google Shape;470;p68"/>
          <p:cNvSpPr txBox="1"/>
          <p:nvPr/>
        </p:nvSpPr>
        <p:spPr>
          <a:xfrm>
            <a:off x="7145111" y="2446336"/>
            <a:ext cx="11541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68"/>
          <p:cNvSpPr txBox="1"/>
          <p:nvPr/>
        </p:nvSpPr>
        <p:spPr>
          <a:xfrm>
            <a:off x="7121299" y="2990850"/>
            <a:ext cx="17953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472" name="Google Shape;472;p68"/>
          <p:cNvSpPr txBox="1"/>
          <p:nvPr/>
        </p:nvSpPr>
        <p:spPr>
          <a:xfrm>
            <a:off x="7373711" y="3370263"/>
            <a:ext cx="16671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73" name="Google Shape;473;p68"/>
          <p:cNvSpPr txBox="1"/>
          <p:nvPr/>
        </p:nvSpPr>
        <p:spPr>
          <a:xfrm>
            <a:off x="6701406" y="3861594"/>
            <a:ext cx="112851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Hydroxide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 (OH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8"/>
          <p:cNvSpPr txBox="1"/>
          <p:nvPr/>
        </p:nvSpPr>
        <p:spPr>
          <a:xfrm>
            <a:off x="4944043" y="3861594"/>
            <a:ext cx="121828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Hydronium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 (H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8"/>
          <p:cNvSpPr txBox="1"/>
          <p:nvPr/>
        </p:nvSpPr>
        <p:spPr>
          <a:xfrm>
            <a:off x="5796529" y="2978149"/>
            <a:ext cx="16671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476" name="Google Shape;476;p68"/>
          <p:cNvSpPr txBox="1"/>
          <p:nvPr/>
        </p:nvSpPr>
        <p:spPr>
          <a:xfrm>
            <a:off x="1856136" y="1501295"/>
            <a:ext cx="54317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Dissociation of water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 statistically rare, the dissociation of water molecules has a great effect on organisms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in concentrations of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drastically affect the chemistry of a cell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Concentrations of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equal in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pure water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certain solutes, called acids and bases, modifies the concentrations of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Biologists use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 scale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describe whether a solution is acidic or basic (the opposite of acidic)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Acids and Bases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acid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substance that increases the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concentration of a solution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substance that reduces the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concentration of a solution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acids and bases dissociate completely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water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 acids and bases reversibly release and accept back hydrogen ions, but can still shift the balance of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away from neutrality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pH Scale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any aqueous solution at 25ºC, the product of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constant and can be written as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][OH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solution is defined by the negative logarithm of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concentration, written as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 [H</a:t>
            </a:r>
            <a:r>
              <a:rPr b="0" baseline="3000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neutral aqueous solution, [H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is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7 </a:t>
            </a:r>
            <a:endParaRPr/>
          </a:p>
        </p:txBody>
      </p:sp>
      <p:sp>
        <p:nvSpPr>
          <p:cNvPr id="502" name="Google Shape;502;p7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Acidic solutions have pH values less than 7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solutions have pH values greater than 7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biological fluids have pH values in the range of 6 to 8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8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3.1: Polar covalent bonds in water molecules result in hydrogen bonding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water molecule, the electrons of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polar covalent bonds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spend more time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 the oxygen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the hydrogen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water molecule is thus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polar molecule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極性分子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:The overall charge is unevenly distributed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Polarity allows water molecules to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 hydrogen bonds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each other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74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670304" y="213360"/>
            <a:ext cx="58033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3.11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4"/>
          <p:cNvSpPr txBox="1"/>
          <p:nvPr/>
        </p:nvSpPr>
        <p:spPr>
          <a:xfrm>
            <a:off x="3748831" y="213693"/>
            <a:ext cx="75661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 Scale</a:t>
            </a:r>
            <a:endParaRPr/>
          </a:p>
        </p:txBody>
      </p:sp>
      <p:sp>
        <p:nvSpPr>
          <p:cNvPr id="516" name="Google Shape;516;p74"/>
          <p:cNvSpPr txBox="1"/>
          <p:nvPr/>
        </p:nvSpPr>
        <p:spPr>
          <a:xfrm>
            <a:off x="4004419" y="410544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7" name="Google Shape;517;p74"/>
          <p:cNvSpPr txBox="1"/>
          <p:nvPr/>
        </p:nvSpPr>
        <p:spPr>
          <a:xfrm>
            <a:off x="4004419" y="828056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8" name="Google Shape;518;p74"/>
          <p:cNvSpPr txBox="1"/>
          <p:nvPr/>
        </p:nvSpPr>
        <p:spPr>
          <a:xfrm>
            <a:off x="4155231" y="926481"/>
            <a:ext cx="878446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Battery acid</a:t>
            </a:r>
            <a:endParaRPr/>
          </a:p>
        </p:txBody>
      </p:sp>
      <p:sp>
        <p:nvSpPr>
          <p:cNvPr id="519" name="Google Shape;519;p74"/>
          <p:cNvSpPr txBox="1"/>
          <p:nvPr/>
        </p:nvSpPr>
        <p:spPr>
          <a:xfrm rot="-5400000">
            <a:off x="2329661" y="1811686"/>
            <a:ext cx="1623586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Increasingly Acidic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[H</a:t>
            </a:r>
            <a:r>
              <a:rPr b="1" baseline="3000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[OH</a:t>
            </a:r>
            <a:r>
              <a:rPr b="1" baseline="3000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sp>
        <p:nvSpPr>
          <p:cNvPr id="520" name="Google Shape;520;p74"/>
          <p:cNvSpPr txBox="1"/>
          <p:nvPr/>
        </p:nvSpPr>
        <p:spPr>
          <a:xfrm>
            <a:off x="4159994" y="1240806"/>
            <a:ext cx="192520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Gastric juice (in stomach),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lemon juice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4"/>
          <p:cNvSpPr txBox="1"/>
          <p:nvPr/>
        </p:nvSpPr>
        <p:spPr>
          <a:xfrm>
            <a:off x="4156803" y="1702769"/>
            <a:ext cx="1025922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Vinegar, wine,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4"/>
          <p:cNvSpPr txBox="1"/>
          <p:nvPr/>
        </p:nvSpPr>
        <p:spPr>
          <a:xfrm>
            <a:off x="4154422" y="2137743"/>
            <a:ext cx="939168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Tomato juice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Beer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4"/>
          <p:cNvSpPr txBox="1"/>
          <p:nvPr/>
        </p:nvSpPr>
        <p:spPr>
          <a:xfrm>
            <a:off x="4156817" y="2488584"/>
            <a:ext cx="90409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coffee</a:t>
            </a:r>
            <a:endParaRPr/>
          </a:p>
        </p:txBody>
      </p:sp>
      <p:sp>
        <p:nvSpPr>
          <p:cNvPr id="524" name="Google Shape;524;p74"/>
          <p:cNvSpPr txBox="1"/>
          <p:nvPr/>
        </p:nvSpPr>
        <p:spPr>
          <a:xfrm>
            <a:off x="4154422" y="2991819"/>
            <a:ext cx="392736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Urine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4"/>
          <p:cNvSpPr txBox="1"/>
          <p:nvPr/>
        </p:nvSpPr>
        <p:spPr>
          <a:xfrm>
            <a:off x="4155231" y="3237881"/>
            <a:ext cx="444032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Saliva</a:t>
            </a:r>
            <a:endParaRPr/>
          </a:p>
        </p:txBody>
      </p:sp>
      <p:sp>
        <p:nvSpPr>
          <p:cNvPr id="526" name="Google Shape;526;p74"/>
          <p:cNvSpPr txBox="1"/>
          <p:nvPr/>
        </p:nvSpPr>
        <p:spPr>
          <a:xfrm>
            <a:off x="4156803" y="3425206"/>
            <a:ext cx="1437894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Pure water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blood, tears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4"/>
          <p:cNvSpPr txBox="1"/>
          <p:nvPr/>
        </p:nvSpPr>
        <p:spPr>
          <a:xfrm>
            <a:off x="4156803" y="3847482"/>
            <a:ext cx="155811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Seawater</a:t>
            </a:r>
            <a:endParaRPr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small intestine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74"/>
          <p:cNvSpPr txBox="1"/>
          <p:nvPr/>
        </p:nvSpPr>
        <p:spPr>
          <a:xfrm>
            <a:off x="4004419" y="4284044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529" name="Google Shape;529;p74"/>
          <p:cNvSpPr txBox="1"/>
          <p:nvPr/>
        </p:nvSpPr>
        <p:spPr>
          <a:xfrm>
            <a:off x="3920281" y="4704731"/>
            <a:ext cx="169918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30" name="Google Shape;530;p74"/>
          <p:cNvSpPr txBox="1"/>
          <p:nvPr/>
        </p:nvSpPr>
        <p:spPr>
          <a:xfrm>
            <a:off x="4155231" y="4901581"/>
            <a:ext cx="124072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Milk of magnesia</a:t>
            </a:r>
            <a:endParaRPr/>
          </a:p>
        </p:txBody>
      </p:sp>
      <p:sp>
        <p:nvSpPr>
          <p:cNvPr id="531" name="Google Shape;531;p74"/>
          <p:cNvSpPr txBox="1"/>
          <p:nvPr/>
        </p:nvSpPr>
        <p:spPr>
          <a:xfrm>
            <a:off x="3920281" y="5138119"/>
            <a:ext cx="16145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532" name="Google Shape;532;p74"/>
          <p:cNvSpPr txBox="1"/>
          <p:nvPr/>
        </p:nvSpPr>
        <p:spPr>
          <a:xfrm>
            <a:off x="4155231" y="5350844"/>
            <a:ext cx="1514838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Household ammonia</a:t>
            </a:r>
            <a:endParaRPr/>
          </a:p>
        </p:txBody>
      </p:sp>
      <p:sp>
        <p:nvSpPr>
          <p:cNvPr id="533" name="Google Shape;533;p74"/>
          <p:cNvSpPr txBox="1"/>
          <p:nvPr/>
        </p:nvSpPr>
        <p:spPr>
          <a:xfrm>
            <a:off x="3920281" y="5569919"/>
            <a:ext cx="169918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34" name="Google Shape;534;p74"/>
          <p:cNvSpPr txBox="1"/>
          <p:nvPr/>
        </p:nvSpPr>
        <p:spPr>
          <a:xfrm>
            <a:off x="4155231" y="5849319"/>
            <a:ext cx="79669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Household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bleach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4"/>
          <p:cNvSpPr txBox="1"/>
          <p:nvPr/>
        </p:nvSpPr>
        <p:spPr>
          <a:xfrm>
            <a:off x="3920281" y="6430344"/>
            <a:ext cx="169918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536" name="Google Shape;536;p74"/>
          <p:cNvSpPr txBox="1"/>
          <p:nvPr/>
        </p:nvSpPr>
        <p:spPr>
          <a:xfrm>
            <a:off x="4155231" y="6298581"/>
            <a:ext cx="965008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Oven cleaner</a:t>
            </a:r>
            <a:endParaRPr/>
          </a:p>
        </p:txBody>
      </p:sp>
      <p:sp>
        <p:nvSpPr>
          <p:cNvPr id="537" name="Google Shape;537;p74"/>
          <p:cNvSpPr txBox="1"/>
          <p:nvPr/>
        </p:nvSpPr>
        <p:spPr>
          <a:xfrm>
            <a:off x="1728506" y="2162349"/>
            <a:ext cx="743794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Acidic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solution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4"/>
          <p:cNvSpPr txBox="1"/>
          <p:nvPr/>
        </p:nvSpPr>
        <p:spPr>
          <a:xfrm>
            <a:off x="2799232" y="3310906"/>
            <a:ext cx="61715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Neutral</a:t>
            </a:r>
            <a:endParaRPr/>
          </a:p>
        </p:txBody>
      </p:sp>
      <p:sp>
        <p:nvSpPr>
          <p:cNvPr id="539" name="Google Shape;539;p74"/>
          <p:cNvSpPr txBox="1"/>
          <p:nvPr/>
        </p:nvSpPr>
        <p:spPr>
          <a:xfrm rot="-5400000">
            <a:off x="2355981" y="4819042"/>
            <a:ext cx="1570943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Increasingly Basic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[H</a:t>
            </a:r>
            <a:r>
              <a:rPr b="1" baseline="3000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[OH</a:t>
            </a:r>
            <a:r>
              <a:rPr b="1" baseline="3000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4"/>
          <p:cNvSpPr txBox="1"/>
          <p:nvPr/>
        </p:nvSpPr>
        <p:spPr>
          <a:xfrm>
            <a:off x="1777160" y="3929237"/>
            <a:ext cx="69410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Neutral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4"/>
          <p:cNvSpPr txBox="1"/>
          <p:nvPr/>
        </p:nvSpPr>
        <p:spPr>
          <a:xfrm>
            <a:off x="1776371" y="5697712"/>
            <a:ext cx="69410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4"/>
          <p:cNvSpPr txBox="1"/>
          <p:nvPr/>
        </p:nvSpPr>
        <p:spPr>
          <a:xfrm>
            <a:off x="3920282" y="5996956"/>
            <a:ext cx="169918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4"/>
          <p:cNvSpPr txBox="1"/>
          <p:nvPr/>
        </p:nvSpPr>
        <p:spPr>
          <a:xfrm>
            <a:off x="4154437" y="2786240"/>
            <a:ext cx="734175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Rainwater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4"/>
          <p:cNvSpPr txBox="1"/>
          <p:nvPr/>
        </p:nvSpPr>
        <p:spPr>
          <a:xfrm>
            <a:off x="4007594" y="1250331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4"/>
          <p:cNvSpPr txBox="1"/>
          <p:nvPr/>
        </p:nvSpPr>
        <p:spPr>
          <a:xfrm>
            <a:off x="4002832" y="1705150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46" name="Google Shape;546;p74"/>
          <p:cNvSpPr txBox="1"/>
          <p:nvPr/>
        </p:nvSpPr>
        <p:spPr>
          <a:xfrm>
            <a:off x="4009975" y="2124249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4"/>
          <p:cNvSpPr txBox="1"/>
          <p:nvPr/>
        </p:nvSpPr>
        <p:spPr>
          <a:xfrm>
            <a:off x="4002832" y="2560811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4"/>
          <p:cNvSpPr txBox="1"/>
          <p:nvPr/>
        </p:nvSpPr>
        <p:spPr>
          <a:xfrm>
            <a:off x="4005229" y="2991788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4"/>
          <p:cNvSpPr txBox="1"/>
          <p:nvPr/>
        </p:nvSpPr>
        <p:spPr>
          <a:xfrm>
            <a:off x="4007610" y="3422793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4"/>
          <p:cNvSpPr txBox="1"/>
          <p:nvPr/>
        </p:nvSpPr>
        <p:spPr>
          <a:xfrm>
            <a:off x="4005245" y="3860913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4"/>
          <p:cNvSpPr txBox="1"/>
          <p:nvPr/>
        </p:nvSpPr>
        <p:spPr>
          <a:xfrm>
            <a:off x="2683105" y="3532363"/>
            <a:ext cx="83035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[H</a:t>
            </a:r>
            <a:r>
              <a:rPr b="1" baseline="3000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[OH</a:t>
            </a:r>
            <a:r>
              <a:rPr b="1" baseline="3000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internal pH of most living cells is close to 7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Buffers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substances that minimize changes in concentrations of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solution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buffer solutions contain a weak acid and its corresponding base, which combine reversibly with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Acidification: A Threat to Our Oceans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activities such as burning fossil fuels threaten water quality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main product of fossil fuel combustion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25% of human-generated CO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absorbed by the oceans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dissolved in seawater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 carbonic acid; this process is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ocean acidification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7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77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895600" y="213360"/>
            <a:ext cx="335280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3.12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7"/>
          <p:cNvSpPr txBox="1"/>
          <p:nvPr/>
        </p:nvSpPr>
        <p:spPr>
          <a:xfrm>
            <a:off x="4104077" y="1434390"/>
            <a:ext cx="38311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3" name="Google Shape;573;p77"/>
          <p:cNvSpPr txBox="1"/>
          <p:nvPr/>
        </p:nvSpPr>
        <p:spPr>
          <a:xfrm>
            <a:off x="3661958" y="2825040"/>
            <a:ext cx="10371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74" name="Google Shape;574;p77"/>
          <p:cNvSpPr txBox="1"/>
          <p:nvPr/>
        </p:nvSpPr>
        <p:spPr>
          <a:xfrm>
            <a:off x="3661958" y="3490996"/>
            <a:ext cx="6059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75" name="Google Shape;575;p77"/>
          <p:cNvSpPr txBox="1"/>
          <p:nvPr/>
        </p:nvSpPr>
        <p:spPr>
          <a:xfrm>
            <a:off x="5039114" y="2821865"/>
            <a:ext cx="6059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1" baseline="-25000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76" name="Google Shape;576;p77"/>
          <p:cNvSpPr txBox="1"/>
          <p:nvPr/>
        </p:nvSpPr>
        <p:spPr>
          <a:xfrm>
            <a:off x="4647002" y="3475915"/>
            <a:ext cx="10643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3000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HCO</a:t>
            </a:r>
            <a:r>
              <a:rPr b="1" baseline="-25000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baseline="30000"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baseline="30000"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77"/>
          <p:cNvSpPr txBox="1"/>
          <p:nvPr/>
        </p:nvSpPr>
        <p:spPr>
          <a:xfrm>
            <a:off x="5191514" y="4169652"/>
            <a:ext cx="5995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HCO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baseline="3000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7"/>
          <p:cNvSpPr txBox="1"/>
          <p:nvPr/>
        </p:nvSpPr>
        <p:spPr>
          <a:xfrm>
            <a:off x="5278827" y="4752265"/>
            <a:ext cx="6444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CaCO</a:t>
            </a:r>
            <a:r>
              <a:rPr b="1" baseline="-25000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79" name="Google Shape;579;p77"/>
          <p:cNvSpPr txBox="1"/>
          <p:nvPr/>
        </p:nvSpPr>
        <p:spPr>
          <a:xfrm>
            <a:off x="3773877" y="4161715"/>
            <a:ext cx="98584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3000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7"/>
          <p:cNvSpPr txBox="1"/>
          <p:nvPr/>
        </p:nvSpPr>
        <p:spPr>
          <a:xfrm>
            <a:off x="3659577" y="4752265"/>
            <a:ext cx="12166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</a:t>
            </a:r>
            <a:r>
              <a:rPr b="1" baseline="30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1" baseline="30000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77"/>
          <p:cNvSpPr/>
          <p:nvPr/>
        </p:nvSpPr>
        <p:spPr>
          <a:xfrm>
            <a:off x="4767263" y="2957513"/>
            <a:ext cx="192881" cy="0"/>
          </a:xfrm>
          <a:custGeom>
            <a:rect b="b" l="l" r="r" t="t"/>
            <a:pathLst>
              <a:path extrusionOk="0" h="120000" w="192881">
                <a:moveTo>
                  <a:pt x="0" y="0"/>
                </a:moveTo>
                <a:lnTo>
                  <a:pt x="192881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82" name="Google Shape;582;p77"/>
          <p:cNvSpPr/>
          <p:nvPr/>
        </p:nvSpPr>
        <p:spPr>
          <a:xfrm>
            <a:off x="4383881" y="3602831"/>
            <a:ext cx="192882" cy="0"/>
          </a:xfrm>
          <a:custGeom>
            <a:rect b="b" l="l" r="r" t="t"/>
            <a:pathLst>
              <a:path extrusionOk="0" h="120000" w="192882">
                <a:moveTo>
                  <a:pt x="0" y="0"/>
                </a:moveTo>
                <a:lnTo>
                  <a:pt x="19288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83" name="Google Shape;583;p77"/>
          <p:cNvSpPr/>
          <p:nvPr/>
        </p:nvSpPr>
        <p:spPr>
          <a:xfrm>
            <a:off x="4919663" y="4288631"/>
            <a:ext cx="197643" cy="0"/>
          </a:xfrm>
          <a:custGeom>
            <a:rect b="b" l="l" r="r" t="t"/>
            <a:pathLst>
              <a:path extrusionOk="0" h="120000" w="197643">
                <a:moveTo>
                  <a:pt x="0" y="0"/>
                </a:moveTo>
                <a:lnTo>
                  <a:pt x="197643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84" name="Google Shape;584;p77"/>
          <p:cNvSpPr/>
          <p:nvPr/>
        </p:nvSpPr>
        <p:spPr>
          <a:xfrm>
            <a:off x="4995863" y="4880769"/>
            <a:ext cx="197643" cy="0"/>
          </a:xfrm>
          <a:custGeom>
            <a:rect b="b" l="l" r="r" t="t"/>
            <a:pathLst>
              <a:path extrusionOk="0" h="120000" w="197643">
                <a:moveTo>
                  <a:pt x="0" y="0"/>
                </a:moveTo>
                <a:lnTo>
                  <a:pt x="197643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85" name="Google Shape;585;p77"/>
          <p:cNvSpPr txBox="1"/>
          <p:nvPr/>
        </p:nvSpPr>
        <p:spPr>
          <a:xfrm>
            <a:off x="76200" y="457200"/>
            <a:ext cx="2971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Atmospheric CO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human activities and its fate in the ocean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seawater acidifies,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ions combine with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carbonate碳酸鹽ions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produce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bicarbonate碳酸氫鹽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Carbonate is required for calcification (production of calcium carbonate) by many marine organisms, including reef-building corals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made progress in learning about the delicate chemical balances in oceans, lakes,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rivers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7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9"/>
          <p:cNvPicPr preferRelativeResize="0"/>
          <p:nvPr/>
        </p:nvPicPr>
        <p:blipFill rotWithShape="1">
          <a:blip r:embed="rId3">
            <a:alphaModFix/>
          </a:blip>
          <a:srcRect b="2723" l="0" r="0" t="0"/>
          <a:stretch/>
        </p:blipFill>
        <p:spPr>
          <a:xfrm>
            <a:off x="1688592" y="707136"/>
            <a:ext cx="5766816" cy="5443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9"/>
          <p:cNvSpPr txBox="1"/>
          <p:nvPr/>
        </p:nvSpPr>
        <p:spPr>
          <a:xfrm>
            <a:off x="3628629" y="721251"/>
            <a:ext cx="2548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39"/>
          <p:cNvSpPr txBox="1"/>
          <p:nvPr/>
        </p:nvSpPr>
        <p:spPr>
          <a:xfrm>
            <a:off x="1712517" y="2463530"/>
            <a:ext cx="182101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of partial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charge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9"/>
          <p:cNvSpPr txBox="1"/>
          <p:nvPr/>
        </p:nvSpPr>
        <p:spPr>
          <a:xfrm>
            <a:off x="5246292" y="1331642"/>
            <a:ext cx="220573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Polar covalent bond</a:t>
            </a:r>
            <a:endParaRPr/>
          </a:p>
        </p:txBody>
      </p:sp>
      <p:sp>
        <p:nvSpPr>
          <p:cNvPr id="141" name="Google Shape;141;p39"/>
          <p:cNvSpPr txBox="1"/>
          <p:nvPr/>
        </p:nvSpPr>
        <p:spPr>
          <a:xfrm>
            <a:off x="4797030" y="2382567"/>
            <a:ext cx="170559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 bond</a:t>
            </a:r>
            <a:endParaRPr/>
          </a:p>
        </p:txBody>
      </p:sp>
      <p:sp>
        <p:nvSpPr>
          <p:cNvPr id="142" name="Google Shape;142;p39"/>
          <p:cNvSpPr txBox="1"/>
          <p:nvPr/>
        </p:nvSpPr>
        <p:spPr>
          <a:xfrm>
            <a:off x="4814491" y="845075"/>
            <a:ext cx="2548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39"/>
          <p:cNvSpPr txBox="1"/>
          <p:nvPr/>
        </p:nvSpPr>
        <p:spPr>
          <a:xfrm>
            <a:off x="4166791" y="2573861"/>
            <a:ext cx="2548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39"/>
          <p:cNvSpPr txBox="1"/>
          <p:nvPr/>
        </p:nvSpPr>
        <p:spPr>
          <a:xfrm>
            <a:off x="2640408" y="3780363"/>
            <a:ext cx="2548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9"/>
          <p:cNvSpPr txBox="1"/>
          <p:nvPr/>
        </p:nvSpPr>
        <p:spPr>
          <a:xfrm>
            <a:off x="4931172" y="4185968"/>
            <a:ext cx="2548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9"/>
          <p:cNvSpPr txBox="1"/>
          <p:nvPr/>
        </p:nvSpPr>
        <p:spPr>
          <a:xfrm>
            <a:off x="3642915" y="4649359"/>
            <a:ext cx="2548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δ+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9"/>
          <p:cNvSpPr txBox="1"/>
          <p:nvPr/>
        </p:nvSpPr>
        <p:spPr>
          <a:xfrm>
            <a:off x="3859608" y="4154058"/>
            <a:ext cx="23564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δ–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9"/>
          <p:cNvSpPr txBox="1"/>
          <p:nvPr/>
        </p:nvSpPr>
        <p:spPr>
          <a:xfrm>
            <a:off x="5517752" y="4497753"/>
            <a:ext cx="23564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δ–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9"/>
          <p:cNvSpPr txBox="1"/>
          <p:nvPr/>
        </p:nvSpPr>
        <p:spPr>
          <a:xfrm>
            <a:off x="3365098" y="3657172"/>
            <a:ext cx="23564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δ–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9"/>
          <p:cNvSpPr txBox="1"/>
          <p:nvPr/>
        </p:nvSpPr>
        <p:spPr>
          <a:xfrm>
            <a:off x="4169960" y="1966482"/>
            <a:ext cx="23564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δ–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9"/>
          <p:cNvSpPr txBox="1"/>
          <p:nvPr/>
        </p:nvSpPr>
        <p:spPr>
          <a:xfrm>
            <a:off x="3588933" y="1730739"/>
            <a:ext cx="23564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δ–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9"/>
          <p:cNvSpPr/>
          <p:nvPr/>
        </p:nvSpPr>
        <p:spPr>
          <a:xfrm>
            <a:off x="4464844" y="1464469"/>
            <a:ext cx="735806" cy="0"/>
          </a:xfrm>
          <a:custGeom>
            <a:rect b="b" l="l" r="r" t="t"/>
            <a:pathLst>
              <a:path extrusionOk="0" h="120000" w="735806">
                <a:moveTo>
                  <a:pt x="0" y="0"/>
                </a:moveTo>
                <a:lnTo>
                  <a:pt x="735806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3" name="Google Shape;153;p39"/>
          <p:cNvSpPr/>
          <p:nvPr/>
        </p:nvSpPr>
        <p:spPr>
          <a:xfrm>
            <a:off x="4367213" y="2388394"/>
            <a:ext cx="381000" cy="104775"/>
          </a:xfrm>
          <a:custGeom>
            <a:rect b="b" l="l" r="r" t="t"/>
            <a:pathLst>
              <a:path extrusionOk="0" h="104775" w="381000">
                <a:moveTo>
                  <a:pt x="0" y="0"/>
                </a:moveTo>
                <a:lnTo>
                  <a:pt x="381000" y="1047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4" name="Google Shape;154;p39"/>
          <p:cNvSpPr/>
          <p:nvPr/>
        </p:nvSpPr>
        <p:spPr>
          <a:xfrm>
            <a:off x="2607469" y="2957513"/>
            <a:ext cx="838200" cy="647700"/>
          </a:xfrm>
          <a:custGeom>
            <a:rect b="b" l="l" r="r" t="t"/>
            <a:pathLst>
              <a:path extrusionOk="0" h="647700" w="838200">
                <a:moveTo>
                  <a:pt x="0" y="0"/>
                </a:moveTo>
                <a:lnTo>
                  <a:pt x="838200" y="6477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5" name="Google Shape;155;p39"/>
          <p:cNvSpPr txBox="1"/>
          <p:nvPr/>
        </p:nvSpPr>
        <p:spPr>
          <a:xfrm>
            <a:off x="1219200" y="163312"/>
            <a:ext cx="670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Hydrogen bonds between water molecules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3.2: Four emergent properties of water contribute to Earth’s suitability for life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of water’s properties that facilitate an environment for life are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Cohesive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behavior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moderate temperature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Expansion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upon freezing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Versatility as a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solvent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溶劑</a:t>
            </a:r>
            <a:endParaRPr b="0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 of Water Molecules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Collectively, hydrogen bonds hold water molecules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together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phenomenon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cohesion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內聚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 helps the transport of water against gravity in plants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Adhesion黏著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attraction between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 substances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example, between water and plant cell walls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2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533144" y="213360"/>
            <a:ext cx="607771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3.3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2"/>
          <p:cNvSpPr txBox="1"/>
          <p:nvPr/>
        </p:nvSpPr>
        <p:spPr>
          <a:xfrm>
            <a:off x="4064586" y="283169"/>
            <a:ext cx="355225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Evaporation pulls water upward.</a:t>
            </a:r>
            <a:endParaRPr/>
          </a:p>
        </p:txBody>
      </p:sp>
      <p:sp>
        <p:nvSpPr>
          <p:cNvPr id="177" name="Google Shape;177;p42"/>
          <p:cNvSpPr txBox="1"/>
          <p:nvPr/>
        </p:nvSpPr>
        <p:spPr>
          <a:xfrm>
            <a:off x="1827799" y="875307"/>
            <a:ext cx="43120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78" name="Google Shape;178;p42"/>
          <p:cNvSpPr txBox="1"/>
          <p:nvPr/>
        </p:nvSpPr>
        <p:spPr>
          <a:xfrm>
            <a:off x="6101349" y="1470619"/>
            <a:ext cx="105157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Adhesion</a:t>
            </a:r>
            <a:endParaRPr/>
          </a:p>
        </p:txBody>
      </p:sp>
      <p:sp>
        <p:nvSpPr>
          <p:cNvPr id="179" name="Google Shape;179;p42"/>
          <p:cNvSpPr txBox="1"/>
          <p:nvPr/>
        </p:nvSpPr>
        <p:spPr>
          <a:xfrm>
            <a:off x="4460039" y="2089264"/>
            <a:ext cx="171040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types of</a:t>
            </a:r>
            <a:endParaRPr/>
          </a:p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water-conducting</a:t>
            </a:r>
            <a:endParaRPr/>
          </a:p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2"/>
          <p:cNvSpPr txBox="1"/>
          <p:nvPr/>
        </p:nvSpPr>
        <p:spPr>
          <a:xfrm>
            <a:off x="1927811" y="4593232"/>
            <a:ext cx="11541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water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movement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2"/>
          <p:cNvSpPr txBox="1"/>
          <p:nvPr/>
        </p:nvSpPr>
        <p:spPr>
          <a:xfrm>
            <a:off x="6399799" y="4524969"/>
            <a:ext cx="105157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Cohesion</a:t>
            </a:r>
            <a:endParaRPr/>
          </a:p>
        </p:txBody>
      </p:sp>
      <p:sp>
        <p:nvSpPr>
          <p:cNvPr id="182" name="Google Shape;182;p42"/>
          <p:cNvSpPr txBox="1"/>
          <p:nvPr/>
        </p:nvSpPr>
        <p:spPr>
          <a:xfrm>
            <a:off x="5220286" y="4913907"/>
            <a:ext cx="78707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300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83" name="Google Shape;183;p42"/>
          <p:cNvSpPr txBox="1"/>
          <p:nvPr/>
        </p:nvSpPr>
        <p:spPr>
          <a:xfrm>
            <a:off x="5118686" y="5875932"/>
            <a:ext cx="43120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84" name="Google Shape;184;p42"/>
          <p:cNvSpPr txBox="1"/>
          <p:nvPr/>
        </p:nvSpPr>
        <p:spPr>
          <a:xfrm>
            <a:off x="1959561" y="6160094"/>
            <a:ext cx="43120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85" name="Google Shape;185;p42"/>
          <p:cNvSpPr/>
          <p:nvPr/>
        </p:nvSpPr>
        <p:spPr>
          <a:xfrm>
            <a:off x="2828925" y="4981575"/>
            <a:ext cx="471488" cy="0"/>
          </a:xfrm>
          <a:custGeom>
            <a:rect b="b" l="l" r="r" t="t"/>
            <a:pathLst>
              <a:path extrusionOk="0" h="120000" w="471488">
                <a:moveTo>
                  <a:pt x="0" y="0"/>
                </a:moveTo>
                <a:lnTo>
                  <a:pt x="471488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86" name="Google Shape;186;p42"/>
          <p:cNvGrpSpPr/>
          <p:nvPr/>
        </p:nvGrpSpPr>
        <p:grpSpPr>
          <a:xfrm>
            <a:off x="5255419" y="4791075"/>
            <a:ext cx="723900" cy="128588"/>
            <a:chOff x="5255419" y="4791075"/>
            <a:chExt cx="723900" cy="128588"/>
          </a:xfrm>
        </p:grpSpPr>
        <p:sp>
          <p:nvSpPr>
            <p:cNvPr id="187" name="Google Shape;187;p42"/>
            <p:cNvSpPr/>
            <p:nvPr/>
          </p:nvSpPr>
          <p:spPr>
            <a:xfrm>
              <a:off x="5260181" y="4795838"/>
              <a:ext cx="0" cy="121443"/>
            </a:xfrm>
            <a:custGeom>
              <a:rect b="b" l="l" r="r" t="t"/>
              <a:pathLst>
                <a:path extrusionOk="0" h="121443" w="120000">
                  <a:moveTo>
                    <a:pt x="0" y="0"/>
                  </a:moveTo>
                  <a:lnTo>
                    <a:pt x="0" y="121443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8" name="Google Shape;188;p42"/>
            <p:cNvSpPr/>
            <p:nvPr/>
          </p:nvSpPr>
          <p:spPr>
            <a:xfrm>
              <a:off x="5979319" y="4791075"/>
              <a:ext cx="0" cy="128588"/>
            </a:xfrm>
            <a:custGeom>
              <a:rect b="b" l="l" r="r" t="t"/>
              <a:pathLst>
                <a:path extrusionOk="0" h="128588" w="120000">
                  <a:moveTo>
                    <a:pt x="0" y="0"/>
                  </a:moveTo>
                  <a:lnTo>
                    <a:pt x="0" y="128588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9" name="Google Shape;189;p42"/>
            <p:cNvSpPr/>
            <p:nvPr/>
          </p:nvSpPr>
          <p:spPr>
            <a:xfrm>
              <a:off x="5255419" y="4860131"/>
              <a:ext cx="719137" cy="0"/>
            </a:xfrm>
            <a:custGeom>
              <a:rect b="b" l="l" r="r" t="t"/>
              <a:pathLst>
                <a:path extrusionOk="0" h="120000" w="719137">
                  <a:moveTo>
                    <a:pt x="0" y="0"/>
                  </a:moveTo>
                  <a:lnTo>
                    <a:pt x="719137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90" name="Google Shape;190;p42"/>
          <p:cNvSpPr/>
          <p:nvPr/>
        </p:nvSpPr>
        <p:spPr>
          <a:xfrm>
            <a:off x="6924675" y="2955925"/>
            <a:ext cx="0" cy="1590675"/>
          </a:xfrm>
          <a:custGeom>
            <a:rect b="b" l="l" r="r" t="t"/>
            <a:pathLst>
              <a:path extrusionOk="0" h="1590675" w="120000">
                <a:moveTo>
                  <a:pt x="0" y="0"/>
                </a:moveTo>
                <a:lnTo>
                  <a:pt x="0" y="15906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1" name="Google Shape;191;p42"/>
          <p:cNvSpPr/>
          <p:nvPr/>
        </p:nvSpPr>
        <p:spPr>
          <a:xfrm>
            <a:off x="4945856" y="2781300"/>
            <a:ext cx="519113" cy="535781"/>
          </a:xfrm>
          <a:custGeom>
            <a:rect b="b" l="l" r="r" t="t"/>
            <a:pathLst>
              <a:path extrusionOk="0" h="535781" w="519113">
                <a:moveTo>
                  <a:pt x="0" y="535781"/>
                </a:moveTo>
                <a:lnTo>
                  <a:pt x="366713" y="0"/>
                </a:lnTo>
                <a:lnTo>
                  <a:pt x="519113" y="416719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2" name="Google Shape;192;p42"/>
          <p:cNvSpPr/>
          <p:nvPr/>
        </p:nvSpPr>
        <p:spPr>
          <a:xfrm>
            <a:off x="6642100" y="1724025"/>
            <a:ext cx="631825" cy="828675"/>
          </a:xfrm>
          <a:custGeom>
            <a:rect b="b" l="l" r="r" t="t"/>
            <a:pathLst>
              <a:path extrusionOk="0" h="828675" w="631825">
                <a:moveTo>
                  <a:pt x="0" y="0"/>
                </a:moveTo>
                <a:lnTo>
                  <a:pt x="631825" y="8286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3" name="Google Shape;193;p42"/>
          <p:cNvSpPr/>
          <p:nvPr/>
        </p:nvSpPr>
        <p:spPr>
          <a:xfrm>
            <a:off x="3305175" y="411956"/>
            <a:ext cx="733425" cy="0"/>
          </a:xfrm>
          <a:custGeom>
            <a:rect b="b" l="l" r="r" t="t"/>
            <a:pathLst>
              <a:path extrusionOk="0" h="120000" w="733425">
                <a:moveTo>
                  <a:pt x="0" y="0"/>
                </a:moveTo>
                <a:lnTo>
                  <a:pt x="73342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42"/>
          <p:cNvSpPr/>
          <p:nvPr/>
        </p:nvSpPr>
        <p:spPr>
          <a:xfrm>
            <a:off x="2828941" y="4979210"/>
            <a:ext cx="471488" cy="0"/>
          </a:xfrm>
          <a:custGeom>
            <a:rect b="b" l="l" r="r" t="t"/>
            <a:pathLst>
              <a:path extrusionOk="0" h="120000" w="471488">
                <a:moveTo>
                  <a:pt x="0" y="0"/>
                </a:moveTo>
                <a:lnTo>
                  <a:pt x="471488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5" name="Google Shape;195;p42"/>
          <p:cNvSpPr/>
          <p:nvPr/>
        </p:nvSpPr>
        <p:spPr>
          <a:xfrm>
            <a:off x="4945872" y="2778935"/>
            <a:ext cx="519113" cy="535781"/>
          </a:xfrm>
          <a:custGeom>
            <a:rect b="b" l="l" r="r" t="t"/>
            <a:pathLst>
              <a:path extrusionOk="0" h="535781" w="519113">
                <a:moveTo>
                  <a:pt x="0" y="535781"/>
                </a:moveTo>
                <a:lnTo>
                  <a:pt x="366713" y="0"/>
                </a:lnTo>
                <a:lnTo>
                  <a:pt x="519113" y="41671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6" name="Google Shape;196;p42"/>
          <p:cNvSpPr txBox="1"/>
          <p:nvPr/>
        </p:nvSpPr>
        <p:spPr>
          <a:xfrm>
            <a:off x="4945856" y="6226125"/>
            <a:ext cx="4419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transport in plants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Surface tension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measure of how difficult it is to break the surface of a liquid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has an unusually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surface tension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due to hydrogen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bonding between the molecules at the air-water interface and to the water below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ampbell11e_LectureDesign">
  <a:themeElements>
    <a:clrScheme name="1_CC4eActiveLectureQuestions 15">
      <a:dk1>
        <a:srgbClr val="000000"/>
      </a:dk1>
      <a:lt1>
        <a:srgbClr val="FFFFFF"/>
      </a:lt1>
      <a:dk2>
        <a:srgbClr val="0060AF"/>
      </a:dk2>
      <a:lt2>
        <a:srgbClr val="000000"/>
      </a:lt2>
      <a:accent1>
        <a:srgbClr val="F7955A"/>
      </a:accent1>
      <a:accent2>
        <a:srgbClr val="009247"/>
      </a:accent2>
      <a:accent3>
        <a:srgbClr val="FFFFFF"/>
      </a:accent3>
      <a:accent4>
        <a:srgbClr val="000000"/>
      </a:accent4>
      <a:accent5>
        <a:srgbClr val="FAC8B5"/>
      </a:accent5>
      <a:accent6>
        <a:srgbClr val="00843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