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4"/>
    <p:sldMasterId id="2147483658" r:id="rId5"/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0" Type="http://schemas.openxmlformats.org/officeDocument/2006/relationships/slide" Target="slides/slide4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0" y="0"/>
            <a:ext cx="0" cy="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4.3 The shapes of three simple organic molecules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4.4 Valences of the major elements of organic molecules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108, upper left column, CO2 figures, line diagram and showing valence shells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108, upper left column, CO2 figures, line diagram and showing valence shells</a:t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5" name="Google Shape;215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4.5 Four ways that carbon skeletons can vary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3" name="Google Shape;5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5" name="Google Shape;235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2" name="Google Shape;242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4.6 The role of hydrocarbons in fats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3" name="Google Shape;26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0" name="Google Shape;270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4.7 Three types of isomers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7" name="Google Shape;287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3" name="Google Shape;293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4.8 The pharmacological importance of enantiomers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3" name="Google Shape;313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0" name="Google Shape;320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7" name="Google Shape;327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4" name="Google Shape;334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4.UN04 In-text figure, sex hormones, p. 110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4.1 What properties make carbon the basis of all life?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4" name="Google Shape;344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0" name="Google Shape;350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6" name="Google Shape;356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4.9 Some biologically important chemical groups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9" name="Google Shape;389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4.9aa Some biologically important chemical groups (part 1a: hydroxyl group)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0" name="Google Shape;400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4.9ab Some biologically important chemical groups (part 1b: carbonyl group)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2" name="Google Shape;412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4.9ac Some biologically important chemical groups (part 1c: carboxyl group)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3" name="Google Shape;423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4.9ad Some biologically important chemical groups (part 1d: amino group)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34" name="Google Shape;434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4.9ba Some biologically important chemical groups (part 2a: sulfhydryl group)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45" name="Google Shape;445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4.9bb Some biologically important chemical groups (part 2b: phosphate group)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5" name="Google Shape;455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4.9bc Some biologically important chemical groups (part 2c: methyl group)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5" name="Google Shape;465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72" name="Google Shape;472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4.UN05 In-text figure, ATP phosphate chain, p. 112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81" name="Google Shape;481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4.UN06 In-text figure, ATP to ADP reaction, p. 112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03" name="Google Shape;503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4.2 Inquiry: Can organic molecules form under conditions estimated to simulate those on the early Earth?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8" name="Google Shape;108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4.UN01b Working with moles and molar ratios (part 2: Miller’s notes)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4.UN01a Working with moles and molar ratios (part 1: experiment data)</a:t>
            </a:r>
            <a:endParaRPr/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rgbClr val="F2B30C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2400" y="645588"/>
            <a:ext cx="4495800" cy="5369983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6827225" y="6019800"/>
            <a:ext cx="216437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Presentations by</a:t>
            </a:r>
            <a:b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Nicole Tunbridge and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Kathleen Fitzpatrick</a:t>
            </a:r>
            <a:endParaRPr/>
          </a:p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0" y="6490096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"/>
          <p:cNvSpPr/>
          <p:nvPr/>
        </p:nvSpPr>
        <p:spPr>
          <a:xfrm>
            <a:off x="4876800" y="645587"/>
            <a:ext cx="4114800" cy="5369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DF4A20"/>
                </a:solidFill>
                <a:latin typeface="Arial"/>
                <a:ea typeface="Arial"/>
                <a:cs typeface="Arial"/>
                <a:sym typeface="Arial"/>
              </a:rPr>
              <a:t>Chapter 4</a:t>
            </a:r>
            <a:br>
              <a:rPr b="1" i="0" lang="en-US" sz="3200" u="none" cap="none" strike="noStrike">
                <a:solidFill>
                  <a:srgbClr val="DF4A2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Carbon: The Basis of Molecular Diversity</a:t>
            </a:r>
            <a:endParaRPr b="1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and 2 line_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 Title with Content">
  <p:cSld name="No Title with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0" y="0"/>
            <a:ext cx="91440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line_Title and Content">
  <p:cSld name="3 line_Title and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152400" y="1752600"/>
            <a:ext cx="8839199" cy="4737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lvl="0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>
            <a:lvl1pPr indent="-4064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683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DF4A20"/>
              </a:buClr>
              <a:buSzPts val="2200"/>
              <a:buFont typeface="Noto Sans Symbols"/>
              <a:buChar char="▪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900"/>
              </a:spcBef>
              <a:spcAft>
                <a:spcPts val="400"/>
              </a:spcAft>
              <a:buClr>
                <a:schemeClr val="dk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0" y="0"/>
            <a:ext cx="91440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9D002D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0" y="0"/>
            <a:ext cx="5757649" cy="356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3" name="Google Shape;43;p11"/>
          <p:cNvSpPr/>
          <p:nvPr/>
        </p:nvSpPr>
        <p:spPr>
          <a:xfrm>
            <a:off x="66973" y="6582040"/>
            <a:ext cx="2895600" cy="16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2014 Pearson Education, Inc.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jpg"/><Relationship Id="rId4" Type="http://schemas.openxmlformats.org/officeDocument/2006/relationships/image" Target="../media/image17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jpg"/><Relationship Id="rId4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0.jpg"/><Relationship Id="rId4" Type="http://schemas.openxmlformats.org/officeDocument/2006/relationships/image" Target="../media/image2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8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4.2: Carbon atoms can form diverse molecules by bonding to four other atoms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Electron configuration電子組態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key to an atom’s characteristics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Electron configuration determines the kinds and number of bonds an atom will form with other atoms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2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Formation of Bonds with Carbon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four valence electrons, carbon can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form four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covalent bonds with a variety of atoms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makes large, complex molecules possible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molecules with multiple carbons, each carbon bonded to four other atoms has a tetrahedral shape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when two carbon atoms are joined by a double bond, the atoms joined to the carbons are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same plane as the carbons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4"/>
          <p:cNvPicPr preferRelativeResize="0"/>
          <p:nvPr/>
        </p:nvPicPr>
        <p:blipFill rotWithShape="1">
          <a:blip r:embed="rId3">
            <a:alphaModFix/>
          </a:blip>
          <a:srcRect b="3121" l="0" r="0" t="0"/>
          <a:stretch/>
        </p:blipFill>
        <p:spPr>
          <a:xfrm>
            <a:off x="298704" y="1063752"/>
            <a:ext cx="8546592" cy="473049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4.3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1056041" y="1241280"/>
            <a:ext cx="87844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Molecule</a:t>
            </a:r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418976" y="2083449"/>
            <a:ext cx="114133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Methane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2743076" y="1241280"/>
            <a:ext cx="9585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Molecular</a:t>
            </a:r>
            <a:endParaRPr/>
          </a:p>
          <a:p>
            <a:pPr indent="0" lvl="0" marL="0" marR="0" rtl="0" algn="ctr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Formula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4011489" y="1241280"/>
            <a:ext cx="96981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Structural</a:t>
            </a:r>
            <a:endParaRPr/>
          </a:p>
          <a:p>
            <a:pPr indent="0" lvl="0" marL="0" marR="0" rtl="0" algn="ctr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Formula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5275139" y="1241280"/>
            <a:ext cx="201978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Ball-and-Stick Model</a:t>
            </a:r>
            <a:endParaRPr/>
          </a:p>
        </p:txBody>
      </p:sp>
      <p:sp>
        <p:nvSpPr>
          <p:cNvPr id="155" name="Google Shape;155;p24"/>
          <p:cNvSpPr txBox="1"/>
          <p:nvPr/>
        </p:nvSpPr>
        <p:spPr>
          <a:xfrm>
            <a:off x="7437318" y="1241280"/>
            <a:ext cx="12775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Space-Filling</a:t>
            </a:r>
            <a:endParaRPr/>
          </a:p>
          <a:p>
            <a:pPr indent="0" lvl="0" marL="0" marR="0" rtl="0" algn="ctr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2981201" y="2525568"/>
            <a:ext cx="37029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b="1" baseline="-2500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57" name="Google Shape;157;p24"/>
          <p:cNvSpPr txBox="1"/>
          <p:nvPr/>
        </p:nvSpPr>
        <p:spPr>
          <a:xfrm>
            <a:off x="413420" y="3323287"/>
            <a:ext cx="100348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Ethane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2930401" y="3792393"/>
            <a:ext cx="44563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baseline="-2500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401514" y="4690918"/>
            <a:ext cx="2077492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Ethene (ethylene)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2928019" y="5084618"/>
            <a:ext cx="44563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baseline="-2500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609600" y="457200"/>
            <a:ext cx="7924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shapes of three simple organic molecules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of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unpaired electrons in the valence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shell of an atom is generally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equa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 to its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valence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number of covalent bonds it can form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5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6"/>
          <p:cNvPicPr preferRelativeResize="0"/>
          <p:nvPr/>
        </p:nvPicPr>
        <p:blipFill rotWithShape="1">
          <a:blip r:embed="rId3">
            <a:alphaModFix/>
          </a:blip>
          <a:srcRect b="5365" l="0" r="0" t="0"/>
          <a:stretch/>
        </p:blipFill>
        <p:spPr>
          <a:xfrm>
            <a:off x="298704" y="2084832"/>
            <a:ext cx="8546592" cy="268833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4.4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310544" y="2082250"/>
            <a:ext cx="170559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Hydrogen</a:t>
            </a:r>
            <a:endParaRPr/>
          </a:p>
          <a:p>
            <a:pPr indent="0" lvl="0" marL="0" marR="0" rtl="0" algn="ctr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(valence </a:t>
            </a:r>
            <a:r>
              <a:rPr b="1"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1)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1051760" y="3297481"/>
            <a:ext cx="2035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sp>
        <p:nvSpPr>
          <p:cNvPr id="177" name="Google Shape;177;p26"/>
          <p:cNvSpPr txBox="1"/>
          <p:nvPr/>
        </p:nvSpPr>
        <p:spPr>
          <a:xfrm>
            <a:off x="2583064" y="2084631"/>
            <a:ext cx="170559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Oxygen</a:t>
            </a:r>
            <a:endParaRPr/>
          </a:p>
          <a:p>
            <a:pPr indent="0" lvl="0" marL="0" marR="0" rtl="0" algn="ctr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(valence </a:t>
            </a:r>
            <a:r>
              <a:rPr b="1"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2)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3329823" y="3305419"/>
            <a:ext cx="21961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</p:txBody>
      </p:sp>
      <p:sp>
        <p:nvSpPr>
          <p:cNvPr id="179" name="Google Shape;179;p26"/>
          <p:cNvSpPr txBox="1"/>
          <p:nvPr/>
        </p:nvSpPr>
        <p:spPr>
          <a:xfrm>
            <a:off x="4857792" y="2084631"/>
            <a:ext cx="170559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Nitrogen</a:t>
            </a:r>
            <a:endParaRPr/>
          </a:p>
          <a:p>
            <a:pPr indent="0" lvl="0" marL="0" marR="0" rtl="0" algn="ctr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(valence </a:t>
            </a:r>
            <a:r>
              <a:rPr b="1"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3)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6"/>
          <p:cNvSpPr txBox="1"/>
          <p:nvPr/>
        </p:nvSpPr>
        <p:spPr>
          <a:xfrm>
            <a:off x="5598360" y="3299069"/>
            <a:ext cx="2035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/>
          </a:p>
        </p:txBody>
      </p:sp>
      <p:sp>
        <p:nvSpPr>
          <p:cNvPr id="181" name="Google Shape;181;p26"/>
          <p:cNvSpPr txBox="1"/>
          <p:nvPr/>
        </p:nvSpPr>
        <p:spPr>
          <a:xfrm>
            <a:off x="7132047" y="2084631"/>
            <a:ext cx="170559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Carbon</a:t>
            </a:r>
            <a:endParaRPr/>
          </a:p>
          <a:p>
            <a:pPr indent="0" lvl="0" marL="0" marR="0" rtl="0" algn="ctr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(valence </a:t>
            </a:r>
            <a:r>
              <a:rPr b="1" lang="en-US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4)</a:t>
            </a:r>
            <a:endParaRPr b="1"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7879598" y="3297481"/>
            <a:ext cx="2035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90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sp>
        <p:nvSpPr>
          <p:cNvPr id="183" name="Google Shape;183;p26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762000" y="990600"/>
            <a:ext cx="762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Valences of the major elements of organic molecules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electron configuration of carbon gives it covalent compatibility with many different elements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valences of carbon and its most frequent partners (hydrogen, oxygen, and nitrogen) are the building code for the architecture of living molecules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7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Carbon atoms can partner with atoms other than hydrogen, such as the following: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Carbon dioxide: CO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96" name="Google Shape;196;p28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Documents and Settings\manju\Desktop\Untitled-1.png" id="197" name="Google Shape;19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8088" y="3114675"/>
            <a:ext cx="164782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\192.168.4.30\conversion\IRDVD\JPG Creation\Campbell_Bio_11e\Output\Chapter 04\Final\JPEG FILES\Labeled\04_UN02ValenceShells-L.jpg" id="198" name="Google Shape;198;p28"/>
          <p:cNvPicPr preferRelativeResize="0"/>
          <p:nvPr/>
        </p:nvPicPr>
        <p:blipFill rotWithShape="1">
          <a:blip r:embed="rId4">
            <a:alphaModFix/>
          </a:blip>
          <a:srcRect b="4799" l="0" r="0" t="0"/>
          <a:stretch/>
        </p:blipFill>
        <p:spPr>
          <a:xfrm>
            <a:off x="987425" y="3731860"/>
            <a:ext cx="7169150" cy="2668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283464" lvl="1" marL="740664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Urea: CO(NH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baseline="-2500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04" name="Google Shape;204;p29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" name="Google Shape;205;p29"/>
          <p:cNvPicPr preferRelativeResize="0"/>
          <p:nvPr/>
        </p:nvPicPr>
        <p:blipFill rotWithShape="1">
          <a:blip r:embed="rId3">
            <a:alphaModFix/>
          </a:blip>
          <a:srcRect b="5896" l="0" r="0" t="0"/>
          <a:stretch/>
        </p:blipFill>
        <p:spPr>
          <a:xfrm>
            <a:off x="3377184" y="2212848"/>
            <a:ext cx="2389632" cy="2432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Molecular Diversity Arising from Variation in Carbon Skeletons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0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Carbon chains form the skeletons of most organic molecules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Carbon chains vary in length and shape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0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1"/>
          <p:cNvPicPr preferRelativeResize="0"/>
          <p:nvPr/>
        </p:nvPicPr>
        <p:blipFill rotWithShape="1">
          <a:blip r:embed="rId3">
            <a:alphaModFix/>
          </a:blip>
          <a:srcRect b="3267" l="0" r="0" t="0"/>
          <a:stretch/>
        </p:blipFill>
        <p:spPr>
          <a:xfrm>
            <a:off x="298704" y="1173480"/>
            <a:ext cx="8546592" cy="451104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1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4.5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1"/>
          <p:cNvSpPr txBox="1"/>
          <p:nvPr/>
        </p:nvSpPr>
        <p:spPr>
          <a:xfrm>
            <a:off x="421334" y="1267771"/>
            <a:ext cx="1115690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Length</a:t>
            </a:r>
            <a:endParaRPr/>
          </a:p>
        </p:txBody>
      </p:sp>
      <p:sp>
        <p:nvSpPr>
          <p:cNvPr id="220" name="Google Shape;220;p31"/>
          <p:cNvSpPr txBox="1"/>
          <p:nvPr/>
        </p:nvSpPr>
        <p:spPr>
          <a:xfrm>
            <a:off x="4491684" y="1261421"/>
            <a:ext cx="2718693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Double bond position</a:t>
            </a:r>
            <a:endParaRPr/>
          </a:p>
        </p:txBody>
      </p:sp>
      <p:sp>
        <p:nvSpPr>
          <p:cNvPr id="221" name="Google Shape;221;p31"/>
          <p:cNvSpPr txBox="1"/>
          <p:nvPr/>
        </p:nvSpPr>
        <p:spPr>
          <a:xfrm>
            <a:off x="978546" y="2544121"/>
            <a:ext cx="769441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Ethane</a:t>
            </a:r>
            <a:endParaRPr/>
          </a:p>
        </p:txBody>
      </p:sp>
      <p:sp>
        <p:nvSpPr>
          <p:cNvPr id="222" name="Google Shape;222;p31"/>
          <p:cNvSpPr txBox="1"/>
          <p:nvPr/>
        </p:nvSpPr>
        <p:spPr>
          <a:xfrm>
            <a:off x="2772421" y="2550471"/>
            <a:ext cx="923330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Propane</a:t>
            </a:r>
            <a:endParaRPr/>
          </a:p>
        </p:txBody>
      </p:sp>
      <p:sp>
        <p:nvSpPr>
          <p:cNvPr id="223" name="Google Shape;223;p31"/>
          <p:cNvSpPr txBox="1"/>
          <p:nvPr/>
        </p:nvSpPr>
        <p:spPr>
          <a:xfrm>
            <a:off x="5082234" y="2563171"/>
            <a:ext cx="987450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1-Butene</a:t>
            </a:r>
            <a:endParaRPr/>
          </a:p>
        </p:txBody>
      </p:sp>
      <p:sp>
        <p:nvSpPr>
          <p:cNvPr id="224" name="Google Shape;224;p31"/>
          <p:cNvSpPr txBox="1"/>
          <p:nvPr/>
        </p:nvSpPr>
        <p:spPr>
          <a:xfrm>
            <a:off x="7228534" y="2563171"/>
            <a:ext cx="987450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2-Butene</a:t>
            </a:r>
            <a:endParaRPr/>
          </a:p>
        </p:txBody>
      </p:sp>
      <p:sp>
        <p:nvSpPr>
          <p:cNvPr id="225" name="Google Shape;225;p31"/>
          <p:cNvSpPr txBox="1"/>
          <p:nvPr/>
        </p:nvSpPr>
        <p:spPr>
          <a:xfrm>
            <a:off x="424509" y="3199758"/>
            <a:ext cx="1500411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Branching</a:t>
            </a:r>
            <a:endParaRPr/>
          </a:p>
        </p:txBody>
      </p:sp>
      <p:sp>
        <p:nvSpPr>
          <p:cNvPr id="226" name="Google Shape;226;p31"/>
          <p:cNvSpPr txBox="1"/>
          <p:nvPr/>
        </p:nvSpPr>
        <p:spPr>
          <a:xfrm>
            <a:off x="4485334" y="3199758"/>
            <a:ext cx="2295500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(d) Presence of rings</a:t>
            </a:r>
            <a:endParaRPr/>
          </a:p>
        </p:txBody>
      </p:sp>
      <p:sp>
        <p:nvSpPr>
          <p:cNvPr id="227" name="Google Shape;227;p31"/>
          <p:cNvSpPr txBox="1"/>
          <p:nvPr/>
        </p:nvSpPr>
        <p:spPr>
          <a:xfrm>
            <a:off x="916634" y="5060308"/>
            <a:ext cx="782265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Butane</a:t>
            </a:r>
            <a:endParaRPr/>
          </a:p>
        </p:txBody>
      </p:sp>
      <p:sp>
        <p:nvSpPr>
          <p:cNvPr id="228" name="Google Shape;228;p31"/>
          <p:cNvSpPr txBox="1"/>
          <p:nvPr/>
        </p:nvSpPr>
        <p:spPr>
          <a:xfrm>
            <a:off x="2244151" y="5058720"/>
            <a:ext cx="184665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2-Methylpropane</a:t>
            </a:r>
            <a:endParaRPr/>
          </a:p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(isobutane)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5082234" y="5168258"/>
            <a:ext cx="1423467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Cyclohexane</a:t>
            </a:r>
            <a:endParaRPr/>
          </a:p>
        </p:txBody>
      </p:sp>
      <p:sp>
        <p:nvSpPr>
          <p:cNvPr id="230" name="Google Shape;230;p31"/>
          <p:cNvSpPr txBox="1"/>
          <p:nvPr/>
        </p:nvSpPr>
        <p:spPr>
          <a:xfrm>
            <a:off x="7515871" y="5168258"/>
            <a:ext cx="94897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Benzene</a:t>
            </a:r>
            <a:endParaRPr/>
          </a:p>
        </p:txBody>
      </p:sp>
      <p:sp>
        <p:nvSpPr>
          <p:cNvPr id="231" name="Google Shape;231;p31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1295400" y="457200"/>
            <a:ext cx="6553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ways that carbon skeletons can vary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Carbon: The Backbone of Life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Living organisms consist mostly of carbon-based compounds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Carbon is unparalleled in its ability to form large, complex, and varied molecules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Proteins, DNA, carbohydrates, and other molecules that distinguish living matter are all composed of carbon compounds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Hydrocarbons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2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Hydrocarbons(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碳氫化合物)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organic molecules consisting of only carbon and hydrogen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organic molecules, such as fats, have hydrocarbon components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Hydrocarbons can undergo reactions that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release a large amount of energy</a:t>
            </a:r>
            <a:endParaRPr b="0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2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3"/>
          <p:cNvPicPr preferRelativeResize="0"/>
          <p:nvPr/>
        </p:nvPicPr>
        <p:blipFill rotWithShape="1">
          <a:blip r:embed="rId3">
            <a:alphaModFix/>
          </a:blip>
          <a:srcRect b="2899" l="0" r="0" t="0"/>
          <a:stretch/>
        </p:blipFill>
        <p:spPr>
          <a:xfrm>
            <a:off x="463296" y="877824"/>
            <a:ext cx="8217408" cy="510235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3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4.6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5381369" y="1757329"/>
            <a:ext cx="1197444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Nucleus</a:t>
            </a:r>
            <a:endParaRPr/>
          </a:p>
        </p:txBody>
      </p:sp>
      <p:sp>
        <p:nvSpPr>
          <p:cNvPr id="247" name="Google Shape;247;p33"/>
          <p:cNvSpPr txBox="1"/>
          <p:nvPr/>
        </p:nvSpPr>
        <p:spPr>
          <a:xfrm>
            <a:off x="5379781" y="2310573"/>
            <a:ext cx="1760097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Fat droplets</a:t>
            </a:r>
            <a:endParaRPr/>
          </a:p>
        </p:txBody>
      </p:sp>
      <p:sp>
        <p:nvSpPr>
          <p:cNvPr id="248" name="Google Shape;248;p33"/>
          <p:cNvSpPr txBox="1"/>
          <p:nvPr/>
        </p:nvSpPr>
        <p:spPr>
          <a:xfrm>
            <a:off x="1999998" y="4929946"/>
            <a:ext cx="880049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 </a:t>
            </a:r>
            <a:r>
              <a:rPr b="1" lang="en-US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µ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endParaRPr/>
          </a:p>
        </p:txBody>
      </p:sp>
      <p:sp>
        <p:nvSpPr>
          <p:cNvPr id="249" name="Google Shape;249;p33"/>
          <p:cNvSpPr txBox="1"/>
          <p:nvPr/>
        </p:nvSpPr>
        <p:spPr>
          <a:xfrm>
            <a:off x="493457" y="5620537"/>
            <a:ext cx="4631076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Part of a human adipose cell</a:t>
            </a:r>
            <a:endParaRPr/>
          </a:p>
        </p:txBody>
      </p:sp>
      <p:grpSp>
        <p:nvGrpSpPr>
          <p:cNvPr id="250" name="Google Shape;250;p33"/>
          <p:cNvGrpSpPr/>
          <p:nvPr/>
        </p:nvGrpSpPr>
        <p:grpSpPr>
          <a:xfrm>
            <a:off x="2018381" y="4760886"/>
            <a:ext cx="847725" cy="149225"/>
            <a:chOff x="2787650" y="4886325"/>
            <a:chExt cx="847725" cy="149225"/>
          </a:xfrm>
        </p:grpSpPr>
        <p:sp>
          <p:nvSpPr>
            <p:cNvPr id="251" name="Google Shape;251;p33"/>
            <p:cNvSpPr/>
            <p:nvPr/>
          </p:nvSpPr>
          <p:spPr>
            <a:xfrm>
              <a:off x="2790825" y="4886325"/>
              <a:ext cx="0" cy="149225"/>
            </a:xfrm>
            <a:custGeom>
              <a:rect b="b" l="l" r="r" t="t"/>
              <a:pathLst>
                <a:path extrusionOk="0" h="149225" w="120000">
                  <a:moveTo>
                    <a:pt x="0" y="0"/>
                  </a:moveTo>
                  <a:lnTo>
                    <a:pt x="0" y="149225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2787650" y="4962525"/>
              <a:ext cx="844550" cy="0"/>
            </a:xfrm>
            <a:custGeom>
              <a:rect b="b" l="l" r="r" t="t"/>
              <a:pathLst>
                <a:path extrusionOk="0" h="120000" w="844550">
                  <a:moveTo>
                    <a:pt x="0" y="0"/>
                  </a:moveTo>
                  <a:lnTo>
                    <a:pt x="844550" y="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3635375" y="4889500"/>
              <a:ext cx="0" cy="146050"/>
            </a:xfrm>
            <a:custGeom>
              <a:rect b="b" l="l" r="r" t="t"/>
              <a:pathLst>
                <a:path extrusionOk="0" h="146050" w="120000">
                  <a:moveTo>
                    <a:pt x="0" y="0"/>
                  </a:moveTo>
                  <a:lnTo>
                    <a:pt x="0" y="146050"/>
                  </a:lnTo>
                </a:path>
              </a:pathLst>
            </a:cu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54" name="Google Shape;254;p33"/>
          <p:cNvSpPr/>
          <p:nvPr/>
        </p:nvSpPr>
        <p:spPr>
          <a:xfrm>
            <a:off x="3362200" y="1905767"/>
            <a:ext cx="1965325" cy="0"/>
          </a:xfrm>
          <a:custGeom>
            <a:rect b="b" l="l" r="r" t="t"/>
            <a:pathLst>
              <a:path extrusionOk="0" h="120000" w="1965325">
                <a:moveTo>
                  <a:pt x="0" y="0"/>
                </a:moveTo>
                <a:lnTo>
                  <a:pt x="1965325" y="0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33"/>
          <p:cNvSpPr/>
          <p:nvPr/>
        </p:nvSpPr>
        <p:spPr>
          <a:xfrm>
            <a:off x="3224880" y="2477269"/>
            <a:ext cx="2102629" cy="775492"/>
          </a:xfrm>
          <a:custGeom>
            <a:rect b="b" l="l" r="r" t="t"/>
            <a:pathLst>
              <a:path extrusionOk="0" h="809625" w="2117725">
                <a:moveTo>
                  <a:pt x="0" y="771525"/>
                </a:moveTo>
                <a:lnTo>
                  <a:pt x="2117725" y="0"/>
                </a:lnTo>
                <a:lnTo>
                  <a:pt x="1003300" y="809625"/>
                </a:lnTo>
              </a:path>
            </a:pathLst>
          </a:custGeom>
          <a:noFill/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3362216" y="1905783"/>
            <a:ext cx="1965325" cy="0"/>
          </a:xfrm>
          <a:custGeom>
            <a:rect b="b" l="l" r="r" t="t"/>
            <a:pathLst>
              <a:path extrusionOk="0" h="120000" w="1965325">
                <a:moveTo>
                  <a:pt x="0" y="0"/>
                </a:moveTo>
                <a:lnTo>
                  <a:pt x="1965325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3224896" y="2477285"/>
            <a:ext cx="2102629" cy="775492"/>
          </a:xfrm>
          <a:custGeom>
            <a:rect b="b" l="l" r="r" t="t"/>
            <a:pathLst>
              <a:path extrusionOk="0" h="809625" w="2117725">
                <a:moveTo>
                  <a:pt x="0" y="771525"/>
                </a:moveTo>
                <a:lnTo>
                  <a:pt x="2117725" y="0"/>
                </a:lnTo>
                <a:lnTo>
                  <a:pt x="1003300" y="80962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5640767" y="5625276"/>
            <a:ext cx="2558008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A fat molecule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3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3"/>
          <p:cNvSpPr txBox="1"/>
          <p:nvPr/>
        </p:nvSpPr>
        <p:spPr>
          <a:xfrm>
            <a:off x="1066800" y="228600"/>
            <a:ext cx="713197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role of hydrocarbons in fats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Isomers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4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Isomers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compounds with the same molecular formula but different structures and properties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Structural isomers</a:t>
            </a: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結構異構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different covalent arrangements 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their atoms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1" i="1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Cis-trans</a:t>
            </a: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isomers</a:t>
            </a: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順反異構物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the same covalent bonds but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differ in their spatial arrangements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1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Enantiomers</a:t>
            </a: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鏡像異構物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isomers that are </a:t>
            </a:r>
            <a:r>
              <a:rPr b="0" i="0" lang="en-US" sz="2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mirror images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each other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4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5"/>
          <p:cNvPicPr preferRelativeResize="0"/>
          <p:nvPr/>
        </p:nvPicPr>
        <p:blipFill rotWithShape="1">
          <a:blip r:embed="rId3">
            <a:alphaModFix/>
          </a:blip>
          <a:srcRect b="3776" l="0" r="0" t="0"/>
          <a:stretch/>
        </p:blipFill>
        <p:spPr>
          <a:xfrm>
            <a:off x="298704" y="1487424"/>
            <a:ext cx="8546592" cy="388315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5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4.7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5"/>
          <p:cNvSpPr txBox="1"/>
          <p:nvPr/>
        </p:nvSpPr>
        <p:spPr>
          <a:xfrm>
            <a:off x="336800" y="1492758"/>
            <a:ext cx="2123979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(a) Structural isomers</a:t>
            </a:r>
            <a:endParaRPr/>
          </a:p>
        </p:txBody>
      </p:sp>
      <p:sp>
        <p:nvSpPr>
          <p:cNvPr id="275" name="Google Shape;275;p35"/>
          <p:cNvSpPr txBox="1"/>
          <p:nvPr/>
        </p:nvSpPr>
        <p:spPr>
          <a:xfrm>
            <a:off x="4707188" y="1492758"/>
            <a:ext cx="1551707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(c) Enantiomers</a:t>
            </a:r>
            <a:endParaRPr/>
          </a:p>
        </p:txBody>
      </p:sp>
      <p:sp>
        <p:nvSpPr>
          <p:cNvPr id="276" name="Google Shape;276;p35"/>
          <p:cNvSpPr txBox="1"/>
          <p:nvPr/>
        </p:nvSpPr>
        <p:spPr>
          <a:xfrm>
            <a:off x="918457" y="3126296"/>
            <a:ext cx="79669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Pentane</a:t>
            </a:r>
            <a:endParaRPr/>
          </a:p>
        </p:txBody>
      </p:sp>
      <p:sp>
        <p:nvSpPr>
          <p:cNvPr id="277" name="Google Shape;277;p35"/>
          <p:cNvSpPr txBox="1"/>
          <p:nvPr/>
        </p:nvSpPr>
        <p:spPr>
          <a:xfrm>
            <a:off x="338388" y="3539046"/>
            <a:ext cx="205505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(b) </a:t>
            </a:r>
            <a:r>
              <a:rPr b="1" i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Cis-trans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isomers</a:t>
            </a:r>
            <a:endParaRPr/>
          </a:p>
        </p:txBody>
      </p:sp>
      <p:sp>
        <p:nvSpPr>
          <p:cNvPr id="278" name="Google Shape;278;p35"/>
          <p:cNvSpPr txBox="1"/>
          <p:nvPr/>
        </p:nvSpPr>
        <p:spPr>
          <a:xfrm>
            <a:off x="2712018" y="3118676"/>
            <a:ext cx="150522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2-Methylbutane</a:t>
            </a:r>
            <a:endParaRPr/>
          </a:p>
        </p:txBody>
      </p:sp>
      <p:sp>
        <p:nvSpPr>
          <p:cNvPr id="279" name="Google Shape;279;p35"/>
          <p:cNvSpPr txBox="1"/>
          <p:nvPr/>
        </p:nvSpPr>
        <p:spPr>
          <a:xfrm>
            <a:off x="5491965" y="3126296"/>
            <a:ext cx="85228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 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isomer</a:t>
            </a:r>
            <a:endParaRPr/>
          </a:p>
        </p:txBody>
      </p:sp>
      <p:sp>
        <p:nvSpPr>
          <p:cNvPr id="280" name="Google Shape;280;p35"/>
          <p:cNvSpPr txBox="1"/>
          <p:nvPr/>
        </p:nvSpPr>
        <p:spPr>
          <a:xfrm>
            <a:off x="7217424" y="3126296"/>
            <a:ext cx="878446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 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isomer</a:t>
            </a:r>
            <a:endParaRPr/>
          </a:p>
        </p:txBody>
      </p:sp>
      <p:sp>
        <p:nvSpPr>
          <p:cNvPr id="281" name="Google Shape;281;p35"/>
          <p:cNvSpPr txBox="1"/>
          <p:nvPr/>
        </p:nvSpPr>
        <p:spPr>
          <a:xfrm>
            <a:off x="417763" y="4689984"/>
            <a:ext cx="1756891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cis 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isomer: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two Xs are on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the same side.</a:t>
            </a:r>
            <a:endParaRPr b="1" sz="1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35"/>
          <p:cNvSpPr txBox="1"/>
          <p:nvPr/>
        </p:nvSpPr>
        <p:spPr>
          <a:xfrm>
            <a:off x="2813300" y="4689984"/>
            <a:ext cx="1801775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 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isomer: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two Xs are</a:t>
            </a:r>
            <a:endParaRPr/>
          </a:p>
          <a:p>
            <a:pPr indent="0" lvl="0" marL="0" marR="0" rtl="0" algn="l">
              <a:lnSpc>
                <a:spcPct val="113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 opposite sides</a:t>
            </a: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5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5"/>
          <p:cNvSpPr txBox="1"/>
          <p:nvPr/>
        </p:nvSpPr>
        <p:spPr>
          <a:xfrm>
            <a:off x="1524000" y="53340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types of isomers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6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Enantiomers are important in the pharmaceutical industry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enantiomers of a drug may have different effects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Usually, only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one isomer is biologically active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Differing effects of enantiomers demonstrate that organisms are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sensitive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even subtle variations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molecules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37"/>
          <p:cNvPicPr preferRelativeResize="0"/>
          <p:nvPr/>
        </p:nvPicPr>
        <p:blipFill rotWithShape="1">
          <a:blip r:embed="rId3">
            <a:alphaModFix/>
          </a:blip>
          <a:srcRect b="3070" l="0" r="0" t="0"/>
          <a:stretch/>
        </p:blipFill>
        <p:spPr>
          <a:xfrm>
            <a:off x="298704" y="1024128"/>
            <a:ext cx="8546592" cy="480974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7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4.8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821823" y="1450402"/>
            <a:ext cx="599523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Drug</a:t>
            </a:r>
            <a:endParaRPr/>
          </a:p>
        </p:txBody>
      </p:sp>
      <p:sp>
        <p:nvSpPr>
          <p:cNvPr id="298" name="Google Shape;298;p37"/>
          <p:cNvSpPr txBox="1"/>
          <p:nvPr/>
        </p:nvSpPr>
        <p:spPr>
          <a:xfrm>
            <a:off x="2695073" y="1450402"/>
            <a:ext cx="854401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Effects</a:t>
            </a:r>
            <a:endParaRPr/>
          </a:p>
        </p:txBody>
      </p:sp>
      <p:sp>
        <p:nvSpPr>
          <p:cNvPr id="299" name="Google Shape;299;p37"/>
          <p:cNvSpPr txBox="1"/>
          <p:nvPr/>
        </p:nvSpPr>
        <p:spPr>
          <a:xfrm>
            <a:off x="4688973" y="1285302"/>
            <a:ext cx="1410643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Effective</a:t>
            </a:r>
            <a:endParaRPr/>
          </a:p>
          <a:p>
            <a:pPr indent="0" lvl="0" marL="0" marR="0" rtl="0" algn="ctr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Enantiomer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7"/>
          <p:cNvSpPr txBox="1"/>
          <p:nvPr/>
        </p:nvSpPr>
        <p:spPr>
          <a:xfrm>
            <a:off x="6986085" y="1285302"/>
            <a:ext cx="1410643" cy="564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Ineffective</a:t>
            </a:r>
            <a:endParaRPr/>
          </a:p>
          <a:p>
            <a:pPr indent="0" lvl="0" marL="0" marR="0" rtl="0" algn="ctr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Enantiomer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7"/>
          <p:cNvSpPr txBox="1"/>
          <p:nvPr/>
        </p:nvSpPr>
        <p:spPr>
          <a:xfrm>
            <a:off x="450348" y="2837877"/>
            <a:ext cx="1183016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Ibuprofen</a:t>
            </a:r>
            <a:endParaRPr/>
          </a:p>
        </p:txBody>
      </p:sp>
      <p:sp>
        <p:nvSpPr>
          <p:cNvPr id="302" name="Google Shape;302;p37"/>
          <p:cNvSpPr txBox="1"/>
          <p:nvPr/>
        </p:nvSpPr>
        <p:spPr>
          <a:xfrm>
            <a:off x="2322828" y="2528315"/>
            <a:ext cx="1593385" cy="8463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Reduces </a:t>
            </a:r>
            <a:endParaRPr/>
          </a:p>
          <a:p>
            <a:pPr indent="0" lvl="0" marL="0" marR="0" rtl="0" algn="ctr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inflammation</a:t>
            </a:r>
            <a:endParaRPr/>
          </a:p>
          <a:p>
            <a:pPr indent="0" lvl="0" marL="0" marR="0" rtl="0" algn="ctr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pain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7"/>
          <p:cNvSpPr txBox="1"/>
          <p:nvPr/>
        </p:nvSpPr>
        <p:spPr>
          <a:xfrm>
            <a:off x="4691353" y="3464940"/>
            <a:ext cx="1439497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-Ibuprofen</a:t>
            </a:r>
            <a:endParaRPr/>
          </a:p>
        </p:txBody>
      </p:sp>
      <p:sp>
        <p:nvSpPr>
          <p:cNvPr id="304" name="Google Shape;304;p37"/>
          <p:cNvSpPr txBox="1"/>
          <p:nvPr/>
        </p:nvSpPr>
        <p:spPr>
          <a:xfrm>
            <a:off x="2015621" y="4049140"/>
            <a:ext cx="2194512" cy="14106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Relaxes bronchial</a:t>
            </a:r>
            <a:endParaRPr/>
          </a:p>
          <a:p>
            <a:pPr indent="0" lvl="0" marL="0" marR="0" rtl="0" algn="ctr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(airway) muscles,</a:t>
            </a:r>
            <a:endParaRPr/>
          </a:p>
          <a:p>
            <a:pPr indent="0" lvl="0" marL="0" marR="0" rtl="0" algn="ctr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improving airflow</a:t>
            </a:r>
            <a:endParaRPr/>
          </a:p>
          <a:p>
            <a:pPr indent="0" lvl="0" marL="0" marR="0" rtl="0" algn="ctr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asthma</a:t>
            </a:r>
            <a:endParaRPr/>
          </a:p>
          <a:p>
            <a:pPr indent="0" lvl="0" marL="0" marR="0" rtl="0" algn="ctr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patients</a:t>
            </a:r>
            <a:endParaRPr b="1"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7"/>
          <p:cNvSpPr txBox="1"/>
          <p:nvPr/>
        </p:nvSpPr>
        <p:spPr>
          <a:xfrm>
            <a:off x="6960685" y="3464940"/>
            <a:ext cx="1453924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-Ibuprofen</a:t>
            </a:r>
            <a:endParaRPr/>
          </a:p>
        </p:txBody>
      </p:sp>
      <p:sp>
        <p:nvSpPr>
          <p:cNvPr id="306" name="Google Shape;306;p37"/>
          <p:cNvSpPr txBox="1"/>
          <p:nvPr/>
        </p:nvSpPr>
        <p:spPr>
          <a:xfrm>
            <a:off x="447173" y="4607940"/>
            <a:ext cx="1125308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Albuterol</a:t>
            </a:r>
            <a:endParaRPr/>
          </a:p>
        </p:txBody>
      </p:sp>
      <p:sp>
        <p:nvSpPr>
          <p:cNvPr id="307" name="Google Shape;307;p37"/>
          <p:cNvSpPr txBox="1"/>
          <p:nvPr/>
        </p:nvSpPr>
        <p:spPr>
          <a:xfrm>
            <a:off x="4713578" y="5287390"/>
            <a:ext cx="1396216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-Albuterol</a:t>
            </a:r>
            <a:endParaRPr/>
          </a:p>
        </p:txBody>
      </p:sp>
      <p:sp>
        <p:nvSpPr>
          <p:cNvPr id="308" name="Google Shape;308;p37"/>
          <p:cNvSpPr txBox="1"/>
          <p:nvPr/>
        </p:nvSpPr>
        <p:spPr>
          <a:xfrm>
            <a:off x="7054347" y="5287390"/>
            <a:ext cx="1381789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-Albuterol</a:t>
            </a:r>
            <a:endParaRPr/>
          </a:p>
        </p:txBody>
      </p:sp>
      <p:sp>
        <p:nvSpPr>
          <p:cNvPr id="309" name="Google Shape;309;p37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7"/>
          <p:cNvSpPr txBox="1"/>
          <p:nvPr/>
        </p:nvSpPr>
        <p:spPr>
          <a:xfrm>
            <a:off x="609600" y="457200"/>
            <a:ext cx="7924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pharmacological importance of enantiomers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8"/>
          <p:cNvSpPr txBox="1"/>
          <p:nvPr>
            <p:ph type="title"/>
          </p:nvPr>
        </p:nvSpPr>
        <p:spPr>
          <a:xfrm>
            <a:off x="0" y="0"/>
            <a:ext cx="9144000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Animation: L-Dopa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8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14300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4.3: A few chemical groups are key to molecular function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9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Distinctive properties of organic molecules depend on the carbon skeleton and on the chemical groups attached to it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number of characteristic groups can replace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hydrogens attached to skeletons of organic molecules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9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0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Chemical Groups Most Important in the Processes of Life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40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Estradiol and testosterone are both steroids with</a:t>
            </a:r>
            <a:b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common carbon skeleton, in the form of four fused rings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sex hormones differ only in the chemical groups attached to the rings of the carbon skeleton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0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41"/>
          <p:cNvPicPr preferRelativeResize="0"/>
          <p:nvPr/>
        </p:nvPicPr>
        <p:blipFill rotWithShape="1">
          <a:blip r:embed="rId3">
            <a:alphaModFix/>
          </a:blip>
          <a:srcRect b="4682" l="0" r="0" t="0"/>
          <a:stretch/>
        </p:blipFill>
        <p:spPr>
          <a:xfrm>
            <a:off x="298704" y="1877568"/>
            <a:ext cx="8546592" cy="3102864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41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4.UN04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1"/>
          <p:cNvSpPr txBox="1"/>
          <p:nvPr/>
        </p:nvSpPr>
        <p:spPr>
          <a:xfrm>
            <a:off x="1411925" y="2073280"/>
            <a:ext cx="1316066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Estradiol</a:t>
            </a:r>
            <a:endParaRPr/>
          </a:p>
        </p:txBody>
      </p:sp>
      <p:sp>
        <p:nvSpPr>
          <p:cNvPr id="339" name="Google Shape;339;p41"/>
          <p:cNvSpPr txBox="1"/>
          <p:nvPr/>
        </p:nvSpPr>
        <p:spPr>
          <a:xfrm>
            <a:off x="5398138" y="2073280"/>
            <a:ext cx="1910395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Testosterone</a:t>
            </a:r>
            <a:endParaRPr/>
          </a:p>
        </p:txBody>
      </p:sp>
      <p:sp>
        <p:nvSpPr>
          <p:cNvPr id="340" name="Google Shape;340;p41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41"/>
          <p:cNvSpPr txBox="1"/>
          <p:nvPr/>
        </p:nvSpPr>
        <p:spPr>
          <a:xfrm>
            <a:off x="1752600" y="681335"/>
            <a:ext cx="5791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Sex hormones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4.1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" y="576022"/>
            <a:ext cx="8549640" cy="570595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4">
            <a:alphaModFix/>
          </a:blip>
          <a:srcRect b="4394" l="0" r="0" t="0"/>
          <a:stretch/>
        </p:blipFill>
        <p:spPr>
          <a:xfrm>
            <a:off x="297180" y="4101352"/>
            <a:ext cx="1908048" cy="218062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301752" y="6124682"/>
            <a:ext cx="190804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carbon atom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143000" y="71735"/>
            <a:ext cx="6934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properties make carbon the basis of all life?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Functional groups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官能基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the components of organic molecules that are most commonly involved in chemical reactions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number and arrangement of functional groups give each molecule its unique properties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2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3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seven functional groups that are most important in the chemistry of life are the following: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Hydroxyl氫氧根group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Carbonyl羰基group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Carboxyl羧酸根group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Amino氨基group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Sulfhydryl硫氫基group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Phosphate磷酸鹽group</a:t>
            </a:r>
            <a:endParaRPr/>
          </a:p>
          <a:p>
            <a:pPr indent="-283464" lvl="1" marL="740664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600"/>
              <a:buFont typeface="Noto Sans Symbols"/>
              <a:buChar char="▪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Methyl甲基group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43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44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1938528" y="213360"/>
            <a:ext cx="5266944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4.9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44"/>
          <p:cNvSpPr txBox="1"/>
          <p:nvPr/>
        </p:nvSpPr>
        <p:spPr>
          <a:xfrm>
            <a:off x="2446422" y="315762"/>
            <a:ext cx="98745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Chemical Group</a:t>
            </a:r>
            <a:endParaRPr/>
          </a:p>
        </p:txBody>
      </p:sp>
      <p:sp>
        <p:nvSpPr>
          <p:cNvPr id="361" name="Google Shape;361;p44"/>
          <p:cNvSpPr txBox="1"/>
          <p:nvPr/>
        </p:nvSpPr>
        <p:spPr>
          <a:xfrm>
            <a:off x="2040022" y="588812"/>
            <a:ext cx="1423467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Hydroxyl group (—OH)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44"/>
          <p:cNvSpPr txBox="1"/>
          <p:nvPr/>
        </p:nvSpPr>
        <p:spPr>
          <a:xfrm>
            <a:off x="3986297" y="319731"/>
            <a:ext cx="105157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Properties</a:t>
            </a:r>
            <a:endParaRPr/>
          </a:p>
        </p:txBody>
      </p:sp>
      <p:sp>
        <p:nvSpPr>
          <p:cNvPr id="363" name="Google Shape;363;p44"/>
          <p:cNvSpPr txBox="1"/>
          <p:nvPr/>
        </p:nvSpPr>
        <p:spPr>
          <a:xfrm>
            <a:off x="3945816" y="591193"/>
            <a:ext cx="46968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Alcohol</a:t>
            </a:r>
            <a:endParaRPr/>
          </a:p>
        </p:txBody>
      </p:sp>
      <p:sp>
        <p:nvSpPr>
          <p:cNvPr id="364" name="Google Shape;364;p44"/>
          <p:cNvSpPr txBox="1"/>
          <p:nvPr/>
        </p:nvSpPr>
        <p:spPr>
          <a:xfrm>
            <a:off x="5859547" y="317350"/>
            <a:ext cx="594715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Examples</a:t>
            </a:r>
            <a:endParaRPr/>
          </a:p>
        </p:txBody>
      </p:sp>
      <p:sp>
        <p:nvSpPr>
          <p:cNvPr id="365" name="Google Shape;365;p44"/>
          <p:cNvSpPr txBox="1"/>
          <p:nvPr/>
        </p:nvSpPr>
        <p:spPr>
          <a:xfrm>
            <a:off x="5979404" y="809475"/>
            <a:ext cx="469680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Ethanol</a:t>
            </a:r>
            <a:endParaRPr/>
          </a:p>
        </p:txBody>
      </p:sp>
      <p:sp>
        <p:nvSpPr>
          <p:cNvPr id="366" name="Google Shape;366;p44"/>
          <p:cNvSpPr txBox="1"/>
          <p:nvPr/>
        </p:nvSpPr>
        <p:spPr>
          <a:xfrm>
            <a:off x="2043197" y="1225400"/>
            <a:ext cx="156453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Carbonyl group (   C </a:t>
            </a:r>
            <a:r>
              <a:rPr b="1"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═ </a:t>
            </a: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4"/>
          <p:cNvSpPr txBox="1"/>
          <p:nvPr/>
        </p:nvSpPr>
        <p:spPr>
          <a:xfrm>
            <a:off x="3941847" y="1238100"/>
            <a:ext cx="575479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Ketone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Aldehyde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44"/>
          <p:cNvSpPr txBox="1"/>
          <p:nvPr/>
        </p:nvSpPr>
        <p:spPr>
          <a:xfrm>
            <a:off x="5324560" y="1814362"/>
            <a:ext cx="504946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Acetone</a:t>
            </a:r>
            <a:endParaRPr/>
          </a:p>
        </p:txBody>
      </p:sp>
      <p:sp>
        <p:nvSpPr>
          <p:cNvPr id="369" name="Google Shape;369;p44"/>
          <p:cNvSpPr txBox="1"/>
          <p:nvPr/>
        </p:nvSpPr>
        <p:spPr>
          <a:xfrm>
            <a:off x="2046372" y="2111225"/>
            <a:ext cx="1615827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Carboxyl group (—COOH)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4"/>
          <p:cNvSpPr txBox="1"/>
          <p:nvPr/>
        </p:nvSpPr>
        <p:spPr>
          <a:xfrm>
            <a:off x="6273885" y="1814362"/>
            <a:ext cx="546625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Propanal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44"/>
          <p:cNvSpPr txBox="1"/>
          <p:nvPr/>
        </p:nvSpPr>
        <p:spPr>
          <a:xfrm>
            <a:off x="3948197" y="2111225"/>
            <a:ext cx="9425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Carboxylic acid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organic acid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4"/>
          <p:cNvSpPr txBox="1"/>
          <p:nvPr/>
        </p:nvSpPr>
        <p:spPr>
          <a:xfrm>
            <a:off x="5249947" y="2628750"/>
            <a:ext cx="67326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Acetic acid</a:t>
            </a:r>
            <a:endParaRPr/>
          </a:p>
        </p:txBody>
      </p:sp>
      <p:sp>
        <p:nvSpPr>
          <p:cNvPr id="373" name="Google Shape;373;p44"/>
          <p:cNvSpPr txBox="1"/>
          <p:nvPr/>
        </p:nvSpPr>
        <p:spPr>
          <a:xfrm>
            <a:off x="3948197" y="3012925"/>
            <a:ext cx="391133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Amine</a:t>
            </a:r>
            <a:endParaRPr/>
          </a:p>
        </p:txBody>
      </p:sp>
      <p:sp>
        <p:nvSpPr>
          <p:cNvPr id="374" name="Google Shape;374;p44"/>
          <p:cNvSpPr txBox="1"/>
          <p:nvPr/>
        </p:nvSpPr>
        <p:spPr>
          <a:xfrm>
            <a:off x="2043197" y="3012925"/>
            <a:ext cx="1317668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Amino group (—NH</a:t>
            </a:r>
            <a:r>
              <a:rPr b="1" baseline="-25000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5384091" y="3597125"/>
            <a:ext cx="460062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Glycine</a:t>
            </a:r>
            <a:endParaRPr/>
          </a:p>
        </p:txBody>
      </p:sp>
      <p:sp>
        <p:nvSpPr>
          <p:cNvPr id="376" name="Google Shape;376;p44"/>
          <p:cNvSpPr txBox="1"/>
          <p:nvPr/>
        </p:nvSpPr>
        <p:spPr>
          <a:xfrm>
            <a:off x="2037085" y="3857475"/>
            <a:ext cx="1500411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Sulfhydryl group (—SH)</a:t>
            </a:r>
            <a:endParaRPr/>
          </a:p>
        </p:txBody>
      </p:sp>
      <p:sp>
        <p:nvSpPr>
          <p:cNvPr id="377" name="Google Shape;377;p44"/>
          <p:cNvSpPr txBox="1"/>
          <p:nvPr/>
        </p:nvSpPr>
        <p:spPr>
          <a:xfrm>
            <a:off x="3948197" y="3857475"/>
            <a:ext cx="306174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Thiol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4"/>
          <p:cNvSpPr txBox="1"/>
          <p:nvPr/>
        </p:nvSpPr>
        <p:spPr>
          <a:xfrm>
            <a:off x="6037304" y="4221012"/>
            <a:ext cx="532197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Cysteine</a:t>
            </a:r>
            <a:endParaRPr/>
          </a:p>
        </p:txBody>
      </p:sp>
      <p:sp>
        <p:nvSpPr>
          <p:cNvPr id="379" name="Google Shape;379;p44"/>
          <p:cNvSpPr txBox="1"/>
          <p:nvPr/>
        </p:nvSpPr>
        <p:spPr>
          <a:xfrm>
            <a:off x="2043197" y="4768700"/>
            <a:ext cx="1766509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Phosphate group (—</a:t>
            </a:r>
            <a:r>
              <a:rPr b="1"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OPO</a:t>
            </a:r>
            <a:r>
              <a:rPr b="1" baseline="-25000"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baseline="30000"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lang="en-US" sz="1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</a:t>
            </a: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4"/>
          <p:cNvSpPr txBox="1"/>
          <p:nvPr/>
        </p:nvSpPr>
        <p:spPr>
          <a:xfrm>
            <a:off x="3941847" y="4756000"/>
            <a:ext cx="647613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Organic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phosphate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4"/>
          <p:cNvSpPr txBox="1"/>
          <p:nvPr/>
        </p:nvSpPr>
        <p:spPr>
          <a:xfrm>
            <a:off x="6369886" y="5083018"/>
            <a:ext cx="647613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Glycerol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phosphate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4"/>
          <p:cNvSpPr txBox="1"/>
          <p:nvPr/>
        </p:nvSpPr>
        <p:spPr>
          <a:xfrm>
            <a:off x="2036848" y="5668020"/>
            <a:ext cx="1336904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Methyl group (—</a:t>
            </a:r>
            <a:r>
              <a:rPr b="1"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b="1" baseline="-25000" lang="en-US" sz="1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4"/>
          <p:cNvSpPr txBox="1"/>
          <p:nvPr/>
        </p:nvSpPr>
        <p:spPr>
          <a:xfrm>
            <a:off x="3944228" y="5679925"/>
            <a:ext cx="668453" cy="28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Methylated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compound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4"/>
          <p:cNvSpPr txBox="1"/>
          <p:nvPr/>
        </p:nvSpPr>
        <p:spPr>
          <a:xfrm>
            <a:off x="6073023" y="5878363"/>
            <a:ext cx="1037143" cy="153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5-Methylcytosine</a:t>
            </a:r>
            <a:endParaRPr/>
          </a:p>
        </p:txBody>
      </p:sp>
      <p:sp>
        <p:nvSpPr>
          <p:cNvPr id="385" name="Google Shape;385;p44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\\192.168.4.30\user\Manju\Untitled-1.png" id="386" name="Google Shape;386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6895" y="1252221"/>
            <a:ext cx="73025" cy="128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p45"/>
          <p:cNvPicPr preferRelativeResize="0"/>
          <p:nvPr/>
        </p:nvPicPr>
        <p:blipFill rotWithShape="1">
          <a:blip r:embed="rId3">
            <a:alphaModFix/>
          </a:blip>
          <a:srcRect b="5273" l="0" r="0" t="0"/>
          <a:stretch/>
        </p:blipFill>
        <p:spPr>
          <a:xfrm>
            <a:off x="298704" y="2060448"/>
            <a:ext cx="8546592" cy="2737104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5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4.9aa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45"/>
          <p:cNvSpPr txBox="1"/>
          <p:nvPr/>
        </p:nvSpPr>
        <p:spPr>
          <a:xfrm>
            <a:off x="433732" y="2274412"/>
            <a:ext cx="2675412" cy="269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Hydroxyl group (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—OH</a:t>
            </a:r>
            <a: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</p:txBody>
      </p:sp>
      <p:sp>
        <p:nvSpPr>
          <p:cNvPr id="394" name="Google Shape;394;p45"/>
          <p:cNvSpPr txBox="1"/>
          <p:nvPr/>
        </p:nvSpPr>
        <p:spPr>
          <a:xfrm>
            <a:off x="1380676" y="3499168"/>
            <a:ext cx="2561599" cy="269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(may be written HO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45"/>
          <p:cNvSpPr txBox="1"/>
          <p:nvPr/>
        </p:nvSpPr>
        <p:spPr>
          <a:xfrm>
            <a:off x="6392413" y="2573656"/>
            <a:ext cx="2317942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Ethanol, the alcohol</a:t>
            </a:r>
            <a:endParaRPr/>
          </a:p>
          <a:p>
            <a:pPr indent="0" lvl="0" marL="0" marR="0" rtl="0" algn="l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 in </a:t>
            </a:r>
            <a:b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alcoholic beverages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5"/>
          <p:cNvSpPr txBox="1"/>
          <p:nvPr/>
        </p:nvSpPr>
        <p:spPr>
          <a:xfrm>
            <a:off x="436113" y="4056381"/>
            <a:ext cx="8367034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Polar due to </a:t>
            </a:r>
            <a:r>
              <a:rPr b="1" lang="en-US" sz="19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electronegative oxygen</a:t>
            </a:r>
            <a: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Forms hydrogen bonds with water.</a:t>
            </a:r>
            <a:endParaRPr/>
          </a:p>
          <a:p>
            <a:pPr indent="0" lvl="0" marL="0" marR="0" rtl="0" algn="l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Compound name: Alcohol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45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2" name="Google Shape;402;p46"/>
          <p:cNvPicPr preferRelativeResize="0"/>
          <p:nvPr/>
        </p:nvPicPr>
        <p:blipFill rotWithShape="1">
          <a:blip r:embed="rId3">
            <a:alphaModFix/>
          </a:blip>
          <a:srcRect b="3882" l="0" r="0" t="0"/>
          <a:stretch/>
        </p:blipFill>
        <p:spPr>
          <a:xfrm>
            <a:off x="298704" y="1542288"/>
            <a:ext cx="8546592" cy="3773424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46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4.9ab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46"/>
          <p:cNvSpPr txBox="1"/>
          <p:nvPr/>
        </p:nvSpPr>
        <p:spPr>
          <a:xfrm>
            <a:off x="531495" y="1728788"/>
            <a:ext cx="2933495" cy="2693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Carbonyl group (   C </a:t>
            </a:r>
            <a:r>
              <a:rPr b="1"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═</a:t>
            </a:r>
            <a:r>
              <a:rPr b="1"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O)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46"/>
          <p:cNvSpPr txBox="1"/>
          <p:nvPr/>
        </p:nvSpPr>
        <p:spPr>
          <a:xfrm>
            <a:off x="4035108" y="3262313"/>
            <a:ext cx="2281074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Acetone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丙酮</a:t>
            </a:r>
            <a: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0" marL="0" marR="0" rtl="0" algn="l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simplest ketone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46"/>
          <p:cNvSpPr txBox="1"/>
          <p:nvPr/>
        </p:nvSpPr>
        <p:spPr>
          <a:xfrm>
            <a:off x="6687820" y="3294063"/>
            <a:ext cx="1412246" cy="538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Propanal,</a:t>
            </a:r>
            <a:endParaRPr/>
          </a:p>
          <a:p>
            <a:pPr indent="0" lvl="0" marL="0" marR="0" rtl="0" algn="l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aldehyde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6"/>
          <p:cNvSpPr txBox="1"/>
          <p:nvPr/>
        </p:nvSpPr>
        <p:spPr>
          <a:xfrm>
            <a:off x="531495" y="4264025"/>
            <a:ext cx="7925246" cy="8079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Sugars with ketone groups are called ketoses; those with aldehydes</a:t>
            </a:r>
            <a:endParaRPr/>
          </a:p>
          <a:p>
            <a:pPr indent="0" lvl="0" marL="0" marR="0" rtl="0" algn="l">
              <a:lnSpc>
                <a:spcPct val="1105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called aldoses.</a:t>
            </a:r>
            <a:endParaRPr/>
          </a:p>
          <a:p>
            <a:pPr indent="0" lvl="0" marL="0" marR="0" rtl="0" algn="l">
              <a:lnSpc>
                <a:spcPct val="8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Compound name: Ketone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酮</a:t>
            </a:r>
            <a:r>
              <a:rPr b="1"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aldehyde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醛</a:t>
            </a:r>
            <a:endParaRPr b="1" sz="1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6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\\192.168.4.30\user\Manju\Untitled-2.png" id="409" name="Google Shape;409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9519" y="1693546"/>
            <a:ext cx="195263" cy="341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47"/>
          <p:cNvPicPr preferRelativeResize="0"/>
          <p:nvPr/>
        </p:nvPicPr>
        <p:blipFill rotWithShape="1">
          <a:blip r:embed="rId3">
            <a:alphaModFix/>
          </a:blip>
          <a:srcRect b="4698" l="0" r="0" t="0"/>
          <a:stretch/>
        </p:blipFill>
        <p:spPr>
          <a:xfrm>
            <a:off x="298704" y="1883664"/>
            <a:ext cx="8546592" cy="3090672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7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4.9ac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7"/>
          <p:cNvSpPr txBox="1"/>
          <p:nvPr/>
        </p:nvSpPr>
        <p:spPr>
          <a:xfrm>
            <a:off x="444754" y="2029143"/>
            <a:ext cx="2911053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Carboxyl group (—COOH)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7"/>
          <p:cNvSpPr txBox="1"/>
          <p:nvPr/>
        </p:nvSpPr>
        <p:spPr>
          <a:xfrm>
            <a:off x="3842004" y="3399155"/>
            <a:ext cx="2000548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Acetic acid, which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gives vinegar its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 taste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7"/>
          <p:cNvSpPr txBox="1"/>
          <p:nvPr/>
        </p:nvSpPr>
        <p:spPr>
          <a:xfrm>
            <a:off x="6062917" y="3399155"/>
            <a:ext cx="264174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Ionized form of —COOH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(carboxylate ion),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found in cells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7"/>
          <p:cNvSpPr txBox="1"/>
          <p:nvPr/>
        </p:nvSpPr>
        <p:spPr>
          <a:xfrm>
            <a:off x="520954" y="4351655"/>
            <a:ext cx="5514330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Acts as an acid.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Compound name: Carboxylic acid, or organic acid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7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5" name="Google Shape;425;p48"/>
          <p:cNvPicPr preferRelativeResize="0"/>
          <p:nvPr/>
        </p:nvPicPr>
        <p:blipFill rotWithShape="1">
          <a:blip r:embed="rId3">
            <a:alphaModFix/>
          </a:blip>
          <a:srcRect b="4487" l="0" r="0" t="0"/>
          <a:stretch/>
        </p:blipFill>
        <p:spPr>
          <a:xfrm>
            <a:off x="298704" y="1807464"/>
            <a:ext cx="8546592" cy="3243072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48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4.9ad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8"/>
          <p:cNvSpPr txBox="1"/>
          <p:nvPr/>
        </p:nvSpPr>
        <p:spPr>
          <a:xfrm>
            <a:off x="496874" y="1948409"/>
            <a:ext cx="2367636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Amino group (—NH</a:t>
            </a:r>
            <a:r>
              <a:rPr b="1"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48"/>
          <p:cNvSpPr txBox="1"/>
          <p:nvPr/>
        </p:nvSpPr>
        <p:spPr>
          <a:xfrm>
            <a:off x="3890949" y="3432722"/>
            <a:ext cx="270586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Glycine, an amino acid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(note its carboxyl group)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8"/>
          <p:cNvSpPr txBox="1"/>
          <p:nvPr/>
        </p:nvSpPr>
        <p:spPr>
          <a:xfrm>
            <a:off x="7235812" y="3432722"/>
            <a:ext cx="1487587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Ionized form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—NH</a:t>
            </a:r>
            <a:r>
              <a:rPr b="1"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found in cells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8"/>
          <p:cNvSpPr txBox="1"/>
          <p:nvPr/>
        </p:nvSpPr>
        <p:spPr>
          <a:xfrm>
            <a:off x="431787" y="4382047"/>
            <a:ext cx="2722925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Acts as a base.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Compound name: Amine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48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6" name="Google Shape;436;p49"/>
          <p:cNvPicPr preferRelativeResize="0"/>
          <p:nvPr/>
        </p:nvPicPr>
        <p:blipFill rotWithShape="1">
          <a:blip r:embed="rId3">
            <a:alphaModFix/>
          </a:blip>
          <a:srcRect b="4104" l="0" r="0" t="0"/>
          <a:stretch/>
        </p:blipFill>
        <p:spPr>
          <a:xfrm>
            <a:off x="298704" y="1648968"/>
            <a:ext cx="8546592" cy="3560064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49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4.9ba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49"/>
          <p:cNvSpPr txBox="1"/>
          <p:nvPr/>
        </p:nvSpPr>
        <p:spPr>
          <a:xfrm>
            <a:off x="511576" y="1893406"/>
            <a:ext cx="2680221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Sulfhydryl group (—SH)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9"/>
          <p:cNvSpPr txBox="1"/>
          <p:nvPr/>
        </p:nvSpPr>
        <p:spPr>
          <a:xfrm>
            <a:off x="6216257" y="2659375"/>
            <a:ext cx="2436564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Cysteine, a sulfur-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containing amino acid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9"/>
          <p:cNvSpPr txBox="1"/>
          <p:nvPr/>
        </p:nvSpPr>
        <p:spPr>
          <a:xfrm>
            <a:off x="1237064" y="3574568"/>
            <a:ext cx="244938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(may be written HS—)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9"/>
          <p:cNvSpPr txBox="1"/>
          <p:nvPr/>
        </p:nvSpPr>
        <p:spPr>
          <a:xfrm>
            <a:off x="609206" y="4235761"/>
            <a:ext cx="7677294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—SH groups can react, forming a “cross-link” that helps stabilize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protein structure.</a:t>
            </a:r>
            <a:endParaRPr/>
          </a:p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Compound name: Thiol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硫醇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9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7" name="Google Shape;447;p50"/>
          <p:cNvPicPr preferRelativeResize="0"/>
          <p:nvPr/>
        </p:nvPicPr>
        <p:blipFill rotWithShape="1">
          <a:blip r:embed="rId3">
            <a:alphaModFix/>
          </a:blip>
          <a:srcRect b="4620" l="0" r="0" t="0"/>
          <a:stretch/>
        </p:blipFill>
        <p:spPr>
          <a:xfrm>
            <a:off x="298704" y="1856232"/>
            <a:ext cx="8546592" cy="3145536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5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4.9bb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50"/>
          <p:cNvSpPr txBox="1"/>
          <p:nvPr/>
        </p:nvSpPr>
        <p:spPr>
          <a:xfrm>
            <a:off x="467046" y="2004062"/>
            <a:ext cx="3156313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Phosphate group (—OPO</a:t>
            </a:r>
            <a:r>
              <a:rPr b="1"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baseline="30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baseline="3000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−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50"/>
          <p:cNvSpPr txBox="1"/>
          <p:nvPr/>
        </p:nvSpPr>
        <p:spPr>
          <a:xfrm>
            <a:off x="6520184" y="2412049"/>
            <a:ext cx="2218556" cy="12824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Glycerol phosphate,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takes part in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important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chemical reactions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cells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50"/>
          <p:cNvSpPr txBox="1"/>
          <p:nvPr/>
        </p:nvSpPr>
        <p:spPr>
          <a:xfrm>
            <a:off x="467046" y="4072574"/>
            <a:ext cx="786112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Contributes negative charge. When attached, confers on a molecule the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ability to react with water, releasing energy.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Compound name: Organic phosphate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50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51"/>
          <p:cNvPicPr preferRelativeResize="0"/>
          <p:nvPr/>
        </p:nvPicPr>
        <p:blipFill rotWithShape="1">
          <a:blip r:embed="rId3">
            <a:alphaModFix/>
          </a:blip>
          <a:srcRect b="4295" l="0" r="0" t="0"/>
          <a:stretch/>
        </p:blipFill>
        <p:spPr>
          <a:xfrm>
            <a:off x="298704" y="1731264"/>
            <a:ext cx="8546592" cy="3395472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51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4.9bc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51"/>
          <p:cNvSpPr txBox="1"/>
          <p:nvPr/>
        </p:nvSpPr>
        <p:spPr>
          <a:xfrm>
            <a:off x="532761" y="1929770"/>
            <a:ext cx="2263440" cy="2436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77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Methyl group (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</a:t>
            </a:r>
            <a:r>
              <a:rPr b="1"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b="1" baseline="-25000"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51"/>
          <p:cNvSpPr txBox="1"/>
          <p:nvPr/>
        </p:nvSpPr>
        <p:spPr>
          <a:xfrm>
            <a:off x="6150923" y="2306008"/>
            <a:ext cx="2377254" cy="12182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5-Methylcytosine, a</a:t>
            </a:r>
            <a:endParaRPr/>
          </a:p>
          <a:p>
            <a:pPr indent="0" lvl="0" marL="0" marR="0" rtl="0" algn="l">
              <a:lnSpc>
                <a:spcPct val="114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 of DNA</a:t>
            </a:r>
            <a:endParaRPr/>
          </a:p>
          <a:p>
            <a:pPr indent="0" lvl="0" marL="0" marR="0" rtl="0" algn="l">
              <a:lnSpc>
                <a:spcPct val="114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has been modified</a:t>
            </a:r>
            <a:endParaRPr/>
          </a:p>
          <a:p>
            <a:pPr indent="0" lvl="0" marL="0" marR="0" rtl="0" algn="l">
              <a:lnSpc>
                <a:spcPct val="114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addition of a methyl</a:t>
            </a:r>
            <a:endParaRPr/>
          </a:p>
          <a:p>
            <a:pPr indent="0" lvl="0" marL="0" marR="0" rtl="0" algn="l">
              <a:lnSpc>
                <a:spcPct val="114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51"/>
          <p:cNvSpPr txBox="1"/>
          <p:nvPr/>
        </p:nvSpPr>
        <p:spPr>
          <a:xfrm>
            <a:off x="532761" y="4290383"/>
            <a:ext cx="6868803" cy="730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4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Affects the expression of genes. Affects the shape and function of</a:t>
            </a:r>
            <a:endParaRPr/>
          </a:p>
          <a:p>
            <a:pPr indent="0" lvl="0" marL="0" marR="0" rtl="0" algn="l">
              <a:lnSpc>
                <a:spcPct val="114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sex hormones.</a:t>
            </a:r>
            <a:endParaRPr/>
          </a:p>
          <a:p>
            <a:pPr indent="0" lvl="0" marL="0" marR="0" rtl="0" algn="l">
              <a:lnSpc>
                <a:spcPct val="1141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Compound name: Methylated compound</a:t>
            </a:r>
            <a:endParaRPr b="1"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51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 4.1: Organic chemistry is the study of carbon compounds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Organic chemistry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 study of compounds that contain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carbon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regardless of origin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Organic compounds range from simple molecules to colossal ones</a:t>
            </a:r>
            <a:endParaRPr/>
          </a:p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2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ATP: An Important Source of Energy for Cellular Processes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52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important organic phosphate is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adenosine triphosphate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三磷酸腺苷(</a:t>
            </a: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ATP consists of an organic molecule called adenosine attached to a string of three phosphate groups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ATP stores the potential to react with water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reaction releases energy that can be used by the cell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52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53"/>
          <p:cNvPicPr preferRelativeResize="0"/>
          <p:nvPr/>
        </p:nvPicPr>
        <p:blipFill rotWithShape="1">
          <a:blip r:embed="rId3">
            <a:alphaModFix/>
          </a:blip>
          <a:srcRect b="5605" l="0" r="0" t="0"/>
          <a:stretch/>
        </p:blipFill>
        <p:spPr>
          <a:xfrm>
            <a:off x="298704" y="2145792"/>
            <a:ext cx="8546592" cy="2566416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53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4.UN05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3"/>
          <p:cNvSpPr txBox="1"/>
          <p:nvPr/>
        </p:nvSpPr>
        <p:spPr>
          <a:xfrm>
            <a:off x="6915308" y="3234665"/>
            <a:ext cx="1572546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Adenosine</a:t>
            </a:r>
            <a:endParaRPr/>
          </a:p>
        </p:txBody>
      </p:sp>
      <p:sp>
        <p:nvSpPr>
          <p:cNvPr id="477" name="Google Shape;477;p53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53"/>
          <p:cNvSpPr txBox="1"/>
          <p:nvPr/>
        </p:nvSpPr>
        <p:spPr>
          <a:xfrm>
            <a:off x="1676400" y="914400"/>
            <a:ext cx="5943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ATP phosphate chain</a:t>
            </a:r>
            <a:endParaRPr sz="2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54"/>
          <p:cNvPicPr preferRelativeResize="0"/>
          <p:nvPr/>
        </p:nvPicPr>
        <p:blipFill rotWithShape="1">
          <a:blip r:embed="rId3">
            <a:alphaModFix/>
          </a:blip>
          <a:srcRect b="9124" l="0" r="0" t="0"/>
          <a:stretch/>
        </p:blipFill>
        <p:spPr>
          <a:xfrm>
            <a:off x="298704" y="2670048"/>
            <a:ext cx="8546592" cy="1517904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4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4.UN06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54"/>
          <p:cNvSpPr txBox="1"/>
          <p:nvPr/>
        </p:nvSpPr>
        <p:spPr>
          <a:xfrm>
            <a:off x="1464122" y="3169721"/>
            <a:ext cx="1179810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Adenosine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54"/>
          <p:cNvSpPr txBox="1"/>
          <p:nvPr/>
        </p:nvSpPr>
        <p:spPr>
          <a:xfrm>
            <a:off x="1197422" y="3645969"/>
            <a:ext cx="444545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ATP</a:t>
            </a:r>
            <a:endParaRPr/>
          </a:p>
        </p:txBody>
      </p:sp>
      <p:sp>
        <p:nvSpPr>
          <p:cNvPr id="487" name="Google Shape;487;p54"/>
          <p:cNvSpPr txBox="1"/>
          <p:nvPr/>
        </p:nvSpPr>
        <p:spPr>
          <a:xfrm>
            <a:off x="2817706" y="2668075"/>
            <a:ext cx="956993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Reacts</a:t>
            </a:r>
            <a:endParaRPr/>
          </a:p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H</a:t>
            </a:r>
            <a:r>
              <a:rPr b="1"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54"/>
          <p:cNvSpPr txBox="1"/>
          <p:nvPr/>
        </p:nvSpPr>
        <p:spPr>
          <a:xfrm>
            <a:off x="4061272" y="3181626"/>
            <a:ext cx="15388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489" name="Google Shape;489;p54"/>
          <p:cNvSpPr txBox="1"/>
          <p:nvPr/>
        </p:nvSpPr>
        <p:spPr>
          <a:xfrm>
            <a:off x="4834344" y="3165377"/>
            <a:ext cx="1179810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Adenosine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4"/>
          <p:cNvSpPr txBox="1"/>
          <p:nvPr/>
        </p:nvSpPr>
        <p:spPr>
          <a:xfrm>
            <a:off x="4759020" y="3643588"/>
            <a:ext cx="487313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ADP</a:t>
            </a:r>
            <a:endParaRPr/>
          </a:p>
        </p:txBody>
      </p:sp>
      <p:sp>
        <p:nvSpPr>
          <p:cNvPr id="491" name="Google Shape;491;p54"/>
          <p:cNvSpPr txBox="1"/>
          <p:nvPr/>
        </p:nvSpPr>
        <p:spPr>
          <a:xfrm>
            <a:off x="7930807" y="3161782"/>
            <a:ext cx="782265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Energy</a:t>
            </a:r>
            <a:endParaRPr/>
          </a:p>
        </p:txBody>
      </p:sp>
      <p:sp>
        <p:nvSpPr>
          <p:cNvPr id="492" name="Google Shape;492;p54"/>
          <p:cNvSpPr txBox="1"/>
          <p:nvPr/>
        </p:nvSpPr>
        <p:spPr>
          <a:xfrm>
            <a:off x="6488585" y="3643588"/>
            <a:ext cx="116698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Inorganic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phosphate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54"/>
          <p:cNvSpPr txBox="1"/>
          <p:nvPr/>
        </p:nvSpPr>
        <p:spPr>
          <a:xfrm>
            <a:off x="4456558" y="3181631"/>
            <a:ext cx="15388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494" name="Google Shape;494;p54"/>
          <p:cNvSpPr txBox="1"/>
          <p:nvPr/>
        </p:nvSpPr>
        <p:spPr>
          <a:xfrm>
            <a:off x="6884656" y="3174901"/>
            <a:ext cx="15388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495" name="Google Shape;495;p54"/>
          <p:cNvSpPr txBox="1"/>
          <p:nvPr/>
        </p:nvSpPr>
        <p:spPr>
          <a:xfrm>
            <a:off x="7125138" y="3291599"/>
            <a:ext cx="57708" cy="239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54"/>
          <p:cNvSpPr txBox="1"/>
          <p:nvPr/>
        </p:nvSpPr>
        <p:spPr>
          <a:xfrm>
            <a:off x="1106192" y="3176068"/>
            <a:ext cx="15388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54"/>
          <p:cNvSpPr txBox="1"/>
          <p:nvPr/>
        </p:nvSpPr>
        <p:spPr>
          <a:xfrm>
            <a:off x="737121" y="3176864"/>
            <a:ext cx="15388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498" name="Google Shape;498;p54"/>
          <p:cNvSpPr txBox="1"/>
          <p:nvPr/>
        </p:nvSpPr>
        <p:spPr>
          <a:xfrm>
            <a:off x="370409" y="3181991"/>
            <a:ext cx="15388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endParaRPr/>
          </a:p>
        </p:txBody>
      </p:sp>
      <p:sp>
        <p:nvSpPr>
          <p:cNvPr id="499" name="Google Shape;499;p54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54"/>
          <p:cNvSpPr txBox="1"/>
          <p:nvPr/>
        </p:nvSpPr>
        <p:spPr>
          <a:xfrm>
            <a:off x="1641967" y="1143000"/>
            <a:ext cx="582563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ATP to ADP reaction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5"/>
          <p:cNvSpPr txBox="1"/>
          <p:nvPr>
            <p:ph type="title"/>
          </p:nvPr>
        </p:nvSpPr>
        <p:spPr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Chemical Elements of Life: </a:t>
            </a:r>
            <a:r>
              <a:rPr b="1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Review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5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versatility of carbon makes possible the great diversity of organic molecules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Variation at the molecular level lies at the foundation of all biological diversity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5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0" y="0"/>
            <a:ext cx="91440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22860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Organic Molecules and the Origin of Life on Earth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Stanley Miller’s classic experiment demonstrated the abiotic synthesis of organic compounds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Experiments support the idea that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abiotic synthesis of organic compounds,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perhaps near volcanoes, could have been a stage in the origin of life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2315" l="0" r="0" t="0"/>
          <a:stretch/>
        </p:blipFill>
        <p:spPr>
          <a:xfrm>
            <a:off x="1959864" y="213360"/>
            <a:ext cx="5224272" cy="643128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4.2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5610962" y="218286"/>
            <a:ext cx="1577355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“Atmosphere”</a:t>
            </a:r>
            <a:endParaRPr/>
          </a:p>
        </p:txBody>
      </p:sp>
      <p:sp>
        <p:nvSpPr>
          <p:cNvPr id="89" name="Google Shape;89;p18"/>
          <p:cNvSpPr txBox="1"/>
          <p:nvPr/>
        </p:nvSpPr>
        <p:spPr>
          <a:xfrm>
            <a:off x="3234474" y="697712"/>
            <a:ext cx="1325106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 vapor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 rot="1483104">
            <a:off x="4779904" y="1400178"/>
            <a:ext cx="418384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</a:t>
            </a:r>
            <a:r>
              <a:rPr b="1"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baseline="-2500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5098199" y="462762"/>
            <a:ext cx="418384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</a:t>
            </a:r>
            <a:r>
              <a:rPr b="1"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6004662" y="913612"/>
            <a:ext cx="1051570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Electrode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 rot="-1407811">
            <a:off x="5358554" y="1447017"/>
            <a:ext cx="251672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baseline="-25000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5799874" y="2112174"/>
            <a:ext cx="1205458" cy="256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Condenser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3394812" y="2878937"/>
            <a:ext cx="1500411" cy="1025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Cooled “rain”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containing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organic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molecules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6552349" y="3082137"/>
            <a:ext cx="602729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Cold</a:t>
            </a:r>
            <a:endParaRPr/>
          </a:p>
          <a:p>
            <a:pPr indent="0" lvl="0" marL="0" marR="0" rt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water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3274170" y="5083974"/>
            <a:ext cx="615553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baseline="-2500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endParaRPr/>
          </a:p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“sea”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3375803" y="6097594"/>
            <a:ext cx="1962076" cy="512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for</a:t>
            </a:r>
            <a:endParaRPr/>
          </a:p>
          <a:p>
            <a:pPr indent="0" lvl="0" marL="0" marR="0" rtl="0" algn="ctr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chemical analysis</a:t>
            </a:r>
            <a:endParaRPr b="1"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5610225" y="461963"/>
            <a:ext cx="273844" cy="283368"/>
          </a:xfrm>
          <a:custGeom>
            <a:rect b="b" l="l" r="r" t="t"/>
            <a:pathLst>
              <a:path extrusionOk="0" h="283368" w="273844">
                <a:moveTo>
                  <a:pt x="0" y="283368"/>
                </a:moveTo>
                <a:lnTo>
                  <a:pt x="273844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5998369" y="1171575"/>
            <a:ext cx="280987" cy="250031"/>
          </a:xfrm>
          <a:custGeom>
            <a:rect b="b" l="l" r="r" t="t"/>
            <a:pathLst>
              <a:path extrusionOk="0" h="250031" w="280987">
                <a:moveTo>
                  <a:pt x="0" y="250031"/>
                </a:moveTo>
                <a:lnTo>
                  <a:pt x="280987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5486400" y="2266950"/>
            <a:ext cx="285750" cy="152400"/>
          </a:xfrm>
          <a:custGeom>
            <a:rect b="b" l="l" r="r" t="t"/>
            <a:pathLst>
              <a:path extrusionOk="0" h="152400" w="285750">
                <a:moveTo>
                  <a:pt x="0" y="152400"/>
                </a:moveTo>
                <a:lnTo>
                  <a:pt x="28575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4274344" y="3867150"/>
            <a:ext cx="952500" cy="642938"/>
          </a:xfrm>
          <a:custGeom>
            <a:rect b="b" l="l" r="r" t="t"/>
            <a:pathLst>
              <a:path extrusionOk="0" h="642938" w="952500">
                <a:moveTo>
                  <a:pt x="952500" y="642938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3207544" y="4855369"/>
            <a:ext cx="326231" cy="233362"/>
          </a:xfrm>
          <a:custGeom>
            <a:rect b="b" l="l" r="r" t="t"/>
            <a:pathLst>
              <a:path extrusionOk="0" h="233362" w="326231">
                <a:moveTo>
                  <a:pt x="0" y="0"/>
                </a:moveTo>
                <a:lnTo>
                  <a:pt x="326231" y="233362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5440755" y="4552127"/>
            <a:ext cx="370324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organic molecules form under conditions estimated to simulate those on the early Earth?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4.UN01b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 rotWithShape="1">
          <a:blip r:embed="rId3">
            <a:alphaModFix/>
          </a:blip>
          <a:srcRect b="3255" l="0" r="0" t="0"/>
          <a:stretch/>
        </p:blipFill>
        <p:spPr>
          <a:xfrm>
            <a:off x="298704" y="1164336"/>
            <a:ext cx="8546592" cy="4529328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0800" y="146375"/>
            <a:ext cx="2621507" cy="237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2096523" y="691126"/>
            <a:ext cx="246931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Miller’s notes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6225653" y="2502601"/>
            <a:ext cx="2971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Miller’s original vials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0" y="0"/>
            <a:ext cx="3612316" cy="343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Figure 4.UN01a</a:t>
            </a:r>
            <a:endParaRPr b="0" i="0" sz="1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4013" l="0" r="0" t="0"/>
          <a:stretch/>
        </p:blipFill>
        <p:spPr>
          <a:xfrm>
            <a:off x="298704" y="1606296"/>
            <a:ext cx="8546592" cy="3645408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1524000" y="990600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Experiment data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152400" y="1272910"/>
            <a:ext cx="8839199" cy="52171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137150" wrap="square" tIns="0">
            <a:noAutofit/>
          </a:bodyPr>
          <a:lstStyle/>
          <a:p>
            <a:pPr indent="-347472" lvl="0" marL="347472" marR="0" rtl="0" algn="l">
              <a:spcBef>
                <a:spcPts val="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overall percentages of the major elements of life—C, H, O, N, S, and P—are quite uniform from one organism to another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 of carbon’s ability to form four bonds, these building blocks can be used to make an inexhaustible variety of organic molecules</a:t>
            </a:r>
            <a:endParaRPr/>
          </a:p>
          <a:p>
            <a:pPr indent="-347472" lvl="0" marL="347472" marR="0" rtl="0" algn="l">
              <a:spcBef>
                <a:spcPts val="1200"/>
              </a:spcBef>
              <a:spcAft>
                <a:spcPts val="0"/>
              </a:spcAft>
              <a:buClr>
                <a:srgbClr val="DF4A20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great diversity of organisms on the planet is due to the versatility of carbon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1"/>
          <p:cNvSpPr txBox="1"/>
          <p:nvPr>
            <p:ph idx="11" type="ftr"/>
          </p:nvPr>
        </p:nvSpPr>
        <p:spPr>
          <a:xfrm>
            <a:off x="66575" y="6586347"/>
            <a:ext cx="3086100" cy="232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2018 Pearson Education Ltd.</a:t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5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ampbell11e_LectureDesign">
  <a:themeElements>
    <a:clrScheme name="1_CC4eActiveLectureQuestions 15">
      <a:dk1>
        <a:srgbClr val="000000"/>
      </a:dk1>
      <a:lt1>
        <a:srgbClr val="FFFFFF"/>
      </a:lt1>
      <a:dk2>
        <a:srgbClr val="0060AF"/>
      </a:dk2>
      <a:lt2>
        <a:srgbClr val="000000"/>
      </a:lt2>
      <a:accent1>
        <a:srgbClr val="F7955A"/>
      </a:accent1>
      <a:accent2>
        <a:srgbClr val="009247"/>
      </a:accent2>
      <a:accent3>
        <a:srgbClr val="FFFFFF"/>
      </a:accent3>
      <a:accent4>
        <a:srgbClr val="000000"/>
      </a:accent4>
      <a:accent5>
        <a:srgbClr val="FAC8B5"/>
      </a:accent5>
      <a:accent6>
        <a:srgbClr val="00843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