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  <p:sldMasterId id="2147483659" r:id="rId5"/>
    <p:sldMasterId id="2147483660" r:id="rId6"/>
    <p:sldMasterId id="214748366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</p:sldIdLst>
  <p:sldSz cy="6858000" cx="9144000"/>
  <p:notesSz cx="6858000" cy="9144000"/>
  <p:embeddedFontLst>
    <p:embeddedFont>
      <p:font typeface="Tahoma"/>
      <p:regular r:id="rId84"/>
      <p:bold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font" Target="fonts/Tahoma-regular.fntdata"/><Relationship Id="rId83" Type="http://schemas.openxmlformats.org/officeDocument/2006/relationships/slide" Target="slides/slide7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85" Type="http://schemas.openxmlformats.org/officeDocument/2006/relationships/font" Target="fonts/Tahoma-bold.fntdata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slide" Target="slides/slide67.xml"/><Relationship Id="rId30" Type="http://schemas.openxmlformats.org/officeDocument/2006/relationships/slide" Target="slides/slide22.xml"/><Relationship Id="rId74" Type="http://schemas.openxmlformats.org/officeDocument/2006/relationships/slide" Target="slides/slide66.xml"/><Relationship Id="rId33" Type="http://schemas.openxmlformats.org/officeDocument/2006/relationships/slide" Target="slides/slide25.xml"/><Relationship Id="rId77" Type="http://schemas.openxmlformats.org/officeDocument/2006/relationships/slide" Target="slides/slide69.xml"/><Relationship Id="rId32" Type="http://schemas.openxmlformats.org/officeDocument/2006/relationships/slide" Target="slides/slide24.xml"/><Relationship Id="rId76" Type="http://schemas.openxmlformats.org/officeDocument/2006/relationships/slide" Target="slides/slide68.xml"/><Relationship Id="rId35" Type="http://schemas.openxmlformats.org/officeDocument/2006/relationships/slide" Target="slides/slide27.xml"/><Relationship Id="rId79" Type="http://schemas.openxmlformats.org/officeDocument/2006/relationships/slide" Target="slides/slide71.xml"/><Relationship Id="rId34" Type="http://schemas.openxmlformats.org/officeDocument/2006/relationships/slide" Target="slides/slide26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6.2 Transformations between potential and kinetic energy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6.3 The two laws of thermodynamics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6.4 Order as a characteristic of life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6.5 The relationship of free energy to stability, work capacity, and spontaneous change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6.6 Free energy changes (</a:t>
            </a: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 exergonic and endergonic reactions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6.7 Equilibrium and work in an isolated hydroelectric system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 What causes these breaking waves to glow?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6.8 Equilibrium and work in open systems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6.9 The structure and hydrolysis of adenosine triphosphate (ATP)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2" name="Google Shape;40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6.10 How ATP drives chemical work: Energy coupling using ATP hydrolysis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3" name="Google Shape;46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6.11 How ATP drives transport and mechanical work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6.12 The ATP Cycle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5" name="Google Shape;525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6.UN02 In-text figure, sucrose hydrolysis, p. 151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8" name="Google Shape;548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6.13 Energy profile of an exergonic reaction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2" name="Google Shape;582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6.14 The effect of an enzyme on activation energy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4" name="Google Shape;614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6.15 Induced fit between an enzyme and its substrate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5" name="Google Shape;635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6.16_4 The active site and catalytic cycle of an enzyme (step 4)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6" name="Google Shape;716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6.17 Environmental factors affecting enzyme activity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6.UN01 In-text figure, generalized metabolic pathway, p. 142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1" name="Google Shape;771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6.18 Inhibition of enzyme activity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5" name="Google Shape;805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6.19 Mimicking evolution of an enzyme with a new function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0" name="Google Shape;850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6.20a Allosteric regulation of enzyme activity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0" name="Google Shape;880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6.20b Allosteric regulation of enzyme activity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8" name="Google Shape;898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6.21 Feedback inhibition in isoleucine synthesis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8" name="Google Shape;938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6.22 Organelles and structural order in metabolism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B30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645588"/>
            <a:ext cx="4495800" cy="536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6827225" y="6019800"/>
            <a:ext cx="21643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Presentations by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Nicole Tunbridge and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Kathleen Fitzpatrick</a:t>
            </a:r>
            <a:endParaRPr/>
          </a:p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0" y="649009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4876800" y="645587"/>
            <a:ext cx="4114800" cy="536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  <a:t>Chapter 6</a:t>
            </a:r>
            <a:br>
              <a:rPr b="1" i="0" lang="en-US" sz="32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and Life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and 2 line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_Title and Content">
  <p:cSld name="3 line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itle with Content">
  <p:cSld name="No Title with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8" name="Google Shape;48;p1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Pearson Education, Inc.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6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0" y="649009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Kinetic energy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energy associated with motion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Thermal energy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kinetic energy associated with random movement of atoms or molecules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thermal energy in transfer between objects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energy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energy that matter possesses because of its location or structure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Chemical energy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potential energy available for release in a chemical reaction	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can be converted from one form to another</a:t>
            </a:r>
            <a:endParaRPr/>
          </a:p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085088" y="213360"/>
            <a:ext cx="6973824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121706" y="216452"/>
            <a:ext cx="288963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diver has more potential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on the platform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 in the water.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5947706" y="216452"/>
            <a:ext cx="206466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Diving converts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energy to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kinetic energy.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1135994" y="5847315"/>
            <a:ext cx="35650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Climbing up converts the kinetic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of muscle movement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potential energy.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5265081" y="5847315"/>
            <a:ext cx="27742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diver has less potential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in the water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 on the platform.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2145338" y="959287"/>
            <a:ext cx="384949" cy="880236"/>
          </a:xfrm>
          <a:custGeom>
            <a:rect b="b" l="l" r="r" t="t"/>
            <a:pathLst>
              <a:path extrusionOk="0" h="880236" w="384949">
                <a:moveTo>
                  <a:pt x="375424" y="870711"/>
                </a:moveTo>
                <a:lnTo>
                  <a:pt x="9525" y="95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2624872" y="4691152"/>
            <a:ext cx="401421" cy="1202118"/>
          </a:xfrm>
          <a:custGeom>
            <a:rect b="b" l="l" r="r" t="t"/>
            <a:pathLst>
              <a:path extrusionOk="0" h="1202118" w="401421">
                <a:moveTo>
                  <a:pt x="391896" y="9525"/>
                </a:moveTo>
                <a:lnTo>
                  <a:pt x="9525" y="119259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5732753" y="5169063"/>
            <a:ext cx="1150442" cy="724204"/>
          </a:xfrm>
          <a:custGeom>
            <a:rect b="b" l="l" r="r" t="t"/>
            <a:pathLst>
              <a:path extrusionOk="0" h="724204" w="1150442">
                <a:moveTo>
                  <a:pt x="9525" y="9525"/>
                </a:moveTo>
                <a:lnTo>
                  <a:pt x="1140917" y="71467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6283739" y="959290"/>
            <a:ext cx="747623" cy="2301735"/>
          </a:xfrm>
          <a:custGeom>
            <a:rect b="b" l="l" r="r" t="t"/>
            <a:pathLst>
              <a:path extrusionOk="0" h="2301735" w="747623">
                <a:moveTo>
                  <a:pt x="9525" y="2292210"/>
                </a:moveTo>
                <a:lnTo>
                  <a:pt x="738098" y="95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Laws of Energy Transformation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Thermodynamics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study of energy transformations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isolated system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such as that approximated by liquid in a thermos, is unable to exchange energy or matter with its surroundings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open system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energy and matter can be transferred between the system and its surroundings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Organisms are open systems</a:t>
            </a:r>
            <a:endParaRPr/>
          </a:p>
        </p:txBody>
      </p:sp>
      <p:sp>
        <p:nvSpPr>
          <p:cNvPr id="156" name="Google Shape;156;p2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Law of Thermodynamics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first law of thermodynamics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energy of the universe is constant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can be transferred and transformed, but it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 be created or destroyed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law is also called the principle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conservation of energy</a:t>
            </a:r>
            <a:endParaRPr/>
          </a:p>
        </p:txBody>
      </p:sp>
      <p:sp>
        <p:nvSpPr>
          <p:cNvPr id="163" name="Google Shape;163;p2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5207" l="0" r="0" t="0"/>
          <a:stretch/>
        </p:blipFill>
        <p:spPr>
          <a:xfrm>
            <a:off x="298704" y="2042160"/>
            <a:ext cx="8546592" cy="277368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6355334" y="2228523"/>
            <a:ext cx="44403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57122" y="2336473"/>
            <a:ext cx="38311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</a:t>
            </a:r>
            <a:r>
              <a:rPr b="1" baseline="-2500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8441308" y="2582536"/>
            <a:ext cx="12022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2507234" y="3044498"/>
            <a:ext cx="91210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Chemical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food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051872" y="3203248"/>
            <a:ext cx="684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Kinetic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8339709" y="2949248"/>
            <a:ext cx="38311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332359" y="4554211"/>
            <a:ext cx="309539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First law of thermodynamics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3629597" y="4554211"/>
            <a:ext cx="339997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Second law of thermodynamics</a:t>
            </a:r>
            <a:endParaRPr/>
          </a:p>
        </p:txBody>
      </p:sp>
      <p:grpSp>
        <p:nvGrpSpPr>
          <p:cNvPr id="178" name="Google Shape;178;p28"/>
          <p:cNvGrpSpPr/>
          <p:nvPr/>
        </p:nvGrpSpPr>
        <p:grpSpPr>
          <a:xfrm>
            <a:off x="2092872" y="2930200"/>
            <a:ext cx="409600" cy="204800"/>
            <a:chOff x="3689436" y="4929882"/>
            <a:chExt cx="409600" cy="204800"/>
          </a:xfrm>
        </p:grpSpPr>
        <p:sp>
          <p:nvSpPr>
            <p:cNvPr id="179" name="Google Shape;179;p28"/>
            <p:cNvSpPr/>
            <p:nvPr/>
          </p:nvSpPr>
          <p:spPr>
            <a:xfrm>
              <a:off x="3689436" y="4929882"/>
              <a:ext cx="409600" cy="204800"/>
            </a:xfrm>
            <a:custGeom>
              <a:rect b="b" l="l" r="r" t="t"/>
              <a:pathLst>
                <a:path extrusionOk="0" h="204800" w="409600">
                  <a:moveTo>
                    <a:pt x="19050" y="19050"/>
                  </a:moveTo>
                  <a:lnTo>
                    <a:pt x="390550" y="185750"/>
                  </a:lnTo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698961" y="4939407"/>
              <a:ext cx="390550" cy="185750"/>
            </a:xfrm>
            <a:custGeom>
              <a:rect b="b" l="l" r="r" t="t"/>
              <a:pathLst>
                <a:path extrusionOk="0" h="185750" w="390550">
                  <a:moveTo>
                    <a:pt x="9525" y="9525"/>
                  </a:moveTo>
                  <a:lnTo>
                    <a:pt x="381025" y="17622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28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298704" y="1143000"/>
            <a:ext cx="85465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laws of thermodynamics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Law of Thermodynamics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every energy transfer or transformation, some energy is unusable and is often lost as heat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law of thermodynamics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energy transfer or transformation increases the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熵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the universe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is a measure of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molecular disorder, or randomness </a:t>
            </a:r>
            <a:endParaRPr/>
          </a:p>
        </p:txBody>
      </p:sp>
      <p:sp>
        <p:nvSpPr>
          <p:cNvPr id="189" name="Google Shape;189;p2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Living cells unavoidably convert organized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 of energy to heat, a more disordered form of energy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Spontaneous processes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自發過程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 without energy input; they can happen quickly or slowly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process to occur spontaneously, it must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increase the entrop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of the universe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decrease entropy are nonspontaneous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they will occur only if energy is provided</a:t>
            </a:r>
            <a:endParaRPr/>
          </a:p>
        </p:txBody>
      </p:sp>
      <p:sp>
        <p:nvSpPr>
          <p:cNvPr id="195" name="Google Shape;195;p3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Biological Order and Disorder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Organisms create ordered structures from less organized forms of energy and matter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Organisms also replace ordered forms of matter and energy in their surroundings with less ordered forms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animals consume complex molecules in their food and release smaller, lower energy molecules and heat into the surroundings</a:t>
            </a:r>
            <a:endParaRPr/>
          </a:p>
        </p:txBody>
      </p:sp>
      <p:sp>
        <p:nvSpPr>
          <p:cNvPr id="202" name="Google Shape;202;p3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464" y="320040"/>
            <a:ext cx="7815072" cy="621792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3123492" y="161105"/>
            <a:ext cx="5486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as a characteristic of life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evolution of more complex organisms does not violate the second law of thermodynamics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(disorder) may decrease in a particular system, such as an organism, as long as the total entropy of the system and surroundings increases</a:t>
            </a:r>
            <a:endParaRPr/>
          </a:p>
        </p:txBody>
      </p:sp>
      <p:sp>
        <p:nvSpPr>
          <p:cNvPr id="216" name="Google Shape;216;p3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Energy of Life</a:t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living cell is a miniature chemical factory where thousands of reactions occur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Cellular respiration extracts energy stored in sugars and other fuels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Cells apply this energy to perform work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organisms even convert energy to light, as in bioluminescence</a:t>
            </a:r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6362700" y="5183188"/>
            <a:ext cx="16287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6.2: The free-energy change of a reaction tells us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whether or not the reaction occurs spontaneously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Biologists want to know which reactions occur spontaneously and which require input of energy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 so, they need to determine the energy and entropy changes that occur in chemical reactions</a:t>
            </a:r>
            <a:endParaRPr/>
          </a:p>
        </p:txBody>
      </p:sp>
      <p:sp>
        <p:nvSpPr>
          <p:cNvPr id="223" name="Google Shape;223;p3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Free-Energy Change,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1" i="1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1" i="0" sz="3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living system’s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free energy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自由能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energy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 do work when temperature and pressure are uniform,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in a living cell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change in free energy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a process is related to the change in enthalpy—change in total energy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)—change in entropy (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and temperature in Kelvin units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−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(不考)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negative for all spontaneous processes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processes with zero or positive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never spontaneous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Spontaneous processes can be harnessed to perform work</a:t>
            </a:r>
            <a:endParaRPr/>
          </a:p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Energy, Stability, and Equilibrium</a:t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energy is a measure of a system’s instability, its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tendency to change to a more stable state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a spontaneous change,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free energy decreases and the stability of a system increases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Equilibrium is a state of maximum stability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 is spontaneous and can perform work only when it is moving toward equilibrium</a:t>
            </a:r>
            <a:endParaRPr/>
          </a:p>
        </p:txBody>
      </p:sp>
      <p:sp>
        <p:nvSpPr>
          <p:cNvPr id="244" name="Google Shape;244;p3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2495" l="0" r="0" t="0"/>
          <a:stretch/>
        </p:blipFill>
        <p:spPr>
          <a:xfrm>
            <a:off x="298704" y="649144"/>
            <a:ext cx="8546592" cy="595579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346975" y="714177"/>
            <a:ext cx="195181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097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free energy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higher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340625" y="1286471"/>
            <a:ext cx="136768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097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stable</a:t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340625" y="1561902"/>
            <a:ext cx="259558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097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work capacity</a:t>
            </a: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335863" y="2327076"/>
            <a:ext cx="276998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spontaneous change</a:t>
            </a:r>
            <a:endParaRPr/>
          </a:p>
        </p:txBody>
      </p:sp>
      <p:sp>
        <p:nvSpPr>
          <p:cNvPr id="255" name="Google Shape;255;p38"/>
          <p:cNvSpPr txBox="1"/>
          <p:nvPr/>
        </p:nvSpPr>
        <p:spPr>
          <a:xfrm>
            <a:off x="342213" y="2671564"/>
            <a:ext cx="338105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097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free energy of the system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decreases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0)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342213" y="3289101"/>
            <a:ext cx="3073277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097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becomes more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8"/>
          <p:cNvSpPr txBox="1"/>
          <p:nvPr/>
        </p:nvSpPr>
        <p:spPr>
          <a:xfrm>
            <a:off x="342213" y="3889174"/>
            <a:ext cx="329128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097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released free energy can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harnessed to do work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345387" y="5285383"/>
            <a:ext cx="201850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097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free energy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lower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347768" y="5906096"/>
            <a:ext cx="139333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097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stable</a:t>
            </a:r>
            <a:endParaRPr/>
          </a:p>
        </p:txBody>
      </p:sp>
      <p:sp>
        <p:nvSpPr>
          <p:cNvPr id="260" name="Google Shape;260;p38"/>
          <p:cNvSpPr txBox="1"/>
          <p:nvPr/>
        </p:nvSpPr>
        <p:spPr>
          <a:xfrm>
            <a:off x="355706" y="6222009"/>
            <a:ext cx="230063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1097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work capacity</a:t>
            </a:r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3156851" y="6116439"/>
            <a:ext cx="175689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328" lvl="0" marL="3383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Gravitational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motion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5347601" y="6114851"/>
            <a:ext cx="135934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Diffusion</a:t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7238313" y="6110089"/>
            <a:ext cx="137217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328" lvl="0" marL="338328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Chemical</a:t>
            </a:r>
            <a:b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reaction</a:t>
            </a:r>
            <a:endParaRPr/>
          </a:p>
        </p:txBody>
      </p:sp>
      <p:sp>
        <p:nvSpPr>
          <p:cNvPr id="264" name="Google Shape;264;p38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1066800" y="0"/>
            <a:ext cx="7848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relationship of free energy to stability, work capacity, and spontaneous change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 Energy and Metabolism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concept of free energy can be applied to the chemistry of life’s processes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Exergonic and Endergonic Reactions in Metabolism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exer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gonic reaction(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放能的)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proceeds with a net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release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free energy and is spontaneous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ender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gonic reaction(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吸能的)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bsorbs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free energy from its surroundings and is nonspontaneous</a:t>
            </a:r>
            <a:endParaRPr/>
          </a:p>
        </p:txBody>
      </p:sp>
      <p:sp>
        <p:nvSpPr>
          <p:cNvPr id="279" name="Google Shape;279;p4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1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157984" y="213360"/>
            <a:ext cx="482803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2320470" y="320946"/>
            <a:ext cx="4268797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Exergonic reaction: energy released, spontaneous</a:t>
            </a:r>
            <a:endParaRPr/>
          </a:p>
        </p:txBody>
      </p:sp>
      <p:sp>
        <p:nvSpPr>
          <p:cNvPr id="287" name="Google Shape;287;p41"/>
          <p:cNvSpPr txBox="1"/>
          <p:nvPr/>
        </p:nvSpPr>
        <p:spPr>
          <a:xfrm>
            <a:off x="2676070" y="747984"/>
            <a:ext cx="799899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Reactants</a:t>
            </a:r>
            <a:endParaRPr/>
          </a:p>
        </p:txBody>
      </p:sp>
      <p:sp>
        <p:nvSpPr>
          <p:cNvPr id="288" name="Google Shape;288;p41"/>
          <p:cNvSpPr txBox="1"/>
          <p:nvPr/>
        </p:nvSpPr>
        <p:spPr>
          <a:xfrm>
            <a:off x="6022520" y="1244871"/>
            <a:ext cx="83676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 of</a:t>
            </a:r>
            <a:endParaRPr/>
          </a:p>
          <a:p>
            <a:pPr indent="0" lvl="0" marL="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  <a:p>
            <a:pPr indent="0" lvl="0" marL="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released</a:t>
            </a:r>
            <a:endParaRPr/>
          </a:p>
          <a:p>
            <a:pPr indent="0" lvl="0" marL="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0)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4909683" y="2168796"/>
            <a:ext cx="724557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/>
          </a:p>
        </p:txBody>
      </p:sp>
      <p:sp>
        <p:nvSpPr>
          <p:cNvPr id="290" name="Google Shape;290;p41"/>
          <p:cNvSpPr txBox="1"/>
          <p:nvPr/>
        </p:nvSpPr>
        <p:spPr>
          <a:xfrm rot="-5400000">
            <a:off x="1886976" y="2109543"/>
            <a:ext cx="947375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energy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4122283" y="1976709"/>
            <a:ext cx="565861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2798308" y="3053034"/>
            <a:ext cx="1923604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of the reaction</a:t>
            </a:r>
            <a:endParaRPr/>
          </a:p>
        </p:txBody>
      </p:sp>
      <p:sp>
        <p:nvSpPr>
          <p:cNvPr id="293" name="Google Shape;293;p41"/>
          <p:cNvSpPr txBox="1"/>
          <p:nvPr/>
        </p:nvSpPr>
        <p:spPr>
          <a:xfrm>
            <a:off x="2260145" y="3586434"/>
            <a:ext cx="4688784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Endergonic reaction: energy required, nonspontaneous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4925558" y="3996009"/>
            <a:ext cx="724557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/>
          </a:p>
        </p:txBody>
      </p:sp>
      <p:sp>
        <p:nvSpPr>
          <p:cNvPr id="295" name="Google Shape;295;p41"/>
          <p:cNvSpPr txBox="1"/>
          <p:nvPr/>
        </p:nvSpPr>
        <p:spPr>
          <a:xfrm>
            <a:off x="6022520" y="4570684"/>
            <a:ext cx="83676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Amount of</a:t>
            </a:r>
            <a:endParaRPr/>
          </a:p>
          <a:p>
            <a:pPr indent="0" lvl="0" marL="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  <a:p>
            <a:pPr indent="0" lvl="0" marL="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endParaRPr/>
          </a:p>
          <a:p>
            <a:pPr indent="0" lvl="0" marL="0" marR="0" rtl="0" algn="ctr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0)</a:t>
            </a:r>
            <a:endParaRPr/>
          </a:p>
        </p:txBody>
      </p:sp>
      <p:sp>
        <p:nvSpPr>
          <p:cNvPr id="296" name="Google Shape;296;p41"/>
          <p:cNvSpPr txBox="1"/>
          <p:nvPr/>
        </p:nvSpPr>
        <p:spPr>
          <a:xfrm rot="-5400000">
            <a:off x="1899249" y="5350159"/>
            <a:ext cx="947375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energy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2674483" y="5429521"/>
            <a:ext cx="799899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Reactants</a:t>
            </a:r>
            <a:endParaRPr/>
          </a:p>
        </p:txBody>
      </p:sp>
      <p:sp>
        <p:nvSpPr>
          <p:cNvPr id="298" name="Google Shape;298;p41"/>
          <p:cNvSpPr txBox="1"/>
          <p:nvPr/>
        </p:nvSpPr>
        <p:spPr>
          <a:xfrm>
            <a:off x="3828595" y="5242196"/>
            <a:ext cx="565861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</p:txBody>
      </p:sp>
      <p:sp>
        <p:nvSpPr>
          <p:cNvPr id="299" name="Google Shape;299;p41"/>
          <p:cNvSpPr txBox="1"/>
          <p:nvPr/>
        </p:nvSpPr>
        <p:spPr>
          <a:xfrm>
            <a:off x="2798308" y="6315346"/>
            <a:ext cx="1923604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of the reaction</a:t>
            </a:r>
            <a:endParaRPr/>
          </a:p>
        </p:txBody>
      </p:sp>
      <p:sp>
        <p:nvSpPr>
          <p:cNvPr id="300" name="Google Shape;300;p41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Equilibrium and Metabolism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Reactions in a closed system eventually reach equilibrium and can then do no work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/>
          </a:blip>
          <a:srcRect b="4487" l="0" r="0" t="0"/>
          <a:stretch/>
        </p:blipFill>
        <p:spPr>
          <a:xfrm>
            <a:off x="298704" y="1807464"/>
            <a:ext cx="8546592" cy="324307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2763203" y="2258378"/>
            <a:ext cx="947375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</p:txBody>
      </p:sp>
      <p:sp>
        <p:nvSpPr>
          <p:cNvPr id="315" name="Google Shape;315;p43"/>
          <p:cNvSpPr txBox="1"/>
          <p:nvPr/>
        </p:nvSpPr>
        <p:spPr>
          <a:xfrm>
            <a:off x="7497128" y="2258378"/>
            <a:ext cx="947375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</p:txBody>
      </p:sp>
      <p:sp>
        <p:nvSpPr>
          <p:cNvPr id="316" name="Google Shape;316;p43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298704" y="1295400"/>
            <a:ext cx="85465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Equilibrium and work in an isolated hydroelectric system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4" y="947928"/>
            <a:ext cx="8546592" cy="496214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1253" y="3867393"/>
            <a:ext cx="2184043" cy="200863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 txBox="1"/>
          <p:nvPr/>
        </p:nvSpPr>
        <p:spPr>
          <a:xfrm>
            <a:off x="6661253" y="5876025"/>
            <a:ext cx="21840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Firefly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298704" y="452735"/>
            <a:ext cx="85465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causes these breaking waves to glow?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Cells are not in equilibrium; they are open systems experiencing a constant flow of materials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defining feature of life is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metabolism is never at equilibrium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catabolic pathway in a cell releases free energy in a series of reactions</a:t>
            </a:r>
            <a:endParaRPr/>
          </a:p>
        </p:txBody>
      </p:sp>
      <p:sp>
        <p:nvSpPr>
          <p:cNvPr id="323" name="Google Shape;323;p4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45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511808" y="213360"/>
            <a:ext cx="6120384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6.8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1563918" y="528556"/>
            <a:ext cx="22413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192" lvl="0" marL="393192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An open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hydroelectric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6107343" y="924637"/>
            <a:ext cx="71173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</p:txBody>
      </p:sp>
      <p:sp>
        <p:nvSpPr>
          <p:cNvPr id="332" name="Google Shape;332;p45"/>
          <p:cNvSpPr txBox="1"/>
          <p:nvPr/>
        </p:nvSpPr>
        <p:spPr>
          <a:xfrm>
            <a:off x="3295881" y="3513849"/>
            <a:ext cx="71173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</p:txBody>
      </p:sp>
      <p:sp>
        <p:nvSpPr>
          <p:cNvPr id="333" name="Google Shape;333;p45"/>
          <p:cNvSpPr txBox="1"/>
          <p:nvPr/>
        </p:nvSpPr>
        <p:spPr>
          <a:xfrm>
            <a:off x="4692881" y="3805949"/>
            <a:ext cx="71173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</p:txBody>
      </p:sp>
      <p:sp>
        <p:nvSpPr>
          <p:cNvPr id="334" name="Google Shape;334;p45"/>
          <p:cNvSpPr txBox="1"/>
          <p:nvPr/>
        </p:nvSpPr>
        <p:spPr>
          <a:xfrm>
            <a:off x="6145443" y="4171074"/>
            <a:ext cx="71173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</p:txBody>
      </p:sp>
      <p:sp>
        <p:nvSpPr>
          <p:cNvPr id="335" name="Google Shape;335;p45"/>
          <p:cNvSpPr txBox="1"/>
          <p:nvPr/>
        </p:nvSpPr>
        <p:spPr>
          <a:xfrm>
            <a:off x="1568680" y="6307850"/>
            <a:ext cx="56970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A multistep open hydroelectric system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152400" y="1836003"/>
            <a:ext cx="38552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Equilibrium and work in open systems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 txBox="1"/>
          <p:nvPr>
            <p:ph type="title"/>
          </p:nvPr>
        </p:nvSpPr>
        <p:spPr>
          <a:xfrm>
            <a:off x="0" y="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6.3: ATP powers cellular work by coupling exergonic reactions to endergonic reactions</a:t>
            </a:r>
            <a:endParaRPr/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cell does three main kinds of work: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Chemical work—pushing endergonic reactions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work—pumping substances against the direction of spontaneous movement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Mechanical work—such as contraction of muscle cells</a:t>
            </a:r>
            <a:endParaRPr/>
          </a:p>
        </p:txBody>
      </p:sp>
      <p:sp>
        <p:nvSpPr>
          <p:cNvPr id="344" name="Google Shape;344;p4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 work, cells manage energy resources by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energy coupling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能量耦合, the use of 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exergonic process to drive an endergonic one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energy coupling in cells is mediated by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350" name="Google Shape;350;p4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Structure and Hydrolysis of ATP</a:t>
            </a:r>
            <a:endParaRPr/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 (adenosine triphosphate)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cell’s energy shuttle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 is composed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ribose核糖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sugar), adenine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nitrogenous base), and three phosphate groups</a:t>
            </a:r>
            <a:endParaRPr/>
          </a:p>
        </p:txBody>
      </p:sp>
      <p:sp>
        <p:nvSpPr>
          <p:cNvPr id="357" name="Google Shape;357;p4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9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057400" y="213360"/>
            <a:ext cx="502920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6.9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5324360" y="283592"/>
            <a:ext cx="9105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Adenine</a:t>
            </a:r>
            <a:endParaRPr/>
          </a:p>
        </p:txBody>
      </p:sp>
      <p:sp>
        <p:nvSpPr>
          <p:cNvPr id="365" name="Google Shape;365;p49"/>
          <p:cNvSpPr txBox="1"/>
          <p:nvPr/>
        </p:nvSpPr>
        <p:spPr>
          <a:xfrm>
            <a:off x="2121164" y="1853629"/>
            <a:ext cx="242374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Triphosphate group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(3 phosphate groups)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9"/>
          <p:cNvSpPr txBox="1"/>
          <p:nvPr/>
        </p:nvSpPr>
        <p:spPr>
          <a:xfrm>
            <a:off x="2204922" y="2561654"/>
            <a:ext cx="26375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The structure of ATP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2250960" y="3363342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68" name="Google Shape;368;p49"/>
          <p:cNvSpPr txBox="1"/>
          <p:nvPr/>
        </p:nvSpPr>
        <p:spPr>
          <a:xfrm>
            <a:off x="2568460" y="3363342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69" name="Google Shape;369;p49"/>
          <p:cNvSpPr txBox="1"/>
          <p:nvPr/>
        </p:nvSpPr>
        <p:spPr>
          <a:xfrm>
            <a:off x="6095885" y="1879029"/>
            <a:ext cx="7694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Ribose</a:t>
            </a:r>
            <a:endParaRPr/>
          </a:p>
        </p:txBody>
      </p:sp>
      <p:sp>
        <p:nvSpPr>
          <p:cNvPr id="370" name="Google Shape;370;p49"/>
          <p:cNvSpPr txBox="1"/>
          <p:nvPr/>
        </p:nvSpPr>
        <p:spPr>
          <a:xfrm>
            <a:off x="2881197" y="3355404"/>
            <a:ext cx="104196" cy="186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1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71" name="Google Shape;371;p49"/>
          <p:cNvSpPr txBox="1"/>
          <p:nvPr/>
        </p:nvSpPr>
        <p:spPr>
          <a:xfrm>
            <a:off x="2203335" y="3866579"/>
            <a:ext cx="330430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Adenosine triphosphate (ATP)</a:t>
            </a:r>
            <a:endParaRPr/>
          </a:p>
        </p:txBody>
      </p:sp>
      <p:sp>
        <p:nvSpPr>
          <p:cNvPr id="372" name="Google Shape;372;p49"/>
          <p:cNvSpPr txBox="1"/>
          <p:nvPr/>
        </p:nvSpPr>
        <p:spPr>
          <a:xfrm>
            <a:off x="3509847" y="4364266"/>
            <a:ext cx="26449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373" name="Google Shape;373;p49"/>
          <p:cNvSpPr txBox="1"/>
          <p:nvPr/>
        </p:nvSpPr>
        <p:spPr>
          <a:xfrm>
            <a:off x="2574810" y="5130229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74" name="Google Shape;374;p49"/>
          <p:cNvSpPr txBox="1"/>
          <p:nvPr/>
        </p:nvSpPr>
        <p:spPr>
          <a:xfrm>
            <a:off x="2892310" y="5133404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75" name="Google Shape;375;p49"/>
          <p:cNvSpPr txBox="1"/>
          <p:nvPr/>
        </p:nvSpPr>
        <p:spPr>
          <a:xfrm>
            <a:off x="5975235" y="5077842"/>
            <a:ext cx="7822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</p:txBody>
      </p:sp>
      <p:sp>
        <p:nvSpPr>
          <p:cNvPr id="376" name="Google Shape;376;p49"/>
          <p:cNvSpPr txBox="1"/>
          <p:nvPr/>
        </p:nvSpPr>
        <p:spPr>
          <a:xfrm>
            <a:off x="2203335" y="5663629"/>
            <a:ext cx="207749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Adenosine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diphosphate (ADP)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9"/>
          <p:cNvSpPr txBox="1"/>
          <p:nvPr/>
        </p:nvSpPr>
        <p:spPr>
          <a:xfrm>
            <a:off x="4527919" y="5669979"/>
            <a:ext cx="123110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Inorganic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phosphate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9"/>
          <p:cNvSpPr txBox="1"/>
          <p:nvPr/>
        </p:nvSpPr>
        <p:spPr>
          <a:xfrm>
            <a:off x="2204922" y="6285929"/>
            <a:ext cx="28042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The hydrolysis of ATP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9"/>
          <p:cNvSpPr txBox="1"/>
          <p:nvPr/>
        </p:nvSpPr>
        <p:spPr>
          <a:xfrm>
            <a:off x="5112428" y="5121498"/>
            <a:ext cx="120226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baseline="-2500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9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bonds between the phosphate groups of ATP’s tail can be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broken by hydrolysis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is released from ATP when the terminal phosphate bond is broken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release of energy comes from the chemical change to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state of lower free energy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not from the phosphate bonds themselves</a:t>
            </a:r>
            <a:endParaRPr/>
          </a:p>
        </p:txBody>
      </p:sp>
      <p:sp>
        <p:nvSpPr>
          <p:cNvPr id="386" name="Google Shape;386;p5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Hydrolysis of ATP Performs Work</a:t>
            </a:r>
            <a:endParaRPr/>
          </a:p>
        </p:txBody>
      </p:sp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types of cellular work (mechanical, transport, and chemical) are powered by the hydrolysis of ATP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cell, the energy from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exergonic reaction of ATP hydrolysis can be used to drive an endergonic reaction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Overall,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coupled reactions are exergonic</a:t>
            </a:r>
            <a:endParaRPr/>
          </a:p>
        </p:txBody>
      </p:sp>
      <p:sp>
        <p:nvSpPr>
          <p:cNvPr id="393" name="Google Shape;393;p5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 drives endergonic reactions by phosphorylation, transferring a phosphate group to some other molecule, such as a reactant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recipient molecule is now called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phosphorylated intermediate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磷酸化中間物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3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667512" y="426720"/>
            <a:ext cx="7808976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6.10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3"/>
          <p:cNvSpPr txBox="1"/>
          <p:nvPr/>
        </p:nvSpPr>
        <p:spPr>
          <a:xfrm>
            <a:off x="822256" y="1449695"/>
            <a:ext cx="516327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Glutamic acid conversion to glutamine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(not spontaneous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3"/>
          <p:cNvSpPr txBox="1"/>
          <p:nvPr/>
        </p:nvSpPr>
        <p:spPr>
          <a:xfrm>
            <a:off x="838200" y="3692833"/>
            <a:ext cx="547021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Conversion reaction coupled with ATP hydrolysis (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steps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3"/>
          <p:cNvSpPr txBox="1"/>
          <p:nvPr/>
        </p:nvSpPr>
        <p:spPr>
          <a:xfrm>
            <a:off x="3347969" y="6467783"/>
            <a:ext cx="378469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Free-energy change for coupled reaction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3655947" y="1138417"/>
            <a:ext cx="8752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Glutamine</a:t>
            </a:r>
            <a:endParaRPr/>
          </a:p>
        </p:txBody>
      </p:sp>
      <p:sp>
        <p:nvSpPr>
          <p:cNvPr id="410" name="Google Shape;410;p53"/>
          <p:cNvSpPr txBox="1"/>
          <p:nvPr/>
        </p:nvSpPr>
        <p:spPr>
          <a:xfrm>
            <a:off x="6205472" y="3165654"/>
            <a:ext cx="8752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Glutamine</a:t>
            </a:r>
            <a:endParaRPr/>
          </a:p>
        </p:txBody>
      </p:sp>
      <p:sp>
        <p:nvSpPr>
          <p:cNvPr id="411" name="Google Shape;411;p53"/>
          <p:cNvSpPr txBox="1"/>
          <p:nvPr/>
        </p:nvSpPr>
        <p:spPr>
          <a:xfrm>
            <a:off x="865122" y="3165654"/>
            <a:ext cx="117339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Glutamic acid</a:t>
            </a:r>
            <a:endParaRPr/>
          </a:p>
        </p:txBody>
      </p:sp>
      <p:sp>
        <p:nvSpPr>
          <p:cNvPr id="412" name="Google Shape;412;p53"/>
          <p:cNvSpPr txBox="1"/>
          <p:nvPr/>
        </p:nvSpPr>
        <p:spPr>
          <a:xfrm>
            <a:off x="1342523" y="841555"/>
            <a:ext cx="2981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endParaRPr/>
          </a:p>
        </p:txBody>
      </p:sp>
      <p:sp>
        <p:nvSpPr>
          <p:cNvPr id="413" name="Google Shape;413;p53"/>
          <p:cNvSpPr txBox="1"/>
          <p:nvPr/>
        </p:nvSpPr>
        <p:spPr>
          <a:xfrm>
            <a:off x="3809498" y="805042"/>
            <a:ext cx="2981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endParaRPr/>
          </a:p>
        </p:txBody>
      </p:sp>
      <p:sp>
        <p:nvSpPr>
          <p:cNvPr id="414" name="Google Shape;414;p53"/>
          <p:cNvSpPr txBox="1"/>
          <p:nvPr/>
        </p:nvSpPr>
        <p:spPr>
          <a:xfrm>
            <a:off x="2275973" y="2800530"/>
            <a:ext cx="3457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415" name="Google Shape;415;p53"/>
          <p:cNvSpPr txBox="1"/>
          <p:nvPr/>
        </p:nvSpPr>
        <p:spPr>
          <a:xfrm>
            <a:off x="3788860" y="2864030"/>
            <a:ext cx="2981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endParaRPr/>
          </a:p>
        </p:txBody>
      </p:sp>
      <p:sp>
        <p:nvSpPr>
          <p:cNvPr id="416" name="Google Shape;416;p53"/>
          <p:cNvSpPr txBox="1"/>
          <p:nvPr/>
        </p:nvSpPr>
        <p:spPr>
          <a:xfrm>
            <a:off x="1366335" y="2846567"/>
            <a:ext cx="2981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3"/>
          <p:cNvSpPr txBox="1"/>
          <p:nvPr/>
        </p:nvSpPr>
        <p:spPr>
          <a:xfrm>
            <a:off x="2317248" y="4851580"/>
            <a:ext cx="32701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18" name="Google Shape;418;p53"/>
          <p:cNvSpPr txBox="1"/>
          <p:nvPr/>
        </p:nvSpPr>
        <p:spPr>
          <a:xfrm>
            <a:off x="4858835" y="5057955"/>
            <a:ext cx="2981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endParaRPr/>
          </a:p>
        </p:txBody>
      </p:sp>
      <p:sp>
        <p:nvSpPr>
          <p:cNvPr id="419" name="Google Shape;419;p53"/>
          <p:cNvSpPr txBox="1"/>
          <p:nvPr/>
        </p:nvSpPr>
        <p:spPr>
          <a:xfrm>
            <a:off x="1366335" y="5103992"/>
            <a:ext cx="2981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3"/>
          <p:cNvSpPr txBox="1"/>
          <p:nvPr/>
        </p:nvSpPr>
        <p:spPr>
          <a:xfrm>
            <a:off x="3325310" y="4980167"/>
            <a:ext cx="3457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421" name="Google Shape;421;p53"/>
          <p:cNvSpPr txBox="1"/>
          <p:nvPr/>
        </p:nvSpPr>
        <p:spPr>
          <a:xfrm>
            <a:off x="4728660" y="2721156"/>
            <a:ext cx="3799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3"/>
          <p:cNvSpPr txBox="1"/>
          <p:nvPr/>
        </p:nvSpPr>
        <p:spPr>
          <a:xfrm>
            <a:off x="6583365" y="2629082"/>
            <a:ext cx="32701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3" name="Google Shape;423;p53"/>
          <p:cNvSpPr txBox="1"/>
          <p:nvPr/>
        </p:nvSpPr>
        <p:spPr>
          <a:xfrm>
            <a:off x="6369052" y="2865616"/>
            <a:ext cx="2981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5006936" y="2090010"/>
            <a:ext cx="327013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5" name="Google Shape;425;p53"/>
          <p:cNvSpPr txBox="1"/>
          <p:nvPr/>
        </p:nvSpPr>
        <p:spPr>
          <a:xfrm>
            <a:off x="4221124" y="2539269"/>
            <a:ext cx="12022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26" name="Google Shape;426;p53"/>
          <p:cNvSpPr txBox="1"/>
          <p:nvPr/>
        </p:nvSpPr>
        <p:spPr>
          <a:xfrm>
            <a:off x="3271799" y="3174269"/>
            <a:ext cx="1351332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Phosphorylated</a:t>
            </a:r>
            <a:endParaRPr/>
          </a:p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intermediate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3"/>
          <p:cNvSpPr txBox="1"/>
          <p:nvPr/>
        </p:nvSpPr>
        <p:spPr>
          <a:xfrm>
            <a:off x="7439021" y="2673244"/>
            <a:ext cx="3799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b="1" i="0" sz="122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3"/>
          <p:cNvSpPr txBox="1"/>
          <p:nvPr/>
        </p:nvSpPr>
        <p:spPr>
          <a:xfrm>
            <a:off x="8153395" y="2704766"/>
            <a:ext cx="104196" cy="18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2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i="0" sz="122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3"/>
          <p:cNvSpPr txBox="1"/>
          <p:nvPr/>
        </p:nvSpPr>
        <p:spPr>
          <a:xfrm>
            <a:off x="8284154" y="2778585"/>
            <a:ext cx="43282" cy="18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2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i="0" sz="122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3"/>
          <p:cNvSpPr txBox="1"/>
          <p:nvPr/>
        </p:nvSpPr>
        <p:spPr>
          <a:xfrm>
            <a:off x="5117327" y="4828283"/>
            <a:ext cx="32701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1" name="Google Shape;431;p53"/>
          <p:cNvSpPr txBox="1"/>
          <p:nvPr/>
        </p:nvSpPr>
        <p:spPr>
          <a:xfrm>
            <a:off x="5979333" y="4964520"/>
            <a:ext cx="3799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b="1" i="0" sz="122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3"/>
          <p:cNvSpPr txBox="1"/>
          <p:nvPr/>
        </p:nvSpPr>
        <p:spPr>
          <a:xfrm>
            <a:off x="6795307" y="4948417"/>
            <a:ext cx="1202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3"/>
          <p:cNvSpPr txBox="1"/>
          <p:nvPr/>
        </p:nvSpPr>
        <p:spPr>
          <a:xfrm>
            <a:off x="6938766" y="5012711"/>
            <a:ext cx="4969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3"/>
          <p:cNvSpPr txBox="1"/>
          <p:nvPr/>
        </p:nvSpPr>
        <p:spPr>
          <a:xfrm>
            <a:off x="2333123" y="612954"/>
            <a:ext cx="32701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35" name="Google Shape;435;p53"/>
          <p:cNvSpPr txBox="1"/>
          <p:nvPr/>
        </p:nvSpPr>
        <p:spPr>
          <a:xfrm>
            <a:off x="4039685" y="601842"/>
            <a:ext cx="32701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6" name="Google Shape;436;p53"/>
          <p:cNvSpPr txBox="1"/>
          <p:nvPr/>
        </p:nvSpPr>
        <p:spPr>
          <a:xfrm>
            <a:off x="813272" y="1136374"/>
            <a:ext cx="117339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Glutamic acid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3"/>
          <p:cNvSpPr txBox="1"/>
          <p:nvPr/>
        </p:nvSpPr>
        <p:spPr>
          <a:xfrm>
            <a:off x="2132178" y="1137844"/>
            <a:ext cx="81753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Ammonia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3"/>
          <p:cNvSpPr txBox="1"/>
          <p:nvPr/>
        </p:nvSpPr>
        <p:spPr>
          <a:xfrm>
            <a:off x="4940174" y="724309"/>
            <a:ext cx="177292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kcal/mol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3"/>
          <p:cNvSpPr txBox="1"/>
          <p:nvPr/>
        </p:nvSpPr>
        <p:spPr>
          <a:xfrm>
            <a:off x="2663734" y="4257449"/>
            <a:ext cx="17649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kcal/mol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3"/>
          <p:cNvSpPr txBox="1"/>
          <p:nvPr/>
        </p:nvSpPr>
        <p:spPr>
          <a:xfrm>
            <a:off x="3976490" y="5615714"/>
            <a:ext cx="179388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7.3 kcal/mol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3"/>
          <p:cNvSpPr txBox="1"/>
          <p:nvPr/>
        </p:nvSpPr>
        <p:spPr>
          <a:xfrm>
            <a:off x="1145085" y="5839386"/>
            <a:ext cx="18836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+∆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7.3 kcal/mol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1276688" y="5535050"/>
            <a:ext cx="183005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kcal/mol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3"/>
          <p:cNvSpPr txBox="1"/>
          <p:nvPr/>
        </p:nvSpPr>
        <p:spPr>
          <a:xfrm>
            <a:off x="1140459" y="6276154"/>
            <a:ext cx="193482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3.9 kcal/mol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53"/>
          <p:cNvGrpSpPr/>
          <p:nvPr/>
        </p:nvGrpSpPr>
        <p:grpSpPr>
          <a:xfrm>
            <a:off x="3109008" y="2566166"/>
            <a:ext cx="210312" cy="210312"/>
            <a:chOff x="3109008" y="2352806"/>
            <a:chExt cx="210312" cy="210312"/>
          </a:xfrm>
        </p:grpSpPr>
        <p:sp>
          <p:nvSpPr>
            <p:cNvPr id="445" name="Google Shape;445;p53"/>
            <p:cNvSpPr/>
            <p:nvPr/>
          </p:nvSpPr>
          <p:spPr>
            <a:xfrm>
              <a:off x="3109008" y="2352806"/>
              <a:ext cx="210312" cy="210312"/>
            </a:xfrm>
            <a:custGeom>
              <a:rect b="b" l="l" r="r" t="t"/>
              <a:pathLst>
                <a:path extrusionOk="0" h="274421" w="274434">
                  <a:moveTo>
                    <a:pt x="137198" y="274421"/>
                  </a:moveTo>
                  <a:cubicBezTo>
                    <a:pt x="212966" y="274421"/>
                    <a:pt x="274434" y="212978"/>
                    <a:pt x="274434" y="137210"/>
                  </a:cubicBezTo>
                  <a:cubicBezTo>
                    <a:pt x="274434" y="61429"/>
                    <a:pt x="212966" y="0"/>
                    <a:pt x="137198" y="0"/>
                  </a:cubicBezTo>
                  <a:cubicBezTo>
                    <a:pt x="61379" y="0"/>
                    <a:pt x="0" y="61429"/>
                    <a:pt x="0" y="137210"/>
                  </a:cubicBezTo>
                  <a:cubicBezTo>
                    <a:pt x="0" y="212978"/>
                    <a:pt x="61379" y="274421"/>
                    <a:pt x="137198" y="274421"/>
                  </a:cubicBezTo>
                </a:path>
              </a:pathLst>
            </a:custGeom>
            <a:solidFill>
              <a:srgbClr val="008DC7"/>
            </a:solidFill>
            <a:ln cap="flat" cmpd="sng" w="12700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3"/>
            <p:cNvSpPr txBox="1"/>
            <p:nvPr/>
          </p:nvSpPr>
          <p:spPr>
            <a:xfrm>
              <a:off x="3164471" y="2355370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447" name="Google Shape;447;p53"/>
          <p:cNvGrpSpPr/>
          <p:nvPr/>
        </p:nvGrpSpPr>
        <p:grpSpPr>
          <a:xfrm>
            <a:off x="5586451" y="2563618"/>
            <a:ext cx="210312" cy="210312"/>
            <a:chOff x="5586451" y="2350258"/>
            <a:chExt cx="210312" cy="210312"/>
          </a:xfrm>
        </p:grpSpPr>
        <p:sp>
          <p:nvSpPr>
            <p:cNvPr id="448" name="Google Shape;448;p53"/>
            <p:cNvSpPr/>
            <p:nvPr/>
          </p:nvSpPr>
          <p:spPr>
            <a:xfrm>
              <a:off x="5586451" y="2350258"/>
              <a:ext cx="210312" cy="210312"/>
            </a:xfrm>
            <a:custGeom>
              <a:rect b="b" l="l" r="r" t="t"/>
              <a:pathLst>
                <a:path extrusionOk="0" h="274421" w="274434">
                  <a:moveTo>
                    <a:pt x="137198" y="274421"/>
                  </a:moveTo>
                  <a:cubicBezTo>
                    <a:pt x="212966" y="274421"/>
                    <a:pt x="274434" y="212978"/>
                    <a:pt x="274434" y="137210"/>
                  </a:cubicBezTo>
                  <a:cubicBezTo>
                    <a:pt x="274434" y="61429"/>
                    <a:pt x="212966" y="0"/>
                    <a:pt x="137198" y="0"/>
                  </a:cubicBezTo>
                  <a:cubicBezTo>
                    <a:pt x="61379" y="0"/>
                    <a:pt x="0" y="61429"/>
                    <a:pt x="0" y="137210"/>
                  </a:cubicBezTo>
                  <a:cubicBezTo>
                    <a:pt x="0" y="212978"/>
                    <a:pt x="61379" y="274421"/>
                    <a:pt x="137198" y="274421"/>
                  </a:cubicBezTo>
                </a:path>
              </a:pathLst>
            </a:custGeom>
            <a:solidFill>
              <a:srgbClr val="008DC7"/>
            </a:solidFill>
            <a:ln cap="flat" cmpd="sng" w="12700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3"/>
            <p:cNvSpPr txBox="1"/>
            <p:nvPr/>
          </p:nvSpPr>
          <p:spPr>
            <a:xfrm>
              <a:off x="5641914" y="2352822"/>
              <a:ext cx="99386" cy="205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53"/>
          <p:cNvSpPr/>
          <p:nvPr/>
        </p:nvSpPr>
        <p:spPr>
          <a:xfrm>
            <a:off x="1784350" y="6074410"/>
            <a:ext cx="1295400" cy="0"/>
          </a:xfrm>
          <a:custGeom>
            <a:rect b="b" l="l" r="r" t="t"/>
            <a:pathLst>
              <a:path extrusionOk="0" h="120000"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971548" y="5437818"/>
            <a:ext cx="2267712" cy="127101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3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3"/>
          <p:cNvSpPr txBox="1"/>
          <p:nvPr/>
        </p:nvSpPr>
        <p:spPr>
          <a:xfrm>
            <a:off x="971548" y="0"/>
            <a:ext cx="7639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coupling using ATP hydrolysis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3"/>
          <p:cNvSpPr txBox="1"/>
          <p:nvPr/>
        </p:nvSpPr>
        <p:spPr>
          <a:xfrm>
            <a:off x="2953254" y="1917346"/>
            <a:ext cx="19415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 stable with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free energy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0" y="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6.1: An organism’s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metabolism transforms matter and energy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subject to the laws of thermodynamics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Metabolism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totality of an organism’s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chemical reactions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Metabolism is an emergent property of life that arises from orderly interactions between molecules</a:t>
            </a:r>
            <a:endParaRPr/>
          </a:p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and mechanical work in the cell are also powered by ATP hydrolysis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 hydrolysis leads to a change in protein shape and binding ability</a:t>
            </a:r>
            <a:endParaRPr/>
          </a:p>
        </p:txBody>
      </p:sp>
      <p:sp>
        <p:nvSpPr>
          <p:cNvPr id="460" name="Google Shape;460;p5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55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566672" y="426720"/>
            <a:ext cx="6010656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5"/>
          <p:cNvSpPr txBox="1"/>
          <p:nvPr/>
        </p:nvSpPr>
        <p:spPr>
          <a:xfrm>
            <a:off x="2342267" y="3771951"/>
            <a:ext cx="9574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Vesicle</a:t>
            </a:r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4615328" y="2355901"/>
            <a:ext cx="157094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Solute</a:t>
            </a:r>
            <a:endParaRPr/>
          </a:p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transported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5"/>
          <p:cNvSpPr txBox="1"/>
          <p:nvPr/>
        </p:nvSpPr>
        <p:spPr>
          <a:xfrm>
            <a:off x="4425067" y="3771951"/>
            <a:ext cx="24189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Cytoskeletal track</a:t>
            </a:r>
            <a:endParaRPr/>
          </a:p>
        </p:txBody>
      </p:sp>
      <p:sp>
        <p:nvSpPr>
          <p:cNvPr id="470" name="Google Shape;470;p55"/>
          <p:cNvSpPr txBox="1"/>
          <p:nvPr/>
        </p:nvSpPr>
        <p:spPr>
          <a:xfrm>
            <a:off x="2267654" y="5629326"/>
            <a:ext cx="182261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 protein</a:t>
            </a:r>
            <a:endParaRPr/>
          </a:p>
        </p:txBody>
      </p:sp>
      <p:sp>
        <p:nvSpPr>
          <p:cNvPr id="471" name="Google Shape;471;p55"/>
          <p:cNvSpPr txBox="1"/>
          <p:nvPr/>
        </p:nvSpPr>
        <p:spPr>
          <a:xfrm>
            <a:off x="4626679" y="5629326"/>
            <a:ext cx="193161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and</a:t>
            </a:r>
            <a:endParaRPr/>
          </a:p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vesicle moved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5"/>
          <p:cNvSpPr txBox="1"/>
          <p:nvPr/>
        </p:nvSpPr>
        <p:spPr>
          <a:xfrm>
            <a:off x="1871601" y="598142"/>
            <a:ext cx="23408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 protein</a:t>
            </a:r>
            <a:endParaRPr/>
          </a:p>
        </p:txBody>
      </p:sp>
      <p:sp>
        <p:nvSpPr>
          <p:cNvPr id="473" name="Google Shape;473;p55"/>
          <p:cNvSpPr txBox="1"/>
          <p:nvPr/>
        </p:nvSpPr>
        <p:spPr>
          <a:xfrm>
            <a:off x="1893826" y="1569692"/>
            <a:ext cx="4445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474" name="Google Shape;474;p55"/>
          <p:cNvSpPr txBox="1"/>
          <p:nvPr/>
        </p:nvSpPr>
        <p:spPr>
          <a:xfrm>
            <a:off x="3841689" y="2087217"/>
            <a:ext cx="94578" cy="170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75" name="Google Shape;475;p55"/>
          <p:cNvSpPr txBox="1"/>
          <p:nvPr/>
        </p:nvSpPr>
        <p:spPr>
          <a:xfrm>
            <a:off x="4903726" y="598142"/>
            <a:ext cx="1745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Solute (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溶質)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5"/>
          <p:cNvSpPr txBox="1"/>
          <p:nvPr/>
        </p:nvSpPr>
        <p:spPr>
          <a:xfrm>
            <a:off x="5862576" y="2057054"/>
            <a:ext cx="94578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baseline="-25000" sz="11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5"/>
          <p:cNvSpPr txBox="1"/>
          <p:nvPr/>
        </p:nvSpPr>
        <p:spPr>
          <a:xfrm>
            <a:off x="1735076" y="2939704"/>
            <a:ext cx="24658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</a:t>
            </a:r>
            <a:r>
              <a:rPr b="1"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Transport work</a:t>
            </a:r>
            <a:endParaRPr/>
          </a:p>
        </p:txBody>
      </p:sp>
      <p:sp>
        <p:nvSpPr>
          <p:cNvPr id="478" name="Google Shape;478;p55"/>
          <p:cNvSpPr txBox="1"/>
          <p:nvPr/>
        </p:nvSpPr>
        <p:spPr>
          <a:xfrm>
            <a:off x="1873189" y="4720879"/>
            <a:ext cx="4445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479" name="Google Shape;479;p55"/>
          <p:cNvSpPr txBox="1"/>
          <p:nvPr/>
        </p:nvSpPr>
        <p:spPr>
          <a:xfrm>
            <a:off x="3513076" y="4903442"/>
            <a:ext cx="283732" cy="170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480" name="Google Shape;480;p55"/>
          <p:cNvSpPr txBox="1"/>
          <p:nvPr/>
        </p:nvSpPr>
        <p:spPr>
          <a:xfrm>
            <a:off x="1690626" y="6387754"/>
            <a:ext cx="27026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</a:t>
            </a:r>
            <a:r>
              <a:rPr b="1" lang="en-US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Mechanical work</a:t>
            </a:r>
            <a:endParaRPr/>
          </a:p>
        </p:txBody>
      </p:sp>
      <p:sp>
        <p:nvSpPr>
          <p:cNvPr id="481" name="Google Shape;481;p55"/>
          <p:cNvSpPr txBox="1"/>
          <p:nvPr/>
        </p:nvSpPr>
        <p:spPr>
          <a:xfrm>
            <a:off x="5958616" y="2082532"/>
            <a:ext cx="25648" cy="113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11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baseline="-25000" sz="11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5"/>
          <p:cNvSpPr txBox="1"/>
          <p:nvPr/>
        </p:nvSpPr>
        <p:spPr>
          <a:xfrm>
            <a:off x="6512578" y="1600470"/>
            <a:ext cx="4312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5"/>
          <p:cNvSpPr txBox="1"/>
          <p:nvPr/>
        </p:nvSpPr>
        <p:spPr>
          <a:xfrm>
            <a:off x="6347478" y="4750070"/>
            <a:ext cx="43120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5"/>
          <p:cNvSpPr txBox="1"/>
          <p:nvPr/>
        </p:nvSpPr>
        <p:spPr>
          <a:xfrm>
            <a:off x="7235757" y="1582644"/>
            <a:ext cx="1362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5"/>
          <p:cNvSpPr txBox="1"/>
          <p:nvPr/>
        </p:nvSpPr>
        <p:spPr>
          <a:xfrm>
            <a:off x="7368454" y="1652501"/>
            <a:ext cx="4328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5"/>
          <p:cNvSpPr/>
          <p:nvPr/>
        </p:nvSpPr>
        <p:spPr>
          <a:xfrm>
            <a:off x="2486300" y="884723"/>
            <a:ext cx="845159" cy="786828"/>
          </a:xfrm>
          <a:custGeom>
            <a:rect b="b" l="l" r="r" t="t"/>
            <a:pathLst>
              <a:path extrusionOk="0" h="786828" w="845159">
                <a:moveTo>
                  <a:pt x="12700" y="12700"/>
                </a:moveTo>
                <a:lnTo>
                  <a:pt x="832459" y="77412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5"/>
          <p:cNvSpPr/>
          <p:nvPr/>
        </p:nvSpPr>
        <p:spPr>
          <a:xfrm>
            <a:off x="2781240" y="4040164"/>
            <a:ext cx="496354" cy="654176"/>
          </a:xfrm>
          <a:custGeom>
            <a:rect b="b" l="l" r="r" t="t"/>
            <a:pathLst>
              <a:path extrusionOk="0" h="654176" w="496354">
                <a:moveTo>
                  <a:pt x="12700" y="12700"/>
                </a:moveTo>
                <a:lnTo>
                  <a:pt x="483654" y="64147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5"/>
          <p:cNvSpPr/>
          <p:nvPr/>
        </p:nvSpPr>
        <p:spPr>
          <a:xfrm>
            <a:off x="4944717" y="4045993"/>
            <a:ext cx="163779" cy="1132700"/>
          </a:xfrm>
          <a:custGeom>
            <a:rect b="b" l="l" r="r" t="t"/>
            <a:pathLst>
              <a:path extrusionOk="0" h="1132700" w="163779">
                <a:moveTo>
                  <a:pt x="12700" y="12700"/>
                </a:moveTo>
                <a:lnTo>
                  <a:pt x="151079" y="11200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5"/>
          <p:cNvSpPr/>
          <p:nvPr/>
        </p:nvSpPr>
        <p:spPr>
          <a:xfrm>
            <a:off x="3160925" y="4924513"/>
            <a:ext cx="147104" cy="753109"/>
          </a:xfrm>
          <a:custGeom>
            <a:rect b="b" l="l" r="r" t="t"/>
            <a:pathLst>
              <a:path extrusionOk="0" h="753109" w="147104">
                <a:moveTo>
                  <a:pt x="134404" y="12700"/>
                </a:moveTo>
                <a:lnTo>
                  <a:pt x="12700" y="74040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5"/>
          <p:cNvSpPr/>
          <p:nvPr/>
        </p:nvSpPr>
        <p:spPr>
          <a:xfrm>
            <a:off x="5254243" y="884727"/>
            <a:ext cx="83502" cy="303288"/>
          </a:xfrm>
          <a:custGeom>
            <a:rect b="b" l="l" r="r" t="t"/>
            <a:pathLst>
              <a:path extrusionOk="0" h="303288" w="83502">
                <a:moveTo>
                  <a:pt x="12700" y="290588"/>
                </a:moveTo>
                <a:lnTo>
                  <a:pt x="70802" y="127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5"/>
          <p:cNvSpPr txBox="1"/>
          <p:nvPr/>
        </p:nvSpPr>
        <p:spPr>
          <a:xfrm>
            <a:off x="7075269" y="4752903"/>
            <a:ext cx="17953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990600" y="0"/>
            <a:ext cx="7086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 drives transport and mechanical work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Regeneration of ATP</a:t>
            </a:r>
            <a:endParaRPr/>
          </a:p>
        </p:txBody>
      </p:sp>
      <p:sp>
        <p:nvSpPr>
          <p:cNvPr id="499" name="Google Shape;499;p5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 is a renewable resource that is regenerated by addition of a phosphate group to adenosine diphosphate (ADP)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energy to phosphorylate ADP comes from catabolic reactions in the cell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ATP cycle is a revolving door through which energy passes during its transfer from catabolic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anabolic pathways</a:t>
            </a:r>
            <a:endParaRPr/>
          </a:p>
        </p:txBody>
      </p:sp>
      <p:sp>
        <p:nvSpPr>
          <p:cNvPr id="500" name="Google Shape;500;p5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7"/>
          <p:cNvPicPr preferRelativeResize="0"/>
          <p:nvPr/>
        </p:nvPicPr>
        <p:blipFill rotWithShape="1">
          <a:blip r:embed="rId3">
            <a:alphaModFix/>
          </a:blip>
          <a:srcRect b="4332" l="0" r="0" t="0"/>
          <a:stretch/>
        </p:blipFill>
        <p:spPr>
          <a:xfrm>
            <a:off x="298704" y="1746504"/>
            <a:ext cx="8546592" cy="336499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3789133" y="2110822"/>
            <a:ext cx="49552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508" name="Google Shape;508;p57"/>
          <p:cNvSpPr txBox="1"/>
          <p:nvPr/>
        </p:nvSpPr>
        <p:spPr>
          <a:xfrm>
            <a:off x="377596" y="3965022"/>
            <a:ext cx="2776401" cy="1128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Energy from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catabolism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(exergonic,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energy-releasing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processes)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57"/>
          <p:cNvSpPr txBox="1"/>
          <p:nvPr/>
        </p:nvSpPr>
        <p:spPr>
          <a:xfrm>
            <a:off x="3865332" y="4592084"/>
            <a:ext cx="543418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57"/>
          <p:cNvSpPr txBox="1"/>
          <p:nvPr/>
        </p:nvSpPr>
        <p:spPr>
          <a:xfrm>
            <a:off x="6556146" y="3961847"/>
            <a:ext cx="2295500" cy="1128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Energy for cellular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(endergonic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energy-consuming</a:t>
            </a:r>
            <a:endParaRPr/>
          </a:p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processes)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57"/>
          <p:cNvSpPr txBox="1"/>
          <p:nvPr/>
        </p:nvSpPr>
        <p:spPr>
          <a:xfrm>
            <a:off x="4794020" y="4587321"/>
            <a:ext cx="171522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7"/>
          <p:cNvSpPr txBox="1"/>
          <p:nvPr/>
        </p:nvSpPr>
        <p:spPr>
          <a:xfrm>
            <a:off x="5029755" y="4720673"/>
            <a:ext cx="64120" cy="264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7"/>
          <p:cNvSpPr txBox="1"/>
          <p:nvPr/>
        </p:nvSpPr>
        <p:spPr>
          <a:xfrm>
            <a:off x="4990872" y="2136222"/>
            <a:ext cx="479298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7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7"/>
          <p:cNvSpPr txBox="1"/>
          <p:nvPr/>
        </p:nvSpPr>
        <p:spPr>
          <a:xfrm>
            <a:off x="1676400" y="990600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ATP Cycle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6.4: Enzymes speed up metabolic reactions by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lowering energy barriers</a:t>
            </a:r>
            <a:endParaRPr/>
          </a:p>
        </p:txBody>
      </p:sp>
      <p:sp>
        <p:nvSpPr>
          <p:cNvPr id="521" name="Google Shape;521;p5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catalyst (催化物)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chemical agent that speeds up a reaction without being consumed by the reaction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catalytic protein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sucrase is an enzyme that catalyzes the hydrolysis of sucrose</a:t>
            </a:r>
            <a:endParaRPr/>
          </a:p>
        </p:txBody>
      </p:sp>
      <p:sp>
        <p:nvSpPr>
          <p:cNvPr id="522" name="Google Shape;522;p5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59"/>
          <p:cNvPicPr preferRelativeResize="0"/>
          <p:nvPr/>
        </p:nvPicPr>
        <p:blipFill rotWithShape="1">
          <a:blip r:embed="rId3">
            <a:alphaModFix/>
          </a:blip>
          <a:srcRect b="7352" l="0" r="0" t="0"/>
          <a:stretch/>
        </p:blipFill>
        <p:spPr>
          <a:xfrm>
            <a:off x="298704" y="2468880"/>
            <a:ext cx="8546592" cy="192024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5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6.UN02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9"/>
          <p:cNvSpPr txBox="1"/>
          <p:nvPr/>
        </p:nvSpPr>
        <p:spPr>
          <a:xfrm>
            <a:off x="3928418" y="2562009"/>
            <a:ext cx="1045158" cy="294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Sucrase</a:t>
            </a:r>
            <a:endParaRPr b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9"/>
          <p:cNvSpPr txBox="1"/>
          <p:nvPr/>
        </p:nvSpPr>
        <p:spPr>
          <a:xfrm>
            <a:off x="1204268" y="3193834"/>
            <a:ext cx="209994" cy="294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31" name="Google Shape;531;p59"/>
          <p:cNvSpPr txBox="1"/>
          <p:nvPr/>
        </p:nvSpPr>
        <p:spPr>
          <a:xfrm>
            <a:off x="678262" y="3757396"/>
            <a:ext cx="1363899" cy="5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Sucrose</a:t>
            </a:r>
            <a:endParaRPr/>
          </a:p>
          <a:p>
            <a:pPr indent="0" lvl="0" marL="0" marR="0" rtl="0" algn="ctr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b="1" baseline="-25000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9"/>
          <p:cNvSpPr txBox="1"/>
          <p:nvPr/>
        </p:nvSpPr>
        <p:spPr>
          <a:xfrm>
            <a:off x="3041005" y="3028734"/>
            <a:ext cx="503343" cy="294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sz="2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9"/>
          <p:cNvSpPr txBox="1"/>
          <p:nvPr/>
        </p:nvSpPr>
        <p:spPr>
          <a:xfrm>
            <a:off x="6366818" y="3346234"/>
            <a:ext cx="403957" cy="294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OH</a:t>
            </a:r>
            <a:endParaRPr/>
          </a:p>
        </p:txBody>
      </p:sp>
      <p:sp>
        <p:nvSpPr>
          <p:cNvPr id="534" name="Google Shape;534;p59"/>
          <p:cNvSpPr txBox="1"/>
          <p:nvPr/>
        </p:nvSpPr>
        <p:spPr>
          <a:xfrm>
            <a:off x="5572523" y="3754221"/>
            <a:ext cx="1175002" cy="5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Glucose</a:t>
            </a:r>
            <a:endParaRPr/>
          </a:p>
          <a:p>
            <a:pPr indent="0" lvl="0" marL="0" marR="0" rtl="0" algn="ctr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b="1" baseline="-25000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9"/>
          <p:cNvSpPr txBox="1"/>
          <p:nvPr/>
        </p:nvSpPr>
        <p:spPr>
          <a:xfrm>
            <a:off x="7482830" y="3214471"/>
            <a:ext cx="403957" cy="294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536" name="Google Shape;536;p59"/>
          <p:cNvSpPr txBox="1"/>
          <p:nvPr/>
        </p:nvSpPr>
        <p:spPr>
          <a:xfrm>
            <a:off x="7531856" y="3754221"/>
            <a:ext cx="1175002" cy="589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Fructose</a:t>
            </a:r>
            <a:endParaRPr/>
          </a:p>
          <a:p>
            <a:pPr indent="0" lvl="0" marL="0" marR="0" rtl="0" algn="ctr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</a:t>
            </a:r>
            <a:r>
              <a:rPr b="1" baseline="-25000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-25000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9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9"/>
          <p:cNvSpPr txBox="1"/>
          <p:nvPr/>
        </p:nvSpPr>
        <p:spPr>
          <a:xfrm>
            <a:off x="1828800" y="1676400"/>
            <a:ext cx="533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Sucrose hydrolysis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0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Activation Energy Barrier</a:t>
            </a:r>
            <a:endParaRPr/>
          </a:p>
        </p:txBody>
      </p:sp>
      <p:sp>
        <p:nvSpPr>
          <p:cNvPr id="544" name="Google Shape;544;p6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chemical reaction between molecules involves bond breaking and bond forming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initial energy needed to start a chemical reaction is called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free energy of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activation, or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activation energy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(E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Activation energy is often supplied in the form of thermal energy that the reactant molecules absorb from their surroundings</a:t>
            </a:r>
            <a:endParaRPr/>
          </a:p>
        </p:txBody>
      </p:sp>
      <p:sp>
        <p:nvSpPr>
          <p:cNvPr id="545" name="Google Shape;545;p6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61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710184" y="213360"/>
            <a:ext cx="772363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1"/>
          <p:cNvSpPr txBox="1"/>
          <p:nvPr/>
        </p:nvSpPr>
        <p:spPr>
          <a:xfrm>
            <a:off x="3399302" y="613604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53" name="Google Shape;553;p61"/>
          <p:cNvSpPr txBox="1"/>
          <p:nvPr/>
        </p:nvSpPr>
        <p:spPr>
          <a:xfrm>
            <a:off x="4226390" y="613604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54" name="Google Shape;554;p61"/>
          <p:cNvSpPr txBox="1"/>
          <p:nvPr/>
        </p:nvSpPr>
        <p:spPr>
          <a:xfrm>
            <a:off x="3388190" y="1245429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55" name="Google Shape;555;p61"/>
          <p:cNvSpPr txBox="1"/>
          <p:nvPr/>
        </p:nvSpPr>
        <p:spPr>
          <a:xfrm>
            <a:off x="4232740" y="1245429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56" name="Google Shape;556;p61"/>
          <p:cNvSpPr txBox="1"/>
          <p:nvPr/>
        </p:nvSpPr>
        <p:spPr>
          <a:xfrm>
            <a:off x="2867490" y="1672466"/>
            <a:ext cx="217341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Transition state</a:t>
            </a:r>
            <a:endParaRPr/>
          </a:p>
        </p:txBody>
      </p:sp>
      <p:sp>
        <p:nvSpPr>
          <p:cNvPr id="557" name="Google Shape;557;p61"/>
          <p:cNvSpPr txBox="1"/>
          <p:nvPr/>
        </p:nvSpPr>
        <p:spPr>
          <a:xfrm>
            <a:off x="1481602" y="2696404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58" name="Google Shape;558;p61"/>
          <p:cNvSpPr txBox="1"/>
          <p:nvPr/>
        </p:nvSpPr>
        <p:spPr>
          <a:xfrm>
            <a:off x="1481602" y="3337754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59" name="Google Shape;559;p61"/>
          <p:cNvSpPr txBox="1"/>
          <p:nvPr/>
        </p:nvSpPr>
        <p:spPr>
          <a:xfrm>
            <a:off x="2308690" y="2709104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60" name="Google Shape;560;p61"/>
          <p:cNvSpPr txBox="1"/>
          <p:nvPr/>
        </p:nvSpPr>
        <p:spPr>
          <a:xfrm>
            <a:off x="2322977" y="3350454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61" name="Google Shape;561;p61"/>
          <p:cNvSpPr txBox="1"/>
          <p:nvPr/>
        </p:nvSpPr>
        <p:spPr>
          <a:xfrm>
            <a:off x="6163140" y="4191829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62" name="Google Shape;562;p61"/>
          <p:cNvSpPr txBox="1"/>
          <p:nvPr/>
        </p:nvSpPr>
        <p:spPr>
          <a:xfrm>
            <a:off x="6163140" y="5061779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563" name="Google Shape;563;p61"/>
          <p:cNvSpPr txBox="1"/>
          <p:nvPr/>
        </p:nvSpPr>
        <p:spPr>
          <a:xfrm>
            <a:off x="6761627" y="4220404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64" name="Google Shape;564;p61"/>
          <p:cNvSpPr txBox="1"/>
          <p:nvPr/>
        </p:nvSpPr>
        <p:spPr>
          <a:xfrm>
            <a:off x="7293440" y="4623629"/>
            <a:ext cx="90890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</a:t>
            </a: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/>
          </a:p>
        </p:txBody>
      </p:sp>
      <p:sp>
        <p:nvSpPr>
          <p:cNvPr id="565" name="Google Shape;565;p61"/>
          <p:cNvSpPr txBox="1"/>
          <p:nvPr/>
        </p:nvSpPr>
        <p:spPr>
          <a:xfrm>
            <a:off x="6771152" y="5071304"/>
            <a:ext cx="2132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66" name="Google Shape;566;p61"/>
          <p:cNvSpPr txBox="1"/>
          <p:nvPr/>
        </p:nvSpPr>
        <p:spPr>
          <a:xfrm>
            <a:off x="5982165" y="5672966"/>
            <a:ext cx="127599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/>
          </a:p>
        </p:txBody>
      </p:sp>
      <p:sp>
        <p:nvSpPr>
          <p:cNvPr id="567" name="Google Shape;567;p61"/>
          <p:cNvSpPr txBox="1"/>
          <p:nvPr/>
        </p:nvSpPr>
        <p:spPr>
          <a:xfrm rot="-5400000">
            <a:off x="26280" y="3596508"/>
            <a:ext cx="1668727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energy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61"/>
          <p:cNvSpPr txBox="1"/>
          <p:nvPr/>
        </p:nvSpPr>
        <p:spPr>
          <a:xfrm>
            <a:off x="4000965" y="2818641"/>
            <a:ext cx="333425" cy="348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6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lang="en-US" sz="2263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baseline="-25000" sz="2058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61"/>
          <p:cNvSpPr txBox="1"/>
          <p:nvPr/>
        </p:nvSpPr>
        <p:spPr>
          <a:xfrm>
            <a:off x="1275227" y="3850516"/>
            <a:ext cx="140583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Reactants</a:t>
            </a:r>
            <a:endParaRPr/>
          </a:p>
        </p:txBody>
      </p:sp>
      <p:sp>
        <p:nvSpPr>
          <p:cNvPr id="570" name="Google Shape;570;p61"/>
          <p:cNvSpPr txBox="1"/>
          <p:nvPr/>
        </p:nvSpPr>
        <p:spPr>
          <a:xfrm>
            <a:off x="2154702" y="6325429"/>
            <a:ext cx="3385542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of the reaction</a:t>
            </a:r>
            <a:endParaRPr/>
          </a:p>
        </p:txBody>
      </p:sp>
      <p:sp>
        <p:nvSpPr>
          <p:cNvPr id="571" name="Google Shape;571;p61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61"/>
          <p:cNvSpPr txBox="1"/>
          <p:nvPr/>
        </p:nvSpPr>
        <p:spPr>
          <a:xfrm>
            <a:off x="4724400" y="343551"/>
            <a:ext cx="34779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profile of an exergonic reaction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Enzymes Speed Up Reactions</a:t>
            </a:r>
            <a:endParaRPr/>
          </a:p>
        </p:txBody>
      </p:sp>
      <p:sp>
        <p:nvSpPr>
          <p:cNvPr id="578" name="Google Shape;578;p6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catalysis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enzymes or other catalysts speed up specific reactions by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lowering the E</a:t>
            </a:r>
            <a:r>
              <a:rPr b="0" baseline="-25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barrier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Enzymes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affect the change in free energy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b="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instead, they hasten reactions that would occur eventually</a:t>
            </a:r>
            <a:endParaRPr/>
          </a:p>
        </p:txBody>
      </p:sp>
      <p:sp>
        <p:nvSpPr>
          <p:cNvPr id="579" name="Google Shape;579;p6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63"/>
          <p:cNvPicPr preferRelativeResize="0"/>
          <p:nvPr/>
        </p:nvPicPr>
        <p:blipFill rotWithShape="1">
          <a:blip r:embed="rId3">
            <a:alphaModFix/>
          </a:blip>
          <a:srcRect b="2564" l="0" r="0" t="0"/>
          <a:stretch/>
        </p:blipFill>
        <p:spPr>
          <a:xfrm>
            <a:off x="298704" y="533400"/>
            <a:ext cx="8546592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3"/>
          <p:cNvSpPr txBox="1"/>
          <p:nvPr/>
        </p:nvSpPr>
        <p:spPr>
          <a:xfrm>
            <a:off x="979508" y="781635"/>
            <a:ext cx="1436291" cy="133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of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reaction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3"/>
          <p:cNvSpPr txBox="1"/>
          <p:nvPr/>
        </p:nvSpPr>
        <p:spPr>
          <a:xfrm>
            <a:off x="1123970" y="2845385"/>
            <a:ext cx="1473160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Reactants</a:t>
            </a:r>
            <a:endParaRPr/>
          </a:p>
        </p:txBody>
      </p:sp>
      <p:sp>
        <p:nvSpPr>
          <p:cNvPr id="588" name="Google Shape;588;p63"/>
          <p:cNvSpPr txBox="1"/>
          <p:nvPr/>
        </p:nvSpPr>
        <p:spPr>
          <a:xfrm>
            <a:off x="1819295" y="3512135"/>
            <a:ext cx="1829027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1620"/>
                </a:solidFill>
                <a:latin typeface="Arial"/>
                <a:ea typeface="Arial"/>
                <a:cs typeface="Arial"/>
                <a:sym typeface="Arial"/>
              </a:rPr>
              <a:t>Course of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1620"/>
                </a:solidFill>
                <a:latin typeface="Arial"/>
                <a:ea typeface="Arial"/>
                <a:cs typeface="Arial"/>
                <a:sym typeface="Arial"/>
              </a:rPr>
              <a:t>reaction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1620"/>
                </a:solidFill>
                <a:latin typeface="Arial"/>
                <a:ea typeface="Arial"/>
                <a:cs typeface="Arial"/>
                <a:sym typeface="Arial"/>
              </a:rPr>
              <a:t>with enzyme</a:t>
            </a:r>
            <a:endParaRPr b="1" sz="2400">
              <a:solidFill>
                <a:srgbClr val="EC16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3"/>
          <p:cNvSpPr txBox="1"/>
          <p:nvPr/>
        </p:nvSpPr>
        <p:spPr>
          <a:xfrm>
            <a:off x="4548208" y="1116598"/>
            <a:ext cx="1130118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3"/>
          <p:cNvSpPr txBox="1"/>
          <p:nvPr/>
        </p:nvSpPr>
        <p:spPr>
          <a:xfrm>
            <a:off x="6292870" y="1696035"/>
            <a:ext cx="1144544" cy="1000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162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lang="en-US" sz="2400">
                <a:solidFill>
                  <a:srgbClr val="EC162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2400">
                <a:solidFill>
                  <a:srgbClr val="EC1620"/>
                </a:solidFill>
                <a:latin typeface="Arial"/>
                <a:ea typeface="Arial"/>
                <a:cs typeface="Arial"/>
                <a:sym typeface="Arial"/>
              </a:rPr>
              <a:t> with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162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C1620"/>
                </a:solidFill>
                <a:latin typeface="Arial"/>
                <a:ea typeface="Arial"/>
                <a:cs typeface="Arial"/>
                <a:sym typeface="Arial"/>
              </a:rPr>
              <a:t>is lower</a:t>
            </a:r>
            <a:endParaRPr b="1" sz="2400">
              <a:solidFill>
                <a:srgbClr val="EC16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3"/>
          <p:cNvSpPr txBox="1"/>
          <p:nvPr/>
        </p:nvSpPr>
        <p:spPr>
          <a:xfrm rot="-5400000">
            <a:off x="-413230" y="3573063"/>
            <a:ext cx="1745671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 energy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6391295" y="3524837"/>
            <a:ext cx="2409314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∆</a:t>
            </a:r>
            <a:r>
              <a:rPr b="1" i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unaffected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enzyme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3"/>
          <p:cNvSpPr txBox="1"/>
          <p:nvPr/>
        </p:nvSpPr>
        <p:spPr>
          <a:xfrm>
            <a:off x="5461020" y="5269498"/>
            <a:ext cx="133369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/>
          </a:p>
        </p:txBody>
      </p:sp>
      <p:sp>
        <p:nvSpPr>
          <p:cNvPr id="594" name="Google Shape;594;p63"/>
          <p:cNvSpPr txBox="1"/>
          <p:nvPr/>
        </p:nvSpPr>
        <p:spPr>
          <a:xfrm>
            <a:off x="2193945" y="5966410"/>
            <a:ext cx="3539430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 of the reaction</a:t>
            </a:r>
            <a:endParaRPr/>
          </a:p>
        </p:txBody>
      </p:sp>
      <p:sp>
        <p:nvSpPr>
          <p:cNvPr id="595" name="Google Shape;595;p63"/>
          <p:cNvSpPr/>
          <p:nvPr/>
        </p:nvSpPr>
        <p:spPr>
          <a:xfrm>
            <a:off x="2441418" y="1026596"/>
            <a:ext cx="419950" cy="342252"/>
          </a:xfrm>
          <a:custGeom>
            <a:rect b="b" l="l" r="r" t="t"/>
            <a:pathLst>
              <a:path extrusionOk="0" h="342252" w="419950">
                <a:moveTo>
                  <a:pt x="13137" y="13137"/>
                </a:moveTo>
                <a:lnTo>
                  <a:pt x="406812" y="32911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3"/>
          <p:cNvSpPr/>
          <p:nvPr/>
        </p:nvSpPr>
        <p:spPr>
          <a:xfrm>
            <a:off x="2411036" y="2224589"/>
            <a:ext cx="552094" cy="1332331"/>
          </a:xfrm>
          <a:custGeom>
            <a:rect b="b" l="l" r="r" t="t"/>
            <a:pathLst>
              <a:path extrusionOk="0" h="1332331" w="552094">
                <a:moveTo>
                  <a:pt x="538955" y="13137"/>
                </a:moveTo>
                <a:lnTo>
                  <a:pt x="13137" y="1319193"/>
                </a:lnTo>
              </a:path>
            </a:pathLst>
          </a:custGeom>
          <a:noFill/>
          <a:ln cap="flat" cmpd="sng" w="12700">
            <a:solidFill>
              <a:srgbClr val="EC16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63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63"/>
          <p:cNvSpPr txBox="1"/>
          <p:nvPr/>
        </p:nvSpPr>
        <p:spPr>
          <a:xfrm>
            <a:off x="946954" y="93891"/>
            <a:ext cx="72500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effect of an enzyme on activation energy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of the Chemistry of Life into Metabolic Pathways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metabolic pathway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代謝途徑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begins with a specific molecule and ends with a product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step is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catalyzed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a specific enzyme</a:t>
            </a:r>
            <a:endParaRPr/>
          </a:p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Substrate Specificity of Enzymes</a:t>
            </a:r>
            <a:endParaRPr/>
          </a:p>
        </p:txBody>
      </p:sp>
      <p:sp>
        <p:nvSpPr>
          <p:cNvPr id="604" name="Google Shape;604;p6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reactant that an enzyme acts on is called the enzyme’s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substrate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反應物稱爲底物)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enzyme binds to its substrate, forming an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enzyme-substrate complex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bound, the activity of the enzyme converts substrate to product </a:t>
            </a:r>
            <a:endParaRPr/>
          </a:p>
        </p:txBody>
      </p:sp>
      <p:sp>
        <p:nvSpPr>
          <p:cNvPr id="605" name="Google Shape;605;p6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reaction catalyzed by each enzyme is very specific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active site(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活性位點)i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the region on the enzyme where the substrate binds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Induced fit(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誘導契合)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 substrate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brings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chemical groups of the active site into positions that enhance their ability to catalyze the reaction</a:t>
            </a:r>
            <a:endParaRPr/>
          </a:p>
        </p:txBody>
      </p:sp>
      <p:sp>
        <p:nvSpPr>
          <p:cNvPr id="611" name="Google Shape;611;p6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66"/>
          <p:cNvPicPr preferRelativeResize="0"/>
          <p:nvPr/>
        </p:nvPicPr>
        <p:blipFill rotWithShape="1">
          <a:blip r:embed="rId3">
            <a:alphaModFix/>
          </a:blip>
          <a:srcRect b="3429" l="0" r="0" t="0"/>
          <a:stretch/>
        </p:blipFill>
        <p:spPr>
          <a:xfrm>
            <a:off x="298704" y="1283208"/>
            <a:ext cx="8546592" cy="4291584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6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66"/>
          <p:cNvSpPr txBox="1"/>
          <p:nvPr/>
        </p:nvSpPr>
        <p:spPr>
          <a:xfrm>
            <a:off x="335217" y="1592581"/>
            <a:ext cx="13032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Substrate</a:t>
            </a:r>
            <a:endParaRPr/>
          </a:p>
        </p:txBody>
      </p:sp>
      <p:sp>
        <p:nvSpPr>
          <p:cNvPr id="619" name="Google Shape;619;p66"/>
          <p:cNvSpPr txBox="1"/>
          <p:nvPr/>
        </p:nvSpPr>
        <p:spPr>
          <a:xfrm>
            <a:off x="330454" y="3027681"/>
            <a:ext cx="14138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site</a:t>
            </a:r>
            <a:endParaRPr/>
          </a:p>
        </p:txBody>
      </p:sp>
      <p:sp>
        <p:nvSpPr>
          <p:cNvPr id="620" name="Google Shape;620;p66"/>
          <p:cNvSpPr txBox="1"/>
          <p:nvPr/>
        </p:nvSpPr>
        <p:spPr>
          <a:xfrm>
            <a:off x="2330704" y="5242243"/>
            <a:ext cx="10659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/>
          </a:p>
        </p:txBody>
      </p:sp>
      <p:sp>
        <p:nvSpPr>
          <p:cNvPr id="621" name="Google Shape;621;p66"/>
          <p:cNvSpPr txBox="1"/>
          <p:nvPr/>
        </p:nvSpPr>
        <p:spPr>
          <a:xfrm>
            <a:off x="6289929" y="4939031"/>
            <a:ext cx="243335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Enzyme-substrate</a:t>
            </a:r>
            <a:endParaRPr/>
          </a:p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66"/>
          <p:cNvSpPr/>
          <p:nvPr/>
        </p:nvSpPr>
        <p:spPr>
          <a:xfrm>
            <a:off x="967586" y="1850281"/>
            <a:ext cx="50800" cy="451104"/>
          </a:xfrm>
          <a:custGeom>
            <a:rect b="b" l="l" r="r" t="t"/>
            <a:pathLst>
              <a:path extrusionOk="0" h="451104" w="50800">
                <a:moveTo>
                  <a:pt x="12700" y="12700"/>
                </a:moveTo>
                <a:lnTo>
                  <a:pt x="12700" y="43840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66"/>
          <p:cNvSpPr/>
          <p:nvPr/>
        </p:nvSpPr>
        <p:spPr>
          <a:xfrm>
            <a:off x="1730534" y="3181525"/>
            <a:ext cx="709841" cy="121589"/>
          </a:xfrm>
          <a:custGeom>
            <a:rect b="b" l="l" r="r" t="t"/>
            <a:pathLst>
              <a:path extrusionOk="0" h="121589" w="709841">
                <a:moveTo>
                  <a:pt x="12700" y="12700"/>
                </a:moveTo>
                <a:lnTo>
                  <a:pt x="697141" y="10888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66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6"/>
          <p:cNvSpPr txBox="1"/>
          <p:nvPr/>
        </p:nvSpPr>
        <p:spPr>
          <a:xfrm>
            <a:off x="838200" y="457200"/>
            <a:ext cx="7543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Induced fit between an enzyme and its substrate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Catalysis in the Enzyme’s Active Site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6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 enzymatic reaction, the substrate binds to the active site of the enzyme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Enzymes are extremely fast acting and emerge from reactions in their original form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small amounts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enzyme can have huge metabolic effects because they are used repeatedly in catalytic cycles</a:t>
            </a:r>
            <a:endParaRPr/>
          </a:p>
        </p:txBody>
      </p:sp>
      <p:sp>
        <p:nvSpPr>
          <p:cNvPr id="632" name="Google Shape;632;p6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68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880872" y="213360"/>
            <a:ext cx="7382256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6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6.16_4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68"/>
          <p:cNvSpPr txBox="1"/>
          <p:nvPr/>
        </p:nvSpPr>
        <p:spPr>
          <a:xfrm>
            <a:off x="919364" y="240096"/>
            <a:ext cx="214161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Substrates enter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site.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8"/>
          <p:cNvSpPr txBox="1"/>
          <p:nvPr/>
        </p:nvSpPr>
        <p:spPr>
          <a:xfrm>
            <a:off x="5282607" y="237715"/>
            <a:ext cx="246221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Substrates are held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active site by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interactions.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8"/>
          <p:cNvSpPr txBox="1"/>
          <p:nvPr/>
        </p:nvSpPr>
        <p:spPr>
          <a:xfrm>
            <a:off x="1778868" y="2328451"/>
            <a:ext cx="119263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Substrates</a:t>
            </a:r>
            <a:endParaRPr/>
          </a:p>
        </p:txBody>
      </p:sp>
      <p:sp>
        <p:nvSpPr>
          <p:cNvPr id="642" name="Google Shape;642;p68"/>
          <p:cNvSpPr txBox="1"/>
          <p:nvPr/>
        </p:nvSpPr>
        <p:spPr>
          <a:xfrm>
            <a:off x="3871193" y="2501489"/>
            <a:ext cx="198772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Enzyme-substrate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8"/>
          <p:cNvSpPr txBox="1"/>
          <p:nvPr/>
        </p:nvSpPr>
        <p:spPr>
          <a:xfrm>
            <a:off x="916983" y="3511139"/>
            <a:ext cx="1466171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Active site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available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new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substrates.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68"/>
          <p:cNvSpPr txBox="1"/>
          <p:nvPr/>
        </p:nvSpPr>
        <p:spPr>
          <a:xfrm>
            <a:off x="2634530" y="4714464"/>
            <a:ext cx="87203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/>
          </a:p>
        </p:txBody>
      </p:sp>
      <p:sp>
        <p:nvSpPr>
          <p:cNvPr id="645" name="Google Shape;645;p68"/>
          <p:cNvSpPr txBox="1"/>
          <p:nvPr/>
        </p:nvSpPr>
        <p:spPr>
          <a:xfrm>
            <a:off x="2135359" y="5544725"/>
            <a:ext cx="141064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are</a:t>
            </a:r>
            <a:endParaRPr/>
          </a:p>
          <a:p>
            <a:pPr indent="0" lvl="0" marL="0" marR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released.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8"/>
          <p:cNvSpPr txBox="1"/>
          <p:nvPr/>
        </p:nvSpPr>
        <p:spPr>
          <a:xfrm>
            <a:off x="3687043" y="6374989"/>
            <a:ext cx="100027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/>
          </a:p>
        </p:txBody>
      </p:sp>
      <p:sp>
        <p:nvSpPr>
          <p:cNvPr id="647" name="Google Shape;647;p68"/>
          <p:cNvSpPr txBox="1"/>
          <p:nvPr/>
        </p:nvSpPr>
        <p:spPr>
          <a:xfrm>
            <a:off x="6758189" y="2835657"/>
            <a:ext cx="14491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The active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lowers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68"/>
          <p:cNvSpPr txBox="1"/>
          <p:nvPr/>
        </p:nvSpPr>
        <p:spPr>
          <a:xfrm>
            <a:off x="5419927" y="5851114"/>
            <a:ext cx="19877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Substrates are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to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68"/>
          <p:cNvSpPr/>
          <p:nvPr/>
        </p:nvSpPr>
        <p:spPr>
          <a:xfrm>
            <a:off x="2185063" y="3900905"/>
            <a:ext cx="918819" cy="77597"/>
          </a:xfrm>
          <a:custGeom>
            <a:rect b="b" l="l" r="r" t="t"/>
            <a:pathLst>
              <a:path extrusionOk="0" h="77597" w="918819">
                <a:moveTo>
                  <a:pt x="909294" y="68071"/>
                </a:moveTo>
                <a:lnTo>
                  <a:pt x="9525" y="9525"/>
                </a:lnTo>
              </a:path>
            </a:pathLst>
          </a:custGeom>
          <a:noFill/>
          <a:ln cap="flat" cmpd="sng" w="1270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68"/>
          <p:cNvGrpSpPr/>
          <p:nvPr/>
        </p:nvGrpSpPr>
        <p:grpSpPr>
          <a:xfrm>
            <a:off x="6250481" y="2987964"/>
            <a:ext cx="498184" cy="169316"/>
            <a:chOff x="6250481" y="2987964"/>
            <a:chExt cx="498184" cy="169316"/>
          </a:xfrm>
        </p:grpSpPr>
        <p:sp>
          <p:nvSpPr>
            <p:cNvPr id="651" name="Google Shape;651;p68"/>
            <p:cNvSpPr/>
            <p:nvPr/>
          </p:nvSpPr>
          <p:spPr>
            <a:xfrm>
              <a:off x="6250481" y="2987964"/>
              <a:ext cx="498184" cy="169316"/>
            </a:xfrm>
            <a:custGeom>
              <a:rect b="b" l="l" r="r" t="t"/>
              <a:pathLst>
                <a:path extrusionOk="0" h="169316" w="462915">
                  <a:moveTo>
                    <a:pt x="19050" y="150266"/>
                  </a:moveTo>
                  <a:lnTo>
                    <a:pt x="443865" y="19050"/>
                  </a:lnTo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8"/>
            <p:cNvSpPr/>
            <p:nvPr/>
          </p:nvSpPr>
          <p:spPr>
            <a:xfrm>
              <a:off x="6269530" y="2992936"/>
              <a:ext cx="466344" cy="157200"/>
            </a:xfrm>
            <a:custGeom>
              <a:rect b="b" l="l" r="r" t="t"/>
              <a:pathLst>
                <a:path extrusionOk="0" h="157200" w="466344">
                  <a:moveTo>
                    <a:pt x="9525" y="147675"/>
                  </a:moveTo>
                  <a:lnTo>
                    <a:pt x="456819" y="952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3" name="Google Shape;653;p68"/>
          <p:cNvGrpSpPr/>
          <p:nvPr/>
        </p:nvGrpSpPr>
        <p:grpSpPr>
          <a:xfrm>
            <a:off x="4955788" y="985658"/>
            <a:ext cx="1486931" cy="912723"/>
            <a:chOff x="4955788" y="985658"/>
            <a:chExt cx="1486931" cy="912723"/>
          </a:xfrm>
        </p:grpSpPr>
        <p:sp>
          <p:nvSpPr>
            <p:cNvPr id="654" name="Google Shape;654;p68"/>
            <p:cNvSpPr/>
            <p:nvPr/>
          </p:nvSpPr>
          <p:spPr>
            <a:xfrm>
              <a:off x="4955788" y="985658"/>
              <a:ext cx="1486928" cy="912723"/>
            </a:xfrm>
            <a:custGeom>
              <a:rect b="b" l="l" r="r" t="t"/>
              <a:pathLst>
                <a:path extrusionOk="0" h="912723" w="1486928">
                  <a:moveTo>
                    <a:pt x="19050" y="893673"/>
                  </a:moveTo>
                  <a:lnTo>
                    <a:pt x="1467878" y="19050"/>
                  </a:lnTo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8"/>
            <p:cNvSpPr/>
            <p:nvPr/>
          </p:nvSpPr>
          <p:spPr>
            <a:xfrm>
              <a:off x="4969951" y="985660"/>
              <a:ext cx="1472768" cy="750671"/>
            </a:xfrm>
            <a:custGeom>
              <a:rect b="b" l="l" r="r" t="t"/>
              <a:pathLst>
                <a:path extrusionOk="0" h="750671" w="1472768">
                  <a:moveTo>
                    <a:pt x="19050" y="731621"/>
                  </a:moveTo>
                  <a:lnTo>
                    <a:pt x="1453718" y="19050"/>
                  </a:lnTo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8"/>
            <p:cNvSpPr/>
            <p:nvPr/>
          </p:nvSpPr>
          <p:spPr>
            <a:xfrm>
              <a:off x="4979476" y="995185"/>
              <a:ext cx="1453718" cy="731621"/>
            </a:xfrm>
            <a:custGeom>
              <a:rect b="b" l="l" r="r" t="t"/>
              <a:pathLst>
                <a:path extrusionOk="0" h="731621" w="1453718">
                  <a:moveTo>
                    <a:pt x="9525" y="722096"/>
                  </a:moveTo>
                  <a:lnTo>
                    <a:pt x="1444193" y="952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8"/>
            <p:cNvSpPr/>
            <p:nvPr/>
          </p:nvSpPr>
          <p:spPr>
            <a:xfrm>
              <a:off x="4965313" y="995183"/>
              <a:ext cx="1467878" cy="893673"/>
            </a:xfrm>
            <a:custGeom>
              <a:rect b="b" l="l" r="r" t="t"/>
              <a:pathLst>
                <a:path extrusionOk="0" h="893673" w="1467878">
                  <a:moveTo>
                    <a:pt x="9525" y="884148"/>
                  </a:moveTo>
                  <a:lnTo>
                    <a:pt x="1458353" y="952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68"/>
          <p:cNvGrpSpPr/>
          <p:nvPr/>
        </p:nvGrpSpPr>
        <p:grpSpPr>
          <a:xfrm>
            <a:off x="2112142" y="639944"/>
            <a:ext cx="1834299" cy="1337805"/>
            <a:chOff x="2112142" y="639944"/>
            <a:chExt cx="1834299" cy="1337805"/>
          </a:xfrm>
        </p:grpSpPr>
        <p:sp>
          <p:nvSpPr>
            <p:cNvPr id="659" name="Google Shape;659;p68"/>
            <p:cNvSpPr/>
            <p:nvPr/>
          </p:nvSpPr>
          <p:spPr>
            <a:xfrm>
              <a:off x="2112142" y="639944"/>
              <a:ext cx="1834299" cy="1337805"/>
            </a:xfrm>
            <a:custGeom>
              <a:rect b="b" l="l" r="r" t="t"/>
              <a:pathLst>
                <a:path extrusionOk="0" h="1337805" w="1834299">
                  <a:moveTo>
                    <a:pt x="1815248" y="1318755"/>
                  </a:moveTo>
                  <a:lnTo>
                    <a:pt x="19050" y="19050"/>
                  </a:lnTo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8"/>
            <p:cNvSpPr/>
            <p:nvPr/>
          </p:nvSpPr>
          <p:spPr>
            <a:xfrm>
              <a:off x="2121667" y="649469"/>
              <a:ext cx="1815249" cy="1318755"/>
            </a:xfrm>
            <a:custGeom>
              <a:rect b="b" l="l" r="r" t="t"/>
              <a:pathLst>
                <a:path extrusionOk="0" h="1318755" w="1815249">
                  <a:moveTo>
                    <a:pt x="1805723" y="1309230"/>
                  </a:moveTo>
                  <a:lnTo>
                    <a:pt x="9525" y="952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68"/>
          <p:cNvGrpSpPr/>
          <p:nvPr/>
        </p:nvGrpSpPr>
        <p:grpSpPr>
          <a:xfrm>
            <a:off x="3518469" y="5516689"/>
            <a:ext cx="1089691" cy="353091"/>
            <a:chOff x="3518469" y="5516689"/>
            <a:chExt cx="1089691" cy="353091"/>
          </a:xfrm>
        </p:grpSpPr>
        <p:sp>
          <p:nvSpPr>
            <p:cNvPr id="662" name="Google Shape;662;p68"/>
            <p:cNvSpPr/>
            <p:nvPr/>
          </p:nvSpPr>
          <p:spPr>
            <a:xfrm>
              <a:off x="3518469" y="5516689"/>
              <a:ext cx="1089691" cy="353091"/>
            </a:xfrm>
            <a:custGeom>
              <a:rect b="b" l="l" r="r" t="t"/>
              <a:pathLst>
                <a:path extrusionOk="0" h="316826" w="1000937">
                  <a:moveTo>
                    <a:pt x="981887" y="19050"/>
                  </a:moveTo>
                  <a:lnTo>
                    <a:pt x="19050" y="297777"/>
                  </a:lnTo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8"/>
            <p:cNvSpPr/>
            <p:nvPr/>
          </p:nvSpPr>
          <p:spPr>
            <a:xfrm>
              <a:off x="3536479" y="5526215"/>
              <a:ext cx="1050251" cy="339902"/>
            </a:xfrm>
            <a:custGeom>
              <a:rect b="b" l="l" r="r" t="t"/>
              <a:pathLst>
                <a:path extrusionOk="0" h="339902" w="1050251">
                  <a:moveTo>
                    <a:pt x="1040726" y="9525"/>
                  </a:moveTo>
                  <a:lnTo>
                    <a:pt x="9525" y="33037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4" name="Google Shape;664;p68"/>
          <p:cNvGrpSpPr/>
          <p:nvPr/>
        </p:nvGrpSpPr>
        <p:grpSpPr>
          <a:xfrm>
            <a:off x="919364" y="248383"/>
            <a:ext cx="246888" cy="256480"/>
            <a:chOff x="919364" y="248383"/>
            <a:chExt cx="246888" cy="256480"/>
          </a:xfrm>
        </p:grpSpPr>
        <p:sp>
          <p:nvSpPr>
            <p:cNvPr id="665" name="Google Shape;665;p68"/>
            <p:cNvSpPr/>
            <p:nvPr/>
          </p:nvSpPr>
          <p:spPr>
            <a:xfrm>
              <a:off x="919364" y="253179"/>
              <a:ext cx="246888" cy="246888"/>
            </a:xfrm>
            <a:custGeom>
              <a:rect b="b" l="l" r="r" t="t"/>
              <a:pathLst>
                <a:path extrusionOk="0" h="274421" w="274434">
                  <a:moveTo>
                    <a:pt x="137198" y="274421"/>
                  </a:moveTo>
                  <a:cubicBezTo>
                    <a:pt x="212966" y="274421"/>
                    <a:pt x="274434" y="212978"/>
                    <a:pt x="274434" y="137210"/>
                  </a:cubicBezTo>
                  <a:cubicBezTo>
                    <a:pt x="274434" y="61429"/>
                    <a:pt x="212966" y="0"/>
                    <a:pt x="137198" y="0"/>
                  </a:cubicBezTo>
                  <a:cubicBezTo>
                    <a:pt x="61379" y="0"/>
                    <a:pt x="0" y="61429"/>
                    <a:pt x="0" y="137210"/>
                  </a:cubicBezTo>
                  <a:cubicBezTo>
                    <a:pt x="0" y="212978"/>
                    <a:pt x="61379" y="274421"/>
                    <a:pt x="137198" y="274421"/>
                  </a:cubicBezTo>
                </a:path>
              </a:pathLst>
            </a:custGeom>
            <a:solidFill>
              <a:srgbClr val="008DC7"/>
            </a:solidFill>
            <a:ln cap="flat" cmpd="sng" w="12700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8"/>
            <p:cNvSpPr txBox="1"/>
            <p:nvPr/>
          </p:nvSpPr>
          <p:spPr>
            <a:xfrm>
              <a:off x="978688" y="2483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667;p68"/>
          <p:cNvGrpSpPr/>
          <p:nvPr/>
        </p:nvGrpSpPr>
        <p:grpSpPr>
          <a:xfrm>
            <a:off x="5276812" y="249363"/>
            <a:ext cx="246888" cy="256480"/>
            <a:chOff x="919364" y="248383"/>
            <a:chExt cx="246888" cy="256480"/>
          </a:xfrm>
        </p:grpSpPr>
        <p:sp>
          <p:nvSpPr>
            <p:cNvPr id="668" name="Google Shape;668;p68"/>
            <p:cNvSpPr/>
            <p:nvPr/>
          </p:nvSpPr>
          <p:spPr>
            <a:xfrm>
              <a:off x="919364" y="253179"/>
              <a:ext cx="246888" cy="246888"/>
            </a:xfrm>
            <a:custGeom>
              <a:rect b="b" l="l" r="r" t="t"/>
              <a:pathLst>
                <a:path extrusionOk="0" h="274421" w="274434">
                  <a:moveTo>
                    <a:pt x="137198" y="274421"/>
                  </a:moveTo>
                  <a:cubicBezTo>
                    <a:pt x="212966" y="274421"/>
                    <a:pt x="274434" y="212978"/>
                    <a:pt x="274434" y="137210"/>
                  </a:cubicBezTo>
                  <a:cubicBezTo>
                    <a:pt x="274434" y="61429"/>
                    <a:pt x="212966" y="0"/>
                    <a:pt x="137198" y="0"/>
                  </a:cubicBezTo>
                  <a:cubicBezTo>
                    <a:pt x="61379" y="0"/>
                    <a:pt x="0" y="61429"/>
                    <a:pt x="0" y="137210"/>
                  </a:cubicBezTo>
                  <a:cubicBezTo>
                    <a:pt x="0" y="212978"/>
                    <a:pt x="61379" y="274421"/>
                    <a:pt x="137198" y="274421"/>
                  </a:cubicBezTo>
                </a:path>
              </a:pathLst>
            </a:custGeom>
            <a:solidFill>
              <a:srgbClr val="008DC7"/>
            </a:solidFill>
            <a:ln cap="flat" cmpd="sng" w="12700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8"/>
            <p:cNvSpPr txBox="1"/>
            <p:nvPr/>
          </p:nvSpPr>
          <p:spPr>
            <a:xfrm>
              <a:off x="978688" y="2483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68"/>
          <p:cNvGrpSpPr/>
          <p:nvPr/>
        </p:nvGrpSpPr>
        <p:grpSpPr>
          <a:xfrm>
            <a:off x="6758189" y="2823452"/>
            <a:ext cx="246888" cy="256480"/>
            <a:chOff x="919364" y="248383"/>
            <a:chExt cx="246888" cy="256480"/>
          </a:xfrm>
        </p:grpSpPr>
        <p:sp>
          <p:nvSpPr>
            <p:cNvPr id="671" name="Google Shape;671;p68"/>
            <p:cNvSpPr/>
            <p:nvPr/>
          </p:nvSpPr>
          <p:spPr>
            <a:xfrm>
              <a:off x="919364" y="253179"/>
              <a:ext cx="246888" cy="246888"/>
            </a:xfrm>
            <a:custGeom>
              <a:rect b="b" l="l" r="r" t="t"/>
              <a:pathLst>
                <a:path extrusionOk="0" h="274421" w="274434">
                  <a:moveTo>
                    <a:pt x="137198" y="274421"/>
                  </a:moveTo>
                  <a:cubicBezTo>
                    <a:pt x="212966" y="274421"/>
                    <a:pt x="274434" y="212978"/>
                    <a:pt x="274434" y="137210"/>
                  </a:cubicBezTo>
                  <a:cubicBezTo>
                    <a:pt x="274434" y="61429"/>
                    <a:pt x="212966" y="0"/>
                    <a:pt x="137198" y="0"/>
                  </a:cubicBezTo>
                  <a:cubicBezTo>
                    <a:pt x="61379" y="0"/>
                    <a:pt x="0" y="61429"/>
                    <a:pt x="0" y="137210"/>
                  </a:cubicBezTo>
                  <a:cubicBezTo>
                    <a:pt x="0" y="212978"/>
                    <a:pt x="61379" y="274421"/>
                    <a:pt x="137198" y="274421"/>
                  </a:cubicBezTo>
                </a:path>
              </a:pathLst>
            </a:custGeom>
            <a:solidFill>
              <a:srgbClr val="008DC7"/>
            </a:solidFill>
            <a:ln cap="flat" cmpd="sng" w="12700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8"/>
            <p:cNvSpPr txBox="1"/>
            <p:nvPr/>
          </p:nvSpPr>
          <p:spPr>
            <a:xfrm>
              <a:off x="978688" y="2483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3" name="Google Shape;673;p68"/>
          <p:cNvGrpSpPr/>
          <p:nvPr/>
        </p:nvGrpSpPr>
        <p:grpSpPr>
          <a:xfrm>
            <a:off x="5430935" y="5848733"/>
            <a:ext cx="246888" cy="256480"/>
            <a:chOff x="919364" y="248383"/>
            <a:chExt cx="246888" cy="256480"/>
          </a:xfrm>
        </p:grpSpPr>
        <p:sp>
          <p:nvSpPr>
            <p:cNvPr id="674" name="Google Shape;674;p68"/>
            <p:cNvSpPr/>
            <p:nvPr/>
          </p:nvSpPr>
          <p:spPr>
            <a:xfrm>
              <a:off x="919364" y="253179"/>
              <a:ext cx="246888" cy="246888"/>
            </a:xfrm>
            <a:custGeom>
              <a:rect b="b" l="l" r="r" t="t"/>
              <a:pathLst>
                <a:path extrusionOk="0" h="274421" w="274434">
                  <a:moveTo>
                    <a:pt x="137198" y="274421"/>
                  </a:moveTo>
                  <a:cubicBezTo>
                    <a:pt x="212966" y="274421"/>
                    <a:pt x="274434" y="212978"/>
                    <a:pt x="274434" y="137210"/>
                  </a:cubicBezTo>
                  <a:cubicBezTo>
                    <a:pt x="274434" y="61429"/>
                    <a:pt x="212966" y="0"/>
                    <a:pt x="137198" y="0"/>
                  </a:cubicBezTo>
                  <a:cubicBezTo>
                    <a:pt x="61379" y="0"/>
                    <a:pt x="0" y="61429"/>
                    <a:pt x="0" y="137210"/>
                  </a:cubicBezTo>
                  <a:cubicBezTo>
                    <a:pt x="0" y="212978"/>
                    <a:pt x="61379" y="274421"/>
                    <a:pt x="137198" y="274421"/>
                  </a:cubicBezTo>
                </a:path>
              </a:pathLst>
            </a:custGeom>
            <a:solidFill>
              <a:srgbClr val="008DC7"/>
            </a:solidFill>
            <a:ln cap="flat" cmpd="sng" w="12700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8"/>
            <p:cNvSpPr txBox="1"/>
            <p:nvPr/>
          </p:nvSpPr>
          <p:spPr>
            <a:xfrm>
              <a:off x="978688" y="2483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6" name="Google Shape;676;p68"/>
          <p:cNvGrpSpPr/>
          <p:nvPr/>
        </p:nvGrpSpPr>
        <p:grpSpPr>
          <a:xfrm>
            <a:off x="1848587" y="5523874"/>
            <a:ext cx="246888" cy="256480"/>
            <a:chOff x="919364" y="248383"/>
            <a:chExt cx="246888" cy="256480"/>
          </a:xfrm>
        </p:grpSpPr>
        <p:sp>
          <p:nvSpPr>
            <p:cNvPr id="677" name="Google Shape;677;p68"/>
            <p:cNvSpPr/>
            <p:nvPr/>
          </p:nvSpPr>
          <p:spPr>
            <a:xfrm>
              <a:off x="919364" y="253179"/>
              <a:ext cx="246888" cy="246888"/>
            </a:xfrm>
            <a:custGeom>
              <a:rect b="b" l="l" r="r" t="t"/>
              <a:pathLst>
                <a:path extrusionOk="0" h="274421" w="274434">
                  <a:moveTo>
                    <a:pt x="137198" y="274421"/>
                  </a:moveTo>
                  <a:cubicBezTo>
                    <a:pt x="212966" y="274421"/>
                    <a:pt x="274434" y="212978"/>
                    <a:pt x="274434" y="137210"/>
                  </a:cubicBezTo>
                  <a:cubicBezTo>
                    <a:pt x="274434" y="61429"/>
                    <a:pt x="212966" y="0"/>
                    <a:pt x="137198" y="0"/>
                  </a:cubicBezTo>
                  <a:cubicBezTo>
                    <a:pt x="61379" y="0"/>
                    <a:pt x="0" y="61429"/>
                    <a:pt x="0" y="137210"/>
                  </a:cubicBezTo>
                  <a:cubicBezTo>
                    <a:pt x="0" y="212978"/>
                    <a:pt x="61379" y="274421"/>
                    <a:pt x="137198" y="274421"/>
                  </a:cubicBezTo>
                </a:path>
              </a:pathLst>
            </a:custGeom>
            <a:solidFill>
              <a:srgbClr val="008DC7"/>
            </a:solidFill>
            <a:ln cap="flat" cmpd="sng" w="12700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8"/>
            <p:cNvSpPr txBox="1"/>
            <p:nvPr/>
          </p:nvSpPr>
          <p:spPr>
            <a:xfrm>
              <a:off x="978688" y="2483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9" name="Google Shape;679;p68"/>
          <p:cNvGrpSpPr/>
          <p:nvPr/>
        </p:nvGrpSpPr>
        <p:grpSpPr>
          <a:xfrm>
            <a:off x="917670" y="3505430"/>
            <a:ext cx="246888" cy="256480"/>
            <a:chOff x="919364" y="248383"/>
            <a:chExt cx="246888" cy="256480"/>
          </a:xfrm>
        </p:grpSpPr>
        <p:sp>
          <p:nvSpPr>
            <p:cNvPr id="680" name="Google Shape;680;p68"/>
            <p:cNvSpPr/>
            <p:nvPr/>
          </p:nvSpPr>
          <p:spPr>
            <a:xfrm>
              <a:off x="919364" y="253179"/>
              <a:ext cx="246888" cy="246888"/>
            </a:xfrm>
            <a:custGeom>
              <a:rect b="b" l="l" r="r" t="t"/>
              <a:pathLst>
                <a:path extrusionOk="0" h="274421" w="274434">
                  <a:moveTo>
                    <a:pt x="137198" y="274421"/>
                  </a:moveTo>
                  <a:cubicBezTo>
                    <a:pt x="212966" y="274421"/>
                    <a:pt x="274434" y="212978"/>
                    <a:pt x="274434" y="137210"/>
                  </a:cubicBezTo>
                  <a:cubicBezTo>
                    <a:pt x="274434" y="61429"/>
                    <a:pt x="212966" y="0"/>
                    <a:pt x="137198" y="0"/>
                  </a:cubicBezTo>
                  <a:cubicBezTo>
                    <a:pt x="61379" y="0"/>
                    <a:pt x="0" y="61429"/>
                    <a:pt x="0" y="137210"/>
                  </a:cubicBezTo>
                  <a:cubicBezTo>
                    <a:pt x="0" y="212978"/>
                    <a:pt x="61379" y="274421"/>
                    <a:pt x="137198" y="274421"/>
                  </a:cubicBezTo>
                </a:path>
              </a:pathLst>
            </a:custGeom>
            <a:solidFill>
              <a:srgbClr val="008DC7"/>
            </a:solidFill>
            <a:ln cap="flat" cmpd="sng" w="12700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8"/>
            <p:cNvSpPr txBox="1"/>
            <p:nvPr/>
          </p:nvSpPr>
          <p:spPr>
            <a:xfrm>
              <a:off x="978688" y="2483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2" name="Google Shape;682;p68"/>
          <p:cNvGrpSpPr/>
          <p:nvPr/>
        </p:nvGrpSpPr>
        <p:grpSpPr>
          <a:xfrm>
            <a:off x="5257799" y="4730752"/>
            <a:ext cx="968376" cy="1155698"/>
            <a:chOff x="5257799" y="4730752"/>
            <a:chExt cx="968376" cy="1155698"/>
          </a:xfrm>
        </p:grpSpPr>
        <p:sp>
          <p:nvSpPr>
            <p:cNvPr id="683" name="Google Shape;683;p68"/>
            <p:cNvSpPr/>
            <p:nvPr/>
          </p:nvSpPr>
          <p:spPr>
            <a:xfrm>
              <a:off x="5257799" y="4768850"/>
              <a:ext cx="968375" cy="1117600"/>
            </a:xfrm>
            <a:custGeom>
              <a:rect b="b" l="l" r="r" t="t"/>
              <a:pathLst>
                <a:path extrusionOk="0" h="1104900" w="946150">
                  <a:moveTo>
                    <a:pt x="0" y="0"/>
                  </a:moveTo>
                  <a:lnTo>
                    <a:pt x="946150" y="1104900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84" name="Google Shape;684;p68"/>
            <p:cNvSpPr/>
            <p:nvPr/>
          </p:nvSpPr>
          <p:spPr>
            <a:xfrm>
              <a:off x="5464175" y="4731544"/>
              <a:ext cx="762000" cy="1152525"/>
            </a:xfrm>
            <a:custGeom>
              <a:rect b="b" l="l" r="r" t="t"/>
              <a:pathLst>
                <a:path extrusionOk="0" h="1152525" w="762000">
                  <a:moveTo>
                    <a:pt x="0" y="0"/>
                  </a:moveTo>
                  <a:lnTo>
                    <a:pt x="762000" y="1152525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85" name="Google Shape;685;p68"/>
            <p:cNvSpPr/>
            <p:nvPr/>
          </p:nvSpPr>
          <p:spPr>
            <a:xfrm>
              <a:off x="5257800" y="4772818"/>
              <a:ext cx="968374" cy="1113631"/>
            </a:xfrm>
            <a:custGeom>
              <a:rect b="b" l="l" r="r" t="t"/>
              <a:pathLst>
                <a:path extrusionOk="0" h="1104900" w="946150">
                  <a:moveTo>
                    <a:pt x="0" y="0"/>
                  </a:moveTo>
                  <a:lnTo>
                    <a:pt x="946150" y="11049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86" name="Google Shape;686;p68"/>
            <p:cNvSpPr/>
            <p:nvPr/>
          </p:nvSpPr>
          <p:spPr>
            <a:xfrm>
              <a:off x="5464175" y="4730752"/>
              <a:ext cx="741363" cy="1131886"/>
            </a:xfrm>
            <a:custGeom>
              <a:rect b="b" l="l" r="r" t="t"/>
              <a:pathLst>
                <a:path extrusionOk="0" h="1152525" w="762000">
                  <a:moveTo>
                    <a:pt x="0" y="0"/>
                  </a:moveTo>
                  <a:lnTo>
                    <a:pt x="762000" y="115252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687" name="Google Shape;687;p68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active site can lower an E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barrier by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orienting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substrates correctly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straining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substrate bonds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providing a favorable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microenvironment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covalently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bonding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substrate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rate of an enzyme-catalyzed reaction can be sped up by increasing substrate concentration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all enzyme molecules have their active sites engaged,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enzyme is saturated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enzyme is saturated, the reaction rate can only be sped up by adding more enzyme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7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Effects of Local Conditions on Enzyme Activity</a:t>
            </a:r>
            <a:endParaRPr/>
          </a:p>
        </p:txBody>
      </p:sp>
      <p:sp>
        <p:nvSpPr>
          <p:cNvPr id="705" name="Google Shape;705;p7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enzyme’s activity can be affected by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environmental factors, such as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temperature and pH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chemicals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specifically influence the enzyme</a:t>
            </a:r>
            <a:endParaRPr/>
          </a:p>
        </p:txBody>
      </p:sp>
      <p:sp>
        <p:nvSpPr>
          <p:cNvPr id="706" name="Google Shape;706;p7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Effects of Temperature and pH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enzyme has an optimal temperature in which it can function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enzyme has an optimal pH in which it can function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Optimal conditions favor the most active shape for the enzyme molecule</a:t>
            </a:r>
            <a:endParaRPr/>
          </a:p>
        </p:txBody>
      </p:sp>
      <p:sp>
        <p:nvSpPr>
          <p:cNvPr id="713" name="Google Shape;713;p7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 b="3093" l="0" r="0" t="0"/>
          <a:stretch/>
        </p:blipFill>
        <p:spPr>
          <a:xfrm>
            <a:off x="298704" y="1042416"/>
            <a:ext cx="8546592" cy="477316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7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73"/>
          <p:cNvSpPr txBox="1"/>
          <p:nvPr/>
        </p:nvSpPr>
        <p:spPr>
          <a:xfrm rot="-5400000">
            <a:off x="4190144" y="2083836"/>
            <a:ext cx="1064394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Rate of reaction</a:t>
            </a:r>
            <a:endParaRPr/>
          </a:p>
        </p:txBody>
      </p:sp>
      <p:sp>
        <p:nvSpPr>
          <p:cNvPr id="721" name="Google Shape;721;p73"/>
          <p:cNvSpPr txBox="1"/>
          <p:nvPr/>
        </p:nvSpPr>
        <p:spPr>
          <a:xfrm>
            <a:off x="4883603" y="281247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22" name="Google Shape;722;p73"/>
          <p:cNvSpPr txBox="1"/>
          <p:nvPr/>
        </p:nvSpPr>
        <p:spPr>
          <a:xfrm>
            <a:off x="4982028" y="1082896"/>
            <a:ext cx="19508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temperature for</a:t>
            </a:r>
            <a:endParaRPr/>
          </a:p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 human enzyme (37ºC)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73"/>
          <p:cNvSpPr txBox="1"/>
          <p:nvPr/>
        </p:nvSpPr>
        <p:spPr>
          <a:xfrm>
            <a:off x="7085465" y="1082896"/>
            <a:ext cx="1601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temperature for</a:t>
            </a:r>
            <a:endParaRPr/>
          </a:p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 of thermophilic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73"/>
          <p:cNvSpPr txBox="1"/>
          <p:nvPr/>
        </p:nvSpPr>
        <p:spPr>
          <a:xfrm>
            <a:off x="7706178" y="1386108"/>
            <a:ext cx="9874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(heat-loving)</a:t>
            </a:r>
            <a:endParaRPr/>
          </a:p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bacteria (75ºC)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73"/>
          <p:cNvSpPr txBox="1"/>
          <p:nvPr/>
        </p:nvSpPr>
        <p:spPr>
          <a:xfrm>
            <a:off x="6653665" y="2814066"/>
            <a:ext cx="15709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r>
            <a:endParaRPr/>
          </a:p>
        </p:txBody>
      </p:sp>
      <p:sp>
        <p:nvSpPr>
          <p:cNvPr id="726" name="Google Shape;726;p73"/>
          <p:cNvSpPr txBox="1"/>
          <p:nvPr/>
        </p:nvSpPr>
        <p:spPr>
          <a:xfrm>
            <a:off x="7256915" y="2814066"/>
            <a:ext cx="15709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endParaRPr/>
          </a:p>
        </p:txBody>
      </p:sp>
      <p:sp>
        <p:nvSpPr>
          <p:cNvPr id="727" name="Google Shape;727;p73"/>
          <p:cNvSpPr txBox="1"/>
          <p:nvPr/>
        </p:nvSpPr>
        <p:spPr>
          <a:xfrm>
            <a:off x="6279015" y="2972816"/>
            <a:ext cx="1144544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Temperature (ºC)</a:t>
            </a:r>
            <a:endParaRPr/>
          </a:p>
        </p:txBody>
      </p:sp>
      <p:sp>
        <p:nvSpPr>
          <p:cNvPr id="728" name="Google Shape;728;p73"/>
          <p:cNvSpPr txBox="1"/>
          <p:nvPr/>
        </p:nvSpPr>
        <p:spPr>
          <a:xfrm>
            <a:off x="4645478" y="3176016"/>
            <a:ext cx="272670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Optimal temperature for two enzymes</a:t>
            </a:r>
            <a:endParaRPr/>
          </a:p>
        </p:txBody>
      </p:sp>
      <p:sp>
        <p:nvSpPr>
          <p:cNvPr id="729" name="Google Shape;729;p73"/>
          <p:cNvSpPr txBox="1"/>
          <p:nvPr/>
        </p:nvSpPr>
        <p:spPr>
          <a:xfrm>
            <a:off x="5278890" y="3642741"/>
            <a:ext cx="11285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Pepsin (stomach</a:t>
            </a:r>
            <a:endParaRPr/>
          </a:p>
          <a:p>
            <a:pPr indent="0" lvl="0" marL="0" marR="0" rtl="0" algn="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73"/>
          <p:cNvSpPr txBox="1"/>
          <p:nvPr/>
        </p:nvSpPr>
        <p:spPr>
          <a:xfrm rot="-5400000">
            <a:off x="4190144" y="4473685"/>
            <a:ext cx="1064394" cy="1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Rate of reaction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3"/>
          <p:cNvSpPr txBox="1"/>
          <p:nvPr/>
        </p:nvSpPr>
        <p:spPr>
          <a:xfrm>
            <a:off x="5447165" y="2814066"/>
            <a:ext cx="15709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732" name="Google Shape;732;p73"/>
          <p:cNvSpPr txBox="1"/>
          <p:nvPr/>
        </p:nvSpPr>
        <p:spPr>
          <a:xfrm>
            <a:off x="6050415" y="2814066"/>
            <a:ext cx="15709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733" name="Google Shape;733;p73"/>
          <p:cNvSpPr txBox="1"/>
          <p:nvPr/>
        </p:nvSpPr>
        <p:spPr>
          <a:xfrm>
            <a:off x="7822065" y="2814066"/>
            <a:ext cx="235642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/>
          </a:p>
        </p:txBody>
      </p:sp>
      <p:sp>
        <p:nvSpPr>
          <p:cNvPr id="734" name="Google Shape;734;p73"/>
          <p:cNvSpPr txBox="1"/>
          <p:nvPr/>
        </p:nvSpPr>
        <p:spPr>
          <a:xfrm>
            <a:off x="8425315" y="2814066"/>
            <a:ext cx="235642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/>
          </a:p>
        </p:txBody>
      </p:sp>
      <p:sp>
        <p:nvSpPr>
          <p:cNvPr id="735" name="Google Shape;735;p73"/>
          <p:cNvSpPr txBox="1"/>
          <p:nvPr/>
        </p:nvSpPr>
        <p:spPr>
          <a:xfrm>
            <a:off x="7444240" y="3642741"/>
            <a:ext cx="12118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Trypsin (intestinal</a:t>
            </a:r>
            <a:endParaRPr/>
          </a:p>
          <a:p>
            <a:pPr indent="0" lvl="0" marL="0" marR="0" rtl="0" algn="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73"/>
          <p:cNvSpPr txBox="1"/>
          <p:nvPr/>
        </p:nvSpPr>
        <p:spPr>
          <a:xfrm>
            <a:off x="4883603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737" name="Google Shape;737;p73"/>
          <p:cNvSpPr txBox="1"/>
          <p:nvPr/>
        </p:nvSpPr>
        <p:spPr>
          <a:xfrm>
            <a:off x="5243965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38" name="Google Shape;738;p73"/>
          <p:cNvSpPr txBox="1"/>
          <p:nvPr/>
        </p:nvSpPr>
        <p:spPr>
          <a:xfrm>
            <a:off x="5604328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39" name="Google Shape;739;p73"/>
          <p:cNvSpPr txBox="1"/>
          <p:nvPr/>
        </p:nvSpPr>
        <p:spPr>
          <a:xfrm>
            <a:off x="5964690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740" name="Google Shape;740;p73"/>
          <p:cNvSpPr txBox="1"/>
          <p:nvPr/>
        </p:nvSpPr>
        <p:spPr>
          <a:xfrm>
            <a:off x="6325053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741" name="Google Shape;741;p73"/>
          <p:cNvSpPr txBox="1"/>
          <p:nvPr/>
        </p:nvSpPr>
        <p:spPr>
          <a:xfrm>
            <a:off x="6685415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42" name="Google Shape;742;p73"/>
          <p:cNvSpPr txBox="1"/>
          <p:nvPr/>
        </p:nvSpPr>
        <p:spPr>
          <a:xfrm>
            <a:off x="6620328" y="5392166"/>
            <a:ext cx="18915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</a:t>
            </a:r>
            <a:endParaRPr/>
          </a:p>
        </p:txBody>
      </p:sp>
      <p:sp>
        <p:nvSpPr>
          <p:cNvPr id="743" name="Google Shape;743;p73"/>
          <p:cNvSpPr txBox="1"/>
          <p:nvPr/>
        </p:nvSpPr>
        <p:spPr>
          <a:xfrm>
            <a:off x="7045778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744" name="Google Shape;744;p73"/>
          <p:cNvSpPr txBox="1"/>
          <p:nvPr/>
        </p:nvSpPr>
        <p:spPr>
          <a:xfrm>
            <a:off x="7406140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745" name="Google Shape;745;p73"/>
          <p:cNvSpPr txBox="1"/>
          <p:nvPr/>
        </p:nvSpPr>
        <p:spPr>
          <a:xfrm>
            <a:off x="7766503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746" name="Google Shape;746;p73"/>
          <p:cNvSpPr txBox="1"/>
          <p:nvPr/>
        </p:nvSpPr>
        <p:spPr>
          <a:xfrm>
            <a:off x="8126865" y="5231828"/>
            <a:ext cx="7854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747" name="Google Shape;747;p73"/>
          <p:cNvSpPr txBox="1"/>
          <p:nvPr/>
        </p:nvSpPr>
        <p:spPr>
          <a:xfrm>
            <a:off x="8452303" y="5231828"/>
            <a:ext cx="157094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48" name="Google Shape;748;p73"/>
          <p:cNvSpPr txBox="1"/>
          <p:nvPr/>
        </p:nvSpPr>
        <p:spPr>
          <a:xfrm>
            <a:off x="4645478" y="5616003"/>
            <a:ext cx="2109552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Optimal pH for two enzymes</a:t>
            </a:r>
            <a:endParaRPr/>
          </a:p>
        </p:txBody>
      </p:sp>
      <p:sp>
        <p:nvSpPr>
          <p:cNvPr id="749" name="Google Shape;749;p73"/>
          <p:cNvSpPr/>
          <p:nvPr/>
        </p:nvSpPr>
        <p:spPr>
          <a:xfrm>
            <a:off x="7812881" y="3786187"/>
            <a:ext cx="0" cy="171450"/>
          </a:xfrm>
          <a:custGeom>
            <a:rect b="b" l="l" r="r" t="t"/>
            <a:pathLst>
              <a:path extrusionOk="0" h="171450" w="120000">
                <a:moveTo>
                  <a:pt x="0" y="0"/>
                </a:moveTo>
                <a:lnTo>
                  <a:pt x="0" y="1714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73"/>
          <p:cNvSpPr/>
          <p:nvPr/>
        </p:nvSpPr>
        <p:spPr>
          <a:xfrm>
            <a:off x="5638800" y="3786187"/>
            <a:ext cx="0" cy="171450"/>
          </a:xfrm>
          <a:custGeom>
            <a:rect b="b" l="l" r="r" t="t"/>
            <a:pathLst>
              <a:path extrusionOk="0" h="171450" w="120000">
                <a:moveTo>
                  <a:pt x="0" y="0"/>
                </a:moveTo>
                <a:lnTo>
                  <a:pt x="0" y="1714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73"/>
          <p:cNvSpPr/>
          <p:nvPr/>
        </p:nvSpPr>
        <p:spPr>
          <a:xfrm>
            <a:off x="7191380" y="1385894"/>
            <a:ext cx="0" cy="171450"/>
          </a:xfrm>
          <a:custGeom>
            <a:rect b="b" l="l" r="r" t="t"/>
            <a:pathLst>
              <a:path extrusionOk="0" h="171450" w="120000">
                <a:moveTo>
                  <a:pt x="0" y="0"/>
                </a:moveTo>
                <a:lnTo>
                  <a:pt x="0" y="1714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73"/>
          <p:cNvSpPr/>
          <p:nvPr/>
        </p:nvSpPr>
        <p:spPr>
          <a:xfrm>
            <a:off x="6007891" y="1385894"/>
            <a:ext cx="0" cy="171450"/>
          </a:xfrm>
          <a:custGeom>
            <a:rect b="b" l="l" r="r" t="t"/>
            <a:pathLst>
              <a:path extrusionOk="0" h="171450" w="120000">
                <a:moveTo>
                  <a:pt x="0" y="0"/>
                </a:moveTo>
                <a:lnTo>
                  <a:pt x="0" y="1714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3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73"/>
          <p:cNvSpPr txBox="1"/>
          <p:nvPr/>
        </p:nvSpPr>
        <p:spPr>
          <a:xfrm>
            <a:off x="990600" y="228600"/>
            <a:ext cx="72148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 factors affecting enzyme activity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8116" l="0" r="0" t="0"/>
          <a:stretch/>
        </p:blipFill>
        <p:spPr>
          <a:xfrm>
            <a:off x="298704" y="2566416"/>
            <a:ext cx="8546592" cy="172516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6.UN01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1341177" y="2644997"/>
            <a:ext cx="13016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Enzyme 1</a:t>
            </a:r>
            <a:endParaRPr/>
          </a:p>
        </p:txBody>
      </p:sp>
      <p:sp>
        <p:nvSpPr>
          <p:cNvPr id="97" name="Google Shape;97;p20"/>
          <p:cNvSpPr txBox="1"/>
          <p:nvPr/>
        </p:nvSpPr>
        <p:spPr>
          <a:xfrm>
            <a:off x="1322127" y="3378422"/>
            <a:ext cx="14298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Reaction 1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310096" y="3668141"/>
            <a:ext cx="122469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</a:t>
            </a:r>
            <a:endParaRPr/>
          </a:p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811327" y="2644997"/>
            <a:ext cx="13016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Enzyme 2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247765" y="3106960"/>
            <a:ext cx="203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3792277" y="3378422"/>
            <a:ext cx="14298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Reaction 2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5698865" y="3106960"/>
            <a:ext cx="203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6314815" y="2644997"/>
            <a:ext cx="13016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Enzyme 3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6295765" y="3378422"/>
            <a:ext cx="14298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Reaction 3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8189652" y="3106960"/>
            <a:ext cx="203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7762615" y="3667347"/>
            <a:ext cx="1067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785552" y="3106960"/>
            <a:ext cx="203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85552" y="1290935"/>
            <a:ext cx="76076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Generalized metabolic pathway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Cofactors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7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Cofactors(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輔因子)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nonprotein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enzyme helpers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Cofactors may be inorganic (such as a metal in ionic form) or organic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organic cofactor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coenzyme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輔酶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Coenzymes include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vitamins</a:t>
            </a:r>
            <a:endParaRPr/>
          </a:p>
        </p:txBody>
      </p:sp>
      <p:sp>
        <p:nvSpPr>
          <p:cNvPr id="761" name="Google Shape;761;p7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Enzyme Inhibitors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7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 inhibitors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競爭性抑制劑bind to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active site of an enzyme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competing with the substrate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Noncompetitive inhibitors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 to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another part of an enzyme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causing the enzyme to change shape and making the active site less effective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examples of inhibitors are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toxins, poisons, pesticides, and antibiotics</a:t>
            </a:r>
            <a:endParaRPr/>
          </a:p>
        </p:txBody>
      </p:sp>
      <p:sp>
        <p:nvSpPr>
          <p:cNvPr id="768" name="Google Shape;768;p7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76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953512" y="213360"/>
            <a:ext cx="3236976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6.18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76"/>
          <p:cNvSpPr txBox="1"/>
          <p:nvPr/>
        </p:nvSpPr>
        <p:spPr>
          <a:xfrm>
            <a:off x="2992512" y="222309"/>
            <a:ext cx="203902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Normal binding</a:t>
            </a:r>
            <a:endParaRPr/>
          </a:p>
        </p:txBody>
      </p:sp>
      <p:sp>
        <p:nvSpPr>
          <p:cNvPr id="776" name="Google Shape;776;p76"/>
          <p:cNvSpPr txBox="1"/>
          <p:nvPr/>
        </p:nvSpPr>
        <p:spPr>
          <a:xfrm>
            <a:off x="4533975" y="635060"/>
            <a:ext cx="106439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Substrate</a:t>
            </a:r>
            <a:endParaRPr/>
          </a:p>
        </p:txBody>
      </p:sp>
      <p:sp>
        <p:nvSpPr>
          <p:cNvPr id="777" name="Google Shape;777;p76"/>
          <p:cNvSpPr txBox="1"/>
          <p:nvPr/>
        </p:nvSpPr>
        <p:spPr>
          <a:xfrm>
            <a:off x="4510162" y="911285"/>
            <a:ext cx="115416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site</a:t>
            </a:r>
            <a:endParaRPr/>
          </a:p>
        </p:txBody>
      </p:sp>
      <p:sp>
        <p:nvSpPr>
          <p:cNvPr id="778" name="Google Shape;778;p76"/>
          <p:cNvSpPr txBox="1"/>
          <p:nvPr/>
        </p:nvSpPr>
        <p:spPr>
          <a:xfrm>
            <a:off x="4510162" y="1484372"/>
            <a:ext cx="87203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/>
          </a:p>
        </p:txBody>
      </p:sp>
      <p:sp>
        <p:nvSpPr>
          <p:cNvPr id="779" name="Google Shape;779;p76"/>
          <p:cNvSpPr txBox="1"/>
          <p:nvPr/>
        </p:nvSpPr>
        <p:spPr>
          <a:xfrm>
            <a:off x="2992512" y="2357497"/>
            <a:ext cx="278281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Competitive inhibition</a:t>
            </a:r>
            <a:endParaRPr/>
          </a:p>
        </p:txBody>
      </p:sp>
      <p:sp>
        <p:nvSpPr>
          <p:cNvPr id="780" name="Google Shape;780;p76"/>
          <p:cNvSpPr txBox="1"/>
          <p:nvPr/>
        </p:nvSpPr>
        <p:spPr>
          <a:xfrm>
            <a:off x="4640337" y="3225860"/>
            <a:ext cx="132087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Competitive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inhibitor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76"/>
          <p:cNvSpPr txBox="1"/>
          <p:nvPr/>
        </p:nvSpPr>
        <p:spPr>
          <a:xfrm>
            <a:off x="2982987" y="4545072"/>
            <a:ext cx="318035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Noncompetitive inhibition</a:t>
            </a:r>
            <a:endParaRPr/>
          </a:p>
        </p:txBody>
      </p:sp>
      <p:sp>
        <p:nvSpPr>
          <p:cNvPr id="782" name="Google Shape;782;p76"/>
          <p:cNvSpPr txBox="1"/>
          <p:nvPr/>
        </p:nvSpPr>
        <p:spPr>
          <a:xfrm>
            <a:off x="3171900" y="6359585"/>
            <a:ext cx="271869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Noncompetitive inhibitor</a:t>
            </a:r>
            <a:endParaRPr/>
          </a:p>
        </p:txBody>
      </p:sp>
      <p:sp>
        <p:nvSpPr>
          <p:cNvPr id="783" name="Google Shape;783;p76"/>
          <p:cNvSpPr/>
          <p:nvPr/>
        </p:nvSpPr>
        <p:spPr>
          <a:xfrm>
            <a:off x="3961782" y="1622721"/>
            <a:ext cx="532612" cy="182511"/>
          </a:xfrm>
          <a:custGeom>
            <a:rect b="b" l="l" r="r" t="t"/>
            <a:pathLst>
              <a:path extrusionOk="0" h="182511" w="532612">
                <a:moveTo>
                  <a:pt x="9525" y="172986"/>
                </a:moveTo>
                <a:lnTo>
                  <a:pt x="523087" y="95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6"/>
          <p:cNvSpPr/>
          <p:nvPr/>
        </p:nvSpPr>
        <p:spPr>
          <a:xfrm>
            <a:off x="3955681" y="1034912"/>
            <a:ext cx="544702" cy="245490"/>
          </a:xfrm>
          <a:custGeom>
            <a:rect b="b" l="l" r="r" t="t"/>
            <a:pathLst>
              <a:path extrusionOk="0" h="245490" w="544702">
                <a:moveTo>
                  <a:pt x="9525" y="235966"/>
                </a:moveTo>
                <a:lnTo>
                  <a:pt x="535177" y="95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6"/>
          <p:cNvSpPr/>
          <p:nvPr/>
        </p:nvSpPr>
        <p:spPr>
          <a:xfrm>
            <a:off x="4074644" y="708834"/>
            <a:ext cx="425729" cy="55435"/>
          </a:xfrm>
          <a:custGeom>
            <a:rect b="b" l="l" r="r" t="t"/>
            <a:pathLst>
              <a:path extrusionOk="0" h="55435" w="425729">
                <a:moveTo>
                  <a:pt x="9525" y="9525"/>
                </a:moveTo>
                <a:lnTo>
                  <a:pt x="416204" y="4591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76"/>
          <p:cNvSpPr/>
          <p:nvPr/>
        </p:nvSpPr>
        <p:spPr>
          <a:xfrm>
            <a:off x="3806964" y="3334566"/>
            <a:ext cx="790016" cy="38100"/>
          </a:xfrm>
          <a:custGeom>
            <a:rect b="b" l="l" r="r" t="t"/>
            <a:pathLst>
              <a:path extrusionOk="0" h="38100" w="790016">
                <a:moveTo>
                  <a:pt x="9525" y="9525"/>
                </a:moveTo>
                <a:lnTo>
                  <a:pt x="780491" y="95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6"/>
          <p:cNvSpPr/>
          <p:nvPr/>
        </p:nvSpPr>
        <p:spPr>
          <a:xfrm>
            <a:off x="3437362" y="6222873"/>
            <a:ext cx="116408" cy="197421"/>
          </a:xfrm>
          <a:custGeom>
            <a:rect b="b" l="l" r="r" t="t"/>
            <a:pathLst>
              <a:path extrusionOk="0" h="197421" w="116408">
                <a:moveTo>
                  <a:pt x="106883" y="9525"/>
                </a:moveTo>
                <a:lnTo>
                  <a:pt x="9525" y="187896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76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76"/>
          <p:cNvSpPr txBox="1"/>
          <p:nvPr/>
        </p:nvSpPr>
        <p:spPr>
          <a:xfrm>
            <a:off x="205428" y="449405"/>
            <a:ext cx="228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Inhibition of enzyme activity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7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Evolution of Enzymes</a:t>
            </a:r>
            <a:endParaRPr/>
          </a:p>
        </p:txBody>
      </p:sp>
      <p:sp>
        <p:nvSpPr>
          <p:cNvPr id="795" name="Google Shape;795;p7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Enzymes are proteins encoded by genes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 (mutations) in genes lead to changes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amino acid composition of an enzyme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Altered amino acids, particularly at the active site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can result in novel enzyme activity or altered substrate specificity</a:t>
            </a:r>
            <a:endParaRPr/>
          </a:p>
        </p:txBody>
      </p:sp>
      <p:sp>
        <p:nvSpPr>
          <p:cNvPr id="796" name="Google Shape;796;p7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environmental conditions where the new function is beneficial, natural selection would favor the mutated allele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repeated mutation and selection on the </a:t>
            </a: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-galactosidase enzyme in </a:t>
            </a:r>
            <a:r>
              <a:rPr b="0" i="1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coli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resulted in a change of sugar substrate under lab conditions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(changed into an enzyme specialized for breaking down a sugar other than its original one)</a:t>
            </a:r>
            <a:endParaRPr b="0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7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 b="2445" l="0" r="0" t="0"/>
          <a:stretch/>
        </p:blipFill>
        <p:spPr>
          <a:xfrm>
            <a:off x="298704" y="551688"/>
            <a:ext cx="8546592" cy="6077712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7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6.19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9"/>
          <p:cNvSpPr txBox="1"/>
          <p:nvPr/>
        </p:nvSpPr>
        <p:spPr>
          <a:xfrm>
            <a:off x="365371" y="562883"/>
            <a:ext cx="422057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changed amino acids were</a:t>
            </a:r>
            <a:endParaRPr/>
          </a:p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 near the active site.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79"/>
          <p:cNvSpPr txBox="1"/>
          <p:nvPr/>
        </p:nvSpPr>
        <p:spPr>
          <a:xfrm>
            <a:off x="6040684" y="661308"/>
            <a:ext cx="14138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site</a:t>
            </a:r>
            <a:endParaRPr/>
          </a:p>
        </p:txBody>
      </p:sp>
      <p:sp>
        <p:nvSpPr>
          <p:cNvPr id="811" name="Google Shape;811;p79"/>
          <p:cNvSpPr txBox="1"/>
          <p:nvPr/>
        </p:nvSpPr>
        <p:spPr>
          <a:xfrm>
            <a:off x="359021" y="5993721"/>
            <a:ext cx="386644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changed amino acids</a:t>
            </a:r>
            <a:endParaRPr/>
          </a:p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were found in the active site.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79"/>
          <p:cNvSpPr txBox="1"/>
          <p:nvPr/>
        </p:nvSpPr>
        <p:spPr>
          <a:xfrm>
            <a:off x="5265984" y="5993721"/>
            <a:ext cx="359874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changed amino acids</a:t>
            </a:r>
            <a:endParaRPr/>
          </a:p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were found on the surface.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3" name="Google Shape;813;p79"/>
          <p:cNvGrpSpPr/>
          <p:nvPr/>
        </p:nvGrpSpPr>
        <p:grpSpPr>
          <a:xfrm>
            <a:off x="2709459" y="3782152"/>
            <a:ext cx="2508298" cy="2254618"/>
            <a:chOff x="1764916" y="5317008"/>
            <a:chExt cx="2508298" cy="2254618"/>
          </a:xfrm>
        </p:grpSpPr>
        <p:sp>
          <p:nvSpPr>
            <p:cNvPr id="814" name="Google Shape;814;p79"/>
            <p:cNvSpPr/>
            <p:nvPr/>
          </p:nvSpPr>
          <p:spPr>
            <a:xfrm>
              <a:off x="1764926" y="5588000"/>
              <a:ext cx="2508288" cy="1983625"/>
            </a:xfrm>
            <a:custGeom>
              <a:rect b="b" l="l" r="r" t="t"/>
              <a:pathLst>
                <a:path extrusionOk="0" h="1983625" w="2508288">
                  <a:moveTo>
                    <a:pt x="2489238" y="19050"/>
                  </a:moveTo>
                  <a:lnTo>
                    <a:pt x="19050" y="1964575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9"/>
            <p:cNvSpPr/>
            <p:nvPr/>
          </p:nvSpPr>
          <p:spPr>
            <a:xfrm>
              <a:off x="1764916" y="5317008"/>
              <a:ext cx="1735632" cy="2254618"/>
            </a:xfrm>
            <a:custGeom>
              <a:rect b="b" l="l" r="r" t="t"/>
              <a:pathLst>
                <a:path extrusionOk="0" h="2254618" w="1735632">
                  <a:moveTo>
                    <a:pt x="1716582" y="19050"/>
                  </a:moveTo>
                  <a:lnTo>
                    <a:pt x="19050" y="2235568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6" name="Google Shape;816;p79"/>
          <p:cNvSpPr/>
          <p:nvPr/>
        </p:nvSpPr>
        <p:spPr>
          <a:xfrm>
            <a:off x="5023326" y="956532"/>
            <a:ext cx="1751152" cy="2059038"/>
          </a:xfrm>
          <a:custGeom>
            <a:rect b="b" l="l" r="r" t="t"/>
            <a:pathLst>
              <a:path extrusionOk="0" h="2059038" w="1751152">
                <a:moveTo>
                  <a:pt x="9525" y="2049513"/>
                </a:moveTo>
                <a:lnTo>
                  <a:pt x="1741627" y="9525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79"/>
          <p:cNvSpPr/>
          <p:nvPr/>
        </p:nvSpPr>
        <p:spPr>
          <a:xfrm>
            <a:off x="1706880" y="1167384"/>
            <a:ext cx="2324100" cy="2186940"/>
          </a:xfrm>
          <a:custGeom>
            <a:rect b="b" l="l" r="r" t="t"/>
            <a:pathLst>
              <a:path extrusionOk="0" h="2186940" w="2324100">
                <a:moveTo>
                  <a:pt x="1584960" y="2186940"/>
                </a:moveTo>
                <a:lnTo>
                  <a:pt x="0" y="0"/>
                </a:lnTo>
                <a:lnTo>
                  <a:pt x="2324100" y="163830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8" name="Google Shape;818;p79"/>
          <p:cNvSpPr/>
          <p:nvPr/>
        </p:nvSpPr>
        <p:spPr>
          <a:xfrm>
            <a:off x="7383780" y="3842004"/>
            <a:ext cx="579120" cy="2209800"/>
          </a:xfrm>
          <a:custGeom>
            <a:rect b="b" l="l" r="r" t="t"/>
            <a:pathLst>
              <a:path extrusionOk="0" h="2209800" w="579120">
                <a:moveTo>
                  <a:pt x="0" y="830580"/>
                </a:moveTo>
                <a:lnTo>
                  <a:pt x="579120" y="2209800"/>
                </a:lnTo>
                <a:lnTo>
                  <a:pt x="510540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819" name="Google Shape;819;p79"/>
          <p:cNvGrpSpPr/>
          <p:nvPr/>
        </p:nvGrpSpPr>
        <p:grpSpPr>
          <a:xfrm>
            <a:off x="2709469" y="3787660"/>
            <a:ext cx="2508298" cy="2254618"/>
            <a:chOff x="1764916" y="5317008"/>
            <a:chExt cx="2508298" cy="2254618"/>
          </a:xfrm>
        </p:grpSpPr>
        <p:sp>
          <p:nvSpPr>
            <p:cNvPr id="820" name="Google Shape;820;p79"/>
            <p:cNvSpPr/>
            <p:nvPr/>
          </p:nvSpPr>
          <p:spPr>
            <a:xfrm>
              <a:off x="1764926" y="5588000"/>
              <a:ext cx="2508288" cy="1983625"/>
            </a:xfrm>
            <a:custGeom>
              <a:rect b="b" l="l" r="r" t="t"/>
              <a:pathLst>
                <a:path extrusionOk="0" h="1983625" w="2508288">
                  <a:moveTo>
                    <a:pt x="2489238" y="19050"/>
                  </a:moveTo>
                  <a:lnTo>
                    <a:pt x="19050" y="196457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9"/>
            <p:cNvSpPr/>
            <p:nvPr/>
          </p:nvSpPr>
          <p:spPr>
            <a:xfrm>
              <a:off x="1764916" y="5317008"/>
              <a:ext cx="1735632" cy="2254618"/>
            </a:xfrm>
            <a:custGeom>
              <a:rect b="b" l="l" r="r" t="t"/>
              <a:pathLst>
                <a:path extrusionOk="0" h="2254618" w="1735632">
                  <a:moveTo>
                    <a:pt x="1716582" y="19050"/>
                  </a:moveTo>
                  <a:lnTo>
                    <a:pt x="19050" y="2235568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2" name="Google Shape;822;p79"/>
          <p:cNvSpPr/>
          <p:nvPr/>
        </p:nvSpPr>
        <p:spPr>
          <a:xfrm>
            <a:off x="5023336" y="962040"/>
            <a:ext cx="1751152" cy="2059038"/>
          </a:xfrm>
          <a:custGeom>
            <a:rect b="b" l="l" r="r" t="t"/>
            <a:pathLst>
              <a:path extrusionOk="0" h="2059038" w="1751152">
                <a:moveTo>
                  <a:pt x="9525" y="2049513"/>
                </a:moveTo>
                <a:lnTo>
                  <a:pt x="1741627" y="95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79"/>
          <p:cNvSpPr/>
          <p:nvPr/>
        </p:nvSpPr>
        <p:spPr>
          <a:xfrm>
            <a:off x="1706890" y="1172892"/>
            <a:ext cx="2324100" cy="2186940"/>
          </a:xfrm>
          <a:custGeom>
            <a:rect b="b" l="l" r="r" t="t"/>
            <a:pathLst>
              <a:path extrusionOk="0" h="2186940" w="2324100">
                <a:moveTo>
                  <a:pt x="1584960" y="2186940"/>
                </a:moveTo>
                <a:lnTo>
                  <a:pt x="0" y="0"/>
                </a:lnTo>
                <a:lnTo>
                  <a:pt x="2324100" y="16383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4" name="Google Shape;824;p79"/>
          <p:cNvSpPr/>
          <p:nvPr/>
        </p:nvSpPr>
        <p:spPr>
          <a:xfrm>
            <a:off x="7383790" y="3847512"/>
            <a:ext cx="579120" cy="2209800"/>
          </a:xfrm>
          <a:custGeom>
            <a:rect b="b" l="l" r="r" t="t"/>
            <a:pathLst>
              <a:path extrusionOk="0" h="2209800" w="579120">
                <a:moveTo>
                  <a:pt x="0" y="830580"/>
                </a:moveTo>
                <a:lnTo>
                  <a:pt x="579120" y="2209800"/>
                </a:lnTo>
                <a:lnTo>
                  <a:pt x="51054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25" name="Google Shape;825;p79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79"/>
          <p:cNvSpPr txBox="1"/>
          <p:nvPr/>
        </p:nvSpPr>
        <p:spPr>
          <a:xfrm>
            <a:off x="571500" y="71735"/>
            <a:ext cx="8001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Mimicking evolution of an enzyme with a new function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8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6.5: Regulation of enzyme activity helps control metabolism</a:t>
            </a:r>
            <a:endParaRPr/>
          </a:p>
        </p:txBody>
      </p:sp>
      <p:sp>
        <p:nvSpPr>
          <p:cNvPr id="832" name="Google Shape;832;p8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Chemical chaos would result if a cell’s metabolic pathways were not tightly regulated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cell does this by switching on or off the genes that encode specific enzymes or by regulating the activity of enzymes</a:t>
            </a:r>
            <a:endParaRPr/>
          </a:p>
        </p:txBody>
      </p:sp>
      <p:sp>
        <p:nvSpPr>
          <p:cNvPr id="833" name="Google Shape;833;p8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Allosteric Regulation of Enzymes</a:t>
            </a:r>
            <a:endParaRPr/>
          </a:p>
        </p:txBody>
      </p:sp>
      <p:sp>
        <p:nvSpPr>
          <p:cNvPr id="839" name="Google Shape;839;p8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Allosteric regulation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異位調節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either inhibit or stimulate an enzyme’s activity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Allosteric regulation occurs when 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regulatory molecule binds to a protein at one site and affects the protein’s function at another site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這個 enzmye 在受質 另一個區域 又有 "另一個受質區" 而這個受質區 是因為 產物 如果 過剩 or 過少 會 負回饋 or 正回饋到 "另一個受質區"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8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Allosteric Activation and Inhibition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8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allosterically regulated enzymes are made from polypeptide subunits, each with its own active site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enzyme complex has active and inactive forms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binding of 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activator stabilizes the active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 of the enzyme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binding of 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inhibitor stabilizes the inactive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 of the enzyme</a:t>
            </a:r>
            <a:endParaRPr/>
          </a:p>
        </p:txBody>
      </p:sp>
      <p:sp>
        <p:nvSpPr>
          <p:cNvPr id="847" name="Google Shape;847;p8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83"/>
          <p:cNvPicPr preferRelativeResize="0"/>
          <p:nvPr/>
        </p:nvPicPr>
        <p:blipFill rotWithShape="1">
          <a:blip r:embed="rId3">
            <a:alphaModFix/>
          </a:blip>
          <a:srcRect b="2705" l="0" r="42464" t="0"/>
          <a:stretch/>
        </p:blipFill>
        <p:spPr>
          <a:xfrm>
            <a:off x="2133600" y="688848"/>
            <a:ext cx="4654296" cy="5480304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8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6.20a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83"/>
          <p:cNvSpPr txBox="1"/>
          <p:nvPr/>
        </p:nvSpPr>
        <p:spPr>
          <a:xfrm>
            <a:off x="2164225" y="687774"/>
            <a:ext cx="36808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Allosteric activators and inhibitors</a:t>
            </a:r>
            <a:endParaRPr/>
          </a:p>
        </p:txBody>
      </p:sp>
      <p:sp>
        <p:nvSpPr>
          <p:cNvPr id="855" name="Google Shape;855;p83"/>
          <p:cNvSpPr txBox="1"/>
          <p:nvPr/>
        </p:nvSpPr>
        <p:spPr>
          <a:xfrm>
            <a:off x="2161844" y="1208474"/>
            <a:ext cx="9361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Allosteric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four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subunits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83"/>
          <p:cNvSpPr txBox="1"/>
          <p:nvPr/>
        </p:nvSpPr>
        <p:spPr>
          <a:xfrm>
            <a:off x="2157082" y="2545149"/>
            <a:ext cx="1070806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Regulatory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 (one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four)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83"/>
          <p:cNvSpPr txBox="1"/>
          <p:nvPr/>
        </p:nvSpPr>
        <p:spPr>
          <a:xfrm>
            <a:off x="3805610" y="1208474"/>
            <a:ext cx="1210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site</a:t>
            </a:r>
            <a:endParaRPr/>
          </a:p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(one of four)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83"/>
          <p:cNvSpPr txBox="1"/>
          <p:nvPr/>
        </p:nvSpPr>
        <p:spPr>
          <a:xfrm>
            <a:off x="4289094" y="2861062"/>
            <a:ext cx="88966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Activator</a:t>
            </a:r>
            <a:endParaRPr/>
          </a:p>
        </p:txBody>
      </p:sp>
      <p:sp>
        <p:nvSpPr>
          <p:cNvPr id="859" name="Google Shape;859;p83"/>
          <p:cNvSpPr txBox="1"/>
          <p:nvPr/>
        </p:nvSpPr>
        <p:spPr>
          <a:xfrm>
            <a:off x="3254044" y="3111887"/>
            <a:ext cx="113011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form</a:t>
            </a:r>
            <a:endParaRPr/>
          </a:p>
        </p:txBody>
      </p:sp>
      <p:sp>
        <p:nvSpPr>
          <p:cNvPr id="860" name="Google Shape;860;p83"/>
          <p:cNvSpPr txBox="1"/>
          <p:nvPr/>
        </p:nvSpPr>
        <p:spPr>
          <a:xfrm>
            <a:off x="5309190" y="3111887"/>
            <a:ext cx="10964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Stabilized</a:t>
            </a:r>
            <a:endParaRPr/>
          </a:p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active form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83"/>
          <p:cNvSpPr txBox="1"/>
          <p:nvPr/>
        </p:nvSpPr>
        <p:spPr>
          <a:xfrm>
            <a:off x="2631744" y="3669099"/>
            <a:ext cx="105157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Oscillation</a:t>
            </a:r>
            <a:endParaRPr/>
          </a:p>
        </p:txBody>
      </p:sp>
      <p:sp>
        <p:nvSpPr>
          <p:cNvPr id="862" name="Google Shape;862;p83"/>
          <p:cNvSpPr txBox="1"/>
          <p:nvPr/>
        </p:nvSpPr>
        <p:spPr>
          <a:xfrm>
            <a:off x="2157082" y="4086612"/>
            <a:ext cx="99386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site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83"/>
          <p:cNvSpPr txBox="1"/>
          <p:nvPr/>
        </p:nvSpPr>
        <p:spPr>
          <a:xfrm>
            <a:off x="3179432" y="5713799"/>
            <a:ext cx="12791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 form</a:t>
            </a:r>
            <a:endParaRPr/>
          </a:p>
        </p:txBody>
      </p:sp>
      <p:sp>
        <p:nvSpPr>
          <p:cNvPr id="864" name="Google Shape;864;p83"/>
          <p:cNvSpPr txBox="1"/>
          <p:nvPr/>
        </p:nvSpPr>
        <p:spPr>
          <a:xfrm>
            <a:off x="4549444" y="5512187"/>
            <a:ext cx="82234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Inhibitor</a:t>
            </a:r>
            <a:endParaRPr/>
          </a:p>
        </p:txBody>
      </p:sp>
      <p:sp>
        <p:nvSpPr>
          <p:cNvPr id="865" name="Google Shape;865;p83"/>
          <p:cNvSpPr txBox="1"/>
          <p:nvPr/>
        </p:nvSpPr>
        <p:spPr>
          <a:xfrm>
            <a:off x="5346407" y="5713799"/>
            <a:ext cx="12791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Stabilized</a:t>
            </a:r>
            <a:endParaRPr/>
          </a:p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inactive form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83"/>
          <p:cNvSpPr/>
          <p:nvPr/>
        </p:nvSpPr>
        <p:spPr>
          <a:xfrm>
            <a:off x="3094885" y="1346587"/>
            <a:ext cx="575729" cy="849909"/>
          </a:xfrm>
          <a:custGeom>
            <a:rect b="b" l="l" r="r" t="t"/>
            <a:pathLst>
              <a:path extrusionOk="0" h="849909" w="575729">
                <a:moveTo>
                  <a:pt x="9525" y="9525"/>
                </a:moveTo>
                <a:lnTo>
                  <a:pt x="566204" y="84038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83"/>
          <p:cNvSpPr/>
          <p:nvPr/>
        </p:nvSpPr>
        <p:spPr>
          <a:xfrm>
            <a:off x="4215201" y="1671441"/>
            <a:ext cx="113728" cy="286359"/>
          </a:xfrm>
          <a:custGeom>
            <a:rect b="b" l="l" r="r" t="t"/>
            <a:pathLst>
              <a:path extrusionOk="0" h="286359" w="113728">
                <a:moveTo>
                  <a:pt x="104203" y="9525"/>
                </a:moveTo>
                <a:lnTo>
                  <a:pt x="9525" y="27683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83"/>
          <p:cNvSpPr/>
          <p:nvPr/>
        </p:nvSpPr>
        <p:spPr>
          <a:xfrm>
            <a:off x="2307800" y="2331922"/>
            <a:ext cx="1113129" cy="240512"/>
          </a:xfrm>
          <a:custGeom>
            <a:rect b="b" l="l" r="r" t="t"/>
            <a:pathLst>
              <a:path extrusionOk="0" h="240512" w="1113129">
                <a:moveTo>
                  <a:pt x="1103604" y="9525"/>
                </a:moveTo>
                <a:lnTo>
                  <a:pt x="9525" y="23098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83"/>
          <p:cNvSpPr/>
          <p:nvPr/>
        </p:nvSpPr>
        <p:spPr>
          <a:xfrm>
            <a:off x="3140788" y="4428929"/>
            <a:ext cx="268706" cy="291287"/>
          </a:xfrm>
          <a:custGeom>
            <a:rect b="b" l="l" r="r" t="t"/>
            <a:pathLst>
              <a:path extrusionOk="0" h="291287" w="268706">
                <a:moveTo>
                  <a:pt x="259181" y="281761"/>
                </a:moveTo>
                <a:lnTo>
                  <a:pt x="9525" y="95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83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83"/>
          <p:cNvSpPr txBox="1"/>
          <p:nvPr/>
        </p:nvSpPr>
        <p:spPr>
          <a:xfrm>
            <a:off x="1381127" y="94952"/>
            <a:ext cx="670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Allosteric regulation of enzyme activity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Catabolic pathways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release energy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breaking down complex molecules into simpler compounds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Cellular respiration, the breakdown of glucose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presence of oxygen, is an example of a pathway of catabolism</a:t>
            </a:r>
            <a:endParaRPr/>
          </a:p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Cooperativity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form of allosteric regulation that can amplify enzyme activity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substrate molecule primes an enzyme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act on additional substrate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molecules more readily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Cooperativity is allosteric because binding by a substrate to one active site affects catalysis in a different active site</a:t>
            </a:r>
            <a:endParaRPr/>
          </a:p>
        </p:txBody>
      </p:sp>
      <p:sp>
        <p:nvSpPr>
          <p:cNvPr id="877" name="Google Shape;877;p8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85"/>
          <p:cNvPicPr preferRelativeResize="0"/>
          <p:nvPr/>
        </p:nvPicPr>
        <p:blipFill rotWithShape="1">
          <a:blip r:embed="rId3">
            <a:alphaModFix/>
          </a:blip>
          <a:srcRect b="54059" l="58477" r="0" t="0"/>
          <a:stretch/>
        </p:blipFill>
        <p:spPr>
          <a:xfrm>
            <a:off x="2892552" y="2057400"/>
            <a:ext cx="3358896" cy="2587752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8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6.20b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85"/>
          <p:cNvSpPr txBox="1"/>
          <p:nvPr/>
        </p:nvSpPr>
        <p:spPr>
          <a:xfrm>
            <a:off x="2992488" y="2056326"/>
            <a:ext cx="3241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7025" lvl="0" marL="32702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Cooperativity: another type of</a:t>
            </a:r>
            <a:b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allosteric activation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85"/>
          <p:cNvSpPr txBox="1"/>
          <p:nvPr/>
        </p:nvSpPr>
        <p:spPr>
          <a:xfrm>
            <a:off x="3965625" y="2746889"/>
            <a:ext cx="94577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Substrate</a:t>
            </a:r>
            <a:endParaRPr/>
          </a:p>
        </p:txBody>
      </p:sp>
      <p:sp>
        <p:nvSpPr>
          <p:cNvPr id="886" name="Google Shape;886;p85"/>
          <p:cNvSpPr txBox="1"/>
          <p:nvPr/>
        </p:nvSpPr>
        <p:spPr>
          <a:xfrm>
            <a:off x="2962325" y="4248664"/>
            <a:ext cx="12791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 form</a:t>
            </a:r>
            <a:endParaRPr/>
          </a:p>
        </p:txBody>
      </p:sp>
      <p:sp>
        <p:nvSpPr>
          <p:cNvPr id="887" name="Google Shape;887;p85"/>
          <p:cNvSpPr txBox="1"/>
          <p:nvPr/>
        </p:nvSpPr>
        <p:spPr>
          <a:xfrm>
            <a:off x="5130184" y="4237551"/>
            <a:ext cx="10964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Stabilized</a:t>
            </a:r>
            <a:endParaRPr/>
          </a:p>
          <a:p>
            <a:pPr indent="0" lvl="0" marL="0" marR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form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85"/>
          <p:cNvSpPr txBox="1"/>
          <p:nvPr/>
        </p:nvSpPr>
        <p:spPr>
          <a:xfrm>
            <a:off x="1381127" y="94952"/>
            <a:ext cx="670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Allosteric regulation of enzyme activity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Inhibition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8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feedback inhibition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反饋機制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end product of a metabolic pathway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shuts down the pathway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inhibition prevents a cell from wasting chemical resources by synthesizing more product than is needed</a:t>
            </a:r>
            <a:endParaRPr/>
          </a:p>
        </p:txBody>
      </p:sp>
      <p:sp>
        <p:nvSpPr>
          <p:cNvPr id="895" name="Google Shape;895;p8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0" name="Google Shape;900;p87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237232" y="213360"/>
            <a:ext cx="4669536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8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6.21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87"/>
          <p:cNvSpPr txBox="1"/>
          <p:nvPr/>
        </p:nvSpPr>
        <p:spPr>
          <a:xfrm>
            <a:off x="5958033" y="271463"/>
            <a:ext cx="804707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substrate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(threonine)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87"/>
          <p:cNvSpPr txBox="1"/>
          <p:nvPr/>
        </p:nvSpPr>
        <p:spPr>
          <a:xfrm>
            <a:off x="3557733" y="836613"/>
            <a:ext cx="767839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site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87"/>
          <p:cNvSpPr txBox="1"/>
          <p:nvPr/>
        </p:nvSpPr>
        <p:spPr>
          <a:xfrm>
            <a:off x="5958033" y="1147763"/>
            <a:ext cx="923330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Threonine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active site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87"/>
          <p:cNvSpPr txBox="1"/>
          <p:nvPr/>
        </p:nvSpPr>
        <p:spPr>
          <a:xfrm>
            <a:off x="5989783" y="1660525"/>
            <a:ext cx="844783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Enzyme 1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(threonine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deaminase)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87"/>
          <p:cNvSpPr txBox="1"/>
          <p:nvPr/>
        </p:nvSpPr>
        <p:spPr>
          <a:xfrm>
            <a:off x="2271858" y="1970088"/>
            <a:ext cx="814325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Isoleucine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up by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87"/>
          <p:cNvSpPr txBox="1"/>
          <p:nvPr/>
        </p:nvSpPr>
        <p:spPr>
          <a:xfrm>
            <a:off x="2919558" y="2803525"/>
            <a:ext cx="708527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inhibition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87"/>
          <p:cNvSpPr txBox="1"/>
          <p:nvPr/>
        </p:nvSpPr>
        <p:spPr>
          <a:xfrm>
            <a:off x="3981596" y="2841625"/>
            <a:ext cx="787075" cy="897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Active site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longer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available;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pathway is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halted</a:t>
            </a:r>
            <a:endParaRPr b="1"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87"/>
          <p:cNvSpPr txBox="1"/>
          <p:nvPr/>
        </p:nvSpPr>
        <p:spPr>
          <a:xfrm>
            <a:off x="4948383" y="2617788"/>
            <a:ext cx="1061894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Intermediate A</a:t>
            </a:r>
            <a:endParaRPr/>
          </a:p>
        </p:txBody>
      </p:sp>
      <p:sp>
        <p:nvSpPr>
          <p:cNvPr id="910" name="Google Shape;910;p87"/>
          <p:cNvSpPr txBox="1"/>
          <p:nvPr/>
        </p:nvSpPr>
        <p:spPr>
          <a:xfrm>
            <a:off x="5654821" y="3028950"/>
            <a:ext cx="708527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Enzyme 2</a:t>
            </a:r>
            <a:endParaRPr/>
          </a:p>
        </p:txBody>
      </p:sp>
      <p:sp>
        <p:nvSpPr>
          <p:cNvPr id="911" name="Google Shape;911;p87"/>
          <p:cNvSpPr txBox="1"/>
          <p:nvPr/>
        </p:nvSpPr>
        <p:spPr>
          <a:xfrm>
            <a:off x="4948383" y="3443288"/>
            <a:ext cx="106760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Intermediate B</a:t>
            </a:r>
            <a:endParaRPr/>
          </a:p>
        </p:txBody>
      </p:sp>
      <p:sp>
        <p:nvSpPr>
          <p:cNvPr id="912" name="Google Shape;912;p87"/>
          <p:cNvSpPr txBox="1"/>
          <p:nvPr/>
        </p:nvSpPr>
        <p:spPr>
          <a:xfrm>
            <a:off x="5654821" y="3854450"/>
            <a:ext cx="708527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Enzyme 3</a:t>
            </a:r>
            <a:endParaRPr/>
          </a:p>
        </p:txBody>
      </p:sp>
      <p:sp>
        <p:nvSpPr>
          <p:cNvPr id="913" name="Google Shape;913;p87"/>
          <p:cNvSpPr txBox="1"/>
          <p:nvPr/>
        </p:nvSpPr>
        <p:spPr>
          <a:xfrm>
            <a:off x="2468708" y="4376738"/>
            <a:ext cx="753411" cy="718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Isoleucine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binds to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allosteric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87"/>
          <p:cNvSpPr txBox="1"/>
          <p:nvPr/>
        </p:nvSpPr>
        <p:spPr>
          <a:xfrm>
            <a:off x="4948383" y="4268788"/>
            <a:ext cx="106760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Intermediate C</a:t>
            </a:r>
            <a:endParaRPr/>
          </a:p>
        </p:txBody>
      </p:sp>
      <p:sp>
        <p:nvSpPr>
          <p:cNvPr id="915" name="Google Shape;915;p87"/>
          <p:cNvSpPr txBox="1"/>
          <p:nvPr/>
        </p:nvSpPr>
        <p:spPr>
          <a:xfrm>
            <a:off x="5654821" y="4679950"/>
            <a:ext cx="708527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Enzyme 4</a:t>
            </a:r>
            <a:endParaRPr/>
          </a:p>
        </p:txBody>
      </p:sp>
      <p:sp>
        <p:nvSpPr>
          <p:cNvPr id="916" name="Google Shape;916;p87"/>
          <p:cNvSpPr txBox="1"/>
          <p:nvPr/>
        </p:nvSpPr>
        <p:spPr>
          <a:xfrm>
            <a:off x="4948383" y="5100638"/>
            <a:ext cx="106760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Intermediate D</a:t>
            </a:r>
            <a:endParaRPr/>
          </a:p>
        </p:txBody>
      </p:sp>
      <p:sp>
        <p:nvSpPr>
          <p:cNvPr id="917" name="Google Shape;917;p87"/>
          <p:cNvSpPr txBox="1"/>
          <p:nvPr/>
        </p:nvSpPr>
        <p:spPr>
          <a:xfrm>
            <a:off x="5654821" y="5511800"/>
            <a:ext cx="708527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Enzyme 5</a:t>
            </a:r>
            <a:endParaRPr/>
          </a:p>
        </p:txBody>
      </p:sp>
      <p:sp>
        <p:nvSpPr>
          <p:cNvPr id="918" name="Google Shape;918;p87"/>
          <p:cNvSpPr txBox="1"/>
          <p:nvPr/>
        </p:nvSpPr>
        <p:spPr>
          <a:xfrm>
            <a:off x="5958033" y="6105525"/>
            <a:ext cx="908903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product</a:t>
            </a:r>
            <a:endParaRPr/>
          </a:p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(isoleucine)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87"/>
          <p:cNvSpPr/>
          <p:nvPr/>
        </p:nvSpPr>
        <p:spPr>
          <a:xfrm>
            <a:off x="3876648" y="1178402"/>
            <a:ext cx="112979" cy="272237"/>
          </a:xfrm>
          <a:custGeom>
            <a:rect b="b" l="l" r="r" t="t"/>
            <a:pathLst>
              <a:path extrusionOk="0" h="272237" w="112979">
                <a:moveTo>
                  <a:pt x="6350" y="6350"/>
                </a:moveTo>
                <a:lnTo>
                  <a:pt x="106629" y="26588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87"/>
          <p:cNvSpPr/>
          <p:nvPr/>
        </p:nvSpPr>
        <p:spPr>
          <a:xfrm>
            <a:off x="5596404" y="1243278"/>
            <a:ext cx="360438" cy="178498"/>
          </a:xfrm>
          <a:custGeom>
            <a:rect b="b" l="l" r="r" t="t"/>
            <a:pathLst>
              <a:path extrusionOk="0" h="178498" w="360438">
                <a:moveTo>
                  <a:pt x="354088" y="6350"/>
                </a:moveTo>
                <a:lnTo>
                  <a:pt x="6350" y="17214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87"/>
          <p:cNvSpPr/>
          <p:nvPr/>
        </p:nvSpPr>
        <p:spPr>
          <a:xfrm>
            <a:off x="5596404" y="1756456"/>
            <a:ext cx="360438" cy="178498"/>
          </a:xfrm>
          <a:custGeom>
            <a:rect b="b" l="l" r="r" t="t"/>
            <a:pathLst>
              <a:path extrusionOk="0" h="178498" w="360438">
                <a:moveTo>
                  <a:pt x="354088" y="6350"/>
                </a:moveTo>
                <a:lnTo>
                  <a:pt x="6350" y="17214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87"/>
          <p:cNvSpPr/>
          <p:nvPr/>
        </p:nvSpPr>
        <p:spPr>
          <a:xfrm>
            <a:off x="3298603" y="2968631"/>
            <a:ext cx="667118" cy="419684"/>
          </a:xfrm>
          <a:custGeom>
            <a:rect b="b" l="l" r="r" t="t"/>
            <a:pathLst>
              <a:path extrusionOk="0" h="419684" w="667118">
                <a:moveTo>
                  <a:pt x="660768" y="6350"/>
                </a:moveTo>
                <a:lnTo>
                  <a:pt x="6350" y="41333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87"/>
          <p:cNvSpPr/>
          <p:nvPr/>
        </p:nvSpPr>
        <p:spPr>
          <a:xfrm>
            <a:off x="3876648" y="1178402"/>
            <a:ext cx="112979" cy="272237"/>
          </a:xfrm>
          <a:custGeom>
            <a:rect b="b" l="l" r="r" t="t"/>
            <a:pathLst>
              <a:path extrusionOk="0" h="272237" w="112979">
                <a:moveTo>
                  <a:pt x="6350" y="6350"/>
                </a:moveTo>
                <a:lnTo>
                  <a:pt x="106629" y="26588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87"/>
          <p:cNvSpPr/>
          <p:nvPr/>
        </p:nvSpPr>
        <p:spPr>
          <a:xfrm>
            <a:off x="5596404" y="1243278"/>
            <a:ext cx="360438" cy="178498"/>
          </a:xfrm>
          <a:custGeom>
            <a:rect b="b" l="l" r="r" t="t"/>
            <a:pathLst>
              <a:path extrusionOk="0" h="178498" w="360438">
                <a:moveTo>
                  <a:pt x="354088" y="6350"/>
                </a:moveTo>
                <a:lnTo>
                  <a:pt x="6350" y="17214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87"/>
          <p:cNvSpPr/>
          <p:nvPr/>
        </p:nvSpPr>
        <p:spPr>
          <a:xfrm>
            <a:off x="5596404" y="1756456"/>
            <a:ext cx="360438" cy="178498"/>
          </a:xfrm>
          <a:custGeom>
            <a:rect b="b" l="l" r="r" t="t"/>
            <a:pathLst>
              <a:path extrusionOk="0" h="178498" w="360438">
                <a:moveTo>
                  <a:pt x="354088" y="6350"/>
                </a:moveTo>
                <a:lnTo>
                  <a:pt x="6350" y="17214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87"/>
          <p:cNvSpPr/>
          <p:nvPr/>
        </p:nvSpPr>
        <p:spPr>
          <a:xfrm>
            <a:off x="2797885" y="4145377"/>
            <a:ext cx="242074" cy="270154"/>
          </a:xfrm>
          <a:custGeom>
            <a:rect b="b" l="l" r="r" t="t"/>
            <a:pathLst>
              <a:path extrusionOk="0" h="270154" w="242074">
                <a:moveTo>
                  <a:pt x="235724" y="6350"/>
                </a:moveTo>
                <a:lnTo>
                  <a:pt x="6350" y="26380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87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87"/>
          <p:cNvSpPr txBox="1"/>
          <p:nvPr/>
        </p:nvSpPr>
        <p:spPr>
          <a:xfrm>
            <a:off x="66575" y="287432"/>
            <a:ext cx="32613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inhibition in isoleucine synthesis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8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Localization of Enzymes Within the Cell</a:t>
            </a:r>
            <a:endParaRPr/>
          </a:p>
        </p:txBody>
      </p:sp>
      <p:sp>
        <p:nvSpPr>
          <p:cNvPr id="934" name="Google Shape;934;p8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Structures within the cell help bring order to metabolic pathways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enzymes act as structural components of membranes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eukaryotic cells, some enzymes reside in specific organelles; for example, enzymes for cellular respiration are located in mitochondria</a:t>
            </a:r>
            <a:endParaRPr/>
          </a:p>
        </p:txBody>
      </p:sp>
      <p:sp>
        <p:nvSpPr>
          <p:cNvPr id="935" name="Google Shape;935;p8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89"/>
          <p:cNvPicPr preferRelativeResize="0"/>
          <p:nvPr/>
        </p:nvPicPr>
        <p:blipFill rotWithShape="1">
          <a:blip r:embed="rId3">
            <a:alphaModFix/>
          </a:blip>
          <a:srcRect b="2955" l="0" r="0" t="0"/>
          <a:stretch/>
        </p:blipFill>
        <p:spPr>
          <a:xfrm>
            <a:off x="1194816" y="926592"/>
            <a:ext cx="6754368" cy="5004816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8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6.22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89"/>
          <p:cNvSpPr txBox="1"/>
          <p:nvPr/>
        </p:nvSpPr>
        <p:spPr>
          <a:xfrm>
            <a:off x="3726987" y="2516820"/>
            <a:ext cx="1603003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Mitochondrion</a:t>
            </a:r>
            <a:endParaRPr/>
          </a:p>
        </p:txBody>
      </p:sp>
      <p:sp>
        <p:nvSpPr>
          <p:cNvPr id="943" name="Google Shape;943;p89"/>
          <p:cNvSpPr txBox="1"/>
          <p:nvPr/>
        </p:nvSpPr>
        <p:spPr>
          <a:xfrm>
            <a:off x="2149859" y="3523295"/>
            <a:ext cx="3077766" cy="974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matrix contains</a:t>
            </a:r>
            <a:endParaRPr/>
          </a:p>
          <a:p>
            <a:pPr indent="0" lvl="0" marL="0" marR="0" rtl="0" algn="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enzymes in solution that</a:t>
            </a:r>
            <a:endParaRPr/>
          </a:p>
          <a:p>
            <a:pPr indent="0" lvl="0" marL="0" marR="0" rtl="0" algn="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involved in the second</a:t>
            </a:r>
            <a:endParaRPr/>
          </a:p>
          <a:p>
            <a:pPr indent="0" lvl="0" marL="0" marR="0" rtl="0" algn="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of cellular respiration.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89"/>
          <p:cNvSpPr txBox="1"/>
          <p:nvPr/>
        </p:nvSpPr>
        <p:spPr>
          <a:xfrm>
            <a:off x="2869741" y="4721858"/>
            <a:ext cx="2359620" cy="1218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Enzymes for the third</a:t>
            </a:r>
            <a:endParaRPr/>
          </a:p>
          <a:p>
            <a:pPr indent="0" lvl="0" marL="0" marR="0" rtl="0" algn="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of cellular</a:t>
            </a:r>
            <a:endParaRPr/>
          </a:p>
          <a:p>
            <a:pPr indent="0" lvl="0" marL="0" marR="0" rtl="0" algn="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respiration are</a:t>
            </a:r>
            <a:endParaRPr/>
          </a:p>
          <a:p>
            <a:pPr indent="0" lvl="0" marL="0" marR="0" rtl="0" algn="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 in the</a:t>
            </a:r>
            <a:endParaRPr/>
          </a:p>
          <a:p>
            <a:pPr indent="0" lvl="0" marL="0" marR="0" rtl="0" algn="r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inner membrane.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89"/>
          <p:cNvSpPr txBox="1"/>
          <p:nvPr/>
        </p:nvSpPr>
        <p:spPr>
          <a:xfrm rot="-5400000">
            <a:off x="7531251" y="5108852"/>
            <a:ext cx="530594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89"/>
          <p:cNvSpPr/>
          <p:nvPr/>
        </p:nvSpPr>
        <p:spPr>
          <a:xfrm>
            <a:off x="5274039" y="4015486"/>
            <a:ext cx="1386433" cy="141084"/>
          </a:xfrm>
          <a:custGeom>
            <a:rect b="b" l="l" r="r" t="t"/>
            <a:pathLst>
              <a:path extrusionOk="0" h="141084" w="1386433">
                <a:moveTo>
                  <a:pt x="1367383" y="19050"/>
                </a:moveTo>
                <a:lnTo>
                  <a:pt x="19050" y="122034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89"/>
          <p:cNvSpPr/>
          <p:nvPr/>
        </p:nvSpPr>
        <p:spPr>
          <a:xfrm>
            <a:off x="5274041" y="4015486"/>
            <a:ext cx="1436585" cy="141084"/>
          </a:xfrm>
          <a:custGeom>
            <a:rect b="b" l="l" r="r" t="t"/>
            <a:pathLst>
              <a:path extrusionOk="0" h="141084" w="1436585">
                <a:moveTo>
                  <a:pt x="1417535" y="19050"/>
                </a:moveTo>
                <a:lnTo>
                  <a:pt x="19050" y="122034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89"/>
          <p:cNvSpPr/>
          <p:nvPr/>
        </p:nvSpPr>
        <p:spPr>
          <a:xfrm>
            <a:off x="5274040" y="4810632"/>
            <a:ext cx="1310716" cy="410463"/>
          </a:xfrm>
          <a:custGeom>
            <a:rect b="b" l="l" r="r" t="t"/>
            <a:pathLst>
              <a:path extrusionOk="0" h="410463" w="1310716">
                <a:moveTo>
                  <a:pt x="1291666" y="19050"/>
                </a:moveTo>
                <a:lnTo>
                  <a:pt x="19050" y="391414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89"/>
          <p:cNvSpPr/>
          <p:nvPr/>
        </p:nvSpPr>
        <p:spPr>
          <a:xfrm>
            <a:off x="5274041" y="4793864"/>
            <a:ext cx="1348232" cy="427240"/>
          </a:xfrm>
          <a:custGeom>
            <a:rect b="b" l="l" r="r" t="t"/>
            <a:pathLst>
              <a:path extrusionOk="0" h="427240" w="1348232">
                <a:moveTo>
                  <a:pt x="1329182" y="19050"/>
                </a:moveTo>
                <a:lnTo>
                  <a:pt x="19050" y="408190"/>
                </a:lnTo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89"/>
          <p:cNvSpPr/>
          <p:nvPr/>
        </p:nvSpPr>
        <p:spPr>
          <a:xfrm>
            <a:off x="5283565" y="4685071"/>
            <a:ext cx="38100" cy="1216723"/>
          </a:xfrm>
          <a:custGeom>
            <a:rect b="b" l="l" r="r" t="t"/>
            <a:pathLst>
              <a:path extrusionOk="0" h="1216723" w="38100">
                <a:moveTo>
                  <a:pt x="9525" y="9525"/>
                </a:moveTo>
                <a:lnTo>
                  <a:pt x="9525" y="1207198"/>
                </a:lnTo>
              </a:path>
            </a:pathLst>
          </a:custGeom>
          <a:noFill/>
          <a:ln cap="flat" cmpd="sng" w="1270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89"/>
          <p:cNvSpPr/>
          <p:nvPr/>
        </p:nvSpPr>
        <p:spPr>
          <a:xfrm>
            <a:off x="2442932" y="2630306"/>
            <a:ext cx="1208722" cy="252387"/>
          </a:xfrm>
          <a:custGeom>
            <a:rect b="b" l="l" r="r" t="t"/>
            <a:pathLst>
              <a:path extrusionOk="0" h="252387" w="1208722">
                <a:moveTo>
                  <a:pt x="9525" y="242861"/>
                </a:moveTo>
                <a:lnTo>
                  <a:pt x="1199197" y="9525"/>
                </a:lnTo>
              </a:path>
            </a:pathLst>
          </a:custGeom>
          <a:noFill/>
          <a:ln cap="flat" cmpd="sng" w="1270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89"/>
          <p:cNvSpPr/>
          <p:nvPr/>
        </p:nvSpPr>
        <p:spPr>
          <a:xfrm>
            <a:off x="5316028" y="2620787"/>
            <a:ext cx="852208" cy="164325"/>
          </a:xfrm>
          <a:custGeom>
            <a:rect b="b" l="l" r="r" t="t"/>
            <a:pathLst>
              <a:path extrusionOk="0" h="164325" w="852208">
                <a:moveTo>
                  <a:pt x="833158" y="145275"/>
                </a:moveTo>
                <a:lnTo>
                  <a:pt x="19050" y="1905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89"/>
          <p:cNvSpPr/>
          <p:nvPr/>
        </p:nvSpPr>
        <p:spPr>
          <a:xfrm>
            <a:off x="5325553" y="2630312"/>
            <a:ext cx="833158" cy="145275"/>
          </a:xfrm>
          <a:custGeom>
            <a:rect b="b" l="l" r="r" t="t"/>
            <a:pathLst>
              <a:path extrusionOk="0" h="145275" w="833158">
                <a:moveTo>
                  <a:pt x="823633" y="135750"/>
                </a:moveTo>
                <a:lnTo>
                  <a:pt x="9525" y="9525"/>
                </a:lnTo>
              </a:path>
            </a:pathLst>
          </a:custGeom>
          <a:noFill/>
          <a:ln cap="flat" cmpd="sng" w="1270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89"/>
          <p:cNvSpPr/>
          <p:nvPr/>
        </p:nvSpPr>
        <p:spPr>
          <a:xfrm>
            <a:off x="5283565" y="3492331"/>
            <a:ext cx="38100" cy="940892"/>
          </a:xfrm>
          <a:custGeom>
            <a:rect b="b" l="l" r="r" t="t"/>
            <a:pathLst>
              <a:path extrusionOk="0" h="940892" w="38100">
                <a:moveTo>
                  <a:pt x="9525" y="9525"/>
                </a:moveTo>
                <a:lnTo>
                  <a:pt x="9525" y="931367"/>
                </a:lnTo>
              </a:path>
            </a:pathLst>
          </a:custGeom>
          <a:noFill/>
          <a:ln cap="flat" cmpd="sng" w="1270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89"/>
          <p:cNvSpPr/>
          <p:nvPr/>
        </p:nvSpPr>
        <p:spPr>
          <a:xfrm>
            <a:off x="5283566" y="4025011"/>
            <a:ext cx="1417535" cy="122034"/>
          </a:xfrm>
          <a:custGeom>
            <a:rect b="b" l="l" r="r" t="t"/>
            <a:pathLst>
              <a:path extrusionOk="0" h="122034" w="1417535">
                <a:moveTo>
                  <a:pt x="1408010" y="9525"/>
                </a:moveTo>
                <a:lnTo>
                  <a:pt x="9525" y="112509"/>
                </a:lnTo>
              </a:path>
            </a:pathLst>
          </a:custGeom>
          <a:noFill/>
          <a:ln cap="flat" cmpd="sng" w="1270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89"/>
          <p:cNvSpPr/>
          <p:nvPr/>
        </p:nvSpPr>
        <p:spPr>
          <a:xfrm>
            <a:off x="5283566" y="4803389"/>
            <a:ext cx="1329182" cy="408190"/>
          </a:xfrm>
          <a:custGeom>
            <a:rect b="b" l="l" r="r" t="t"/>
            <a:pathLst>
              <a:path extrusionOk="0" h="408190" w="1329182">
                <a:moveTo>
                  <a:pt x="1319657" y="9525"/>
                </a:moveTo>
                <a:lnTo>
                  <a:pt x="9525" y="39866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7" name="Google Shape;957;p89"/>
          <p:cNvGrpSpPr/>
          <p:nvPr/>
        </p:nvGrpSpPr>
        <p:grpSpPr>
          <a:xfrm>
            <a:off x="7562056" y="4641850"/>
            <a:ext cx="134144" cy="1181100"/>
            <a:chOff x="7562056" y="4641850"/>
            <a:chExt cx="134144" cy="1181100"/>
          </a:xfrm>
        </p:grpSpPr>
        <p:sp>
          <p:nvSpPr>
            <p:cNvPr id="958" name="Google Shape;958;p89"/>
            <p:cNvSpPr/>
            <p:nvPr/>
          </p:nvSpPr>
          <p:spPr>
            <a:xfrm>
              <a:off x="7626350" y="4641850"/>
              <a:ext cx="0" cy="1181100"/>
            </a:xfrm>
            <a:custGeom>
              <a:rect b="b" l="l" r="r" t="t"/>
              <a:pathLst>
                <a:path extrusionOk="0" h="1181100" w="120000">
                  <a:moveTo>
                    <a:pt x="0" y="0"/>
                  </a:moveTo>
                  <a:lnTo>
                    <a:pt x="0" y="11811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59" name="Google Shape;959;p89"/>
            <p:cNvSpPr/>
            <p:nvPr/>
          </p:nvSpPr>
          <p:spPr>
            <a:xfrm>
              <a:off x="7562850" y="4648200"/>
              <a:ext cx="133350" cy="0"/>
            </a:xfrm>
            <a:custGeom>
              <a:rect b="b" l="l" r="r" t="t"/>
              <a:pathLst>
                <a:path extrusionOk="0" h="120000" w="133350">
                  <a:moveTo>
                    <a:pt x="0" y="0"/>
                  </a:moveTo>
                  <a:lnTo>
                    <a:pt x="13335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960" name="Google Shape;960;p89"/>
            <p:cNvSpPr/>
            <p:nvPr/>
          </p:nvSpPr>
          <p:spPr>
            <a:xfrm>
              <a:off x="7562056" y="5818188"/>
              <a:ext cx="133350" cy="0"/>
            </a:xfrm>
            <a:custGeom>
              <a:rect b="b" l="l" r="r" t="t"/>
              <a:pathLst>
                <a:path extrusionOk="0" h="120000" w="133350">
                  <a:moveTo>
                    <a:pt x="0" y="0"/>
                  </a:moveTo>
                  <a:lnTo>
                    <a:pt x="13335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961" name="Google Shape;961;p89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89"/>
          <p:cNvSpPr txBox="1"/>
          <p:nvPr/>
        </p:nvSpPr>
        <p:spPr>
          <a:xfrm>
            <a:off x="1194816" y="228600"/>
            <a:ext cx="68823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Organelles and structural order in metabolism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Anabolic pathways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合成代謝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 energy to build complex molecules from simpler ones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the synthesis of protein from amino acids is an anabolic pathway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Bioenergetics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study of how energy flows through living organisms</a:t>
            </a:r>
            <a:endParaRPr/>
          </a:p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Forms of Energy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capacity to cause change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Energy exists in various forms, some of which can perform work</a:t>
            </a:r>
            <a:endParaRPr/>
          </a:p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mpbell11e_LectureDesign">
  <a:themeElements>
    <a:clrScheme name="1_CC4eActiveLectureQuestions 15">
      <a:dk1>
        <a:srgbClr val="000000"/>
      </a:dk1>
      <a:lt1>
        <a:srgbClr val="FFFFFF"/>
      </a:lt1>
      <a:dk2>
        <a:srgbClr val="0060AF"/>
      </a:dk2>
      <a:lt2>
        <a:srgbClr val="000000"/>
      </a:lt2>
      <a:accent1>
        <a:srgbClr val="F7955A"/>
      </a:accent1>
      <a:accent2>
        <a:srgbClr val="009247"/>
      </a:accent2>
      <a:accent3>
        <a:srgbClr val="FFFFFF"/>
      </a:accent3>
      <a:accent4>
        <a:srgbClr val="000000"/>
      </a:accent4>
      <a:accent5>
        <a:srgbClr val="FAC8B5"/>
      </a:accent5>
      <a:accent6>
        <a:srgbClr val="00843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