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86" r:id="rId2"/>
    <p:sldId id="290" r:id="rId3"/>
    <p:sldId id="287" r:id="rId4"/>
    <p:sldId id="289" r:id="rId5"/>
    <p:sldId id="288" r:id="rId6"/>
    <p:sldId id="298" r:id="rId7"/>
    <p:sldId id="297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94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713" autoAdjust="0"/>
  </p:normalViewPr>
  <p:slideViewPr>
    <p:cSldViewPr snapToObjects="1">
      <p:cViewPr varScale="1">
        <p:scale>
          <a:sx n="92" d="100"/>
          <a:sy n="92" d="100"/>
        </p:scale>
        <p:origin x="-11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TW" alt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D121E4-0250-42D4-9631-076B2218F72A}" type="datetimeFigureOut">
              <a:rPr lang="en-US" altLang="zh-TW"/>
              <a:pPr/>
              <a:t>17/9/12</a:t>
            </a:fld>
            <a:endParaRPr lang="en-US" alt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TW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6B2918E-16B6-4930-9D7A-9A317AA3A37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02720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187700" y="268288"/>
            <a:ext cx="5668963" cy="39004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sz="1800">
              <a:solidFill>
                <a:srgbClr val="FFFFFF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268288" y="268288"/>
            <a:ext cx="184150" cy="388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sz="1800">
              <a:solidFill>
                <a:srgbClr val="FFFFFF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rtlCol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5450" cy="365125"/>
          </a:xfrm>
        </p:spPr>
        <p:txBody>
          <a:bodyPr/>
          <a:lstStyle>
            <a:lvl1pPr>
              <a:defRPr sz="2200" b="0">
                <a:solidFill>
                  <a:schemeClr val="bg1"/>
                </a:solidFill>
              </a:defRPr>
            </a:lvl1pPr>
          </a:lstStyle>
          <a:p>
            <a:fld id="{BA5D3806-C3DA-449E-AA6F-1CEEA41DCF27}" type="datetime1">
              <a:rPr lang="en-US" altLang="zh-TW"/>
              <a:pPr/>
              <a:t>17/9/12</a:t>
            </a:fld>
            <a:endParaRPr lang="en-US" altLang="zh-TW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9450" y="6356350"/>
            <a:ext cx="47355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
             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588" y="6356350"/>
            <a:ext cx="685800" cy="365125"/>
          </a:xfrm>
        </p:spPr>
        <p:txBody>
          <a:bodyPr/>
          <a:lstStyle>
            <a:lvl1pPr>
              <a:defRPr sz="1100">
                <a:solidFill>
                  <a:srgbClr val="858585"/>
                </a:solidFill>
              </a:defRPr>
            </a:lvl1pPr>
          </a:lstStyle>
          <a:p>
            <a:fld id="{4C769E77-9E0B-45A2-B1DC-31CB72BF3C3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/>
          <p:nvPr/>
        </p:nvSpPr>
        <p:spPr>
          <a:xfrm>
            <a:off x="8148638" y="268288"/>
            <a:ext cx="719137" cy="16462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sz="1800">
              <a:solidFill>
                <a:srgbClr val="FFFFFF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TW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
              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CD7BF456-EEC9-448D-9926-F4AE1595C23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638" y="268288"/>
            <a:ext cx="719137" cy="16462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sz="1800">
              <a:solidFill>
                <a:srgbClr val="FFFFFF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endParaRPr lang="zh-TW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
              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29AD8CC-CF1C-4D19-9DAC-04DA4710A9B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/>
        </p:nvSpPr>
        <p:spPr>
          <a:xfrm>
            <a:off x="8148638" y="268288"/>
            <a:ext cx="719137" cy="16462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sz="1800">
              <a:solidFill>
                <a:srgbClr val="FFFFFF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
             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2708A-4B2A-48FB-8D74-27B6F4338BC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/>
        </p:nvSpPr>
        <p:spPr>
          <a:xfrm>
            <a:off x="8148638" y="268288"/>
            <a:ext cx="719137" cy="566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sz="1800">
              <a:solidFill>
                <a:srgbClr val="FFFFFF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
             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8EA85-BA86-4962-AB3B-E8834C20A80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>
            <a:off x="8148638" y="268288"/>
            <a:ext cx="719137" cy="566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sz="1800">
              <a:solidFill>
                <a:srgbClr val="FFFFFF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
              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217FB-51CD-4A92-91B3-67DEAE69BC0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>
            <a:off x="4746625" y="268288"/>
            <a:ext cx="4114800" cy="566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sz="1800">
              <a:solidFill>
                <a:srgbClr val="FFFFFF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>
          <a:xfrm>
            <a:off x="161925" y="6124575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endParaRPr lang="zh-TW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>
          <a:xfrm>
            <a:off x="174625" y="6356350"/>
            <a:ext cx="38639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
              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E0AC2A88-87D6-4C2D-BB55-61EC2F7C758F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>
            <a:off x="7216775" y="268288"/>
            <a:ext cx="1639888" cy="3638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sz="1800">
              <a:solidFill>
                <a:srgbClr val="FFFFFF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
              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2F1A8E-DBCC-4127-8BEB-D8D2D311490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/>
        </p:nvSpPr>
        <p:spPr>
          <a:xfrm>
            <a:off x="8135938" y="268288"/>
            <a:ext cx="720725" cy="3638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sz="1800">
              <a:solidFill>
                <a:srgbClr val="FFFFFF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endParaRPr lang="zh-TW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
              </a:t>
            </a: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EFEF6CB5-EE79-481B-8882-FEEC8F5B7BB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7212013" y="268288"/>
            <a:ext cx="1646237" cy="16462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sz="1800">
              <a:solidFill>
                <a:srgbClr val="FFFFFF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
             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939B21-5F60-44DB-B8C1-FC487E5D618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8148638" y="268288"/>
            <a:ext cx="719137" cy="566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sz="1800">
              <a:solidFill>
                <a:srgbClr val="FFFFFF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
             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6AA269-50F7-440C-8D16-0863827C986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564188" y="269875"/>
            <a:ext cx="35052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650875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013" y="6356350"/>
            <a:ext cx="1752600" cy="365125"/>
          </a:xfrm>
        </p:spPr>
        <p:txBody>
          <a:bodyPr/>
          <a:lstStyle>
            <a:lvl1pPr>
              <a:defRPr/>
            </a:lvl1pPr>
          </a:lstStyle>
          <a:p>
            <a:endParaRPr 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
             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>
            <a:off x="3187700" y="268288"/>
            <a:ext cx="5668963" cy="2560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sz="1800">
              <a:solidFill>
                <a:srgbClr val="FFFFFF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" name="Rectangle 7"/>
          <p:cNvSpPr/>
          <p:nvPr/>
        </p:nvSpPr>
        <p:spPr>
          <a:xfrm>
            <a:off x="268288" y="268288"/>
            <a:ext cx="184150" cy="388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sz="1800">
              <a:solidFill>
                <a:srgbClr val="FFFFFF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>
          <a:xfrm>
            <a:off x="3276600" y="390525"/>
            <a:ext cx="5499100" cy="365125"/>
          </a:xfrm>
        </p:spPr>
        <p:txBody>
          <a:bodyPr/>
          <a:lstStyle>
            <a:lvl1pPr>
              <a:defRPr sz="2200" b="0">
                <a:solidFill>
                  <a:schemeClr val="bg1"/>
                </a:solidFill>
              </a:defRPr>
            </a:lvl1pPr>
          </a:lstStyle>
          <a:p>
            <a:endParaRPr 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213100" y="6356350"/>
            <a:ext cx="47355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
             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266113" y="6356350"/>
            <a:ext cx="685800" cy="365125"/>
          </a:xfrm>
        </p:spPr>
        <p:txBody>
          <a:bodyPr/>
          <a:lstStyle>
            <a:lvl1pPr>
              <a:defRPr sz="1100">
                <a:solidFill>
                  <a:srgbClr val="858585"/>
                </a:solidFill>
              </a:defRPr>
            </a:lvl1pPr>
          </a:lstStyle>
          <a:p>
            <a:fld id="{6A2E865C-D282-4A21-AE5B-3B8A1F59D9D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>
            <a:off x="269875" y="268288"/>
            <a:ext cx="1646238" cy="16462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sz="1800">
              <a:solidFill>
                <a:srgbClr val="FFFFFF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>
          <a:xfrm>
            <a:off x="7212013" y="6356350"/>
            <a:ext cx="1752600" cy="365125"/>
          </a:xfrm>
        </p:spPr>
        <p:txBody>
          <a:bodyPr/>
          <a:lstStyle>
            <a:lvl1pPr>
              <a:defRPr/>
            </a:lvl1pPr>
          </a:lstStyle>
          <a:p>
            <a:endParaRPr lang="zh-TW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2178050" y="6356350"/>
            <a:ext cx="4927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
             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331788" y="360363"/>
            <a:ext cx="506412" cy="365125"/>
          </a:xfrm>
        </p:spPr>
        <p:txBody>
          <a:bodyPr/>
          <a:lstStyle>
            <a:lvl1pPr>
              <a:defRPr/>
            </a:lvl1pPr>
          </a:lstStyle>
          <a:p>
            <a:fld id="{28DE7ECB-581B-4BB4-9A3C-F81A0755868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7759700" y="268288"/>
            <a:ext cx="1098550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sz="1800">
              <a:solidFill>
                <a:srgbClr val="FFFFFF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/>
          <a:lstStyle>
            <a:lvl1pPr algn="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425" cy="365125"/>
          </a:xfrm>
        </p:spPr>
        <p:txBody>
          <a:bodyPr/>
          <a:lstStyle>
            <a:lvl1pPr>
              <a:defRPr/>
            </a:lvl1pPr>
          </a:lstStyle>
          <a:p>
            <a:endParaRPr 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625" y="6356350"/>
            <a:ext cx="53117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
             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EDAD8-7387-4F97-ABCA-4E31FEA9F05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>
            <a:off x="269875" y="4773613"/>
            <a:ext cx="2971800" cy="1844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sz="1800">
              <a:solidFill>
                <a:srgbClr val="FFFFFF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/>
          <a:lstStyle>
            <a:lvl1pPr algn="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350838" y="6105525"/>
            <a:ext cx="506412" cy="365125"/>
          </a:xfrm>
        </p:spPr>
        <p:txBody>
          <a:bodyPr/>
          <a:lstStyle>
            <a:lvl1pPr>
              <a:defRPr/>
            </a:lvl1pPr>
          </a:lstStyle>
          <a:p>
            <a:fld id="{7B9BF4EF-ACB3-4B9F-8604-45EF87ADD6F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>
            <a:off x="8148638" y="268288"/>
            <a:ext cx="719137" cy="16462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sz="1800">
              <a:solidFill>
                <a:srgbClr val="FFFFFF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
              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15D21-1228-4894-9A6B-D587EC93D64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638" y="268288"/>
            <a:ext cx="719137" cy="16462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sz="1800">
              <a:solidFill>
                <a:srgbClr val="FFFFFF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
              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57CAF-24D8-487C-9389-6528BAB0351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>
          <a:xfrm>
            <a:off x="8148638" y="268288"/>
            <a:ext cx="719137" cy="16462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TW" sz="1800">
              <a:solidFill>
                <a:srgbClr val="FFFFFF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endParaRPr lang="zh-TW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
              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795A38F2-6DBC-4802-92D6-4EFFFD8A731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914400"/>
            <a:ext cx="6508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09800"/>
            <a:ext cx="6508750" cy="391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9313" y="6356350"/>
            <a:ext cx="1752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 b="1">
                <a:solidFill>
                  <a:srgbClr val="858585"/>
                </a:solidFill>
              </a:defRPr>
            </a:lvl1pPr>
          </a:lstStyle>
          <a:p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625" y="6356350"/>
            <a:ext cx="60071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 b="1" dirty="0" smtClean="0">
                <a:solidFill>
                  <a:srgbClr val="858585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altLang="zh-TW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588" y="360363"/>
            <a:ext cx="50641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AE736D78-A84F-4E94-9769-46F3EF3106F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  <p:sldLayoutId id="2147483894" r:id="rId18"/>
    <p:sldLayoutId id="2147483895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Arial"/>
          <a:ea typeface="ＭＳ Ｐゴシック" pitchFamily="-123" charset="-128"/>
          <a:cs typeface="ＭＳ Ｐゴシック" pitchFamily="-123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34" charset="0"/>
          <a:ea typeface="ＭＳ Ｐゴシック" pitchFamily="-123" charset="-128"/>
          <a:cs typeface="ＭＳ Ｐゴシック" pitchFamily="-123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34" charset="0"/>
          <a:ea typeface="ＭＳ Ｐゴシック" pitchFamily="-123" charset="-128"/>
          <a:cs typeface="ＭＳ Ｐゴシック" pitchFamily="-123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34" charset="0"/>
          <a:ea typeface="ＭＳ Ｐゴシック" pitchFamily="-123" charset="-128"/>
          <a:cs typeface="ＭＳ Ｐゴシック" pitchFamily="-123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pitchFamily="34" charset="0"/>
          <a:ea typeface="ＭＳ Ｐゴシック" pitchFamily="-123" charset="-128"/>
          <a:cs typeface="ＭＳ Ｐゴシック" pitchFamily="-123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entury Gothic" pitchFamily="-123" charset="0"/>
          <a:ea typeface="ＭＳ Ｐゴシック" pitchFamily="-123" charset="-128"/>
          <a:cs typeface="ＭＳ Ｐゴシック" pitchFamily="-123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entury Gothic" pitchFamily="-123" charset="0"/>
          <a:ea typeface="ＭＳ Ｐゴシック" pitchFamily="-123" charset="-128"/>
          <a:cs typeface="ＭＳ Ｐゴシック" pitchFamily="-123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entury Gothic" pitchFamily="-123" charset="0"/>
          <a:ea typeface="ＭＳ Ｐゴシック" pitchFamily="-123" charset="-128"/>
          <a:cs typeface="ＭＳ Ｐゴシック" pitchFamily="-123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entury Gothic" pitchFamily="-123" charset="0"/>
          <a:ea typeface="ＭＳ Ｐゴシック" pitchFamily="-123" charset="-128"/>
          <a:cs typeface="ＭＳ Ｐゴシック" pitchFamily="-123" charset="-128"/>
        </a:defRPr>
      </a:lvl9pPr>
    </p:titleStyle>
    <p:bodyStyle>
      <a:lvl1pPr marL="228600" indent="-228600" algn="l" rtl="0" eaLnBrk="0" fontAlgn="base" hangingPunct="0">
        <a:spcBef>
          <a:spcPts val="1800"/>
        </a:spcBef>
        <a:spcAft>
          <a:spcPct val="0"/>
        </a:spcAft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Arial"/>
          <a:ea typeface="ＭＳ Ｐゴシック" pitchFamily="-123" charset="-128"/>
          <a:cs typeface="ＭＳ Ｐゴシック" pitchFamily="-123" charset="-128"/>
        </a:defRPr>
      </a:lvl1pPr>
      <a:lvl2pPr marL="457200" indent="-228600" algn="l" rtl="0" eaLnBrk="0" fontAlgn="base" hangingPunct="0">
        <a:spcBef>
          <a:spcPts val="600"/>
        </a:spcBef>
        <a:spcAft>
          <a:spcPct val="0"/>
        </a:spcAft>
        <a:buClr>
          <a:srgbClr val="4D0000"/>
        </a:buClr>
        <a:buSzPct val="100000"/>
        <a:buFont typeface="Wingdings 2" pitchFamily="18" charset="2"/>
        <a:buChar char="¡"/>
        <a:defRPr sz="2800" kern="1200">
          <a:solidFill>
            <a:schemeClr val="tx2"/>
          </a:solidFill>
          <a:latin typeface="Arial"/>
          <a:ea typeface="ＭＳ Ｐゴシック" pitchFamily="-123" charset="-128"/>
          <a:cs typeface="+mn-cs"/>
        </a:defRPr>
      </a:lvl2pPr>
      <a:lvl3pPr marL="6858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00000"/>
        <a:buFont typeface="Wingdings 2" pitchFamily="18" charset="2"/>
        <a:buChar char="¡"/>
        <a:defRPr sz="2400" kern="1200">
          <a:solidFill>
            <a:schemeClr val="tx2"/>
          </a:solidFill>
          <a:latin typeface="Arial"/>
          <a:ea typeface="ＭＳ Ｐゴシック" pitchFamily="-123" charset="-128"/>
          <a:cs typeface="+mn-cs"/>
        </a:defRPr>
      </a:lvl3pPr>
      <a:lvl4pPr marL="914400" indent="-228600" algn="l" rtl="0" eaLnBrk="0" fontAlgn="base" hangingPunct="0">
        <a:spcBef>
          <a:spcPts val="600"/>
        </a:spcBef>
        <a:spcAft>
          <a:spcPct val="0"/>
        </a:spcAft>
        <a:buClr>
          <a:srgbClr val="4D0000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Arial"/>
          <a:ea typeface="ＭＳ Ｐゴシック" pitchFamily="-123" charset="-128"/>
          <a:cs typeface="+mn-cs"/>
        </a:defRPr>
      </a:lvl4pPr>
      <a:lvl5pPr marL="1143000" indent="-22860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Arial"/>
          <a:ea typeface="ＭＳ Ｐゴシック" pitchFamily="-123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4046" y="1844824"/>
            <a:ext cx="8640960" cy="3816424"/>
          </a:xfrm>
        </p:spPr>
        <p:txBody>
          <a:bodyPr/>
          <a:lstStyle/>
          <a:p>
            <a:pPr algn="ctr"/>
            <a:r>
              <a:rPr lang="en-US" sz="4000" dirty="0"/>
              <a:t>EE 203001</a:t>
            </a:r>
            <a:r>
              <a:rPr kumimoji="1" lang="en-US" altLang="zh-TW" sz="4000" dirty="0"/>
              <a:t/>
            </a:r>
            <a:br>
              <a:rPr kumimoji="1" lang="en-US" altLang="zh-TW" sz="4000" dirty="0"/>
            </a:br>
            <a:r>
              <a:rPr kumimoji="1" lang="en-US" altLang="zh-TW" sz="4000" dirty="0"/>
              <a:t>Linear Algebra</a:t>
            </a:r>
            <a:r>
              <a:rPr kumimoji="1" lang="en-US" altLang="zh-CN" sz="4800" dirty="0"/>
              <a:t/>
            </a:r>
            <a:br>
              <a:rPr kumimoji="1" lang="en-US" altLang="zh-CN" sz="4800" dirty="0"/>
            </a:br>
            <a:r>
              <a:rPr kumimoji="1" lang="en-US" altLang="zh-TW" sz="4800" dirty="0"/>
              <a:t/>
            </a:r>
            <a:br>
              <a:rPr kumimoji="1" lang="en-US" altLang="zh-TW" sz="4800" dirty="0"/>
            </a:br>
            <a:r>
              <a:rPr kumimoji="1" lang="en-US" altLang="zh-TW" sz="3200" dirty="0"/>
              <a:t>Che Lin</a:t>
            </a:r>
            <a:br>
              <a:rPr kumimoji="1" lang="en-US" altLang="zh-TW" sz="3200" dirty="0"/>
            </a:br>
            <a:r>
              <a:rPr kumimoji="1" lang="en-US" altLang="zh-TW" sz="3200" dirty="0"/>
              <a:t>Fall,</a:t>
            </a:r>
            <a:r>
              <a:rPr kumimoji="1" lang="zh-TW" altLang="en-US" sz="3200" dirty="0"/>
              <a:t> </a:t>
            </a:r>
            <a:r>
              <a:rPr kumimoji="1" lang="en-US" altLang="zh-TW" sz="3200" dirty="0"/>
              <a:t>2017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5517232"/>
            <a:ext cx="8434390" cy="3916363"/>
          </a:xfrm>
        </p:spPr>
        <p:txBody>
          <a:bodyPr/>
          <a:lstStyle/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230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Course Description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060848"/>
            <a:ext cx="8147248" cy="3672408"/>
          </a:xfrm>
        </p:spPr>
        <p:txBody>
          <a:bodyPr/>
          <a:lstStyle/>
          <a:p>
            <a:pPr marL="228600" lvl="1">
              <a:spcBef>
                <a:spcPts val="1800"/>
              </a:spcBef>
              <a:buClr>
                <a:schemeClr val="accent1"/>
              </a:buClr>
            </a:pPr>
            <a:r>
              <a:rPr lang="en-US" altLang="zh-TW" sz="2400" dirty="0"/>
              <a:t>Linear algebra is a branch of mathematics that studies systems of linear equations and the properties of matrices. </a:t>
            </a:r>
          </a:p>
          <a:p>
            <a:pPr marL="228600" lvl="1">
              <a:spcBef>
                <a:spcPts val="1800"/>
              </a:spcBef>
              <a:buClr>
                <a:schemeClr val="accent1"/>
              </a:buClr>
            </a:pPr>
            <a:r>
              <a:rPr lang="en-US" altLang="zh-TW" sz="2400" dirty="0"/>
              <a:t>The concepts of linear algebra are extremely useful in engineering, physics, economics and social sciences, and natural sciences. </a:t>
            </a:r>
            <a:endParaRPr kumimoji="1"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5971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4978896" cy="1143000"/>
          </a:xfrm>
        </p:spPr>
        <p:txBody>
          <a:bodyPr/>
          <a:lstStyle/>
          <a:p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556792"/>
            <a:ext cx="8219256" cy="4968552"/>
          </a:xfrm>
        </p:spPr>
        <p:txBody>
          <a:bodyPr/>
          <a:lstStyle/>
          <a:p>
            <a:r>
              <a:rPr kumimoji="1" lang="en-US" altLang="zh-TW" sz="2400" dirty="0"/>
              <a:t>Textbook</a:t>
            </a:r>
          </a:p>
          <a:p>
            <a:pPr marL="457200" lvl="2" indent="0">
              <a:buNone/>
            </a:pPr>
            <a:r>
              <a:rPr kumimoji="1" lang="en-US" altLang="zh-TW" dirty="0"/>
              <a:t>Introduction to Linear Algebra, international 4th Edition by Gilbert Strang</a:t>
            </a:r>
          </a:p>
          <a:p>
            <a:r>
              <a:rPr kumimoji="1" lang="en-US" altLang="zh-TW" sz="2400" dirty="0"/>
              <a:t>Reference</a:t>
            </a:r>
          </a:p>
          <a:p>
            <a:pPr marL="457200" lvl="2" indent="0">
              <a:buNone/>
            </a:pPr>
            <a:r>
              <a:rPr kumimoji="1" lang="en-US" altLang="zh-TW" dirty="0"/>
              <a:t>Linear Algebra, Idea and Applications 3th by Richard C. Penney</a:t>
            </a:r>
          </a:p>
          <a:p>
            <a:pPr marL="0" indent="0">
              <a:buNone/>
            </a:pP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2041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Teaching method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844824"/>
            <a:ext cx="8219256" cy="4464496"/>
          </a:xfrm>
        </p:spPr>
        <p:txBody>
          <a:bodyPr/>
          <a:lstStyle/>
          <a:p>
            <a:r>
              <a:rPr kumimoji="1" lang="zh-TW" altLang="en-US" sz="2800" dirty="0"/>
              <a:t> </a:t>
            </a:r>
            <a:r>
              <a:rPr kumimoji="1" lang="en-US" altLang="zh-TW" sz="2800" dirty="0"/>
              <a:t>Lecture</a:t>
            </a:r>
          </a:p>
          <a:p>
            <a:r>
              <a:rPr kumimoji="1" lang="zh-TW" altLang="en-US" sz="2800" dirty="0"/>
              <a:t> </a:t>
            </a:r>
            <a:r>
              <a:rPr kumimoji="1" lang="en-US" altLang="zh-TW" sz="2800" dirty="0"/>
              <a:t>Quiz</a:t>
            </a:r>
          </a:p>
          <a:p>
            <a:pPr lvl="2"/>
            <a:r>
              <a:rPr lang="en-US" altLang="zh-TW" dirty="0"/>
              <a:t>every Wednesday</a:t>
            </a:r>
            <a:endParaRPr kumimoji="1" lang="en-US" altLang="zh-TW" dirty="0"/>
          </a:p>
          <a:p>
            <a:r>
              <a:rPr kumimoji="1" lang="en-US" altLang="zh-TW" sz="2800" dirty="0"/>
              <a:t> Homework</a:t>
            </a:r>
          </a:p>
          <a:p>
            <a:pPr lvl="2"/>
            <a:r>
              <a:rPr lang="en-US" altLang="zh-TW" dirty="0"/>
              <a:t>by-weekly, due every Friday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9629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28636"/>
            <a:ext cx="4834880" cy="1143000"/>
          </a:xfrm>
        </p:spPr>
        <p:txBody>
          <a:bodyPr/>
          <a:lstStyle/>
          <a:p>
            <a:r>
              <a:rPr kumimoji="1" lang="en-US" altLang="zh-TW" dirty="0"/>
              <a:t>Syllabus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7440" y="1628800"/>
            <a:ext cx="7859216" cy="5040560"/>
          </a:xfrm>
        </p:spPr>
        <p:txBody>
          <a:bodyPr/>
          <a:lstStyle/>
          <a:p>
            <a:r>
              <a:rPr lang="en-US" sz="2400" dirty="0"/>
              <a:t> Introduction to Vector</a:t>
            </a:r>
          </a:p>
          <a:p>
            <a:r>
              <a:rPr lang="en-US" sz="2400" dirty="0"/>
              <a:t> Solving Linear Equations</a:t>
            </a:r>
          </a:p>
          <a:p>
            <a:r>
              <a:rPr lang="en-US" sz="2400" dirty="0"/>
              <a:t> Vector Spaces and Subspaces</a:t>
            </a:r>
          </a:p>
          <a:p>
            <a:r>
              <a:rPr lang="en-US" sz="2400" dirty="0"/>
              <a:t> Orthogonality</a:t>
            </a:r>
          </a:p>
          <a:p>
            <a:r>
              <a:rPr lang="en-US" sz="2400" dirty="0"/>
              <a:t> Determinants</a:t>
            </a:r>
          </a:p>
          <a:p>
            <a:r>
              <a:rPr lang="en-US" sz="2400" dirty="0"/>
              <a:t> Eigenvalues and Eigenvectors</a:t>
            </a:r>
          </a:p>
          <a:p>
            <a:r>
              <a:rPr lang="en-US" sz="2400" dirty="0"/>
              <a:t> Linear Transformations</a:t>
            </a:r>
          </a:p>
          <a:p>
            <a:r>
              <a:rPr lang="en-US" sz="2400" dirty="0"/>
              <a:t> Applications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590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4906888" cy="1143000"/>
          </a:xfrm>
        </p:spPr>
        <p:txBody>
          <a:bodyPr/>
          <a:lstStyle/>
          <a:p>
            <a:r>
              <a:rPr kumimoji="1" lang="en-US" altLang="zh-TW" sz="3200" dirty="0"/>
              <a:t>Evaluation</a:t>
            </a:r>
            <a:endParaRPr kumimoji="1"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00808"/>
            <a:ext cx="8003232" cy="4425355"/>
          </a:xfrm>
        </p:spPr>
        <p:txBody>
          <a:bodyPr/>
          <a:lstStyle/>
          <a:p>
            <a:r>
              <a:rPr lang="en-US" altLang="zh-TW" sz="2400" dirty="0"/>
              <a:t>Midterm I: 25%  (Date</a:t>
            </a:r>
            <a:r>
              <a:rPr lang="zh-TW" altLang="en-US" sz="2400" dirty="0" smtClean="0"/>
              <a:t>：</a:t>
            </a:r>
            <a:r>
              <a:rPr lang="en-US" altLang="zh-TW" sz="2400" dirty="0" smtClean="0"/>
              <a:t>2017</a:t>
            </a:r>
            <a:r>
              <a:rPr lang="en-US" altLang="zh-TW" sz="2400" dirty="0" smtClean="0"/>
              <a:t>/10/</a:t>
            </a:r>
            <a:r>
              <a:rPr lang="en-US" altLang="zh-TW" sz="2400" dirty="0" smtClean="0"/>
              <a:t>20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7-9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pm</a:t>
            </a:r>
            <a:r>
              <a:rPr lang="en-US" altLang="zh-TW" sz="2400" dirty="0" smtClean="0"/>
              <a:t>)</a:t>
            </a:r>
            <a:endParaRPr lang="zh-TW" altLang="zh-TW" sz="2400" dirty="0"/>
          </a:p>
          <a:p>
            <a:r>
              <a:rPr lang="en-US" altLang="zh-TW" sz="2400" dirty="0"/>
              <a:t>Midterm II: 30%  (Date</a:t>
            </a:r>
            <a:r>
              <a:rPr lang="zh-TW" altLang="en-US" sz="2400" dirty="0" smtClean="0"/>
              <a:t>：</a:t>
            </a:r>
            <a:r>
              <a:rPr lang="en-US" altLang="zh-TW" sz="2400" dirty="0" smtClean="0"/>
              <a:t>2017</a:t>
            </a:r>
            <a:r>
              <a:rPr lang="en-US" altLang="zh-TW" sz="2400" dirty="0" smtClean="0"/>
              <a:t>/12/</a:t>
            </a:r>
            <a:r>
              <a:rPr lang="en-US" altLang="zh-TW" sz="2400" dirty="0" smtClean="0"/>
              <a:t>01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7-9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pm</a:t>
            </a:r>
            <a:r>
              <a:rPr lang="en-US" altLang="zh-TW" sz="2400" dirty="0" smtClean="0"/>
              <a:t>)</a:t>
            </a:r>
            <a:endParaRPr lang="zh-TW" altLang="zh-TW" sz="2400" dirty="0"/>
          </a:p>
          <a:p>
            <a:r>
              <a:rPr lang="en-US" altLang="zh-TW" sz="2400" dirty="0"/>
              <a:t>Final: 30% (Date</a:t>
            </a:r>
            <a:r>
              <a:rPr lang="zh-TW" altLang="en-US" sz="2400" dirty="0" smtClean="0"/>
              <a:t>：</a:t>
            </a:r>
            <a:r>
              <a:rPr lang="en-US" altLang="zh-TW" sz="2400" dirty="0" smtClean="0"/>
              <a:t>2018</a:t>
            </a:r>
            <a:r>
              <a:rPr lang="en-US" altLang="zh-TW" sz="2400" dirty="0" smtClean="0"/>
              <a:t>/</a:t>
            </a:r>
            <a:r>
              <a:rPr lang="en-US" altLang="zh-TW" sz="2400" dirty="0" smtClean="0"/>
              <a:t>1</a:t>
            </a:r>
            <a:r>
              <a:rPr lang="en-US" altLang="zh-TW" sz="2400" dirty="0"/>
              <a:t>/</a:t>
            </a:r>
            <a:r>
              <a:rPr lang="en-US" altLang="zh-TW" sz="2400" dirty="0" smtClean="0"/>
              <a:t>10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10-12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am</a:t>
            </a:r>
            <a:r>
              <a:rPr lang="en-US" altLang="zh-TW" sz="2400" dirty="0" smtClean="0"/>
              <a:t>)</a:t>
            </a:r>
            <a:endParaRPr lang="zh-TW" altLang="zh-TW" sz="2400" dirty="0"/>
          </a:p>
          <a:p>
            <a:r>
              <a:rPr lang="en-US" altLang="zh-TW" sz="2400" dirty="0"/>
              <a:t>Homework: 15% (by-weekly, due every Friday)</a:t>
            </a:r>
          </a:p>
          <a:p>
            <a:pPr lvl="2"/>
            <a:r>
              <a:rPr kumimoji="1" lang="en-US" altLang="zh-TW" sz="2000" dirty="0">
                <a:solidFill>
                  <a:srgbClr val="FF0000"/>
                </a:solidFill>
              </a:rPr>
              <a:t>We don’t accept late homework!</a:t>
            </a:r>
          </a:p>
          <a:p>
            <a:pPr lvl="2"/>
            <a:r>
              <a:rPr kumimoji="1" lang="en-US" altLang="zh-TW" sz="2000" dirty="0" smtClean="0">
                <a:solidFill>
                  <a:srgbClr val="FF0000"/>
                </a:solidFill>
              </a:rPr>
              <a:t>Do</a:t>
            </a:r>
            <a:r>
              <a:rPr kumimoji="1" lang="zh-TW" altLang="en-US" sz="20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000" dirty="0" smtClean="0">
                <a:solidFill>
                  <a:srgbClr val="FF0000"/>
                </a:solidFill>
              </a:rPr>
              <a:t>not</a:t>
            </a:r>
            <a:r>
              <a:rPr kumimoji="1" lang="zh-TW" altLang="en-US" sz="20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000" dirty="0" smtClean="0">
                <a:solidFill>
                  <a:srgbClr val="FF0000"/>
                </a:solidFill>
              </a:rPr>
              <a:t>copy</a:t>
            </a:r>
            <a:r>
              <a:rPr kumimoji="1" lang="zh-TW" altLang="en-US" sz="20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000" dirty="0" smtClean="0">
                <a:solidFill>
                  <a:srgbClr val="FF0000"/>
                </a:solidFill>
              </a:rPr>
              <a:t>other’s</a:t>
            </a:r>
            <a:r>
              <a:rPr kumimoji="1" lang="zh-TW" altLang="en-US" sz="20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000" dirty="0" smtClean="0">
                <a:solidFill>
                  <a:srgbClr val="FF0000"/>
                </a:solidFill>
              </a:rPr>
              <a:t>homework!</a:t>
            </a:r>
            <a:r>
              <a:rPr kumimoji="1" lang="zh-TW" altLang="en-US" sz="2000" dirty="0" smtClean="0">
                <a:solidFill>
                  <a:srgbClr val="FF0000"/>
                </a:solidFill>
              </a:rPr>
              <a:t> </a:t>
            </a:r>
            <a:r>
              <a:rPr kumimoji="1" lang="en-US" altLang="zh-TW" sz="2000" dirty="0" smtClean="0">
                <a:solidFill>
                  <a:srgbClr val="FF0000"/>
                </a:solidFill>
              </a:rPr>
              <a:t>-100%!</a:t>
            </a:r>
            <a:endParaRPr kumimoji="1" lang="en-US" altLang="zh-TW" sz="2000" dirty="0">
              <a:solidFill>
                <a:srgbClr val="FF0000"/>
              </a:solidFill>
            </a:endParaRPr>
          </a:p>
          <a:p>
            <a:r>
              <a:rPr lang="en-US" altLang="zh-TW" sz="2400" dirty="0"/>
              <a:t>(extra) Quiz: 3% (every Wednesday)</a:t>
            </a:r>
            <a:endParaRPr lang="zh-TW" altLang="zh-TW" sz="2400" dirty="0"/>
          </a:p>
          <a:p>
            <a:r>
              <a:rPr lang="en-US" altLang="zh-TW" sz="2400" dirty="0"/>
              <a:t>(extra) Class participation: 2%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6417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Office</a:t>
            </a:r>
            <a:r>
              <a:rPr kumimoji="1" lang="zh-TW" altLang="en-US" dirty="0" smtClean="0"/>
              <a:t> </a:t>
            </a:r>
            <a:r>
              <a:rPr kumimoji="1" lang="en-US" altLang="zh-TW" smtClean="0"/>
              <a:t>hour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556792"/>
            <a:ext cx="8435280" cy="4569371"/>
          </a:xfrm>
        </p:spPr>
        <p:txBody>
          <a:bodyPr/>
          <a:lstStyle/>
          <a:p>
            <a:r>
              <a:rPr kumimoji="1" lang="en-US" altLang="zh-TW" dirty="0"/>
              <a:t>Office hour: Wed &amp; Fri. 14:00~15:00 at Delta 825</a:t>
            </a:r>
          </a:p>
          <a:p>
            <a:r>
              <a:rPr kumimoji="1" lang="en-US" altLang="zh-TW" dirty="0"/>
              <a:t>TA’s office hour: </a:t>
            </a:r>
            <a:r>
              <a:rPr kumimoji="1" lang="en-US" altLang="zh-TW" dirty="0" smtClean="0"/>
              <a:t>Monday,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Tuesday, Thursday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(</a:t>
            </a:r>
            <a:r>
              <a:rPr kumimoji="1" lang="en-US" altLang="zh-TW" dirty="0" smtClean="0"/>
              <a:t>17</a:t>
            </a:r>
            <a:r>
              <a:rPr kumimoji="1" lang="en-US" altLang="zh-TW" dirty="0" smtClean="0"/>
              <a:t>:</a:t>
            </a:r>
            <a:r>
              <a:rPr kumimoji="1" lang="en-US" altLang="zh-TW" dirty="0"/>
              <a:t>30</a:t>
            </a:r>
            <a:r>
              <a:rPr kumimoji="1" lang="en-US" altLang="zh-TW" dirty="0" smtClean="0"/>
              <a:t>~</a:t>
            </a:r>
            <a:r>
              <a:rPr kumimoji="1" lang="en-US" altLang="zh-TW" dirty="0" smtClean="0"/>
              <a:t>18</a:t>
            </a:r>
            <a:r>
              <a:rPr kumimoji="1" lang="en-US" altLang="zh-TW" dirty="0" smtClean="0"/>
              <a:t>:</a:t>
            </a:r>
            <a:r>
              <a:rPr kumimoji="1" lang="en-US" altLang="zh-TW" dirty="0"/>
              <a:t>30, EECS 620)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2806237"/>
      </p:ext>
    </p:extLst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2023</TotalTime>
  <Words>259</Words>
  <Application>Microsoft Macintosh PowerPoint</Application>
  <PresentationFormat>如螢幕大小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Plaza</vt:lpstr>
      <vt:lpstr>EE 203001 Linear Algebra  Che Lin Fall, 2017 </vt:lpstr>
      <vt:lpstr>Course Description</vt:lpstr>
      <vt:lpstr>PowerPoint 簡報</vt:lpstr>
      <vt:lpstr>Teaching method</vt:lpstr>
      <vt:lpstr>Syllabus</vt:lpstr>
      <vt:lpstr>Evaluation</vt:lpstr>
      <vt:lpstr>Office hour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mac</dc:creator>
  <cp:lastModifiedBy>Che Lin</cp:lastModifiedBy>
  <cp:revision>173</cp:revision>
  <dcterms:created xsi:type="dcterms:W3CDTF">2010-03-24T04:33:50Z</dcterms:created>
  <dcterms:modified xsi:type="dcterms:W3CDTF">2017-09-12T11:43:53Z</dcterms:modified>
</cp:coreProperties>
</file>