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9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3" autoAdjust="0"/>
  </p:normalViewPr>
  <p:slideViewPr>
    <p:cSldViewPr snapToObjects="1">
      <p:cViewPr varScale="1">
        <p:scale>
          <a:sx n="69" d="100"/>
          <a:sy n="69" d="100"/>
        </p:scale>
        <p:origin x="122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D121E4-0250-42D4-9631-076B2218F72A}" type="datetimeFigureOut">
              <a:rPr lang="en-US" altLang="zh-TW"/>
              <a:pPr/>
              <a:t>9/10/2018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B2918E-16B6-4930-9D7A-9A317AA3A37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0272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87700" y="268288"/>
            <a:ext cx="5668963" cy="39004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268288" y="268288"/>
            <a:ext cx="184150" cy="388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5450" cy="365125"/>
          </a:xfrm>
        </p:spPr>
        <p:txBody>
          <a:bodyPr/>
          <a:lstStyle>
            <a:lvl1pPr>
              <a:defRPr sz="2200" b="0">
                <a:solidFill>
                  <a:schemeClr val="bg1"/>
                </a:solidFill>
              </a:defRPr>
            </a:lvl1pPr>
          </a:lstStyle>
          <a:p>
            <a:fld id="{BA5D3806-C3DA-449E-AA6F-1CEEA41DCF27}" type="datetime1">
              <a:rPr lang="en-US" altLang="zh-TW"/>
              <a:pPr/>
              <a:t>9/10/2018</a:t>
            </a:fld>
            <a:endParaRPr lang="en-US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9450" y="6356350"/>
            <a:ext cx="47355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588" y="6356350"/>
            <a:ext cx="685800" cy="365125"/>
          </a:xfrm>
        </p:spPr>
        <p:txBody>
          <a:bodyPr/>
          <a:lstStyle>
            <a:lvl1pPr>
              <a:defRPr sz="1100">
                <a:solidFill>
                  <a:srgbClr val="858585"/>
                </a:solidFill>
              </a:defRPr>
            </a:lvl1pPr>
          </a:lstStyle>
          <a:p>
            <a:fld id="{4C769E77-9E0B-45A2-B1DC-31CB72BF3C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8148638" y="268288"/>
            <a:ext cx="719137" cy="1646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CD7BF456-EEC9-448D-9926-F4AE1595C23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638" y="268288"/>
            <a:ext cx="719137" cy="1646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29AD8CC-CF1C-4D19-9DAC-04DA4710A9B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8148638" y="268288"/>
            <a:ext cx="719137" cy="1646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708A-4B2A-48FB-8D74-27B6F4338BC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8148638" y="268288"/>
            <a:ext cx="719137" cy="566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EA85-BA86-4962-AB3B-E8834C20A80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8148638" y="268288"/>
            <a:ext cx="719137" cy="566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217FB-51CD-4A92-91B3-67DEAE69BC0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4746625" y="268288"/>
            <a:ext cx="4114800" cy="566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>
          <a:xfrm>
            <a:off x="161925" y="6124575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174625" y="6356350"/>
            <a:ext cx="38639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0AC2A88-87D6-4C2D-BB55-61EC2F7C758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7216775" y="268288"/>
            <a:ext cx="1639888" cy="3638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F1A8E-DBCC-4127-8BEB-D8D2D311490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/>
        </p:nvSpPr>
        <p:spPr>
          <a:xfrm>
            <a:off x="8135938" y="268288"/>
            <a:ext cx="720725" cy="3638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EFEF6CB5-EE79-481B-8882-FEEC8F5B7BB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212013" y="268288"/>
            <a:ext cx="1646237" cy="1646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39B21-5F60-44DB-B8C1-FC487E5D618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8148638" y="268288"/>
            <a:ext cx="719137" cy="566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AA269-50F7-440C-8D16-0863827C986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64188" y="269875"/>
            <a:ext cx="35052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650875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013" y="635635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3187700" y="268288"/>
            <a:ext cx="5668963" cy="2560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268288" y="268288"/>
            <a:ext cx="184150" cy="388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3276600" y="390525"/>
            <a:ext cx="5499100" cy="365125"/>
          </a:xfrm>
        </p:spPr>
        <p:txBody>
          <a:bodyPr/>
          <a:lstStyle>
            <a:lvl1pPr>
              <a:defRPr sz="2200" b="0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213100" y="6356350"/>
            <a:ext cx="47355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66113" y="6356350"/>
            <a:ext cx="685800" cy="365125"/>
          </a:xfrm>
        </p:spPr>
        <p:txBody>
          <a:bodyPr/>
          <a:lstStyle>
            <a:lvl1pPr>
              <a:defRPr sz="1100">
                <a:solidFill>
                  <a:srgbClr val="858585"/>
                </a:solidFill>
              </a:defRPr>
            </a:lvl1pPr>
          </a:lstStyle>
          <a:p>
            <a:fld id="{6A2E865C-D282-4A21-AE5B-3B8A1F59D9D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269875" y="268288"/>
            <a:ext cx="1646238" cy="1646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7212013" y="635635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78050" y="6356350"/>
            <a:ext cx="4927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331788" y="360363"/>
            <a:ext cx="506412" cy="365125"/>
          </a:xfrm>
        </p:spPr>
        <p:txBody>
          <a:bodyPr/>
          <a:lstStyle>
            <a:lvl1pPr>
              <a:defRPr/>
            </a:lvl1pPr>
          </a:lstStyle>
          <a:p>
            <a:fld id="{28DE7ECB-581B-4BB4-9A3C-F81A0755868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759700" y="268288"/>
            <a:ext cx="1098550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425" cy="365125"/>
          </a:xfrm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625" y="6356350"/>
            <a:ext cx="5311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DAD8-7387-4F97-ABCA-4E31FEA9F05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269875" y="4773613"/>
            <a:ext cx="2971800" cy="184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350838" y="6105525"/>
            <a:ext cx="506412" cy="365125"/>
          </a:xfrm>
        </p:spPr>
        <p:txBody>
          <a:bodyPr/>
          <a:lstStyle>
            <a:lvl1pPr>
              <a:defRPr/>
            </a:lvl1pPr>
          </a:lstStyle>
          <a:p>
            <a:fld id="{7B9BF4EF-ACB3-4B9F-8604-45EF87ADD6F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8148638" y="268288"/>
            <a:ext cx="719137" cy="1646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15D21-1228-4894-9A6B-D587EC93D64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638" y="268288"/>
            <a:ext cx="719137" cy="1646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57CAF-24D8-487C-9389-6528BAB0351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8148638" y="268288"/>
            <a:ext cx="719137" cy="1646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95A38F2-6DBC-4802-92D6-4EFFFD8A731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6508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09800"/>
            <a:ext cx="6508750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9313" y="6356350"/>
            <a:ext cx="1752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rgbClr val="858585"/>
                </a:solidFill>
              </a:defRPr>
            </a:lvl1pPr>
          </a:lstStyle>
          <a:p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625" y="6356350"/>
            <a:ext cx="6007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b="1" dirty="0" smtClean="0">
                <a:solidFill>
                  <a:srgbClr val="858585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588" y="360363"/>
            <a:ext cx="5064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AE736D78-A84F-4E94-9769-46F3EF3106F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895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Arial"/>
          <a:ea typeface="ＭＳ Ｐゴシック" pitchFamily="-123" charset="-128"/>
          <a:cs typeface="ＭＳ Ｐゴシック" pitchFamily="-123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34" charset="0"/>
          <a:ea typeface="ＭＳ Ｐゴシック" pitchFamily="-123" charset="-128"/>
          <a:cs typeface="ＭＳ Ｐゴシック" pitchFamily="-12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34" charset="0"/>
          <a:ea typeface="ＭＳ Ｐゴシック" pitchFamily="-123" charset="-128"/>
          <a:cs typeface="ＭＳ Ｐゴシック" pitchFamily="-12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34" charset="0"/>
          <a:ea typeface="ＭＳ Ｐゴシック" pitchFamily="-123" charset="-128"/>
          <a:cs typeface="ＭＳ Ｐゴシック" pitchFamily="-12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34" charset="0"/>
          <a:ea typeface="ＭＳ Ｐゴシック" pitchFamily="-123" charset="-128"/>
          <a:cs typeface="ＭＳ Ｐゴシック" pitchFamily="-12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entury Gothic" pitchFamily="-123" charset="0"/>
          <a:ea typeface="ＭＳ Ｐゴシック" pitchFamily="-123" charset="-128"/>
          <a:cs typeface="ＭＳ Ｐゴシック" pitchFamily="-12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entury Gothic" pitchFamily="-123" charset="0"/>
          <a:ea typeface="ＭＳ Ｐゴシック" pitchFamily="-123" charset="-128"/>
          <a:cs typeface="ＭＳ Ｐゴシック" pitchFamily="-12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entury Gothic" pitchFamily="-123" charset="0"/>
          <a:ea typeface="ＭＳ Ｐゴシック" pitchFamily="-123" charset="-128"/>
          <a:cs typeface="ＭＳ Ｐゴシック" pitchFamily="-12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entury Gothic" pitchFamily="-123" charset="0"/>
          <a:ea typeface="ＭＳ Ｐゴシック" pitchFamily="-123" charset="-128"/>
          <a:cs typeface="ＭＳ Ｐゴシック" pitchFamily="-123" charset="-128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Arial"/>
          <a:ea typeface="ＭＳ Ｐゴシック" pitchFamily="-123" charset="-128"/>
          <a:cs typeface="ＭＳ Ｐゴシック" pitchFamily="-123" charset="-128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4D0000"/>
        </a:buClr>
        <a:buSzPct val="100000"/>
        <a:buFont typeface="Wingdings 2" pitchFamily="18" charset="2"/>
        <a:buChar char="¡"/>
        <a:defRPr sz="2800" kern="1200">
          <a:solidFill>
            <a:schemeClr val="tx2"/>
          </a:solidFill>
          <a:latin typeface="Arial"/>
          <a:ea typeface="ＭＳ Ｐゴシック" pitchFamily="-123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2400" kern="1200">
          <a:solidFill>
            <a:schemeClr val="tx2"/>
          </a:solidFill>
          <a:latin typeface="Arial"/>
          <a:ea typeface="ＭＳ Ｐゴシック" pitchFamily="-123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4D0000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Arial"/>
          <a:ea typeface="ＭＳ Ｐゴシック" pitchFamily="-123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Arial"/>
          <a:ea typeface="ＭＳ Ｐゴシック" pitchFamily="-123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4046" y="1844824"/>
            <a:ext cx="8640960" cy="3816424"/>
          </a:xfrm>
        </p:spPr>
        <p:txBody>
          <a:bodyPr/>
          <a:lstStyle/>
          <a:p>
            <a:pPr algn="ctr"/>
            <a:r>
              <a:rPr lang="en-US" sz="4000" dirty="0" smtClean="0"/>
              <a:t>EECS 205003</a:t>
            </a:r>
            <a:r>
              <a:rPr kumimoji="1" lang="en-US" altLang="zh-TW" sz="4000" dirty="0"/>
              <a:t/>
            </a:r>
            <a:br>
              <a:rPr kumimoji="1" lang="en-US" altLang="zh-TW" sz="4000" dirty="0"/>
            </a:br>
            <a:r>
              <a:rPr kumimoji="1" lang="en-US" altLang="zh-TW" sz="4000" dirty="0"/>
              <a:t>Linear Algebra</a:t>
            </a:r>
            <a:r>
              <a:rPr kumimoji="1" lang="en-US" altLang="zh-CN" sz="4800" dirty="0"/>
              <a:t/>
            </a:r>
            <a:br>
              <a:rPr kumimoji="1" lang="en-US" altLang="zh-CN" sz="4800" dirty="0"/>
            </a:br>
            <a:r>
              <a:rPr kumimoji="1" lang="en-US" altLang="zh-TW" sz="4800" dirty="0"/>
              <a:t/>
            </a:r>
            <a:br>
              <a:rPr kumimoji="1" lang="en-US" altLang="zh-TW" sz="4800" dirty="0"/>
            </a:br>
            <a:r>
              <a:rPr kumimoji="1" lang="en-US" altLang="zh-TW" sz="3200" dirty="0"/>
              <a:t>Che Lin</a:t>
            </a:r>
            <a:br>
              <a:rPr kumimoji="1" lang="en-US" altLang="zh-TW" sz="3200" dirty="0"/>
            </a:br>
            <a:r>
              <a:rPr kumimoji="1" lang="en-US" altLang="zh-TW" sz="3200" dirty="0"/>
              <a:t>Fall,</a:t>
            </a:r>
            <a:r>
              <a:rPr kumimoji="1" lang="zh-TW" altLang="en-US" sz="3200" dirty="0"/>
              <a:t> </a:t>
            </a:r>
            <a:r>
              <a:rPr kumimoji="1" lang="en-US" altLang="zh-TW" sz="3200" dirty="0" smtClean="0"/>
              <a:t>2018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5517232"/>
            <a:ext cx="8434390" cy="3916363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233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Course Description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60848"/>
            <a:ext cx="8147248" cy="3672408"/>
          </a:xfrm>
        </p:spPr>
        <p:txBody>
          <a:bodyPr/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altLang="zh-TW" sz="2400" dirty="0"/>
              <a:t>Linear algebra is a branch of mathematics that studies systems of linear equations and the properties of matrices. 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altLang="zh-TW" sz="2400" dirty="0"/>
              <a:t>The concepts of linear algebra are extremely useful in engineering, physics, economics and social sciences, and natural sciences. 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0704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4978896" cy="1143000"/>
          </a:xfr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19256" cy="4968552"/>
          </a:xfrm>
        </p:spPr>
        <p:txBody>
          <a:bodyPr/>
          <a:lstStyle/>
          <a:p>
            <a:r>
              <a:rPr kumimoji="1" lang="en-US" altLang="zh-TW" sz="2400" dirty="0"/>
              <a:t>Textbook</a:t>
            </a:r>
          </a:p>
          <a:p>
            <a:pPr marL="457200" lvl="2" indent="0">
              <a:buNone/>
            </a:pPr>
            <a:r>
              <a:rPr kumimoji="1" lang="en-US" altLang="zh-TW" dirty="0"/>
              <a:t>Introduction to Linear Algebra, international 4th Edition by Gilbert Strang</a:t>
            </a:r>
          </a:p>
          <a:p>
            <a:r>
              <a:rPr kumimoji="1" lang="en-US" altLang="zh-TW" sz="2400" dirty="0"/>
              <a:t>Reference</a:t>
            </a:r>
          </a:p>
          <a:p>
            <a:pPr marL="457200" lvl="2" indent="0">
              <a:buNone/>
            </a:pPr>
            <a:r>
              <a:rPr kumimoji="1" lang="en-US" altLang="zh-TW" dirty="0"/>
              <a:t>Linear Algebra, Idea and Applications 3th by Richard C. Penney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816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Teaching method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19256" cy="4464496"/>
          </a:xfrm>
        </p:spPr>
        <p:txBody>
          <a:bodyPr/>
          <a:lstStyle/>
          <a:p>
            <a:r>
              <a:rPr kumimoji="1" lang="zh-TW" altLang="en-US" sz="2800" dirty="0"/>
              <a:t> </a:t>
            </a:r>
            <a:r>
              <a:rPr kumimoji="1" lang="en-US" altLang="zh-TW" sz="2800" dirty="0"/>
              <a:t>Lecture</a:t>
            </a:r>
          </a:p>
          <a:p>
            <a:r>
              <a:rPr kumimoji="1" lang="zh-TW" altLang="en-US" sz="2800" dirty="0"/>
              <a:t> </a:t>
            </a:r>
            <a:r>
              <a:rPr kumimoji="1" lang="en-US" altLang="zh-TW" sz="2800" dirty="0"/>
              <a:t>Quiz</a:t>
            </a:r>
          </a:p>
          <a:p>
            <a:pPr lvl="2"/>
            <a:r>
              <a:rPr lang="en-US" altLang="zh-TW" dirty="0"/>
              <a:t>every Wednesday</a:t>
            </a:r>
            <a:endParaRPr kumimoji="1" lang="en-US" altLang="zh-TW" dirty="0"/>
          </a:p>
          <a:p>
            <a:r>
              <a:rPr kumimoji="1" lang="en-US" altLang="zh-TW" sz="2800" dirty="0"/>
              <a:t> Homework</a:t>
            </a:r>
          </a:p>
          <a:p>
            <a:pPr lvl="2"/>
            <a:r>
              <a:rPr lang="en-US" altLang="zh-TW" dirty="0"/>
              <a:t>by-weekly, due every Friday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603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8636"/>
            <a:ext cx="4834880" cy="1143000"/>
          </a:xfrm>
        </p:spPr>
        <p:txBody>
          <a:bodyPr/>
          <a:lstStyle/>
          <a:p>
            <a:r>
              <a:rPr kumimoji="1" lang="en-US" altLang="zh-TW" dirty="0"/>
              <a:t>Syllabus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7440" y="1628800"/>
            <a:ext cx="7859216" cy="5040560"/>
          </a:xfrm>
        </p:spPr>
        <p:txBody>
          <a:bodyPr/>
          <a:lstStyle/>
          <a:p>
            <a:r>
              <a:rPr lang="en-US" sz="2400" dirty="0"/>
              <a:t> Introduction to Vector</a:t>
            </a:r>
          </a:p>
          <a:p>
            <a:r>
              <a:rPr lang="en-US" sz="2400" dirty="0"/>
              <a:t> Solving Linear Equations</a:t>
            </a:r>
          </a:p>
          <a:p>
            <a:r>
              <a:rPr lang="en-US" sz="2400" dirty="0"/>
              <a:t> Vector Spaces and Subspaces</a:t>
            </a:r>
          </a:p>
          <a:p>
            <a:r>
              <a:rPr lang="en-US" sz="2400" dirty="0"/>
              <a:t> Orthogonality</a:t>
            </a:r>
          </a:p>
          <a:p>
            <a:r>
              <a:rPr lang="en-US" sz="2400" dirty="0"/>
              <a:t> Determinants</a:t>
            </a:r>
          </a:p>
          <a:p>
            <a:r>
              <a:rPr lang="en-US" sz="2400" dirty="0"/>
              <a:t> Eigenvalues and Eigenvectors</a:t>
            </a:r>
          </a:p>
          <a:p>
            <a:r>
              <a:rPr lang="en-US" sz="2400" dirty="0"/>
              <a:t> Linear Transformations</a:t>
            </a:r>
          </a:p>
          <a:p>
            <a:r>
              <a:rPr lang="en-US" sz="2400" dirty="0"/>
              <a:t> Applications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84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4906888" cy="1143000"/>
          </a:xfrm>
        </p:spPr>
        <p:txBody>
          <a:bodyPr/>
          <a:lstStyle/>
          <a:p>
            <a:r>
              <a:rPr kumimoji="1" lang="en-US" altLang="zh-TW" sz="3200" dirty="0"/>
              <a:t>Evaluation</a:t>
            </a:r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003232" cy="4425355"/>
          </a:xfrm>
        </p:spPr>
        <p:txBody>
          <a:bodyPr/>
          <a:lstStyle/>
          <a:p>
            <a:r>
              <a:rPr lang="en-US" altLang="zh-TW" sz="2400" dirty="0"/>
              <a:t>Midterm I: 25%  (Date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2018/10/26,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7-9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pm)</a:t>
            </a:r>
            <a:endParaRPr lang="zh-TW" altLang="zh-TW" sz="2400" dirty="0"/>
          </a:p>
          <a:p>
            <a:r>
              <a:rPr lang="en-US" altLang="zh-TW" sz="2400" dirty="0"/>
              <a:t>Midterm II: 30%  (Date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2018/11/30,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7-9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pm)</a:t>
            </a:r>
            <a:endParaRPr lang="zh-TW" altLang="zh-TW" sz="2400" dirty="0"/>
          </a:p>
          <a:p>
            <a:r>
              <a:rPr lang="en-US" altLang="zh-TW" sz="2400" dirty="0"/>
              <a:t>Final: 30% (Date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2019/01/09,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10-12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am)</a:t>
            </a:r>
            <a:endParaRPr lang="zh-TW" altLang="zh-TW" sz="2400" dirty="0"/>
          </a:p>
          <a:p>
            <a:r>
              <a:rPr lang="en-US" altLang="zh-TW" sz="2400" dirty="0"/>
              <a:t>Homework: 15% (by-weekly, due every Friday)</a:t>
            </a:r>
          </a:p>
          <a:p>
            <a:pPr lvl="2"/>
            <a:r>
              <a:rPr kumimoji="1" lang="en-US" altLang="zh-TW" sz="2000" dirty="0">
                <a:solidFill>
                  <a:srgbClr val="FF0000"/>
                </a:solidFill>
              </a:rPr>
              <a:t>We don’t accept late homework!</a:t>
            </a:r>
          </a:p>
          <a:p>
            <a:pPr lvl="2"/>
            <a:r>
              <a:rPr kumimoji="1" lang="en-US" altLang="zh-TW" sz="2000" dirty="0" smtClean="0">
                <a:solidFill>
                  <a:srgbClr val="FF0000"/>
                </a:solidFill>
              </a:rPr>
              <a:t>Do</a:t>
            </a:r>
            <a:r>
              <a:rPr kumimoji="1" lang="zh-TW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not</a:t>
            </a:r>
            <a:r>
              <a:rPr kumimoji="1" lang="zh-TW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copy</a:t>
            </a:r>
            <a:r>
              <a:rPr kumimoji="1" lang="zh-TW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other’s</a:t>
            </a:r>
            <a:r>
              <a:rPr kumimoji="1" lang="zh-TW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homework!</a:t>
            </a:r>
            <a:r>
              <a:rPr kumimoji="1" lang="zh-TW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-100%!</a:t>
            </a:r>
            <a:endParaRPr kumimoji="1"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(extra) Quiz: 3% (every Wednesday)</a:t>
            </a:r>
            <a:endParaRPr lang="zh-TW" altLang="zh-TW" sz="2400" dirty="0"/>
          </a:p>
          <a:p>
            <a:r>
              <a:rPr lang="en-US" altLang="zh-TW" sz="2400" dirty="0"/>
              <a:t>(extra) Class participation: 2%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462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Office</a:t>
            </a:r>
            <a:r>
              <a:rPr kumimoji="1" lang="zh-TW" altLang="en-US" dirty="0" smtClean="0"/>
              <a:t> </a:t>
            </a:r>
            <a:r>
              <a:rPr kumimoji="1" lang="en-US" altLang="zh-TW" smtClean="0"/>
              <a:t>hour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4569371"/>
          </a:xfrm>
        </p:spPr>
        <p:txBody>
          <a:bodyPr/>
          <a:lstStyle/>
          <a:p>
            <a:r>
              <a:rPr kumimoji="1" lang="en-US" altLang="zh-TW" sz="2800" dirty="0"/>
              <a:t>Office hour: </a:t>
            </a:r>
            <a:r>
              <a:rPr kumimoji="1" lang="en-US" altLang="zh-TW" sz="2800" dirty="0" smtClean="0"/>
              <a:t>Wed. 14:30~16:30 </a:t>
            </a:r>
            <a:r>
              <a:rPr kumimoji="1" lang="en-US" altLang="zh-TW" sz="2800" dirty="0"/>
              <a:t>at Delta 825</a:t>
            </a:r>
          </a:p>
          <a:p>
            <a:r>
              <a:rPr kumimoji="1" lang="en-US" altLang="zh-TW" sz="2800" dirty="0"/>
              <a:t>TA’s office hour: </a:t>
            </a:r>
            <a:r>
              <a:rPr kumimoji="1" lang="en-US" altLang="zh-TW" sz="2800" dirty="0" smtClean="0"/>
              <a:t>Monday,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Tuesday, Thursday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(17:</a:t>
            </a:r>
            <a:r>
              <a:rPr kumimoji="1" lang="en-US" altLang="zh-TW" sz="2800" dirty="0"/>
              <a:t>30</a:t>
            </a:r>
            <a:r>
              <a:rPr kumimoji="1" lang="en-US" altLang="zh-TW" sz="2800" dirty="0" smtClean="0"/>
              <a:t>~18:</a:t>
            </a:r>
            <a:r>
              <a:rPr kumimoji="1" lang="en-US" altLang="zh-TW" sz="2800" dirty="0"/>
              <a:t>30, EECS 620)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026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4569371"/>
          </a:xfrm>
        </p:spPr>
        <p:txBody>
          <a:bodyPr/>
          <a:lstStyle/>
          <a:p>
            <a:r>
              <a:rPr kumimoji="1" lang="en-US" altLang="zh-TW" sz="2800" dirty="0" smtClean="0"/>
              <a:t>No Class: 10/19, 12/12, 12/14</a:t>
            </a:r>
            <a:endParaRPr kumimoji="1" lang="en-US" altLang="zh-TW" sz="2800" dirty="0"/>
          </a:p>
          <a:p>
            <a:r>
              <a:rPr kumimoji="1" lang="en-US" altLang="zh-TW" sz="2800" dirty="0"/>
              <a:t>Make up </a:t>
            </a:r>
            <a:r>
              <a:rPr kumimoji="1" lang="en-US" altLang="zh-TW" sz="2800" dirty="0">
                <a:solidFill>
                  <a:schemeClr val="tx1"/>
                </a:solidFill>
              </a:rPr>
              <a:t>class: </a:t>
            </a:r>
            <a:r>
              <a:rPr kumimoji="1" lang="en-US" altLang="zh-TW" sz="2800" dirty="0" smtClean="0">
                <a:solidFill>
                  <a:schemeClr val="tx1"/>
                </a:solidFill>
              </a:rPr>
              <a:t>10/12, 12/21</a:t>
            </a:r>
            <a:r>
              <a:rPr kumimoji="1" lang="en-US" altLang="zh-TW" sz="2800" dirty="0">
                <a:solidFill>
                  <a:schemeClr val="tx1"/>
                </a:solidFill>
              </a:rPr>
              <a:t>, </a:t>
            </a:r>
            <a:r>
              <a:rPr kumimoji="1" lang="en-US" altLang="zh-TW" sz="2800" dirty="0" smtClean="0">
                <a:solidFill>
                  <a:schemeClr val="tx1"/>
                </a:solidFill>
              </a:rPr>
              <a:t>12/28</a:t>
            </a:r>
            <a:r>
              <a:rPr kumimoji="1" lang="en-US" altLang="zh-TW" sz="2800" dirty="0">
                <a:solidFill>
                  <a:schemeClr val="tx1"/>
                </a:solidFill>
              </a:rPr>
              <a:t>, </a:t>
            </a:r>
            <a:r>
              <a:rPr kumimoji="1" lang="en-US" altLang="zh-TW" sz="2800" dirty="0" smtClean="0">
                <a:solidFill>
                  <a:schemeClr val="tx1"/>
                </a:solidFill>
              </a:rPr>
              <a:t>1/4</a:t>
            </a:r>
            <a:endParaRPr kumimoji="1" lang="en-US" altLang="zh-TW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74425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</TotalTime>
  <Words>241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Century Gothic</vt:lpstr>
      <vt:lpstr>Wingdings 2</vt:lpstr>
      <vt:lpstr>Plaza</vt:lpstr>
      <vt:lpstr>EECS 205003 Linear Algebra  Che Lin Fall, 2018 </vt:lpstr>
      <vt:lpstr>Course Description</vt:lpstr>
      <vt:lpstr>PowerPoint Presentation</vt:lpstr>
      <vt:lpstr>Teaching method</vt:lpstr>
      <vt:lpstr>Syllabus</vt:lpstr>
      <vt:lpstr>Evaluation</vt:lpstr>
      <vt:lpstr>Office hour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mac</dc:creator>
  <cp:lastModifiedBy>Jane Wu</cp:lastModifiedBy>
  <cp:revision>180</cp:revision>
  <dcterms:created xsi:type="dcterms:W3CDTF">2010-03-24T04:33:50Z</dcterms:created>
  <dcterms:modified xsi:type="dcterms:W3CDTF">2018-09-11T08:36:58Z</dcterms:modified>
</cp:coreProperties>
</file>