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7" r:id="rId2"/>
    <p:sldId id="296" r:id="rId3"/>
    <p:sldId id="350" r:id="rId4"/>
    <p:sldId id="258" r:id="rId5"/>
    <p:sldId id="297" r:id="rId6"/>
    <p:sldId id="259" r:id="rId7"/>
    <p:sldId id="260" r:id="rId8"/>
    <p:sldId id="261" r:id="rId9"/>
    <p:sldId id="262" r:id="rId10"/>
    <p:sldId id="263" r:id="rId11"/>
    <p:sldId id="298" r:id="rId12"/>
    <p:sldId id="264" r:id="rId13"/>
    <p:sldId id="299" r:id="rId14"/>
    <p:sldId id="265" r:id="rId15"/>
    <p:sldId id="300" r:id="rId16"/>
    <p:sldId id="266" r:id="rId17"/>
    <p:sldId id="267" r:id="rId18"/>
    <p:sldId id="268" r:id="rId19"/>
    <p:sldId id="269" r:id="rId20"/>
    <p:sldId id="270" r:id="rId21"/>
    <p:sldId id="344" r:id="rId22"/>
    <p:sldId id="271" r:id="rId23"/>
    <p:sldId id="325" r:id="rId24"/>
    <p:sldId id="326" r:id="rId25"/>
    <p:sldId id="272" r:id="rId26"/>
    <p:sldId id="273" r:id="rId27"/>
    <p:sldId id="276" r:id="rId28"/>
    <p:sldId id="304" r:id="rId29"/>
    <p:sldId id="277" r:id="rId30"/>
    <p:sldId id="306" r:id="rId31"/>
    <p:sldId id="307" r:id="rId32"/>
    <p:sldId id="308" r:id="rId33"/>
    <p:sldId id="309" r:id="rId34"/>
    <p:sldId id="279" r:id="rId35"/>
    <p:sldId id="281" r:id="rId36"/>
    <p:sldId id="351" r:id="rId37"/>
    <p:sldId id="349" r:id="rId38"/>
    <p:sldId id="312" r:id="rId39"/>
    <p:sldId id="342" r:id="rId40"/>
    <p:sldId id="343" r:id="rId41"/>
    <p:sldId id="282" r:id="rId42"/>
    <p:sldId id="315" r:id="rId43"/>
    <p:sldId id="283" r:id="rId44"/>
    <p:sldId id="284" r:id="rId45"/>
    <p:sldId id="285" r:id="rId46"/>
    <p:sldId id="287" r:id="rId47"/>
    <p:sldId id="288" r:id="rId48"/>
    <p:sldId id="316" r:id="rId49"/>
    <p:sldId id="289" r:id="rId50"/>
    <p:sldId id="290" r:id="rId51"/>
    <p:sldId id="291" r:id="rId52"/>
    <p:sldId id="292" r:id="rId53"/>
    <p:sldId id="294" r:id="rId54"/>
    <p:sldId id="293" r:id="rId55"/>
    <p:sldId id="295" r:id="rId56"/>
    <p:sldId id="328" r:id="rId57"/>
    <p:sldId id="329" r:id="rId58"/>
    <p:sldId id="330" r:id="rId59"/>
    <p:sldId id="331" r:id="rId60"/>
    <p:sldId id="332" r:id="rId61"/>
    <p:sldId id="333" r:id="rId62"/>
    <p:sldId id="341" r:id="rId63"/>
    <p:sldId id="335" r:id="rId64"/>
    <p:sldId id="336" r:id="rId65"/>
    <p:sldId id="337" r:id="rId66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718" autoAdjust="0"/>
  </p:normalViewPr>
  <p:slideViewPr>
    <p:cSldViewPr>
      <p:cViewPr>
        <p:scale>
          <a:sx n="100" d="100"/>
          <a:sy n="100" d="100"/>
        </p:scale>
        <p:origin x="-86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8328"/>
    </p:cViewPr>
  </p:sorterViewPr>
  <p:notesViewPr>
    <p:cSldViewPr>
      <p:cViewPr varScale="1">
        <p:scale>
          <a:sx n="56" d="100"/>
          <a:sy n="56" d="100"/>
        </p:scale>
        <p:origin x="-3288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30885" y="0"/>
            <a:ext cx="2946400" cy="49641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0A80F15-3C6A-4C95-9E2C-CE260BB180B6}" type="datetimeFigureOut">
              <a:rPr lang="zh-TW" altLang="en-US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2015/8/31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30885" y="9430218"/>
            <a:ext cx="2946400" cy="49641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B26C595-36A0-4C0B-BF87-0BC8B95D261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Course3.0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7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D82A0-52A8-4EBA-A166-68FEC9B3F195}" type="datetimeFigureOut">
              <a:rPr lang="zh-TW" altLang="en-US" smtClean="0"/>
              <a:t>2015/8/31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5CD5C-C3CD-426D-9063-C83DE9508E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94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course1.0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740B4E-F49F-4E72-9B1F-E0D3703D3BA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77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5CD5C-C3CD-426D-9063-C83DE9508EDA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DE9FE-24F7-4B13-8D90-0959215EFE9A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80E1E-7C0D-4FD8-8651-CCE3B4D57F5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AA32B-2F19-410E-B709-F94AD26751D9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F1BD9-5B92-407F-998B-E975EBA7F5B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01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FFDAB-BBB1-4B7E-9BE5-96FDC952DFBB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4E536-33DC-4140-8D24-D35E68A9C3F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43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5507E-D70E-4E2F-B981-8752CD4965CA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C2350-73CD-421E-ABE8-269C9383939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18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3EFCA-208C-4DB2-A8BF-5753A443EB03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363AA-63E4-4AE0-B347-69F79506BDF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84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7D384-FA0F-4782-8E04-DA15882AB836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D4044-909D-4E24-8519-E2BE0F147B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21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614A1-CA56-4F4F-BB15-26BD3E804078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D3827-CCE8-44B4-8CCC-A257A4E418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30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CE55A-A948-4D14-A56C-2730C9710F9E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FBC07-3B6B-40F9-971D-7E78B1A48A7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9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1BAE6-8E9D-4DF2-AE87-0887FD17221E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F0F4-4389-481B-8E25-D452427A62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65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31A36-CD00-47C4-9BED-CCC9B5B73B9E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CA2FC-D5CC-4E20-BD20-FB47AAD31F7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7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0045A-9AAB-4083-9F34-967946D066BE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D5B63-E6A5-445D-8C09-5601E68780C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30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D19386B-A9AF-48CC-AA4A-26DDC5E34AF8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D0916F-E29D-4DC2-9EBD-D96979A5468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5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340.png"/><Relationship Id="rId25" Type="http://schemas.openxmlformats.org/officeDocument/2006/relationships/image" Target="../media/image63.png"/><Relationship Id="rId33" Type="http://schemas.openxmlformats.org/officeDocument/2006/relationships/image" Target="../media/image50.png"/><Relationship Id="rId2" Type="http://schemas.openxmlformats.org/officeDocument/2006/relationships/image" Target="../media/image27.jpg"/><Relationship Id="rId16" Type="http://schemas.openxmlformats.org/officeDocument/2006/relationships/image" Target="../media/image29.jp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3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5" Type="http://schemas.openxmlformats.org/officeDocument/2006/relationships/image" Target="../media/image43.png"/><Relationship Id="rId15" Type="http://schemas.openxmlformats.org/officeDocument/2006/relationships/image" Target="../media/image28.jp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34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73.png"/><Relationship Id="rId4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2.jpg"/><Relationship Id="rId19" Type="http://schemas.openxmlformats.org/officeDocument/2006/relationships/image" Target="../media/image3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71.png"/><Relationship Id="rId4" Type="http://schemas.openxmlformats.org/officeDocument/2006/relationships/image" Target="../media/image4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7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0.png"/><Relationship Id="rId3" Type="http://schemas.openxmlformats.org/officeDocument/2006/relationships/oleObject" Target="../embeddings/oleObject29.bin"/><Relationship Id="rId7" Type="http://schemas.openxmlformats.org/officeDocument/2006/relationships/image" Target="../media/image830.png"/><Relationship Id="rId12" Type="http://schemas.openxmlformats.org/officeDocument/2006/relationships/image" Target="../media/image8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pn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9.jpg"/><Relationship Id="rId11" Type="http://schemas.openxmlformats.org/officeDocument/2006/relationships/image" Target="../media/image870.png"/><Relationship Id="rId5" Type="http://schemas.openxmlformats.org/officeDocument/2006/relationships/image" Target="../media/image810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78.wmf"/><Relationship Id="rId9" Type="http://schemas.openxmlformats.org/officeDocument/2006/relationships/image" Target="../media/image850.png"/><Relationship Id="rId1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2.png"/><Relationship Id="rId5" Type="http://schemas.openxmlformats.org/officeDocument/2006/relationships/image" Target="../media/image96.png"/><Relationship Id="rId4" Type="http://schemas.openxmlformats.org/officeDocument/2006/relationships/image" Target="../media/image8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1.png"/><Relationship Id="rId3" Type="http://schemas.openxmlformats.org/officeDocument/2006/relationships/image" Target="../media/image4.jpg"/><Relationship Id="rId21" Type="http://schemas.openxmlformats.org/officeDocument/2006/relationships/image" Target="../media/image5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2.png"/><Relationship Id="rId20" Type="http://schemas.openxmlformats.org/officeDocument/2006/relationships/image" Target="../media/image58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7.png"/><Relationship Id="rId24" Type="http://schemas.openxmlformats.org/officeDocument/2006/relationships/image" Target="../media/image51.png"/><Relationship Id="rId5" Type="http://schemas.openxmlformats.org/officeDocument/2006/relationships/image" Target="../media/image12.png"/><Relationship Id="rId23" Type="http://schemas.openxmlformats.org/officeDocument/2006/relationships/image" Target="../media/image55.png"/><Relationship Id="rId28" Type="http://schemas.openxmlformats.org/officeDocument/2006/relationships/image" Target="../media/image62.png"/><Relationship Id="rId10" Type="http://schemas.openxmlformats.org/officeDocument/2006/relationships/image" Target="../media/image46.png"/><Relationship Id="rId19" Type="http://schemas.openxmlformats.org/officeDocument/2006/relationships/image" Target="../media/image57.png"/><Relationship Id="rId4" Type="http://schemas.openxmlformats.org/officeDocument/2006/relationships/image" Target="../media/image5.jp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60.png"/><Relationship Id="rId27" Type="http://schemas.openxmlformats.org/officeDocument/2006/relationships/image" Target="../media/image56.png"/><Relationship Id="rId30" Type="http://schemas.openxmlformats.org/officeDocument/2006/relationships/image" Target="../media/image6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oleObject" Target="../embeddings/oleObject31.bin"/><Relationship Id="rId7" Type="http://schemas.openxmlformats.org/officeDocument/2006/relationships/image" Target="../media/image83.jpg"/><Relationship Id="rId12" Type="http://schemas.openxmlformats.org/officeDocument/2006/relationships/image" Target="../media/image11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png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2.wmf"/><Relationship Id="rId11" Type="http://schemas.openxmlformats.org/officeDocument/2006/relationships/image" Target="../media/image112.png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81.wmf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101.png"/><Relationship Id="rId4" Type="http://schemas.openxmlformats.org/officeDocument/2006/relationships/image" Target="../media/image100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1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8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3" Type="http://schemas.openxmlformats.org/officeDocument/2006/relationships/oleObject" Target="../embeddings/oleObject35.bin"/><Relationship Id="rId21" Type="http://schemas.openxmlformats.org/officeDocument/2006/relationships/image" Target="../media/image128.png"/><Relationship Id="rId7" Type="http://schemas.openxmlformats.org/officeDocument/2006/relationships/image" Target="../media/image90.jpg"/><Relationship Id="rId12" Type="http://schemas.openxmlformats.org/officeDocument/2006/relationships/image" Target="../media/image124.png"/><Relationship Id="rId17" Type="http://schemas.openxmlformats.org/officeDocument/2006/relationships/image" Target="../media/image137.png"/><Relationship Id="rId25" Type="http://schemas.openxmlformats.org/officeDocument/2006/relationships/image" Target="../media/image13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png"/><Relationship Id="rId20" Type="http://schemas.openxmlformats.org/officeDocument/2006/relationships/image" Target="../media/image127.pn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9.jpg"/><Relationship Id="rId11" Type="http://schemas.openxmlformats.org/officeDocument/2006/relationships/image" Target="../media/image120.png"/><Relationship Id="rId24" Type="http://schemas.openxmlformats.org/officeDocument/2006/relationships/image" Target="../media/image131.png"/><Relationship Id="rId5" Type="http://schemas.openxmlformats.org/officeDocument/2006/relationships/image" Target="../media/image88.jpg"/><Relationship Id="rId15" Type="http://schemas.openxmlformats.org/officeDocument/2006/relationships/image" Target="../media/image135.png"/><Relationship Id="rId23" Type="http://schemas.openxmlformats.org/officeDocument/2006/relationships/image" Target="../media/image130.png"/><Relationship Id="rId10" Type="http://schemas.openxmlformats.org/officeDocument/2006/relationships/image" Target="../media/image119.png"/><Relationship Id="rId19" Type="http://schemas.openxmlformats.org/officeDocument/2006/relationships/image" Target="../media/image126.png"/><Relationship Id="rId4" Type="http://schemas.openxmlformats.org/officeDocument/2006/relationships/image" Target="../media/image87.wmf"/><Relationship Id="rId9" Type="http://schemas.openxmlformats.org/officeDocument/2006/relationships/image" Target="../media/image118.png"/><Relationship Id="rId14" Type="http://schemas.openxmlformats.org/officeDocument/2006/relationships/image" Target="../media/image134.png"/><Relationship Id="rId22" Type="http://schemas.openxmlformats.org/officeDocument/2006/relationships/image" Target="../media/image1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image" Target="../media/image108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9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4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5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340.png"/><Relationship Id="rId25" Type="http://schemas.openxmlformats.org/officeDocument/2006/relationships/image" Target="../media/image63.png"/><Relationship Id="rId33" Type="http://schemas.openxmlformats.org/officeDocument/2006/relationships/image" Target="../media/image50.png"/><Relationship Id="rId2" Type="http://schemas.openxmlformats.org/officeDocument/2006/relationships/image" Target="../media/image27.jpg"/><Relationship Id="rId16" Type="http://schemas.openxmlformats.org/officeDocument/2006/relationships/image" Target="../media/image29.jp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3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5" Type="http://schemas.openxmlformats.org/officeDocument/2006/relationships/image" Target="../media/image43.png"/><Relationship Id="rId15" Type="http://schemas.openxmlformats.org/officeDocument/2006/relationships/image" Target="../media/image28.jp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34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jpg"/><Relationship Id="rId13" Type="http://schemas.openxmlformats.org/officeDocument/2006/relationships/image" Target="../media/image850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21" Type="http://schemas.openxmlformats.org/officeDocument/2006/relationships/image" Target="../media/image143.png"/><Relationship Id="rId7" Type="http://schemas.openxmlformats.org/officeDocument/2006/relationships/image" Target="../media/image790.png"/><Relationship Id="rId12" Type="http://schemas.openxmlformats.org/officeDocument/2006/relationships/image" Target="../media/image84.png"/><Relationship Id="rId17" Type="http://schemas.openxmlformats.org/officeDocument/2006/relationships/image" Target="../media/image890.png"/><Relationship Id="rId2" Type="http://schemas.openxmlformats.org/officeDocument/2006/relationships/image" Target="../media/image97.jpg"/><Relationship Id="rId16" Type="http://schemas.openxmlformats.org/officeDocument/2006/relationships/image" Target="../media/image8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30.png"/><Relationship Id="rId24" Type="http://schemas.openxmlformats.org/officeDocument/2006/relationships/image" Target="../media/image146.png"/><Relationship Id="rId5" Type="http://schemas.openxmlformats.org/officeDocument/2006/relationships/image" Target="../media/image770.png"/><Relationship Id="rId15" Type="http://schemas.openxmlformats.org/officeDocument/2006/relationships/image" Target="../media/image870.png"/><Relationship Id="rId23" Type="http://schemas.openxmlformats.org/officeDocument/2006/relationships/image" Target="../media/image145.png"/><Relationship Id="rId19" Type="http://schemas.openxmlformats.org/officeDocument/2006/relationships/image" Target="../media/image91.png"/><Relationship Id="rId4" Type="http://schemas.openxmlformats.org/officeDocument/2006/relationships/image" Target="../media/image760.png"/><Relationship Id="rId9" Type="http://schemas.openxmlformats.org/officeDocument/2006/relationships/image" Target="../media/image99.jpg"/><Relationship Id="rId14" Type="http://schemas.openxmlformats.org/officeDocument/2006/relationships/image" Target="../media/image86.png"/><Relationship Id="rId22" Type="http://schemas.openxmlformats.org/officeDocument/2006/relationships/image" Target="../media/image1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10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3" Type="http://schemas.openxmlformats.org/officeDocument/2006/relationships/oleObject" Target="../embeddings/oleObject47.bin"/><Relationship Id="rId7" Type="http://schemas.openxmlformats.org/officeDocument/2006/relationships/image" Target="../media/image118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102.wmf"/><Relationship Id="rId9" Type="http://schemas.openxmlformats.org/officeDocument/2006/relationships/image" Target="../media/image120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6.png"/><Relationship Id="rId5" Type="http://schemas.openxmlformats.org/officeDocument/2006/relationships/image" Target="../media/image160.png"/><Relationship Id="rId4" Type="http://schemas.openxmlformats.org/officeDocument/2006/relationships/image" Target="../media/image104.wmf"/><Relationship Id="rId9" Type="http://schemas.openxmlformats.org/officeDocument/2006/relationships/image" Target="../media/image1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10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10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109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3" Type="http://schemas.openxmlformats.org/officeDocument/2006/relationships/oleObject" Target="../embeddings/oleObject56.bin"/><Relationship Id="rId7" Type="http://schemas.openxmlformats.org/officeDocument/2006/relationships/image" Target="../media/image13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3.wmf"/><Relationship Id="rId11" Type="http://schemas.openxmlformats.org/officeDocument/2006/relationships/image" Target="../media/image1140.png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1130.png"/><Relationship Id="rId4" Type="http://schemas.openxmlformats.org/officeDocument/2006/relationships/image" Target="../media/image112.wmf"/><Relationship Id="rId9" Type="http://schemas.openxmlformats.org/officeDocument/2006/relationships/image" Target="../media/image11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40.wmf"/><Relationship Id="rId4" Type="http://schemas.openxmlformats.org/officeDocument/2006/relationships/oleObject" Target="../embeddings/oleObject5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4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80.png"/><Relationship Id="rId18" Type="http://schemas.openxmlformats.org/officeDocument/2006/relationships/image" Target="../media/image25.png"/><Relationship Id="rId3" Type="http://schemas.openxmlformats.org/officeDocument/2006/relationships/image" Target="../media/image230.png"/><Relationship Id="rId7" Type="http://schemas.openxmlformats.org/officeDocument/2006/relationships/image" Target="../media/image17.jpg"/><Relationship Id="rId12" Type="http://schemas.openxmlformats.org/officeDocument/2006/relationships/image" Target="../media/image18.jpg"/><Relationship Id="rId17" Type="http://schemas.openxmlformats.org/officeDocument/2006/relationships/image" Target="../media/image229.png"/><Relationship Id="rId16" Type="http://schemas.openxmlformats.org/officeDocument/2006/relationships/image" Target="../media/image219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11" Type="http://schemas.openxmlformats.org/officeDocument/2006/relationships/image" Target="../media/image31.png"/><Relationship Id="rId5" Type="http://schemas.openxmlformats.org/officeDocument/2006/relationships/image" Target="../media/image15.jpg"/><Relationship Id="rId15" Type="http://schemas.openxmlformats.org/officeDocument/2006/relationships/image" Target="../media/image2010.png"/><Relationship Id="rId10" Type="http://schemas.openxmlformats.org/officeDocument/2006/relationships/image" Target="../media/image30.png"/><Relationship Id="rId19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19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142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44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46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149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5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2.png"/><Relationship Id="rId4" Type="http://schemas.openxmlformats.org/officeDocument/2006/relationships/image" Target="../media/image19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53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54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155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58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207.png"/><Relationship Id="rId18" Type="http://schemas.openxmlformats.org/officeDocument/2006/relationships/image" Target="../media/image212.png"/><Relationship Id="rId21" Type="http://schemas.openxmlformats.org/officeDocument/2006/relationships/image" Target="../media/image215.png"/><Relationship Id="rId7" Type="http://schemas.openxmlformats.org/officeDocument/2006/relationships/image" Target="../media/image201.png"/><Relationship Id="rId12" Type="http://schemas.openxmlformats.org/officeDocument/2006/relationships/image" Target="../media/image206.png"/><Relationship Id="rId17" Type="http://schemas.openxmlformats.org/officeDocument/2006/relationships/image" Target="../media/image211.png"/><Relationship Id="rId2" Type="http://schemas.openxmlformats.org/officeDocument/2006/relationships/image" Target="../media/image159.png"/><Relationship Id="rId16" Type="http://schemas.openxmlformats.org/officeDocument/2006/relationships/image" Target="../media/image170.png"/><Relationship Id="rId20" Type="http://schemas.openxmlformats.org/officeDocument/2006/relationships/image" Target="../media/image2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11" Type="http://schemas.openxmlformats.org/officeDocument/2006/relationships/image" Target="../media/image205.png"/><Relationship Id="rId24" Type="http://schemas.openxmlformats.org/officeDocument/2006/relationships/image" Target="../media/image218.png"/><Relationship Id="rId5" Type="http://schemas.openxmlformats.org/officeDocument/2006/relationships/image" Target="../media/image199.png"/><Relationship Id="rId15" Type="http://schemas.openxmlformats.org/officeDocument/2006/relationships/image" Target="../media/image209.png"/><Relationship Id="rId23" Type="http://schemas.openxmlformats.org/officeDocument/2006/relationships/image" Target="../media/image217.png"/><Relationship Id="rId10" Type="http://schemas.openxmlformats.org/officeDocument/2006/relationships/image" Target="../media/image204.png"/><Relationship Id="rId19" Type="http://schemas.openxmlformats.org/officeDocument/2006/relationships/image" Target="../media/image213.png"/><Relationship Id="rId4" Type="http://schemas.openxmlformats.org/officeDocument/2006/relationships/image" Target="../media/image198.png"/><Relationship Id="rId9" Type="http://schemas.openxmlformats.org/officeDocument/2006/relationships/image" Target="../media/image203.png"/><Relationship Id="rId14" Type="http://schemas.openxmlformats.org/officeDocument/2006/relationships/image" Target="../media/image208.png"/><Relationship Id="rId22" Type="http://schemas.openxmlformats.org/officeDocument/2006/relationships/image" Target="../media/image216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3" Type="http://schemas.openxmlformats.org/officeDocument/2006/relationships/image" Target="../media/image164.png"/><Relationship Id="rId7" Type="http://schemas.openxmlformats.org/officeDocument/2006/relationships/image" Target="../media/image223.png"/><Relationship Id="rId12" Type="http://schemas.openxmlformats.org/officeDocument/2006/relationships/image" Target="../media/image2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2.png"/><Relationship Id="rId11" Type="http://schemas.openxmlformats.org/officeDocument/2006/relationships/image" Target="../media/image227.png"/><Relationship Id="rId5" Type="http://schemas.openxmlformats.org/officeDocument/2006/relationships/image" Target="../media/image221.png"/><Relationship Id="rId10" Type="http://schemas.openxmlformats.org/officeDocument/2006/relationships/image" Target="../media/image226.png"/><Relationship Id="rId4" Type="http://schemas.openxmlformats.org/officeDocument/2006/relationships/image" Target="../media/image220.png"/><Relationship Id="rId9" Type="http://schemas.openxmlformats.org/officeDocument/2006/relationships/image" Target="../media/image2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825" y="3284538"/>
            <a:ext cx="8569325" cy="1174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0" y="1027113"/>
            <a:ext cx="9144000" cy="350837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indent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200" b="1" u="sng" dirty="0">
                <a:latin typeface="Times New Roman" pitchFamily="18" charset="0"/>
                <a:ea typeface="+mn-ea"/>
                <a:cs typeface="Times New Roman" pitchFamily="18" charset="0"/>
              </a:rPr>
              <a:t>3.0 Fourier Series Representation of </a:t>
            </a:r>
          </a:p>
          <a:p>
            <a:pPr marL="828000" indent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200" b="1" u="sng" dirty="0">
                <a:latin typeface="Times New Roman" pitchFamily="18" charset="0"/>
                <a:ea typeface="+mn-ea"/>
                <a:cs typeface="Times New Roman" pitchFamily="18" charset="0"/>
              </a:rPr>
              <a:t>Periodic Signals</a:t>
            </a:r>
          </a:p>
          <a:p>
            <a:pPr marL="18000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8000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600" b="1" i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3.1 Exponential/Sinusoidal Signals as </a:t>
            </a:r>
          </a:p>
          <a:p>
            <a:pPr marL="82800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600" b="1" i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Building Blocks for Many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825" y="311150"/>
            <a:ext cx="8640763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163195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36000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i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3.2 Fourier Series Representation of </a:t>
            </a:r>
          </a:p>
          <a:p>
            <a:pPr marL="1116000" lvl="1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i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Continuous-time Periodic Signals</a:t>
            </a:r>
            <a:endParaRPr kumimoji="0" lang="zh-TW" altLang="en-US" sz="4000" b="1" i="1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19250"/>
            <a:ext cx="9144000" cy="232410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429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Harmonically related complex exponentials</a:t>
            </a:r>
            <a:endParaRPr kumimoji="0" lang="en-US" altLang="zh-TW" sz="2600" kern="100" dirty="0">
              <a:latin typeface="Times New Roman"/>
              <a:ea typeface="標楷體"/>
            </a:endParaRPr>
          </a:p>
        </p:txBody>
      </p:sp>
      <p:graphicFrame>
        <p:nvGraphicFramePr>
          <p:cNvPr id="11269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619182"/>
              </p:ext>
            </p:extLst>
          </p:nvPr>
        </p:nvGraphicFramePr>
        <p:xfrm>
          <a:off x="539552" y="2492896"/>
          <a:ext cx="24495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3" name="方程式" r:id="rId3" imgW="965160" imgH="215640" progId="Equation.3">
                  <p:embed/>
                </p:oleObj>
              </mc:Choice>
              <mc:Fallback>
                <p:oleObj name="方程式" r:id="rId3" imgW="965160" imgH="21564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492896"/>
                        <a:ext cx="24495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物件 5"/>
          <p:cNvGraphicFramePr>
            <a:graphicFrameLocks noChangeAspect="1"/>
          </p:cNvGraphicFramePr>
          <p:nvPr/>
        </p:nvGraphicFramePr>
        <p:xfrm>
          <a:off x="917575" y="3862388"/>
          <a:ext cx="6831013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4" name="方程式" r:id="rId5" imgW="2692400" imgH="342900" progId="Equation.3">
                  <p:embed/>
                </p:oleObj>
              </mc:Choice>
              <mc:Fallback>
                <p:oleObj name="方程式" r:id="rId5" imgW="2692400" imgH="3429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3862388"/>
                        <a:ext cx="6831013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物件 6"/>
          <p:cNvGraphicFramePr>
            <a:graphicFrameLocks noChangeAspect="1"/>
          </p:cNvGraphicFramePr>
          <p:nvPr/>
        </p:nvGraphicFramePr>
        <p:xfrm>
          <a:off x="1116013" y="4621213"/>
          <a:ext cx="328612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5" name="方程式" r:id="rId7" imgW="1294838" imgH="444307" progId="Equation.3">
                  <p:embed/>
                </p:oleObj>
              </mc:Choice>
              <mc:Fallback>
                <p:oleObj name="方程式" r:id="rId7" imgW="1294838" imgH="444307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621213"/>
                        <a:ext cx="328612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文字方塊 7"/>
          <p:cNvSpPr txBox="1">
            <a:spLocks noChangeArrowheads="1"/>
          </p:cNvSpPr>
          <p:nvPr/>
        </p:nvSpPr>
        <p:spPr bwMode="auto">
          <a:xfrm>
            <a:off x="1042988" y="5703888"/>
            <a:ext cx="33845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600">
                <a:latin typeface="Times New Roman" pitchFamily="18" charset="0"/>
                <a:cs typeface="Times New Roman" pitchFamily="18" charset="0"/>
              </a:rPr>
              <a:t>all with period </a:t>
            </a:r>
            <a:r>
              <a:rPr kumimoji="0" lang="en-US" altLang="zh-TW" sz="2600" i="1">
                <a:latin typeface="Times New Roman" pitchFamily="18" charset="0"/>
                <a:cs typeface="Times New Roman" pitchFamily="18" charset="0"/>
              </a:rPr>
              <a:t>T</a:t>
            </a:r>
            <a:endParaRPr kumimoji="0" lang="zh-TW" altLang="en-US" sz="2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70900" y="2428508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T: fundamental period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矩形 2"/>
          <p:cNvSpPr>
            <a:spLocks noChangeArrowheads="1"/>
          </p:cNvSpPr>
          <p:nvPr/>
        </p:nvSpPr>
        <p:spPr bwMode="auto">
          <a:xfrm>
            <a:off x="0" y="212725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/>
            <a:r>
              <a:rPr lang="en-US" altLang="zh-TW" sz="3600" b="1" u="sng">
                <a:solidFill>
                  <a:srgbClr val="000000"/>
                </a:solidFill>
                <a:latin typeface="Times New Roman" pitchFamily="18" charset="0"/>
              </a:rPr>
              <a:t>Harmonically Related Exponentials for Periodic Signals</a:t>
            </a:r>
          </a:p>
        </p:txBody>
      </p:sp>
      <p:sp>
        <p:nvSpPr>
          <p:cNvPr id="12297" name="文字方塊 8"/>
          <p:cNvSpPr txBox="1">
            <a:spLocks noChangeArrowheads="1"/>
          </p:cNvSpPr>
          <p:nvPr/>
        </p:nvSpPr>
        <p:spPr bwMode="auto">
          <a:xfrm>
            <a:off x="3808412" y="5356373"/>
            <a:ext cx="4868043" cy="1015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7800" indent="-1778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All with period </a:t>
            </a:r>
            <a:r>
              <a:rPr lang="en-US" altLang="zh-TW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T: integer multiples of </a:t>
            </a:r>
            <a:r>
              <a:rPr lang="el-GR" altLang="zh-TW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sz="2000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TW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7800" indent="-177800" eaLnBrk="1" hangingPunct="1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7800" indent="-1778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Discrete </a:t>
            </a:r>
            <a:r>
              <a:rPr lang="en-US" altLang="zh-TW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 frequency </a:t>
            </a:r>
            <a:r>
              <a:rPr lang="en-US" altLang="zh-TW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domain</a:t>
            </a:r>
            <a:endParaRPr lang="zh-TW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41488"/>
            <a:ext cx="3172968" cy="3803904"/>
          </a:xfrm>
          <a:prstGeom prst="rect">
            <a:avLst/>
          </a:prstGeom>
        </p:spPr>
      </p:pic>
      <p:sp>
        <p:nvSpPr>
          <p:cNvPr id="11" name="文字方塊 5"/>
          <p:cNvSpPr txBox="1">
            <a:spLocks noChangeArrowheads="1"/>
          </p:cNvSpPr>
          <p:nvPr/>
        </p:nvSpPr>
        <p:spPr bwMode="auto">
          <a:xfrm>
            <a:off x="1844278" y="1700808"/>
            <a:ext cx="351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dirty="0" smtClean="0"/>
              <a:t>T</a:t>
            </a: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5"/>
              <p:cNvSpPr txBox="1">
                <a:spLocks noChangeArrowheads="1"/>
              </p:cNvSpPr>
              <p:nvPr/>
            </p:nvSpPr>
            <p:spPr bwMode="auto">
              <a:xfrm>
                <a:off x="1907605" y="1900893"/>
                <a:ext cx="5762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605" y="1900893"/>
                <a:ext cx="576262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319" r="-7447" b="-153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5"/>
              <p:cNvSpPr txBox="1">
                <a:spLocks noChangeArrowheads="1"/>
              </p:cNvSpPr>
              <p:nvPr/>
            </p:nvSpPr>
            <p:spPr bwMode="auto">
              <a:xfrm>
                <a:off x="1547862" y="3218519"/>
                <a:ext cx="863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862" y="3218519"/>
                <a:ext cx="863898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5"/>
              <p:cNvSpPr txBox="1">
                <a:spLocks noChangeArrowheads="1"/>
              </p:cNvSpPr>
              <p:nvPr/>
            </p:nvSpPr>
            <p:spPr bwMode="auto">
              <a:xfrm>
                <a:off x="1548000" y="4077072"/>
                <a:ext cx="863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8000" y="4077072"/>
                <a:ext cx="863898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5"/>
              <p:cNvSpPr txBox="1">
                <a:spLocks noChangeArrowheads="1"/>
              </p:cNvSpPr>
              <p:nvPr/>
            </p:nvSpPr>
            <p:spPr bwMode="auto">
              <a:xfrm>
                <a:off x="1547862" y="5005328"/>
                <a:ext cx="863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862" y="5005328"/>
                <a:ext cx="863898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5"/>
              <p:cNvSpPr txBox="1">
                <a:spLocks noChangeArrowheads="1"/>
              </p:cNvSpPr>
              <p:nvPr/>
            </p:nvSpPr>
            <p:spPr bwMode="auto">
              <a:xfrm>
                <a:off x="3712520" y="2204864"/>
                <a:ext cx="49944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2520" y="2204864"/>
                <a:ext cx="499440" cy="400110"/>
              </a:xfrm>
              <a:prstGeom prst="rect">
                <a:avLst/>
              </a:prstGeom>
              <a:blipFill rotWithShape="1">
                <a:blip r:embed="rId7"/>
                <a:stretch>
                  <a:fillRect r="-12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5"/>
              <p:cNvSpPr txBox="1">
                <a:spLocks noChangeArrowheads="1"/>
              </p:cNvSpPr>
              <p:nvPr/>
            </p:nvSpPr>
            <p:spPr bwMode="auto">
              <a:xfrm>
                <a:off x="3711599" y="2924944"/>
                <a:ext cx="5003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1599" y="2924944"/>
                <a:ext cx="500361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5"/>
              <p:cNvSpPr txBox="1">
                <a:spLocks noChangeArrowheads="1"/>
              </p:cNvSpPr>
              <p:nvPr/>
            </p:nvSpPr>
            <p:spPr bwMode="auto">
              <a:xfrm>
                <a:off x="3712520" y="3717032"/>
                <a:ext cx="49944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2520" y="3717032"/>
                <a:ext cx="499440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12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5"/>
              <p:cNvSpPr txBox="1">
                <a:spLocks noChangeArrowheads="1"/>
              </p:cNvSpPr>
              <p:nvPr/>
            </p:nvSpPr>
            <p:spPr bwMode="auto">
              <a:xfrm>
                <a:off x="3712520" y="4581128"/>
                <a:ext cx="49944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2520" y="4581128"/>
                <a:ext cx="499440" cy="400110"/>
              </a:xfrm>
              <a:prstGeom prst="rect">
                <a:avLst/>
              </a:prstGeom>
              <a:blipFill rotWithShape="1">
                <a:blip r:embed="rId10"/>
                <a:stretch>
                  <a:fillRect r="-12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4283968" y="1381547"/>
            <a:ext cx="4824536" cy="1039341"/>
            <a:chOff x="4283968" y="1381547"/>
            <a:chExt cx="4824536" cy="10393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5"/>
                <p:cNvSpPr txBox="1">
                  <a:spLocks noChangeArrowheads="1"/>
                </p:cNvSpPr>
                <p:nvPr/>
              </p:nvSpPr>
              <p:spPr bwMode="auto">
                <a:xfrm>
                  <a:off x="4283968" y="1694770"/>
                  <a:ext cx="4824536" cy="3847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14:m>
                    <m:oMath xmlns:m="http://schemas.openxmlformats.org/officeDocument/2006/math">
                      <m:r>
                        <a:rPr lang="en-US" altLang="zh-TW" sz="1900" b="0" i="1" smtClean="0">
                          <a:latin typeface="Cambria Math"/>
                        </a:rPr>
                        <m:t>𝑉</m:t>
                      </m:r>
                      <m:r>
                        <a:rPr lang="en-US" altLang="zh-TW" sz="1900" b="0" i="1" smtClean="0">
                          <a:latin typeface="Cambria Math"/>
                        </a:rPr>
                        <m:t>={</m:t>
                      </m:r>
                      <m:r>
                        <a:rPr lang="en-US" altLang="zh-TW" sz="19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19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19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1900" b="0" i="1" smtClean="0">
                          <a:latin typeface="Cambria Math"/>
                        </a:rPr>
                        <m:t>)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19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9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19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19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TW" sz="19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a14:m>
                  <a:r>
                    <a:rPr lang="zh-TW" altLang="en-US" sz="1900" dirty="0" smtClean="0">
                      <a:latin typeface="+mn-lt"/>
                    </a:rPr>
                    <a:t> </a:t>
                  </a:r>
                  <a:r>
                    <a:rPr lang="en-US" altLang="zh-TW" sz="1900" dirty="0" smtClean="0">
                      <a:latin typeface="+mn-lt"/>
                    </a:rPr>
                    <a:t>periodic</a:t>
                  </a:r>
                  <a:r>
                    <a:rPr lang="en-US" altLang="zh-TW" sz="1900" dirty="0">
                      <a:latin typeface="+mn-lt"/>
                    </a:rPr>
                    <a:t>, fundamental </a:t>
                  </a:r>
                  <a:r>
                    <a:rPr lang="en-US" altLang="zh-TW" sz="1900" dirty="0" smtClean="0">
                      <a:latin typeface="+mn-lt"/>
                    </a:rPr>
                    <a:t>period</a:t>
                  </a:r>
                  <a:endParaRPr lang="zh-TW" altLang="en-US" sz="19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1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3968" y="1694770"/>
                  <a:ext cx="4824536" cy="3847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19048" b="-18254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4932040" y="1988870"/>
                  <a:ext cx="5348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1988870"/>
                  <a:ext cx="53489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5466930" y="1381547"/>
                  <a:ext cx="5348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930" y="1381547"/>
                  <a:ext cx="534890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5972889" y="2051556"/>
                  <a:ext cx="1073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)}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889" y="2051556"/>
                  <a:ext cx="107382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867774"/>
            <a:ext cx="2313432" cy="10424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005064"/>
            <a:ext cx="2313432" cy="804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132010" y="4149080"/>
                <a:ext cx="511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zh-TW" altLang="en-US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10" y="4149080"/>
                <a:ext cx="511614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34386" y="417448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386" y="4174481"/>
                <a:ext cx="365806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372200" y="4611906"/>
                <a:ext cx="639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kumimoji="0" lang="zh-TW" altLang="en-US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611906"/>
                <a:ext cx="63985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948264" y="4725144"/>
                <a:ext cx="639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  <m:r>
                            <a:rPr kumimoji="0" lang="zh-TW" altLang="en-US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725144"/>
                <a:ext cx="639854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253690" y="4211796"/>
                <a:ext cx="639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  <m:r>
                            <a:rPr kumimoji="0" lang="zh-TW" altLang="en-US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90" y="4211796"/>
                <a:ext cx="639854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660232" y="4182948"/>
                <a:ext cx="613693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7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17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  <m:r>
                            <a:rPr kumimoji="0" lang="zh-TW" altLang="en-US" sz="17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sz="17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17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182948"/>
                <a:ext cx="613693" cy="353943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7812360" y="4011741"/>
                <a:ext cx="4093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𝜔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4011741"/>
                <a:ext cx="409343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7812360" y="3356992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b="0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3356992"/>
                <a:ext cx="370934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924232" y="3618629"/>
                <a:ext cx="16638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0   1  2   3   4   5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32" y="3618629"/>
                <a:ext cx="1663886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5688356" y="3131676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356" y="3131676"/>
                <a:ext cx="473142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6150403" y="2873317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403" y="2873317"/>
                <a:ext cx="46782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619138" y="2924944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138" y="2924944"/>
                <a:ext cx="473142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6953861" y="2683108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861" y="2683108"/>
                <a:ext cx="473142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7244680" y="2908753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680" y="2908753"/>
                <a:ext cx="473142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5"/>
              <p:cNvSpPr txBox="1">
                <a:spLocks noChangeArrowheads="1"/>
              </p:cNvSpPr>
              <p:nvPr/>
            </p:nvSpPr>
            <p:spPr bwMode="auto">
              <a:xfrm>
                <a:off x="5435898" y="5589240"/>
                <a:ext cx="5762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5898" y="5589240"/>
                <a:ext cx="576262" cy="400110"/>
              </a:xfrm>
              <a:prstGeom prst="rect">
                <a:avLst/>
              </a:prstGeom>
              <a:blipFill rotWithShape="1">
                <a:blip r:embed="rId32"/>
                <a:stretch>
                  <a:fillRect l="-5319" r="-7447" b="-1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128437" y="3410783"/>
                <a:ext cx="1024961" cy="415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dirty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i="1" dirty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altLang="zh-TW" i="1" dirty="0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i="1" dirty="0">
                                  <a:latin typeface="Cambria Math"/>
                                </a:rPr>
                                <m:t>2</m:t>
                              </m:r>
                              <m:r>
                                <a:rPr lang="zh-TW" altLang="en-US" i="1" dirty="0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 dirty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437" y="3410783"/>
                <a:ext cx="1024961" cy="415627"/>
              </a:xfrm>
              <a:prstGeom prst="rect">
                <a:avLst/>
              </a:prstGeom>
              <a:blipFill rotWithShape="1">
                <a:blip r:embed="rId3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879082" y="3573408"/>
                <a:ext cx="50385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16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altLang="zh-TW" sz="16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082" y="3573408"/>
                <a:ext cx="503858" cy="338554"/>
              </a:xfrm>
              <a:prstGeom prst="rect">
                <a:avLst/>
              </a:prstGeom>
              <a:blipFill rotWithShape="1">
                <a:blip r:embed="rId35"/>
                <a:stretch>
                  <a:fillRect r="-1205" b="-8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0161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Fourier Series</a:t>
            </a:r>
            <a:endParaRPr kumimoji="0" lang="en-US" altLang="zh-TW" sz="2600" kern="100" dirty="0">
              <a:latin typeface="Times New Roman"/>
              <a:ea typeface="標楷體"/>
            </a:endParaRPr>
          </a:p>
        </p:txBody>
      </p:sp>
      <p:graphicFrame>
        <p:nvGraphicFramePr>
          <p:cNvPr id="13315" name="物件 2"/>
          <p:cNvGraphicFramePr>
            <a:graphicFrameLocks noChangeAspect="1"/>
          </p:cNvGraphicFramePr>
          <p:nvPr/>
        </p:nvGraphicFramePr>
        <p:xfrm>
          <a:off x="938213" y="1844675"/>
          <a:ext cx="47355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2" name="方程式" r:id="rId3" imgW="1866900" imgH="431800" progId="Equation.3">
                  <p:embed/>
                </p:oleObj>
              </mc:Choice>
              <mc:Fallback>
                <p:oleObj name="方程式" r:id="rId3" imgW="1866900" imgH="4318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1844675"/>
                        <a:ext cx="473551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物件 3"/>
          <p:cNvGraphicFramePr>
            <a:graphicFrameLocks noChangeAspect="1"/>
          </p:cNvGraphicFramePr>
          <p:nvPr/>
        </p:nvGraphicFramePr>
        <p:xfrm>
          <a:off x="1025525" y="2947988"/>
          <a:ext cx="112871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3" name="方程式" r:id="rId5" imgW="444307" imgH="241195" progId="Equation.3">
                  <p:embed/>
                </p:oleObj>
              </mc:Choice>
              <mc:Fallback>
                <p:oleObj name="方程式" r:id="rId5" imgW="444307" imgH="241195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947988"/>
                        <a:ext cx="112871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文字方塊 4"/>
          <p:cNvSpPr txBox="1">
            <a:spLocks noChangeArrowheads="1"/>
          </p:cNvSpPr>
          <p:nvPr/>
        </p:nvSpPr>
        <p:spPr bwMode="auto">
          <a:xfrm>
            <a:off x="2097088" y="2943225"/>
            <a:ext cx="57277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600">
                <a:latin typeface="Times New Roman" pitchFamily="18" charset="0"/>
                <a:cs typeface="Times New Roman" pitchFamily="18" charset="0"/>
              </a:rPr>
              <a:t>: j-th harmonic components</a:t>
            </a:r>
            <a:endParaRPr kumimoji="0" lang="zh-TW" altLang="en-US" sz="2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8" name="文字方塊 5"/>
          <p:cNvSpPr txBox="1">
            <a:spLocks noChangeArrowheads="1"/>
          </p:cNvSpPr>
          <p:nvPr/>
        </p:nvSpPr>
        <p:spPr bwMode="auto">
          <a:xfrm>
            <a:off x="2352675" y="3695700"/>
            <a:ext cx="863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600">
                <a:latin typeface="Times New Roman" pitchFamily="18" charset="0"/>
                <a:cs typeface="Times New Roman" pitchFamily="18" charset="0"/>
              </a:rPr>
              <a:t>real</a:t>
            </a:r>
            <a:endParaRPr kumimoji="0" lang="zh-TW" altLang="en-US" sz="2600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319" name="物件 6"/>
          <p:cNvGraphicFramePr>
            <a:graphicFrameLocks noChangeAspect="1"/>
          </p:cNvGraphicFramePr>
          <p:nvPr/>
        </p:nvGraphicFramePr>
        <p:xfrm>
          <a:off x="2254250" y="4233863"/>
          <a:ext cx="13223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4" name="方程式" r:id="rId7" imgW="520474" imgH="241195" progId="Equation.3">
                  <p:embed/>
                </p:oleObj>
              </mc:Choice>
              <mc:Fallback>
                <p:oleObj name="方程式" r:id="rId7" imgW="520474" imgH="241195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4233863"/>
                        <a:ext cx="132238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物件 7"/>
          <p:cNvGraphicFramePr>
            <a:graphicFrameLocks noChangeAspect="1"/>
          </p:cNvGraphicFramePr>
          <p:nvPr/>
        </p:nvGraphicFramePr>
        <p:xfrm>
          <a:off x="971550" y="4799013"/>
          <a:ext cx="8094663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5" name="方程式" r:id="rId9" imgW="3479800" imgH="838200" progId="Equation.3">
                  <p:embed/>
                </p:oleObj>
              </mc:Choice>
              <mc:Fallback>
                <p:oleObj name="方程式" r:id="rId9" imgW="3479800" imgH="83820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99013"/>
                        <a:ext cx="8094663" cy="179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物件 10"/>
          <p:cNvGraphicFramePr>
            <a:graphicFrameLocks noChangeAspect="1"/>
          </p:cNvGraphicFramePr>
          <p:nvPr/>
        </p:nvGraphicFramePr>
        <p:xfrm>
          <a:off x="1011238" y="3744913"/>
          <a:ext cx="9001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6" name="方程式" r:id="rId11" imgW="380835" imgH="215806" progId="Equation.3">
                  <p:embed/>
                </p:oleObj>
              </mc:Choice>
              <mc:Fallback>
                <p:oleObj name="方程式" r:id="rId11" imgW="380835" imgH="215806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3744913"/>
                        <a:ext cx="9001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"/>
          <p:cNvSpPr>
            <a:spLocks noChangeArrowheads="1"/>
          </p:cNvSpPr>
          <p:nvPr/>
        </p:nvSpPr>
        <p:spPr bwMode="auto">
          <a:xfrm>
            <a:off x="0" y="165100"/>
            <a:ext cx="9144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200000"/>
              </a:lnSpc>
            </a:pPr>
            <a:r>
              <a:rPr lang="en-US" altLang="zh-TW" sz="3600" b="1" u="sng">
                <a:solidFill>
                  <a:srgbClr val="000000"/>
                </a:solidFill>
                <a:latin typeface="Times New Roman" pitchFamily="18" charset="0"/>
              </a:rPr>
              <a:t>Real Signals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23528" y="3429000"/>
            <a:ext cx="6048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orthogonal basis: </a:t>
            </a:r>
            <a:endParaRPr lang="zh-TW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23528" y="4057908"/>
                <a:ext cx="6048672" cy="2311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sz="2800" dirty="0" smtClean="0"/>
              </a:p>
              <a:p>
                <a:pPr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=0     </m:t>
                      </m:r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⇒    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57908"/>
                <a:ext cx="6048672" cy="23116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3688352" y="5877272"/>
            <a:ext cx="3619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(unique representation)</a:t>
            </a:r>
            <a:endParaRPr lang="zh-TW" alt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51520" y="1340768"/>
                <a:ext cx="8892480" cy="583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TW" sz="26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TW" sz="26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TW" sz="2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TW" sz="2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TW" sz="2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</m:d>
                        </m:e>
                        <m:sup>
                          <m:r>
                            <a:rPr lang="en-US" altLang="zh-TW" sz="26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TW" sz="2600" dirty="0" smtClean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40768"/>
                <a:ext cx="8892480" cy="5835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橢圓 4"/>
          <p:cNvSpPr/>
          <p:nvPr/>
        </p:nvSpPr>
        <p:spPr>
          <a:xfrm>
            <a:off x="764043" y="1416971"/>
            <a:ext cx="576064" cy="576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093" y="2204864"/>
            <a:ext cx="576064" cy="576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354909" y="1349235"/>
            <a:ext cx="1008000" cy="576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88755" y="2204864"/>
                <a:ext cx="59445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2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TW" altLang="zh-TW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55" y="2204864"/>
                <a:ext cx="594458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19672" y="2276872"/>
                <a:ext cx="1327864" cy="505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6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sz="26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6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sz="2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6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276872"/>
                <a:ext cx="1327864" cy="5053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/>
          <p:cNvSpPr/>
          <p:nvPr/>
        </p:nvSpPr>
        <p:spPr>
          <a:xfrm>
            <a:off x="1708614" y="2214734"/>
            <a:ext cx="1188000" cy="61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016071" y="1873782"/>
                <a:ext cx="324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∥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71" y="1873782"/>
                <a:ext cx="32403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9434" r="-9434" b="-3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/>
          <p:nvPr/>
        </p:nvCxnSpPr>
        <p:spPr>
          <a:xfrm flipH="1">
            <a:off x="2915816" y="1924326"/>
            <a:ext cx="4680520" cy="60524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0161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Determination of </a:t>
            </a:r>
            <a:r>
              <a:rPr kumimoji="0" lang="en-US" altLang="zh-TW" sz="3000" i="1" dirty="0" err="1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a</a:t>
            </a:r>
            <a:r>
              <a:rPr kumimoji="0" lang="en-US" altLang="zh-TW" sz="3000" i="1" baseline="-25000" dirty="0" err="1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k</a:t>
            </a:r>
            <a:endParaRPr kumimoji="0" lang="en-US" altLang="zh-TW" sz="2600" i="1" kern="100" baseline="-25000" dirty="0">
              <a:latin typeface="Times New Roman"/>
              <a:ea typeface="標楷體"/>
            </a:endParaRPr>
          </a:p>
        </p:txBody>
      </p:sp>
      <p:grpSp>
        <p:nvGrpSpPr>
          <p:cNvPr id="15363" name="群組 9"/>
          <p:cNvGrpSpPr>
            <a:grpSpLocks/>
          </p:cNvGrpSpPr>
          <p:nvPr/>
        </p:nvGrpSpPr>
        <p:grpSpPr bwMode="auto">
          <a:xfrm>
            <a:off x="1096963" y="5055889"/>
            <a:ext cx="7147445" cy="1541463"/>
            <a:chOff x="1097467" y="4762648"/>
            <a:chExt cx="7147414" cy="1541463"/>
          </a:xfrm>
        </p:grpSpPr>
        <p:graphicFrame>
          <p:nvGraphicFramePr>
            <p:cNvPr id="15368" name="物件 3"/>
            <p:cNvGraphicFramePr>
              <a:graphicFrameLocks noChangeAspect="1"/>
            </p:cNvGraphicFramePr>
            <p:nvPr/>
          </p:nvGraphicFramePr>
          <p:xfrm>
            <a:off x="1097467" y="4762648"/>
            <a:ext cx="3514710" cy="154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38" name="方程式" r:id="rId3" imgW="1384300" imgH="660400" progId="Equation.3">
                    <p:embed/>
                  </p:oleObj>
                </mc:Choice>
                <mc:Fallback>
                  <p:oleObj name="方程式" r:id="rId3" imgW="1384300" imgH="660400" progId="Equation.3">
                    <p:embed/>
                    <p:pic>
                      <p:nvPicPr>
                        <p:cNvPr id="0" name="物件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7467" y="4762648"/>
                          <a:ext cx="3514710" cy="1541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9" name="文字方塊 4"/>
            <p:cNvSpPr txBox="1">
              <a:spLocks noChangeArrowheads="1"/>
            </p:cNvSpPr>
            <p:nvPr/>
          </p:nvSpPr>
          <p:spPr bwMode="auto">
            <a:xfrm>
              <a:off x="4531891" y="4852411"/>
              <a:ext cx="371299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TW" sz="2600" dirty="0">
                  <a:latin typeface="Times New Roman" pitchFamily="18" charset="0"/>
                  <a:cs typeface="Times New Roman" pitchFamily="18" charset="0"/>
                </a:rPr>
                <a:t>Fourier series coefficients</a:t>
              </a:r>
              <a:endParaRPr kumimoji="0" lang="zh-TW" altLang="en-US" sz="2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70" name="文字方塊 5"/>
            <p:cNvSpPr txBox="1">
              <a:spLocks noChangeArrowheads="1"/>
            </p:cNvSpPr>
            <p:nvPr/>
          </p:nvSpPr>
          <p:spPr bwMode="auto">
            <a:xfrm>
              <a:off x="3686638" y="5637979"/>
              <a:ext cx="216024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TW" sz="2600" dirty="0">
                  <a:latin typeface="Times New Roman" pitchFamily="18" charset="0"/>
                  <a:cs typeface="Times New Roman" pitchFamily="18" charset="0"/>
                </a:rPr>
                <a:t>dc component</a:t>
              </a:r>
              <a:endParaRPr kumimoji="0" lang="zh-TW" altLang="en-US" sz="2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364" name="群組 8"/>
          <p:cNvGrpSpPr>
            <a:grpSpLocks/>
          </p:cNvGrpSpPr>
          <p:nvPr/>
        </p:nvGrpSpPr>
        <p:grpSpPr bwMode="auto">
          <a:xfrm>
            <a:off x="923925" y="3013075"/>
            <a:ext cx="5965825" cy="1897063"/>
            <a:chOff x="923925" y="2256607"/>
            <a:chExt cx="5965825" cy="1897063"/>
          </a:xfrm>
        </p:grpSpPr>
        <p:graphicFrame>
          <p:nvGraphicFramePr>
            <p:cNvPr id="15365" name="物件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5589649"/>
                </p:ext>
              </p:extLst>
            </p:nvPr>
          </p:nvGraphicFramePr>
          <p:xfrm>
            <a:off x="923925" y="2256607"/>
            <a:ext cx="5965825" cy="189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39" name="方程式" r:id="rId5" imgW="2349360" imgH="812520" progId="Equation.3">
                    <p:embed/>
                  </p:oleObj>
                </mc:Choice>
                <mc:Fallback>
                  <p:oleObj name="方程式" r:id="rId5" imgW="2349360" imgH="812520" progId="Equation.3">
                    <p:embed/>
                    <p:pic>
                      <p:nvPicPr>
                        <p:cNvPr id="0" name="物件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3925" y="2256607"/>
                          <a:ext cx="5965825" cy="1897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矩形 6"/>
            <p:cNvSpPr/>
            <p:nvPr/>
          </p:nvSpPr>
          <p:spPr>
            <a:xfrm>
              <a:off x="1285033" y="2354827"/>
              <a:ext cx="612775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891493" y="2348483"/>
              <a:ext cx="1655763" cy="9001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  <p:graphicFrame>
        <p:nvGraphicFramePr>
          <p:cNvPr id="12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159242"/>
              </p:ext>
            </p:extLst>
          </p:nvPr>
        </p:nvGraphicFramePr>
        <p:xfrm>
          <a:off x="899592" y="1916113"/>
          <a:ext cx="277336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0" name="方程式" r:id="rId7" imgW="1091880" imgH="431640" progId="Equation.3">
                  <p:embed/>
                </p:oleObj>
              </mc:Choice>
              <mc:Fallback>
                <p:oleObj name="方程式" r:id="rId7" imgW="1091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916113"/>
                        <a:ext cx="277336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5251"/>
            <a:ext cx="9144000" cy="1031501"/>
          </a:xfrm>
          <a:prstGeom prst="rect">
            <a:avLst/>
          </a:prstGeom>
          <a:blipFill rotWithShape="1">
            <a:blip r:embed="rId2"/>
            <a:stretch>
              <a:fillRect b="-13609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0" y="1340768"/>
                <a:ext cx="4788024" cy="2168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0000"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sz="3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altLang="zh-TW" sz="3000" i="1">
                          <a:latin typeface="Cambria Math"/>
                          <a:ea typeface="Cambria Math"/>
                        </a:rPr>
                        <m:t>⋅</m:t>
                      </m:r>
                      <m:sSub>
                        <m:sSubPr>
                          <m:ctrlPr>
                            <a:rPr lang="en-US" altLang="zh-TW" sz="3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3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3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3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30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sz="3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3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3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3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3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3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3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3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  <m:r>
                        <a:rPr lang="en-US" altLang="zh-TW" sz="3000" b="0" i="1" smtClean="0">
                          <a:latin typeface="Cambria Math"/>
                          <a:ea typeface="Cambria Math"/>
                        </a:rPr>
                        <m:t>⋅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30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3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3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TW" sz="3000" dirty="0" smtClean="0"/>
              </a:p>
              <a:p>
                <a:pPr marL="5400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3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30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3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3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30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3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 0,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40768"/>
                <a:ext cx="4788024" cy="21686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4211960" y="2492896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unit vector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 </a:t>
            </a:r>
            <a:endParaRPr lang="zh-TW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0" y="4005064"/>
            <a:ext cx="4644008" cy="1733936"/>
            <a:chOff x="0" y="4005064"/>
            <a:chExt cx="4644008" cy="17339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0" y="4005064"/>
                  <a:ext cx="3203848" cy="1733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40000"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TW" altLang="en-US" sz="30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3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US" altLang="zh-TW" sz="3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sz="3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3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3000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3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3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sz="3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sSub>
                          <m:sSubPr>
                            <m:ctrlPr>
                              <a:rPr lang="en-US" altLang="zh-TW" sz="3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3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3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TW" sz="3000" dirty="0" smtClean="0">
                    <a:solidFill>
                      <a:schemeClr val="tx1"/>
                    </a:solidFill>
                  </a:endParaRPr>
                </a:p>
                <a:p>
                  <a:pPr marL="540000"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3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30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3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3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sz="3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3000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  <m:r>
                          <a:rPr lang="en-US" altLang="zh-TW" sz="3000" b="0" i="1" smtClean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zh-TW" alt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3000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US" altLang="zh-TW" sz="3000" i="1"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sz="3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3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3000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3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3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zh-TW" sz="30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005064"/>
                  <a:ext cx="3203848" cy="173393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字方塊 6"/>
            <p:cNvSpPr txBox="1"/>
            <p:nvPr/>
          </p:nvSpPr>
          <p:spPr>
            <a:xfrm>
              <a:off x="3347864" y="4873195"/>
              <a:ext cx="12961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TW" alt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分析</a:t>
              </a:r>
              <a:r>
                <a:rPr lang="en-US" altLang="zh-TW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41617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Vector Space Interpretation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vector space</a:t>
            </a:r>
            <a:endParaRPr kumimoji="0" lang="en-US" altLang="zh-TW" sz="2600" i="1" kern="100" baseline="-25000" dirty="0">
              <a:latin typeface="Times New Roman"/>
              <a:ea typeface="標楷體"/>
            </a:endParaRPr>
          </a:p>
        </p:txBody>
      </p:sp>
      <p:graphicFrame>
        <p:nvGraphicFramePr>
          <p:cNvPr id="17411" name="物件 2"/>
          <p:cNvGraphicFramePr>
            <a:graphicFrameLocks noChangeAspect="1"/>
          </p:cNvGraphicFramePr>
          <p:nvPr/>
        </p:nvGraphicFramePr>
        <p:xfrm>
          <a:off x="1403350" y="2565400"/>
          <a:ext cx="57610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0" name="方程式" r:id="rId3" imgW="2171700" imgH="215900" progId="Equation.3">
                  <p:embed/>
                </p:oleObj>
              </mc:Choice>
              <mc:Fallback>
                <p:oleObj name="方程式" r:id="rId3" imgW="2171700" imgH="2159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565400"/>
                        <a:ext cx="576103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文字方塊 3"/>
          <p:cNvSpPr txBox="1">
            <a:spLocks noChangeArrowheads="1"/>
          </p:cNvSpPr>
          <p:nvPr/>
        </p:nvSpPr>
        <p:spPr bwMode="auto">
          <a:xfrm>
            <a:off x="2324100" y="3068638"/>
            <a:ext cx="6119813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600">
                <a:latin typeface="Times New Roman" pitchFamily="18" charset="0"/>
                <a:cs typeface="Times New Roman" pitchFamily="18" charset="0"/>
              </a:rPr>
              <a:t>could be a vector space</a:t>
            </a:r>
          </a:p>
          <a:p>
            <a:pPr eaLnBrk="1" hangingPunct="1">
              <a:spcBef>
                <a:spcPts val="1200"/>
              </a:spcBef>
            </a:pPr>
            <a:r>
              <a:rPr kumimoji="0" lang="en-US" altLang="zh-TW" sz="2600">
                <a:latin typeface="Times New Roman" pitchFamily="18" charset="0"/>
                <a:cs typeface="Times New Roman" pitchFamily="18" charset="0"/>
              </a:rPr>
              <a:t>some special signals (not concerned here) may need to be excluded</a:t>
            </a:r>
            <a:endParaRPr kumimoji="0" lang="zh-TW" altLang="en-US" sz="26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413" name="物件 4"/>
          <p:cNvGraphicFramePr>
            <a:graphicFrameLocks noChangeAspect="1"/>
          </p:cNvGraphicFramePr>
          <p:nvPr/>
        </p:nvGraphicFramePr>
        <p:xfrm>
          <a:off x="1476375" y="4919663"/>
          <a:ext cx="4859338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1" name="方程式" r:id="rId5" imgW="1752600" imgH="292100" progId="Equation.3">
                  <p:embed/>
                </p:oleObj>
              </mc:Choice>
              <mc:Fallback>
                <p:oleObj name="方程式" r:id="rId5" imgW="1752600" imgH="2921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919663"/>
                        <a:ext cx="4859338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41617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Vector Space Interpretation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orthonormal basis</a:t>
            </a:r>
            <a:endParaRPr kumimoji="0" lang="en-US" altLang="zh-TW" sz="2600" i="1" kern="100" baseline="-25000" dirty="0">
              <a:latin typeface="Times New Roman"/>
              <a:ea typeface="標楷體"/>
            </a:endParaRPr>
          </a:p>
        </p:txBody>
      </p:sp>
      <p:graphicFrame>
        <p:nvGraphicFramePr>
          <p:cNvPr id="18435" name="物件 2"/>
          <p:cNvGraphicFramePr>
            <a:graphicFrameLocks noChangeAspect="1"/>
          </p:cNvGraphicFramePr>
          <p:nvPr/>
        </p:nvGraphicFramePr>
        <p:xfrm>
          <a:off x="1374775" y="1844675"/>
          <a:ext cx="6467475" cy="332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5" name="方程式" r:id="rId3" imgW="2438400" imgH="1346200" progId="Equation.3">
                  <p:embed/>
                </p:oleObj>
              </mc:Choice>
              <mc:Fallback>
                <p:oleObj name="方程式" r:id="rId3" imgW="2438400" imgH="13462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1844675"/>
                        <a:ext cx="6467475" cy="332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476375" y="5130800"/>
            <a:ext cx="7343775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kumimoji="0" lang="en-US" altLang="zh-TW" sz="2600" kern="100" dirty="0">
                <a:latin typeface="Times New Roman"/>
                <a:ea typeface="+mn-ea"/>
              </a:rPr>
              <a:t>is a set of orthonormal basis expanding a vector space of periodic signals with period </a:t>
            </a:r>
            <a:r>
              <a:rPr kumimoji="0" lang="en-US" altLang="zh-TW" sz="2600" i="1" kern="100" dirty="0">
                <a:latin typeface="Times New Roman"/>
                <a:ea typeface="+mn-ea"/>
              </a:rPr>
              <a:t>T</a:t>
            </a:r>
            <a:endParaRPr kumimoji="0" lang="zh-TW" altLang="en-US" sz="2600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41617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Vector Space Interpretation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Fourier Series</a:t>
            </a:r>
            <a:endParaRPr kumimoji="0" lang="en-US" altLang="zh-TW" sz="2600" i="1" kern="100" baseline="-25000" dirty="0">
              <a:latin typeface="Times New Roman"/>
              <a:ea typeface="標楷體"/>
            </a:endParaRPr>
          </a:p>
        </p:txBody>
      </p:sp>
      <p:graphicFrame>
        <p:nvGraphicFramePr>
          <p:cNvPr id="19459" name="物件 2"/>
          <p:cNvGraphicFramePr>
            <a:graphicFrameLocks noChangeAspect="1"/>
          </p:cNvGraphicFramePr>
          <p:nvPr/>
        </p:nvGraphicFramePr>
        <p:xfrm>
          <a:off x="1455738" y="2246313"/>
          <a:ext cx="4340225" cy="463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8" name="方程式" r:id="rId3" imgW="2108200" imgH="2463800" progId="Equation.3">
                  <p:embed/>
                </p:oleObj>
              </mc:Choice>
              <mc:Fallback>
                <p:oleObj name="方程式" r:id="rId3" imgW="2108200" imgH="24638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2246313"/>
                        <a:ext cx="4340225" cy="463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113"/>
            <a:ext cx="9144000" cy="4283076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 smtClean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Completeness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Issue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Question: Can all signals with period T be represented this way? </a:t>
            </a:r>
          </a:p>
          <a:p>
            <a:pPr marL="1371600" lvl="2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kumimoji="0" lang="en-US" altLang="zh-TW" sz="2600" kern="100" dirty="0">
              <a:solidFill>
                <a:prstClr val="black"/>
              </a:solidFill>
              <a:latin typeface="Times New Roman"/>
              <a:ea typeface="標楷體"/>
            </a:endParaRPr>
          </a:p>
          <a:p>
            <a:pPr marL="1371600" lvl="2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Almost all signals concerned here can, with exceptions very often not important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endParaRPr kumimoji="0" lang="en-US" altLang="zh-TW" sz="2600" i="1" kern="100" baseline="-25000" dirty="0">
              <a:latin typeface="Times New Roman"/>
              <a:ea typeface="標楷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2"/>
          <p:cNvSpPr>
            <a:spLocks noChangeArrowheads="1"/>
          </p:cNvSpPr>
          <p:nvPr/>
        </p:nvSpPr>
        <p:spPr bwMode="auto">
          <a:xfrm>
            <a:off x="0" y="0"/>
            <a:ext cx="9144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200000"/>
              </a:lnSpc>
            </a:pPr>
            <a:r>
              <a:rPr lang="en-US" altLang="zh-TW" sz="3600" b="1" u="sng" dirty="0">
                <a:solidFill>
                  <a:srgbClr val="000000"/>
                </a:solidFill>
                <a:latin typeface="Times New Roman" pitchFamily="18" charset="0"/>
              </a:rPr>
              <a:t>Time/Frequency Domain Basis Sets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0" y="1052736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1600" indent="-285750"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kumimoji="0" lang="en-US" altLang="zh-TW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Domain</a:t>
            </a:r>
            <a:endParaRPr kumimoji="0" lang="zh-TW" alt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400506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1600" indent="-285750">
              <a:buSzPct val="70000"/>
              <a:buFont typeface="Wingdings" pitchFamily="2" charset="2"/>
              <a:buChar char="l"/>
            </a:pPr>
            <a:r>
              <a:rPr kumimoji="0" lang="en-US" altLang="zh-TW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 Domain</a:t>
            </a:r>
            <a:endParaRPr kumimoji="0" lang="zh-TW" alt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971600" y="1556792"/>
            <a:ext cx="1945664" cy="1875537"/>
            <a:chOff x="971600" y="1815207"/>
            <a:chExt cx="1945664" cy="187553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2040258"/>
              <a:ext cx="1828800" cy="15636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/>
                <p:cNvSpPr txBox="1"/>
                <p:nvPr/>
              </p:nvSpPr>
              <p:spPr>
                <a:xfrm>
                  <a:off x="2051720" y="1815207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1815207"/>
                  <a:ext cx="64807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1698" b="-17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2644552" y="3229079"/>
                  <a:ext cx="2712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552" y="3229079"/>
                  <a:ext cx="27126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273" r="-1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2646000" y="2215714"/>
                  <a:ext cx="2712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000" y="2215714"/>
                  <a:ext cx="27126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2644552" y="2855992"/>
                  <a:ext cx="2712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552" y="2855992"/>
                  <a:ext cx="27126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273" r="-1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849200" y="5013176"/>
                <a:ext cx="3456384" cy="1796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合成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800" i="1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TW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TW" sz="2800" i="1">
                          <a:latin typeface="Cambria Math"/>
                          <a:ea typeface="Cambria Math"/>
                        </a:rPr>
                        <m:t>⋅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altLang="zh-TW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/>
                              <a:ea typeface="Cambria Math" panose="02040503050406030204" pitchFamily="18" charset="0"/>
                            </a:rPr>
                            <m:t>分析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200" y="5013176"/>
                <a:ext cx="3456384" cy="17967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93233" y="3471391"/>
                <a:ext cx="376628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600" b="0" i="0" smtClean="0">
                        <a:latin typeface="Cambria Math"/>
                      </a:rPr>
                      <m:t>{</m:t>
                    </m:r>
                    <m:r>
                      <a:rPr lang="zh-TW" altLang="en-US" sz="2600" i="1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600" i="1">
                            <a:latin typeface="Cambria Math"/>
                          </a:rPr>
                          <m:t>𝑡</m:t>
                        </m:r>
                        <m:r>
                          <a:rPr lang="en-US" altLang="zh-TW" sz="2600" i="1">
                            <a:latin typeface="Cambria Math"/>
                          </a:rPr>
                          <m:t>−</m:t>
                        </m:r>
                        <m:r>
                          <a:rPr lang="zh-TW" altLang="en-US" sz="2600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altLang="zh-TW" sz="2600" i="1">
                        <a:latin typeface="Cambria Math"/>
                      </a:rPr>
                      <m:t>,</m:t>
                    </m:r>
                    <m:r>
                      <a:rPr lang="en-US" altLang="zh-TW" sz="2600" b="0" i="1" smtClean="0">
                        <a:latin typeface="Cambria Math"/>
                      </a:rPr>
                      <m:t>  </m:t>
                    </m:r>
                    <m:r>
                      <a:rPr lang="en-US" altLang="zh-TW" sz="2600" i="1">
                        <a:latin typeface="Cambria Math"/>
                      </a:rPr>
                      <m:t>−</m:t>
                    </m:r>
                    <m:r>
                      <a:rPr lang="en-US" altLang="zh-TW" sz="2600" i="1">
                        <a:latin typeface="Cambria Math"/>
                        <a:ea typeface="Cambria Math"/>
                      </a:rPr>
                      <m:t>∞&lt;</m:t>
                    </m:r>
                    <m:r>
                      <a:rPr lang="zh-TW" altLang="en-US" sz="26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altLang="zh-TW" sz="2600" i="1">
                        <a:latin typeface="Cambria Math"/>
                        <a:ea typeface="Cambria Math"/>
                      </a:rPr>
                      <m:t>&lt;∞</m:t>
                    </m:r>
                    <m:r>
                      <a:rPr lang="en-US" altLang="zh-TW" sz="2600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US" altLang="zh-TW" sz="2600" dirty="0"/>
                  <a:t> </a:t>
                </a:r>
                <a:endParaRPr lang="zh-TW" altLang="en-US" sz="26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33" y="3471391"/>
                <a:ext cx="3766287" cy="49244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848870" y="3471391"/>
                <a:ext cx="4259634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600" b="0" i="0" smtClean="0">
                        <a:latin typeface="Cambria Math"/>
                      </a:rPr>
                      <m:t>{</m:t>
                    </m:r>
                    <m:r>
                      <a:rPr lang="zh-TW" altLang="en-US" sz="2600" i="1">
                        <a:latin typeface="Cambria Math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600" i="1">
                            <a:latin typeface="Cambria Math"/>
                          </a:rPr>
                          <m:t>−</m:t>
                        </m:r>
                        <m:r>
                          <a:rPr lang="en-US" altLang="zh-TW" sz="2600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TW" sz="2600" b="0" i="1" smtClean="0">
                        <a:latin typeface="Cambria Math"/>
                      </a:rPr>
                      <m:t>,  </m:t>
                    </m:r>
                    <m:r>
                      <a:rPr lang="en-US" altLang="zh-TW" sz="2600" b="0" i="1" smtClean="0">
                        <a:latin typeface="Cambria Math"/>
                      </a:rPr>
                      <m:t>𝑘</m:t>
                    </m:r>
                    <m:r>
                      <a:rPr lang="en-US" altLang="zh-TW" sz="2600" b="0" i="1" smtClean="0">
                        <a:latin typeface="Cambria Math"/>
                      </a:rPr>
                      <m:t>=0,±1,±2, ⋯}</m:t>
                    </m:r>
                  </m:oMath>
                </a14:m>
                <a:r>
                  <a:rPr lang="en-US" altLang="zh-TW" sz="2600" dirty="0"/>
                  <a:t> </a:t>
                </a:r>
                <a:endParaRPr lang="zh-TW" altLang="en-US" sz="26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870" y="3471391"/>
                <a:ext cx="4259634" cy="4924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/>
          <p:cNvGrpSpPr/>
          <p:nvPr/>
        </p:nvGrpSpPr>
        <p:grpSpPr>
          <a:xfrm>
            <a:off x="5152396" y="1412776"/>
            <a:ext cx="2515948" cy="2038221"/>
            <a:chOff x="4716016" y="1556792"/>
            <a:chExt cx="2515948" cy="2038221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1699200"/>
              <a:ext cx="2138842" cy="1875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/>
                <p:cNvSpPr txBox="1"/>
                <p:nvPr/>
              </p:nvSpPr>
              <p:spPr>
                <a:xfrm>
                  <a:off x="6717600" y="1927891"/>
                  <a:ext cx="5143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600" y="1927891"/>
                  <a:ext cx="51436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6717600" y="2645395"/>
                  <a:ext cx="5143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600" y="2645395"/>
                  <a:ext cx="51436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6717000" y="3133348"/>
                  <a:ext cx="5143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000" y="3133348"/>
                  <a:ext cx="514364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6156176" y="1556792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[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176" y="1556792"/>
                  <a:ext cx="648072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23364" b="-18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892800" y="4510800"/>
                <a:ext cx="3310009" cy="505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600" b="0" i="0" smtClean="0"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en-US" altLang="zh-TW" sz="2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sz="2600" b="0" i="1" smtClean="0">
                            <a:latin typeface="Cambria Math"/>
                          </a:rPr>
                          <m:t>𝑗</m:t>
                        </m:r>
                        <m:r>
                          <a:rPr lang="zh-TW" altLang="en-US" sz="2600" b="0" i="1" smtClean="0">
                            <a:latin typeface="Cambria Math"/>
                          </a:rPr>
                          <m:t>𝜔</m:t>
                        </m:r>
                        <m:r>
                          <a:rPr lang="en-US" altLang="zh-TW" sz="26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zh-TW" sz="2600" i="1" smtClean="0">
                        <a:latin typeface="Cambria Math"/>
                      </a:rPr>
                      <m:t>,</m:t>
                    </m:r>
                    <m:r>
                      <a:rPr lang="en-US" altLang="zh-TW" sz="2600" b="0" i="1" smtClean="0">
                        <a:latin typeface="Cambria Math"/>
                      </a:rPr>
                      <m:t>  </m:t>
                    </m:r>
                    <m:r>
                      <a:rPr lang="en-US" altLang="zh-TW" sz="2600" i="1">
                        <a:latin typeface="Cambria Math"/>
                      </a:rPr>
                      <m:t>−</m:t>
                    </m:r>
                    <m:r>
                      <a:rPr lang="en-US" altLang="zh-TW" sz="2600" i="1">
                        <a:latin typeface="Cambria Math"/>
                        <a:ea typeface="Cambria Math"/>
                      </a:rPr>
                      <m:t>∞&lt;</m:t>
                    </m:r>
                    <m:r>
                      <a:rPr lang="zh-TW" altLang="en-US" sz="260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altLang="zh-TW" sz="2600" i="1">
                        <a:latin typeface="Cambria Math"/>
                        <a:ea typeface="Cambria Math"/>
                      </a:rPr>
                      <m:t>&lt;∞</m:t>
                    </m:r>
                    <m:r>
                      <a:rPr lang="en-US" altLang="zh-TW" sz="2600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US" altLang="zh-TW" sz="2600" dirty="0"/>
                  <a:t> </a:t>
                </a:r>
                <a:endParaRPr lang="zh-TW" altLang="en-US" sz="26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00" y="4510800"/>
                <a:ext cx="3310009" cy="50590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849200" y="4509120"/>
                <a:ext cx="3096344" cy="505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0" smtClean="0">
                          <a:latin typeface="Cambria Math"/>
                        </a:rPr>
                        <m:t>{</m:t>
                      </m:r>
                      <m:sSup>
                        <m:sSupPr>
                          <m:ctrlPr>
                            <a:rPr lang="en-US" altLang="zh-TW" sz="2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6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6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600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2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TW" sz="2600" i="1" smtClean="0">
                          <a:latin typeface="Cambria Math"/>
                        </a:rPr>
                        <m:t>,</m:t>
                      </m:r>
                      <m:r>
                        <a:rPr lang="zh-TW" altLang="en-US" sz="26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  <m:t>0, 2</m:t>
                          </m:r>
                          <m:r>
                            <a:rPr lang="zh-TW" altLang="en-US" sz="26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d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200" y="4509120"/>
                <a:ext cx="3096344" cy="50590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/>
          <p:cNvGrpSpPr/>
          <p:nvPr/>
        </p:nvGrpSpPr>
        <p:grpSpPr>
          <a:xfrm>
            <a:off x="878224" y="5172432"/>
            <a:ext cx="3002976" cy="1033272"/>
            <a:chOff x="878224" y="5172432"/>
            <a:chExt cx="3002976" cy="1033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3275856" y="5193760"/>
                  <a:ext cx="6053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TW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altLang="zh-TW" sz="2400" dirty="0" smtClean="0">
                      <a:solidFill>
                        <a:srgbClr val="C00000"/>
                      </a:solidFill>
                    </a:rPr>
                    <a:t> 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5193760"/>
                  <a:ext cx="605344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3275856" y="5703639"/>
                  <a:ext cx="6053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TW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altLang="zh-TW" sz="2400" dirty="0" smtClean="0">
                      <a:solidFill>
                        <a:srgbClr val="C00000"/>
                      </a:solidFill>
                    </a:rPr>
                    <a:t> 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5703639"/>
                  <a:ext cx="605344" cy="46166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24" y="5172432"/>
              <a:ext cx="2386584" cy="10332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41617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 smtClean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Convergence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Issue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consider a finite series</a:t>
            </a:r>
            <a:endParaRPr kumimoji="0" lang="en-US" altLang="zh-TW" sz="2600" i="1" kern="100" baseline="-25000" dirty="0">
              <a:latin typeface="Times New Roman"/>
              <a:ea typeface="標楷體"/>
            </a:endParaRPr>
          </a:p>
        </p:txBody>
      </p:sp>
      <p:graphicFrame>
        <p:nvGraphicFramePr>
          <p:cNvPr id="21507" name="物件 2"/>
          <p:cNvGraphicFramePr>
            <a:graphicFrameLocks noChangeAspect="1"/>
          </p:cNvGraphicFramePr>
          <p:nvPr/>
        </p:nvGraphicFramePr>
        <p:xfrm>
          <a:off x="1663700" y="2520950"/>
          <a:ext cx="6224588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9" name="方程式" r:id="rId3" imgW="2374900" imgH="736600" progId="Equation.3">
                  <p:embed/>
                </p:oleObj>
              </mc:Choice>
              <mc:Fallback>
                <p:oleObj name="方程式" r:id="rId3" imgW="2374900" imgH="7366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520950"/>
                        <a:ext cx="6224588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0" y="4592638"/>
            <a:ext cx="9144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2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It can be shown</a:t>
            </a:r>
            <a:endParaRPr kumimoji="0" lang="zh-TW" altLang="en-US" sz="2600" kern="100" dirty="0">
              <a:solidFill>
                <a:prstClr val="black"/>
              </a:solidFill>
              <a:latin typeface="Times New Roman"/>
              <a:ea typeface="標楷體"/>
            </a:endParaRPr>
          </a:p>
        </p:txBody>
      </p:sp>
      <p:graphicFrame>
        <p:nvGraphicFramePr>
          <p:cNvPr id="21509" name="物件 7"/>
          <p:cNvGraphicFramePr>
            <a:graphicFrameLocks noChangeAspect="1"/>
          </p:cNvGraphicFramePr>
          <p:nvPr/>
        </p:nvGraphicFramePr>
        <p:xfrm>
          <a:off x="652463" y="4994275"/>
          <a:ext cx="8285162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0" name="方程式" r:id="rId5" imgW="3162300" imgH="342900" progId="Equation.3">
                  <p:embed/>
                </p:oleObj>
              </mc:Choice>
              <mc:Fallback>
                <p:oleObj name="方程式" r:id="rId5" imgW="3162300" imgH="34290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994275"/>
                        <a:ext cx="8285162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0" y="5776913"/>
            <a:ext cx="914400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828800" lvl="3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600" i="1" kern="100" dirty="0" err="1">
                <a:solidFill>
                  <a:prstClr val="black"/>
                </a:solidFill>
                <a:latin typeface="Times New Roman"/>
                <a:ea typeface="標楷體"/>
              </a:rPr>
              <a:t>a</a:t>
            </a:r>
            <a:r>
              <a:rPr kumimoji="0" lang="en-US" altLang="zh-TW" sz="2600" i="1" kern="100" baseline="-25000" dirty="0" err="1">
                <a:solidFill>
                  <a:prstClr val="black"/>
                </a:solidFill>
                <a:latin typeface="Times New Roman"/>
                <a:ea typeface="標楷體"/>
              </a:rPr>
              <a:t>k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 obtained above is exactly the value needed even for a finite series</a:t>
            </a:r>
            <a:endParaRPr kumimoji="0" lang="zh-TW" altLang="en-US" sz="2600" kern="100" dirty="0">
              <a:solidFill>
                <a:prstClr val="black"/>
              </a:solidFill>
              <a:latin typeface="Times New Roman"/>
              <a:ea typeface="標楷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40"/>
          <a:stretch/>
        </p:blipFill>
        <p:spPr>
          <a:xfrm>
            <a:off x="0" y="727201"/>
            <a:ext cx="9090553" cy="5334932"/>
          </a:xfrm>
          <a:prstGeom prst="rect">
            <a:avLst/>
          </a:prstGeom>
        </p:spPr>
      </p:pic>
      <p:sp>
        <p:nvSpPr>
          <p:cNvPr id="24" name="文字方塊 8"/>
          <p:cNvSpPr txBox="1">
            <a:spLocks noChangeArrowheads="1"/>
          </p:cNvSpPr>
          <p:nvPr/>
        </p:nvSpPr>
        <p:spPr bwMode="auto">
          <a:xfrm>
            <a:off x="-2" y="5982379"/>
            <a:ext cx="9144000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7800" indent="-1778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truncated dimensions are </a:t>
            </a:r>
            <a:r>
              <a:rPr lang="en-US" altLang="zh-TW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orthogonal to the subspace of </a:t>
            </a:r>
            <a:r>
              <a:rPr lang="en-US" altLang="zh-TW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dimensions kept.</a:t>
            </a:r>
            <a:r>
              <a:rPr lang="en-US" altLang="zh-TW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矩形 1"/>
          <p:cNvSpPr>
            <a:spLocks noChangeArrowheads="1"/>
          </p:cNvSpPr>
          <p:nvPr/>
        </p:nvSpPr>
        <p:spPr bwMode="auto">
          <a:xfrm>
            <a:off x="0" y="165100"/>
            <a:ext cx="9144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200000"/>
              </a:lnSpc>
            </a:pPr>
            <a:r>
              <a:rPr lang="en-US" altLang="zh-TW" sz="3600" b="1" u="sng" dirty="0">
                <a:solidFill>
                  <a:srgbClr val="000000"/>
                </a:solidFill>
                <a:latin typeface="Times New Roman" pitchFamily="18" charset="0"/>
              </a:rPr>
              <a:t>Truncated Dimensions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467544" y="4797152"/>
            <a:ext cx="3744416" cy="1229888"/>
            <a:chOff x="467544" y="4797152"/>
            <a:chExt cx="3744416" cy="1229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1259632" y="4797152"/>
                  <a:ext cx="2952328" cy="12298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TW" altLang="zh-TW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TW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TW" sz="2400" dirty="0">
                      <a:solidFill>
                        <a:srgbClr val="00206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TW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TW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TW" sz="2400" dirty="0">
                      <a:solidFill>
                        <a:srgbClr val="002060"/>
                      </a:solidFill>
                    </a:rPr>
                    <a:t>, </a:t>
                  </a:r>
                  <a:endParaRPr lang="zh-TW" altLang="en-US" sz="2400" dirty="0">
                    <a:solidFill>
                      <a:srgbClr val="002060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TW" sz="2400" b="0" dirty="0" smtClean="0">
                      <a:solidFill>
                        <a:srgbClr val="002060"/>
                      </a:solidFill>
                      <a:latin typeface="Times New Roman" panose="02020603050405020304" pitchFamily="18" charset="0"/>
                      <a:ea typeface="Cambria Math"/>
                      <a:cs typeface="Times New Roman" panose="02020603050405020304" pitchFamily="18" charset="0"/>
                    </a:rPr>
                    <a:t>for orthogonal 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altLang="zh-TW" sz="2400" b="0" dirty="0" smtClean="0">
                      <a:solidFill>
                        <a:srgbClr val="002060"/>
                      </a:solidFill>
                      <a:latin typeface="Cambria Math"/>
                      <a:ea typeface="Cambria Math"/>
                    </a:rPr>
                    <a:t>,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altLang="zh-TW" sz="2400" b="0" dirty="0" smtClean="0">
                      <a:solidFill>
                        <a:srgbClr val="002060"/>
                      </a:solidFill>
                      <a:latin typeface="Cambria Math"/>
                      <a:ea typeface="Cambria Math"/>
                    </a:rPr>
                    <a:t>,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</m:acc>
                    </m:oMath>
                  </a14:m>
                  <a:endParaRPr lang="en-US" altLang="zh-TW" sz="2400" b="0" dirty="0" smtClean="0">
                    <a:solidFill>
                      <a:srgbClr val="002060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632" y="4797152"/>
                  <a:ext cx="2952328" cy="122988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306" b="-44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向右箭號 22"/>
            <p:cNvSpPr/>
            <p:nvPr/>
          </p:nvSpPr>
          <p:spPr>
            <a:xfrm>
              <a:off x="467544" y="4941168"/>
              <a:ext cx="576064" cy="432048"/>
            </a:xfrm>
            <a:prstGeom prst="rightArrow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8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41617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 smtClean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Convergence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Issue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It can be shown</a:t>
            </a:r>
            <a:endParaRPr kumimoji="0" lang="en-US" altLang="zh-TW" sz="2600" i="1" kern="100" baseline="-25000" dirty="0">
              <a:latin typeface="Times New Roman"/>
              <a:ea typeface="標楷體"/>
            </a:endParaRPr>
          </a:p>
        </p:txBody>
      </p:sp>
      <p:graphicFrame>
        <p:nvGraphicFramePr>
          <p:cNvPr id="23555" name="物件 2"/>
          <p:cNvGraphicFramePr>
            <a:graphicFrameLocks noChangeAspect="1"/>
          </p:cNvGraphicFramePr>
          <p:nvPr/>
        </p:nvGraphicFramePr>
        <p:xfrm>
          <a:off x="1414463" y="2422525"/>
          <a:ext cx="26289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6" name="方程式" r:id="rId3" imgW="1002865" imgH="330057" progId="Equation.3">
                  <p:embed/>
                </p:oleObj>
              </mc:Choice>
              <mc:Fallback>
                <p:oleObj name="方程式" r:id="rId3" imgW="1002865" imgH="330057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2422525"/>
                        <a:ext cx="26289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284984"/>
            <a:ext cx="9144000" cy="1318566"/>
          </a:xfrm>
          <a:prstGeom prst="rect">
            <a:avLst/>
          </a:prstGeom>
          <a:blipFill rotWithShape="1">
            <a:blip r:embed="rId5"/>
            <a:stretch>
              <a:fillRect t="-2778" r="-667" b="-10185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113"/>
            <a:ext cx="9144000" cy="3740151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Gibbs Phenomenon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the partial sum in the vicinity of the discontinuity exhibit ripples whose amplitude does not seem to decrease with increasing 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N</a:t>
            </a:r>
          </a:p>
          <a:p>
            <a:pPr marL="1371600" lvl="2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400" i="1" kern="100" dirty="0">
                <a:solidFill>
                  <a:prstClr val="black"/>
                </a:solidFill>
                <a:latin typeface="Times New Roman"/>
                <a:ea typeface="標楷體"/>
              </a:rPr>
              <a:t>See Fig. 3.9, p.201 of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12725"/>
            <a:ext cx="5695950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600"/>
            <a:ext cx="9144000" cy="472437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 smtClean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Convergence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Issue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) has no discontinuities</a:t>
            </a:r>
            <a:endParaRPr kumimoji="0" lang="en-US" altLang="zh-TW" sz="2600" i="1" kern="100" baseline="-25000" dirty="0">
              <a:latin typeface="Times New Roman"/>
              <a:ea typeface="標楷體"/>
            </a:endParaRPr>
          </a:p>
          <a:p>
            <a:pPr marL="1908000" lvl="3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Fourier series converges to 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) at every 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t</a:t>
            </a:r>
          </a:p>
          <a:p>
            <a:pPr marL="1371600" lvl="2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600" i="1" kern="100" dirty="0" smtClean="0">
                <a:solidFill>
                  <a:prstClr val="black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600" kern="100" dirty="0" smtClean="0">
                <a:solidFill>
                  <a:prstClr val="black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600" i="1" kern="100" dirty="0" smtClean="0">
                <a:solidFill>
                  <a:prstClr val="black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) has finite number of discontinuities in each period</a:t>
            </a:r>
          </a:p>
          <a:p>
            <a:pPr marL="1908000" lvl="3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Fourier series converges to 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) at every 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 except at the discontinuity points, at which the series converges to the average value for both sides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68"/>
          <a:stretch/>
        </p:blipFill>
        <p:spPr bwMode="auto">
          <a:xfrm>
            <a:off x="409575" y="5120977"/>
            <a:ext cx="458914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292080" y="5193258"/>
            <a:ext cx="3851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basis signals are continuous, so converge to average values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113"/>
            <a:ext cx="9144000" cy="407828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 smtClean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Convergence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Issue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 err="1">
                <a:solidFill>
                  <a:prstClr val="black"/>
                </a:solidFill>
                <a:latin typeface="Times New Roman"/>
                <a:ea typeface="標楷體"/>
              </a:rPr>
              <a:t>Dirichlet’s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 condition for Fourier series expansion</a:t>
            </a:r>
          </a:p>
          <a:p>
            <a:pPr marL="13680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(1) absolutely integrable, </a:t>
            </a:r>
          </a:p>
          <a:p>
            <a:pPr marL="13680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(2) finite number of maxima &amp; minima in a period</a:t>
            </a:r>
          </a:p>
          <a:p>
            <a:pPr marL="13680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(3) finite number of discontinuities in a period</a:t>
            </a:r>
          </a:p>
        </p:txBody>
      </p:sp>
      <p:graphicFrame>
        <p:nvGraphicFramePr>
          <p:cNvPr id="28675" name="物件 2"/>
          <p:cNvGraphicFramePr>
            <a:graphicFrameLocks noChangeAspect="1"/>
          </p:cNvGraphicFramePr>
          <p:nvPr/>
        </p:nvGraphicFramePr>
        <p:xfrm>
          <a:off x="4827588" y="2401888"/>
          <a:ext cx="20335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5" name="方程式" r:id="rId3" imgW="837836" imgH="291973" progId="Equation.3">
                  <p:embed/>
                </p:oleObj>
              </mc:Choice>
              <mc:Fallback>
                <p:oleObj name="方程式" r:id="rId3" imgW="837836" imgH="291973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2401888"/>
                        <a:ext cx="20335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88913"/>
            <a:ext cx="6838950" cy="719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9699" name="矩形 2"/>
          <p:cNvSpPr>
            <a:spLocks noChangeArrowheads="1"/>
          </p:cNvSpPr>
          <p:nvPr/>
        </p:nvSpPr>
        <p:spPr bwMode="auto">
          <a:xfrm>
            <a:off x="0" y="0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358775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150000"/>
              </a:lnSpc>
            </a:pPr>
            <a:r>
              <a:rPr kumimoji="0" lang="en-US" altLang="zh-TW" sz="4000" b="1" i="1">
                <a:latin typeface="Times New Roman" pitchFamily="18" charset="0"/>
                <a:cs typeface="Times New Roman" pitchFamily="18" charset="0"/>
              </a:rPr>
              <a:t>3.3 Properties of Fourier Series</a:t>
            </a:r>
          </a:p>
        </p:txBody>
      </p:sp>
      <p:graphicFrame>
        <p:nvGraphicFramePr>
          <p:cNvPr id="29700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402877"/>
              </p:ext>
            </p:extLst>
          </p:nvPr>
        </p:nvGraphicFramePr>
        <p:xfrm>
          <a:off x="827584" y="1196975"/>
          <a:ext cx="2463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7" name="方程式" r:id="rId3" imgW="838200" imgH="241300" progId="Equation.3">
                  <p:embed/>
                </p:oleObj>
              </mc:Choice>
              <mc:Fallback>
                <p:oleObj name="方程式" r:id="rId3" imgW="838200" imgH="2413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96975"/>
                        <a:ext cx="2463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矩形 4"/>
          <p:cNvSpPr>
            <a:spLocks noChangeArrowheads="1"/>
          </p:cNvSpPr>
          <p:nvPr/>
        </p:nvSpPr>
        <p:spPr bwMode="auto">
          <a:xfrm>
            <a:off x="0" y="1844675"/>
            <a:ext cx="9144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180000" anchor="ctr"/>
          <a:lstStyle>
            <a:lvl1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Linearity</a:t>
            </a:r>
          </a:p>
        </p:txBody>
      </p:sp>
      <p:graphicFrame>
        <p:nvGraphicFramePr>
          <p:cNvPr id="29702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453740"/>
              </p:ext>
            </p:extLst>
          </p:nvPr>
        </p:nvGraphicFramePr>
        <p:xfrm>
          <a:off x="828596" y="2637656"/>
          <a:ext cx="548798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8" name="方程式" r:id="rId5" imgW="1866900" imgH="482600" progId="Equation.3">
                  <p:embed/>
                </p:oleObj>
              </mc:Choice>
              <mc:Fallback>
                <p:oleObj name="方程式" r:id="rId5" imgW="1866900" imgH="4826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596" y="2637656"/>
                        <a:ext cx="548798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28596" y="4012748"/>
                <a:ext cx="6839748" cy="21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TW" altLang="en-US" sz="3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30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zh-TW" sz="30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TW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3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3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TW" sz="3000" b="0" i="1" smtClean="0">
                          <a:latin typeface="Cambria Math"/>
                        </a:rPr>
                        <m:t>,</m:t>
                      </m:r>
                      <m:r>
                        <a:rPr lang="en-US" altLang="zh-TW" sz="3000" b="0" i="1" smtClean="0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altLang="zh-TW" sz="3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30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TW" altLang="en-US" sz="3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30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TW" sz="3000" i="1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0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3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3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3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3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3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TW" sz="3000" i="1">
                          <a:latin typeface="Cambria Math"/>
                        </a:rPr>
                        <m:t>,</m:t>
                      </m:r>
                      <m:r>
                        <a:rPr lang="en-US" altLang="zh-TW" sz="3000" i="1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altLang="zh-TW" sz="3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3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000" b="0" i="1" smtClean="0">
                          <a:latin typeface="Cambria Math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zh-TW" altLang="en-US" sz="3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30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zh-TW" sz="30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000" b="0" i="1" smtClean="0">
                          <a:latin typeface="Cambria Math"/>
                        </a:rPr>
                        <m:t>𝐵</m:t>
                      </m:r>
                      <m:acc>
                        <m:accPr>
                          <m:chr m:val="⃗"/>
                          <m:ctrlPr>
                            <a:rPr lang="zh-TW" altLang="en-US" sz="3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30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TW" sz="3000" b="0" i="1" smtClean="0">
                          <a:latin typeface="Cambria Math"/>
                        </a:rPr>
                        <m:t>=(</m:t>
                      </m:r>
                      <m:r>
                        <a:rPr lang="en-US" altLang="zh-TW" sz="3000" b="0" i="1" smtClean="0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30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000" b="0" i="1" smtClean="0">
                          <a:latin typeface="Cambria Math"/>
                        </a:rPr>
                        <m:t>𝐵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0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3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3000" i="1">
                          <a:latin typeface="Cambria Math"/>
                        </a:rPr>
                        <m:t>,</m:t>
                      </m:r>
                      <m:r>
                        <a:rPr lang="en-US" altLang="zh-TW" sz="3000" i="1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3000" i="1">
                          <a:latin typeface="Cambria Math"/>
                        </a:rPr>
                        <m:t>+</m:t>
                      </m:r>
                      <m:r>
                        <a:rPr lang="en-US" altLang="zh-TW" sz="3000" i="1">
                          <a:latin typeface="Cambria Math"/>
                        </a:rPr>
                        <m:t>𝐵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0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3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3000" i="1">
                          <a:latin typeface="Cambria Math"/>
                        </a:rPr>
                        <m:t>,</m:t>
                      </m:r>
                      <m:r>
                        <a:rPr lang="en-US" altLang="zh-TW" sz="3000" i="1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altLang="zh-TW" sz="3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96" y="4012748"/>
                <a:ext cx="6839748" cy="21698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0" y="266923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180000" anchor="ctr"/>
          <a:lstStyle>
            <a:lvl1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Shift</a:t>
            </a:r>
          </a:p>
        </p:txBody>
      </p:sp>
      <p:graphicFrame>
        <p:nvGraphicFramePr>
          <p:cNvPr id="5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462510"/>
              </p:ext>
            </p:extLst>
          </p:nvPr>
        </p:nvGraphicFramePr>
        <p:xfrm>
          <a:off x="1001713" y="977912"/>
          <a:ext cx="3809376" cy="57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7" name="方程式" r:id="rId3" imgW="1587240" imgH="241200" progId="Equation.3">
                  <p:embed/>
                </p:oleObj>
              </mc:Choice>
              <mc:Fallback>
                <p:oleObj name="方程式" r:id="rId3" imgW="1587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977912"/>
                        <a:ext cx="3809376" cy="578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8"/>
          <p:cNvSpPr>
            <a:spLocks noChangeArrowheads="1"/>
          </p:cNvSpPr>
          <p:nvPr/>
        </p:nvSpPr>
        <p:spPr bwMode="auto">
          <a:xfrm>
            <a:off x="936104" y="1527175"/>
            <a:ext cx="7452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180000" anchor="ctr">
            <a:spAutoFit/>
          </a:bodyPr>
          <a:lstStyle>
            <a:lvl1pPr marL="11874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eaLnBrk="1" hangingPunct="1">
              <a:buSzPct val="70000"/>
            </a:pPr>
            <a:r>
              <a:rPr kumimoji="0" lang="en-US" altLang="zh-TW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phase shift linear in frequency with amplitude unchanged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936000" y="2132856"/>
            <a:ext cx="5868144" cy="504056"/>
            <a:chOff x="936000" y="1844824"/>
            <a:chExt cx="5868144" cy="5040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/>
                <p:cNvSpPr txBox="1"/>
                <p:nvPr/>
              </p:nvSpPr>
              <p:spPr>
                <a:xfrm>
                  <a:off x="936000" y="1844824"/>
                  <a:ext cx="5868144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b="0" i="1" smtClean="0"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i="1"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000" y="1844824"/>
                  <a:ext cx="5868144" cy="47699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接點 7"/>
            <p:cNvCxnSpPr/>
            <p:nvPr/>
          </p:nvCxnSpPr>
          <p:spPr>
            <a:xfrm>
              <a:off x="3628969" y="2132856"/>
              <a:ext cx="144016" cy="0"/>
            </a:xfrm>
            <a:prstGeom prst="line">
              <a:avLst/>
            </a:prstGeom>
            <a:ln w="3175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 bwMode="auto">
            <a:xfrm>
              <a:off x="3131841" y="1844825"/>
              <a:ext cx="1584176" cy="504055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2060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899592" y="2773209"/>
            <a:ext cx="4176464" cy="3968159"/>
            <a:chOff x="179512" y="2492896"/>
            <a:chExt cx="4176464" cy="3968159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862" y="2564904"/>
              <a:ext cx="3171139" cy="343448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1322157" y="2492896"/>
                  <a:ext cx="51353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2157" y="2492896"/>
                  <a:ext cx="51353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2915816" y="2641912"/>
                  <a:ext cx="144016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816" y="2641912"/>
                  <a:ext cx="1440160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179512" y="2823319"/>
                  <a:ext cx="72008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2823319"/>
                  <a:ext cx="720080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9322" b="-17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352584" y="4119463"/>
                  <a:ext cx="61901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84" y="4119463"/>
                  <a:ext cx="619016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179512" y="4581128"/>
                  <a:ext cx="7889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zh-TW" altLang="en-US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4581128"/>
                  <a:ext cx="78893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179512" y="5157192"/>
                  <a:ext cx="7889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zh-TW" altLang="en-US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5157192"/>
                  <a:ext cx="78893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1152128" y="5999390"/>
                  <a:ext cx="104887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zh-TW" altLang="en-US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128" y="5999390"/>
                  <a:ext cx="1048877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1409572" y="3759423"/>
                  <a:ext cx="42612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9572" y="3759423"/>
                  <a:ext cx="426124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1265556" y="4350295"/>
                  <a:ext cx="49813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zh-TW" alt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5556" y="4350295"/>
                  <a:ext cx="498132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3704" r="-49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1303339" y="4926359"/>
                  <a:ext cx="42612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zh-TW" alt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3339" y="4926359"/>
                  <a:ext cx="426124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4286" r="-214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"/>
          <p:cNvSpPr>
            <a:spLocks noChangeArrowheads="1"/>
          </p:cNvSpPr>
          <p:nvPr/>
        </p:nvSpPr>
        <p:spPr bwMode="auto">
          <a:xfrm>
            <a:off x="0" y="12700"/>
            <a:ext cx="9144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180000" anchor="ctr"/>
          <a:lstStyle>
            <a:lvl1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Reversal</a:t>
            </a:r>
          </a:p>
        </p:txBody>
      </p:sp>
      <p:graphicFrame>
        <p:nvGraphicFramePr>
          <p:cNvPr id="32771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85011"/>
              </p:ext>
            </p:extLst>
          </p:nvPr>
        </p:nvGraphicFramePr>
        <p:xfrm>
          <a:off x="827584" y="903759"/>
          <a:ext cx="31051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4" name="方程式" r:id="rId3" imgW="1117440" imgH="228600" progId="Equation.3">
                  <p:embed/>
                </p:oleObj>
              </mc:Choice>
              <mc:Fallback>
                <p:oleObj name="方程式" r:id="rId3" imgW="1117440" imgH="2286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903759"/>
                        <a:ext cx="31051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矩形 3"/>
          <p:cNvSpPr>
            <a:spLocks noChangeArrowheads="1"/>
          </p:cNvSpPr>
          <p:nvPr/>
        </p:nvSpPr>
        <p:spPr bwMode="auto">
          <a:xfrm>
            <a:off x="0" y="1484784"/>
            <a:ext cx="9144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1114425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803275" eaLnBrk="1" hangingPunct="1">
              <a:buSzPct val="70000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effect of sign change for 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and </a:t>
            </a:r>
            <a:r>
              <a:rPr kumimoji="0" lang="en-US" altLang="zh-TW" sz="26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zh-TW" sz="260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are identical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187624" y="5034695"/>
            <a:ext cx="6984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 representation for orthogonal basis</a:t>
            </a:r>
            <a:endParaRPr lang="zh-TW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303289" y="2167598"/>
                <a:ext cx="6246440" cy="505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⋯</m:t>
                      </m:r>
                      <m:sSub>
                        <m:sSubPr>
                          <m:ctrlP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+⋯</m:t>
                      </m:r>
                      <m:r>
                        <a:rPr lang="en-US" altLang="zh-TW" sz="26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sz="26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TW" sz="26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TW" sz="26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TW" sz="26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289" y="2167598"/>
                <a:ext cx="6246440" cy="5053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94584" y="2851597"/>
                <a:ext cx="3573760" cy="505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⋯</m:t>
                      </m:r>
                      <m:sSub>
                        <m:sSubPr>
                          <m:ctrlPr>
                            <a:rPr lang="en-US" altLang="zh-TW" sz="2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TW" sz="26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sz="2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sz="2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TW" sz="2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altLang="zh-TW" sz="26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sz="26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TW" sz="26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(−</m:t>
                      </m:r>
                      <m:r>
                        <a:rPr lang="en-US" altLang="zh-TW" sz="26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TW" sz="26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584" y="2851597"/>
                <a:ext cx="3573760" cy="5053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橢圓 9"/>
          <p:cNvSpPr/>
          <p:nvPr/>
        </p:nvSpPr>
        <p:spPr>
          <a:xfrm>
            <a:off x="2238071" y="2086249"/>
            <a:ext cx="1080000" cy="61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029569" y="2795794"/>
            <a:ext cx="900000" cy="540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弧形 2"/>
          <p:cNvSpPr/>
          <p:nvPr/>
        </p:nvSpPr>
        <p:spPr>
          <a:xfrm rot="8495230">
            <a:off x="2611520" y="-147262"/>
            <a:ext cx="2963648" cy="3911569"/>
          </a:xfrm>
          <a:prstGeom prst="arc">
            <a:avLst>
              <a:gd name="adj1" fmla="val 16211515"/>
              <a:gd name="adj2" fmla="val 0"/>
            </a:avLst>
          </a:prstGeom>
          <a:ln w="190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279696" y="2202665"/>
            <a:ext cx="468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4461972" y="2890425"/>
            <a:ext cx="576064" cy="57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>
            <a:stCxn id="14" idx="4"/>
          </p:cNvCxnSpPr>
          <p:nvPr/>
        </p:nvCxnSpPr>
        <p:spPr>
          <a:xfrm>
            <a:off x="4513696" y="2706664"/>
            <a:ext cx="0" cy="288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04" y="4366649"/>
            <a:ext cx="1865376" cy="159791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471775"/>
            <a:ext cx="2962656" cy="98755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263" y="4181613"/>
            <a:ext cx="1844981" cy="2470140"/>
          </a:xfrm>
          <a:prstGeom prst="rect">
            <a:avLst/>
          </a:prstGeom>
        </p:spPr>
      </p:pic>
      <p:sp>
        <p:nvSpPr>
          <p:cNvPr id="32770" name="矩形 1"/>
          <p:cNvSpPr>
            <a:spLocks noChangeArrowheads="1"/>
          </p:cNvSpPr>
          <p:nvPr/>
        </p:nvSpPr>
        <p:spPr bwMode="auto">
          <a:xfrm>
            <a:off x="0" y="19050"/>
            <a:ext cx="3633788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 Analysis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539552" y="1062563"/>
            <a:ext cx="3024336" cy="1070293"/>
            <a:chOff x="539552" y="1062563"/>
            <a:chExt cx="3024336" cy="10702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539552" y="1062563"/>
                  <a:ext cx="3024336" cy="1070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2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2" y="1062563"/>
                  <a:ext cx="3024336" cy="107029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橢圓 2"/>
            <p:cNvSpPr/>
            <p:nvPr/>
          </p:nvSpPr>
          <p:spPr>
            <a:xfrm>
              <a:off x="2059340" y="1334591"/>
              <a:ext cx="504056" cy="504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1" name="橢圓 10"/>
            <p:cNvSpPr/>
            <p:nvPr/>
          </p:nvSpPr>
          <p:spPr>
            <a:xfrm>
              <a:off x="2589684" y="1334911"/>
              <a:ext cx="830188" cy="5040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0000" y="1895651"/>
            <a:ext cx="5339956" cy="851221"/>
            <a:chOff x="540000" y="1895651"/>
            <a:chExt cx="5339956" cy="851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540000" y="2204864"/>
                  <a:ext cx="4754636" cy="5420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sz="26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𝑅𝑒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6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6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TW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altLang="zh-TW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TW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altLang="zh-TW" sz="26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6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altLang="zh-TW" sz="26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60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TW" altLang="en-US" sz="26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</m:e>
                            </m:func>
                          </m:e>
                          <m:sub>
                            <m:r>
                              <a:rPr lang="en-US" altLang="zh-TW" sz="26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6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zh-TW" altLang="en-US" sz="2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00" y="2204864"/>
                  <a:ext cx="4754636" cy="54200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橢圓 15"/>
            <p:cNvSpPr/>
            <p:nvPr/>
          </p:nvSpPr>
          <p:spPr>
            <a:xfrm>
              <a:off x="2303872" y="2204920"/>
              <a:ext cx="936000" cy="5040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3366983" y="1895651"/>
                  <a:ext cx="7729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983" y="1895651"/>
                  <a:ext cx="77296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5106987" y="1948190"/>
                  <a:ext cx="7729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987" y="1948190"/>
                  <a:ext cx="77296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線單箭頭接點 19"/>
            <p:cNvCxnSpPr/>
            <p:nvPr/>
          </p:nvCxnSpPr>
          <p:spPr>
            <a:xfrm flipH="1">
              <a:off x="3104542" y="2125683"/>
              <a:ext cx="322554" cy="15836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 flipH="1">
              <a:off x="4896851" y="2190682"/>
              <a:ext cx="300012" cy="15836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/>
          <p:cNvGrpSpPr/>
          <p:nvPr/>
        </p:nvGrpSpPr>
        <p:grpSpPr>
          <a:xfrm>
            <a:off x="540000" y="2851084"/>
            <a:ext cx="2009948" cy="564847"/>
            <a:chOff x="540000" y="2851084"/>
            <a:chExt cx="2009948" cy="5648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540000" y="2851084"/>
                  <a:ext cx="2009948" cy="505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sz="2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600" i="1">
                                <a:latin typeface="Cambria Math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altLang="zh-TW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600" i="1" smtClean="0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sz="26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zh-TW" altLang="en-US" sz="2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00" y="2851084"/>
                  <a:ext cx="2009948" cy="50590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橢圓 24"/>
            <p:cNvSpPr/>
            <p:nvPr/>
          </p:nvSpPr>
          <p:spPr>
            <a:xfrm>
              <a:off x="547620" y="2911931"/>
              <a:ext cx="504056" cy="504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540000" y="2996952"/>
            <a:ext cx="6336704" cy="1059280"/>
            <a:chOff x="540000" y="2996952"/>
            <a:chExt cx="6336704" cy="1059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540000" y="3429000"/>
                  <a:ext cx="6336704" cy="543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TW" sz="2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sz="2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zh-TW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zh-TW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  <m:r>
                              <a:rPr lang="zh-TW" alt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TW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zh-TW" sz="2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TW" sz="2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TW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TW" sz="260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60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TW" sz="26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600" b="0" i="1" smtClean="0"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sz="26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600" b="0" i="1" smtClean="0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TW" altLang="en-US" sz="2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00" y="3429000"/>
                  <a:ext cx="6336704" cy="54399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橢圓 11"/>
            <p:cNvSpPr/>
            <p:nvPr/>
          </p:nvSpPr>
          <p:spPr>
            <a:xfrm>
              <a:off x="1115616" y="3362328"/>
              <a:ext cx="1368000" cy="684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橢圓 29"/>
            <p:cNvSpPr/>
            <p:nvPr/>
          </p:nvSpPr>
          <p:spPr>
            <a:xfrm>
              <a:off x="2519896" y="3372232"/>
              <a:ext cx="1080000" cy="6840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5277291" y="2996952"/>
                  <a:ext cx="7729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7291" y="2996952"/>
                  <a:ext cx="772969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/>
            <p:cNvCxnSpPr/>
            <p:nvPr/>
          </p:nvCxnSpPr>
          <p:spPr>
            <a:xfrm>
              <a:off x="5621977" y="3284984"/>
              <a:ext cx="0" cy="2697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6111180" y="3933056"/>
              <a:ext cx="360000" cy="0"/>
            </a:xfrm>
            <a:prstGeom prst="line">
              <a:avLst/>
            </a:prstGeom>
            <a:ln w="38100" cmpd="dbl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782901" y="5589240"/>
                <a:ext cx="165573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60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6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26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sSub>
                        <m:sSubPr>
                          <m:ctrlPr>
                            <a:rPr lang="en-US" altLang="zh-TW" sz="2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01" y="5589240"/>
                <a:ext cx="1655736" cy="49244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939836" y="499866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36" y="4998667"/>
                <a:ext cx="385041" cy="4001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3077225" y="4869160"/>
                <a:ext cx="3496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225" y="4869160"/>
                <a:ext cx="349646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5623932" y="4354056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932" y="4354056"/>
                <a:ext cx="37459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5645725" y="4725144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725" y="4725144"/>
                <a:ext cx="37459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7719566" y="5566380"/>
                <a:ext cx="804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566" y="5566380"/>
                <a:ext cx="80419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7728245" y="5024224"/>
                <a:ext cx="804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245" y="5024224"/>
                <a:ext cx="80419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7587657" y="4725144"/>
                <a:ext cx="804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657" y="4725144"/>
                <a:ext cx="804195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7426337" y="4437112"/>
                <a:ext cx="5213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337" y="4437112"/>
                <a:ext cx="52136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6295047" y="4765496"/>
                <a:ext cx="5342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47" y="4765496"/>
                <a:ext cx="534249" cy="400110"/>
              </a:xfrm>
              <a:prstGeom prst="rect">
                <a:avLst/>
              </a:prstGeom>
              <a:blipFill rotWithShape="1">
                <a:blip r:embed="rId2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6871111" y="3861048"/>
                <a:ext cx="5593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𝐼𝑚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11" y="3861048"/>
                <a:ext cx="559320" cy="40011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7299625" y="5661248"/>
                <a:ext cx="511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625" y="5661248"/>
                <a:ext cx="511743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7947697" y="5303728"/>
                <a:ext cx="5381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𝑅𝑒</m:t>
                      </m:r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697" y="5303728"/>
                <a:ext cx="538161" cy="400110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119726" y="4499828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726" y="4499828"/>
                <a:ext cx="334579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5140444" y="4931876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444" y="4931876"/>
                <a:ext cx="334579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5220072" y="517838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178380"/>
                <a:ext cx="334579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5220072" y="550794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507940"/>
                <a:ext cx="334579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字方塊 1"/>
          <p:cNvSpPr txBox="1">
            <a:spLocks noChangeArrowheads="1"/>
          </p:cNvSpPr>
          <p:nvPr/>
        </p:nvSpPr>
        <p:spPr bwMode="auto">
          <a:xfrm>
            <a:off x="3635375" y="476250"/>
            <a:ext cx="2881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P.32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1.0)</a:t>
            </a:r>
            <a:endParaRPr lang="zh-TW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9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0"/>
          <p:cNvSpPr>
            <a:spLocks noChangeArrowheads="1"/>
          </p:cNvSpPr>
          <p:nvPr/>
        </p:nvSpPr>
        <p:spPr bwMode="auto">
          <a:xfrm>
            <a:off x="0" y="34850"/>
            <a:ext cx="9144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180000" anchor="ctr"/>
          <a:lstStyle>
            <a:lvl1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Scaling</a:t>
            </a:r>
          </a:p>
        </p:txBody>
      </p:sp>
      <p:graphicFrame>
        <p:nvGraphicFramePr>
          <p:cNvPr id="5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078719"/>
              </p:ext>
            </p:extLst>
          </p:nvPr>
        </p:nvGraphicFramePr>
        <p:xfrm>
          <a:off x="1187450" y="898450"/>
          <a:ext cx="11826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0" name="方程式" r:id="rId3" imgW="406048" imgH="406048" progId="Equation.3">
                  <p:embed/>
                </p:oleObj>
              </mc:Choice>
              <mc:Fallback>
                <p:oleObj name="方程式" r:id="rId3" imgW="406048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898450"/>
                        <a:ext cx="11826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12"/>
          <p:cNvSpPr txBox="1">
            <a:spLocks noChangeArrowheads="1"/>
          </p:cNvSpPr>
          <p:nvPr/>
        </p:nvSpPr>
        <p:spPr bwMode="auto">
          <a:xfrm>
            <a:off x="1692275" y="777800"/>
            <a:ext cx="72723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600" dirty="0">
                <a:latin typeface="Times New Roman" pitchFamily="18" charset="0"/>
                <a:cs typeface="Times New Roman" pitchFamily="18" charset="0"/>
              </a:rPr>
              <a:t>positive real number</a:t>
            </a:r>
          </a:p>
        </p:txBody>
      </p:sp>
      <p:graphicFrame>
        <p:nvGraphicFramePr>
          <p:cNvPr id="7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461141"/>
              </p:ext>
            </p:extLst>
          </p:nvPr>
        </p:nvGraphicFramePr>
        <p:xfrm>
          <a:off x="1133475" y="2132856"/>
          <a:ext cx="3705225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1" name="方程式" r:id="rId5" imgW="1307532" imgH="431613" progId="Equation.3">
                  <p:embed/>
                </p:oleObj>
              </mc:Choice>
              <mc:Fallback>
                <p:oleObj name="方程式" r:id="rId5" imgW="130753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132856"/>
                        <a:ext cx="3705225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14"/>
          <p:cNvSpPr>
            <a:spLocks noChangeArrowheads="1"/>
          </p:cNvSpPr>
          <p:nvPr/>
        </p:nvSpPr>
        <p:spPr bwMode="auto">
          <a:xfrm>
            <a:off x="2274888" y="1401688"/>
            <a:ext cx="67516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periodic with period 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kumimoji="0" lang="el-GR" altLang="zh-TW" sz="2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fundamental frequency </a:t>
            </a:r>
            <a:r>
              <a:rPr kumimoji="0" lang="el-GR" altLang="zh-TW" sz="2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αω</a:t>
            </a:r>
            <a:r>
              <a:rPr kumimoji="0" lang="en-US" altLang="zh-TW" sz="2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kumimoji="0" lang="zh-TW" altLang="en-US" sz="26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0" y="3068960"/>
            <a:ext cx="91440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11874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70000"/>
            </a:pPr>
            <a:r>
              <a:rPr kumimoji="0" lang="en-US" altLang="zh-TW" sz="26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zh-TW" sz="260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unchanged, but 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l-GR" altLang="zh-TW" sz="2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and each harmonic component are different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55084"/>
            <a:ext cx="2670048" cy="2761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39552" y="4077072"/>
                <a:ext cx="7052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77072"/>
                <a:ext cx="705258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39323" y="5733256"/>
                <a:ext cx="8543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zh-TW" alt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23" y="5733256"/>
                <a:ext cx="85433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335848" y="3892307"/>
                <a:ext cx="4003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848" y="3892307"/>
                <a:ext cx="400302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836440" y="5085184"/>
                <a:ext cx="6869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zh-TW" alt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440" y="5085184"/>
                <a:ext cx="686983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937265" y="5812884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altLang="zh-TW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zh-TW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265" y="5812884"/>
                <a:ext cx="868443" cy="4001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483768" y="4548678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altLang="zh-TW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zh-TW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548678"/>
                <a:ext cx="868443" cy="4001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300440" y="4244762"/>
                <a:ext cx="1378454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zh-TW" alt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440" y="4244762"/>
                <a:ext cx="1378454" cy="78380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553067" y="5517232"/>
                <a:ext cx="10189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067" y="5517232"/>
                <a:ext cx="1018933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190724" y="5949280"/>
                <a:ext cx="2762551" cy="848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zh-TW" alt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/</m:t>
                          </m:r>
                          <m:r>
                            <a:rPr lang="zh-TW" alt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den>
                      </m:f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zh-TW" alt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zh-TW" alt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den>
                      </m:f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724" y="5949280"/>
                <a:ext cx="2762551" cy="84843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99"/>
          <a:stretch/>
        </p:blipFill>
        <p:spPr bwMode="auto">
          <a:xfrm>
            <a:off x="395288" y="2658661"/>
            <a:ext cx="8364537" cy="236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539552" y="5113759"/>
            <a:ext cx="7632848" cy="1671042"/>
            <a:chOff x="539552" y="5013176"/>
            <a:chExt cx="7632848" cy="16710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/>
                <p:cNvSpPr txBox="1"/>
                <p:nvPr/>
              </p:nvSpPr>
              <p:spPr>
                <a:xfrm>
                  <a:off x="539552" y="5013176"/>
                  <a:ext cx="7632848" cy="900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groupChrPr>
                              <m:e>
                                <m: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sz="2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groupChr>
                            <m:sSup>
                              <m:sSup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sSubSup>
                                  <m:sSubSupPr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  <m:lim/>
                        </m:limLow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" name="文字方塊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2" y="5013176"/>
                  <a:ext cx="7632848" cy="90095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/>
                <p:cNvSpPr txBox="1"/>
                <p:nvPr/>
              </p:nvSpPr>
              <p:spPr>
                <a:xfrm>
                  <a:off x="1979712" y="5497546"/>
                  <a:ext cx="5544616" cy="1186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TW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712" y="5497546"/>
                  <a:ext cx="5544616" cy="118667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0" y="26035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180000" anchor="ctr"/>
          <a:lstStyle>
            <a:lvl1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Multiplication</a:t>
            </a:r>
          </a:p>
        </p:txBody>
      </p:sp>
      <p:graphicFrame>
        <p:nvGraphicFramePr>
          <p:cNvPr id="7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110835"/>
              </p:ext>
            </p:extLst>
          </p:nvPr>
        </p:nvGraphicFramePr>
        <p:xfrm>
          <a:off x="763588" y="1246168"/>
          <a:ext cx="5943456" cy="1462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7" name="方程式" r:id="rId6" imgW="2476440" imgH="609480" progId="Equation.3">
                  <p:embed/>
                </p:oleObj>
              </mc:Choice>
              <mc:Fallback>
                <p:oleObj name="方程式" r:id="rId6" imgW="24764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246168"/>
                        <a:ext cx="5943456" cy="1462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355976" y="5755322"/>
            <a:ext cx="3672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 representation</a:t>
            </a:r>
            <a:endParaRPr lang="zh-TW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4763" y="259200"/>
            <a:ext cx="9144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180000" anchor="ctr"/>
          <a:lstStyle>
            <a:lvl1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Conjugation</a:t>
            </a:r>
          </a:p>
        </p:txBody>
      </p:sp>
      <p:graphicFrame>
        <p:nvGraphicFramePr>
          <p:cNvPr id="6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336400"/>
              </p:ext>
            </p:extLst>
          </p:nvPr>
        </p:nvGraphicFramePr>
        <p:xfrm>
          <a:off x="1173163" y="1421011"/>
          <a:ext cx="3770312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3" name="方程式" r:id="rId3" imgW="1282700" imgH="533400" progId="Equation.3">
                  <p:embed/>
                </p:oleObj>
              </mc:Choice>
              <mc:Fallback>
                <p:oleObj name="方程式" r:id="rId3" imgW="12827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1421011"/>
                        <a:ext cx="3770312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971600" y="3717032"/>
                <a:ext cx="5472608" cy="583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TW" sz="26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TW" sz="26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TW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TW" sz="2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altLang="zh-TW" sz="2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</m:d>
                        </m:e>
                        <m:sup>
                          <m:r>
                            <a:rPr lang="en-US" altLang="zh-TW" sz="26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TW" sz="2600" dirty="0" smtClean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717032"/>
                <a:ext cx="5472608" cy="58355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橢圓 7"/>
          <p:cNvSpPr/>
          <p:nvPr/>
        </p:nvSpPr>
        <p:spPr>
          <a:xfrm>
            <a:off x="1484123" y="3793235"/>
            <a:ext cx="576064" cy="576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001325" y="4509120"/>
            <a:ext cx="576064" cy="576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084781" y="3748359"/>
            <a:ext cx="1008000" cy="576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932267" y="4509120"/>
                <a:ext cx="77720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2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altLang="zh-TW" sz="2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TW" altLang="zh-TW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267" y="4509120"/>
                <a:ext cx="777200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525337" y="4581128"/>
                <a:ext cx="1015919" cy="505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6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sz="2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TW" sz="2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337" y="4581128"/>
                <a:ext cx="1015919" cy="5053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/>
          <p:cNvSpPr/>
          <p:nvPr/>
        </p:nvSpPr>
        <p:spPr>
          <a:xfrm>
            <a:off x="4614279" y="4518990"/>
            <a:ext cx="972000" cy="61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2209800" y="4549140"/>
            <a:ext cx="2315537" cy="1243266"/>
          </a:xfrm>
          <a:custGeom>
            <a:avLst/>
            <a:gdLst>
              <a:gd name="connsiteX0" fmla="*/ 0 w 2514600"/>
              <a:gd name="connsiteY0" fmla="*/ 0 h 1243266"/>
              <a:gd name="connsiteX1" fmla="*/ 1562100 w 2514600"/>
              <a:gd name="connsiteY1" fmla="*/ 1226820 h 1243266"/>
              <a:gd name="connsiteX2" fmla="*/ 2514600 w 2514600"/>
              <a:gd name="connsiteY2" fmla="*/ 594360 h 124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1243266">
                <a:moveTo>
                  <a:pt x="0" y="0"/>
                </a:moveTo>
                <a:cubicBezTo>
                  <a:pt x="571500" y="563880"/>
                  <a:pt x="1143000" y="1127760"/>
                  <a:pt x="1562100" y="1226820"/>
                </a:cubicBezTo>
                <a:cubicBezTo>
                  <a:pt x="1981200" y="1325880"/>
                  <a:pt x="2247900" y="960120"/>
                  <a:pt x="2514600" y="59436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0" y="26035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180000" anchor="ctr"/>
          <a:lstStyle>
            <a:lvl1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Differentiation</a:t>
            </a:r>
          </a:p>
        </p:txBody>
      </p:sp>
      <p:graphicFrame>
        <p:nvGraphicFramePr>
          <p:cNvPr id="5" name="物件 2"/>
          <p:cNvGraphicFramePr>
            <a:graphicFrameLocks noChangeAspect="1"/>
          </p:cNvGraphicFramePr>
          <p:nvPr/>
        </p:nvGraphicFramePr>
        <p:xfrm>
          <a:off x="962025" y="1049338"/>
          <a:ext cx="36099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6" name="方程式" r:id="rId3" imgW="1333500" imgH="368300" progId="Equation.3">
                  <p:embed/>
                </p:oleObj>
              </mc:Choice>
              <mc:Fallback>
                <p:oleObj name="方程式" r:id="rId3" imgW="1333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1049338"/>
                        <a:ext cx="36099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302" y="1357888"/>
            <a:ext cx="1360170" cy="17830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830152"/>
            <a:ext cx="2468880" cy="25511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818" y="5018181"/>
            <a:ext cx="1800454" cy="1780337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907211" y="2060848"/>
            <a:ext cx="4888925" cy="816138"/>
            <a:chOff x="619179" y="2276872"/>
            <a:chExt cx="4888925" cy="8161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/>
                <p:cNvSpPr txBox="1"/>
                <p:nvPr/>
              </p:nvSpPr>
              <p:spPr>
                <a:xfrm>
                  <a:off x="619179" y="2276872"/>
                  <a:ext cx="4888925" cy="793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 </m:t>
                        </m:r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zh-TW" alt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/>
                                <a:ea typeface="Cambria Math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" name="文字方塊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179" y="2276872"/>
                  <a:ext cx="4888925" cy="79355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2843768" y="2420888"/>
              <a:ext cx="1260000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2812058" y="2723678"/>
                  <a:ext cx="661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 </m:t>
                        </m:r>
                        <m:r>
                          <a:rPr lang="en-US" altLang="zh-TW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058" y="2723678"/>
                  <a:ext cx="66171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312026" y="3489902"/>
                <a:ext cx="59824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𝐼𝑚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026" y="3489902"/>
                <a:ext cx="598241" cy="43088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808603" y="4839496"/>
                <a:ext cx="57400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𝑅𝑒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603" y="4839496"/>
                <a:ext cx="574003" cy="43088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525691" y="4969887"/>
                <a:ext cx="70179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sz="2200" i="1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691" y="4969887"/>
                <a:ext cx="701795" cy="43088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659762" y="1780644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altLang="zh-TW" sz="20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762" y="1780644"/>
                <a:ext cx="868443" cy="4001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668214" y="2207306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altLang="zh-TW" sz="20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214" y="2207306"/>
                <a:ext cx="868443" cy="4001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686564" y="2608932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altLang="zh-TW" sz="20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=3</m:t>
                      </m:r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564" y="2608932"/>
                <a:ext cx="868443" cy="4001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987824" y="3068960"/>
                <a:ext cx="309634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altLang="zh-TW" sz="2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⋅[</m:t>
                      </m:r>
                      <m:func>
                        <m:funcPr>
                          <m:ctrlPr>
                            <a:rPr lang="en-US" altLang="zh-TW" sz="2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2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func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func>
                        <m:funcPr>
                          <m:ctrlPr>
                            <a:rPr lang="en-US" altLang="zh-TW" sz="2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2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func>
                      <m:r>
                        <a:rPr lang="en-US" altLang="zh-TW" sz="2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altLang="zh-TW" sz="22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068960"/>
                <a:ext cx="3096344" cy="430887"/>
              </a:xfrm>
              <a:prstGeom prst="rect">
                <a:avLst/>
              </a:prstGeom>
              <a:blipFill rotWithShape="1">
                <a:blip r:embed="rId16"/>
                <a:stretch>
                  <a:fillRect l="-984" b="-15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682200" y="3462121"/>
                <a:ext cx="498726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200" y="3462121"/>
                <a:ext cx="498726" cy="67666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788024" y="3462121"/>
                <a:ext cx="498726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462121"/>
                <a:ext cx="498726" cy="67666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003456" y="4229800"/>
                <a:ext cx="309634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200" b="0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sz="22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2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2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func>
                      <m:r>
                        <a:rPr lang="en-US" altLang="zh-TW" sz="2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TW" sz="2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func>
                        <m:funcPr>
                          <m:ctrlP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200" b="0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sz="22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2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2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TW" sz="22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456" y="4229800"/>
                <a:ext cx="3096344" cy="430887"/>
              </a:xfrm>
              <a:prstGeom prst="rect">
                <a:avLst/>
              </a:prstGeom>
              <a:blipFill rotWithShape="1">
                <a:blip r:embed="rId19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/>
          <p:cNvCxnSpPr/>
          <p:nvPr/>
        </p:nvCxnSpPr>
        <p:spPr>
          <a:xfrm>
            <a:off x="3518168" y="3482678"/>
            <a:ext cx="828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4896128" y="3481200"/>
            <a:ext cx="828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005854" y="4636800"/>
            <a:ext cx="828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3394472" y="4638165"/>
            <a:ext cx="1116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4286882" y="3516499"/>
            <a:ext cx="17428" cy="8128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418668" y="3501008"/>
            <a:ext cx="17428" cy="8128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627784" y="5859389"/>
                <a:ext cx="1509644" cy="514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6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sz="26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600" i="1">
                              <a:latin typeface="Cambria Math"/>
                              <a:ea typeface="Cambria Math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zh-TW" sz="26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600" b="0" i="1" smtClean="0">
                                  <a:latin typeface="Cambria Math"/>
                                  <a:ea typeface="Cambria Math"/>
                                </a:rPr>
                                <m:t>90</m:t>
                              </m:r>
                            </m:e>
                            <m:sup>
                              <m:r>
                                <a:rPr lang="en-US" altLang="zh-TW" sz="2600" i="1" smtClean="0">
                                  <a:latin typeface="Cambria Math"/>
                                  <a:ea typeface="Cambria Math"/>
                                </a:rPr>
                                <m:t>∘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859389"/>
                <a:ext cx="1509644" cy="51475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721346" y="5070326"/>
                <a:ext cx="498726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346" y="5070326"/>
                <a:ext cx="498726" cy="67666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721346" y="5905834"/>
                <a:ext cx="498726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346" y="5905834"/>
                <a:ext cx="498726" cy="67666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020751" y="5065712"/>
                <a:ext cx="97590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20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zh-TW" altLang="en-US" sz="22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altLang="zh-TW" sz="2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751" y="5065712"/>
                <a:ext cx="975908" cy="43088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7020272" y="5753147"/>
                <a:ext cx="101438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20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zh-TW" altLang="en-US" sz="2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altLang="zh-TW" sz="2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5753147"/>
                <a:ext cx="1014380" cy="43088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7020272" y="6295623"/>
                <a:ext cx="118590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2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altLang="zh-TW" sz="2200" b="0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sz="220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zh-TW" altLang="en-US" sz="22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altLang="zh-TW" sz="2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6295623"/>
                <a:ext cx="1185902" cy="43088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矩形 3"/>
          <p:cNvSpPr>
            <a:spLocks noChangeArrowheads="1"/>
          </p:cNvSpPr>
          <p:nvPr/>
        </p:nvSpPr>
        <p:spPr bwMode="auto">
          <a:xfrm>
            <a:off x="0" y="259200"/>
            <a:ext cx="9144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180000" anchor="ctr"/>
          <a:lstStyle>
            <a:lvl1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buSzPct val="70000"/>
              <a:buFont typeface="Wingdings" pitchFamily="2" charset="2"/>
              <a:buChar char="l"/>
            </a:pPr>
            <a:r>
              <a:rPr kumimoji="0" lang="en-US" altLang="zh-TW" sz="3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Parseval’s</a:t>
            </a: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Relation</a:t>
            </a:r>
          </a:p>
        </p:txBody>
      </p:sp>
      <p:graphicFrame>
        <p:nvGraphicFramePr>
          <p:cNvPr id="38917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820960"/>
              </p:ext>
            </p:extLst>
          </p:nvPr>
        </p:nvGraphicFramePr>
        <p:xfrm>
          <a:off x="961200" y="1196752"/>
          <a:ext cx="3957637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75" name="方程式" r:id="rId3" imgW="1346200" imgH="431800" progId="Equation.3">
                  <p:embed/>
                </p:oleObj>
              </mc:Choice>
              <mc:Fallback>
                <p:oleObj name="方程式" r:id="rId3" imgW="1346200" imgH="4318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200" y="1196752"/>
                        <a:ext cx="3957637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039411"/>
              </p:ext>
            </p:extLst>
          </p:nvPr>
        </p:nvGraphicFramePr>
        <p:xfrm>
          <a:off x="942974" y="4057650"/>
          <a:ext cx="4205089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76" name="方程式" r:id="rId5" imgW="1371600" imgH="355320" progId="Equation.3">
                  <p:embed/>
                </p:oleObj>
              </mc:Choice>
              <mc:Fallback>
                <p:oleObj name="方程式" r:id="rId5" imgW="1371600" imgH="35532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4" y="4057650"/>
                        <a:ext cx="4205089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矩形 6"/>
          <p:cNvSpPr>
            <a:spLocks noChangeArrowheads="1"/>
          </p:cNvSpPr>
          <p:nvPr/>
        </p:nvSpPr>
        <p:spPr bwMode="auto">
          <a:xfrm>
            <a:off x="961200" y="5705288"/>
            <a:ext cx="533899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180000" anchor="ctr">
            <a:spAutoFit/>
          </a:bodyPr>
          <a:lstStyle>
            <a:lvl1pPr marL="12954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eaLnBrk="1" hangingPunct="1">
              <a:buSzPct val="70000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 power in the 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US" altLang="zh-TW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harmonic component in a period 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38920" name="矩形 7"/>
          <p:cNvSpPr>
            <a:spLocks noChangeArrowheads="1"/>
          </p:cNvSpPr>
          <p:nvPr/>
        </p:nvSpPr>
        <p:spPr bwMode="auto">
          <a:xfrm>
            <a:off x="827584" y="2849160"/>
            <a:ext cx="49685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180000" anchor="ctr">
            <a:spAutoFit/>
          </a:bodyPr>
          <a:lstStyle>
            <a:lvl1pPr marL="12954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eaLnBrk="1" hangingPunct="1">
              <a:buSzPct val="70000"/>
            </a:pPr>
            <a:r>
              <a:rPr kumimoji="0"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total average power in a period </a:t>
            </a:r>
            <a:r>
              <a:rPr kumimoji="0" lang="en-US" altLang="zh-TW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>
                <a:spLocks noChangeAspect="1"/>
              </p:cNvSpPr>
              <p:nvPr/>
            </p:nvSpPr>
            <p:spPr>
              <a:xfrm>
                <a:off x="5940152" y="1196752"/>
                <a:ext cx="2957511" cy="1603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TW" sz="280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altLang="zh-TW" sz="2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80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TW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8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8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/>
                        <a:cs typeface="Times New Roman" panose="020206030504050203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zh-TW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196752"/>
                <a:ext cx="2957511" cy="1603452"/>
              </a:xfrm>
              <a:prstGeom prst="rect">
                <a:avLst/>
              </a:prstGeom>
              <a:blipFill rotWithShape="1">
                <a:blip r:embed="rId7"/>
                <a:stretch>
                  <a:fillRect l="-3885" b="-676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825" y="311150"/>
            <a:ext cx="8640763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163195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36000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i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3.4 Fourier Series Representation of </a:t>
            </a:r>
          </a:p>
          <a:p>
            <a:pPr marL="1116000" lvl="1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i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Discrete-time Periodic Signals</a:t>
            </a:r>
            <a:endParaRPr kumimoji="0" lang="zh-TW" altLang="en-US" sz="4000" b="1" i="1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28775"/>
            <a:ext cx="9144000" cy="20923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Harmonically related signal sets</a:t>
            </a:r>
            <a:endParaRPr kumimoji="0" lang="en-US" altLang="zh-TW" sz="2600" kern="100" dirty="0">
              <a:latin typeface="Times New Roman"/>
              <a:ea typeface="標楷體"/>
            </a:endParaRPr>
          </a:p>
        </p:txBody>
      </p:sp>
      <p:graphicFrame>
        <p:nvGraphicFramePr>
          <p:cNvPr id="41989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865959"/>
              </p:ext>
            </p:extLst>
          </p:nvPr>
        </p:nvGraphicFramePr>
        <p:xfrm>
          <a:off x="619125" y="2492375"/>
          <a:ext cx="2513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1" name="方程式" r:id="rId3" imgW="990360" imgH="215640" progId="Equation.3">
                  <p:embed/>
                </p:oleObj>
              </mc:Choice>
              <mc:Fallback>
                <p:oleObj name="方程式" r:id="rId3" imgW="990360" imgH="21564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492375"/>
                        <a:ext cx="2513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555635"/>
              </p:ext>
            </p:extLst>
          </p:nvPr>
        </p:nvGraphicFramePr>
        <p:xfrm>
          <a:off x="1116013" y="4005064"/>
          <a:ext cx="535305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2" name="方程式" r:id="rId5" imgW="2197100" imgH="368300" progId="Equation.3">
                  <p:embed/>
                </p:oleObj>
              </mc:Choice>
              <mc:Fallback>
                <p:oleObj name="方程式" r:id="rId5" imgW="2197100" imgH="3683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05064"/>
                        <a:ext cx="535305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矩形 6"/>
          <p:cNvSpPr>
            <a:spLocks noChangeArrowheads="1"/>
          </p:cNvSpPr>
          <p:nvPr/>
        </p:nvSpPr>
        <p:spPr bwMode="auto">
          <a:xfrm>
            <a:off x="0" y="4883279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1150938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70000"/>
            </a:pPr>
            <a:r>
              <a:rPr kumimoji="0"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 with period </a:t>
            </a:r>
            <a:endParaRPr kumimoji="0" lang="en-US" altLang="zh-TW" sz="28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992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002162"/>
              </p:ext>
            </p:extLst>
          </p:nvPr>
        </p:nvGraphicFramePr>
        <p:xfrm>
          <a:off x="3265488" y="4843264"/>
          <a:ext cx="1763712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3" name="方程式" r:id="rId7" imgW="774360" imgH="342720" progId="Equation.3">
                  <p:embed/>
                </p:oleObj>
              </mc:Choice>
              <mc:Fallback>
                <p:oleObj name="方程式" r:id="rId7" imgW="774360" imgH="34272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4843264"/>
                        <a:ext cx="1763712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862006"/>
              </p:ext>
            </p:extLst>
          </p:nvPr>
        </p:nvGraphicFramePr>
        <p:xfrm>
          <a:off x="1258888" y="5521126"/>
          <a:ext cx="24479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4" name="方程式" r:id="rId9" imgW="965200" imgH="228600" progId="Equation.3">
                  <p:embed/>
                </p:oleObj>
              </mc:Choice>
              <mc:Fallback>
                <p:oleObj name="方程式" r:id="rId9" imgW="965200" imgH="22860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521126"/>
                        <a:ext cx="24479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0" y="5501397"/>
            <a:ext cx="9144000" cy="52322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3672000" lvl="6">
              <a:buSzPct val="70000"/>
              <a:defRPr/>
            </a:pPr>
            <a:r>
              <a:rPr kumimoji="0" lang="en-US" altLang="zh-TW" sz="28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only N distinct signals in the set</a:t>
            </a:r>
            <a:endParaRPr kumimoji="0" lang="en-US" altLang="zh-TW" sz="2800" i="1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9290" y="2490271"/>
            <a:ext cx="59872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periodic with fundamental period </a:t>
            </a:r>
            <a:r>
              <a:rPr lang="en-US" altLang="zh-TW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矩形 2"/>
          <p:cNvSpPr>
            <a:spLocks noChangeArrowheads="1"/>
          </p:cNvSpPr>
          <p:nvPr/>
        </p:nvSpPr>
        <p:spPr bwMode="auto">
          <a:xfrm>
            <a:off x="0" y="212725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/>
            <a:r>
              <a:rPr lang="en-US" altLang="zh-TW" sz="3600" b="1" u="sng">
                <a:solidFill>
                  <a:srgbClr val="000000"/>
                </a:solidFill>
                <a:latin typeface="Times New Roman" pitchFamily="18" charset="0"/>
              </a:rPr>
              <a:t>Harmonically Related Exponentials for Periodic Signals</a:t>
            </a:r>
          </a:p>
        </p:txBody>
      </p:sp>
      <p:sp>
        <p:nvSpPr>
          <p:cNvPr id="12297" name="文字方塊 8"/>
          <p:cNvSpPr txBox="1">
            <a:spLocks noChangeArrowheads="1"/>
          </p:cNvSpPr>
          <p:nvPr/>
        </p:nvSpPr>
        <p:spPr bwMode="auto">
          <a:xfrm>
            <a:off x="3808412" y="5356373"/>
            <a:ext cx="4868043" cy="1015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7800" indent="-1778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All with period </a:t>
            </a:r>
            <a:r>
              <a:rPr lang="en-US" altLang="zh-TW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T: integer multiples of </a:t>
            </a:r>
            <a:r>
              <a:rPr lang="el-GR" altLang="zh-TW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sz="2000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TW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7800" indent="-177800" eaLnBrk="1" hangingPunct="1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7800" indent="-1778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Discrete </a:t>
            </a:r>
            <a:r>
              <a:rPr lang="en-US" altLang="zh-TW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 frequency </a:t>
            </a:r>
            <a:r>
              <a:rPr lang="en-US" altLang="zh-TW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domain</a:t>
            </a:r>
            <a:endParaRPr lang="zh-TW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41488"/>
            <a:ext cx="3172968" cy="3803904"/>
          </a:xfrm>
          <a:prstGeom prst="rect">
            <a:avLst/>
          </a:prstGeom>
        </p:spPr>
      </p:pic>
      <p:sp>
        <p:nvSpPr>
          <p:cNvPr id="11" name="文字方塊 5"/>
          <p:cNvSpPr txBox="1">
            <a:spLocks noChangeArrowheads="1"/>
          </p:cNvSpPr>
          <p:nvPr/>
        </p:nvSpPr>
        <p:spPr bwMode="auto">
          <a:xfrm>
            <a:off x="1844278" y="1700808"/>
            <a:ext cx="351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dirty="0" smtClean="0"/>
              <a:t>T</a:t>
            </a: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5"/>
              <p:cNvSpPr txBox="1">
                <a:spLocks noChangeArrowheads="1"/>
              </p:cNvSpPr>
              <p:nvPr/>
            </p:nvSpPr>
            <p:spPr bwMode="auto">
              <a:xfrm>
                <a:off x="1907605" y="1900893"/>
                <a:ext cx="5762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605" y="1900893"/>
                <a:ext cx="576262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319" r="-7447" b="-153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5"/>
              <p:cNvSpPr txBox="1">
                <a:spLocks noChangeArrowheads="1"/>
              </p:cNvSpPr>
              <p:nvPr/>
            </p:nvSpPr>
            <p:spPr bwMode="auto">
              <a:xfrm>
                <a:off x="1547862" y="3218519"/>
                <a:ext cx="863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862" y="3218519"/>
                <a:ext cx="863898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5"/>
              <p:cNvSpPr txBox="1">
                <a:spLocks noChangeArrowheads="1"/>
              </p:cNvSpPr>
              <p:nvPr/>
            </p:nvSpPr>
            <p:spPr bwMode="auto">
              <a:xfrm>
                <a:off x="1548000" y="4077072"/>
                <a:ext cx="863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8000" y="4077072"/>
                <a:ext cx="863898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5"/>
              <p:cNvSpPr txBox="1">
                <a:spLocks noChangeArrowheads="1"/>
              </p:cNvSpPr>
              <p:nvPr/>
            </p:nvSpPr>
            <p:spPr bwMode="auto">
              <a:xfrm>
                <a:off x="1547862" y="5005328"/>
                <a:ext cx="863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862" y="5005328"/>
                <a:ext cx="863898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5"/>
              <p:cNvSpPr txBox="1">
                <a:spLocks noChangeArrowheads="1"/>
              </p:cNvSpPr>
              <p:nvPr/>
            </p:nvSpPr>
            <p:spPr bwMode="auto">
              <a:xfrm>
                <a:off x="3712520" y="2204864"/>
                <a:ext cx="49944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2520" y="2204864"/>
                <a:ext cx="499440" cy="400110"/>
              </a:xfrm>
              <a:prstGeom prst="rect">
                <a:avLst/>
              </a:prstGeom>
              <a:blipFill rotWithShape="1">
                <a:blip r:embed="rId7"/>
                <a:stretch>
                  <a:fillRect r="-12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5"/>
              <p:cNvSpPr txBox="1">
                <a:spLocks noChangeArrowheads="1"/>
              </p:cNvSpPr>
              <p:nvPr/>
            </p:nvSpPr>
            <p:spPr bwMode="auto">
              <a:xfrm>
                <a:off x="3711599" y="2924944"/>
                <a:ext cx="5003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1599" y="2924944"/>
                <a:ext cx="500361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5"/>
              <p:cNvSpPr txBox="1">
                <a:spLocks noChangeArrowheads="1"/>
              </p:cNvSpPr>
              <p:nvPr/>
            </p:nvSpPr>
            <p:spPr bwMode="auto">
              <a:xfrm>
                <a:off x="3712520" y="3717032"/>
                <a:ext cx="49944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2520" y="3717032"/>
                <a:ext cx="499440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12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5"/>
              <p:cNvSpPr txBox="1">
                <a:spLocks noChangeArrowheads="1"/>
              </p:cNvSpPr>
              <p:nvPr/>
            </p:nvSpPr>
            <p:spPr bwMode="auto">
              <a:xfrm>
                <a:off x="3712520" y="4581128"/>
                <a:ext cx="49944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2520" y="4581128"/>
                <a:ext cx="499440" cy="400110"/>
              </a:xfrm>
              <a:prstGeom prst="rect">
                <a:avLst/>
              </a:prstGeom>
              <a:blipFill rotWithShape="1">
                <a:blip r:embed="rId10"/>
                <a:stretch>
                  <a:fillRect r="-12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4283968" y="1381547"/>
            <a:ext cx="4824536" cy="1039341"/>
            <a:chOff x="4283968" y="1381547"/>
            <a:chExt cx="4824536" cy="10393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5"/>
                <p:cNvSpPr txBox="1">
                  <a:spLocks noChangeArrowheads="1"/>
                </p:cNvSpPr>
                <p:nvPr/>
              </p:nvSpPr>
              <p:spPr bwMode="auto">
                <a:xfrm>
                  <a:off x="4283968" y="1694770"/>
                  <a:ext cx="4824536" cy="3847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14:m>
                    <m:oMath xmlns:m="http://schemas.openxmlformats.org/officeDocument/2006/math">
                      <m:r>
                        <a:rPr lang="en-US" altLang="zh-TW" sz="1900" b="0" i="1" smtClean="0">
                          <a:latin typeface="Cambria Math"/>
                        </a:rPr>
                        <m:t>𝑉</m:t>
                      </m:r>
                      <m:r>
                        <a:rPr lang="en-US" altLang="zh-TW" sz="1900" b="0" i="1" smtClean="0">
                          <a:latin typeface="Cambria Math"/>
                        </a:rPr>
                        <m:t>={</m:t>
                      </m:r>
                      <m:r>
                        <a:rPr lang="en-US" altLang="zh-TW" sz="19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19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19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1900" b="0" i="1" smtClean="0">
                          <a:latin typeface="Cambria Math"/>
                        </a:rPr>
                        <m:t>)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19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9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19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19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TW" sz="19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a14:m>
                  <a:r>
                    <a:rPr lang="zh-TW" altLang="en-US" sz="1900" dirty="0" smtClean="0">
                      <a:latin typeface="+mn-lt"/>
                    </a:rPr>
                    <a:t> </a:t>
                  </a:r>
                  <a:r>
                    <a:rPr lang="en-US" altLang="zh-TW" sz="1900" dirty="0" smtClean="0">
                      <a:latin typeface="+mn-lt"/>
                    </a:rPr>
                    <a:t>periodic</a:t>
                  </a:r>
                  <a:r>
                    <a:rPr lang="en-US" altLang="zh-TW" sz="1900" dirty="0">
                      <a:latin typeface="+mn-lt"/>
                    </a:rPr>
                    <a:t>, fundamental </a:t>
                  </a:r>
                  <a:r>
                    <a:rPr lang="en-US" altLang="zh-TW" sz="1900" dirty="0" smtClean="0">
                      <a:latin typeface="+mn-lt"/>
                    </a:rPr>
                    <a:t>period</a:t>
                  </a:r>
                  <a:endParaRPr lang="zh-TW" altLang="en-US" sz="19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1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3968" y="1694770"/>
                  <a:ext cx="4824536" cy="3847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19048" b="-18254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4932040" y="1988870"/>
                  <a:ext cx="5348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1988870"/>
                  <a:ext cx="53489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5466930" y="1381547"/>
                  <a:ext cx="5348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930" y="1381547"/>
                  <a:ext cx="534890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5972889" y="2051556"/>
                  <a:ext cx="1073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)}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889" y="2051556"/>
                  <a:ext cx="107382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867774"/>
            <a:ext cx="2313432" cy="10424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005064"/>
            <a:ext cx="2313432" cy="804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132010" y="4149080"/>
                <a:ext cx="511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zh-TW" altLang="en-US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10" y="4149080"/>
                <a:ext cx="511614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34386" y="417448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386" y="4174481"/>
                <a:ext cx="365806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372200" y="4611906"/>
                <a:ext cx="639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kumimoji="0" lang="zh-TW" altLang="en-US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611906"/>
                <a:ext cx="63985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948264" y="4725144"/>
                <a:ext cx="639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  <m:r>
                            <a:rPr kumimoji="0" lang="zh-TW" altLang="en-US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725144"/>
                <a:ext cx="639854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253690" y="4211796"/>
                <a:ext cx="639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  <m:r>
                            <a:rPr kumimoji="0" lang="zh-TW" altLang="en-US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90" y="4211796"/>
                <a:ext cx="639854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660232" y="4182948"/>
                <a:ext cx="613693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7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17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  <m:r>
                            <a:rPr kumimoji="0" lang="zh-TW" altLang="en-US" sz="17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sz="17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17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182948"/>
                <a:ext cx="613693" cy="353943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7812360" y="4011741"/>
                <a:ext cx="4093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𝜔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4011741"/>
                <a:ext cx="409343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7812360" y="3356992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b="0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3356992"/>
                <a:ext cx="370934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924232" y="3618629"/>
                <a:ext cx="16638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0   1  2   3   4   5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32" y="3618629"/>
                <a:ext cx="1663886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5688356" y="3131676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356" y="3131676"/>
                <a:ext cx="473142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6150403" y="2873317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403" y="2873317"/>
                <a:ext cx="46782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619138" y="2924944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138" y="2924944"/>
                <a:ext cx="473142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6953861" y="2683108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861" y="2683108"/>
                <a:ext cx="473142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7244680" y="2908753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680" y="2908753"/>
                <a:ext cx="473142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5"/>
              <p:cNvSpPr txBox="1">
                <a:spLocks noChangeArrowheads="1"/>
              </p:cNvSpPr>
              <p:nvPr/>
            </p:nvSpPr>
            <p:spPr bwMode="auto">
              <a:xfrm>
                <a:off x="5435898" y="5589240"/>
                <a:ext cx="5762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5898" y="5589240"/>
                <a:ext cx="576262" cy="400110"/>
              </a:xfrm>
              <a:prstGeom prst="rect">
                <a:avLst/>
              </a:prstGeom>
              <a:blipFill rotWithShape="1">
                <a:blip r:embed="rId32"/>
                <a:stretch>
                  <a:fillRect l="-5319" r="-7447" b="-1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128437" y="3410783"/>
                <a:ext cx="1024961" cy="415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dirty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i="1" dirty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altLang="zh-TW" i="1" dirty="0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i="1" dirty="0">
                                  <a:latin typeface="Cambria Math"/>
                                </a:rPr>
                                <m:t>2</m:t>
                              </m:r>
                              <m:r>
                                <a:rPr lang="zh-TW" altLang="en-US" i="1" dirty="0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 dirty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437" y="3410783"/>
                <a:ext cx="1024961" cy="415627"/>
              </a:xfrm>
              <a:prstGeom prst="rect">
                <a:avLst/>
              </a:prstGeom>
              <a:blipFill rotWithShape="1">
                <a:blip r:embed="rId3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879082" y="3573408"/>
                <a:ext cx="50385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16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altLang="zh-TW" sz="16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082" y="3573408"/>
                <a:ext cx="503858" cy="338554"/>
              </a:xfrm>
              <a:prstGeom prst="rect">
                <a:avLst/>
              </a:prstGeom>
              <a:blipFill rotWithShape="1">
                <a:blip r:embed="rId35"/>
                <a:stretch>
                  <a:fillRect r="-1205" b="-8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9"/>
          <p:cNvSpPr txBox="1">
            <a:spLocks noChangeArrowheads="1"/>
          </p:cNvSpPr>
          <p:nvPr/>
        </p:nvSpPr>
        <p:spPr bwMode="auto">
          <a:xfrm>
            <a:off x="3708400" y="828675"/>
            <a:ext cx="2879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(P. 11 of 3.0)</a:t>
            </a:r>
            <a:endParaRPr lang="zh-TW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4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矩形 2"/>
          <p:cNvSpPr>
            <a:spLocks noChangeArrowheads="1"/>
          </p:cNvSpPr>
          <p:nvPr/>
        </p:nvSpPr>
        <p:spPr bwMode="auto">
          <a:xfrm>
            <a:off x="0" y="19050"/>
            <a:ext cx="7011988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Continuous/Discrete Sinusoidals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3999586" cy="2337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004048" y="1484784"/>
                <a:ext cx="3816424" cy="826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TW" sz="240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 smtClean="0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TW" sz="240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func>
                                <m:funcPr>
                                  <m:ctrlPr>
                                    <a:rPr lang="en-US" altLang="zh-TW" sz="2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 i="0" smtClean="0">
                                      <a:latin typeface="Cambria Math"/>
                                      <a:ea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+2</m:t>
                                      </m:r>
                                      <m:r>
                                        <a:rPr lang="zh-TW" alt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/>
                                      <a:ea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i="1">
                                          <a:latin typeface="Cambria Math"/>
                                          <a:ea typeface="Cambria Math"/>
                                        </a:rPr>
                                        <m:t>+2</m:t>
                                      </m:r>
                                      <m:r>
                                        <a:rPr lang="zh-TW" altLang="en-US" sz="2400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484784"/>
                <a:ext cx="3816424" cy="8267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004048" y="2348880"/>
                <a:ext cx="3168352" cy="786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TW" sz="240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zh-TW" altLang="en-US" sz="24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348880"/>
                <a:ext cx="3168352" cy="7865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79512" y="126876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68760"/>
                <a:ext cx="720080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3361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252718" y="2104896"/>
                <a:ext cx="55816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718" y="2104896"/>
                <a:ext cx="558166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V="1">
            <a:off x="3545990" y="3076261"/>
            <a:ext cx="0" cy="249264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907704" y="2298358"/>
            <a:ext cx="117020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51580" y="2298358"/>
            <a:ext cx="117020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98576" y="2033186"/>
            <a:ext cx="117020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840" y="2022138"/>
            <a:ext cx="117020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57296" y="2298358"/>
            <a:ext cx="117020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b="0" dirty="0" smtClean="0">
                <a:solidFill>
                  <a:srgbClr val="FF0000"/>
                </a:solidFill>
                <a:ea typeface="Cambria Math"/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09560" y="2298358"/>
            <a:ext cx="117020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b="0" dirty="0" smtClean="0">
                <a:solidFill>
                  <a:srgbClr val="FF0000"/>
                </a:solidFill>
                <a:ea typeface="Cambria Math"/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3933056"/>
            <a:ext cx="2976372" cy="269519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00" y="4725144"/>
            <a:ext cx="2862072" cy="1508760"/>
          </a:xfrm>
          <a:prstGeom prst="rect">
            <a:avLst/>
          </a:prstGeom>
        </p:spPr>
      </p:pic>
      <p:sp>
        <p:nvSpPr>
          <p:cNvPr id="21" name="向右箭號 20"/>
          <p:cNvSpPr/>
          <p:nvPr/>
        </p:nvSpPr>
        <p:spPr>
          <a:xfrm rot="10800000">
            <a:off x="4468742" y="5085184"/>
            <a:ext cx="607314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79512" y="4536021"/>
                <a:ext cx="670183" cy="413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0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TW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536021"/>
                <a:ext cx="670183" cy="41331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843808" y="5280653"/>
                <a:ext cx="8717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280653"/>
                <a:ext cx="871713" cy="4001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843808" y="4581128"/>
                <a:ext cx="8717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581128"/>
                <a:ext cx="871713" cy="4001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483768" y="4149080"/>
                <a:ext cx="8717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149080"/>
                <a:ext cx="871713" cy="4001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907704" y="3861048"/>
                <a:ext cx="8717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861048"/>
                <a:ext cx="871713" cy="4001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971600" y="3892986"/>
                <a:ext cx="8717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892986"/>
                <a:ext cx="871713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258040" y="5379164"/>
                <a:ext cx="6552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sz="2000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040" y="5379164"/>
                <a:ext cx="655244" cy="4001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95609" y="5441032"/>
                <a:ext cx="1243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(</m:t>
                          </m:r>
                          <m:r>
                            <a:rPr lang="zh-TW" altLang="en-US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+2</m:t>
                      </m:r>
                      <m:r>
                        <a:rPr lang="zh-TW" altLang="en-US" i="1">
                          <a:latin typeface="Cambria Math"/>
                        </a:rPr>
                        <m:t>𝜋</m:t>
                      </m:r>
                      <m:r>
                        <a:rPr lang="en-US" altLang="zh-TW" i="1">
                          <a:latin typeface="Cambria Math"/>
                        </a:rPr>
                        <m:t>)</m:t>
                      </m:r>
                      <m:r>
                        <a:rPr lang="en-US" altLang="zh-TW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09" y="5441032"/>
                <a:ext cx="1243546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211602" y="5071700"/>
                <a:ext cx="503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𝑅𝑒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602" y="5071700"/>
                <a:ext cx="50391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"/>
          <p:cNvSpPr txBox="1">
            <a:spLocks noChangeArrowheads="1"/>
          </p:cNvSpPr>
          <p:nvPr/>
        </p:nvSpPr>
        <p:spPr bwMode="auto">
          <a:xfrm>
            <a:off x="6804025" y="449263"/>
            <a:ext cx="2089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P.36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1.0)</a:t>
            </a:r>
            <a:endParaRPr lang="zh-TW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3131840" y="1094264"/>
                <a:ext cx="19442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/>
                                  <a:ea typeface="Cambria Math"/>
                                </a:rPr>
                                <m:t>+2</m:t>
                              </m:r>
                              <m:r>
                                <a:rPr lang="zh-TW" altLang="en-US" sz="20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094264"/>
                <a:ext cx="1944216" cy="400110"/>
              </a:xfrm>
              <a:prstGeom prst="rect">
                <a:avLst/>
              </a:prstGeom>
              <a:blipFill rotWithShape="1">
                <a:blip r:embed="rId20"/>
                <a:stretch>
                  <a:fillRect r="-1254"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882892" y="1097787"/>
                <a:ext cx="10479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892" y="1097787"/>
                <a:ext cx="1047916" cy="400110"/>
              </a:xfrm>
              <a:prstGeom prst="rect">
                <a:avLst/>
              </a:prstGeom>
              <a:blipFill rotWithShape="1">
                <a:blip r:embed="rId2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257958" y="3275692"/>
                <a:ext cx="13860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TW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958" y="3275692"/>
                <a:ext cx="1386050" cy="400110"/>
              </a:xfrm>
              <a:prstGeom prst="rect">
                <a:avLst/>
              </a:prstGeom>
              <a:blipFill rotWithShape="1">
                <a:blip r:embed="rId2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211960" y="3295309"/>
                <a:ext cx="10479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295309"/>
                <a:ext cx="1047916" cy="400110"/>
              </a:xfrm>
              <a:prstGeom prst="rect">
                <a:avLst/>
              </a:prstGeom>
              <a:blipFill rotWithShape="1">
                <a:blip r:embed="rId2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1609998" y="3539286"/>
                <a:ext cx="5593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𝐼𝑚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998" y="3539286"/>
                <a:ext cx="559320" cy="40011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8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88"/>
            <a:ext cx="9131300" cy="597058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</a:t>
            </a:r>
          </a:p>
          <a:p>
            <a:pPr marL="730800" lvl="1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Harmonically related discrete-time signal sets</a:t>
            </a:r>
          </a:p>
          <a:p>
            <a:pPr marL="1512000" lvl="2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226250" lvl="2" fontAlgn="auto">
              <a:spcBef>
                <a:spcPts val="1200"/>
              </a:spcBef>
              <a:spcAft>
                <a:spcPts val="0"/>
              </a:spcAft>
              <a:buSzPct val="70000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/>
              <a:ea typeface="新細明體" charset="-120"/>
            </a:endParaRPr>
          </a:p>
          <a:p>
            <a:pPr marL="769050" lvl="1" fontAlgn="auto">
              <a:spcBef>
                <a:spcPts val="1200"/>
              </a:spcBef>
              <a:spcAft>
                <a:spcPts val="0"/>
              </a:spcAft>
              <a:buSzPct val="70000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/>
                <a:ea typeface="新細明體" charset="-120"/>
              </a:rPr>
              <a:t>all with common period N</a:t>
            </a:r>
          </a:p>
          <a:p>
            <a:pPr marL="1226250" lvl="2" fontAlgn="auto">
              <a:spcBef>
                <a:spcPts val="1200"/>
              </a:spcBef>
              <a:spcAft>
                <a:spcPts val="0"/>
              </a:spcAft>
              <a:buSzPct val="70000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/>
              <a:ea typeface="新細明體" charset="-120"/>
            </a:endParaRPr>
          </a:p>
          <a:p>
            <a:pPr marL="1226250" lvl="2" fontAlgn="auto">
              <a:spcBef>
                <a:spcPts val="1200"/>
              </a:spcBef>
              <a:spcAft>
                <a:spcPts val="0"/>
              </a:spcAft>
              <a:buSzPct val="70000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/>
              <a:ea typeface="新細明體" charset="-120"/>
            </a:endParaRPr>
          </a:p>
          <a:p>
            <a:pPr marL="769050" lvl="1" fontAlgn="auto">
              <a:spcBef>
                <a:spcPts val="1200"/>
              </a:spcBef>
              <a:spcAft>
                <a:spcPts val="0"/>
              </a:spcAft>
              <a:buSzPct val="70000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/>
                <a:ea typeface="新細明體" charset="-120"/>
              </a:rPr>
              <a:t>This is different from continuous case. Only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/>
                <a:ea typeface="新細明體" charset="-120"/>
              </a:rPr>
              <a:t>N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/>
                <a:ea typeface="新細明體" charset="-120"/>
              </a:rPr>
              <a:t> distinct signals in this set.</a:t>
            </a:r>
            <a:endParaRPr kumimoji="0" lang="zh-TW" altLang="en-US" sz="30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45059" name="物件 2"/>
          <p:cNvGraphicFramePr>
            <a:graphicFrameLocks noChangeAspect="1"/>
          </p:cNvGraphicFramePr>
          <p:nvPr/>
        </p:nvGraphicFramePr>
        <p:xfrm>
          <a:off x="755650" y="1844675"/>
          <a:ext cx="74723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2" name="Equation" r:id="rId3" imgW="2463800" imgH="342900" progId="Equation.3">
                  <p:embed/>
                </p:oleObj>
              </mc:Choice>
              <mc:Fallback>
                <p:oleObj name="Equation" r:id="rId3" imgW="2463800" imgH="3429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44675"/>
                        <a:ext cx="747236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物件 3"/>
          <p:cNvGraphicFramePr>
            <a:graphicFrameLocks noChangeAspect="1"/>
          </p:cNvGraphicFramePr>
          <p:nvPr/>
        </p:nvGraphicFramePr>
        <p:xfrm>
          <a:off x="971550" y="3860800"/>
          <a:ext cx="3035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3" name="方程式" r:id="rId5" imgW="965200" imgH="228600" progId="Equation.3">
                  <p:embed/>
                </p:oleObj>
              </mc:Choice>
              <mc:Fallback>
                <p:oleObj name="方程式" r:id="rId5" imgW="965200" imgH="2286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0800"/>
                        <a:ext cx="30353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文字方塊 4"/>
          <p:cNvSpPr txBox="1">
            <a:spLocks noChangeArrowheads="1"/>
          </p:cNvSpPr>
          <p:nvPr/>
        </p:nvSpPr>
        <p:spPr bwMode="auto">
          <a:xfrm>
            <a:off x="6588125" y="468313"/>
            <a:ext cx="230435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P.42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1.0)</a:t>
            </a:r>
            <a:endParaRPr lang="zh-TW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0161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Determination of </a:t>
            </a:r>
            <a:r>
              <a:rPr kumimoji="0" lang="en-US" altLang="zh-TW" sz="3000" i="1" dirty="0" err="1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a</a:t>
            </a:r>
            <a:r>
              <a:rPr kumimoji="0" lang="en-US" altLang="zh-TW" sz="3000" i="1" baseline="-25000" dirty="0" err="1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k</a:t>
            </a:r>
            <a:endParaRPr kumimoji="0" lang="en-US" altLang="zh-TW" sz="2600" i="1" kern="100" baseline="-25000" dirty="0">
              <a:latin typeface="Times New Roman"/>
              <a:ea typeface="標楷體"/>
            </a:endParaRPr>
          </a:p>
        </p:txBody>
      </p:sp>
      <p:grpSp>
        <p:nvGrpSpPr>
          <p:cNvPr id="15363" name="群組 9"/>
          <p:cNvGrpSpPr>
            <a:grpSpLocks/>
          </p:cNvGrpSpPr>
          <p:nvPr/>
        </p:nvGrpSpPr>
        <p:grpSpPr bwMode="auto">
          <a:xfrm>
            <a:off x="1096963" y="5055889"/>
            <a:ext cx="7754937" cy="1541463"/>
            <a:chOff x="1097467" y="4762648"/>
            <a:chExt cx="7754904" cy="1541463"/>
          </a:xfrm>
        </p:grpSpPr>
        <p:graphicFrame>
          <p:nvGraphicFramePr>
            <p:cNvPr id="15368" name="物件 3"/>
            <p:cNvGraphicFramePr>
              <a:graphicFrameLocks noChangeAspect="1"/>
            </p:cNvGraphicFramePr>
            <p:nvPr/>
          </p:nvGraphicFramePr>
          <p:xfrm>
            <a:off x="1097467" y="4762648"/>
            <a:ext cx="3514710" cy="154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28" name="方程式" r:id="rId3" imgW="1384300" imgH="660400" progId="Equation.3">
                    <p:embed/>
                  </p:oleObj>
                </mc:Choice>
                <mc:Fallback>
                  <p:oleObj name="方程式" r:id="rId3" imgW="1384300" imgH="660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7467" y="4762648"/>
                          <a:ext cx="3514710" cy="1541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9" name="文字方塊 4"/>
            <p:cNvSpPr txBox="1">
              <a:spLocks noChangeArrowheads="1"/>
            </p:cNvSpPr>
            <p:nvPr/>
          </p:nvSpPr>
          <p:spPr bwMode="auto">
            <a:xfrm>
              <a:off x="4531891" y="4801609"/>
              <a:ext cx="432048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Fourier series coefficients</a:t>
              </a:r>
              <a:endParaRPr kumimoji="0" lang="zh-TW" altLang="en-US" sz="26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70" name="文字方塊 5"/>
            <p:cNvSpPr txBox="1">
              <a:spLocks noChangeArrowheads="1"/>
            </p:cNvSpPr>
            <p:nvPr/>
          </p:nvSpPr>
          <p:spPr bwMode="auto">
            <a:xfrm>
              <a:off x="3686638" y="5748024"/>
              <a:ext cx="432048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dc component</a:t>
              </a:r>
              <a:endParaRPr kumimoji="0" lang="zh-TW" altLang="en-US" sz="26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364" name="群組 8"/>
          <p:cNvGrpSpPr>
            <a:grpSpLocks/>
          </p:cNvGrpSpPr>
          <p:nvPr/>
        </p:nvGrpSpPr>
        <p:grpSpPr bwMode="auto">
          <a:xfrm>
            <a:off x="923925" y="3013075"/>
            <a:ext cx="5965825" cy="1897063"/>
            <a:chOff x="923925" y="2256607"/>
            <a:chExt cx="5965825" cy="1897063"/>
          </a:xfrm>
        </p:grpSpPr>
        <p:graphicFrame>
          <p:nvGraphicFramePr>
            <p:cNvPr id="15365" name="物件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3718057"/>
                </p:ext>
              </p:extLst>
            </p:nvPr>
          </p:nvGraphicFramePr>
          <p:xfrm>
            <a:off x="923925" y="2256607"/>
            <a:ext cx="5965825" cy="189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29" name="方程式" r:id="rId5" imgW="2349360" imgH="812520" progId="Equation.3">
                    <p:embed/>
                  </p:oleObj>
                </mc:Choice>
                <mc:Fallback>
                  <p:oleObj name="方程式" r:id="rId5" imgW="2349360" imgH="8125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3925" y="2256607"/>
                          <a:ext cx="5965825" cy="1897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矩形 6"/>
            <p:cNvSpPr/>
            <p:nvPr/>
          </p:nvSpPr>
          <p:spPr>
            <a:xfrm>
              <a:off x="1285033" y="2354827"/>
              <a:ext cx="612775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891493" y="2348483"/>
              <a:ext cx="1655763" cy="9001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  <p:graphicFrame>
        <p:nvGraphicFramePr>
          <p:cNvPr id="12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000299"/>
              </p:ext>
            </p:extLst>
          </p:nvPr>
        </p:nvGraphicFramePr>
        <p:xfrm>
          <a:off x="899592" y="1916113"/>
          <a:ext cx="277336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30" name="方程式" r:id="rId7" imgW="1091880" imgH="431640" progId="Equation.3">
                  <p:embed/>
                </p:oleObj>
              </mc:Choice>
              <mc:Fallback>
                <p:oleObj name="方程式" r:id="rId7" imgW="1091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916113"/>
                        <a:ext cx="277336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4"/>
          <p:cNvSpPr txBox="1">
            <a:spLocks noChangeArrowheads="1"/>
          </p:cNvSpPr>
          <p:nvPr/>
        </p:nvSpPr>
        <p:spPr bwMode="auto">
          <a:xfrm>
            <a:off x="7020173" y="600869"/>
            <a:ext cx="212382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P.14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3.0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4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1113"/>
            <a:ext cx="91440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150000"/>
              </a:lnSpc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 pitchFamily="18" charset="0"/>
              </a:rPr>
              <a:t>Response of A Linear Time-invariant </a:t>
            </a:r>
          </a:p>
          <a:p>
            <a:pPr lvl="1" eaLnBrk="1" hangingPunct="1"/>
            <a:r>
              <a:rPr lang="en-US" altLang="zh-TW" sz="4000" b="1" u="sng" dirty="0">
                <a:solidFill>
                  <a:srgbClr val="000000"/>
                </a:solidFill>
                <a:latin typeface="Times New Roman" pitchFamily="18" charset="0"/>
              </a:rPr>
              <a:t>System to An Exponential Signal</a:t>
            </a:r>
          </a:p>
          <a:p>
            <a:pPr eaLnBrk="1" hangingPunct="1">
              <a:lnSpc>
                <a:spcPct val="200000"/>
              </a:lnSpc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 Observation</a:t>
            </a:r>
            <a:endParaRPr kumimoji="0" lang="en-US" altLang="zh-TW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640388"/>
            <a:ext cx="9144000" cy="1173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71600" indent="-457200" fontAlgn="auto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–"/>
              <a:tabLst>
                <a:tab pos="803275" algn="l"/>
              </a:tabLst>
              <a:defRPr/>
            </a:pPr>
            <a:r>
              <a:rPr kumimoji="0" lang="en-US" altLang="zh-TW" sz="2600" kern="100" dirty="0">
                <a:latin typeface="Times New Roman"/>
                <a:ea typeface="標楷體"/>
              </a:rPr>
              <a:t>if the input has a single frequency component, the output will be exactly the same single frequency component, except scaled by a constant</a:t>
            </a:r>
            <a:endParaRPr kumimoji="0" lang="zh-TW" altLang="zh-TW" sz="2600" kern="100" dirty="0">
              <a:latin typeface="Times New Roman"/>
              <a:ea typeface="標楷體"/>
            </a:endParaRPr>
          </a:p>
        </p:txBody>
      </p:sp>
      <p:sp>
        <p:nvSpPr>
          <p:cNvPr id="5124" name="文字方塊 13"/>
          <p:cNvSpPr txBox="1">
            <a:spLocks noChangeArrowheads="1"/>
          </p:cNvSpPr>
          <p:nvPr/>
        </p:nvSpPr>
        <p:spPr bwMode="auto">
          <a:xfrm>
            <a:off x="6286500" y="2825750"/>
            <a:ext cx="217328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time-invariant</a:t>
            </a:r>
          </a:p>
          <a:p>
            <a:pPr eaLnBrk="1" hangingPunct="1">
              <a:spcBef>
                <a:spcPts val="800"/>
              </a:spcBef>
            </a:pPr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scaling property</a:t>
            </a:r>
            <a:endParaRPr kumimoji="0" lang="zh-TW" altLang="en-US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25" name="物件 16"/>
          <p:cNvGraphicFramePr>
            <a:graphicFrameLocks noChangeAspect="1"/>
          </p:cNvGraphicFramePr>
          <p:nvPr/>
        </p:nvGraphicFramePr>
        <p:xfrm>
          <a:off x="779463" y="2320925"/>
          <a:ext cx="5133975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6" name="方程式" r:id="rId3" imgW="2032000" imgH="889000" progId="Equation.3">
                  <p:embed/>
                </p:oleObj>
              </mc:Choice>
              <mc:Fallback>
                <p:oleObj name="方程式" r:id="rId3" imgW="2032000" imgH="889000" progId="Equation.3">
                  <p:embed/>
                  <p:pic>
                    <p:nvPicPr>
                      <p:cNvPr id="0" name="物件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2320925"/>
                        <a:ext cx="5133975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物件 17"/>
          <p:cNvGraphicFramePr>
            <a:graphicFrameLocks noChangeAspect="1"/>
          </p:cNvGraphicFramePr>
          <p:nvPr/>
        </p:nvGraphicFramePr>
        <p:xfrm>
          <a:off x="1093788" y="4983163"/>
          <a:ext cx="23733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7" name="方程式" r:id="rId5" imgW="939800" imgH="228600" progId="Equation.3">
                  <p:embed/>
                </p:oleObj>
              </mc:Choice>
              <mc:Fallback>
                <p:oleObj name="方程式" r:id="rId5" imgW="939800" imgH="228600" progId="Equation.3">
                  <p:embed/>
                  <p:pic>
                    <p:nvPicPr>
                      <p:cNvPr id="0" name="物件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4983163"/>
                        <a:ext cx="23733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Line 17"/>
          <p:cNvSpPr>
            <a:spLocks noChangeShapeType="1"/>
          </p:cNvSpPr>
          <p:nvPr/>
        </p:nvSpPr>
        <p:spPr bwMode="auto">
          <a:xfrm flipV="1">
            <a:off x="1568450" y="4365625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8" name="Line 18"/>
          <p:cNvSpPr>
            <a:spLocks noChangeShapeType="1"/>
          </p:cNvSpPr>
          <p:nvPr/>
        </p:nvSpPr>
        <p:spPr bwMode="auto">
          <a:xfrm flipV="1">
            <a:off x="2073275" y="4365625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9" name="文字方塊 20"/>
          <p:cNvSpPr txBox="1">
            <a:spLocks noChangeArrowheads="1"/>
          </p:cNvSpPr>
          <p:nvPr/>
        </p:nvSpPr>
        <p:spPr bwMode="auto">
          <a:xfrm>
            <a:off x="1409700" y="4518025"/>
            <a:ext cx="808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en-US" altLang="zh-TW" sz="2400" i="1">
                <a:latin typeface="Times New Roman" pitchFamily="18" charset="0"/>
                <a:cs typeface="Times New Roman" pitchFamily="18" charset="0"/>
              </a:rPr>
              <a:t>     t</a:t>
            </a:r>
            <a:endParaRPr kumimoji="0" lang="zh-TW" altLang="en-US" sz="2400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5251"/>
            <a:ext cx="9144000" cy="1031501"/>
          </a:xfrm>
          <a:prstGeom prst="rect">
            <a:avLst/>
          </a:prstGeom>
          <a:blipFill rotWithShape="1">
            <a:blip r:embed="rId2"/>
            <a:stretch>
              <a:fillRect b="-13609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0" y="1340768"/>
                <a:ext cx="4788024" cy="2168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0000"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sz="3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altLang="zh-TW" sz="3000" i="1">
                          <a:latin typeface="Cambria Math"/>
                          <a:ea typeface="Cambria Math"/>
                        </a:rPr>
                        <m:t>⋅</m:t>
                      </m:r>
                      <m:sSub>
                        <m:sSubPr>
                          <m:ctrlPr>
                            <a:rPr lang="en-US" altLang="zh-TW" sz="3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3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3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3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30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sz="3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3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3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3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3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3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3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3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  <m:r>
                        <a:rPr lang="en-US" altLang="zh-TW" sz="3000" b="0" i="1" smtClean="0">
                          <a:latin typeface="Cambria Math"/>
                          <a:ea typeface="Cambria Math"/>
                        </a:rPr>
                        <m:t>⋅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30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3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3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TW" sz="3000" dirty="0" smtClean="0"/>
              </a:p>
              <a:p>
                <a:pPr marL="5400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3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30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3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3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30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3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 0,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40768"/>
                <a:ext cx="4788024" cy="21686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4211960" y="2492896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unit vector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 </a:t>
            </a:r>
            <a:endParaRPr lang="zh-TW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0" y="4005064"/>
            <a:ext cx="4644008" cy="1733936"/>
            <a:chOff x="0" y="4005064"/>
            <a:chExt cx="4644008" cy="17339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0" y="4005064"/>
                  <a:ext cx="3203848" cy="1733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40000"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TW" altLang="en-US" sz="30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3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US" altLang="zh-TW" sz="3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sz="3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3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3000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3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3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sz="3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sSub>
                          <m:sSubPr>
                            <m:ctrlPr>
                              <a:rPr lang="en-US" altLang="zh-TW" sz="3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3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3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TW" sz="3000" dirty="0" smtClean="0">
                    <a:solidFill>
                      <a:schemeClr val="tx1"/>
                    </a:solidFill>
                  </a:endParaRPr>
                </a:p>
                <a:p>
                  <a:pPr marL="540000"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3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30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3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3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sz="3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3000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  <m:r>
                          <a:rPr lang="en-US" altLang="zh-TW" sz="3000" b="0" i="1" smtClean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zh-TW" alt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3000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US" altLang="zh-TW" sz="3000" i="1"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sz="3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3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3000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3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3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zh-TW" sz="30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005064"/>
                  <a:ext cx="3203848" cy="173393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字方塊 6"/>
            <p:cNvSpPr txBox="1"/>
            <p:nvPr/>
          </p:nvSpPr>
          <p:spPr>
            <a:xfrm>
              <a:off x="3347864" y="4873195"/>
              <a:ext cx="12961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TW" alt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分析</a:t>
              </a:r>
              <a:r>
                <a:rPr lang="en-US" altLang="zh-TW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字方塊 4"/>
          <p:cNvSpPr txBox="1">
            <a:spLocks noChangeArrowheads="1"/>
          </p:cNvSpPr>
          <p:nvPr/>
        </p:nvSpPr>
        <p:spPr bwMode="auto">
          <a:xfrm>
            <a:off x="4499992" y="600869"/>
            <a:ext cx="230435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P.15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3.0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95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960616"/>
              </p:ext>
            </p:extLst>
          </p:nvPr>
        </p:nvGraphicFramePr>
        <p:xfrm>
          <a:off x="1012825" y="1700213"/>
          <a:ext cx="5588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01" name="方程式" r:id="rId3" imgW="2793960" imgH="812520" progId="Equation.3">
                  <p:embed/>
                </p:oleObj>
              </mc:Choice>
              <mc:Fallback>
                <p:oleObj name="方程式" r:id="rId3" imgW="2793960" imgH="81252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1700213"/>
                        <a:ext cx="55880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205999"/>
              </p:ext>
            </p:extLst>
          </p:nvPr>
        </p:nvGraphicFramePr>
        <p:xfrm>
          <a:off x="971600" y="3398068"/>
          <a:ext cx="17065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02" name="方程式" r:id="rId5" imgW="672808" imgH="228501" progId="Equation.3">
                  <p:embed/>
                </p:oleObj>
              </mc:Choice>
              <mc:Fallback>
                <p:oleObj name="方程式" r:id="rId5" imgW="672808" imgH="228501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398068"/>
                        <a:ext cx="170656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矩形 7"/>
          <p:cNvSpPr>
            <a:spLocks noChangeArrowheads="1"/>
          </p:cNvSpPr>
          <p:nvPr/>
        </p:nvSpPr>
        <p:spPr bwMode="auto">
          <a:xfrm>
            <a:off x="0" y="33985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879725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3336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37941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4251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4708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2598738" lvl="4" eaLnBrk="1" hangingPunct="1">
              <a:buSzPct val="70000"/>
            </a:pPr>
            <a:r>
              <a:rPr kumimoji="0" lang="en-US" altLang="zh-TW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repeat with period </a:t>
            </a: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47109" name="矩形 8"/>
          <p:cNvSpPr>
            <a:spLocks noChangeArrowheads="1"/>
          </p:cNvSpPr>
          <p:nvPr/>
        </p:nvSpPr>
        <p:spPr bwMode="auto">
          <a:xfrm>
            <a:off x="0" y="3969989"/>
            <a:ext cx="914400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11874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900000" eaLnBrk="1" hangingPunct="1">
              <a:lnSpc>
                <a:spcPct val="90000"/>
              </a:lnSpc>
              <a:buSzPct val="70000"/>
            </a:pPr>
            <a:r>
              <a:rPr kumimoji="0" lang="en-US" altLang="zh-TW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Note: both </a:t>
            </a: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and </a:t>
            </a:r>
            <a:r>
              <a:rPr kumimoji="0" lang="en-US" altLang="zh-TW" sz="24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zh-TW" sz="240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are discrete, and periodic with period </a:t>
            </a: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therefore summed over a period of </a:t>
            </a: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9144000" cy="20161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Fourier Series</a:t>
            </a:r>
            <a:endParaRPr kumimoji="0" lang="en-US" altLang="zh-TW" sz="2600" kern="100" dirty="0">
              <a:latin typeface="Times New Roman"/>
              <a:ea typeface="標楷體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08534" y="5928005"/>
                <a:ext cx="4195514" cy="885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90000"/>
                  </a:lnSpc>
                  <a:buFont typeface="Arial" panose="020B0604020202020204" pitchFamily="34" charset="0"/>
                  <a:buChar char="‒"/>
                </a:pP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different values in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TW" sz="2400" b="0" i="1" smtClean="0"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N-dimensional vector space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34" y="5928005"/>
                <a:ext cx="4195514" cy="885371"/>
              </a:xfrm>
              <a:prstGeom prst="rect">
                <a:avLst/>
              </a:prstGeom>
              <a:blipFill rotWithShape="1">
                <a:blip r:embed="rId7"/>
                <a:stretch>
                  <a:fillRect l="-2035" t="-9589" b="-143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814617" y="4684850"/>
            <a:ext cx="57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‒"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61760" y="5445224"/>
                <a:ext cx="2600672" cy="5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TW" altLang="en-US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TW" sz="240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0" y="5445224"/>
                <a:ext cx="2600672" cy="50885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246208" y="4528692"/>
                <a:ext cx="2232248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TW" altLang="en-US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208" y="4528692"/>
                <a:ext cx="2232248" cy="98854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3478456" y="483977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合成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78456" y="549707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1"/>
          <p:cNvSpPr>
            <a:spLocks noChangeArrowheads="1"/>
          </p:cNvSpPr>
          <p:nvPr/>
        </p:nvSpPr>
        <p:spPr bwMode="auto">
          <a:xfrm>
            <a:off x="0" y="19050"/>
            <a:ext cx="40703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Orthogonal Basis</a:t>
            </a:r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214250"/>
              </p:ext>
            </p:extLst>
          </p:nvPr>
        </p:nvGraphicFramePr>
        <p:xfrm>
          <a:off x="467544" y="1412775"/>
          <a:ext cx="5113020" cy="1341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2" name="方程式" r:id="rId3" imgW="2324100" imgH="609600" progId="Equation.3">
                  <p:embed/>
                </p:oleObj>
              </mc:Choice>
              <mc:Fallback>
                <p:oleObj name="方程式" r:id="rId3" imgW="2324100" imgH="609600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12775"/>
                        <a:ext cx="5113020" cy="1341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683568" y="3356992"/>
                <a:ext cx="2880320" cy="1064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sz="2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2600" b="0" i="1" smtClean="0">
                              <a:latin typeface="Cambria Math"/>
                            </a:rPr>
                            <m:t>=&lt;</m:t>
                          </m:r>
                          <m:r>
                            <a:rPr lang="en-US" altLang="zh-TW" sz="26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TW" sz="2600" b="0" i="1" smtClean="0">
                              <a:latin typeface="Cambria Math"/>
                            </a:rPr>
                            <m:t>&gt;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6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6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TW" sz="2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6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TW" sz="26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sz="2600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TW" sz="2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n-US" altLang="zh-TW" sz="2600" b="0" i="1" smtClean="0"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TW" sz="26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sz="26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zh-TW" altLang="en-US" sz="2600" b="0" i="1" smtClean="0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TW" sz="2600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  <m:r>
                                <a:rPr lang="en-US" altLang="zh-TW" sz="26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356992"/>
                <a:ext cx="2880320" cy="10647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55576" y="4907450"/>
                <a:ext cx="5184576" cy="543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60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6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6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60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sz="26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TW" sz="2600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zh-TW" altLang="en-US" sz="2600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altLang="zh-TW" sz="2600" b="0" i="1" smtClean="0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altLang="zh-TW" sz="26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zh-TW" sz="2600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zh-TW" sz="26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600" i="1" smtClean="0">
                          <a:latin typeface="Cambria Math"/>
                          <a:ea typeface="Cambria Math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6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6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6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sz="2600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zh-TW" sz="2600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zh-TW" altLang="en-US" sz="2600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altLang="zh-TW" sz="2600" b="0" i="1" smtClean="0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altLang="zh-TW" sz="26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zh-TW" sz="2600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zh-TW" sz="26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6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6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6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26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⋅</m:t>
                      </m:r>
                      <m:sSub>
                        <m:sSubPr>
                          <m:ctrlPr>
                            <a:rPr lang="en-US" altLang="zh-TW" sz="26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600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26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907450"/>
                <a:ext cx="5184576" cy="5439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75656" y="4437112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/>
                        </a:rPr>
                        <m:t>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437112"/>
                <a:ext cx="432048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5634" b="-3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491880" y="3472552"/>
                <a:ext cx="4968552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/>
                        </a:rPr>
                        <m:t>,  </m:t>
                      </m:r>
                      <m:r>
                        <a:rPr lang="en-US" altLang="zh-TW" sz="2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altLang="zh-TW" sz="2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TW" sz="2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𝑙</m:t>
                      </m:r>
                      <m:r>
                        <a:rPr lang="en-US" altLang="zh-TW" sz="2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=0, ±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, ±2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,⋯</m:t>
                      </m:r>
                    </m:oMath>
                  </m:oMathPara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/>
                      </a:rPr>
                      <m:t>=0 ,</m:t>
                    </m:r>
                  </m:oMath>
                </a14:m>
                <a:r>
                  <a:rPr lang="zh-TW" altLang="en-US" sz="2600" dirty="0" smtClean="0"/>
                  <a:t>         </a:t>
                </a:r>
                <a:r>
                  <a:rPr lang="en-US" altLang="zh-TW" sz="2600" dirty="0" smtClean="0"/>
                  <a:t>else</a:t>
                </a:r>
                <a:endParaRPr lang="zh-TW" altLang="en-US" sz="26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472552"/>
                <a:ext cx="4968552" cy="892552"/>
              </a:xfrm>
              <a:prstGeom prst="rect">
                <a:avLst/>
              </a:prstGeom>
              <a:blipFill rotWithShape="1">
                <a:blip r:embed="rId9"/>
                <a:stretch>
                  <a:fillRect b="-171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0161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Vector Space Interpretation</a:t>
            </a:r>
            <a:endParaRPr kumimoji="0" lang="en-US" altLang="zh-TW" sz="2600" kern="100" dirty="0">
              <a:latin typeface="Times New Roman"/>
              <a:ea typeface="標楷體"/>
            </a:endParaRPr>
          </a:p>
        </p:txBody>
      </p:sp>
      <p:graphicFrame>
        <p:nvGraphicFramePr>
          <p:cNvPr id="48131" name="物件 2"/>
          <p:cNvGraphicFramePr>
            <a:graphicFrameLocks noChangeAspect="1"/>
          </p:cNvGraphicFramePr>
          <p:nvPr/>
        </p:nvGraphicFramePr>
        <p:xfrm>
          <a:off x="1228725" y="2133600"/>
          <a:ext cx="54768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0" name="方程式" r:id="rId3" imgW="2247900" imgH="215900" progId="Equation.3">
                  <p:embed/>
                </p:oleObj>
              </mc:Choice>
              <mc:Fallback>
                <p:oleObj name="方程式" r:id="rId3" imgW="2247900" imgH="2159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133600"/>
                        <a:ext cx="54768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矩形 3"/>
          <p:cNvSpPr>
            <a:spLocks noChangeArrowheads="1"/>
          </p:cNvSpPr>
          <p:nvPr/>
        </p:nvSpPr>
        <p:spPr bwMode="auto">
          <a:xfrm>
            <a:off x="0" y="2636838"/>
            <a:ext cx="9144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16446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buSzPct val="70000"/>
            </a:pP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a vector space</a:t>
            </a:r>
            <a:endParaRPr kumimoji="0" lang="en-US" altLang="zh-TW" sz="2600" i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8133" name="物件 4"/>
          <p:cNvGraphicFramePr>
            <a:graphicFrameLocks noChangeAspect="1"/>
          </p:cNvGraphicFramePr>
          <p:nvPr/>
        </p:nvGraphicFramePr>
        <p:xfrm>
          <a:off x="1366838" y="3465513"/>
          <a:ext cx="4424362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1" name="方程式" r:id="rId5" imgW="1816100" imgH="914400" progId="Equation.3">
                  <p:embed/>
                </p:oleObj>
              </mc:Choice>
              <mc:Fallback>
                <p:oleObj name="方程式" r:id="rId5" imgW="1816100" imgH="9144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3465513"/>
                        <a:ext cx="4424362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0161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Vector Space Interpretation</a:t>
            </a:r>
            <a:endParaRPr kumimoji="0" lang="en-US" altLang="zh-TW" sz="2600" kern="100" dirty="0">
              <a:latin typeface="Times New Roman"/>
              <a:ea typeface="標楷體"/>
            </a:endParaRPr>
          </a:p>
        </p:txBody>
      </p:sp>
      <p:graphicFrame>
        <p:nvGraphicFramePr>
          <p:cNvPr id="49155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688063"/>
              </p:ext>
            </p:extLst>
          </p:nvPr>
        </p:nvGraphicFramePr>
        <p:xfrm>
          <a:off x="1223963" y="1971675"/>
          <a:ext cx="5106987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8" name="方程式" r:id="rId3" imgW="2095200" imgH="507960" progId="Equation.3">
                  <p:embed/>
                </p:oleObj>
              </mc:Choice>
              <mc:Fallback>
                <p:oleObj name="方程式" r:id="rId3" imgW="2095200" imgH="50796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1971675"/>
                        <a:ext cx="5106987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矩形 3"/>
          <p:cNvSpPr>
            <a:spLocks noChangeArrowheads="1"/>
          </p:cNvSpPr>
          <p:nvPr/>
        </p:nvSpPr>
        <p:spPr bwMode="auto">
          <a:xfrm>
            <a:off x="0" y="3113088"/>
            <a:ext cx="9144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16446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buSzPct val="70000"/>
            </a:pP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 set of orthonormal bases</a:t>
            </a:r>
            <a:endParaRPr kumimoji="0" lang="en-US" altLang="zh-TW" sz="2600" i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9157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292477"/>
              </p:ext>
            </p:extLst>
          </p:nvPr>
        </p:nvGraphicFramePr>
        <p:xfrm>
          <a:off x="1381125" y="4090988"/>
          <a:ext cx="5022850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9" name="方程式" r:id="rId5" imgW="2108160" imgH="1104840" progId="Equation.3">
                  <p:embed/>
                </p:oleObj>
              </mc:Choice>
              <mc:Fallback>
                <p:oleObj name="方程式" r:id="rId5" imgW="2108160" imgH="110484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4090988"/>
                        <a:ext cx="5022850" cy="242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9525"/>
            <a:ext cx="9144000" cy="39084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No </a:t>
            </a:r>
            <a:r>
              <a:rPr kumimoji="0" lang="en-US" altLang="zh-TW" sz="3000" dirty="0" smtClean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Convergence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Issue, No Gibbs Phenomenon, </a:t>
            </a:r>
          </a:p>
          <a:p>
            <a:pPr marL="756000" fontAlgn="auto">
              <a:spcBef>
                <a:spcPts val="0"/>
              </a:spcBef>
              <a:spcAft>
                <a:spcPts val="0"/>
              </a:spcAft>
              <a:buSzPct val="70000"/>
              <a:defRPr/>
            </a:pPr>
            <a:r>
              <a:rPr kumimoji="0" lang="en-US" altLang="zh-TW" sz="3000" dirty="0" smtClean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No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Discontinuity</a:t>
            </a:r>
          </a:p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[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n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] has only 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N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 parameters, represented by 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N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 coefficients</a:t>
            </a:r>
          </a:p>
          <a:p>
            <a:pPr marL="1368000" lvl="1" fontAlgn="auto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sum of 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N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 terms gives the exact value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0" y="4005263"/>
            <a:ext cx="9144000" cy="492125"/>
          </a:xfrm>
          <a:prstGeom prst="rect">
            <a:avLst/>
          </a:prstGeom>
          <a:noFill/>
        </p:spPr>
        <p:txBody>
          <a:bodyPr rIns="180000" anchor="ctr"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N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 odd			       </a:t>
            </a:r>
            <a:r>
              <a:rPr kumimoji="0" lang="en-US" altLang="zh-TW" sz="2600" kern="100" dirty="0">
                <a:solidFill>
                  <a:prstClr val="black"/>
                </a:solidFill>
                <a:latin typeface="Arial"/>
                <a:ea typeface="標楷體"/>
                <a:cs typeface="Arial"/>
              </a:rPr>
              <a:t>–  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N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 even</a:t>
            </a:r>
          </a:p>
        </p:txBody>
      </p:sp>
      <p:graphicFrame>
        <p:nvGraphicFramePr>
          <p:cNvPr id="50180" name="物件 4"/>
          <p:cNvGraphicFramePr>
            <a:graphicFrameLocks noChangeAspect="1"/>
          </p:cNvGraphicFramePr>
          <p:nvPr/>
        </p:nvGraphicFramePr>
        <p:xfrm>
          <a:off x="1406525" y="4437063"/>
          <a:ext cx="359727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3" name="方程式" r:id="rId3" imgW="1778000" imgH="889000" progId="Equation.3">
                  <p:embed/>
                </p:oleObj>
              </mc:Choice>
              <mc:Fallback>
                <p:oleObj name="方程式" r:id="rId3" imgW="1778000" imgH="8890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4437063"/>
                        <a:ext cx="3597275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物件 3"/>
          <p:cNvGraphicFramePr>
            <a:graphicFrameLocks noChangeAspect="1"/>
          </p:cNvGraphicFramePr>
          <p:nvPr/>
        </p:nvGraphicFramePr>
        <p:xfrm>
          <a:off x="5572125" y="4437063"/>
          <a:ext cx="30321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4" name="方程式" r:id="rId5" imgW="1498600" imgH="889000" progId="Equation.3">
                  <p:embed/>
                </p:oleObj>
              </mc:Choice>
              <mc:Fallback>
                <p:oleObj name="方程式" r:id="rId5" imgW="1498600" imgH="8890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4437063"/>
                        <a:ext cx="3032125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矩形 5"/>
          <p:cNvSpPr>
            <a:spLocks noChangeArrowheads="1"/>
          </p:cNvSpPr>
          <p:nvPr/>
        </p:nvSpPr>
        <p:spPr bwMode="auto">
          <a:xfrm>
            <a:off x="0" y="6237288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lvl="1" algn="ctr" eaLnBrk="1" hangingPunct="1">
              <a:buSzPct val="70000"/>
            </a:pP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 Fig. 3.18, P.220 of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04813"/>
            <a:ext cx="6892925" cy="622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0161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Properties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Primarily Parallel with those for continuous-time</a:t>
            </a:r>
            <a:endParaRPr kumimoji="0" lang="en-US" altLang="zh-TW" sz="2600" kern="100" dirty="0">
              <a:latin typeface="Times New Roman"/>
              <a:ea typeface="標楷體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348880"/>
            <a:ext cx="9144000" cy="70326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Multiplication</a:t>
            </a:r>
            <a:endParaRPr kumimoji="0" lang="en-US" altLang="zh-TW" sz="2600" kern="100" dirty="0">
              <a:solidFill>
                <a:prstClr val="black"/>
              </a:solidFill>
              <a:latin typeface="Times New Roman"/>
              <a:ea typeface="標楷體"/>
            </a:endParaRPr>
          </a:p>
        </p:txBody>
      </p:sp>
      <p:graphicFrame>
        <p:nvGraphicFramePr>
          <p:cNvPr id="52228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588144"/>
              </p:ext>
            </p:extLst>
          </p:nvPr>
        </p:nvGraphicFramePr>
        <p:xfrm>
          <a:off x="1316038" y="1930400"/>
          <a:ext cx="193032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1" name="方程式" r:id="rId3" imgW="965160" imgH="228600" progId="Equation.3">
                  <p:embed/>
                </p:oleObj>
              </mc:Choice>
              <mc:Fallback>
                <p:oleObj name="方程式" r:id="rId3" imgW="965160" imgH="2286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1930400"/>
                        <a:ext cx="193032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432805"/>
              </p:ext>
            </p:extLst>
          </p:nvPr>
        </p:nvGraphicFramePr>
        <p:xfrm>
          <a:off x="1285875" y="3012951"/>
          <a:ext cx="4038480" cy="134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2" name="方程式" r:id="rId5" imgW="2019240" imgH="672840" progId="Equation.3">
                  <p:embed/>
                </p:oleObj>
              </mc:Choice>
              <mc:Fallback>
                <p:oleObj name="方程式" r:id="rId5" imgW="2019240" imgH="67284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012951"/>
                        <a:ext cx="4038480" cy="134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779912" y="4293097"/>
            <a:ext cx="3240360" cy="492443"/>
          </a:xfrm>
          <a:prstGeom prst="rect">
            <a:avLst/>
          </a:prstGeom>
        </p:spPr>
        <p:txBody>
          <a:bodyPr wrap="square" rIns="180000" anchor="ctr">
            <a:spAutoFit/>
          </a:bodyPr>
          <a:lstStyle/>
          <a:p>
            <a:pPr marL="0" lvl="6">
              <a:buSzPct val="70000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periodic convolution</a:t>
            </a:r>
            <a:endParaRPr kumimoji="0" lang="en-US" altLang="zh-TW" sz="2600" i="1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755576" y="4941143"/>
            <a:ext cx="4084712" cy="1800225"/>
            <a:chOff x="755576" y="1268413"/>
            <a:chExt cx="4084712" cy="180022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95" r="48784"/>
            <a:stretch/>
          </p:blipFill>
          <p:spPr bwMode="auto">
            <a:xfrm>
              <a:off x="1364455" y="1268413"/>
              <a:ext cx="3199925" cy="180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827584" y="1268413"/>
                  <a:ext cx="504056" cy="5245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2600" dirty="0"/>
                </a:p>
              </p:txBody>
            </p:sp>
          </mc:Choice>
          <mc:Fallback xmlns="">
            <p:sp>
              <p:nvSpPr>
                <p:cNvPr id="2" name="文字方塊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1268413"/>
                  <a:ext cx="504056" cy="52456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755576" y="2040337"/>
                  <a:ext cx="504056" cy="5245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6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26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76" y="2040337"/>
                  <a:ext cx="504056" cy="52456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3614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4499992" y="1424389"/>
                  <a:ext cx="34029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600" i="1" smtClean="0"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zh-TW" altLang="en-US" sz="26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992" y="1424389"/>
                  <a:ext cx="340296" cy="4924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4463256" y="2180357"/>
                  <a:ext cx="34029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600" i="1" smtClean="0"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zh-TW" altLang="en-US" sz="26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256" y="2180357"/>
                  <a:ext cx="340296" cy="49244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矩形 3"/>
          <p:cNvSpPr>
            <a:spLocks noChangeArrowheads="1"/>
          </p:cNvSpPr>
          <p:nvPr/>
        </p:nvSpPr>
        <p:spPr bwMode="auto">
          <a:xfrm>
            <a:off x="0" y="0"/>
            <a:ext cx="27289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Shift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39552" y="1045007"/>
                <a:ext cx="4327660" cy="2364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⟷ 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</m:sup>
                      </m:sSup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sz="28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⟷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𝑗𝑘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sz="28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⟷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𝑗𝑘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zh-TW" alt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45007"/>
                <a:ext cx="4327660" cy="23649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0" y="3596823"/>
            <a:ext cx="37227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 Difference</a:t>
            </a:r>
            <a:endParaRPr kumimoji="0" lang="en-US" altLang="zh-TW" sz="3600" b="1" u="sng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259644"/>
              </p:ext>
            </p:extLst>
          </p:nvPr>
        </p:nvGraphicFramePr>
        <p:xfrm>
          <a:off x="492100" y="4705251"/>
          <a:ext cx="5880100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8" name="方程式" r:id="rId4" imgW="2171700" imgH="533400" progId="Equation.3">
                  <p:embed/>
                </p:oleObj>
              </mc:Choice>
              <mc:Fallback>
                <p:oleObj name="方程式" r:id="rId4" imgW="2171700" imgH="5334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00" y="4705251"/>
                        <a:ext cx="5880100" cy="131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13588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 smtClean="0">
                <a:solidFill>
                  <a:srgbClr val="000000"/>
                </a:solidFill>
                <a:latin typeface="Times New Roman"/>
                <a:ea typeface="新細明體" charset="-120"/>
              </a:rPr>
              <a:t>Properties</a:t>
            </a:r>
            <a:endParaRPr lang="en-US" altLang="zh-TW" sz="4000" b="1" u="sng" dirty="0">
              <a:solidFill>
                <a:srgbClr val="000000"/>
              </a:solidFill>
              <a:latin typeface="Times New Roman"/>
              <a:ea typeface="新細明體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70167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</a:t>
            </a:r>
            <a:r>
              <a:rPr kumimoji="0" lang="en-US" altLang="zh-TW" sz="3000" dirty="0" err="1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Parseval’s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Relation</a:t>
            </a:r>
            <a:endParaRPr kumimoji="0" lang="en-US" altLang="zh-TW" sz="3000" kern="100" dirty="0">
              <a:solidFill>
                <a:prstClr val="black"/>
              </a:solidFill>
              <a:latin typeface="Times New Roman"/>
              <a:ea typeface="標楷體"/>
            </a:endParaRPr>
          </a:p>
        </p:txBody>
      </p:sp>
      <p:graphicFrame>
        <p:nvGraphicFramePr>
          <p:cNvPr id="54277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905527"/>
              </p:ext>
            </p:extLst>
          </p:nvPr>
        </p:nvGraphicFramePr>
        <p:xfrm>
          <a:off x="1568450" y="1844824"/>
          <a:ext cx="39179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3" name="方程式" r:id="rId3" imgW="1447800" imgH="419100" progId="Equation.3">
                  <p:embed/>
                </p:oleObj>
              </mc:Choice>
              <mc:Fallback>
                <p:oleObj name="方程式" r:id="rId3" imgW="1447800" imgH="4191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1844824"/>
                        <a:ext cx="391795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Line 7"/>
          <p:cNvSpPr>
            <a:spLocks noChangeShapeType="1"/>
          </p:cNvSpPr>
          <p:nvPr/>
        </p:nvSpPr>
        <p:spPr bwMode="auto">
          <a:xfrm flipV="1">
            <a:off x="2411413" y="3087837"/>
            <a:ext cx="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 flipV="1">
            <a:off x="4932363" y="3087837"/>
            <a:ext cx="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1258888" y="3591074"/>
            <a:ext cx="20891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average power in a period</a:t>
            </a:r>
            <a:endParaRPr lang="zh-TW" altLang="zh-TW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81" name="Text Box 8"/>
          <p:cNvSpPr txBox="1">
            <a:spLocks noChangeArrowheads="1"/>
          </p:cNvSpPr>
          <p:nvPr/>
        </p:nvSpPr>
        <p:spPr bwMode="auto">
          <a:xfrm>
            <a:off x="3995738" y="3591074"/>
            <a:ext cx="3960812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average power in a period for each harmonic component</a:t>
            </a:r>
            <a:endParaRPr lang="zh-TW" altLang="zh-TW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0" y="0"/>
            <a:ext cx="9144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200000"/>
              </a:lnSpc>
            </a:pPr>
            <a:r>
              <a:rPr lang="en-US" altLang="zh-TW" sz="3600" b="1" u="sng">
                <a:solidFill>
                  <a:srgbClr val="000000"/>
                </a:solidFill>
                <a:latin typeface="Times New Roman" pitchFamily="18" charset="0"/>
              </a:rPr>
              <a:t>Input/Output Relationship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899592" y="1052736"/>
            <a:ext cx="4392488" cy="773400"/>
            <a:chOff x="67608" y="1409398"/>
            <a:chExt cx="4392488" cy="773400"/>
          </a:xfrm>
        </p:grpSpPr>
        <p:sp>
          <p:nvSpPr>
            <p:cNvPr id="5" name="矩形 4"/>
            <p:cNvSpPr/>
            <p:nvPr/>
          </p:nvSpPr>
          <p:spPr>
            <a:xfrm>
              <a:off x="1763688" y="1628800"/>
              <a:ext cx="864096" cy="55399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Ins="90000" rtlCol="0" anchor="ctr" anchorCtr="0">
              <a:spAutoFit/>
            </a:bodyPr>
            <a:lstStyle/>
            <a:p>
              <a:pPr>
                <a:spcBef>
                  <a:spcPts val="0"/>
                </a:spcBef>
                <a:buSzPct val="70000"/>
              </a:pPr>
              <a:endParaRPr kumimoji="0" lang="zh-TW" alt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直線單箭頭接點 5"/>
            <p:cNvCxnSpPr>
              <a:stCxn id="5" idx="3"/>
            </p:cNvCxnSpPr>
            <p:nvPr/>
          </p:nvCxnSpPr>
          <p:spPr>
            <a:xfrm>
              <a:off x="2627784" y="1905799"/>
              <a:ext cx="108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>
              <a:off x="683568" y="1904400"/>
              <a:ext cx="108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635896" y="1409398"/>
                  <a:ext cx="824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1409398"/>
                  <a:ext cx="824200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222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67608" y="1410133"/>
                  <a:ext cx="8202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8" y="1410133"/>
                  <a:ext cx="820225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文字方塊 11"/>
          <p:cNvSpPr txBox="1"/>
          <p:nvPr/>
        </p:nvSpPr>
        <p:spPr>
          <a:xfrm>
            <a:off x="0" y="242088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1600" indent="-285750"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kumimoji="0" lang="en-US" altLang="zh-TW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Domain</a:t>
            </a:r>
            <a:endParaRPr kumimoji="0" lang="zh-TW" alt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0" y="4365104"/>
            <a:ext cx="4067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1600" indent="-285750">
              <a:buSzPct val="70000"/>
              <a:buFont typeface="Wingdings" pitchFamily="2" charset="2"/>
              <a:buChar char="l"/>
            </a:pPr>
            <a:r>
              <a:rPr kumimoji="0" lang="en-US" altLang="zh-TW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 Domain</a:t>
            </a:r>
            <a:endParaRPr kumimoji="0" lang="zh-TW" alt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987552" cy="50292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04" y="1727096"/>
            <a:ext cx="1170432" cy="594360"/>
          </a:xfrm>
          <a:prstGeom prst="rect">
            <a:avLst/>
          </a:prstGeom>
        </p:spPr>
      </p:pic>
      <p:grpSp>
        <p:nvGrpSpPr>
          <p:cNvPr id="23" name="群組 22"/>
          <p:cNvGrpSpPr/>
          <p:nvPr/>
        </p:nvGrpSpPr>
        <p:grpSpPr>
          <a:xfrm>
            <a:off x="827584" y="3151360"/>
            <a:ext cx="4928656" cy="967550"/>
            <a:chOff x="827584" y="3151360"/>
            <a:chExt cx="4928656" cy="967550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3212976"/>
              <a:ext cx="4206240" cy="8001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1443040" y="3151361"/>
                  <a:ext cx="82458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zh-TW" alt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𝛿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3040" y="3151361"/>
                  <a:ext cx="824585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222" b="-1842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4932040" y="3151360"/>
                  <a:ext cx="824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h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3151360"/>
                  <a:ext cx="824200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81" b="-1842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/>
            <p:cNvSpPr/>
            <p:nvPr/>
          </p:nvSpPr>
          <p:spPr>
            <a:xfrm>
              <a:off x="1209110" y="3717032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buSzPct val="70000"/>
              </a:pPr>
              <a:r>
                <a:rPr kumimoji="0" lang="en-US" altLang="zh-TW" sz="20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0" lang="zh-TW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067944" y="3718800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buSzPct val="70000"/>
              </a:pPr>
              <a:r>
                <a:rPr kumimoji="0" lang="en-US" altLang="zh-TW" sz="20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0" lang="zh-TW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1691680" y="3573016"/>
                  <a:ext cx="34964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0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573016"/>
                  <a:ext cx="349646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4870426" y="3574800"/>
                  <a:ext cx="34964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0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426" y="3574800"/>
                  <a:ext cx="349646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" y="5013176"/>
            <a:ext cx="4672584" cy="13167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932040" y="5517232"/>
                <a:ext cx="4339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2000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𝜔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517232"/>
                <a:ext cx="433965" cy="4001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049803" y="5589240"/>
                <a:ext cx="4339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2000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𝜔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803" y="5589240"/>
                <a:ext cx="433965" cy="4001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662550" y="5720517"/>
                <a:ext cx="5420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0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zh-TW" alt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50" y="5720517"/>
                <a:ext cx="542008" cy="4001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3481538" y="5695116"/>
                <a:ext cx="5420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0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zh-TW" alt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538" y="5695116"/>
                <a:ext cx="542008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1196279" y="5733256"/>
                <a:ext cx="5479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0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zh-TW" alt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279" y="5733256"/>
                <a:ext cx="547971" cy="4001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1575757" y="5733256"/>
                <a:ext cx="528222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9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zh-TW" altLang="en-US" sz="19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sz="19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19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57" y="5733256"/>
                <a:ext cx="528222" cy="38472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429219" y="5691641"/>
                <a:ext cx="5479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0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zh-TW" alt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219" y="5691641"/>
                <a:ext cx="547971" cy="400110"/>
              </a:xfrm>
              <a:prstGeom prst="rect">
                <a:avLst/>
              </a:prstGeom>
              <a:blipFill rotWithShape="1">
                <a:blip r:embed="rId1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4024029" y="5701653"/>
                <a:ext cx="5479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0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zh-TW" alt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029" y="5701653"/>
                <a:ext cx="547971" cy="40011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850" y="188913"/>
            <a:ext cx="6838950" cy="719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5299" name="矩形 3"/>
          <p:cNvSpPr>
            <a:spLocks noChangeArrowheads="1"/>
          </p:cNvSpPr>
          <p:nvPr/>
        </p:nvSpPr>
        <p:spPr bwMode="auto">
          <a:xfrm>
            <a:off x="0" y="0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358775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150000"/>
              </a:lnSpc>
            </a:pPr>
            <a:r>
              <a:rPr kumimoji="0" lang="en-US" altLang="zh-TW" sz="4000" b="1" i="1">
                <a:latin typeface="Times New Roman" pitchFamily="18" charset="0"/>
                <a:cs typeface="Times New Roman" pitchFamily="18" charset="0"/>
              </a:rPr>
              <a:t>3.5 Application Example</a:t>
            </a:r>
          </a:p>
        </p:txBody>
      </p:sp>
      <p:sp>
        <p:nvSpPr>
          <p:cNvPr id="55300" name="矩形 4"/>
          <p:cNvSpPr>
            <a:spLocks noChangeArrowheads="1"/>
          </p:cNvSpPr>
          <p:nvPr/>
        </p:nvSpPr>
        <p:spPr bwMode="auto">
          <a:xfrm>
            <a:off x="0" y="93662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/>
            <a:r>
              <a:rPr lang="en-US" altLang="zh-TW" sz="4000" b="1" u="sng">
                <a:solidFill>
                  <a:srgbClr val="000000"/>
                </a:solidFill>
                <a:latin typeface="Times New Roman" pitchFamily="18" charset="0"/>
              </a:rPr>
              <a:t>System Characterization</a:t>
            </a:r>
          </a:p>
        </p:txBody>
      </p:sp>
      <p:grpSp>
        <p:nvGrpSpPr>
          <p:cNvPr id="55301" name="群組 33"/>
          <p:cNvGrpSpPr>
            <a:grpSpLocks/>
          </p:cNvGrpSpPr>
          <p:nvPr/>
        </p:nvGrpSpPr>
        <p:grpSpPr bwMode="auto">
          <a:xfrm>
            <a:off x="1131888" y="2022475"/>
            <a:ext cx="6535737" cy="901700"/>
            <a:chOff x="588318" y="2013342"/>
            <a:chExt cx="6537214" cy="902077"/>
          </a:xfrm>
        </p:grpSpPr>
        <p:sp>
          <p:nvSpPr>
            <p:cNvPr id="55322" name="矩形 6"/>
            <p:cNvSpPr>
              <a:spLocks noChangeArrowheads="1"/>
            </p:cNvSpPr>
            <p:nvPr/>
          </p:nvSpPr>
          <p:spPr bwMode="auto">
            <a:xfrm>
              <a:off x="5777086" y="2013342"/>
              <a:ext cx="1348446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], </a:t>
              </a:r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pPr eaLnBrk="1" hangingPunct="1"/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], </a:t>
              </a:r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0" lang="zh-TW" altLang="en-US" sz="2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323" name="Text Box 17"/>
            <p:cNvSpPr txBox="1">
              <a:spLocks noChangeAspect="1" noChangeArrowheads="1"/>
            </p:cNvSpPr>
            <p:nvPr/>
          </p:nvSpPr>
          <p:spPr bwMode="auto">
            <a:xfrm>
              <a:off x="3419872" y="2015419"/>
              <a:ext cx="900000" cy="9000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72000" rIns="72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zh-TW" sz="2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324" name="文字方塊 8"/>
            <p:cNvSpPr txBox="1">
              <a:spLocks noChangeArrowheads="1"/>
            </p:cNvSpPr>
            <p:nvPr/>
          </p:nvSpPr>
          <p:spPr bwMode="auto">
            <a:xfrm>
              <a:off x="588318" y="2013342"/>
              <a:ext cx="1367682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], </a:t>
              </a:r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pPr eaLnBrk="1" hangingPunct="1"/>
              <a:r>
                <a:rPr kumimoji="0" lang="el-GR" altLang="zh-TW" sz="2600" i="1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], </a:t>
              </a:r>
              <a:r>
                <a:rPr kumimoji="0" lang="el-GR" altLang="zh-TW" sz="2600" i="1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0" lang="zh-TW" altLang="en-US" sz="2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325" name="Line 18"/>
            <p:cNvSpPr>
              <a:spLocks noChangeShapeType="1"/>
            </p:cNvSpPr>
            <p:nvPr/>
          </p:nvSpPr>
          <p:spPr bwMode="auto">
            <a:xfrm>
              <a:off x="2004539" y="2457995"/>
              <a:ext cx="13735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6" name="Line 19"/>
            <p:cNvSpPr>
              <a:spLocks noChangeShapeType="1"/>
            </p:cNvSpPr>
            <p:nvPr/>
          </p:nvSpPr>
          <p:spPr bwMode="auto">
            <a:xfrm>
              <a:off x="4355976" y="2469463"/>
              <a:ext cx="1375496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5302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kumimoji="0" lang="zh-TW" altLang="en-US"/>
          </a:p>
        </p:txBody>
      </p:sp>
      <p:sp>
        <p:nvSpPr>
          <p:cNvPr id="55303" name="Rectangle 1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1343025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343025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343025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343025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343025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43025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43025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43025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43025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>
              <a:latin typeface="Arial" charset="0"/>
            </a:endParaRPr>
          </a:p>
        </p:txBody>
      </p:sp>
      <p:grpSp>
        <p:nvGrpSpPr>
          <p:cNvPr id="55304" name="群組 36"/>
          <p:cNvGrpSpPr>
            <a:grpSpLocks/>
          </p:cNvGrpSpPr>
          <p:nvPr/>
        </p:nvGrpSpPr>
        <p:grpSpPr bwMode="auto">
          <a:xfrm>
            <a:off x="5640388" y="4581525"/>
            <a:ext cx="1884362" cy="1712913"/>
            <a:chOff x="4415730" y="4740424"/>
            <a:chExt cx="1884462" cy="1712912"/>
          </a:xfrm>
        </p:grpSpPr>
        <p:sp>
          <p:nvSpPr>
            <p:cNvPr id="55313" name="Line 13"/>
            <p:cNvSpPr>
              <a:spLocks noChangeShapeType="1"/>
            </p:cNvSpPr>
            <p:nvPr/>
          </p:nvSpPr>
          <p:spPr bwMode="auto">
            <a:xfrm>
              <a:off x="4415730" y="5351611"/>
              <a:ext cx="1447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4" name="Line 12"/>
            <p:cNvSpPr>
              <a:spLocks noChangeShapeType="1"/>
            </p:cNvSpPr>
            <p:nvPr/>
          </p:nvSpPr>
          <p:spPr bwMode="auto">
            <a:xfrm>
              <a:off x="4949130" y="4894411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5" name="Line 11"/>
            <p:cNvSpPr>
              <a:spLocks noChangeShapeType="1"/>
            </p:cNvSpPr>
            <p:nvPr/>
          </p:nvSpPr>
          <p:spPr bwMode="auto">
            <a:xfrm>
              <a:off x="5177730" y="4740424"/>
              <a:ext cx="0" cy="6080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6" name="Line 10"/>
            <p:cNvSpPr>
              <a:spLocks noChangeShapeType="1"/>
            </p:cNvSpPr>
            <p:nvPr/>
          </p:nvSpPr>
          <p:spPr bwMode="auto">
            <a:xfrm>
              <a:off x="5406330" y="5008711"/>
              <a:ext cx="0" cy="342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7" name="Line 9"/>
            <p:cNvSpPr>
              <a:spLocks noChangeShapeType="1"/>
            </p:cNvSpPr>
            <p:nvPr/>
          </p:nvSpPr>
          <p:spPr bwMode="auto">
            <a:xfrm>
              <a:off x="5634930" y="5123011"/>
              <a:ext cx="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8" name="Line 8"/>
            <p:cNvSpPr>
              <a:spLocks noChangeShapeType="1"/>
            </p:cNvSpPr>
            <p:nvPr/>
          </p:nvSpPr>
          <p:spPr bwMode="auto">
            <a:xfrm>
              <a:off x="4415730" y="6151711"/>
              <a:ext cx="1447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9" name="Text Box 7"/>
            <p:cNvSpPr txBox="1">
              <a:spLocks noChangeArrowheads="1"/>
            </p:cNvSpPr>
            <p:nvPr/>
          </p:nvSpPr>
          <p:spPr bwMode="auto">
            <a:xfrm>
              <a:off x="5838378" y="5923111"/>
              <a:ext cx="45720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</a:t>
              </a:r>
            </a:p>
          </p:txBody>
        </p:sp>
        <p:sp>
          <p:nvSpPr>
            <p:cNvPr id="55320" name="Line 6"/>
            <p:cNvSpPr>
              <a:spLocks noChangeShapeType="1"/>
            </p:cNvSpPr>
            <p:nvPr/>
          </p:nvSpPr>
          <p:spPr bwMode="auto">
            <a:xfrm>
              <a:off x="5177730" y="5694511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1" name="Text Box 7"/>
            <p:cNvSpPr txBox="1">
              <a:spLocks noChangeArrowheads="1"/>
            </p:cNvSpPr>
            <p:nvPr/>
          </p:nvSpPr>
          <p:spPr bwMode="auto">
            <a:xfrm>
              <a:off x="5842992" y="5085184"/>
              <a:ext cx="45720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n</a:t>
              </a:r>
            </a:p>
          </p:txBody>
        </p:sp>
      </p:grpSp>
      <p:grpSp>
        <p:nvGrpSpPr>
          <p:cNvPr id="55305" name="群組 35"/>
          <p:cNvGrpSpPr>
            <a:grpSpLocks/>
          </p:cNvGrpSpPr>
          <p:nvPr/>
        </p:nvGrpSpPr>
        <p:grpSpPr bwMode="auto">
          <a:xfrm>
            <a:off x="1403350" y="4733925"/>
            <a:ext cx="1352550" cy="1558925"/>
            <a:chOff x="2280642" y="4894411"/>
            <a:chExt cx="1352550" cy="1558925"/>
          </a:xfrm>
        </p:grpSpPr>
        <p:sp>
          <p:nvSpPr>
            <p:cNvPr id="55307" name="Line 14"/>
            <p:cNvSpPr>
              <a:spLocks noChangeShapeType="1"/>
            </p:cNvSpPr>
            <p:nvPr/>
          </p:nvSpPr>
          <p:spPr bwMode="auto">
            <a:xfrm>
              <a:off x="2739330" y="4894411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8" name="Line 5"/>
            <p:cNvSpPr>
              <a:spLocks noChangeShapeType="1"/>
            </p:cNvSpPr>
            <p:nvPr/>
          </p:nvSpPr>
          <p:spPr bwMode="auto">
            <a:xfrm>
              <a:off x="2282130" y="6151711"/>
              <a:ext cx="990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9" name="Line 4"/>
            <p:cNvSpPr>
              <a:spLocks noChangeShapeType="1"/>
            </p:cNvSpPr>
            <p:nvPr/>
          </p:nvSpPr>
          <p:spPr bwMode="auto">
            <a:xfrm>
              <a:off x="2739330" y="5694511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0" name="Text Box 3"/>
            <p:cNvSpPr txBox="1">
              <a:spLocks noChangeArrowheads="1"/>
            </p:cNvSpPr>
            <p:nvPr/>
          </p:nvSpPr>
          <p:spPr bwMode="auto">
            <a:xfrm>
              <a:off x="3247578" y="5923111"/>
              <a:ext cx="38100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</a:t>
              </a:r>
            </a:p>
          </p:txBody>
        </p:sp>
        <p:sp>
          <p:nvSpPr>
            <p:cNvPr id="55311" name="Text Box 3"/>
            <p:cNvSpPr txBox="1">
              <a:spLocks noChangeArrowheads="1"/>
            </p:cNvSpPr>
            <p:nvPr/>
          </p:nvSpPr>
          <p:spPr bwMode="auto">
            <a:xfrm>
              <a:off x="3252192" y="5085184"/>
              <a:ext cx="38100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n</a:t>
              </a:r>
            </a:p>
          </p:txBody>
        </p:sp>
        <p:sp>
          <p:nvSpPr>
            <p:cNvPr id="55312" name="Line 5"/>
            <p:cNvSpPr>
              <a:spLocks noChangeShapeType="1"/>
            </p:cNvSpPr>
            <p:nvPr/>
          </p:nvSpPr>
          <p:spPr bwMode="auto">
            <a:xfrm>
              <a:off x="2280642" y="5354166"/>
              <a:ext cx="990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0" y="3179763"/>
            <a:ext cx="9144000" cy="969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6070" fontAlgn="auto">
              <a:spcBef>
                <a:spcPts val="600"/>
              </a:spcBef>
              <a:spcAft>
                <a:spcPts val="0"/>
              </a:spcAft>
              <a:tabLst>
                <a:tab pos="1342390" algn="l"/>
              </a:tabLst>
              <a:defRPr/>
            </a:pPr>
            <a:r>
              <a:rPr kumimoji="0" lang="en-US" altLang="zh-TW" sz="2600" i="1" kern="100" dirty="0">
                <a:latin typeface="Times New Roman" pitchFamily="18" charset="0"/>
                <a:ea typeface="+mn-ea"/>
                <a:cs typeface="Times New Roman" pitchFamily="18" charset="0"/>
              </a:rPr>
              <a:t>          </a:t>
            </a:r>
            <a:r>
              <a:rPr kumimoji="0" lang="en-US" altLang="zh-TW" sz="2600" i="1" kern="100" dirty="0" err="1">
                <a:latin typeface="Times New Roman" pitchFamily="18" charset="0"/>
                <a:ea typeface="+mn-ea"/>
                <a:cs typeface="Times New Roman" pitchFamily="18" charset="0"/>
              </a:rPr>
              <a:t>z</a:t>
            </a:r>
            <a:r>
              <a:rPr kumimoji="0" lang="en-US" altLang="zh-TW" sz="2600" i="1" kern="100" baseline="30000" dirty="0" err="1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altLang="zh-TW" sz="2600" i="1" kern="100" dirty="0">
                <a:latin typeface="Times New Roman" pitchFamily="18" charset="0"/>
                <a:ea typeface="+mn-ea"/>
                <a:cs typeface="Times New Roman" pitchFamily="18" charset="0"/>
              </a:rPr>
              <a:t> , </a:t>
            </a: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e</a:t>
            </a:r>
            <a:r>
              <a:rPr kumimoji="0" lang="en-US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 </a:t>
            </a:r>
            <a:r>
              <a:rPr kumimoji="0" lang="en-US" altLang="zh-TW" sz="2600" i="1" kern="100" baseline="30000" dirty="0" err="1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st</a:t>
            </a:r>
            <a:r>
              <a:rPr kumimoji="0" lang="en-US" altLang="zh-TW" sz="2600" i="1" kern="100" dirty="0">
                <a:latin typeface="Times New Roman" pitchFamily="18" charset="0"/>
                <a:ea typeface="+mn-ea"/>
                <a:cs typeface="Times New Roman" pitchFamily="18" charset="0"/>
              </a:rPr>
              <a:t> 			  H(z)</a:t>
            </a:r>
            <a:r>
              <a:rPr kumimoji="0" lang="en-US" altLang="zh-TW" sz="2600" i="1" kern="100" dirty="0" err="1">
                <a:latin typeface="Times New Roman" pitchFamily="18" charset="0"/>
                <a:ea typeface="+mn-ea"/>
                <a:cs typeface="Times New Roman" pitchFamily="18" charset="0"/>
              </a:rPr>
              <a:t>z</a:t>
            </a:r>
            <a:r>
              <a:rPr kumimoji="0" lang="en-US" altLang="zh-TW" sz="2600" i="1" kern="100" baseline="30000" dirty="0" err="1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altLang="zh-TW" sz="2600" i="1" kern="100" dirty="0">
                <a:latin typeface="Times New Roman" pitchFamily="18" charset="0"/>
                <a:ea typeface="+mn-ea"/>
                <a:cs typeface="Times New Roman" pitchFamily="18" charset="0"/>
              </a:rPr>
              <a:t>, H(s)</a:t>
            </a:r>
            <a:r>
              <a:rPr kumimoji="0" lang="en-US" altLang="zh-TW" sz="2600" i="1" kern="100" dirty="0" err="1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e</a:t>
            </a:r>
            <a:r>
              <a:rPr kumimoji="0" lang="en-US" altLang="zh-TW" sz="2600" i="1" kern="100" baseline="30000" dirty="0" err="1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st</a:t>
            </a: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, z=e</a:t>
            </a:r>
            <a:r>
              <a:rPr kumimoji="0" lang="en-US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 j</a:t>
            </a:r>
            <a:r>
              <a:rPr kumimoji="0" lang="el-GR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ω</a:t>
            </a: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, s=j</a:t>
            </a: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  <a:sym typeface="Symbol"/>
              </a:rPr>
              <a:t></a:t>
            </a:r>
            <a:endParaRPr kumimoji="0" lang="zh-TW" altLang="zh-TW" sz="2600" i="1" kern="1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06070" fontAlgn="auto">
              <a:spcBef>
                <a:spcPts val="600"/>
              </a:spcBef>
              <a:spcAft>
                <a:spcPts val="0"/>
              </a:spcAft>
              <a:tabLst>
                <a:tab pos="1342390" algn="l"/>
              </a:tabLst>
              <a:defRPr/>
            </a:pP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          e</a:t>
            </a:r>
            <a:r>
              <a:rPr kumimoji="0" lang="en-US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 j</a:t>
            </a:r>
            <a:r>
              <a:rPr kumimoji="0" lang="el-GR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ω</a:t>
            </a:r>
            <a:r>
              <a:rPr kumimoji="0" lang="en-US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n </a:t>
            </a:r>
            <a:r>
              <a:rPr kumimoji="0" lang="en-US" altLang="zh-TW" sz="2600" i="1" kern="100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e</a:t>
            </a:r>
            <a:r>
              <a:rPr kumimoji="0" lang="en-US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 j</a:t>
            </a:r>
            <a:r>
              <a:rPr kumimoji="0" lang="el-GR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ω</a:t>
            </a:r>
            <a:r>
              <a:rPr kumimoji="0" lang="en-US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t</a:t>
            </a:r>
            <a:r>
              <a:rPr kumimoji="0" lang="en-US" altLang="zh-TW" sz="2600" i="1" kern="100" dirty="0">
                <a:latin typeface="Times New Roman" pitchFamily="18" charset="0"/>
                <a:ea typeface="+mn-ea"/>
                <a:cs typeface="Times New Roman" pitchFamily="18" charset="0"/>
              </a:rPr>
              <a:t> 			  H(</a:t>
            </a: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e</a:t>
            </a:r>
            <a:r>
              <a:rPr kumimoji="0" lang="en-US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 j</a:t>
            </a:r>
            <a:r>
              <a:rPr kumimoji="0" lang="el-GR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ω</a:t>
            </a:r>
            <a:r>
              <a:rPr kumimoji="0" lang="en-US" altLang="zh-TW" sz="2600" i="1" kern="100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e</a:t>
            </a:r>
            <a:r>
              <a:rPr kumimoji="0" lang="en-US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 j</a:t>
            </a:r>
            <a:r>
              <a:rPr kumimoji="0" lang="el-GR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ω</a:t>
            </a:r>
            <a:r>
              <a:rPr kumimoji="0" lang="en-US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n</a:t>
            </a: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, H(j</a:t>
            </a: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  <a:sym typeface="Symbol"/>
              </a:rPr>
              <a:t></a:t>
            </a: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)e</a:t>
            </a:r>
            <a:r>
              <a:rPr kumimoji="0" lang="en-US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 j</a:t>
            </a:r>
            <a:r>
              <a:rPr kumimoji="0" lang="el-GR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ω</a:t>
            </a:r>
            <a:r>
              <a:rPr kumimoji="0" lang="en-US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t</a:t>
            </a:r>
            <a:endParaRPr kumimoji="0" lang="zh-TW" altLang="zh-TW" sz="2600" i="1" kern="1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87801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Superposition Property</a:t>
            </a:r>
          </a:p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Continuous-time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0" y="3429000"/>
            <a:ext cx="9144000" cy="492125"/>
          </a:xfrm>
          <a:prstGeom prst="rect">
            <a:avLst/>
          </a:prstGeom>
          <a:noFill/>
        </p:spPr>
        <p:txBody>
          <a:bodyPr rIns="180000" anchor="ctr"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Discrete-time</a:t>
            </a:r>
          </a:p>
        </p:txBody>
      </p:sp>
      <p:graphicFrame>
        <p:nvGraphicFramePr>
          <p:cNvPr id="56324" name="物件 3"/>
          <p:cNvGraphicFramePr>
            <a:graphicFrameLocks noChangeAspect="1"/>
          </p:cNvGraphicFramePr>
          <p:nvPr/>
        </p:nvGraphicFramePr>
        <p:xfrm>
          <a:off x="1311275" y="1800225"/>
          <a:ext cx="695325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3" name="方程式" r:id="rId3" imgW="2908300" imgH="635000" progId="Equation.3">
                  <p:embed/>
                </p:oleObj>
              </mc:Choice>
              <mc:Fallback>
                <p:oleObj name="方程式" r:id="rId3" imgW="2908300" imgH="6350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1800225"/>
                        <a:ext cx="695325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物件 4"/>
          <p:cNvGraphicFramePr>
            <a:graphicFrameLocks noChangeAspect="1"/>
          </p:cNvGraphicFramePr>
          <p:nvPr/>
        </p:nvGraphicFramePr>
        <p:xfrm>
          <a:off x="1401763" y="3789363"/>
          <a:ext cx="741838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4" name="方程式" r:id="rId5" imgW="3429000" imgH="1092200" progId="Equation.3">
                  <p:embed/>
                </p:oleObj>
              </mc:Choice>
              <mc:Fallback>
                <p:oleObj name="方程式" r:id="rId5" imgW="3429000" imgH="10922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3789363"/>
                        <a:ext cx="7418387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588" y="6165850"/>
            <a:ext cx="9144000" cy="492125"/>
          </a:xfrm>
          <a:prstGeom prst="rect">
            <a:avLst/>
          </a:prstGeom>
          <a:noFill/>
        </p:spPr>
        <p:txBody>
          <a:bodyPr rIns="180000" anchor="ctr"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j</a:t>
            </a: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  <a:sym typeface="Symbol"/>
              </a:rPr>
              <a:t>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), 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600" i="1" kern="100" dirty="0" err="1">
                <a:solidFill>
                  <a:prstClr val="black"/>
                </a:solidFill>
                <a:latin typeface="Times New Roman"/>
                <a:ea typeface="標楷體"/>
              </a:rPr>
              <a:t>e</a:t>
            </a:r>
            <a:r>
              <a:rPr kumimoji="0" lang="en-US" altLang="zh-TW" sz="2600" i="1" kern="100" baseline="30000" dirty="0" err="1">
                <a:solidFill>
                  <a:prstClr val="black"/>
                </a:solidFill>
                <a:latin typeface="Times New Roman"/>
                <a:ea typeface="標楷體"/>
              </a:rPr>
              <a:t>j</a:t>
            </a:r>
            <a:r>
              <a:rPr kumimoji="0" lang="el-GR" altLang="zh-TW" sz="2600" i="1" kern="100" baseline="30000" dirty="0">
                <a:solidFill>
                  <a:prstClr val="black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ω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)  frequency response, or transfer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307816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Filtering</a:t>
            </a:r>
          </a:p>
          <a:p>
            <a:pPr marL="914400"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modifying the amplitude/ phase of the different frequency components in a signal, including eliminating some frequency components entirely</a:t>
            </a:r>
          </a:p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frequency shaping, frequency selective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141663"/>
            <a:ext cx="9144000" cy="70167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Example 1</a:t>
            </a:r>
            <a:endParaRPr kumimoji="0" lang="en-US" altLang="zh-TW" sz="2600" kern="100" dirty="0">
              <a:solidFill>
                <a:prstClr val="black"/>
              </a:solidFill>
              <a:latin typeface="Times New Roman"/>
              <a:ea typeface="標楷體"/>
            </a:endParaRPr>
          </a:p>
        </p:txBody>
      </p:sp>
      <p:graphicFrame>
        <p:nvGraphicFramePr>
          <p:cNvPr id="57348" name="物件 4"/>
          <p:cNvGraphicFramePr>
            <a:graphicFrameLocks noChangeAspect="1"/>
          </p:cNvGraphicFramePr>
          <p:nvPr/>
        </p:nvGraphicFramePr>
        <p:xfrm>
          <a:off x="1198563" y="4078288"/>
          <a:ext cx="3381375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8" name="方程式" r:id="rId3" imgW="1358900" imgH="558800" progId="Equation.3">
                  <p:embed/>
                </p:oleObj>
              </mc:Choice>
              <mc:Fallback>
                <p:oleObj name="方程式" r:id="rId3" imgW="1358900" imgH="5588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4078288"/>
                        <a:ext cx="3381375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矩形 5"/>
          <p:cNvSpPr>
            <a:spLocks noChangeArrowheads="1"/>
          </p:cNvSpPr>
          <p:nvPr/>
        </p:nvSpPr>
        <p:spPr bwMode="auto">
          <a:xfrm>
            <a:off x="0" y="5775325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11874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70000"/>
            </a:pP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 Fig. 3.34, P.246 of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7475"/>
            <a:ext cx="5754687" cy="669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14438"/>
            <a:ext cx="9144000" cy="70167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Example 2</a:t>
            </a:r>
            <a:endParaRPr kumimoji="0" lang="en-US" altLang="zh-TW" sz="2600" kern="100" dirty="0">
              <a:solidFill>
                <a:prstClr val="black"/>
              </a:solidFill>
              <a:latin typeface="Times New Roman"/>
              <a:ea typeface="標楷體"/>
            </a:endParaRPr>
          </a:p>
        </p:txBody>
      </p:sp>
      <p:sp>
        <p:nvSpPr>
          <p:cNvPr id="59395" name="矩形 2"/>
          <p:cNvSpPr>
            <a:spLocks noChangeArrowheads="1"/>
          </p:cNvSpPr>
          <p:nvPr/>
        </p:nvSpPr>
        <p:spPr bwMode="auto">
          <a:xfrm>
            <a:off x="0" y="9525"/>
            <a:ext cx="9144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200000"/>
              </a:lnSpc>
            </a:pPr>
            <a:r>
              <a:rPr lang="en-US" altLang="zh-TW" sz="4000" b="1" u="sng">
                <a:solidFill>
                  <a:srgbClr val="000000"/>
                </a:solidFill>
                <a:latin typeface="Times New Roman" pitchFamily="18" charset="0"/>
              </a:rPr>
              <a:t>Filtering</a:t>
            </a:r>
          </a:p>
        </p:txBody>
      </p:sp>
      <p:sp>
        <p:nvSpPr>
          <p:cNvPr id="59396" name="矩形 3"/>
          <p:cNvSpPr>
            <a:spLocks noChangeArrowheads="1"/>
          </p:cNvSpPr>
          <p:nvPr/>
        </p:nvSpPr>
        <p:spPr bwMode="auto">
          <a:xfrm>
            <a:off x="0" y="4437063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11874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70000"/>
            </a:pP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 Fig. 3.36, P.248 of text</a:t>
            </a:r>
          </a:p>
        </p:txBody>
      </p:sp>
      <p:graphicFrame>
        <p:nvGraphicFramePr>
          <p:cNvPr id="59397" name="物件 4"/>
          <p:cNvGraphicFramePr>
            <a:graphicFrameLocks noChangeAspect="1"/>
          </p:cNvGraphicFramePr>
          <p:nvPr/>
        </p:nvGraphicFramePr>
        <p:xfrm>
          <a:off x="1258888" y="1930400"/>
          <a:ext cx="5243512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6" name="方程式" r:id="rId3" imgW="2108200" imgH="1041400" progId="Equation.3">
                  <p:embed/>
                </p:oleObj>
              </mc:Choice>
              <mc:Fallback>
                <p:oleObj name="方程式" r:id="rId3" imgW="2108200" imgH="10414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30400"/>
                        <a:ext cx="5243512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404813"/>
            <a:ext cx="7165975" cy="611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9388" y="1125538"/>
            <a:ext cx="8856662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Example 3.5, p.193 of text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pic>
        <p:nvPicPr>
          <p:cNvPr id="6144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916113"/>
            <a:ext cx="9045575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9388" y="1125538"/>
            <a:ext cx="8856662" cy="483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Example 3.5, p.193 of text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graphicFrame>
        <p:nvGraphicFramePr>
          <p:cNvPr id="62468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866935"/>
              </p:ext>
            </p:extLst>
          </p:nvPr>
        </p:nvGraphicFramePr>
        <p:xfrm>
          <a:off x="1084263" y="2182813"/>
          <a:ext cx="329565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8" name="方程式" r:id="rId3" imgW="1257120" imgH="812520" progId="Equation.3">
                  <p:embed/>
                </p:oleObj>
              </mc:Choice>
              <mc:Fallback>
                <p:oleObj name="方程式" r:id="rId3" imgW="1257120" imgH="81252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2182813"/>
                        <a:ext cx="3295650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物件 3"/>
          <p:cNvGraphicFramePr>
            <a:graphicFrameLocks noChangeAspect="1"/>
          </p:cNvGraphicFramePr>
          <p:nvPr/>
        </p:nvGraphicFramePr>
        <p:xfrm>
          <a:off x="1563688" y="4371975"/>
          <a:ext cx="32004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9" name="方程式" r:id="rId5" imgW="1218671" imgH="380835" progId="Equation.3">
                  <p:embed/>
                </p:oleObj>
              </mc:Choice>
              <mc:Fallback>
                <p:oleObj name="方程式" r:id="rId5" imgW="1218671" imgH="380835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4371975"/>
                        <a:ext cx="32004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9388" y="1125538"/>
            <a:ext cx="8856662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Example 3.5, p.193 of text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pic>
        <p:nvPicPr>
          <p:cNvPr id="6349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697038"/>
            <a:ext cx="4481512" cy="51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文字方塊 3"/>
          <p:cNvSpPr txBox="1">
            <a:spLocks noChangeArrowheads="1"/>
          </p:cNvSpPr>
          <p:nvPr/>
        </p:nvSpPr>
        <p:spPr bwMode="auto">
          <a:xfrm>
            <a:off x="1258888" y="2028825"/>
            <a:ext cx="9366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(a)</a:t>
            </a:r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(b)</a:t>
            </a:r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(c)</a:t>
            </a:r>
            <a:endParaRPr lang="zh-TW" altLang="en-US"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9388" y="1125538"/>
            <a:ext cx="8856662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Example 3.8, p.208 of text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pic>
        <p:nvPicPr>
          <p:cNvPr id="64516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1700213"/>
            <a:ext cx="402272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文字方塊 5"/>
          <p:cNvSpPr txBox="1">
            <a:spLocks noChangeArrowheads="1"/>
          </p:cNvSpPr>
          <p:nvPr/>
        </p:nvSpPr>
        <p:spPr bwMode="auto">
          <a:xfrm>
            <a:off x="1258888" y="2028825"/>
            <a:ext cx="9366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(a)</a:t>
            </a:r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(b)</a:t>
            </a:r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(c)</a:t>
            </a:r>
            <a:endParaRPr lang="zh-TW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999186" y="1700213"/>
                <a:ext cx="17330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)⟶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186" y="1700213"/>
                <a:ext cx="173305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012506" y="2924944"/>
                <a:ext cx="17330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𝑔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)⟶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506" y="2924944"/>
                <a:ext cx="1733053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702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076056" y="4365104"/>
                <a:ext cx="17330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𝑞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)⟶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365104"/>
                <a:ext cx="173305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056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95433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Response of A Linear Time-invariant </a:t>
            </a:r>
          </a:p>
          <a:p>
            <a:pPr lvl="1"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System to An Exponential Signal</a:t>
            </a:r>
          </a:p>
          <a:p>
            <a:pPr marL="7429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More Complete Analysis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latin typeface="Times New Roman"/>
                <a:ea typeface="標楷體"/>
              </a:rPr>
              <a:t>continuous-time</a:t>
            </a:r>
          </a:p>
        </p:txBody>
      </p:sp>
      <p:graphicFrame>
        <p:nvGraphicFramePr>
          <p:cNvPr id="7171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559494"/>
              </p:ext>
            </p:extLst>
          </p:nvPr>
        </p:nvGraphicFramePr>
        <p:xfrm>
          <a:off x="1357313" y="3873202"/>
          <a:ext cx="6448425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" name="方程式" r:id="rId3" imgW="2552700" imgH="1168400" progId="Equation.3">
                  <p:embed/>
                </p:oleObj>
              </mc:Choice>
              <mc:Fallback>
                <p:oleObj name="方程式" r:id="rId3" imgW="2552700" imgH="11684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873202"/>
                        <a:ext cx="6448425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012160" y="2827094"/>
                <a:ext cx="141865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buSzPct val="7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400" b="0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𝐴</m:t>
                      </m:r>
                      <m:r>
                        <a:rPr kumimoji="0" lang="en-US" altLang="zh-TW" sz="2400" b="0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kumimoji="0" lang="en-US" altLang="zh-TW" sz="2400" b="0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kumimoji="0" lang="en-US" altLang="zh-TW" sz="2400" b="0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kumimoji="0" lang="en-US" altLang="zh-TW" sz="2400" b="0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𝑦</m:t>
                      </m:r>
                    </m:oMath>
                  </m:oMathPara>
                </a14:m>
                <a:endParaRPr kumimoji="0" lang="en-US" altLang="zh-TW" sz="2400" b="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Bef>
                    <a:spcPts val="0"/>
                  </a:spcBef>
                  <a:buSzPct val="70000"/>
                </a:pPr>
                <a14:m>
                  <m:oMath xmlns:m="http://schemas.openxmlformats.org/officeDocument/2006/math">
                    <m:r>
                      <a:rPr kumimoji="0" lang="en-US" altLang="zh-TW" sz="2400" i="1">
                        <a:solidFill>
                          <a:srgbClr val="000000"/>
                        </a:solidFill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kumimoji="0" lang="en-US" altLang="zh-TW" sz="2400" i="1">
                        <a:solidFill>
                          <a:srgbClr val="000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kumimoji="0" lang="zh-TW" altLang="en-US" sz="2400" i="1" smtClean="0">
                        <a:solidFill>
                          <a:srgbClr val="000000"/>
                        </a:solidFill>
                        <a:latin typeface="Cambria Math"/>
                        <a:cs typeface="Times New Roman" pitchFamily="18" charset="0"/>
                      </a:rPr>
                      <m:t>𝜈</m:t>
                    </m:r>
                    <m:r>
                      <a:rPr kumimoji="0" lang="en-US" altLang="zh-TW" sz="2400" i="1">
                        <a:solidFill>
                          <a:srgbClr val="00000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kumimoji="0" lang="zh-TW" altLang="en-US" sz="2400" i="1" smtClean="0">
                        <a:solidFill>
                          <a:srgbClr val="000000"/>
                        </a:solidFill>
                        <a:latin typeface="Cambria Math"/>
                        <a:cs typeface="Times New Roman" pitchFamily="18" charset="0"/>
                      </a:rPr>
                      <m:t>𝜆𝜈</m:t>
                    </m:r>
                  </m:oMath>
                </a14:m>
                <a:r>
                  <a:rPr kumimoji="0" lang="zh-TW" alt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kumimoji="0" lang="zh-TW" alt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827094"/>
                <a:ext cx="1418658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8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084168" y="2060848"/>
            <a:ext cx="1996059" cy="984981"/>
            <a:chOff x="6300192" y="3657122"/>
            <a:chExt cx="1996059" cy="984981"/>
          </a:xfrm>
        </p:grpSpPr>
        <p:sp>
          <p:nvSpPr>
            <p:cNvPr id="6" name="矩形 5"/>
            <p:cNvSpPr/>
            <p:nvPr/>
          </p:nvSpPr>
          <p:spPr>
            <a:xfrm>
              <a:off x="6300192" y="3657122"/>
              <a:ext cx="1996059" cy="7571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buSzPct val="70000"/>
              </a:pPr>
              <a:r>
                <a:rPr kumimoji="0" lang="en-US" altLang="zh-TW" sz="2400" b="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matrix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buSzPct val="70000"/>
              </a:pPr>
              <a:r>
                <a:rPr kumimoji="0" lang="en-US" altLang="zh-TW" sz="2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      vectors</a:t>
              </a:r>
              <a:r>
                <a:rPr kumimoji="0" lang="zh-TW" altLang="en-US" sz="2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kumimoji="0" lang="zh-TW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H="1">
              <a:off x="6444208" y="4013076"/>
              <a:ext cx="72008" cy="49604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flipH="1">
              <a:off x="6732240" y="4261098"/>
              <a:ext cx="504056" cy="32003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 flipH="1">
              <a:off x="7323544" y="4322073"/>
              <a:ext cx="504056" cy="32003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群組 9"/>
          <p:cNvGrpSpPr/>
          <p:nvPr/>
        </p:nvGrpSpPr>
        <p:grpSpPr>
          <a:xfrm>
            <a:off x="6084168" y="3573016"/>
            <a:ext cx="2361544" cy="916072"/>
            <a:chOff x="6300192" y="5157192"/>
            <a:chExt cx="2361544" cy="916072"/>
          </a:xfrm>
        </p:grpSpPr>
        <p:sp>
          <p:nvSpPr>
            <p:cNvPr id="11" name="矩形 10"/>
            <p:cNvSpPr/>
            <p:nvPr/>
          </p:nvSpPr>
          <p:spPr>
            <a:xfrm>
              <a:off x="6300192" y="5242267"/>
              <a:ext cx="236154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buSzPct val="70000"/>
              </a:pPr>
              <a:r>
                <a:rPr kumimoji="0" lang="en-US" altLang="zh-TW" sz="2400" b="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     eigenvalue</a:t>
              </a:r>
            </a:p>
            <a:p>
              <a:pPr>
                <a:spcBef>
                  <a:spcPts val="0"/>
                </a:spcBef>
                <a:buSzPct val="70000"/>
              </a:pPr>
              <a:r>
                <a:rPr kumimoji="0" lang="en-US" altLang="zh-TW" sz="2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eigenvector</a:t>
              </a:r>
              <a:r>
                <a:rPr kumimoji="0" lang="zh-TW" altLang="en-US" sz="2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kumimoji="0" lang="zh-TW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6588224" y="5157192"/>
              <a:ext cx="72008" cy="50057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V="1">
              <a:off x="7200292" y="5157193"/>
              <a:ext cx="36004" cy="250285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49225" y="1125538"/>
            <a:ext cx="8856663" cy="483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Example 3.8, p.208 of text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graphicFrame>
        <p:nvGraphicFramePr>
          <p:cNvPr id="65540" name="物件 1"/>
          <p:cNvGraphicFramePr>
            <a:graphicFrameLocks noChangeAspect="1"/>
          </p:cNvGraphicFramePr>
          <p:nvPr/>
        </p:nvGraphicFramePr>
        <p:xfrm>
          <a:off x="539750" y="1924050"/>
          <a:ext cx="8021638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19" name="方程式" r:id="rId3" imgW="3251200" imgH="1752600" progId="Equation.3">
                  <p:embed/>
                </p:oleObj>
              </mc:Choice>
              <mc:Fallback>
                <p:oleObj name="方程式" r:id="rId3" imgW="3251200" imgH="17526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24050"/>
                        <a:ext cx="8021638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9225" y="1125538"/>
            <a:ext cx="8856663" cy="483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Example 3.17, p.230 of text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66563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graphicFrame>
        <p:nvGraphicFramePr>
          <p:cNvPr id="66564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591881"/>
              </p:ext>
            </p:extLst>
          </p:nvPr>
        </p:nvGraphicFramePr>
        <p:xfrm>
          <a:off x="473075" y="3192463"/>
          <a:ext cx="6841996" cy="3332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6" name="方程式" r:id="rId3" imgW="2895480" imgH="1879560" progId="Equation.3">
                  <p:embed/>
                </p:oleObj>
              </mc:Choice>
              <mc:Fallback>
                <p:oleObj name="方程式" r:id="rId3" imgW="2895480" imgH="1879560" progId="Equation.3">
                  <p:embed/>
                  <p:pic>
                    <p:nvPicPr>
                      <p:cNvPr id="0" name="物件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192463"/>
                        <a:ext cx="6841996" cy="3332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5" name="群組 17"/>
          <p:cNvGrpSpPr>
            <a:grpSpLocks/>
          </p:cNvGrpSpPr>
          <p:nvPr/>
        </p:nvGrpSpPr>
        <p:grpSpPr bwMode="auto">
          <a:xfrm>
            <a:off x="1279525" y="1762125"/>
            <a:ext cx="6624638" cy="1081088"/>
            <a:chOff x="1115615" y="1882924"/>
            <a:chExt cx="6624737" cy="1080929"/>
          </a:xfrm>
        </p:grpSpPr>
        <p:grpSp>
          <p:nvGrpSpPr>
            <p:cNvPr id="66566" name="群組 33"/>
            <p:cNvGrpSpPr>
              <a:grpSpLocks/>
            </p:cNvGrpSpPr>
            <p:nvPr/>
          </p:nvGrpSpPr>
          <p:grpSpPr bwMode="auto">
            <a:xfrm>
              <a:off x="1131888" y="2022475"/>
              <a:ext cx="6535737" cy="901700"/>
              <a:chOff x="588318" y="2013342"/>
              <a:chExt cx="6537214" cy="902077"/>
            </a:xfrm>
          </p:grpSpPr>
          <p:sp>
            <p:nvSpPr>
              <p:cNvPr id="66572" name="矩形 6"/>
              <p:cNvSpPr>
                <a:spLocks noChangeArrowheads="1"/>
              </p:cNvSpPr>
              <p:nvPr/>
            </p:nvSpPr>
            <p:spPr bwMode="auto">
              <a:xfrm>
                <a:off x="5777086" y="2013342"/>
                <a:ext cx="1348446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], </a:t>
                </a:r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eaLnBrk="1" hangingPunct="1"/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], </a:t>
                </a:r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kumimoji="0" lang="zh-TW" altLang="en-US" sz="2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3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3419872" y="2015419"/>
                <a:ext cx="900000" cy="9000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72000" rIns="72000" anchor="ctr" anchorCtr="1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zh-TW" sz="2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4" name="文字方塊 8"/>
              <p:cNvSpPr txBox="1">
                <a:spLocks noChangeArrowheads="1"/>
              </p:cNvSpPr>
              <p:nvPr/>
            </p:nvSpPr>
            <p:spPr bwMode="auto">
              <a:xfrm>
                <a:off x="588318" y="2013342"/>
                <a:ext cx="1367682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], </a:t>
                </a:r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eaLnBrk="1" hangingPunct="1"/>
                <a:r>
                  <a:rPr kumimoji="0" lang="el-GR" altLang="zh-TW" sz="2600" i="1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], </a:t>
                </a:r>
                <a:r>
                  <a:rPr kumimoji="0" lang="el-GR" altLang="zh-TW" sz="2600" i="1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kumimoji="0" lang="zh-TW" altLang="en-US" sz="2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5" name="Line 18"/>
              <p:cNvSpPr>
                <a:spLocks noChangeShapeType="1"/>
              </p:cNvSpPr>
              <p:nvPr/>
            </p:nvSpPr>
            <p:spPr bwMode="auto">
              <a:xfrm>
                <a:off x="2004539" y="2457995"/>
                <a:ext cx="137351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6576" name="Line 19"/>
              <p:cNvSpPr>
                <a:spLocks noChangeShapeType="1"/>
              </p:cNvSpPr>
              <p:nvPr/>
            </p:nvSpPr>
            <p:spPr bwMode="auto">
              <a:xfrm>
                <a:off x="4355976" y="2469463"/>
                <a:ext cx="1375496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6567" name="文字方塊 4"/>
            <p:cNvSpPr txBox="1">
              <a:spLocks noChangeArrowheads="1"/>
            </p:cNvSpPr>
            <p:nvPr/>
          </p:nvSpPr>
          <p:spPr bwMode="auto">
            <a:xfrm>
              <a:off x="2843808" y="1887215"/>
              <a:ext cx="8640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400">
                  <a:latin typeface="Times New Roman" pitchFamily="18" charset="0"/>
                  <a:cs typeface="Times New Roman" pitchFamily="18" charset="0"/>
                </a:rPr>
                <a:t>x[n]</a:t>
              </a:r>
              <a:endParaRPr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68" name="文字方塊 12"/>
            <p:cNvSpPr txBox="1">
              <a:spLocks noChangeArrowheads="1"/>
            </p:cNvSpPr>
            <p:nvPr/>
          </p:nvSpPr>
          <p:spPr bwMode="auto">
            <a:xfrm>
              <a:off x="5220072" y="1882924"/>
              <a:ext cx="8640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400">
                  <a:latin typeface="Times New Roman" pitchFamily="18" charset="0"/>
                  <a:cs typeface="Times New Roman" pitchFamily="18" charset="0"/>
                </a:rPr>
                <a:t>y[n]</a:t>
              </a:r>
              <a:endParaRPr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69" name="文字方塊 13"/>
            <p:cNvSpPr txBox="1">
              <a:spLocks noChangeArrowheads="1"/>
            </p:cNvSpPr>
            <p:nvPr/>
          </p:nvSpPr>
          <p:spPr bwMode="auto">
            <a:xfrm>
              <a:off x="4120902" y="2203822"/>
              <a:ext cx="8640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h[n]</a:t>
              </a:r>
              <a:endParaRPr lang="zh-TW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70" name="文字方塊 14"/>
            <p:cNvSpPr txBox="1">
              <a:spLocks noChangeArrowheads="1"/>
            </p:cNvSpPr>
            <p:nvPr/>
          </p:nvSpPr>
          <p:spPr bwMode="auto">
            <a:xfrm>
              <a:off x="1115615" y="2039615"/>
              <a:ext cx="1383645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zh-TW" sz="2400"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/>
              <a:endParaRPr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71" name="文字方塊 15"/>
            <p:cNvSpPr txBox="1">
              <a:spLocks noChangeArrowheads="1"/>
            </p:cNvSpPr>
            <p:nvPr/>
          </p:nvSpPr>
          <p:spPr bwMode="auto">
            <a:xfrm>
              <a:off x="6356707" y="2132856"/>
              <a:ext cx="1383645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zh-TW" sz="2400"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/>
              <a:endParaRPr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方塊 23"/>
          <p:cNvSpPr txBox="1"/>
          <p:nvPr/>
        </p:nvSpPr>
        <p:spPr>
          <a:xfrm>
            <a:off x="252413" y="1014413"/>
            <a:ext cx="8856662" cy="5362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endParaRPr lang="en-US" altLang="zh-TW" sz="105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endParaRPr lang="en-US" altLang="zh-TW" sz="105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endParaRPr lang="en-US" altLang="zh-TW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endParaRPr lang="en-US" altLang="zh-TW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endParaRPr lang="en-US" altLang="zh-TW" sz="9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TW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1950" indent="-361950">
              <a:spcBef>
                <a:spcPts val="1200"/>
              </a:spcBef>
              <a:buFont typeface="Arial" pitchFamily="34" charset="0"/>
              <a:buChar char="•"/>
              <a:defRPr/>
            </a:pPr>
            <a:endParaRPr lang="en-US" altLang="zh-TW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>
              <a:spcBef>
                <a:spcPts val="1200"/>
              </a:spcBef>
              <a:buFont typeface="Arial" pitchFamily="34" charset="0"/>
              <a:buChar char="•"/>
              <a:defRPr/>
            </a:pPr>
            <a:endParaRPr lang="en-US" altLang="zh-TW" sz="105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TW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1950" indent="-361950">
              <a:spcBef>
                <a:spcPts val="1200"/>
              </a:spcBef>
              <a:buFont typeface="Arial" pitchFamily="34" charset="0"/>
              <a:buChar char="•"/>
              <a:defRPr/>
            </a:pPr>
            <a:endParaRPr lang="en-US" altLang="zh-TW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67587" name="物件 1"/>
          <p:cNvGraphicFramePr>
            <a:graphicFrameLocks noChangeAspect="1"/>
          </p:cNvGraphicFramePr>
          <p:nvPr/>
        </p:nvGraphicFramePr>
        <p:xfrm>
          <a:off x="476250" y="1125538"/>
          <a:ext cx="63246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25" name="方程式" r:id="rId3" imgW="4000500" imgH="1397000" progId="Equation.3">
                  <p:embed/>
                </p:oleObj>
              </mc:Choice>
              <mc:Fallback>
                <p:oleObj name="方程式" r:id="rId3" imgW="4000500" imgH="13970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125538"/>
                        <a:ext cx="6324600" cy="2159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矩形 2"/>
          <p:cNvSpPr>
            <a:spLocks noChangeArrowheads="1"/>
          </p:cNvSpPr>
          <p:nvPr/>
        </p:nvSpPr>
        <p:spPr bwMode="auto">
          <a:xfrm>
            <a:off x="0" y="261938"/>
            <a:ext cx="6443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 3.66</a:t>
            </a:r>
            <a:r>
              <a:rPr kumimoji="0" lang="en-US" altLang="zh-TW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p.275 of text</a:t>
            </a:r>
          </a:p>
        </p:txBody>
      </p:sp>
      <p:graphicFrame>
        <p:nvGraphicFramePr>
          <p:cNvPr id="67589" name="物件 3"/>
          <p:cNvGraphicFramePr>
            <a:graphicFrameLocks noChangeAspect="1"/>
          </p:cNvGraphicFramePr>
          <p:nvPr/>
        </p:nvGraphicFramePr>
        <p:xfrm>
          <a:off x="603250" y="3357563"/>
          <a:ext cx="5192713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26" name="方程式" r:id="rId5" imgW="3098800" imgH="1041400" progId="Equation.3">
                  <p:embed/>
                </p:oleObj>
              </mc:Choice>
              <mc:Fallback>
                <p:oleObj name="方程式" r:id="rId5" imgW="3098800" imgH="10414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357563"/>
                        <a:ext cx="5192713" cy="1657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物件 11"/>
          <p:cNvGraphicFramePr>
            <a:graphicFrameLocks noChangeAspect="1"/>
          </p:cNvGraphicFramePr>
          <p:nvPr/>
        </p:nvGraphicFramePr>
        <p:xfrm>
          <a:off x="665163" y="5084763"/>
          <a:ext cx="38354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27" name="方程式" r:id="rId7" imgW="2247900" imgH="977900" progId="Equation.3">
                  <p:embed/>
                </p:oleObj>
              </mc:Choice>
              <mc:Fallback>
                <p:oleObj name="方程式" r:id="rId7" imgW="2247900" imgH="977900" progId="Equation.3">
                  <p:embed/>
                  <p:pic>
                    <p:nvPicPr>
                      <p:cNvPr id="0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5084763"/>
                        <a:ext cx="3835400" cy="1584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2"/>
          <p:cNvSpPr>
            <a:spLocks noChangeArrowheads="1"/>
          </p:cNvSpPr>
          <p:nvPr/>
        </p:nvSpPr>
        <p:spPr bwMode="auto">
          <a:xfrm>
            <a:off x="0" y="261938"/>
            <a:ext cx="6443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 3.70</a:t>
            </a:r>
            <a:r>
              <a:rPr kumimoji="0" lang="en-US" altLang="zh-TW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p.281 of text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323850" y="1052513"/>
            <a:ext cx="8856663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2-dimensional signals</a:t>
            </a: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endParaRPr lang="en-US" altLang="zh-TW" sz="1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68612" name="物件 4"/>
          <p:cNvGraphicFramePr>
            <a:graphicFrameLocks noChangeAspect="1"/>
          </p:cNvGraphicFramePr>
          <p:nvPr/>
        </p:nvGraphicFramePr>
        <p:xfrm>
          <a:off x="660400" y="1933575"/>
          <a:ext cx="6257925" cy="437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91" name="方程式" r:id="rId3" imgW="2730500" imgH="2082800" progId="Equation.3">
                  <p:embed/>
                </p:oleObj>
              </mc:Choice>
              <mc:Fallback>
                <p:oleObj name="方程式" r:id="rId3" imgW="2730500" imgH="20828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933575"/>
                        <a:ext cx="6257925" cy="4379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矩形 2"/>
          <p:cNvSpPr>
            <a:spLocks noChangeArrowheads="1"/>
          </p:cNvSpPr>
          <p:nvPr/>
        </p:nvSpPr>
        <p:spPr bwMode="auto">
          <a:xfrm>
            <a:off x="0" y="261938"/>
            <a:ext cx="6443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 3.70</a:t>
            </a:r>
            <a:r>
              <a:rPr kumimoji="0" lang="en-US" altLang="zh-TW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p.281 of text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3850" y="1052513"/>
            <a:ext cx="8856663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2-dimensional signals</a:t>
            </a: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endParaRPr lang="en-US" altLang="zh-TW" sz="1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dirty="0">
              <a:solidFill>
                <a:prstClr val="black"/>
              </a:solidFill>
            </a:endParaRPr>
          </a:p>
        </p:txBody>
      </p:sp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60" y="1844824"/>
            <a:ext cx="6699600" cy="434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347864" y="2636912"/>
                <a:ext cx="461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636912"/>
                <a:ext cx="461392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051720" y="1844824"/>
                <a:ext cx="461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844824"/>
                <a:ext cx="46139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333"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598440" y="2292112"/>
                <a:ext cx="4613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40" y="2292112"/>
                <a:ext cx="461392" cy="430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534544" y="3255367"/>
                <a:ext cx="461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44" y="3255367"/>
                <a:ext cx="46139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236296" y="3975447"/>
                <a:ext cx="461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975447"/>
                <a:ext cx="461392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485436" y="3933056"/>
                <a:ext cx="461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436" y="3933056"/>
                <a:ext cx="461392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974704" y="4869160"/>
                <a:ext cx="461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704" y="4869160"/>
                <a:ext cx="461392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10526"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806352" y="3110242"/>
                <a:ext cx="461392" cy="478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ba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ba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352" y="3110242"/>
                <a:ext cx="461392" cy="47846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139952" y="2132856"/>
                <a:ext cx="1000241" cy="524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𝐹𝑆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zh-TW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132856"/>
                <a:ext cx="1000241" cy="524759"/>
              </a:xfrm>
              <a:prstGeom prst="rect">
                <a:avLst/>
              </a:prstGeom>
              <a:blipFill rotWithShape="1">
                <a:blip r:embed="rId12"/>
                <a:stretch>
                  <a:fillRect l="-1220" b="-104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464148" y="1772816"/>
                <a:ext cx="620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148" y="1772816"/>
                <a:ext cx="620020" cy="461665"/>
              </a:xfrm>
              <a:prstGeom prst="rect">
                <a:avLst/>
              </a:prstGeom>
              <a:blipFill rotWithShape="1">
                <a:blip r:embed="rId13"/>
                <a:stretch>
                  <a:fillRect r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005600" y="1772815"/>
                <a:ext cx="461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600" y="1772815"/>
                <a:ext cx="461392" cy="461665"/>
              </a:xfrm>
              <a:prstGeom prst="rect">
                <a:avLst/>
              </a:prstGeom>
              <a:blipFill rotWithShape="1">
                <a:blip r:embed="rId14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092280" y="2510179"/>
                <a:ext cx="4613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510179"/>
                <a:ext cx="461392" cy="430887"/>
              </a:xfrm>
              <a:prstGeom prst="rect">
                <a:avLst/>
              </a:prstGeom>
              <a:blipFill rotWithShape="1">
                <a:blip r:embed="rId15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414864" y="3454278"/>
                <a:ext cx="461392" cy="478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altLang="zh-TW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barPr>
                            <m:e>
                              <m:r>
                                <a:rPr lang="zh-TW" altLang="en-US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ba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864" y="3454278"/>
                <a:ext cx="461392" cy="478464"/>
              </a:xfrm>
              <a:prstGeom prst="rect">
                <a:avLst/>
              </a:prstGeom>
              <a:blipFill rotWithShape="1">
                <a:blip r:embed="rId16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092039" y="4132341"/>
                <a:ext cx="1000241" cy="49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𝐹𝑆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zh-TW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zh-TW" alt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039" y="4132341"/>
                <a:ext cx="1000241" cy="499176"/>
              </a:xfrm>
              <a:prstGeom prst="rect">
                <a:avLst/>
              </a:prstGeom>
              <a:blipFill rotWithShape="1">
                <a:blip r:embed="rId17"/>
                <a:stretch>
                  <a:fillRect l="-1220" r="-3049" b="-109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6696608" y="2426782"/>
                <a:ext cx="461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608" y="2426782"/>
                <a:ext cx="461392" cy="461665"/>
              </a:xfrm>
              <a:prstGeom prst="rect">
                <a:avLst/>
              </a:prstGeom>
              <a:blipFill rotWithShape="1">
                <a:blip r:embed="rId18"/>
                <a:stretch>
                  <a:fillRect r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964358" y="5661248"/>
                <a:ext cx="620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358" y="5661248"/>
                <a:ext cx="620020" cy="461665"/>
              </a:xfrm>
              <a:prstGeom prst="rect">
                <a:avLst/>
              </a:prstGeom>
              <a:blipFill rotWithShape="1">
                <a:blip r:embed="rId19"/>
                <a:stretch>
                  <a:fillRect r="-2941"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51720" y="5206340"/>
                <a:ext cx="620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206340"/>
                <a:ext cx="620020" cy="461665"/>
              </a:xfrm>
              <a:prstGeom prst="rect">
                <a:avLst/>
              </a:prstGeom>
              <a:blipFill rotWithShape="1">
                <a:blip r:embed="rId20"/>
                <a:stretch>
                  <a:fillRect r="-39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931248" y="3532946"/>
            <a:ext cx="1144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406260" y="3755132"/>
                <a:ext cx="461392" cy="446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altLang="zh-TW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barPr>
                            <m:e>
                              <m:r>
                                <a:rPr lang="en-US" altLang="zh-TW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bar>
                        </m:e>
                        <m:sub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60" y="3755132"/>
                <a:ext cx="461392" cy="446341"/>
              </a:xfrm>
              <a:prstGeom prst="rect">
                <a:avLst/>
              </a:prstGeom>
              <a:blipFill rotWithShape="1">
                <a:blip r:embed="rId21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350119" y="4191471"/>
                <a:ext cx="1203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119" y="4191471"/>
                <a:ext cx="1203450" cy="461665"/>
              </a:xfrm>
              <a:prstGeom prst="rect">
                <a:avLst/>
              </a:prstGeom>
              <a:blipFill rotWithShape="1">
                <a:blip r:embed="rId22"/>
                <a:stretch>
                  <a:fillRect l="-4569" r="-9645"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355976" y="5271591"/>
                <a:ext cx="1203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,0)</m:t>
                      </m:r>
                    </m:oMath>
                  </m:oMathPara>
                </a14:m>
                <a:endParaRPr lang="zh-TW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5271591"/>
                <a:ext cx="1203450" cy="461665"/>
              </a:xfrm>
              <a:prstGeom prst="rect">
                <a:avLst/>
              </a:prstGeom>
              <a:blipFill rotWithShape="1">
                <a:blip r:embed="rId23"/>
                <a:stretch>
                  <a:fillRect l="-4569"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483768" y="4190608"/>
                <a:ext cx="1203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(0,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190608"/>
                <a:ext cx="1203450" cy="461665"/>
              </a:xfrm>
              <a:prstGeom prst="rect">
                <a:avLst/>
              </a:prstGeom>
              <a:blipFill rotWithShape="1">
                <a:blip r:embed="rId24"/>
                <a:stretch>
                  <a:fillRect l="-4040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/>
          <p:cNvCxnSpPr/>
          <p:nvPr/>
        </p:nvCxnSpPr>
        <p:spPr>
          <a:xfrm>
            <a:off x="3274368" y="4653136"/>
            <a:ext cx="412850" cy="7200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 flipV="1">
            <a:off x="4636956" y="5271591"/>
            <a:ext cx="230696" cy="1655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7397450" cy="4464496"/>
          </a:xfrm>
          <a:prstGeom prst="rect">
            <a:avLst/>
          </a:prstGeom>
        </p:spPr>
      </p:pic>
      <p:sp>
        <p:nvSpPr>
          <p:cNvPr id="70658" name="矩形 2"/>
          <p:cNvSpPr>
            <a:spLocks noChangeArrowheads="1"/>
          </p:cNvSpPr>
          <p:nvPr/>
        </p:nvSpPr>
        <p:spPr bwMode="auto">
          <a:xfrm>
            <a:off x="0" y="261938"/>
            <a:ext cx="6443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 3.70</a:t>
            </a:r>
            <a:r>
              <a:rPr kumimoji="0" lang="en-US" altLang="zh-TW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p.281 of text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3850" y="1052513"/>
            <a:ext cx="8856663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2-dimensional signals</a:t>
            </a: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endParaRPr lang="en-US" altLang="zh-TW" sz="1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151597" y="3476600"/>
                <a:ext cx="461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597" y="3476600"/>
                <a:ext cx="461392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043074" y="3471391"/>
                <a:ext cx="461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074" y="3471391"/>
                <a:ext cx="46139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724128" y="5339209"/>
                <a:ext cx="461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5339209"/>
                <a:ext cx="46139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702017" y="2607295"/>
                <a:ext cx="461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017" y="2607295"/>
                <a:ext cx="461392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639000" y="2564904"/>
                <a:ext cx="461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000" y="2564904"/>
                <a:ext cx="461392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125476" y="4551511"/>
                <a:ext cx="461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476" y="4551511"/>
                <a:ext cx="461392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1333"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83568" y="2229050"/>
                <a:ext cx="1067921" cy="47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229050"/>
                <a:ext cx="1067921" cy="47359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082595" y="2381450"/>
                <a:ext cx="1067920" cy="47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595" y="2381450"/>
                <a:ext cx="1067920" cy="47359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043608" y="5157192"/>
                <a:ext cx="1944216" cy="4879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157192"/>
                <a:ext cx="1944216" cy="4879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95433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Response of A Linear Time-invariant </a:t>
            </a:r>
          </a:p>
          <a:p>
            <a:pPr lvl="1"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System to An Exponential Signal</a:t>
            </a:r>
          </a:p>
          <a:p>
            <a:pPr marL="7429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More Complete Analysis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latin typeface="Times New Roman"/>
                <a:ea typeface="標楷體"/>
              </a:rPr>
              <a:t>continuous-time</a:t>
            </a:r>
          </a:p>
        </p:txBody>
      </p:sp>
      <p:graphicFrame>
        <p:nvGraphicFramePr>
          <p:cNvPr id="8195" name="物件 2"/>
          <p:cNvGraphicFramePr>
            <a:graphicFrameLocks noChangeAspect="1"/>
          </p:cNvGraphicFramePr>
          <p:nvPr/>
        </p:nvGraphicFramePr>
        <p:xfrm>
          <a:off x="1363663" y="3105150"/>
          <a:ext cx="3402012" cy="292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7" name="方程式" r:id="rId3" imgW="1346200" imgH="1257300" progId="Equation.3">
                  <p:embed/>
                </p:oleObj>
              </mc:Choice>
              <mc:Fallback>
                <p:oleObj name="方程式" r:id="rId3" imgW="1346200" imgH="12573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3105150"/>
                        <a:ext cx="3402012" cy="292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文字方塊 3"/>
          <p:cNvSpPr txBox="1">
            <a:spLocks noChangeArrowheads="1"/>
          </p:cNvSpPr>
          <p:nvPr/>
        </p:nvSpPr>
        <p:spPr bwMode="auto">
          <a:xfrm>
            <a:off x="5148263" y="3082925"/>
            <a:ext cx="27400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Transfer Function</a:t>
            </a:r>
          </a:p>
          <a:p>
            <a:pPr eaLnBrk="1" hangingPunct="1"/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Frequency Response</a:t>
            </a:r>
            <a:endParaRPr kumimoji="0" lang="zh-TW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7" name="文字方塊 4"/>
          <p:cNvSpPr txBox="1">
            <a:spLocks noChangeArrowheads="1"/>
          </p:cNvSpPr>
          <p:nvPr/>
        </p:nvSpPr>
        <p:spPr bwMode="auto">
          <a:xfrm>
            <a:off x="2843213" y="4456113"/>
            <a:ext cx="59769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: eigenfunction of any linear time-invariant </a:t>
            </a:r>
          </a:p>
          <a:p>
            <a:pPr eaLnBrk="1" hangingPunct="1"/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  system</a:t>
            </a:r>
            <a:endParaRPr kumimoji="0" lang="zh-TW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8" name="文字方塊 5"/>
          <p:cNvSpPr txBox="1">
            <a:spLocks noChangeArrowheads="1"/>
          </p:cNvSpPr>
          <p:nvPr/>
        </p:nvSpPr>
        <p:spPr bwMode="auto">
          <a:xfrm>
            <a:off x="2843213" y="5516563"/>
            <a:ext cx="6207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: eigenvalue associated with the eigenfunction </a:t>
            </a:r>
            <a:r>
              <a:rPr kumimoji="0" lang="en-US" altLang="zh-TW" sz="2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zh-TW" sz="2400" i="1" baseline="30000">
                <a:latin typeface="Times New Roman" pitchFamily="18" charset="0"/>
                <a:cs typeface="Times New Roman" pitchFamily="18" charset="0"/>
              </a:rPr>
              <a:t>st</a:t>
            </a:r>
            <a:endParaRPr kumimoji="0" lang="zh-TW" altLang="en-US" sz="2400" i="1" baseline="30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295433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Response of A Linear Time-invariant </a:t>
            </a:r>
          </a:p>
          <a:p>
            <a:pPr lvl="1"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System to An Exponential Signal</a:t>
            </a:r>
          </a:p>
          <a:p>
            <a:pPr marL="7429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More Complete Analysis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latin typeface="Times New Roman"/>
                <a:ea typeface="標楷體"/>
              </a:rPr>
              <a:t>discrete-time</a:t>
            </a:r>
          </a:p>
        </p:txBody>
      </p:sp>
      <p:graphicFrame>
        <p:nvGraphicFramePr>
          <p:cNvPr id="9219" name="物件 3"/>
          <p:cNvGraphicFramePr>
            <a:graphicFrameLocks noChangeAspect="1"/>
          </p:cNvGraphicFramePr>
          <p:nvPr/>
        </p:nvGraphicFramePr>
        <p:xfrm>
          <a:off x="1223963" y="2967038"/>
          <a:ext cx="5851525" cy="344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" name="方程式" r:id="rId3" imgW="2311400" imgH="1473200" progId="Equation.3">
                  <p:embed/>
                </p:oleObj>
              </mc:Choice>
              <mc:Fallback>
                <p:oleObj name="方程式" r:id="rId3" imgW="2311400" imgH="14732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2967038"/>
                        <a:ext cx="5851525" cy="344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文字方塊 4"/>
          <p:cNvSpPr txBox="1">
            <a:spLocks noChangeArrowheads="1"/>
          </p:cNvSpPr>
          <p:nvPr/>
        </p:nvSpPr>
        <p:spPr bwMode="auto">
          <a:xfrm>
            <a:off x="4716463" y="5505450"/>
            <a:ext cx="27400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Transfer Function</a:t>
            </a:r>
          </a:p>
          <a:p>
            <a:pPr eaLnBrk="1" hangingPunct="1"/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Frequency Response</a:t>
            </a:r>
            <a:endParaRPr kumimoji="0" lang="zh-TW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1" name="文字方塊 5"/>
          <p:cNvSpPr txBox="1">
            <a:spLocks noChangeArrowheads="1"/>
          </p:cNvSpPr>
          <p:nvPr/>
        </p:nvSpPr>
        <p:spPr bwMode="auto">
          <a:xfrm>
            <a:off x="1331913" y="6342063"/>
            <a:ext cx="338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eigenfunction, eigenvalue</a:t>
            </a:r>
            <a:endParaRPr kumimoji="0" lang="zh-TW" alt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33838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System Characterization</a:t>
            </a:r>
          </a:p>
          <a:p>
            <a:pPr marL="7429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Superposition Property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latin typeface="Times New Roman"/>
                <a:ea typeface="標楷體"/>
              </a:rPr>
              <a:t>continuous-time</a:t>
            </a:r>
          </a:p>
        </p:txBody>
      </p:sp>
      <p:graphicFrame>
        <p:nvGraphicFramePr>
          <p:cNvPr id="10243" name="物件 2"/>
          <p:cNvGraphicFramePr>
            <a:graphicFrameLocks noChangeAspect="1"/>
          </p:cNvGraphicFramePr>
          <p:nvPr/>
        </p:nvGraphicFramePr>
        <p:xfrm>
          <a:off x="1470025" y="2339975"/>
          <a:ext cx="59817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" name="方程式" r:id="rId3" imgW="2362200" imgH="342900" progId="Equation.3">
                  <p:embed/>
                </p:oleObj>
              </mc:Choice>
              <mc:Fallback>
                <p:oleObj name="方程式" r:id="rId3" imgW="2362200" imgH="3429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2339975"/>
                        <a:ext cx="59817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物件 3"/>
          <p:cNvGraphicFramePr>
            <a:graphicFrameLocks noChangeAspect="1"/>
          </p:cNvGraphicFramePr>
          <p:nvPr/>
        </p:nvGraphicFramePr>
        <p:xfrm>
          <a:off x="1495425" y="3644900"/>
          <a:ext cx="66055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4" name="方程式" r:id="rId5" imgW="2603500" imgH="355600" progId="Equation.3">
                  <p:embed/>
                </p:oleObj>
              </mc:Choice>
              <mc:Fallback>
                <p:oleObj name="方程式" r:id="rId5" imgW="2603500" imgH="3556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3644900"/>
                        <a:ext cx="660558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0" y="3141663"/>
            <a:ext cx="9144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discrete-time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0" y="4508500"/>
            <a:ext cx="9144000" cy="184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each frequency component never split to other frequency components, no convolution involved</a:t>
            </a:r>
          </a:p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desirable to decompose signals in terms of such </a:t>
            </a:r>
            <a:r>
              <a:rPr kumimoji="0" lang="en-US" altLang="zh-TW" sz="2600" kern="100" dirty="0" err="1">
                <a:solidFill>
                  <a:prstClr val="black"/>
                </a:solidFill>
                <a:latin typeface="Times New Roman"/>
                <a:ea typeface="標楷體"/>
              </a:rPr>
              <a:t>eigenfunctions</a:t>
            </a:r>
            <a:endParaRPr kumimoji="0" lang="en-US" altLang="zh-TW" sz="2600" kern="100" dirty="0">
              <a:solidFill>
                <a:prstClr val="black"/>
              </a:solidFill>
              <a:latin typeface="Times New Roman"/>
              <a:ea typeface="標楷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4449</TotalTime>
  <Words>3261</Words>
  <Application>Microsoft Office PowerPoint</Application>
  <PresentationFormat>如螢幕大小 (4:3)</PresentationFormat>
  <Paragraphs>588</Paragraphs>
  <Slides>65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65</vt:i4>
      </vt:variant>
    </vt:vector>
  </HeadingPairs>
  <TitlesOfParts>
    <vt:vector size="68" baseType="lpstr">
      <vt:lpstr>Office 佈景主題</vt:lpstr>
      <vt:lpstr>方程式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HP</dc:creator>
  <cp:lastModifiedBy>Lab531</cp:lastModifiedBy>
  <cp:revision>451</cp:revision>
  <cp:lastPrinted>2015-08-31T02:02:47Z</cp:lastPrinted>
  <dcterms:created xsi:type="dcterms:W3CDTF">2012-02-11T17:41:50Z</dcterms:created>
  <dcterms:modified xsi:type="dcterms:W3CDTF">2015-08-31T02:08:33Z</dcterms:modified>
</cp:coreProperties>
</file>