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aveSubsetFonts="1" strictFirstAndLastChars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IihM7pYrVrKBN7R25osb4wSd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8" Target="metadata" Type="http://customschemas.google.com/relationships/presentationmetadata"/><Relationship Id="rId17" Target="slides/slide13.xml" Type="http://schemas.openxmlformats.org/officeDocument/2006/relationships/slide"/><Relationship Id="rId16" Target="slides/slide12.xml" Type="http://schemas.openxmlformats.org/officeDocument/2006/relationships/slide"/><Relationship Id="rId15" Target="slides/slide11.xml" Type="http://schemas.openxmlformats.org/officeDocument/2006/relationships/slide"/><Relationship Id="rId14" Target="slides/slide10.xml" Type="http://schemas.openxmlformats.org/officeDocument/2006/relationships/slide"/><Relationship Id="rId13" Target="slides/slide9.xml" Type="http://schemas.openxmlformats.org/officeDocument/2006/relationships/slide"/><Relationship Id="rId12" Target="slides/slide8.xml" Type="http://schemas.openxmlformats.org/officeDocument/2006/relationships/slide"/><Relationship Id="rId11" Target="slides/slide7.xml" Type="http://schemas.openxmlformats.org/officeDocument/2006/relationships/slide"/><Relationship Id="rId10" Target="slides/slide6.xml" Type="http://schemas.openxmlformats.org/officeDocument/2006/relationships/slide"/><Relationship Id="rId9" Target="slides/slide5.xml" Type="http://schemas.openxmlformats.org/officeDocument/2006/relationships/slide"/><Relationship Id="rId8" Target="slides/slide4.xml" Type="http://schemas.openxmlformats.org/officeDocument/2006/relationships/slide"/><Relationship Id="rId7" Target="slides/slide3.xml" Type="http://schemas.openxmlformats.org/officeDocument/2006/relationships/slide"/><Relationship Id="rId6" Target="slides/slide2.xml" Type="http://schemas.openxmlformats.org/officeDocument/2006/relationships/slide"/><Relationship Id="rId5" Target="slides/slide1.xml" Type="http://schemas.openxmlformats.org/officeDocument/2006/relationships/slide"/><Relationship Id="rId4" Target="notesMasters/notesMaster1.xml" Type="http://schemas.openxmlformats.org/officeDocument/2006/relationships/notesMaster"/><Relationship Id="rId3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="t" anchorCtr="0" bIns="91425" lIns="91425" numCol="1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algn="ctr"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algn="ctr"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algn="ctr" lvl="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algn="ctr" lvl="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algn="ctr" lvl="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algn="ctr" lvl="6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algn="ctr" lvl="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algn="ctr" lvl="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4318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algn="l" indent="-4064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algn="l" indent="-3810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algn="l" indent="-355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algn="l" indent="-355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algn="l" indent="-355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algn="l" indent="-355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algn="l" indent="-355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algn="l" indent="-355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="b" anchorCtr="0" bIns="45700" lIns="91425" numCol="1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cap="none" i="0" strike="noStrike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cap="none" i="0" strike="noStrike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  <a:defRPr/>
            </a:lvl1pPr>
            <a:lvl2pPr algn="r" indent="0" lvl="1" marL="0">
              <a:spcBef>
                <a:spcPts val="0"/>
              </a:spcBef>
              <a:buNone/>
              <a:defRPr/>
            </a:lvl2pPr>
            <a:lvl3pPr algn="r" indent="0" lvl="2" marL="0">
              <a:spcBef>
                <a:spcPts val="0"/>
              </a:spcBef>
              <a:buNone/>
              <a:defRPr/>
            </a:lvl3pPr>
            <a:lvl4pPr algn="r" indent="0" lvl="3" marL="0">
              <a:spcBef>
                <a:spcPts val="0"/>
              </a:spcBef>
              <a:buNone/>
              <a:defRPr/>
            </a:lvl4pPr>
            <a:lvl5pPr algn="r" indent="0" lvl="4" marL="0">
              <a:spcBef>
                <a:spcPts val="0"/>
              </a:spcBef>
              <a:buNone/>
              <a:defRPr/>
            </a:lvl5pPr>
            <a:lvl6pPr algn="r" indent="0" lvl="5" marL="0">
              <a:spcBef>
                <a:spcPts val="0"/>
              </a:spcBef>
              <a:buNone/>
              <a:defRPr/>
            </a:lvl6pPr>
            <a:lvl7pPr algn="r" indent="0" lvl="6" marL="0">
              <a:spcBef>
                <a:spcPts val="0"/>
              </a:spcBef>
              <a:buNone/>
              <a:defRPr/>
            </a:lvl7pPr>
            <a:lvl8pPr algn="r" indent="0" lvl="7" marL="0">
              <a:spcBef>
                <a:spcPts val="0"/>
              </a:spcBef>
              <a:buNone/>
              <a:defRPr/>
            </a:lvl8pPr>
            <a:lvl9pPr algn="r" indent="0" lvl="8" marL="0">
              <a:spcBef>
                <a:spcPts val="0"/>
              </a:spcBef>
              <a:buNone/>
              <a:defRPr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i="0" strike="noStrike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rmAutofit/>
          </a:bodyPr>
          <a:lstStyle>
            <a:lvl1pPr algn="l" indent="-40640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cap="none" i="0" strike="noStrike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81000" lvl="1" marL="914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i="0" strike="noStrike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55600" lvl="2" marL="1371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i="0" strike="noStrike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i="0" strike="noStrike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../media/image1.png" Type="http://schemas.openxmlformats.org/officeDocument/2006/relationships/image"/><Relationship Id="rId3" Target="../media/image3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" Target="../notesSlides/notesSlide1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4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notesSlides/notesSlide1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11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9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4" Target="../media/image12.png" Type="http://schemas.openxmlformats.org/officeDocument/2006/relationships/image"/><Relationship Id="rId3" Target="../media/image6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10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7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8.pn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55106" y="310718"/>
            <a:ext cx="10440000" cy="5078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CH5. cache(快取、加快記憶體讀取速度[常用的放在cache])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P3、P24 : 讀取速度 SRAM&gt;DRAM&gt;DISK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因此SRAM拿來做cache(快速)、DRAM拿來做main memory(較慢)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*DRAM需要定期更新所以才叫做Dynamic RAM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P.21 Cache要從main memory般那些資料進來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locality (常常使用的[accessed recently]🡪ex : loop要用到的)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locality  (使用資料附近的[near those accessed] 🡪 ex: array data)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P.23 記憶體分層 :  Processor會先跟Cache要，如果有就是Hit，直接用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如果沒有，Cache再去跟main memory要，要完之後(放進cache)給processor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初始的時候Cache是空的所以一定會先miss，然後把資料拿進來，下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一次用同一筆的時候就會hit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551" y="187498"/>
            <a:ext cx="4921875" cy="28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489" y="4368633"/>
            <a:ext cx="3731274" cy="23112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4261281" y="4767309"/>
            <a:ext cx="5495277" cy="92333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 rate = 1- hit rate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Miss penalty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miss 之後去memory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要資料的時間(通常是以cycle為單位)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245" y="137326"/>
            <a:ext cx="7203331" cy="409044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/>
        </p:nvSpPr>
        <p:spPr>
          <a:xfrm>
            <a:off x="8161537" y="197389"/>
            <a:ext cx="3852910" cy="563231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way set ass 🡪 每個set有4個block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1.Blk size決定 offset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 = 4bytes , offset 2bits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2.Set num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決定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bits 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num = 256 = 2^ 8 因此index 8bits</a:t>
            </a:r>
            <a:endParaRPr/>
          </a:p>
          <a:p>
            <a:pPr algn="l" indent="-1714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Memory add – offset –index =tag bits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32-2-8 = 22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: 1200 = b 01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00101100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00101100 = 44 🡪 放第44個set裡的(任意一個blk)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1180729" y="2395712"/>
            <a:ext cx="4323425" cy="62143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460800" y="4531596"/>
            <a:ext cx="12006941" cy="147732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way set  🡪 4個comparator (用index找到是第幾個set後 需比對此set內的4個blk的valid+tag，看看哪個符合)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4KB capacity = 256 set * 4blk in one set * 4bytes / blk = 4KB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Note : 4 way其實就是把direct map的cache切成4分(1024/4 =256)然後平行放，再加上比較器(可以與上面第3頁做比較)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/>
          <p:nvPr/>
        </p:nvSpPr>
        <p:spPr>
          <a:xfrm>
            <a:off x="227962" y="101639"/>
            <a:ext cx="10125785" cy="4247317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P.59 replacement policy</a:t>
            </a:r>
            <a:endParaRPr/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mapped: miss 就直接換那個blk  no choice</a:t>
            </a:r>
            <a:endParaRPr/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ass : 若是miss (上頁的例子的話就是比對4個valid+tag都沒有符合的)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先找valid = 0(代表是空的blk)的直接放進去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若4個blk 都有資料(valid皆=1)則需要選其中一個repalce掉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P1 random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P2 LRU (unused for the longest time) 🡪 要記住順序很困難(對4-way就有4! =24種可能)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Trace P.60 example ( Note 考試可能告訴你 4-way set , LRU , 輸入C D E C G D E A 問你hit rate，所以要會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P.62-64 : Pseudo LRU uses S-1 bits for an S-way  cache  🡪 要看今年最新版的 P.64 trace example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80008" y="479393"/>
            <a:ext cx="6839764" cy="505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/>
        </p:nvSpPr>
        <p:spPr>
          <a:xfrm>
            <a:off x="6631618" y="167273"/>
            <a:ext cx="6072327" cy="147732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0代表後者靠近LRU /1代表前者靠近LRU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4" name="Google Shape;164;p12"/>
          <p:cNvSpPr/>
          <p:nvPr/>
        </p:nvSpPr>
        <p:spPr>
          <a:xfrm>
            <a:off x="6525813" y="1530956"/>
            <a:ext cx="5857694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LRU是D 因此CD比AB後面(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、B比A後面(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)、D比C後面(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65" name="Google Shape;165;p12"/>
          <p:cNvSpPr/>
          <p:nvPr/>
        </p:nvSpPr>
        <p:spPr>
          <a:xfrm>
            <a:off x="6525813" y="2143503"/>
            <a:ext cx="6319359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LRU還是D 因此CD比AB後面(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、B比A後面(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)、D比C後面(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66" name="Google Shape;166;p12"/>
          <p:cNvSpPr/>
          <p:nvPr/>
        </p:nvSpPr>
        <p:spPr>
          <a:xfrm>
            <a:off x="2379216" y="1224683"/>
            <a:ext cx="949910" cy="4304833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4603575" y="1784966"/>
            <a:ext cx="293956" cy="3728831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5305276" y="1644601"/>
            <a:ext cx="412797" cy="3709594"/>
          </a:xfrm>
          <a:prstGeom prst="rect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3736871" y="1644601"/>
            <a:ext cx="458959" cy="3728831"/>
          </a:xfrm>
          <a:prstGeom prst="rect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6525813" y="2756050"/>
            <a:ext cx="5840060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LRU是B 因此AB比CD後面(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、B比A後面(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)、C比D後面(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71" name="Google Shape;171;p12"/>
          <p:cNvSpPr/>
          <p:nvPr/>
        </p:nvSpPr>
        <p:spPr>
          <a:xfrm>
            <a:off x="6525813" y="3429000"/>
            <a:ext cx="7423827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Miss: </a:t>
            </a: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E換掉B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LRU是A 因此AB比CD後面(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、A比E後面(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)、C比D後面(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72" name="Google Shape;172;p12"/>
          <p:cNvSpPr/>
          <p:nvPr/>
        </p:nvSpPr>
        <p:spPr>
          <a:xfrm>
            <a:off x="6521805" y="4121390"/>
            <a:ext cx="5848076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LRU是A 因此AE比CD後面(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、A比E後面(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)、D比C後面(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6607945" y="4754635"/>
            <a:ext cx="7569782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Miss: </a:t>
            </a: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G換掉A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LRU是D 因此CD比GE後面(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、E比G後面(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)、D比C後面(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2734147" y="6237838"/>
            <a:ext cx="2571129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考的機率應該….不大啦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/>
          <p:nvPr/>
        </p:nvSpPr>
        <p:spPr>
          <a:xfrm>
            <a:off x="415758" y="190415"/>
            <a:ext cx="8776762" cy="147732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P.77-80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multi-level cache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會考!!!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直接看example: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 penalty = access time / clk period (不會直接給)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CPI = 1(L1 hit) + 0.02 × 20(L1 miss , L2 hit) + 0.005 × 400 (L1,L2皆miss )= 3.4 🡪 這種要會算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390569" y="163782"/>
            <a:ext cx="9230155" cy="92333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P.26 -35  Direct map  :     memory add 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tag + index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offset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Blk add 已經去掉offset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僅留下 tag+index部分 (PDF的trace example給的就是blk add)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將blk add % # of block(取餘數) 可以決定要放在哪格(但一般會直接看index 🡪 見後面例子)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69" y="1297249"/>
            <a:ext cx="9238846" cy="4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0515" y="723525"/>
            <a:ext cx="7142178" cy="541094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>
            <a:off x="190500" y="154900"/>
            <a:ext cx="5208000" cy="6740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add 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tag +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Block size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代表Data的大小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用來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決定offset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的bit數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本例子中Block size (Data那段)為32bit = 4 bytes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2^2 =4(add為byte add) , 故offset為2bits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Block number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決定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bits數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本例子中Block number為1024個 = 2^10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因此index為10bits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3.Mem add – offset –index ,  剩下部分即為tag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4.Valid 為多加的1bit 🡪= 1時代表block裡面有存資料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故要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判斷是否hit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則需確認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=1 且自己的tag與cache內的是否相符合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若是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都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符合則為hit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若是不符合則為miss，cache需要去memory抓資料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(抓完會丟給CPU，順便存到cache裡面並記錄下tag)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9144000" y="1632232"/>
            <a:ext cx="967666" cy="62143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type="none" w="sm"/>
            <a:tailEnd len="sm" type="none" w="sm"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673" y="541436"/>
            <a:ext cx="6775328" cy="42105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282137" y="101638"/>
            <a:ext cx="7563417" cy="895629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add = 1200 (還沒去掉offset) = b 01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001011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16bytes / block = 2^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🡪 offset =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64blocks =2^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🡪 index =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Tag = 32-6-4 = 22bits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= 0….01 (共22 bits) 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=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001011=11 (這筆資料會放在第11個blk)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=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注意!! 有時候題目會直接給block add (已經去掉offset)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因此只包含index+tag 🡪比如本題直接給blk add = 75 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另外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Direct map不需要replacement policy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因為只要miss(valid =0 or tag不相符)就一定要replace掉那格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: blk add = b 10 001011 , 根據index進到第11個後發現tag不相符(10 ! = 01)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 🡪去記憶體取10 001011這筆放進此blk (replace掉01 001011)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>
            <a:off x="390813" y="83883"/>
            <a:ext cx="8889228" cy="203132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P.36、38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size 越大(data那段越長)，spatial locality 越好 🡪 miss rate降低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但在固定size的cache中(也就是blk size * blk number固定) ，blk number會變小(index變少)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導致Temporal Locality變差  [trade off]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另外block size越大，miss penalt會越大(因為miss之後要去memor般一個blk大小的資料)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Blk越大代表要般越久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14" y="2389281"/>
            <a:ext cx="4073102" cy="122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5427" y="2115208"/>
            <a:ext cx="5663955" cy="3180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5"/>
          <p:cNvCxnSpPr/>
          <p:nvPr/>
        </p:nvCxnSpPr>
        <p:spPr>
          <a:xfrm>
            <a:off x="5998402" y="5118946"/>
            <a:ext cx="0" cy="630315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type="none" w="sm"/>
            <a:tailEnd len="med" type="triangle" w="med"/>
          </a:ln>
        </p:spPr>
      </p:cxnSp>
      <p:sp>
        <p:nvSpPr>
          <p:cNvPr id="115" name="Google Shape;115;p5"/>
          <p:cNvSpPr/>
          <p:nvPr/>
        </p:nvSpPr>
        <p:spPr>
          <a:xfrm>
            <a:off x="4694663" y="5914045"/>
            <a:ext cx="1832553" cy="64633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Blk size越大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 penalty越大</a:t>
            </a:r>
            <a:endParaRPr/>
          </a:p>
        </p:txBody>
      </p:sp>
      <p:cxnSp>
        <p:nvCxnSpPr>
          <p:cNvPr id="116" name="Google Shape;116;p5"/>
          <p:cNvCxnSpPr/>
          <p:nvPr/>
        </p:nvCxnSpPr>
        <p:spPr>
          <a:xfrm>
            <a:off x="7667404" y="5118946"/>
            <a:ext cx="0" cy="630315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type="none" w="sm"/>
            <a:tailEnd len="med" type="triangle" w="med"/>
          </a:ln>
        </p:spPr>
      </p:cxnSp>
      <p:sp>
        <p:nvSpPr>
          <p:cNvPr id="117" name="Google Shape;117;p5"/>
          <p:cNvSpPr/>
          <p:nvPr/>
        </p:nvSpPr>
        <p:spPr>
          <a:xfrm>
            <a:off x="7164349" y="5867878"/>
            <a:ext cx="5408725" cy="92333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Blk size一開始增加時 spa loc變好，所以miss rate降低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但增加的太大時由於blk num變得太少，tem loc變差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因此miss rate反而上升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0470315" y="2204615"/>
            <a:ext cx="1410771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P.49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156505" y="128272"/>
            <a:ext cx="9839751" cy="784830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P.39-42 Cache hit /miss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注意write的目的是要寫到memory，而read只是要讀取那筆資料而已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1.Read hit:CPU直接讀資料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2.Read miss : Cache去跟記憶體要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3.Write hit : 分兩種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a.Write through : 立刻把資料寫(更新)到cache和memory中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b.Write back : 僅寫(更新)到cache中，等到此blk要被replace的時候才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寫回memory 🡪 需要dirty bit來記錄此blk有沒有被改寫過(inconsistent with memory)，repalce時檢查dirty bit : 若=1代表需要寫回去(因為有被更新過)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加速(a.b都可以用) : Write buffer 🡪 把要寫到memory的資料塞到buffer中，這樣CPU就可以繼續做事，而不用等到確定寫到memory裡面才繼續運作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4.Write miss :也分兩種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a.Write allocate (大部分) : 先把miss的資料搬到cache，更新(cache)後再依照Write hit規則寫回memory 🡪 也就是說，Write還是透過cache去完成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b.Write around (較少) : 不般資料到cache，直接寫到memory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現在大部分的cache都是用Write back(for hit) + Write allocate(for miss)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254595" y="83883"/>
            <a:ext cx="11740137" cy="92333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P.44 另一個direct map的例子 : 本例子重點在於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何時會用到offset : 若是想要取的data不是整個blk而是裡面的一小部分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本題blk有512bits 但只想抓32bits的資料 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53" y="550870"/>
            <a:ext cx="6131507" cy="37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6309060" y="1062180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1.Block size = 512bits = 64 bytes = 2^6 🡪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offset =6 bits</a:t>
            </a:r>
            <a:endParaRPr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2.取的資料僅32bits = 4bytes = 2^2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因此offset 前2bits(1:0)不重要，而後4bits(5:2) 共有2^4 =16種可能分別對應512/32 = 16個words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當取的資料比blk size還小，就需要用到offse中的bit</a:t>
            </a:r>
            <a:endParaRPr/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至於用多少，則看取的資料大小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1714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若改成取16bit的資料，那麼就是看5bit(5:1)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98991" y="5051395"/>
            <a:ext cx="10360241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offset跟判斷有沒有hit完全無關，只要對應index的blk中valid =1 且tag比對正確即為hit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411279" y="163782"/>
            <a:ext cx="6562500" cy="34164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P.45-47 (若是問time就多*clk period)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cycle =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program execution cycle(hit)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memory  stall cycle(miss)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program execution cycles :之前算的 🡪 # of ins * CPI *clk period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memory  stall cycle = I cache miss +D cache miss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= # of ins * I cache miss rate *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miss penalty 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+ # of L/S ins * D cache miss rate *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miss penalty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(存取空間共用 因此相同Miss penalty)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見P.48 example 2+1(one ins)*0.02*100+1*0.36*0.04*100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3191" y="685838"/>
            <a:ext cx="2272030" cy="161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8087556" y="163782"/>
            <a:ext cx="2663301" cy="369332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Cache可分為D/I cache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272534" y="204760"/>
            <a:ext cx="10128991" cy="397031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P.51-57 set/full associative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1.Full ass : Allow a given block to go in any cache entry</a:t>
            </a:r>
            <a:endParaRPr/>
          </a:p>
          <a:p>
            <a:pPr algn="l" indent="-2857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index , offset剩下的全部拿來當作tag</a:t>
            </a:r>
            <a:endParaRPr/>
          </a:p>
          <a:p>
            <a:pPr algn="l" indent="-171450" lvl="0" marL="28575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n-way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: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每個set有n個block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共需n個comparator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blk add(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去掉offset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set num(= # of set) 決定要放在哪個set  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 : blk add = 75 ， set num = 16   75% 16 = 11🡪放第11個set (可以放在11 set裡的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任意一個空的block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[一般也是會直接看index 🡪見後面例子]</a:t>
            </a:r>
            <a:endParaRPr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 example P.54-55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071" y="0"/>
            <a:ext cx="5030395" cy="258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2020-06-20T07:47:11Z</dcterms:created>
  <dc:creator>olive</dc:creator>
</cp:coreProperties>
</file>