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384A026-CE90-4F49-964F-9289C7AAC7D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0"/>
            <p14:sldId id="271"/>
            <p14:sldId id="274"/>
            <p14:sldId id="275"/>
            <p14:sldId id="276"/>
            <p14:sldId id="277"/>
            <p14:sldId id="282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0D9A0-A12B-4D65-AE14-692F8D0E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055590-ABCD-45DF-8889-AD36104A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FED8EB-2B6A-4EDA-BDEA-23F41077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44FB6-728C-4522-B467-507CAF36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33C6D-BD8A-4322-BA60-DE75A675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3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99D21-C306-487B-B61C-E6FB13F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94D7D-AB8F-4174-AAC4-284E3E04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8807C-5E3F-4A6A-B896-2BFF42DD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AC86A-EE21-4E67-90D9-3DB000CA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6A6EA9-91E8-4E81-89D7-C6A86C0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C7D4F-C84C-4E79-809B-9164147AC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A07887-2ECF-4775-BB42-958441FC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DD09B-151A-41B7-AE17-22E1F172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61356-4B03-4547-8AAA-2A1256C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A450AF-BC38-4C7E-9FDA-C90F337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F7E14-B524-4F5C-800A-5A025EB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B609F-6C08-4E79-94A9-E6330B53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358332-FE89-47CC-A4DB-5896E6E7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76227-6F71-4E35-9204-7B49D82D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1189E-9DE8-4C19-AA0A-3ECA3B77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88C7F-6F34-40A1-906C-56260C60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FAB63-0D44-4902-B1BA-A6A8EC59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A31C0-C845-44F5-BAF9-DFF758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596D90-DF2E-411E-A919-1D58146A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730FF-51F2-4F39-8F28-AFB786D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02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4BD94-679D-40E8-A8E0-CF5549B5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5112A-23D1-4671-9163-45E0DC19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7AEE6F-7323-40B2-8FAA-6660452F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0DF5CA-FB27-427C-AEDD-3ABC56A1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C392C9-4236-4632-AFE8-FBCACC00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E2891-89E9-4047-BBEB-BED0052F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BB4BA-C06F-483C-9AAF-8A600BEF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2AB985-1146-476B-81D0-9133521F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2C4ED4-FB0D-4FE9-9B7C-371C446F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5AD116-D86F-4F62-93B8-747384A8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BA3FE7-472F-434D-977A-EC29821E3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6531FA-3117-4DBC-8980-715E9864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D97055-7390-4373-90F9-AD6F119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185942-08D6-429B-8ED3-EC81256D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0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90E4B-02EC-4403-BA87-27A2B4E1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E83ABD-650D-49BC-88EC-CBE4DBEB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4578AC-305D-4D31-B7F1-FB4DF18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AC248E-E7F4-4AC1-84E6-FCFC5C80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7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CBD913-1727-4990-A252-498E139C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490154-ACEA-43E0-9122-36A6E92B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EACF0C-429F-4176-B01B-AB33F546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BF9F8-354E-425E-A6F3-9DF2FA20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67275-5A1F-40EB-8136-15A560A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5BCC7A-C20E-42D5-B076-CAD6C550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D640E3-DF01-4ECE-A778-7959F08E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55B14-2F3A-4A3A-8134-49C3DD2B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CF500E-5EEA-4ECD-8153-C101AE5C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71A45-962A-41B8-9E2F-E07A32D9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201D9F-278F-4772-BE2D-65D0CDA43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4B7747-58E8-489A-BD6D-EA1CA6F4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9B0FC2-317D-4BE1-BD4A-0E6691E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2504F5-D8CA-449B-8E01-DE36FD56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CF5E8-C441-4CD4-89F1-E69D5841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9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B04A3B-0A4A-48AA-A639-B432339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8862D2-9A8B-42B9-8339-9EE71D2B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44405-9FD9-40B7-AE05-5F00A09E2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48BE-4198-44B6-9F90-CD9B993EB754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D3287-B87D-4851-88A2-68E80FF2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8C66C-880C-4CCF-B87C-9066F026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AF31-0C8E-4A17-862C-BD8A8286D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7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lf-precision_floating-point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901C1C-4ACD-4DC3-9089-E7AFD51F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64" y="369936"/>
            <a:ext cx="5591955" cy="5496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D2B3C0-7B2C-4341-B7A6-A1404E3FB829}"/>
              </a:ext>
            </a:extLst>
          </p:cNvPr>
          <p:cNvSpPr/>
          <p:nvPr/>
        </p:nvSpPr>
        <p:spPr>
          <a:xfrm>
            <a:off x="5690586" y="2789808"/>
            <a:ext cx="1535837" cy="370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006782-E164-48F7-A27B-82623C654606}"/>
              </a:ext>
            </a:extLst>
          </p:cNvPr>
          <p:cNvSpPr txBox="1"/>
          <p:nvPr/>
        </p:nvSpPr>
        <p:spPr>
          <a:xfrm>
            <a:off x="7378333" y="2748950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即</a:t>
            </a:r>
            <a:r>
              <a:rPr lang="en-US" altLang="zh-TW" dirty="0">
                <a:solidFill>
                  <a:srgbClr val="FF0000"/>
                </a:solidFill>
              </a:rPr>
              <a:t>significant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B40853-37A3-41F3-B937-48098A01A1F2}"/>
              </a:ext>
            </a:extLst>
          </p:cNvPr>
          <p:cNvSpPr txBox="1"/>
          <p:nvPr/>
        </p:nvSpPr>
        <p:spPr>
          <a:xfrm>
            <a:off x="763480" y="124287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904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D7DE6D5-648B-4262-BEDC-E31B1A54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2" y="112744"/>
            <a:ext cx="6535062" cy="64016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9F92E4-A125-4C1F-87C2-22BF8A3E4302}"/>
              </a:ext>
            </a:extLst>
          </p:cNvPr>
          <p:cNvSpPr/>
          <p:nvPr/>
        </p:nvSpPr>
        <p:spPr>
          <a:xfrm>
            <a:off x="2998150" y="4212664"/>
            <a:ext cx="4426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一樣複選</a:t>
            </a:r>
            <a:r>
              <a:rPr lang="en-US" altLang="zh-TW" dirty="0">
                <a:solidFill>
                  <a:srgbClr val="FF0000"/>
                </a:solidFill>
              </a:rPr>
              <a:t>(2.4)</a:t>
            </a:r>
            <a:r>
              <a:rPr lang="zh-TW" altLang="en-US" dirty="0">
                <a:solidFill>
                  <a:srgbClr val="FF0000"/>
                </a:solidFill>
              </a:rPr>
              <a:t>  因為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dependency</a:t>
            </a:r>
            <a:r>
              <a:rPr lang="zh-TW" altLang="en-US" dirty="0">
                <a:solidFill>
                  <a:srgbClr val="FF0000"/>
                </a:solidFill>
              </a:rPr>
              <a:t>跟使用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Single-cycle</a:t>
            </a:r>
            <a:r>
              <a:rPr lang="zh-TW" altLang="en-US" dirty="0">
                <a:solidFill>
                  <a:srgbClr val="FF0000"/>
                </a:solidFill>
              </a:rPr>
              <a:t>或是</a:t>
            </a:r>
            <a:r>
              <a:rPr lang="en-US" altLang="zh-TW" dirty="0">
                <a:solidFill>
                  <a:srgbClr val="FF0000"/>
                </a:solidFill>
              </a:rPr>
              <a:t>5-stage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pipe-line</a:t>
            </a:r>
            <a:r>
              <a:rPr lang="zh-TW" altLang="en-US" dirty="0">
                <a:solidFill>
                  <a:srgbClr val="FF0000"/>
                </a:solidFill>
              </a:rPr>
              <a:t>無關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381FE8-9D1F-42E7-BD69-0BB754CA22E2}"/>
              </a:ext>
            </a:extLst>
          </p:cNvPr>
          <p:cNvSpPr txBox="1"/>
          <p:nvPr/>
        </p:nvSpPr>
        <p:spPr>
          <a:xfrm>
            <a:off x="4110361" y="941033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複選</a:t>
            </a:r>
            <a:r>
              <a:rPr lang="en-US" altLang="zh-TW" dirty="0">
                <a:solidFill>
                  <a:srgbClr val="FF0000"/>
                </a:solidFill>
              </a:rPr>
              <a:t>(2.4)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165CB80-A92A-472E-8213-2ECAAF112DCB}"/>
              </a:ext>
            </a:extLst>
          </p:cNvPr>
          <p:cNvSpPr/>
          <p:nvPr/>
        </p:nvSpPr>
        <p:spPr>
          <a:xfrm rot="19774912">
            <a:off x="1691959" y="1056582"/>
            <a:ext cx="321018" cy="9208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E7AC09-F2ED-407D-A89D-FE91BB1E0031}"/>
              </a:ext>
            </a:extLst>
          </p:cNvPr>
          <p:cNvSpPr/>
          <p:nvPr/>
        </p:nvSpPr>
        <p:spPr>
          <a:xfrm>
            <a:off x="2355445" y="1572843"/>
            <a:ext cx="692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這行與</a:t>
            </a:r>
            <a:r>
              <a:rPr lang="en-US" altLang="zh-TW" dirty="0">
                <a:solidFill>
                  <a:srgbClr val="7030A0"/>
                </a:solidFill>
              </a:rPr>
              <a:t>previous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ins</a:t>
            </a:r>
            <a:r>
              <a:rPr lang="zh-TW" altLang="en-US" dirty="0">
                <a:solidFill>
                  <a:srgbClr val="7030A0"/>
                </a:solidFill>
              </a:rPr>
              <a:t>有</a:t>
            </a:r>
            <a:r>
              <a:rPr lang="en-US" altLang="zh-TW" dirty="0">
                <a:solidFill>
                  <a:srgbClr val="7030A0"/>
                </a:solidFill>
              </a:rPr>
              <a:t>data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dependency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這邊的</a:t>
            </a:r>
            <a:r>
              <a:rPr lang="en-US" altLang="zh-TW" dirty="0">
                <a:solidFill>
                  <a:srgbClr val="7030A0"/>
                </a:solidFill>
              </a:rPr>
              <a:t>R1</a:t>
            </a:r>
            <a:r>
              <a:rPr lang="zh-TW" altLang="en-US" dirty="0">
                <a:solidFill>
                  <a:srgbClr val="7030A0"/>
                </a:solidFill>
              </a:rPr>
              <a:t>會受到</a:t>
            </a:r>
            <a:r>
              <a:rPr lang="en-US" altLang="zh-TW" dirty="0">
                <a:solidFill>
                  <a:srgbClr val="7030A0"/>
                </a:solidFill>
              </a:rPr>
              <a:t>1</a:t>
            </a:r>
            <a:r>
              <a:rPr lang="zh-TW" altLang="en-US" dirty="0">
                <a:solidFill>
                  <a:srgbClr val="7030A0"/>
                </a:solidFill>
              </a:rPr>
              <a:t>中</a:t>
            </a:r>
            <a:r>
              <a:rPr lang="en-US" altLang="zh-TW" dirty="0">
                <a:solidFill>
                  <a:srgbClr val="7030A0"/>
                </a:solidFill>
              </a:rPr>
              <a:t>R1</a:t>
            </a:r>
            <a:r>
              <a:rPr lang="zh-TW" altLang="en-US" dirty="0">
                <a:solidFill>
                  <a:srgbClr val="7030A0"/>
                </a:solidFill>
              </a:rPr>
              <a:t>的影響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30B03AC-4596-47E5-9FD2-5A9358B446C6}"/>
              </a:ext>
            </a:extLst>
          </p:cNvPr>
          <p:cNvSpPr/>
          <p:nvPr/>
        </p:nvSpPr>
        <p:spPr>
          <a:xfrm rot="20533507">
            <a:off x="1648088" y="1595246"/>
            <a:ext cx="338306" cy="130549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5EF9F-EAB1-4B3E-99E5-3D534D4444A1}"/>
              </a:ext>
            </a:extLst>
          </p:cNvPr>
          <p:cNvSpPr/>
          <p:nvPr/>
        </p:nvSpPr>
        <p:spPr>
          <a:xfrm>
            <a:off x="2506461" y="2412635"/>
            <a:ext cx="756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這行與</a:t>
            </a:r>
            <a:r>
              <a:rPr lang="en-US" altLang="zh-TW" dirty="0">
                <a:solidFill>
                  <a:srgbClr val="00B050"/>
                </a:solidFill>
              </a:rPr>
              <a:t>previous ins </a:t>
            </a:r>
            <a:r>
              <a:rPr lang="zh-TW" altLang="en-US" dirty="0">
                <a:solidFill>
                  <a:srgbClr val="00B050"/>
                </a:solidFill>
              </a:rPr>
              <a:t>也有</a:t>
            </a:r>
            <a:r>
              <a:rPr lang="en-US" altLang="zh-TW" dirty="0">
                <a:solidFill>
                  <a:srgbClr val="00B050"/>
                </a:solidFill>
              </a:rPr>
              <a:t>data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dependency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這邊的</a:t>
            </a:r>
            <a:r>
              <a:rPr lang="en-US" altLang="zh-TW" dirty="0">
                <a:solidFill>
                  <a:srgbClr val="00B050"/>
                </a:solidFill>
              </a:rPr>
              <a:t>R3</a:t>
            </a:r>
            <a:r>
              <a:rPr lang="zh-TW" altLang="en-US" dirty="0">
                <a:solidFill>
                  <a:srgbClr val="00B050"/>
                </a:solidFill>
              </a:rPr>
              <a:t>會受到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zh-TW" altLang="en-US" dirty="0">
                <a:solidFill>
                  <a:srgbClr val="00B050"/>
                </a:solidFill>
              </a:rPr>
              <a:t>中</a:t>
            </a:r>
            <a:r>
              <a:rPr lang="en-US" altLang="zh-TW" dirty="0">
                <a:solidFill>
                  <a:srgbClr val="00B050"/>
                </a:solidFill>
              </a:rPr>
              <a:t>R3</a:t>
            </a:r>
            <a:r>
              <a:rPr lang="zh-TW" altLang="en-US" dirty="0">
                <a:solidFill>
                  <a:srgbClr val="00B050"/>
                </a:solidFill>
              </a:rPr>
              <a:t>的影響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4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4F7E3A7-3932-4B7E-BE7C-9DD500FB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6" y="296717"/>
            <a:ext cx="6449325" cy="1438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3851BE-B97C-4E76-AE67-E214A0585215}"/>
              </a:ext>
            </a:extLst>
          </p:cNvPr>
          <p:cNvSpPr/>
          <p:nvPr/>
        </p:nvSpPr>
        <p:spPr>
          <a:xfrm>
            <a:off x="559294" y="1775467"/>
            <a:ext cx="8853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 (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single cycle CPU</a:t>
            </a:r>
            <a:r>
              <a:rPr lang="zh-TW" altLang="en-US" dirty="0">
                <a:solidFill>
                  <a:srgbClr val="00B0F0"/>
                </a:solidFill>
              </a:rPr>
              <a:t>不會出現</a:t>
            </a:r>
            <a:r>
              <a:rPr lang="en-US" altLang="zh-TW" dirty="0">
                <a:solidFill>
                  <a:srgbClr val="00B0F0"/>
                </a:solidFill>
              </a:rPr>
              <a:t>data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hazard[</a:t>
            </a:r>
            <a:r>
              <a:rPr lang="zh-TW" altLang="en-US" dirty="0">
                <a:solidFill>
                  <a:srgbClr val="00B0F0"/>
                </a:solidFill>
              </a:rPr>
              <a:t>就算有</a:t>
            </a:r>
            <a:r>
              <a:rPr lang="en-US" altLang="zh-TW" dirty="0">
                <a:solidFill>
                  <a:srgbClr val="00B0F0"/>
                </a:solidFill>
              </a:rPr>
              <a:t>dependency]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因為一個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cycle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執行一個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ins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故不需要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stall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cycles</a:t>
            </a:r>
            <a:endParaRPr lang="en-US" altLang="zh-TW" dirty="0">
              <a:solidFill>
                <a:srgbClr val="00B0F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B1B96-8123-4EF9-8C38-0A0EB00A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4" y="2733489"/>
            <a:ext cx="6525926" cy="2069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9B891A-15AE-4A98-86D0-A17BC3457D44}"/>
              </a:ext>
            </a:extLst>
          </p:cNvPr>
          <p:cNvSpPr/>
          <p:nvPr/>
        </p:nvSpPr>
        <p:spPr>
          <a:xfrm>
            <a:off x="1864311" y="3595457"/>
            <a:ext cx="2254928" cy="39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385369E-6505-46BF-8D01-5A6C7A733F57}"/>
              </a:ext>
            </a:extLst>
          </p:cNvPr>
          <p:cNvCxnSpPr>
            <a:cxnSpLocks/>
          </p:cNvCxnSpPr>
          <p:nvPr/>
        </p:nvCxnSpPr>
        <p:spPr>
          <a:xfrm flipV="1">
            <a:off x="2598198" y="3994952"/>
            <a:ext cx="0" cy="941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05B98C-96A3-477F-A0AF-399972821158}"/>
              </a:ext>
            </a:extLst>
          </p:cNvPr>
          <p:cNvSpPr txBox="1"/>
          <p:nvPr/>
        </p:nvSpPr>
        <p:spPr>
          <a:xfrm>
            <a:off x="2050741" y="5255581"/>
            <a:ext cx="6338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在一個</a:t>
            </a:r>
            <a:r>
              <a:rPr lang="en-US" altLang="zh-TW" dirty="0"/>
              <a:t>cycle(800ps)</a:t>
            </a:r>
            <a:r>
              <a:rPr lang="zh-TW" altLang="en-US" dirty="0"/>
              <a:t>會把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stage</a:t>
            </a:r>
            <a:r>
              <a:rPr lang="zh-TW" altLang="en-US" dirty="0"/>
              <a:t>都做完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ex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1. ADDI R1, R2, 10</a:t>
            </a:r>
            <a:r>
              <a:rPr lang="zh-TW" altLang="en-US" dirty="0"/>
              <a:t>   </a:t>
            </a:r>
            <a:r>
              <a:rPr lang="en-US" altLang="zh-TW" dirty="0"/>
              <a:t>800ps</a:t>
            </a:r>
            <a:r>
              <a:rPr lang="zh-TW" altLang="en-US" dirty="0"/>
              <a:t>時會正確地把</a:t>
            </a:r>
            <a:r>
              <a:rPr lang="en-US" altLang="zh-TW" dirty="0"/>
              <a:t>R2+10=20</a:t>
            </a:r>
            <a:r>
              <a:rPr lang="zh-TW" altLang="en-US" dirty="0"/>
              <a:t>存到</a:t>
            </a:r>
            <a:r>
              <a:rPr lang="en-US" altLang="zh-TW" dirty="0"/>
              <a:t>R1</a:t>
            </a:r>
            <a:r>
              <a:rPr lang="zh-TW" altLang="en-US" dirty="0"/>
              <a:t>內</a:t>
            </a:r>
            <a:endParaRPr lang="en-US" altLang="zh-TW" dirty="0"/>
          </a:p>
          <a:p>
            <a:r>
              <a:rPr lang="zh-TW" altLang="en-US" dirty="0"/>
              <a:t>因此第二個</a:t>
            </a:r>
            <a:r>
              <a:rPr lang="en-US" altLang="zh-TW" dirty="0"/>
              <a:t>cycle </a:t>
            </a:r>
            <a:r>
              <a:rPr lang="zh-TW" altLang="en-US" dirty="0"/>
              <a:t> </a:t>
            </a:r>
            <a:r>
              <a:rPr lang="en-US" altLang="zh-TW" dirty="0"/>
              <a:t>2. ADD R3, R1, R2</a:t>
            </a:r>
            <a:r>
              <a:rPr lang="zh-TW" altLang="en-US" dirty="0"/>
              <a:t> 時 </a:t>
            </a:r>
            <a:r>
              <a:rPr lang="en-US" altLang="zh-TW" dirty="0"/>
              <a:t>R1</a:t>
            </a:r>
            <a:r>
              <a:rPr lang="zh-TW" altLang="en-US" dirty="0"/>
              <a:t>的值已經是</a:t>
            </a:r>
            <a:r>
              <a:rPr lang="en-US" altLang="zh-TW" dirty="0"/>
              <a:t>20</a:t>
            </a:r>
            <a:r>
              <a:rPr lang="zh-TW" altLang="en-US" dirty="0"/>
              <a:t>了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4E89AD-5CDA-4A18-8275-864F1E2F900E}"/>
              </a:ext>
            </a:extLst>
          </p:cNvPr>
          <p:cNvSpPr/>
          <p:nvPr/>
        </p:nvSpPr>
        <p:spPr>
          <a:xfrm>
            <a:off x="3996432" y="3907148"/>
            <a:ext cx="2254928" cy="3994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EDDD12-29C7-42F3-8E37-20C18E3DCCED}"/>
              </a:ext>
            </a:extLst>
          </p:cNvPr>
          <p:cNvCxnSpPr>
            <a:cxnSpLocks/>
          </p:cNvCxnSpPr>
          <p:nvPr/>
        </p:nvCxnSpPr>
        <p:spPr>
          <a:xfrm flipV="1">
            <a:off x="5476043" y="4333476"/>
            <a:ext cx="0" cy="14103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8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C78E140-032D-42C8-85FE-606392C9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8" y="95854"/>
            <a:ext cx="6477904" cy="19433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214786-7661-4065-A186-31A29096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9" y="2475439"/>
            <a:ext cx="4544059" cy="6287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1B5918-CB9B-4657-8922-61565999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29" y="3159140"/>
            <a:ext cx="4544059" cy="6287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C67A202-0BBE-4A77-8754-D82FB2529CD8}"/>
              </a:ext>
            </a:extLst>
          </p:cNvPr>
          <p:cNvSpPr/>
          <p:nvPr/>
        </p:nvSpPr>
        <p:spPr>
          <a:xfrm>
            <a:off x="732928" y="2106107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IF</a:t>
            </a:r>
            <a:r>
              <a:rPr lang="zh-TW" altLang="en-US" dirty="0">
                <a:solidFill>
                  <a:srgbClr val="7030A0"/>
                </a:solidFill>
              </a:rPr>
              <a:t>             </a:t>
            </a:r>
            <a:r>
              <a:rPr lang="en-US" altLang="zh-TW" dirty="0">
                <a:solidFill>
                  <a:srgbClr val="7030A0"/>
                </a:solidFill>
              </a:rPr>
              <a:t>ID</a:t>
            </a:r>
            <a:r>
              <a:rPr lang="zh-TW" altLang="en-US" dirty="0">
                <a:solidFill>
                  <a:srgbClr val="7030A0"/>
                </a:solidFill>
              </a:rPr>
              <a:t>                  </a:t>
            </a:r>
            <a:r>
              <a:rPr lang="en-US" altLang="zh-TW" dirty="0">
                <a:solidFill>
                  <a:srgbClr val="7030A0"/>
                </a:solidFill>
              </a:rPr>
              <a:t>EX</a:t>
            </a:r>
            <a:r>
              <a:rPr lang="zh-TW" altLang="en-US" dirty="0">
                <a:solidFill>
                  <a:srgbClr val="7030A0"/>
                </a:solidFill>
              </a:rPr>
              <a:t>          </a:t>
            </a:r>
            <a:r>
              <a:rPr lang="en-US" altLang="zh-TW" dirty="0">
                <a:solidFill>
                  <a:srgbClr val="7030A0"/>
                </a:solidFill>
              </a:rPr>
              <a:t>MEM</a:t>
            </a:r>
            <a:r>
              <a:rPr lang="zh-TW" altLang="en-US" dirty="0">
                <a:solidFill>
                  <a:srgbClr val="7030A0"/>
                </a:solidFill>
              </a:rPr>
              <a:t>           </a:t>
            </a:r>
            <a:r>
              <a:rPr lang="en-US" altLang="zh-TW" dirty="0">
                <a:solidFill>
                  <a:srgbClr val="7030A0"/>
                </a:solidFill>
              </a:rPr>
              <a:t>WB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83DDC9-E8FD-4642-A272-02D34E24F599}"/>
              </a:ext>
            </a:extLst>
          </p:cNvPr>
          <p:cNvSpPr/>
          <p:nvPr/>
        </p:nvSpPr>
        <p:spPr>
          <a:xfrm>
            <a:off x="688700" y="1074198"/>
            <a:ext cx="4051975" cy="193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91B7AE-071B-48D8-9FDB-6D676B8473E7}"/>
              </a:ext>
            </a:extLst>
          </p:cNvPr>
          <p:cNvSpPr/>
          <p:nvPr/>
        </p:nvSpPr>
        <p:spPr>
          <a:xfrm>
            <a:off x="4454313" y="847669"/>
            <a:ext cx="1183008" cy="193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92F254-00A6-412B-9739-F9BC9F415C2F}"/>
              </a:ext>
            </a:extLst>
          </p:cNvPr>
          <p:cNvSpPr/>
          <p:nvPr/>
        </p:nvSpPr>
        <p:spPr>
          <a:xfrm>
            <a:off x="5870125" y="986076"/>
            <a:ext cx="661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也就是說 無法在</a:t>
            </a:r>
            <a:r>
              <a:rPr lang="en-US" altLang="zh-TW" dirty="0" err="1">
                <a:solidFill>
                  <a:srgbClr val="FF0000"/>
                </a:solidFill>
              </a:rPr>
              <a:t>alu</a:t>
            </a:r>
            <a:r>
              <a:rPr lang="zh-TW" altLang="en-US" dirty="0">
                <a:solidFill>
                  <a:srgbClr val="FF0000"/>
                </a:solidFill>
              </a:rPr>
              <a:t>做完之後馬上丟給下一個</a:t>
            </a:r>
            <a:r>
              <a:rPr lang="en-US" altLang="zh-TW" dirty="0">
                <a:solidFill>
                  <a:srgbClr val="FF0000"/>
                </a:solidFill>
              </a:rPr>
              <a:t>ins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ALU(</a:t>
            </a:r>
            <a:r>
              <a:rPr lang="zh-TW" altLang="en-US" dirty="0">
                <a:solidFill>
                  <a:srgbClr val="FF0000"/>
                </a:solidFill>
              </a:rPr>
              <a:t>見下圖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B3B44F6-AC94-4CC3-87F3-0E6E7DD5A47A}"/>
              </a:ext>
            </a:extLst>
          </p:cNvPr>
          <p:cNvCxnSpPr>
            <a:cxnSpLocks/>
          </p:cNvCxnSpPr>
          <p:nvPr/>
        </p:nvCxnSpPr>
        <p:spPr>
          <a:xfrm>
            <a:off x="3352800" y="2835105"/>
            <a:ext cx="0" cy="648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15A8734-6401-4C2F-BBF1-9906997A6727}"/>
              </a:ext>
            </a:extLst>
          </p:cNvPr>
          <p:cNvSpPr/>
          <p:nvPr/>
        </p:nvSpPr>
        <p:spPr>
          <a:xfrm>
            <a:off x="2900038" y="40394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這步做不到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EAF3D3-1A19-4B46-8A30-46BCCE4E42A6}"/>
              </a:ext>
            </a:extLst>
          </p:cNvPr>
          <p:cNvSpPr txBox="1"/>
          <p:nvPr/>
        </p:nvSpPr>
        <p:spPr>
          <a:xfrm>
            <a:off x="2339340" y="5280660"/>
            <a:ext cx="21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因此只能</a:t>
            </a:r>
          </a:p>
        </p:txBody>
      </p:sp>
    </p:spTree>
    <p:extLst>
      <p:ext uri="{BB962C8B-B14F-4D97-AF65-F5344CB8AC3E}">
        <p14:creationId xmlns:p14="http://schemas.microsoft.com/office/powerpoint/2010/main" val="171618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064B77-10F3-46B8-8EDB-E22DD9CD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9" y="784859"/>
            <a:ext cx="3434955" cy="4752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289A7A-5FAF-487B-BB0F-B470F80388F7}"/>
              </a:ext>
            </a:extLst>
          </p:cNvPr>
          <p:cNvSpPr/>
          <p:nvPr/>
        </p:nvSpPr>
        <p:spPr>
          <a:xfrm>
            <a:off x="1807348" y="26206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IF</a:t>
            </a:r>
            <a:r>
              <a:rPr lang="zh-TW" altLang="en-US" dirty="0">
                <a:solidFill>
                  <a:srgbClr val="7030A0"/>
                </a:solidFill>
              </a:rPr>
              <a:t>          </a:t>
            </a:r>
            <a:r>
              <a:rPr lang="en-US" altLang="zh-TW" dirty="0">
                <a:solidFill>
                  <a:srgbClr val="7030A0"/>
                </a:solidFill>
              </a:rPr>
              <a:t>ID</a:t>
            </a:r>
            <a:r>
              <a:rPr lang="zh-TW" altLang="en-US" dirty="0">
                <a:solidFill>
                  <a:srgbClr val="7030A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EX</a:t>
            </a:r>
            <a:r>
              <a:rPr lang="zh-TW" altLang="en-US" dirty="0">
                <a:solidFill>
                  <a:srgbClr val="7030A0"/>
                </a:solidFill>
              </a:rPr>
              <a:t>        </a:t>
            </a:r>
            <a:r>
              <a:rPr lang="en-US" altLang="zh-TW" dirty="0">
                <a:solidFill>
                  <a:srgbClr val="7030A0"/>
                </a:solidFill>
              </a:rPr>
              <a:t>MEM</a:t>
            </a:r>
            <a:r>
              <a:rPr lang="zh-TW" altLang="en-US" dirty="0">
                <a:solidFill>
                  <a:srgbClr val="7030A0"/>
                </a:solidFill>
              </a:rPr>
              <a:t>      </a:t>
            </a:r>
            <a:r>
              <a:rPr lang="en-US" altLang="zh-TW" dirty="0">
                <a:solidFill>
                  <a:srgbClr val="7030A0"/>
                </a:solidFill>
              </a:rPr>
              <a:t>WB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8A987B-31F9-4192-B2CA-A914957D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69" y="1293452"/>
            <a:ext cx="3434955" cy="4752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360A0F8-03AE-48AE-A2FC-B350C112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29" y="1799239"/>
            <a:ext cx="3434955" cy="4752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421FB75-78E0-463F-8F83-9645B95653DB}"/>
              </a:ext>
            </a:extLst>
          </p:cNvPr>
          <p:cNvSpPr/>
          <p:nvPr/>
        </p:nvSpPr>
        <p:spPr>
          <a:xfrm>
            <a:off x="562373" y="930546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1.ADDI </a:t>
            </a:r>
            <a:r>
              <a:rPr lang="en-US" altLang="zh-TW" sz="900" b="0" i="0" dirty="0">
                <a:solidFill>
                  <a:srgbClr val="00B050"/>
                </a:solidFill>
                <a:effectLst/>
                <a:latin typeface="Roboto"/>
              </a:rPr>
              <a:t>R1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R2, 10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A2F20D-EA9B-437C-9714-9D584C742897}"/>
              </a:ext>
            </a:extLst>
          </p:cNvPr>
          <p:cNvSpPr/>
          <p:nvPr/>
        </p:nvSpPr>
        <p:spPr>
          <a:xfrm>
            <a:off x="2594498" y="1432929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2.ADD </a:t>
            </a:r>
            <a:r>
              <a:rPr lang="en-US" altLang="zh-TW" sz="9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R3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</a:t>
            </a:r>
            <a:r>
              <a:rPr lang="en-US" altLang="zh-TW" sz="900" b="0" i="0" dirty="0">
                <a:solidFill>
                  <a:srgbClr val="00B050"/>
                </a:solidFill>
                <a:effectLst/>
                <a:latin typeface="Roboto"/>
              </a:rPr>
              <a:t>R1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R2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52693A-ED2B-4DFC-8046-AD8A1F616658}"/>
              </a:ext>
            </a:extLst>
          </p:cNvPr>
          <p:cNvSpPr/>
          <p:nvPr/>
        </p:nvSpPr>
        <p:spPr>
          <a:xfrm>
            <a:off x="3267473" y="1941522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3.ADDI R4, R2, 20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A8E642-DAE7-4450-88C5-6F45E2D60C25}"/>
              </a:ext>
            </a:extLst>
          </p:cNvPr>
          <p:cNvSpPr/>
          <p:nvPr/>
        </p:nvSpPr>
        <p:spPr>
          <a:xfrm>
            <a:off x="4602760" y="2542906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4.ADD R5, </a:t>
            </a:r>
            <a:r>
              <a:rPr lang="en-US" altLang="zh-TW" sz="9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R3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R1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AE88A31-BA06-4EF1-88F0-1B191C46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04" y="2380661"/>
            <a:ext cx="3434955" cy="475277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C25126-D078-4F38-9527-D730F0A659EA}"/>
              </a:ext>
            </a:extLst>
          </p:cNvPr>
          <p:cNvCxnSpPr>
            <a:cxnSpLocks/>
          </p:cNvCxnSpPr>
          <p:nvPr/>
        </p:nvCxnSpPr>
        <p:spPr>
          <a:xfrm>
            <a:off x="5122144" y="784859"/>
            <a:ext cx="0" cy="64807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79CF478-3B58-48F6-9981-73940BB510CC}"/>
              </a:ext>
            </a:extLst>
          </p:cNvPr>
          <p:cNvCxnSpPr>
            <a:cxnSpLocks/>
          </p:cNvCxnSpPr>
          <p:nvPr/>
        </p:nvCxnSpPr>
        <p:spPr>
          <a:xfrm>
            <a:off x="7135328" y="1768729"/>
            <a:ext cx="0" cy="6480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95A1DD-1F3E-4A29-A21D-18C53C086CCE}"/>
              </a:ext>
            </a:extLst>
          </p:cNvPr>
          <p:cNvSpPr/>
          <p:nvPr/>
        </p:nvSpPr>
        <p:spPr>
          <a:xfrm>
            <a:off x="4948931" y="521092"/>
            <a:ext cx="2525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00B050"/>
                </a:solidFill>
              </a:rPr>
              <a:t>這時候</a:t>
            </a:r>
            <a:r>
              <a:rPr lang="en-US" altLang="zh-TW" sz="1000" dirty="0">
                <a:solidFill>
                  <a:srgbClr val="00B050"/>
                </a:solidFill>
              </a:rPr>
              <a:t>(1.WB</a:t>
            </a:r>
            <a:r>
              <a:rPr lang="zh-TW" altLang="en-US" sz="1000" dirty="0">
                <a:solidFill>
                  <a:srgbClr val="00B050"/>
                </a:solidFill>
              </a:rPr>
              <a:t>結束</a:t>
            </a:r>
            <a:r>
              <a:rPr lang="en-US" altLang="zh-TW" sz="1000" dirty="0">
                <a:solidFill>
                  <a:srgbClr val="00B050"/>
                </a:solidFill>
              </a:rPr>
              <a:t>)</a:t>
            </a:r>
            <a:r>
              <a:rPr lang="zh-TW" altLang="en-US" sz="1000" dirty="0">
                <a:solidFill>
                  <a:srgbClr val="00B050"/>
                </a:solidFill>
              </a:rPr>
              <a:t>才能把</a:t>
            </a:r>
            <a:r>
              <a:rPr lang="en-US" altLang="zh-TW" sz="1000" dirty="0">
                <a:solidFill>
                  <a:srgbClr val="00B050"/>
                </a:solidFill>
              </a:rPr>
              <a:t>R1</a:t>
            </a:r>
            <a:r>
              <a:rPr lang="zh-TW" altLang="en-US" sz="1000" dirty="0">
                <a:solidFill>
                  <a:srgbClr val="00B050"/>
                </a:solidFill>
              </a:rPr>
              <a:t>丟到</a:t>
            </a:r>
            <a:r>
              <a:rPr lang="en-US" altLang="zh-TW" sz="1000" dirty="0">
                <a:solidFill>
                  <a:srgbClr val="00B050"/>
                </a:solidFill>
              </a:rPr>
              <a:t>2.</a:t>
            </a:r>
            <a:r>
              <a:rPr lang="zh-TW" altLang="en-US" sz="1000" dirty="0">
                <a:solidFill>
                  <a:srgbClr val="00B050"/>
                </a:solidFill>
              </a:rPr>
              <a:t>的</a:t>
            </a:r>
            <a:r>
              <a:rPr lang="en-US" altLang="zh-TW" sz="1000" dirty="0">
                <a:solidFill>
                  <a:srgbClr val="00B050"/>
                </a:solidFill>
              </a:rPr>
              <a:t>ALU</a:t>
            </a:r>
            <a:r>
              <a:rPr lang="zh-TW" altLang="en-US" sz="1000" dirty="0">
                <a:solidFill>
                  <a:srgbClr val="00B050"/>
                </a:solidFill>
              </a:rPr>
              <a:t>中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423424-BC7B-47EF-BEC8-0CED9EEA03AD}"/>
              </a:ext>
            </a:extLst>
          </p:cNvPr>
          <p:cNvSpPr/>
          <p:nvPr/>
        </p:nvSpPr>
        <p:spPr>
          <a:xfrm>
            <a:off x="6934289" y="1360957"/>
            <a:ext cx="2525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這時候</a:t>
            </a:r>
            <a:r>
              <a:rPr lang="en-US" altLang="zh-TW" sz="1000" dirty="0">
                <a:solidFill>
                  <a:schemeClr val="accent2">
                    <a:lumMod val="75000"/>
                  </a:schemeClr>
                </a:solidFill>
              </a:rPr>
              <a:t>(2.WB</a:t>
            </a:r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結束</a:t>
            </a:r>
            <a:r>
              <a:rPr lang="en-US" altLang="zh-TW" sz="1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才能把</a:t>
            </a:r>
            <a:r>
              <a:rPr lang="en-US" altLang="zh-TW" sz="1000" dirty="0">
                <a:solidFill>
                  <a:schemeClr val="accent2">
                    <a:lumMod val="75000"/>
                  </a:schemeClr>
                </a:solidFill>
              </a:rPr>
              <a:t>R3</a:t>
            </a:r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丟到</a:t>
            </a:r>
            <a:r>
              <a:rPr lang="en-US" altLang="zh-TW" sz="1000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en-US" altLang="zh-TW" sz="1000" dirty="0">
                <a:solidFill>
                  <a:schemeClr val="accent2">
                    <a:lumMod val="75000"/>
                  </a:schemeClr>
                </a:solidFill>
              </a:rPr>
              <a:t>ALU</a:t>
            </a:r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中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CA76AE9-690F-4972-9B51-9660E7BC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02" y="3704583"/>
            <a:ext cx="3434955" cy="47527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4F720E9-F973-4182-B347-5D12B60E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82" y="4188272"/>
            <a:ext cx="3434955" cy="47527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E460591-46C9-440E-8C15-09BF7864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62" y="4669948"/>
            <a:ext cx="3434955" cy="4752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79A6547-6001-4756-BBD3-87E0C013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14" y="5161504"/>
            <a:ext cx="3434955" cy="47527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0064CFF-C5F7-4DAB-90B6-A13636EF865E}"/>
              </a:ext>
            </a:extLst>
          </p:cNvPr>
          <p:cNvSpPr/>
          <p:nvPr/>
        </p:nvSpPr>
        <p:spPr>
          <a:xfrm>
            <a:off x="390125" y="3420097"/>
            <a:ext cx="6663210" cy="2486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E75848-FC74-4BD3-A10D-842A00D69309}"/>
              </a:ext>
            </a:extLst>
          </p:cNvPr>
          <p:cNvSpPr/>
          <p:nvPr/>
        </p:nvSpPr>
        <p:spPr>
          <a:xfrm>
            <a:off x="7135328" y="3502580"/>
            <a:ext cx="5166351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這是沒有</a:t>
            </a:r>
            <a:r>
              <a:rPr lang="en-US" altLang="zh-TW" sz="1200" dirty="0">
                <a:solidFill>
                  <a:srgbClr val="FF0000"/>
                </a:solidFill>
              </a:rPr>
              <a:t>stall</a:t>
            </a:r>
            <a:r>
              <a:rPr lang="zh-TW" altLang="en-US" sz="1200" dirty="0">
                <a:solidFill>
                  <a:srgbClr val="FF0000"/>
                </a:solidFill>
              </a:rPr>
              <a:t>的情況，因此為了完成運算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/>
              <a:t>在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 2.ADD 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R3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, </a:t>
            </a:r>
            <a:r>
              <a:rPr lang="en-US" altLang="zh-TW" sz="1200" dirty="0">
                <a:solidFill>
                  <a:srgbClr val="00B050"/>
                </a:solidFill>
                <a:latin typeface="Roboto"/>
              </a:rPr>
              <a:t>R1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, R2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 時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stall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了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2 cycle (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右移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2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小格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)</a:t>
            </a:r>
          </a:p>
          <a:p>
            <a:r>
              <a:rPr lang="zh-TW" altLang="en-US" sz="1200" dirty="0"/>
              <a:t>在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 4.</a:t>
            </a:r>
            <a:r>
              <a:rPr lang="en-US" altLang="zh-TW" sz="1200" b="0" i="0" dirty="0">
                <a:solidFill>
                  <a:srgbClr val="00B0F0"/>
                </a:solidFill>
                <a:effectLst/>
                <a:latin typeface="Roboto"/>
              </a:rPr>
              <a:t>ADD R5, </a:t>
            </a:r>
            <a:r>
              <a:rPr lang="en-US" altLang="zh-TW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R3</a:t>
            </a:r>
            <a:r>
              <a:rPr lang="en-US" altLang="zh-TW" sz="1200" b="0" i="0" dirty="0">
                <a:solidFill>
                  <a:srgbClr val="00B0F0"/>
                </a:solidFill>
                <a:effectLst/>
                <a:latin typeface="Roboto"/>
              </a:rPr>
              <a:t>, R1</a:t>
            </a:r>
            <a:r>
              <a:rPr lang="zh-TW" altLang="en-US" sz="1200" b="0" i="0" dirty="0">
                <a:solidFill>
                  <a:srgbClr val="00B0F0"/>
                </a:solidFill>
                <a:effectLst/>
                <a:latin typeface="Roboto"/>
              </a:rPr>
              <a:t> 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時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stall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了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1 cycle (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右移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1</a:t>
            </a:r>
            <a:r>
              <a:rPr lang="zh-TW" altLang="en-US" sz="1200" dirty="0">
                <a:solidFill>
                  <a:srgbClr val="00B0F0"/>
                </a:solidFill>
                <a:latin typeface="Roboto"/>
              </a:rPr>
              <a:t>小格</a:t>
            </a:r>
            <a:r>
              <a:rPr lang="en-US" altLang="zh-TW" sz="1200" dirty="0">
                <a:solidFill>
                  <a:srgbClr val="00B0F0"/>
                </a:solidFill>
                <a:latin typeface="Roboto"/>
              </a:rPr>
              <a:t>)</a:t>
            </a:r>
          </a:p>
          <a:p>
            <a:r>
              <a:rPr lang="en-US" altLang="zh-TW" sz="1200" dirty="0">
                <a:solidFill>
                  <a:srgbClr val="00B0F0"/>
                </a:solidFill>
                <a:latin typeface="Roboto"/>
                <a:sym typeface="Wingdings" panose="05000000000000000000" pitchFamily="2" charset="2"/>
              </a:rPr>
              <a:t> ANS = 2+1 = 3</a:t>
            </a:r>
            <a:endParaRPr lang="en-US" altLang="zh-TW" sz="1200" dirty="0">
              <a:solidFill>
                <a:srgbClr val="00B0F0"/>
              </a:solidFill>
              <a:latin typeface="Roboto"/>
            </a:endParaRPr>
          </a:p>
          <a:p>
            <a:endParaRPr lang="en-US" altLang="zh-TW" sz="1200" dirty="0">
              <a:solidFill>
                <a:srgbClr val="00B0F0"/>
              </a:solidFill>
              <a:latin typeface="Roboto"/>
            </a:endParaRPr>
          </a:p>
          <a:p>
            <a:r>
              <a:rPr lang="en-US" altLang="zh-TW" sz="1200" dirty="0">
                <a:latin typeface="Roboto"/>
              </a:rPr>
              <a:t>Note </a:t>
            </a:r>
          </a:p>
          <a:p>
            <a:r>
              <a:rPr lang="en-US" altLang="zh-TW" sz="1200" dirty="0">
                <a:latin typeface="Roboto"/>
              </a:rPr>
              <a:t>3.</a:t>
            </a:r>
            <a:r>
              <a:rPr lang="en-US" altLang="zh-TW" sz="1200" b="0" i="0" dirty="0">
                <a:effectLst/>
                <a:latin typeface="Roboto"/>
              </a:rPr>
              <a:t> ADDI R4, R2, 20</a:t>
            </a:r>
            <a:r>
              <a:rPr lang="zh-TW" altLang="en-US" sz="1200" b="0" i="0" dirty="0">
                <a:effectLst/>
                <a:latin typeface="Roboto"/>
              </a:rPr>
              <a:t>不用右移 因為它是用</a:t>
            </a:r>
            <a:r>
              <a:rPr lang="en-US" altLang="zh-TW" sz="1200" b="0" i="0" dirty="0">
                <a:effectLst/>
                <a:latin typeface="Roboto"/>
              </a:rPr>
              <a:t>R2</a:t>
            </a:r>
            <a:r>
              <a:rPr lang="zh-TW" altLang="en-US" sz="1200" dirty="0">
                <a:latin typeface="Roboto"/>
              </a:rPr>
              <a:t>、</a:t>
            </a:r>
            <a:r>
              <a:rPr lang="en-US" altLang="zh-TW" sz="1200" b="0" i="0" dirty="0">
                <a:effectLst/>
                <a:latin typeface="Roboto"/>
              </a:rPr>
              <a:t>20</a:t>
            </a:r>
            <a:r>
              <a:rPr lang="zh-TW" altLang="en-US" sz="1200" b="0" i="0" dirty="0">
                <a:effectLst/>
                <a:latin typeface="Roboto"/>
              </a:rPr>
              <a:t> </a:t>
            </a:r>
            <a:r>
              <a:rPr lang="en-US" altLang="zh-TW" sz="1200" b="0" i="0" dirty="0">
                <a:effectLst/>
                <a:latin typeface="Roboto"/>
              </a:rPr>
              <a:t>(R2</a:t>
            </a:r>
            <a:r>
              <a:rPr lang="zh-TW" altLang="en-US" sz="1200" b="0" i="0" dirty="0">
                <a:effectLst/>
                <a:latin typeface="Roboto"/>
              </a:rPr>
              <a:t>在這之前都沒被改過</a:t>
            </a:r>
            <a:r>
              <a:rPr lang="en-US" altLang="zh-TW" sz="1200" b="0" i="0" dirty="0">
                <a:effectLst/>
                <a:latin typeface="Roboto"/>
              </a:rPr>
              <a:t>)</a:t>
            </a:r>
          </a:p>
          <a:p>
            <a:r>
              <a:rPr lang="zh-TW" altLang="en-US" sz="1200" dirty="0">
                <a:latin typeface="Roboto"/>
              </a:rPr>
              <a:t>一直維持</a:t>
            </a:r>
            <a:r>
              <a:rPr lang="en-US" altLang="zh-TW" sz="1200" dirty="0">
                <a:latin typeface="Roboto"/>
              </a:rPr>
              <a:t>10</a:t>
            </a:r>
          </a:p>
          <a:p>
            <a:endParaRPr lang="en-US" altLang="zh-TW" sz="1200" dirty="0">
              <a:latin typeface="Roboto"/>
            </a:endParaRPr>
          </a:p>
          <a:p>
            <a:r>
              <a:rPr lang="en-US" altLang="zh-TW" sz="1200" dirty="0">
                <a:latin typeface="Roboto"/>
              </a:rPr>
              <a:t>4.</a:t>
            </a:r>
            <a:r>
              <a:rPr lang="en-US" altLang="zh-TW" sz="1200" b="0" i="0" dirty="0">
                <a:effectLst/>
                <a:latin typeface="Roboto"/>
              </a:rPr>
              <a:t> ADDI R5, R3, R1</a:t>
            </a:r>
            <a:r>
              <a:rPr lang="zh-TW" altLang="en-US" sz="1200" b="0" i="0" dirty="0">
                <a:effectLst/>
                <a:latin typeface="Roboto"/>
              </a:rPr>
              <a:t>只需要右移</a:t>
            </a:r>
            <a:r>
              <a:rPr lang="en-US" altLang="zh-TW" sz="1200" b="0" i="0" dirty="0">
                <a:effectLst/>
                <a:latin typeface="Roboto"/>
              </a:rPr>
              <a:t>1</a:t>
            </a:r>
            <a:r>
              <a:rPr lang="zh-TW" altLang="en-US" sz="1200" b="0" i="0" dirty="0">
                <a:effectLst/>
                <a:latin typeface="Roboto"/>
              </a:rPr>
              <a:t>格因為它跟需要使用得</a:t>
            </a:r>
            <a:r>
              <a:rPr lang="en-US" altLang="zh-TW" sz="1200" b="0" i="0" dirty="0">
                <a:effectLst/>
                <a:latin typeface="Roboto"/>
              </a:rPr>
              <a:t>2.</a:t>
            </a:r>
            <a:r>
              <a:rPr lang="zh-TW" altLang="en-US" sz="1200" dirty="0">
                <a:latin typeface="Roboto"/>
              </a:rPr>
              <a:t>中的</a:t>
            </a:r>
            <a:r>
              <a:rPr lang="en-US" altLang="zh-TW" sz="1200" b="0" i="0" dirty="0">
                <a:effectLst/>
                <a:latin typeface="Roboto"/>
              </a:rPr>
              <a:t>R3</a:t>
            </a:r>
          </a:p>
          <a:p>
            <a:r>
              <a:rPr lang="zh-TW" altLang="en-US" sz="1200" dirty="0">
                <a:latin typeface="Roboto"/>
              </a:rPr>
              <a:t>中間有隔著</a:t>
            </a:r>
            <a:r>
              <a:rPr lang="en-US" altLang="zh-TW" sz="1200" dirty="0">
                <a:latin typeface="Roboto"/>
              </a:rPr>
              <a:t>3.</a:t>
            </a:r>
            <a:r>
              <a:rPr lang="zh-TW" altLang="en-US" sz="1200" dirty="0">
                <a:latin typeface="Roboto"/>
              </a:rPr>
              <a:t> </a:t>
            </a:r>
            <a:r>
              <a:rPr lang="en-US" altLang="zh-TW" sz="1200" dirty="0">
                <a:latin typeface="Roboto"/>
              </a:rPr>
              <a:t>(</a:t>
            </a:r>
            <a:r>
              <a:rPr lang="zh-TW" altLang="en-US" sz="1200" dirty="0">
                <a:latin typeface="Roboto"/>
              </a:rPr>
              <a:t>已經佔了</a:t>
            </a:r>
            <a:r>
              <a:rPr lang="en-US" altLang="zh-TW" sz="1200" dirty="0">
                <a:latin typeface="Roboto"/>
              </a:rPr>
              <a:t>1cycle)</a:t>
            </a:r>
            <a:endParaRPr lang="en-US" altLang="zh-TW" sz="1200" b="0" i="0" dirty="0">
              <a:effectLst/>
              <a:latin typeface="Roboto"/>
            </a:endParaRPr>
          </a:p>
          <a:p>
            <a:endParaRPr lang="en-US" altLang="zh-TW" sz="1200" b="0" i="0" dirty="0">
              <a:effectLst/>
              <a:latin typeface="Roboto"/>
            </a:endParaRPr>
          </a:p>
          <a:p>
            <a:r>
              <a:rPr lang="zh-TW" altLang="en-US" sz="1200" dirty="0">
                <a:latin typeface="Roboto"/>
              </a:rPr>
              <a:t>          </a:t>
            </a:r>
            <a:endParaRPr lang="en-US" altLang="zh-TW" sz="1200" dirty="0">
              <a:latin typeface="Roboto"/>
            </a:endParaRPr>
          </a:p>
          <a:p>
            <a:endParaRPr lang="zh-TW" altLang="en-US" sz="1200" dirty="0">
              <a:solidFill>
                <a:srgbClr val="00B0F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85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F7DF46-590A-42F1-97D7-F3300CA9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10" y="3354063"/>
            <a:ext cx="3434955" cy="4752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988E01-51F6-45B8-851B-A00388C3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90" y="3837752"/>
            <a:ext cx="3434955" cy="4752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73AC81-B412-4E38-94EE-431BA8FA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0" y="4319428"/>
            <a:ext cx="3434955" cy="4752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3B4E83-33F0-4849-8989-26EC214F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10" y="4810984"/>
            <a:ext cx="3434955" cy="4752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366E3E-6211-4187-B1B4-75027073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47"/>
            <a:ext cx="6677957" cy="1648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896564-210B-4492-8D81-847203F924A6}"/>
              </a:ext>
            </a:extLst>
          </p:cNvPr>
          <p:cNvSpPr/>
          <p:nvPr/>
        </p:nvSpPr>
        <p:spPr>
          <a:xfrm>
            <a:off x="6936524" y="1087558"/>
            <a:ext cx="47404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若沒有</a:t>
            </a:r>
            <a:r>
              <a:rPr lang="en-US" altLang="zh-TW" dirty="0"/>
              <a:t>stalls</a:t>
            </a:r>
            <a:r>
              <a:rPr lang="zh-TW" altLang="en-US" dirty="0"/>
              <a:t> ， 那麼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做出來的</a:t>
            </a:r>
            <a:r>
              <a:rPr lang="en-US" altLang="zh-TW" dirty="0"/>
              <a:t>R3</a:t>
            </a:r>
            <a:r>
              <a:rPr lang="zh-TW" altLang="en-US" dirty="0"/>
              <a:t>應該是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+10=20(R1</a:t>
            </a:r>
            <a:r>
              <a:rPr lang="zh-TW" altLang="en-US" dirty="0"/>
              <a:t>還來不及改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 不受影響，做出來的</a:t>
            </a:r>
            <a:r>
              <a:rPr lang="en-US" altLang="zh-TW" dirty="0"/>
              <a:t>R4</a:t>
            </a:r>
            <a:r>
              <a:rPr lang="zh-TW" altLang="en-US" dirty="0"/>
              <a:t>的確是</a:t>
            </a:r>
            <a:r>
              <a:rPr lang="en-US" altLang="zh-TW" dirty="0"/>
              <a:t>10+20=30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7030A0"/>
                </a:solidFill>
              </a:rPr>
              <a:t>做</a:t>
            </a:r>
            <a:r>
              <a:rPr lang="en-US" altLang="zh-TW" dirty="0">
                <a:solidFill>
                  <a:srgbClr val="7030A0"/>
                </a:solidFill>
              </a:rPr>
              <a:t>ALU</a:t>
            </a:r>
            <a:r>
              <a:rPr lang="zh-TW" altLang="en-US" dirty="0"/>
              <a:t>的時候</a:t>
            </a:r>
            <a:endParaRPr lang="en-US" altLang="zh-TW" dirty="0"/>
          </a:p>
          <a:p>
            <a:r>
              <a:rPr lang="zh-TW" altLang="en-US" dirty="0">
                <a:solidFill>
                  <a:srgbClr val="7030A0"/>
                </a:solidFill>
              </a:rPr>
              <a:t>      </a:t>
            </a:r>
            <a:r>
              <a:rPr lang="en-US" altLang="zh-TW" dirty="0">
                <a:solidFill>
                  <a:srgbClr val="7030A0"/>
                </a:solidFill>
              </a:rPr>
              <a:t>R3</a:t>
            </a:r>
            <a:r>
              <a:rPr lang="zh-TW" altLang="en-US" dirty="0">
                <a:solidFill>
                  <a:srgbClr val="7030A0"/>
                </a:solidFill>
              </a:rPr>
              <a:t>還是</a:t>
            </a:r>
            <a:r>
              <a:rPr lang="en-US" altLang="zh-TW" dirty="0">
                <a:solidFill>
                  <a:srgbClr val="7030A0"/>
                </a:solidFill>
              </a:rPr>
              <a:t>10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(2.</a:t>
            </a:r>
            <a:r>
              <a:rPr lang="zh-TW" altLang="en-US" dirty="0">
                <a:solidFill>
                  <a:srgbClr val="7030A0"/>
                </a:solidFill>
              </a:rPr>
              <a:t>還沒做好 還差一步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      而</a:t>
            </a:r>
            <a:r>
              <a:rPr lang="en-US" altLang="zh-TW" dirty="0">
                <a:solidFill>
                  <a:srgbClr val="7030A0"/>
                </a:solidFill>
              </a:rPr>
              <a:t>R1</a:t>
            </a:r>
            <a:r>
              <a:rPr lang="zh-TW" altLang="en-US" dirty="0">
                <a:solidFill>
                  <a:srgbClr val="7030A0"/>
                </a:solidFill>
              </a:rPr>
              <a:t>終於做好了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現在是</a:t>
            </a:r>
            <a:r>
              <a:rPr lang="en-US" altLang="zh-TW" dirty="0">
                <a:solidFill>
                  <a:srgbClr val="7030A0"/>
                </a:solidFill>
              </a:rPr>
              <a:t>20</a:t>
            </a:r>
            <a:r>
              <a:rPr lang="zh-TW" altLang="en-US" dirty="0">
                <a:solidFill>
                  <a:srgbClr val="7030A0"/>
                </a:solidFill>
              </a:rPr>
              <a:t>了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zh-TW" altLang="en-US" dirty="0">
                <a:solidFill>
                  <a:srgbClr val="00B050"/>
                </a:solidFill>
              </a:rPr>
              <a:t>因此</a:t>
            </a:r>
            <a:r>
              <a:rPr lang="en-US" altLang="zh-TW" dirty="0">
                <a:solidFill>
                  <a:srgbClr val="00B050"/>
                </a:solidFill>
              </a:rPr>
              <a:t>R5=10+20=30</a:t>
            </a:r>
          </a:p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C2B48A-B618-46D3-9EF5-45587A34A26A}"/>
              </a:ext>
            </a:extLst>
          </p:cNvPr>
          <p:cNvSpPr/>
          <p:nvPr/>
        </p:nvSpPr>
        <p:spPr>
          <a:xfrm>
            <a:off x="1057673" y="3430603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1.ADDI </a:t>
            </a:r>
            <a:r>
              <a:rPr lang="en-US" altLang="zh-TW" sz="900" b="0" i="0" dirty="0">
                <a:solidFill>
                  <a:srgbClr val="00B050"/>
                </a:solidFill>
                <a:effectLst/>
                <a:latin typeface="Roboto"/>
              </a:rPr>
              <a:t>R1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R2, 10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A745B8-7108-4E28-933C-23EB0F1CF0A2}"/>
              </a:ext>
            </a:extLst>
          </p:cNvPr>
          <p:cNvSpPr/>
          <p:nvPr/>
        </p:nvSpPr>
        <p:spPr>
          <a:xfrm>
            <a:off x="1857928" y="4052774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2.ADD R3, </a:t>
            </a:r>
            <a:r>
              <a:rPr lang="en-US" altLang="zh-TW" sz="900" b="0" i="0" dirty="0">
                <a:solidFill>
                  <a:srgbClr val="FF0000"/>
                </a:solidFill>
                <a:effectLst/>
                <a:latin typeface="Roboto"/>
              </a:rPr>
              <a:t>R1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R2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0C688B-AB7E-4809-A1AE-7DEA3B22BF74}"/>
              </a:ext>
            </a:extLst>
          </p:cNvPr>
          <p:cNvSpPr/>
          <p:nvPr/>
        </p:nvSpPr>
        <p:spPr>
          <a:xfrm>
            <a:off x="2520414" y="4412635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3.ADDI R4, R2, 20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AB9CC8-D666-4DC5-9939-F564A05F2DA4}"/>
              </a:ext>
            </a:extLst>
          </p:cNvPr>
          <p:cNvSpPr/>
          <p:nvPr/>
        </p:nvSpPr>
        <p:spPr>
          <a:xfrm>
            <a:off x="3126769" y="4897288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4.ADD R5, </a:t>
            </a:r>
            <a:r>
              <a:rPr lang="en-US" altLang="zh-TW" sz="9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R3</a:t>
            </a:r>
            <a:r>
              <a:rPr lang="en-US" altLang="zh-TW" sz="900" b="0" i="0" dirty="0">
                <a:solidFill>
                  <a:srgbClr val="00B0F0"/>
                </a:solidFill>
                <a:effectLst/>
                <a:latin typeface="Roboto"/>
              </a:rPr>
              <a:t>, R1</a:t>
            </a:r>
            <a:endParaRPr lang="zh-TW" altLang="en-US" sz="900" dirty="0">
              <a:solidFill>
                <a:srgbClr val="00B0F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0FA7458-9FD3-4653-ADE5-2445D20EFEF1}"/>
              </a:ext>
            </a:extLst>
          </p:cNvPr>
          <p:cNvCxnSpPr>
            <a:cxnSpLocks/>
          </p:cNvCxnSpPr>
          <p:nvPr/>
        </p:nvCxnSpPr>
        <p:spPr>
          <a:xfrm>
            <a:off x="4367924" y="3189682"/>
            <a:ext cx="0" cy="648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9435D0-1806-46D5-938F-1FBD965ACD87}"/>
              </a:ext>
            </a:extLst>
          </p:cNvPr>
          <p:cNvSpPr/>
          <p:nvPr/>
        </p:nvSpPr>
        <p:spPr>
          <a:xfrm>
            <a:off x="3727069" y="2861270"/>
            <a:ext cx="1091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此時的</a:t>
            </a:r>
            <a:r>
              <a:rPr lang="en-US" altLang="zh-TW" sz="1000" dirty="0">
                <a:solidFill>
                  <a:srgbClr val="FF0000"/>
                </a:solidFill>
              </a:rPr>
              <a:t>R1</a:t>
            </a:r>
            <a:r>
              <a:rPr lang="zh-TW" altLang="en-US" sz="1000" dirty="0">
                <a:solidFill>
                  <a:srgbClr val="FF0000"/>
                </a:solidFill>
              </a:rPr>
              <a:t>還是</a:t>
            </a:r>
            <a:r>
              <a:rPr lang="en-US" altLang="zh-TW" sz="1000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8E22FA2-50FF-463B-B5F4-444F245E3E88}"/>
              </a:ext>
            </a:extLst>
          </p:cNvPr>
          <p:cNvCxnSpPr>
            <a:cxnSpLocks/>
          </p:cNvCxnSpPr>
          <p:nvPr/>
        </p:nvCxnSpPr>
        <p:spPr>
          <a:xfrm>
            <a:off x="5727731" y="3354063"/>
            <a:ext cx="0" cy="144064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B642E9B-9C6B-4173-A1DC-C7A17C227457}"/>
              </a:ext>
            </a:extLst>
          </p:cNvPr>
          <p:cNvSpPr/>
          <p:nvPr/>
        </p:nvSpPr>
        <p:spPr>
          <a:xfrm>
            <a:off x="5377947" y="2861270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>
                <a:solidFill>
                  <a:srgbClr val="7030A0"/>
                </a:solidFill>
              </a:rPr>
              <a:t>此時的</a:t>
            </a:r>
            <a:r>
              <a:rPr lang="en-US" altLang="zh-TW" sz="1000" dirty="0">
                <a:solidFill>
                  <a:srgbClr val="7030A0"/>
                </a:solidFill>
              </a:rPr>
              <a:t>R3</a:t>
            </a:r>
            <a:r>
              <a:rPr lang="zh-TW" altLang="en-US" sz="1000" dirty="0">
                <a:solidFill>
                  <a:srgbClr val="7030A0"/>
                </a:solidFill>
              </a:rPr>
              <a:t>也還是</a:t>
            </a:r>
            <a:r>
              <a:rPr lang="en-US" altLang="zh-TW" sz="1000" dirty="0">
                <a:solidFill>
                  <a:srgbClr val="7030A0"/>
                </a:solidFill>
              </a:rPr>
              <a:t>10</a:t>
            </a:r>
          </a:p>
          <a:p>
            <a:r>
              <a:rPr lang="zh-TW" altLang="en-US" sz="1000" dirty="0">
                <a:solidFill>
                  <a:srgbClr val="7030A0"/>
                </a:solidFill>
              </a:rPr>
              <a:t>而</a:t>
            </a:r>
            <a:r>
              <a:rPr lang="en-US" altLang="zh-TW" sz="1000" dirty="0">
                <a:solidFill>
                  <a:srgbClr val="7030A0"/>
                </a:solidFill>
              </a:rPr>
              <a:t>R1</a:t>
            </a:r>
            <a:r>
              <a:rPr lang="zh-TW" altLang="en-US" sz="1000" dirty="0">
                <a:solidFill>
                  <a:srgbClr val="7030A0"/>
                </a:solidFill>
              </a:rPr>
              <a:t>終於變成</a:t>
            </a:r>
            <a:r>
              <a:rPr lang="en-US" altLang="zh-TW" sz="1000" dirty="0">
                <a:solidFill>
                  <a:srgbClr val="7030A0"/>
                </a:solidFill>
              </a:rPr>
              <a:t>20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7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77F1230-6169-4A7B-81AD-4BB7C730B509}"/>
              </a:ext>
            </a:extLst>
          </p:cNvPr>
          <p:cNvSpPr/>
          <p:nvPr/>
        </p:nvSpPr>
        <p:spPr>
          <a:xfrm>
            <a:off x="253922" y="0"/>
            <a:ext cx="574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000" dirty="0">
                <a:solidFill>
                  <a:prstClr val="black"/>
                </a:solidFill>
              </a:rPr>
              <a:t>5.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2A1A27-2BE2-4A2A-8CBF-14345883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803915"/>
            <a:ext cx="7604443" cy="56973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B03454-A432-4481-8010-88AA45E36466}"/>
              </a:ext>
            </a:extLst>
          </p:cNvPr>
          <p:cNvSpPr/>
          <p:nvPr/>
        </p:nvSpPr>
        <p:spPr>
          <a:xfrm>
            <a:off x="5601384" y="4434959"/>
            <a:ext cx="17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R4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R1+R2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檢差是否</a:t>
            </a:r>
            <a:r>
              <a:rPr lang="en-US" altLang="zh-TW" dirty="0">
                <a:solidFill>
                  <a:srgbClr val="FF0000"/>
                </a:solidFill>
              </a:rPr>
              <a:t>R4=R5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49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EFFAD2-F546-430D-A02D-9BD4109E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4" y="337972"/>
            <a:ext cx="10297962" cy="23720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9D837B-7C6E-4BAF-918E-6B8ABE188CAC}"/>
              </a:ext>
            </a:extLst>
          </p:cNvPr>
          <p:cNvSpPr txBox="1"/>
          <p:nvPr/>
        </p:nvSpPr>
        <p:spPr>
          <a:xfrm>
            <a:off x="1685924" y="1744981"/>
            <a:ext cx="604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500 (</a:t>
            </a:r>
            <a:r>
              <a:rPr lang="zh-TW" altLang="en-US" dirty="0">
                <a:solidFill>
                  <a:srgbClr val="FF0000"/>
                </a:solidFill>
              </a:rPr>
              <a:t>對於</a:t>
            </a:r>
            <a:r>
              <a:rPr lang="en-US" altLang="zh-TW" dirty="0">
                <a:solidFill>
                  <a:srgbClr val="FF0000"/>
                </a:solidFill>
              </a:rPr>
              <a:t>1-stage</a:t>
            </a:r>
            <a:r>
              <a:rPr lang="zh-TW" altLang="en-US" dirty="0">
                <a:solidFill>
                  <a:srgbClr val="FF0000"/>
                </a:solidFill>
              </a:rPr>
              <a:t>來說，一次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就是</a:t>
            </a:r>
            <a:r>
              <a:rPr lang="en-US" altLang="zh-TW" dirty="0">
                <a:solidFill>
                  <a:srgbClr val="FF0000"/>
                </a:solidFill>
              </a:rPr>
              <a:t>5cycle)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4B53A8-993F-4AA7-A94D-4B959D21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2" y="2748087"/>
            <a:ext cx="1877628" cy="2597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6B8436-AB8C-451D-8759-7565B25F2B13}"/>
              </a:ext>
            </a:extLst>
          </p:cNvPr>
          <p:cNvSpPr/>
          <p:nvPr/>
        </p:nvSpPr>
        <p:spPr>
          <a:xfrm>
            <a:off x="1066892" y="2748087"/>
            <a:ext cx="1877628" cy="25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797864F-08BA-4F8B-A01F-CD875881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20" y="3045944"/>
            <a:ext cx="1877628" cy="2597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3234DAB-A701-4A50-97C4-D0D2D28C5B4A}"/>
              </a:ext>
            </a:extLst>
          </p:cNvPr>
          <p:cNvSpPr/>
          <p:nvPr/>
        </p:nvSpPr>
        <p:spPr>
          <a:xfrm>
            <a:off x="2944520" y="3045944"/>
            <a:ext cx="1877628" cy="25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DC8D559-395C-4E19-B96A-E359F1D4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48" y="3343801"/>
            <a:ext cx="1877628" cy="25979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928B38-6E2F-43C5-A85B-D7DAC00C1518}"/>
              </a:ext>
            </a:extLst>
          </p:cNvPr>
          <p:cNvSpPr/>
          <p:nvPr/>
        </p:nvSpPr>
        <p:spPr>
          <a:xfrm>
            <a:off x="4822148" y="3343801"/>
            <a:ext cx="1877628" cy="25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8A48DEF-A0BE-48F8-B884-EC280AB3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76" y="3641658"/>
            <a:ext cx="1877628" cy="25979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D41510A-0D68-49E5-8B20-99B1A96996E4}"/>
              </a:ext>
            </a:extLst>
          </p:cNvPr>
          <p:cNvSpPr/>
          <p:nvPr/>
        </p:nvSpPr>
        <p:spPr>
          <a:xfrm>
            <a:off x="6699776" y="3641658"/>
            <a:ext cx="1877628" cy="25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0AB9C6A-A265-4369-A29F-FAAC9449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04" y="3939515"/>
            <a:ext cx="1877628" cy="25979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FA59F3B-EB28-4139-B425-EB9432832F27}"/>
              </a:ext>
            </a:extLst>
          </p:cNvPr>
          <p:cNvSpPr/>
          <p:nvPr/>
        </p:nvSpPr>
        <p:spPr>
          <a:xfrm>
            <a:off x="8577404" y="3939515"/>
            <a:ext cx="1877628" cy="25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A314A4-54CF-46D2-8D23-5FA7C23F5BC6}"/>
              </a:ext>
            </a:extLst>
          </p:cNvPr>
          <p:cNvSpPr/>
          <p:nvPr/>
        </p:nvSpPr>
        <p:spPr>
          <a:xfrm>
            <a:off x="-1042294" y="272198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sz="1600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sz="1600" dirty="0"/>
            </a:br>
            <a:r>
              <a:rPr lang="pt-BR" altLang="zh-TW" sz="1600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sz="1600" dirty="0">
                <a:solidFill>
                  <a:srgbClr val="202124"/>
                </a:solidFill>
                <a:latin typeface="Roboto"/>
              </a:rPr>
              <a:t>)</a:t>
            </a:r>
            <a:br>
              <a:rPr lang="pt-BR" altLang="zh-TW" sz="1600" dirty="0">
                <a:solidFill>
                  <a:srgbClr val="FF0000"/>
                </a:solidFill>
              </a:rPr>
            </a:br>
            <a:r>
              <a:rPr lang="pt-BR" altLang="zh-TW" sz="1600" dirty="0">
                <a:solidFill>
                  <a:srgbClr val="202124"/>
                </a:solidFill>
                <a:latin typeface="Roboto"/>
              </a:rPr>
              <a:t>3: ADD R4, R1, R2</a:t>
            </a:r>
            <a:br>
              <a:rPr lang="pt-BR" altLang="zh-TW" sz="1600" dirty="0"/>
            </a:br>
            <a:r>
              <a:rPr lang="pt-BR" altLang="zh-TW" sz="1600" dirty="0">
                <a:solidFill>
                  <a:srgbClr val="202124"/>
                </a:solidFill>
                <a:latin typeface="Roboto"/>
              </a:rPr>
              <a:t>4: ADDI R3, R3, 16</a:t>
            </a:r>
            <a:br>
              <a:rPr lang="pt-BR" altLang="zh-TW" sz="1600" dirty="0"/>
            </a:br>
            <a:r>
              <a:rPr lang="pt-BR" altLang="zh-TW" sz="1600" dirty="0">
                <a:solidFill>
                  <a:srgbClr val="202124"/>
                </a:solidFill>
                <a:latin typeface="Roboto"/>
              </a:rPr>
              <a:t>5: BNE R4, R5, LOOP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8370F26-EE31-40FC-A893-4BD0CEE84F92}"/>
              </a:ext>
            </a:extLst>
          </p:cNvPr>
          <p:cNvCxnSpPr>
            <a:cxnSpLocks/>
          </p:cNvCxnSpPr>
          <p:nvPr/>
        </p:nvCxnSpPr>
        <p:spPr>
          <a:xfrm flipV="1">
            <a:off x="1893348" y="3026551"/>
            <a:ext cx="0" cy="9410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4A3AE7E-47A3-4420-BAA7-0476F0615605}"/>
              </a:ext>
            </a:extLst>
          </p:cNvPr>
          <p:cNvCxnSpPr>
            <a:cxnSpLocks/>
          </p:cNvCxnSpPr>
          <p:nvPr/>
        </p:nvCxnSpPr>
        <p:spPr>
          <a:xfrm flipV="1">
            <a:off x="3741198" y="3413241"/>
            <a:ext cx="0" cy="9410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D26DD2C-6B88-45DD-ADC3-5B257F57998F}"/>
              </a:ext>
            </a:extLst>
          </p:cNvPr>
          <p:cNvCxnSpPr>
            <a:cxnSpLocks/>
          </p:cNvCxnSpPr>
          <p:nvPr/>
        </p:nvCxnSpPr>
        <p:spPr>
          <a:xfrm flipV="1">
            <a:off x="5722398" y="3883757"/>
            <a:ext cx="0" cy="9410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F037598-F557-4EC4-A342-58C049D5DF0B}"/>
              </a:ext>
            </a:extLst>
          </p:cNvPr>
          <p:cNvCxnSpPr>
            <a:cxnSpLocks/>
          </p:cNvCxnSpPr>
          <p:nvPr/>
        </p:nvCxnSpPr>
        <p:spPr>
          <a:xfrm flipV="1">
            <a:off x="7579773" y="4045424"/>
            <a:ext cx="0" cy="9410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CBBF4B3-21BE-4C48-AA32-D7DF2C25EC8E}"/>
              </a:ext>
            </a:extLst>
          </p:cNvPr>
          <p:cNvCxnSpPr>
            <a:cxnSpLocks/>
          </p:cNvCxnSpPr>
          <p:nvPr/>
        </p:nvCxnSpPr>
        <p:spPr>
          <a:xfrm flipV="1">
            <a:off x="9580023" y="4515940"/>
            <a:ext cx="0" cy="9410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B714ED-08C7-453D-970C-050043C2937E}"/>
              </a:ext>
            </a:extLst>
          </p:cNvPr>
          <p:cNvSpPr txBox="1"/>
          <p:nvPr/>
        </p:nvSpPr>
        <p:spPr>
          <a:xfrm>
            <a:off x="1465833" y="422007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Cycle 1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4260FF-B24A-4159-A031-43CFC22181FA}"/>
              </a:ext>
            </a:extLst>
          </p:cNvPr>
          <p:cNvSpPr txBox="1"/>
          <p:nvPr/>
        </p:nvSpPr>
        <p:spPr>
          <a:xfrm>
            <a:off x="3269758" y="4425355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Cycle 2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EB19FC3-1BB9-4491-8B5F-1BE4A919EDD8}"/>
              </a:ext>
            </a:extLst>
          </p:cNvPr>
          <p:cNvSpPr txBox="1"/>
          <p:nvPr/>
        </p:nvSpPr>
        <p:spPr>
          <a:xfrm>
            <a:off x="5308571" y="4920281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Cycle 3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743869-EC21-48AA-B234-F0FDD7253FDA}"/>
              </a:ext>
            </a:extLst>
          </p:cNvPr>
          <p:cNvSpPr txBox="1"/>
          <p:nvPr/>
        </p:nvSpPr>
        <p:spPr>
          <a:xfrm>
            <a:off x="7127382" y="5120046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Cycle 4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54ACB3-9C99-4DEC-BF96-95DFC4AA7142}"/>
              </a:ext>
            </a:extLst>
          </p:cNvPr>
          <p:cNvSpPr txBox="1"/>
          <p:nvPr/>
        </p:nvSpPr>
        <p:spPr>
          <a:xfrm>
            <a:off x="9063827" y="5588933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Cycle 5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B64B47-1CF6-4AD2-92EF-E4C69F7B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4" y="560423"/>
            <a:ext cx="6430272" cy="23625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0CE859-CD6A-4EAE-94F8-3C638A74A931}"/>
              </a:ext>
            </a:extLst>
          </p:cNvPr>
          <p:cNvSpPr/>
          <p:nvPr/>
        </p:nvSpPr>
        <p:spPr>
          <a:xfrm>
            <a:off x="854231" y="30963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dirty="0">
                <a:solidFill>
                  <a:srgbClr val="202124"/>
                </a:solidFill>
                <a:latin typeface="Roboto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避免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LOAD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USE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+1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cycle)</a:t>
            </a:r>
            <a:br>
              <a:rPr lang="pt-BR" altLang="zh-TW" dirty="0">
                <a:solidFill>
                  <a:srgbClr val="FF0000"/>
                </a:solidFill>
              </a:rPr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3: ADD R4, R1, R2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4: ADDI R3, R3, 16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5: BNE R4, R5, LOOP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 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等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BNE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算完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+2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cycle)</a:t>
            </a:r>
          </a:p>
          <a:p>
            <a:endParaRPr lang="en-US" altLang="zh-TW" dirty="0">
              <a:solidFill>
                <a:srgbClr val="FF0000"/>
              </a:solidFill>
              <a:latin typeface="Roboto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Roboto"/>
              </a:rPr>
              <a:t>因此答案為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5+(800-1)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=804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(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寫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800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就好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)</a:t>
            </a:r>
          </a:p>
          <a:p>
            <a:r>
              <a:rPr lang="zh-TW" altLang="en-US" dirty="0">
                <a:solidFill>
                  <a:srgbClr val="00B0F0"/>
                </a:solidFill>
                <a:latin typeface="Roboto"/>
              </a:rPr>
              <a:t>詳情在下頁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B95146-F72C-4811-A6D1-031A8B48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0" y="2774790"/>
            <a:ext cx="1605134" cy="89243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B133A53-1F7C-4F7A-AEBF-A7D46D0D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71" y="4220459"/>
            <a:ext cx="4285223" cy="2180341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FE2F6A7-A4A6-41E2-B307-E8F1C3AE16EE}"/>
              </a:ext>
            </a:extLst>
          </p:cNvPr>
          <p:cNvCxnSpPr>
            <a:cxnSpLocks/>
          </p:cNvCxnSpPr>
          <p:nvPr/>
        </p:nvCxnSpPr>
        <p:spPr>
          <a:xfrm flipV="1">
            <a:off x="4638675" y="3096342"/>
            <a:ext cx="4591050" cy="761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1F93C09-124B-40D4-8F1D-4BEEF8EABFC0}"/>
              </a:ext>
            </a:extLst>
          </p:cNvPr>
          <p:cNvCxnSpPr>
            <a:cxnSpLocks/>
          </p:cNvCxnSpPr>
          <p:nvPr/>
        </p:nvCxnSpPr>
        <p:spPr>
          <a:xfrm>
            <a:off x="3800475" y="5310630"/>
            <a:ext cx="3800475" cy="26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8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1CF788-98E5-43DD-BCEE-3325386FC588}"/>
              </a:ext>
            </a:extLst>
          </p:cNvPr>
          <p:cNvSpPr/>
          <p:nvPr/>
        </p:nvSpPr>
        <p:spPr>
          <a:xfrm>
            <a:off x="1352184" y="545172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sz="1000" dirty="0">
                <a:solidFill>
                  <a:srgbClr val="202124"/>
                </a:solidFill>
                <a:latin typeface="Roboto"/>
              </a:rPr>
              <a:t>)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(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避免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LOAD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USE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+1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cycle)</a:t>
            </a:r>
            <a:br>
              <a:rPr lang="pt-BR" altLang="zh-TW" sz="1000" dirty="0">
                <a:solidFill>
                  <a:srgbClr val="FF0000"/>
                </a:solidFill>
              </a:rPr>
            </a:br>
            <a:endParaRPr lang="pt-BR" altLang="zh-TW" sz="1000" dirty="0">
              <a:solidFill>
                <a:srgbClr val="FF0000"/>
              </a:solidFill>
            </a:endParaRPr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3: ADD R4, R1, R2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4: ADDI R3, R3, 16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5: BNE R4, R5, LOOP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 (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等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BNE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算完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+2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cycle)</a:t>
            </a:r>
            <a:endParaRPr lang="zh-TW" altLang="en-US" sz="1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9653F1-AFF3-4293-B63E-98D4F37A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17" y="545172"/>
            <a:ext cx="1877628" cy="2597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453F9C-1F0F-419B-B495-6DBD9308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63" y="812907"/>
            <a:ext cx="1877628" cy="2597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07A53D-9AC1-420C-B620-B11C4678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48" y="1130018"/>
            <a:ext cx="1877628" cy="2628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F8001AC-F9E6-4BC9-AB3E-5439381A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45" y="1406545"/>
            <a:ext cx="1877628" cy="2597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E06F2F-F1C9-48B6-8F20-16EFFF74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07" y="1716629"/>
            <a:ext cx="1877628" cy="2597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961162B-AE44-47AC-9DB0-4FC13E04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45" y="2012446"/>
            <a:ext cx="1877628" cy="2597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15F256-FE7E-4BA6-B71E-73517B94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55" y="2350428"/>
            <a:ext cx="1877628" cy="2597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DE58313-C393-4344-869A-C57D6BA0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98" y="2686068"/>
            <a:ext cx="1877628" cy="25979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12E6FC9-DB12-49D4-B9CE-2D6831B963FD}"/>
              </a:ext>
            </a:extLst>
          </p:cNvPr>
          <p:cNvSpPr/>
          <p:nvPr/>
        </p:nvSpPr>
        <p:spPr>
          <a:xfrm>
            <a:off x="4516241" y="3700967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sz="1000" dirty="0">
                <a:solidFill>
                  <a:srgbClr val="202124"/>
                </a:solidFill>
                <a:latin typeface="Roboto"/>
              </a:rPr>
              <a:t>)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(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避免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LOAD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USE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+1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cycle)</a:t>
            </a:r>
            <a:br>
              <a:rPr lang="pt-BR" altLang="zh-TW" sz="1000" dirty="0">
                <a:solidFill>
                  <a:srgbClr val="FF0000"/>
                </a:solidFill>
              </a:rPr>
            </a:br>
            <a:endParaRPr lang="pt-BR" altLang="zh-TW" sz="1000" dirty="0">
              <a:solidFill>
                <a:srgbClr val="FF0000"/>
              </a:solidFill>
            </a:endParaRPr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3: ADD R4, R1, R2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4: ADDI R3, R3, 16</a:t>
            </a:r>
            <a:br>
              <a:rPr lang="pt-BR" altLang="zh-TW" sz="1000" dirty="0"/>
            </a:br>
            <a:endParaRPr lang="pt-BR" altLang="zh-TW" sz="1000" dirty="0"/>
          </a:p>
          <a:p>
            <a:r>
              <a:rPr lang="pt-BR" altLang="zh-TW" sz="1000" dirty="0">
                <a:solidFill>
                  <a:srgbClr val="202124"/>
                </a:solidFill>
                <a:latin typeface="Roboto"/>
              </a:rPr>
              <a:t>5: BNE R4, R5, LOOP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</a:t>
            </a:r>
          </a:p>
          <a:p>
            <a:endParaRPr lang="en-US" altLang="zh-TW" sz="1000" dirty="0">
              <a:solidFill>
                <a:srgbClr val="FF0000"/>
              </a:solidFill>
              <a:latin typeface="Roboto"/>
            </a:endParaRPr>
          </a:p>
          <a:p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NOP (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等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BNE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算完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+2</a:t>
            </a:r>
            <a:r>
              <a:rPr lang="zh-TW" altLang="en-US" sz="1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sz="1000" dirty="0">
                <a:solidFill>
                  <a:srgbClr val="FF0000"/>
                </a:solidFill>
                <a:latin typeface="Roboto"/>
              </a:rPr>
              <a:t>cycle)</a:t>
            </a:r>
            <a:endParaRPr lang="zh-TW" altLang="en-US" sz="1000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ED8EF45-5286-4737-ABF6-10DAFDB3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74" y="3700967"/>
            <a:ext cx="1877628" cy="25979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3FBA249-C7E9-4FCE-A35D-159934DD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20" y="3968702"/>
            <a:ext cx="1877628" cy="25979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E6406FD-BEAF-47D7-BF9B-B3EC7096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005" y="4285813"/>
            <a:ext cx="1877628" cy="262803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08363FE-B706-4B8A-98DE-3369FF21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02" y="4562340"/>
            <a:ext cx="1877628" cy="25979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FA962F6-DEB5-417C-972A-11AB701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064" y="4872424"/>
            <a:ext cx="1877628" cy="25979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94E2F37-3440-4D07-A9E0-6BD01BE4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02" y="5168241"/>
            <a:ext cx="1877628" cy="25979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6B46368-37EE-4411-BD49-EAF9A04D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212" y="5506223"/>
            <a:ext cx="1877628" cy="259798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FED6B02-DCDB-47A5-944D-EF52D889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5" y="5841863"/>
            <a:ext cx="1877628" cy="25979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0BD1392-E668-48D0-A88E-7515B53A55A7}"/>
              </a:ext>
            </a:extLst>
          </p:cNvPr>
          <p:cNvSpPr/>
          <p:nvPr/>
        </p:nvSpPr>
        <p:spPr>
          <a:xfrm>
            <a:off x="1183904" y="473177"/>
            <a:ext cx="7799466" cy="25524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275549-9CF0-4219-961F-596EB55B606D}"/>
              </a:ext>
            </a:extLst>
          </p:cNvPr>
          <p:cNvSpPr/>
          <p:nvPr/>
        </p:nvSpPr>
        <p:spPr>
          <a:xfrm>
            <a:off x="3091752" y="3645746"/>
            <a:ext cx="8674763" cy="25800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945F3A-367B-4B50-A120-76CDBCFB3FE4}"/>
              </a:ext>
            </a:extLst>
          </p:cNvPr>
          <p:cNvSpPr/>
          <p:nvPr/>
        </p:nvSpPr>
        <p:spPr>
          <a:xfrm>
            <a:off x="9438131" y="1037213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Roboto"/>
              </a:rPr>
              <a:t>Loop 1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: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5+(8-1)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B66F16-5931-43CA-AB48-CC9044E67FFD}"/>
              </a:ext>
            </a:extLst>
          </p:cNvPr>
          <p:cNvSpPr/>
          <p:nvPr/>
        </p:nvSpPr>
        <p:spPr>
          <a:xfrm>
            <a:off x="1314634" y="356130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Roboto"/>
              </a:rPr>
              <a:t>Loop 2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: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再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+8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D0A6436-C47A-465F-B05A-743BDCD43086}"/>
              </a:ext>
            </a:extLst>
          </p:cNvPr>
          <p:cNvCxnSpPr>
            <a:cxnSpLocks/>
          </p:cNvCxnSpPr>
          <p:nvPr/>
        </p:nvCxnSpPr>
        <p:spPr>
          <a:xfrm>
            <a:off x="6751473" y="2220508"/>
            <a:ext cx="0" cy="17402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46A0DAB-E219-4AF4-82C5-C423533470D2}"/>
              </a:ext>
            </a:extLst>
          </p:cNvPr>
          <p:cNvSpPr txBox="1"/>
          <p:nvPr/>
        </p:nvSpPr>
        <p:spPr>
          <a:xfrm>
            <a:off x="6755074" y="3147884"/>
            <a:ext cx="806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上個</a:t>
            </a:r>
            <a:r>
              <a:rPr lang="en-US" altLang="zh-TW" dirty="0">
                <a:solidFill>
                  <a:srgbClr val="00B050"/>
                </a:solidFill>
              </a:rPr>
              <a:t>LOOP</a:t>
            </a:r>
            <a:r>
              <a:rPr lang="zh-TW" altLang="en-US" dirty="0">
                <a:solidFill>
                  <a:srgbClr val="00B050"/>
                </a:solidFill>
              </a:rPr>
              <a:t>的</a:t>
            </a:r>
            <a:r>
              <a:rPr lang="en-US" altLang="zh-TW" dirty="0" err="1">
                <a:solidFill>
                  <a:srgbClr val="00B050"/>
                </a:solidFill>
              </a:rPr>
              <a:t>beq</a:t>
            </a:r>
            <a:r>
              <a:rPr lang="zh-TW" altLang="en-US" dirty="0">
                <a:solidFill>
                  <a:srgbClr val="00B050"/>
                </a:solidFill>
              </a:rPr>
              <a:t>的</a:t>
            </a:r>
            <a:r>
              <a:rPr lang="en-US" altLang="zh-TW" dirty="0">
                <a:solidFill>
                  <a:srgbClr val="00B050"/>
                </a:solidFill>
              </a:rPr>
              <a:t>ALU</a:t>
            </a:r>
            <a:r>
              <a:rPr lang="zh-TW" altLang="en-US" dirty="0">
                <a:solidFill>
                  <a:srgbClr val="00B050"/>
                </a:solidFill>
              </a:rPr>
              <a:t>運算完之後才能知道要跑去哪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608DC8A-EB49-4CBC-9106-8A7B1DEAE608}"/>
              </a:ext>
            </a:extLst>
          </p:cNvPr>
          <p:cNvSpPr txBox="1"/>
          <p:nvPr/>
        </p:nvSpPr>
        <p:spPr>
          <a:xfrm>
            <a:off x="466724" y="4285813"/>
            <a:ext cx="372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zh-TW" altLang="en-US" dirty="0">
                <a:solidFill>
                  <a:srgbClr val="7030A0"/>
                </a:solidFill>
              </a:rPr>
              <a:t>個</a:t>
            </a:r>
            <a:r>
              <a:rPr lang="en-US" altLang="zh-TW" dirty="0">
                <a:solidFill>
                  <a:srgbClr val="7030A0"/>
                </a:solidFill>
              </a:rPr>
              <a:t>LOOP</a:t>
            </a:r>
            <a:r>
              <a:rPr lang="zh-TW" altLang="en-US" dirty="0">
                <a:solidFill>
                  <a:srgbClr val="7030A0"/>
                </a:solidFill>
              </a:rPr>
              <a:t>時</a:t>
            </a:r>
            <a:r>
              <a:rPr lang="en-US" altLang="zh-TW" dirty="0">
                <a:solidFill>
                  <a:srgbClr val="7030A0"/>
                </a:solidFill>
              </a:rPr>
              <a:t>cycle</a:t>
            </a:r>
            <a:r>
              <a:rPr lang="zh-TW" altLang="en-US" dirty="0">
                <a:solidFill>
                  <a:srgbClr val="7030A0"/>
                </a:solidFill>
              </a:rPr>
              <a:t>數是</a:t>
            </a:r>
            <a:r>
              <a:rPr lang="en-US" altLang="zh-TW" dirty="0">
                <a:solidFill>
                  <a:srgbClr val="7030A0"/>
                </a:solidFill>
              </a:rPr>
              <a:t>5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+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(8</a:t>
            </a:r>
            <a:r>
              <a:rPr lang="zh-TW" altLang="en-US" dirty="0">
                <a:solidFill>
                  <a:srgbClr val="7030A0"/>
                </a:solidFill>
              </a:rPr>
              <a:t>*</a:t>
            </a:r>
            <a:r>
              <a:rPr lang="en-US" altLang="zh-TW" dirty="0">
                <a:solidFill>
                  <a:srgbClr val="7030A0"/>
                </a:solidFill>
              </a:rPr>
              <a:t>2-1)</a:t>
            </a:r>
          </a:p>
          <a:p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因此</a:t>
            </a:r>
            <a:r>
              <a:rPr lang="en-US" altLang="zh-TW" dirty="0">
                <a:solidFill>
                  <a:srgbClr val="7030A0"/>
                </a:solidFill>
              </a:rPr>
              <a:t>100</a:t>
            </a:r>
            <a:r>
              <a:rPr lang="zh-TW" altLang="en-US" dirty="0">
                <a:solidFill>
                  <a:srgbClr val="7030A0"/>
                </a:solidFill>
              </a:rPr>
              <a:t>個</a:t>
            </a:r>
            <a:r>
              <a:rPr lang="en-US" altLang="zh-TW" dirty="0">
                <a:solidFill>
                  <a:srgbClr val="7030A0"/>
                </a:solidFill>
              </a:rPr>
              <a:t>LOOP</a:t>
            </a:r>
            <a:r>
              <a:rPr lang="zh-TW" altLang="en-US" dirty="0">
                <a:solidFill>
                  <a:srgbClr val="7030A0"/>
                </a:solidFill>
              </a:rPr>
              <a:t>時是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5+8</a:t>
            </a:r>
            <a:r>
              <a:rPr lang="zh-TW" altLang="en-US" dirty="0">
                <a:solidFill>
                  <a:srgbClr val="7030A0"/>
                </a:solidFill>
              </a:rPr>
              <a:t>*</a:t>
            </a:r>
            <a:r>
              <a:rPr lang="en-US" altLang="zh-TW" dirty="0">
                <a:solidFill>
                  <a:srgbClr val="7030A0"/>
                </a:solidFill>
              </a:rPr>
              <a:t>100-1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=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804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0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9ADDCDF-2BF5-4018-BC15-3C8E8B02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326313"/>
            <a:ext cx="9511443" cy="6205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A0B74F-CA3E-4E98-99D7-634EC3E0605D}"/>
              </a:ext>
            </a:extLst>
          </p:cNvPr>
          <p:cNvSpPr/>
          <p:nvPr/>
        </p:nvSpPr>
        <p:spPr>
          <a:xfrm>
            <a:off x="2511936" y="265378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Roboto"/>
              </a:rPr>
              <a:t>500&lt;800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625B2-5521-4364-9CE0-E5A690B6CE08}"/>
              </a:ext>
            </a:extLst>
          </p:cNvPr>
          <p:cNvSpPr/>
          <p:nvPr/>
        </p:nvSpPr>
        <p:spPr>
          <a:xfrm>
            <a:off x="2340486" y="5720834"/>
            <a:ext cx="439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Roboto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:500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 後來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800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0.25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200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  <a:latin typeface="Roboto"/>
                <a:sym typeface="Wingdings" panose="05000000000000000000" pitchFamily="2" charset="2"/>
              </a:rPr>
              <a:t>快</a:t>
            </a:r>
            <a:r>
              <a:rPr lang="en-US" altLang="zh-TW" dirty="0">
                <a:solidFill>
                  <a:srgbClr val="FF0000"/>
                </a:solidFill>
                <a:latin typeface="Roboto"/>
                <a:sym typeface="Wingdings" panose="05000000000000000000" pitchFamily="2" charset="2"/>
              </a:rPr>
              <a:t>2.5</a:t>
            </a:r>
            <a:r>
              <a:rPr lang="zh-TW" altLang="en-US" dirty="0">
                <a:solidFill>
                  <a:srgbClr val="FF0000"/>
                </a:solidFill>
                <a:latin typeface="Roboto"/>
                <a:sym typeface="Wingdings" panose="05000000000000000000" pitchFamily="2" charset="2"/>
              </a:rPr>
              <a:t>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828941F-0422-4CB6-81F7-71F553D3BC69}"/>
              </a:ext>
            </a:extLst>
          </p:cNvPr>
          <p:cNvCxnSpPr/>
          <p:nvPr/>
        </p:nvCxnSpPr>
        <p:spPr>
          <a:xfrm>
            <a:off x="7800975" y="5000625"/>
            <a:ext cx="981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79F89F-7909-413D-8B5F-9641C16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567864"/>
            <a:ext cx="11117802" cy="41400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5FBA63-FB4A-442C-81BF-88F5064914DA}"/>
              </a:ext>
            </a:extLst>
          </p:cNvPr>
          <p:cNvSpPr/>
          <p:nvPr/>
        </p:nvSpPr>
        <p:spPr>
          <a:xfrm>
            <a:off x="508986" y="771008"/>
            <a:ext cx="7827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https://en.wikipedia.org/wiki/Half-precision_floating-point_format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9AE7BE-5A0B-4A3F-995F-FB4AA220A76E}"/>
              </a:ext>
            </a:extLst>
          </p:cNvPr>
          <p:cNvSpPr/>
          <p:nvPr/>
        </p:nvSpPr>
        <p:spPr>
          <a:xfrm>
            <a:off x="372862" y="3766352"/>
            <a:ext cx="10688715" cy="80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3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D061F72-92E8-4FCD-9124-F61C242B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0" y="416778"/>
            <a:ext cx="6146901" cy="53534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03121E-D0EB-4E21-AB73-A41EE2B75AB9}"/>
              </a:ext>
            </a:extLst>
          </p:cNvPr>
          <p:cNvSpPr/>
          <p:nvPr/>
        </p:nvSpPr>
        <p:spPr>
          <a:xfrm>
            <a:off x="6648449" y="416778"/>
            <a:ext cx="7934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dirty="0">
                <a:solidFill>
                  <a:srgbClr val="202124"/>
                </a:solidFill>
                <a:latin typeface="Roboto"/>
              </a:rPr>
              <a:t>)</a:t>
            </a:r>
          </a:p>
          <a:p>
            <a:r>
              <a:rPr lang="en-US" altLang="zh-TW" dirty="0">
                <a:solidFill>
                  <a:srgbClr val="00B0F0"/>
                </a:solidFill>
                <a:latin typeface="Roboto"/>
              </a:rPr>
              <a:t>3</a:t>
            </a:r>
            <a:r>
              <a:rPr lang="pt-BR" altLang="zh-TW" dirty="0">
                <a:solidFill>
                  <a:srgbClr val="00B0F0"/>
                </a:solidFill>
                <a:latin typeface="Roboto"/>
              </a:rPr>
              <a:t>: ADDI R3, R3, 16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 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(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交換後不會有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LOAD-USE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，因此可以少用一個</a:t>
            </a:r>
            <a:r>
              <a:rPr lang="en-US" altLang="zh-TW" dirty="0">
                <a:solidFill>
                  <a:srgbClr val="00B0F0"/>
                </a:solidFill>
                <a:latin typeface="Roboto"/>
              </a:rPr>
              <a:t>NOP)</a:t>
            </a:r>
            <a:br>
              <a:rPr lang="pt-BR" altLang="zh-TW" dirty="0">
                <a:solidFill>
                  <a:srgbClr val="00B0F0"/>
                </a:solidFill>
              </a:rPr>
            </a:br>
            <a:r>
              <a:rPr lang="en-US" altLang="zh-TW" dirty="0">
                <a:solidFill>
                  <a:srgbClr val="00B0F0"/>
                </a:solidFill>
                <a:latin typeface="Roboto"/>
              </a:rPr>
              <a:t>4</a:t>
            </a:r>
            <a:r>
              <a:rPr lang="pt-BR" altLang="zh-TW" dirty="0">
                <a:solidFill>
                  <a:srgbClr val="00B0F0"/>
                </a:solidFill>
                <a:latin typeface="Roboto"/>
              </a:rPr>
              <a:t>: ADD R4, R1, R2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5: BNE R4, R5, LOOP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 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等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BNE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算完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+2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cycle)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11C2E3-1366-4F79-8A7B-069C3EE752F0}"/>
              </a:ext>
            </a:extLst>
          </p:cNvPr>
          <p:cNvSpPr txBox="1"/>
          <p:nvPr/>
        </p:nvSpPr>
        <p:spPr>
          <a:xfrm>
            <a:off x="1057274" y="1247775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5+7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100-1=704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寫</a:t>
            </a:r>
            <a:r>
              <a:rPr lang="en-US" altLang="zh-TW" dirty="0">
                <a:solidFill>
                  <a:srgbClr val="FF0000"/>
                </a:solidFill>
              </a:rPr>
              <a:t>700)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606F2-19EB-4096-A2D6-BEC480B6B40A}"/>
              </a:ext>
            </a:extLst>
          </p:cNvPr>
          <p:cNvSpPr/>
          <p:nvPr/>
        </p:nvSpPr>
        <p:spPr>
          <a:xfrm>
            <a:off x="6962774" y="379139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Roboto"/>
              </a:rPr>
              <a:t>不會有</a:t>
            </a:r>
            <a:r>
              <a:rPr lang="en-US" altLang="zh-TW" dirty="0">
                <a:solidFill>
                  <a:srgbClr val="7030A0"/>
                </a:solidFill>
                <a:latin typeface="Roboto"/>
              </a:rPr>
              <a:t>LOAD-USE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54EE5091-96AA-4AC6-852B-9BEAF2CE895B}"/>
              </a:ext>
            </a:extLst>
          </p:cNvPr>
          <p:cNvSpPr/>
          <p:nvPr/>
        </p:nvSpPr>
        <p:spPr>
          <a:xfrm>
            <a:off x="6648449" y="3637922"/>
            <a:ext cx="314325" cy="67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512A8A-5E39-4647-AB2F-3501D7996E1C}"/>
              </a:ext>
            </a:extLst>
          </p:cNvPr>
          <p:cNvSpPr txBox="1"/>
          <p:nvPr/>
        </p:nvSpPr>
        <p:spPr>
          <a:xfrm>
            <a:off x="6648449" y="4524375"/>
            <a:ext cx="394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減少了一個</a:t>
            </a:r>
            <a:r>
              <a:rPr lang="en-US" altLang="zh-TW" dirty="0">
                <a:solidFill>
                  <a:srgbClr val="7030A0"/>
                </a:solidFill>
              </a:rPr>
              <a:t>NOP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(cycle</a:t>
            </a:r>
            <a:r>
              <a:rPr lang="zh-TW" altLang="en-US" dirty="0">
                <a:solidFill>
                  <a:srgbClr val="7030A0"/>
                </a:solidFill>
              </a:rPr>
              <a:t>數變成</a:t>
            </a:r>
            <a:r>
              <a:rPr lang="en-US" altLang="zh-TW" dirty="0">
                <a:solidFill>
                  <a:srgbClr val="7030A0"/>
                </a:solidFill>
              </a:rPr>
              <a:t>700)</a:t>
            </a:r>
            <a:r>
              <a:rPr lang="zh-TW" altLang="en-US" dirty="0">
                <a:solidFill>
                  <a:srgbClr val="7030A0"/>
                </a:solidFill>
              </a:rPr>
              <a:t>，而總</a:t>
            </a:r>
            <a:r>
              <a:rPr lang="en-US" altLang="zh-TW" dirty="0">
                <a:solidFill>
                  <a:srgbClr val="7030A0"/>
                </a:solidFill>
              </a:rPr>
              <a:t>ins</a:t>
            </a:r>
            <a:r>
              <a:rPr lang="zh-TW" altLang="en-US" dirty="0">
                <a:solidFill>
                  <a:srgbClr val="7030A0"/>
                </a:solidFill>
              </a:rPr>
              <a:t>數不變</a:t>
            </a:r>
            <a:r>
              <a:rPr lang="en-US" altLang="zh-TW" dirty="0">
                <a:solidFill>
                  <a:srgbClr val="7030A0"/>
                </a:solidFill>
              </a:rPr>
              <a:t>(NOP</a:t>
            </a:r>
            <a:r>
              <a:rPr lang="zh-TW" altLang="en-US" dirty="0">
                <a:solidFill>
                  <a:srgbClr val="7030A0"/>
                </a:solidFill>
              </a:rPr>
              <a:t>不算，因為沒有意義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因此</a:t>
            </a:r>
            <a:r>
              <a:rPr lang="en-US" altLang="zh-TW" dirty="0">
                <a:solidFill>
                  <a:srgbClr val="7030A0"/>
                </a:solidFill>
              </a:rPr>
              <a:t>IPC</a:t>
            </a:r>
            <a:r>
              <a:rPr lang="zh-TW" altLang="en-US" dirty="0">
                <a:solidFill>
                  <a:srgbClr val="7030A0"/>
                </a:solidFill>
              </a:rPr>
              <a:t>從 </a:t>
            </a:r>
            <a:r>
              <a:rPr lang="en-US" altLang="zh-TW" dirty="0">
                <a:solidFill>
                  <a:srgbClr val="7030A0"/>
                </a:solidFill>
              </a:rPr>
              <a:t>500/</a:t>
            </a:r>
            <a:r>
              <a:rPr lang="en-US" altLang="zh-TW" dirty="0">
                <a:solidFill>
                  <a:srgbClr val="00B050"/>
                </a:solidFill>
              </a:rPr>
              <a:t>800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500/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700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上升了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FB0609-1A76-4EB7-9CFD-5DDFCED7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1" y="500762"/>
            <a:ext cx="7249537" cy="394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412A98-C86F-4CA7-A593-9B1B926B8104}"/>
              </a:ext>
            </a:extLst>
          </p:cNvPr>
          <p:cNvSpPr/>
          <p:nvPr/>
        </p:nvSpPr>
        <p:spPr>
          <a:xfrm>
            <a:off x="7930068" y="1377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dirty="0">
                <a:solidFill>
                  <a:srgbClr val="202124"/>
                </a:solidFill>
                <a:latin typeface="Roboto"/>
              </a:rPr>
              <a:t>1: LD R1, 0(R3)</a:t>
            </a:r>
            <a:br>
              <a:rPr lang="pt-BR" altLang="zh-TW" dirty="0"/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2: LD R2, 8(R3</a:t>
            </a:r>
            <a:r>
              <a:rPr lang="en-US" altLang="zh-TW" dirty="0">
                <a:solidFill>
                  <a:srgbClr val="202124"/>
                </a:solidFill>
                <a:latin typeface="Roboto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Roboto"/>
              </a:rPr>
              <a:t>NOP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避免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LOAD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USE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+1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cycle)</a:t>
            </a:r>
            <a:br>
              <a:rPr lang="pt-BR" altLang="zh-TW" dirty="0">
                <a:solidFill>
                  <a:srgbClr val="FF0000"/>
                </a:solidFill>
              </a:rPr>
            </a:br>
            <a:r>
              <a:rPr lang="pt-BR" altLang="zh-TW" dirty="0">
                <a:solidFill>
                  <a:srgbClr val="202124"/>
                </a:solidFill>
                <a:latin typeface="Roboto"/>
              </a:rPr>
              <a:t>3: ADD R4, R1, R2</a:t>
            </a:r>
          </a:p>
          <a:p>
            <a:r>
              <a:rPr lang="en-US" altLang="zh-TW" dirty="0">
                <a:solidFill>
                  <a:srgbClr val="00B0F0"/>
                </a:solidFill>
                <a:latin typeface="Roboto"/>
              </a:rPr>
              <a:t>4</a:t>
            </a:r>
            <a:r>
              <a:rPr lang="pt-BR" altLang="zh-TW" dirty="0">
                <a:solidFill>
                  <a:srgbClr val="00B0F0"/>
                </a:solidFill>
                <a:latin typeface="Roboto"/>
              </a:rPr>
              <a:t>: BNE R4, R5, LOOP</a:t>
            </a:r>
            <a:br>
              <a:rPr lang="pt-BR" altLang="zh-TW" dirty="0">
                <a:solidFill>
                  <a:srgbClr val="00B0F0"/>
                </a:solidFill>
              </a:rPr>
            </a:br>
            <a:r>
              <a:rPr lang="en-US" altLang="zh-TW" dirty="0">
                <a:solidFill>
                  <a:srgbClr val="00B0F0"/>
                </a:solidFill>
                <a:latin typeface="Roboto"/>
              </a:rPr>
              <a:t>5</a:t>
            </a:r>
            <a:r>
              <a:rPr lang="pt-BR" altLang="zh-TW" dirty="0">
                <a:solidFill>
                  <a:srgbClr val="00B0F0"/>
                </a:solidFill>
                <a:latin typeface="Roboto"/>
              </a:rPr>
              <a:t>: ADDI R3, R3, 16</a:t>
            </a:r>
            <a:r>
              <a:rPr lang="zh-TW" altLang="en-US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可以少用一個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NOP)</a:t>
            </a:r>
            <a:br>
              <a:rPr lang="pt-BR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  <a:latin typeface="Roboto"/>
              </a:rPr>
              <a:t>NOP (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等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BNE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算完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+2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cycle)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86A51-C239-4FDE-8FB2-05FB7B073770}"/>
              </a:ext>
            </a:extLst>
          </p:cNvPr>
          <p:cNvSpPr/>
          <p:nvPr/>
        </p:nvSpPr>
        <p:spPr>
          <a:xfrm>
            <a:off x="1876923" y="11926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Roboto"/>
              </a:rPr>
              <a:t>即</a:t>
            </a:r>
            <a:r>
              <a:rPr lang="en-US" altLang="zh-TW" dirty="0">
                <a:solidFill>
                  <a:srgbClr val="FF0000"/>
                </a:solidFill>
                <a:latin typeface="Roboto"/>
              </a:rPr>
              <a:t>NOP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B8C73EE-BF75-4448-932A-B8A708CFFFE1}"/>
              </a:ext>
            </a:extLst>
          </p:cNvPr>
          <p:cNvCxnSpPr>
            <a:cxnSpLocks/>
          </p:cNvCxnSpPr>
          <p:nvPr/>
        </p:nvCxnSpPr>
        <p:spPr>
          <a:xfrm>
            <a:off x="1085850" y="2406037"/>
            <a:ext cx="3238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A31A8C-7DDE-48B0-B5C2-A3D0927317CA}"/>
              </a:ext>
            </a:extLst>
          </p:cNvPr>
          <p:cNvSpPr txBox="1"/>
          <p:nvPr/>
        </p:nvSpPr>
        <p:spPr>
          <a:xfrm>
            <a:off x="4324350" y="2103380"/>
            <a:ext cx="323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這是對的，但不算是優點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因為就算早一個</a:t>
            </a:r>
            <a:r>
              <a:rPr lang="en-US" altLang="zh-TW" dirty="0">
                <a:solidFill>
                  <a:srgbClr val="7030A0"/>
                </a:solidFill>
              </a:rPr>
              <a:t>cycle</a:t>
            </a:r>
            <a:r>
              <a:rPr lang="zh-TW" altLang="en-US" dirty="0">
                <a:solidFill>
                  <a:srgbClr val="7030A0"/>
                </a:solidFill>
              </a:rPr>
              <a:t>得到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結果，仍然是與</a:t>
            </a:r>
            <a:r>
              <a:rPr lang="en-US" altLang="zh-TW" dirty="0" err="1">
                <a:solidFill>
                  <a:srgbClr val="7030A0"/>
                </a:solidFill>
              </a:rPr>
              <a:t>bne</a:t>
            </a:r>
            <a:r>
              <a:rPr lang="zh-TW" altLang="en-US" dirty="0">
                <a:solidFill>
                  <a:srgbClr val="7030A0"/>
                </a:solidFill>
              </a:rPr>
              <a:t>隔了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zh-TW" altLang="en-US" dirty="0">
                <a:solidFill>
                  <a:srgbClr val="7030A0"/>
                </a:solidFill>
              </a:rPr>
              <a:t>個</a:t>
            </a:r>
            <a:r>
              <a:rPr lang="en-US" altLang="zh-TW" dirty="0">
                <a:solidFill>
                  <a:srgbClr val="7030A0"/>
                </a:solidFill>
              </a:rPr>
              <a:t>cycle</a:t>
            </a:r>
          </a:p>
          <a:p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Ex : 4(</a:t>
            </a:r>
            <a:r>
              <a:rPr lang="en-US" altLang="zh-TW" dirty="0" err="1">
                <a:solidFill>
                  <a:srgbClr val="7030A0"/>
                </a:solidFill>
              </a:rPr>
              <a:t>bne</a:t>
            </a:r>
            <a:r>
              <a:rPr lang="en-US" altLang="zh-TW" dirty="0">
                <a:solidFill>
                  <a:srgbClr val="7030A0"/>
                </a:solidFill>
              </a:rPr>
              <a:t>)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 6(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得到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)  </a:t>
            </a:r>
          </a:p>
          <a:p>
            <a:endParaRPr lang="en-US" altLang="zh-TW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or 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  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5(</a:t>
            </a:r>
            <a:r>
              <a:rPr lang="en-US" altLang="zh-TW" dirty="0" err="1">
                <a:solidFill>
                  <a:srgbClr val="7030A0"/>
                </a:solidFill>
                <a:sym typeface="Wingdings" panose="05000000000000000000" pitchFamily="2" charset="2"/>
              </a:rPr>
              <a:t>bne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)  7(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得到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6</a:t>
            </a:r>
            <a:r>
              <a:rPr lang="zh-TW" altLang="en-US" dirty="0">
                <a:solidFill>
                  <a:srgbClr val="7030A0"/>
                </a:solidFill>
              </a:rPr>
              <a:t>比</a:t>
            </a:r>
            <a:r>
              <a:rPr lang="en-US" altLang="zh-TW" dirty="0">
                <a:solidFill>
                  <a:srgbClr val="7030A0"/>
                </a:solidFill>
              </a:rPr>
              <a:t>7</a:t>
            </a:r>
            <a:r>
              <a:rPr lang="zh-TW" altLang="en-US" dirty="0">
                <a:solidFill>
                  <a:srgbClr val="7030A0"/>
                </a:solidFill>
              </a:rPr>
              <a:t>早，但仍然跟</a:t>
            </a:r>
            <a:r>
              <a:rPr lang="en-US" altLang="zh-TW" dirty="0">
                <a:solidFill>
                  <a:srgbClr val="7030A0"/>
                </a:solidFill>
              </a:rPr>
              <a:t>4</a:t>
            </a:r>
            <a:r>
              <a:rPr lang="zh-TW" altLang="en-US" dirty="0">
                <a:solidFill>
                  <a:srgbClr val="7030A0"/>
                </a:solidFill>
              </a:rPr>
              <a:t>差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5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9924B-748C-4F81-965B-CB1F38417A60}"/>
              </a:ext>
            </a:extLst>
          </p:cNvPr>
          <p:cNvSpPr/>
          <p:nvPr/>
        </p:nvSpPr>
        <p:spPr>
          <a:xfrm>
            <a:off x="198677" y="0"/>
            <a:ext cx="574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000" dirty="0">
                <a:solidFill>
                  <a:prstClr val="black"/>
                </a:solidFill>
              </a:rPr>
              <a:t>6.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1D6E73-458C-4EBA-B896-F9988307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2" y="486134"/>
            <a:ext cx="8140823" cy="608408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3556A1-FA96-48AD-B5DE-70A6953A4CCE}"/>
              </a:ext>
            </a:extLst>
          </p:cNvPr>
          <p:cNvSpPr/>
          <p:nvPr/>
        </p:nvSpPr>
        <p:spPr>
          <a:xfrm>
            <a:off x="8888870" y="287785"/>
            <a:ext cx="358014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題目意思：有一個新的</a:t>
            </a:r>
            <a:r>
              <a:rPr lang="en-US" altLang="zh-TW" dirty="0">
                <a:solidFill>
                  <a:srgbClr val="00B0F0"/>
                </a:solidFill>
              </a:rPr>
              <a:t>block 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可以完成　</a:t>
            </a:r>
            <a:r>
              <a:rPr lang="en-US" altLang="zh-TW" dirty="0">
                <a:solidFill>
                  <a:srgbClr val="00B0F0"/>
                </a:solidFill>
              </a:rPr>
              <a:t>shift </a:t>
            </a:r>
            <a:r>
              <a:rPr lang="en-US" altLang="zh-TW" dirty="0" err="1">
                <a:solidFill>
                  <a:srgbClr val="00B0F0"/>
                </a:solidFill>
              </a:rPr>
              <a:t>Rd,Ra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而這個</a:t>
            </a:r>
            <a:r>
              <a:rPr lang="en-US" altLang="zh-TW" dirty="0">
                <a:solidFill>
                  <a:srgbClr val="00B0F0"/>
                </a:solidFill>
              </a:rPr>
              <a:t>block</a:t>
            </a:r>
            <a:r>
              <a:rPr lang="zh-TW" altLang="en-US" dirty="0">
                <a:solidFill>
                  <a:srgbClr val="00B0F0"/>
                </a:solidFill>
              </a:rPr>
              <a:t>的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Input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從某</a:t>
            </a:r>
            <a:r>
              <a:rPr lang="en-US" altLang="zh-TW" dirty="0">
                <a:solidFill>
                  <a:srgbClr val="00B050"/>
                </a:solidFill>
              </a:rPr>
              <a:t>DFF</a:t>
            </a:r>
            <a:r>
              <a:rPr lang="zh-TW" altLang="en-US" dirty="0">
                <a:solidFill>
                  <a:srgbClr val="00B050"/>
                </a:solidFill>
              </a:rPr>
              <a:t>後接近來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Y : </a:t>
            </a:r>
            <a:r>
              <a:rPr lang="zh-TW" altLang="en-US" dirty="0">
                <a:solidFill>
                  <a:srgbClr val="00B050"/>
                </a:solidFill>
              </a:rPr>
              <a:t>即</a:t>
            </a:r>
            <a:r>
              <a:rPr lang="en-US" altLang="zh-TW" dirty="0">
                <a:solidFill>
                  <a:srgbClr val="00B050"/>
                </a:solidFill>
              </a:rPr>
              <a:t>Ra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Z : </a:t>
            </a:r>
            <a:r>
              <a:rPr lang="zh-TW" altLang="en-US" dirty="0">
                <a:solidFill>
                  <a:srgbClr val="00B050"/>
                </a:solidFill>
              </a:rPr>
              <a:t>即</a:t>
            </a:r>
            <a:r>
              <a:rPr lang="en-US" altLang="zh-TW" dirty="0" err="1">
                <a:solidFill>
                  <a:srgbClr val="00B050"/>
                </a:solidFill>
              </a:rPr>
              <a:t>Rb+imm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Output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接到某</a:t>
            </a:r>
            <a:r>
              <a:rPr lang="en-US" altLang="zh-TW" dirty="0">
                <a:solidFill>
                  <a:srgbClr val="00B050"/>
                </a:solidFill>
              </a:rPr>
              <a:t>DFF</a:t>
            </a:r>
            <a:r>
              <a:rPr lang="zh-TW" altLang="en-US" dirty="0">
                <a:solidFill>
                  <a:srgbClr val="00B050"/>
                </a:solidFill>
              </a:rPr>
              <a:t>前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X :</a:t>
            </a:r>
            <a:r>
              <a:rPr lang="zh-TW" altLang="en-US" dirty="0">
                <a:solidFill>
                  <a:srgbClr val="00B050"/>
                </a:solidFill>
              </a:rPr>
              <a:t>即</a:t>
            </a:r>
            <a:r>
              <a:rPr lang="en-US" altLang="zh-TW" dirty="0">
                <a:solidFill>
                  <a:srgbClr val="00B050"/>
                </a:solidFill>
              </a:rPr>
              <a:t>Rd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Note : </a:t>
            </a:r>
            <a:r>
              <a:rPr lang="zh-TW" altLang="en-US" dirty="0">
                <a:solidFill>
                  <a:srgbClr val="FF0000"/>
                </a:solidFill>
              </a:rPr>
              <a:t>此</a:t>
            </a:r>
            <a:r>
              <a:rPr lang="en-US" altLang="zh-TW" dirty="0">
                <a:solidFill>
                  <a:srgbClr val="FF0000"/>
                </a:solidFill>
              </a:rPr>
              <a:t>block</a:t>
            </a:r>
            <a:r>
              <a:rPr lang="zh-TW" altLang="en-US" dirty="0">
                <a:solidFill>
                  <a:srgbClr val="FF0000"/>
                </a:solidFill>
              </a:rPr>
              <a:t>內部自己有</a:t>
            </a:r>
            <a:r>
              <a:rPr lang="en-US" altLang="zh-TW" dirty="0">
                <a:solidFill>
                  <a:srgbClr val="FF0000"/>
                </a:solidFill>
              </a:rPr>
              <a:t>ALU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收到</a:t>
            </a:r>
            <a:r>
              <a:rPr lang="en-US" altLang="zh-TW" dirty="0">
                <a:solidFill>
                  <a:srgbClr val="FF0000"/>
                </a:solidFill>
              </a:rPr>
              <a:t>Y/Z</a:t>
            </a:r>
            <a:r>
              <a:rPr lang="zh-TW" altLang="en-US" dirty="0">
                <a:solidFill>
                  <a:srgbClr val="FF0000"/>
                </a:solidFill>
              </a:rPr>
              <a:t>後就會做運算輸出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Y&gt;&gt;Z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3804188-D0DA-4C9C-A1E8-D31A9353F5A3}"/>
              </a:ext>
            </a:extLst>
          </p:cNvPr>
          <p:cNvSpPr/>
          <p:nvPr/>
        </p:nvSpPr>
        <p:spPr>
          <a:xfrm>
            <a:off x="4186402" y="5683970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7C3B9B6-3D29-4C8F-A1B8-3F891406FC2C}"/>
              </a:ext>
            </a:extLst>
          </p:cNvPr>
          <p:cNvSpPr/>
          <p:nvPr/>
        </p:nvSpPr>
        <p:spPr>
          <a:xfrm>
            <a:off x="4186402" y="6017228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BDBC4AC-69EB-4F33-8E18-9B119A0FF8AD}"/>
              </a:ext>
            </a:extLst>
          </p:cNvPr>
          <p:cNvSpPr/>
          <p:nvPr/>
        </p:nvSpPr>
        <p:spPr>
          <a:xfrm>
            <a:off x="6649592" y="5818879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768C6D-7AA7-4A3A-B28D-6E99C259D31D}"/>
              </a:ext>
            </a:extLst>
          </p:cNvPr>
          <p:cNvSpPr/>
          <p:nvPr/>
        </p:nvSpPr>
        <p:spPr>
          <a:xfrm>
            <a:off x="3140485" y="1472684"/>
            <a:ext cx="53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DFF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68A7D6-BD66-4661-9CE5-20B53B36A525}"/>
              </a:ext>
            </a:extLst>
          </p:cNvPr>
          <p:cNvSpPr/>
          <p:nvPr/>
        </p:nvSpPr>
        <p:spPr>
          <a:xfrm>
            <a:off x="4823235" y="1472684"/>
            <a:ext cx="53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DFF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9876EF-8120-4B70-8D9A-02455A6A407B}"/>
              </a:ext>
            </a:extLst>
          </p:cNvPr>
          <p:cNvSpPr/>
          <p:nvPr/>
        </p:nvSpPr>
        <p:spPr>
          <a:xfrm>
            <a:off x="6357987" y="1466334"/>
            <a:ext cx="53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DFF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153BD4-39E1-4064-91A0-C3A8D7AB8CD7}"/>
              </a:ext>
            </a:extLst>
          </p:cNvPr>
          <p:cNvSpPr/>
          <p:nvPr/>
        </p:nvSpPr>
        <p:spPr>
          <a:xfrm>
            <a:off x="7892739" y="1390134"/>
            <a:ext cx="53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DFF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4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C01291-3DCA-479E-9514-1077E395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830" y="317439"/>
            <a:ext cx="7795374" cy="58259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C2446A-3E4E-4E05-9926-32B92E048061}"/>
              </a:ext>
            </a:extLst>
          </p:cNvPr>
          <p:cNvSpPr/>
          <p:nvPr/>
        </p:nvSpPr>
        <p:spPr>
          <a:xfrm>
            <a:off x="7361492" y="429228"/>
            <a:ext cx="41968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1.</a:t>
            </a:r>
            <a:r>
              <a:rPr lang="zh-TW" altLang="en-US" dirty="0">
                <a:solidFill>
                  <a:srgbClr val="00B0F0"/>
                </a:solidFill>
              </a:rPr>
              <a:t>先找</a:t>
            </a:r>
            <a:r>
              <a:rPr lang="en-US" altLang="zh-TW" dirty="0">
                <a:solidFill>
                  <a:srgbClr val="00B0F0"/>
                </a:solidFill>
              </a:rPr>
              <a:t>Z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=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從</a:t>
            </a:r>
            <a:r>
              <a:rPr lang="en-US" altLang="zh-TW" dirty="0">
                <a:solidFill>
                  <a:srgbClr val="00B050"/>
                </a:solidFill>
              </a:rPr>
              <a:t>9</a:t>
            </a:r>
            <a:r>
              <a:rPr lang="en-US" altLang="zh-TW" dirty="0">
                <a:solidFill>
                  <a:srgbClr val="00B0F0"/>
                </a:solidFill>
              </a:rPr>
              <a:t>)+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從</a:t>
            </a:r>
            <a:r>
              <a:rPr lang="en-US" altLang="zh-TW" dirty="0">
                <a:solidFill>
                  <a:srgbClr val="00B050"/>
                </a:solidFill>
              </a:rPr>
              <a:t>11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，因為</a:t>
            </a:r>
            <a:r>
              <a:rPr lang="en-US" altLang="zh-TW" dirty="0" err="1">
                <a:solidFill>
                  <a:srgbClr val="00B0F0"/>
                </a:solidFill>
              </a:rPr>
              <a:t>Rb+imm</a:t>
            </a:r>
            <a:r>
              <a:rPr lang="zh-TW" altLang="en-US" dirty="0">
                <a:solidFill>
                  <a:srgbClr val="00B0F0"/>
                </a:solidFill>
              </a:rPr>
              <a:t>必定是經過</a:t>
            </a:r>
            <a:r>
              <a:rPr lang="en-US" altLang="zh-TW" dirty="0">
                <a:solidFill>
                  <a:srgbClr val="00B0F0"/>
                </a:solidFill>
              </a:rPr>
              <a:t>ALU</a:t>
            </a:r>
            <a:r>
              <a:rPr lang="en-US" altLang="zh-TW" dirty="0">
                <a:solidFill>
                  <a:srgbClr val="00B050"/>
                </a:solidFill>
              </a:rPr>
              <a:t>(9+11)</a:t>
            </a:r>
            <a:r>
              <a:rPr lang="zh-TW" altLang="en-US" dirty="0">
                <a:solidFill>
                  <a:srgbClr val="00B0F0"/>
                </a:solidFill>
              </a:rPr>
              <a:t>運算後的結果，且須選擇</a:t>
            </a:r>
            <a:r>
              <a:rPr lang="zh-TW" altLang="en-US" dirty="0">
                <a:solidFill>
                  <a:srgbClr val="7030A0"/>
                </a:solidFill>
              </a:rPr>
              <a:t>已經過</a:t>
            </a:r>
            <a:r>
              <a:rPr lang="en-US" altLang="zh-TW" dirty="0">
                <a:solidFill>
                  <a:srgbClr val="7030A0"/>
                </a:solidFill>
              </a:rPr>
              <a:t>DFF</a:t>
            </a:r>
            <a:r>
              <a:rPr lang="zh-TW" altLang="en-US" dirty="0">
                <a:solidFill>
                  <a:srgbClr val="7030A0"/>
                </a:solidFill>
              </a:rPr>
              <a:t>者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要存起來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因此選擇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15(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而非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13)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2.</a:t>
            </a:r>
            <a:r>
              <a:rPr lang="zh-TW" altLang="en-US" dirty="0">
                <a:solidFill>
                  <a:srgbClr val="00B0F0"/>
                </a:solidFill>
              </a:rPr>
              <a:t>再找</a:t>
            </a:r>
            <a:r>
              <a:rPr lang="en-US" altLang="zh-TW" dirty="0">
                <a:solidFill>
                  <a:srgbClr val="00B0F0"/>
                </a:solidFill>
              </a:rPr>
              <a:t>Y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=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Ra</a:t>
            </a:r>
            <a:r>
              <a:rPr lang="zh-TW" altLang="en-US" dirty="0">
                <a:solidFill>
                  <a:srgbClr val="00B0F0"/>
                </a:solidFill>
              </a:rPr>
              <a:t>，因為</a:t>
            </a:r>
            <a:r>
              <a:rPr lang="en-US" altLang="zh-TW" dirty="0">
                <a:solidFill>
                  <a:srgbClr val="00B0F0"/>
                </a:solidFill>
              </a:rPr>
              <a:t>ALU</a:t>
            </a:r>
            <a:r>
              <a:rPr lang="zh-TW" altLang="en-US" dirty="0">
                <a:solidFill>
                  <a:srgbClr val="00B0F0"/>
                </a:solidFill>
              </a:rPr>
              <a:t>的上面線路</a:t>
            </a:r>
            <a:r>
              <a:rPr lang="en-US" altLang="zh-TW" dirty="0">
                <a:solidFill>
                  <a:srgbClr val="00B0F0"/>
                </a:solidFill>
              </a:rPr>
              <a:t>(5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9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已經確定是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zh-TW" altLang="en-US" dirty="0">
                <a:solidFill>
                  <a:srgbClr val="00B0F0"/>
                </a:solidFill>
              </a:rPr>
              <a:t>了，所以</a:t>
            </a:r>
            <a:r>
              <a:rPr lang="en-US" altLang="zh-TW" dirty="0">
                <a:solidFill>
                  <a:srgbClr val="00B0F0"/>
                </a:solidFill>
              </a:rPr>
              <a:t>Ra</a:t>
            </a:r>
            <a:r>
              <a:rPr lang="zh-TW" altLang="en-US" dirty="0">
                <a:solidFill>
                  <a:srgbClr val="00B0F0"/>
                </a:solidFill>
              </a:rPr>
              <a:t>一定是走下面那條</a:t>
            </a:r>
            <a:r>
              <a:rPr lang="en-US" altLang="zh-TW" dirty="0">
                <a:solidFill>
                  <a:srgbClr val="00B0F0"/>
                </a:solidFill>
              </a:rPr>
              <a:t>(6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10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，而要選在</a:t>
            </a:r>
            <a:r>
              <a:rPr lang="en-US" altLang="zh-TW" dirty="0">
                <a:solidFill>
                  <a:srgbClr val="7030A0"/>
                </a:solidFill>
              </a:rPr>
              <a:t>DFF</a:t>
            </a:r>
            <a:r>
              <a:rPr lang="zh-TW" altLang="en-US" dirty="0">
                <a:solidFill>
                  <a:srgbClr val="7030A0"/>
                </a:solidFill>
              </a:rPr>
              <a:t>後</a:t>
            </a:r>
            <a:r>
              <a:rPr lang="zh-TW" altLang="en-US" dirty="0">
                <a:solidFill>
                  <a:srgbClr val="00B0F0"/>
                </a:solidFill>
              </a:rPr>
              <a:t>的有</a:t>
            </a:r>
            <a:r>
              <a:rPr lang="en-US" altLang="zh-TW" dirty="0">
                <a:solidFill>
                  <a:srgbClr val="00B0F0"/>
                </a:solidFill>
              </a:rPr>
              <a:t>10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or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16</a:t>
            </a:r>
            <a:r>
              <a:rPr lang="zh-TW" altLang="en-US" dirty="0">
                <a:solidFill>
                  <a:srgbClr val="00B0F0"/>
                </a:solidFill>
              </a:rPr>
              <a:t>兩種可能，但</a:t>
            </a:r>
            <a:r>
              <a:rPr lang="en-US" altLang="zh-TW" dirty="0">
                <a:solidFill>
                  <a:srgbClr val="7030A0"/>
                </a:solidFill>
              </a:rPr>
              <a:t>Z(</a:t>
            </a:r>
            <a:r>
              <a:rPr lang="en-US" altLang="zh-TW" dirty="0" err="1">
                <a:solidFill>
                  <a:srgbClr val="7030A0"/>
                </a:solidFill>
              </a:rPr>
              <a:t>Rb+imm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r>
              <a:rPr lang="zh-TW" altLang="en-US" dirty="0">
                <a:solidFill>
                  <a:srgbClr val="7030A0"/>
                </a:solidFill>
              </a:rPr>
              <a:t>接在</a:t>
            </a:r>
            <a:r>
              <a:rPr lang="en-US" altLang="zh-TW" dirty="0">
                <a:solidFill>
                  <a:srgbClr val="7030A0"/>
                </a:solidFill>
              </a:rPr>
              <a:t>15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</a:rPr>
              <a:t>因此選跟他同個</a:t>
            </a:r>
            <a:r>
              <a:rPr lang="en-US" altLang="zh-TW" dirty="0">
                <a:solidFill>
                  <a:srgbClr val="FF0000"/>
                </a:solidFill>
              </a:rPr>
              <a:t>DFF</a:t>
            </a:r>
            <a:r>
              <a:rPr lang="zh-TW" altLang="en-US" dirty="0">
                <a:solidFill>
                  <a:srgbClr val="FF0000"/>
                </a:solidFill>
              </a:rPr>
              <a:t>後的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>
                <a:solidFill>
                  <a:srgbClr val="FF0000"/>
                </a:solidFill>
              </a:rPr>
              <a:t>較為適合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3.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最後找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X=Rd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，且在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某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DFF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前的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接線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且這條線接下來能把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的值送到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去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從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21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到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4)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因此選擇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17</a:t>
            </a: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Note : </a:t>
            </a:r>
            <a:r>
              <a:rPr lang="zh-TW" altLang="en-US" dirty="0">
                <a:sym typeface="Wingdings" panose="05000000000000000000" pitchFamily="2" charset="2"/>
              </a:rPr>
              <a:t>這邊我是看答案湊解釋的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70FBE2-6576-4497-ABC8-1A82FEEC5A6E}"/>
              </a:ext>
            </a:extLst>
          </p:cNvPr>
          <p:cNvSpPr/>
          <p:nvPr/>
        </p:nvSpPr>
        <p:spPr>
          <a:xfrm>
            <a:off x="5190306" y="2950261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ACCDD-E729-4551-96F0-6CC70AE075D2}"/>
              </a:ext>
            </a:extLst>
          </p:cNvPr>
          <p:cNvSpPr/>
          <p:nvPr/>
        </p:nvSpPr>
        <p:spPr>
          <a:xfrm>
            <a:off x="5185498" y="34290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666BC6-535E-43D7-95AF-E38EE98E4417}"/>
              </a:ext>
            </a:extLst>
          </p:cNvPr>
          <p:cNvSpPr/>
          <p:nvPr/>
        </p:nvSpPr>
        <p:spPr>
          <a:xfrm>
            <a:off x="5791108" y="237744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248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11080E-C3C6-4132-A11D-839EC356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8" y="118222"/>
            <a:ext cx="7459116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CEB167-EC3F-4E16-B03F-699AD277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0" y="1419460"/>
            <a:ext cx="6325110" cy="40190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C212BAE-EC31-40D2-A364-41E397DD735B}"/>
              </a:ext>
            </a:extLst>
          </p:cNvPr>
          <p:cNvSpPr txBox="1"/>
          <p:nvPr/>
        </p:nvSpPr>
        <p:spPr>
          <a:xfrm>
            <a:off x="807720" y="137160"/>
            <a:ext cx="752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Follow by store instruction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: (</a:t>
            </a:r>
            <a:r>
              <a:rPr lang="zh-TW" altLang="en-US" dirty="0">
                <a:solidFill>
                  <a:srgbClr val="7030A0"/>
                </a:solidFill>
              </a:rPr>
              <a:t>把</a:t>
            </a:r>
            <a:r>
              <a:rPr lang="en-US" altLang="zh-TW" dirty="0">
                <a:solidFill>
                  <a:srgbClr val="7030A0"/>
                </a:solidFill>
              </a:rPr>
              <a:t>added shift</a:t>
            </a:r>
            <a:r>
              <a:rPr lang="zh-TW" altLang="en-US" dirty="0">
                <a:solidFill>
                  <a:srgbClr val="7030A0"/>
                </a:solidFill>
              </a:rPr>
              <a:t>算出的</a:t>
            </a:r>
            <a:r>
              <a:rPr lang="en-US" altLang="zh-TW" dirty="0">
                <a:solidFill>
                  <a:srgbClr val="7030A0"/>
                </a:solidFill>
              </a:rPr>
              <a:t>Rd</a:t>
            </a:r>
            <a:r>
              <a:rPr lang="zh-TW" altLang="en-US" dirty="0">
                <a:solidFill>
                  <a:srgbClr val="7030A0"/>
                </a:solidFill>
              </a:rPr>
              <a:t>存到</a:t>
            </a:r>
            <a:r>
              <a:rPr lang="en-US" altLang="zh-TW" dirty="0">
                <a:solidFill>
                  <a:srgbClr val="7030A0"/>
                </a:solidFill>
              </a:rPr>
              <a:t>mem[8(t0)]</a:t>
            </a:r>
            <a:r>
              <a:rPr lang="zh-TW" altLang="en-US" dirty="0">
                <a:solidFill>
                  <a:srgbClr val="7030A0"/>
                </a:solidFill>
              </a:rPr>
              <a:t>中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shift </a:t>
            </a:r>
            <a:r>
              <a:rPr lang="en-US" altLang="zh-TW" dirty="0" err="1">
                <a:solidFill>
                  <a:srgbClr val="00B0F0"/>
                </a:solidFill>
              </a:rPr>
              <a:t>Rd,Ra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Sd</a:t>
            </a:r>
            <a:r>
              <a:rPr lang="zh-TW" altLang="en-US" dirty="0">
                <a:solidFill>
                  <a:srgbClr val="00B0F0"/>
                </a:solidFill>
              </a:rPr>
              <a:t>    </a:t>
            </a:r>
            <a:r>
              <a:rPr lang="en-US" altLang="zh-TW" dirty="0">
                <a:solidFill>
                  <a:srgbClr val="00B0F0"/>
                </a:solidFill>
              </a:rPr>
              <a:t>Rd,8(t0)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997BEA-A69D-4346-8077-7B4AA8802A4B}"/>
              </a:ext>
            </a:extLst>
          </p:cNvPr>
          <p:cNvSpPr txBox="1"/>
          <p:nvPr/>
        </p:nvSpPr>
        <p:spPr>
          <a:xfrm>
            <a:off x="7536180" y="1889760"/>
            <a:ext cx="4030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因此 </a:t>
            </a:r>
            <a:r>
              <a:rPr lang="en-US" altLang="zh-TW" dirty="0">
                <a:solidFill>
                  <a:srgbClr val="FF0000"/>
                </a:solidFill>
              </a:rPr>
              <a:t>forwarding path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source(</a:t>
            </a:r>
            <a:r>
              <a:rPr lang="zh-TW" altLang="en-US" dirty="0">
                <a:solidFill>
                  <a:srgbClr val="FF0000"/>
                </a:solidFill>
              </a:rPr>
              <a:t>起點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會是</a:t>
            </a:r>
            <a:r>
              <a:rPr lang="en-US" altLang="zh-TW" dirty="0">
                <a:solidFill>
                  <a:srgbClr val="FF0000"/>
                </a:solidFill>
              </a:rPr>
              <a:t>18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[shift added</a:t>
            </a:r>
            <a:r>
              <a:rPr lang="zh-TW" altLang="en-US" dirty="0">
                <a:solidFill>
                  <a:srgbClr val="7030A0"/>
                </a:solidFill>
              </a:rPr>
              <a:t>得到的</a:t>
            </a:r>
            <a:r>
              <a:rPr lang="en-US" altLang="zh-TW" dirty="0">
                <a:solidFill>
                  <a:srgbClr val="7030A0"/>
                </a:solidFill>
              </a:rPr>
              <a:t>Rd</a:t>
            </a:r>
            <a:r>
              <a:rPr lang="zh-TW" altLang="en-US" dirty="0">
                <a:solidFill>
                  <a:srgbClr val="7030A0"/>
                </a:solidFill>
              </a:rPr>
              <a:t>放到</a:t>
            </a:r>
            <a:r>
              <a:rPr lang="en-US" altLang="zh-TW" dirty="0">
                <a:solidFill>
                  <a:srgbClr val="7030A0"/>
                </a:solidFill>
              </a:rPr>
              <a:t>17</a:t>
            </a:r>
            <a:r>
              <a:rPr lang="zh-TW" altLang="en-US" dirty="0">
                <a:solidFill>
                  <a:srgbClr val="7030A0"/>
                </a:solidFill>
              </a:rPr>
              <a:t>，然後經過</a:t>
            </a:r>
            <a:r>
              <a:rPr lang="en-US" altLang="zh-TW" dirty="0">
                <a:solidFill>
                  <a:srgbClr val="7030A0"/>
                </a:solidFill>
              </a:rPr>
              <a:t>DFF</a:t>
            </a:r>
            <a:r>
              <a:rPr lang="zh-TW" altLang="en-US" dirty="0">
                <a:solidFill>
                  <a:srgbClr val="7030A0"/>
                </a:solidFill>
              </a:rPr>
              <a:t>變成</a:t>
            </a:r>
            <a:r>
              <a:rPr lang="en-US" altLang="zh-TW" dirty="0">
                <a:solidFill>
                  <a:srgbClr val="7030A0"/>
                </a:solidFill>
              </a:rPr>
              <a:t>18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這裡是起點</a:t>
            </a:r>
            <a:r>
              <a:rPr lang="en-US" altLang="zh-TW" dirty="0">
                <a:solidFill>
                  <a:srgbClr val="7030A0"/>
                </a:solidFill>
              </a:rPr>
              <a:t>]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3F26E-F8C6-4317-9AB2-4AF05A4D829F}"/>
              </a:ext>
            </a:extLst>
          </p:cNvPr>
          <p:cNvSpPr/>
          <p:nvPr/>
        </p:nvSpPr>
        <p:spPr>
          <a:xfrm>
            <a:off x="7536180" y="3854411"/>
            <a:ext cx="4526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且 </a:t>
            </a:r>
            <a:r>
              <a:rPr lang="en-US" altLang="zh-TW" dirty="0">
                <a:solidFill>
                  <a:srgbClr val="FF0000"/>
                </a:solidFill>
              </a:rPr>
              <a:t>forwarding path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destination(</a:t>
            </a:r>
            <a:r>
              <a:rPr lang="zh-TW" altLang="en-US" dirty="0">
                <a:solidFill>
                  <a:srgbClr val="FF0000"/>
                </a:solidFill>
              </a:rPr>
              <a:t>終點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會是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[</a:t>
            </a:r>
            <a:r>
              <a:rPr lang="zh-TW" altLang="en-US" dirty="0">
                <a:solidFill>
                  <a:srgbClr val="7030A0"/>
                </a:solidFill>
              </a:rPr>
              <a:t>從</a:t>
            </a:r>
            <a:r>
              <a:rPr lang="en-US" altLang="zh-TW" dirty="0">
                <a:solidFill>
                  <a:srgbClr val="7030A0"/>
                </a:solidFill>
              </a:rPr>
              <a:t>18</a:t>
            </a:r>
            <a:r>
              <a:rPr lang="zh-TW" altLang="en-US" dirty="0">
                <a:solidFill>
                  <a:srgbClr val="7030A0"/>
                </a:solidFill>
              </a:rPr>
              <a:t>開始最後要送到</a:t>
            </a:r>
            <a:r>
              <a:rPr lang="en-US" altLang="zh-TW" dirty="0">
                <a:solidFill>
                  <a:srgbClr val="7030A0"/>
                </a:solidFill>
              </a:rPr>
              <a:t>16</a:t>
            </a:r>
            <a:r>
              <a:rPr lang="zh-TW" altLang="en-US" dirty="0">
                <a:solidFill>
                  <a:srgbClr val="7030A0"/>
                </a:solidFill>
              </a:rPr>
              <a:t>，因為</a:t>
            </a:r>
            <a:r>
              <a:rPr lang="en-US" altLang="zh-TW" dirty="0">
                <a:solidFill>
                  <a:srgbClr val="7030A0"/>
                </a:solidFill>
              </a:rPr>
              <a:t>16</a:t>
            </a:r>
            <a:r>
              <a:rPr lang="zh-TW" altLang="en-US" dirty="0">
                <a:solidFill>
                  <a:srgbClr val="7030A0"/>
                </a:solidFill>
              </a:rPr>
              <a:t>這條線是負責</a:t>
            </a:r>
            <a:r>
              <a:rPr lang="en-US" altLang="zh-TW" dirty="0">
                <a:solidFill>
                  <a:srgbClr val="7030A0"/>
                </a:solidFill>
              </a:rPr>
              <a:t>write data(Rd)</a:t>
            </a:r>
            <a:r>
              <a:rPr lang="zh-TW" altLang="en-US" dirty="0">
                <a:solidFill>
                  <a:srgbClr val="7030A0"/>
                </a:solidFill>
              </a:rPr>
              <a:t>到</a:t>
            </a:r>
            <a:r>
              <a:rPr lang="en-US" altLang="zh-TW" dirty="0" err="1">
                <a:solidFill>
                  <a:srgbClr val="7030A0"/>
                </a:solidFill>
              </a:rPr>
              <a:t>memery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8(t0)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>
                <a:solidFill>
                  <a:srgbClr val="7030A0"/>
                </a:solidFill>
              </a:rPr>
              <a:t>]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143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70C5666-B94B-4139-B7FC-7A63E071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47" y="5225753"/>
            <a:ext cx="4405738" cy="609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05C72CC-58FF-4E96-AE26-855F3969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53" y="453265"/>
            <a:ext cx="7363853" cy="33532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680DED6-5C85-4891-8B84-B6214C28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85" y="3980167"/>
            <a:ext cx="4405738" cy="609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306297-E7B9-4003-9B2A-C5C5202B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86" y="4589767"/>
            <a:ext cx="4405738" cy="6096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225383-E336-406A-9927-FC3328B0FEA0}"/>
              </a:ext>
            </a:extLst>
          </p:cNvPr>
          <p:cNvCxnSpPr>
            <a:cxnSpLocks/>
          </p:cNvCxnSpPr>
          <p:nvPr/>
        </p:nvCxnSpPr>
        <p:spPr>
          <a:xfrm>
            <a:off x="6216032" y="3308921"/>
            <a:ext cx="0" cy="1999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A198C1F-1919-4580-A065-BA8E4091E6C7}"/>
              </a:ext>
            </a:extLst>
          </p:cNvPr>
          <p:cNvSpPr/>
          <p:nvPr/>
        </p:nvSpPr>
        <p:spPr>
          <a:xfrm>
            <a:off x="590116" y="41074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ld</a:t>
            </a:r>
            <a:r>
              <a:rPr lang="zh-TW" altLang="en-US" dirty="0">
                <a:solidFill>
                  <a:srgbClr val="00B0F0"/>
                </a:solidFill>
              </a:rPr>
              <a:t>    </a:t>
            </a:r>
            <a:r>
              <a:rPr lang="en-US" altLang="zh-TW" dirty="0">
                <a:solidFill>
                  <a:srgbClr val="00B0F0"/>
                </a:solidFill>
              </a:rPr>
              <a:t>Ra,8(t0)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NOP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shift </a:t>
            </a:r>
            <a:r>
              <a:rPr lang="en-US" altLang="zh-TW" dirty="0" err="1">
                <a:solidFill>
                  <a:srgbClr val="00B0F0"/>
                </a:solidFill>
              </a:rPr>
              <a:t>Rd,Ra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163FC2-C170-4EB0-A398-738607DBFA5A}"/>
              </a:ext>
            </a:extLst>
          </p:cNvPr>
          <p:cNvSpPr/>
          <p:nvPr/>
        </p:nvSpPr>
        <p:spPr>
          <a:xfrm>
            <a:off x="5482049" y="2883079"/>
            <a:ext cx="8076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access</a:t>
            </a:r>
            <a:r>
              <a:rPr lang="zh-TW" altLang="en-US" dirty="0">
                <a:solidFill>
                  <a:srgbClr val="FF0000"/>
                </a:solidFill>
              </a:rPr>
              <a:t>時才拿到</a:t>
            </a:r>
            <a:r>
              <a:rPr lang="en-US" altLang="zh-TW" dirty="0">
                <a:solidFill>
                  <a:srgbClr val="FF0000"/>
                </a:solidFill>
              </a:rPr>
              <a:t>8(t0)</a:t>
            </a:r>
            <a:r>
              <a:rPr lang="zh-TW" altLang="en-US" dirty="0">
                <a:solidFill>
                  <a:srgbClr val="FF0000"/>
                </a:solidFill>
              </a:rPr>
              <a:t>的值，因此要把她送到</a:t>
            </a:r>
            <a:r>
              <a:rPr lang="en-US" altLang="zh-TW" dirty="0">
                <a:solidFill>
                  <a:srgbClr val="FF0000"/>
                </a:solidFill>
              </a:rPr>
              <a:t>shift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ALU</a:t>
            </a:r>
            <a:r>
              <a:rPr lang="zh-TW" altLang="en-US" dirty="0">
                <a:solidFill>
                  <a:srgbClr val="FF0000"/>
                </a:solidFill>
              </a:rPr>
              <a:t>需要等一個</a:t>
            </a:r>
            <a:r>
              <a:rPr lang="en-US" altLang="zh-TW" dirty="0">
                <a:solidFill>
                  <a:srgbClr val="FF0000"/>
                </a:solidFill>
              </a:rPr>
              <a:t>cycle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                           (Load-USE)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45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1BF65E-7F0B-4FD6-AAD3-8D9B2AEB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1" y="-59995"/>
            <a:ext cx="7354326" cy="34961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46B5CE-FD35-4C08-A855-94176DBD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47" y="5225753"/>
            <a:ext cx="4405738" cy="609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79A781-D993-4F2C-81DD-9EF023E8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85" y="3980167"/>
            <a:ext cx="4405738" cy="609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A5A7D95-989E-46A3-8718-2545879F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86" y="4589767"/>
            <a:ext cx="4405738" cy="609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AE479D-7815-439A-864F-CEE40CFB6446}"/>
              </a:ext>
            </a:extLst>
          </p:cNvPr>
          <p:cNvSpPr/>
          <p:nvPr/>
        </p:nvSpPr>
        <p:spPr>
          <a:xfrm>
            <a:off x="590116" y="4107414"/>
            <a:ext cx="6094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shift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Rd1,Ra 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NOP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shift Rd2,Rd1 </a:t>
            </a:r>
            <a:r>
              <a:rPr lang="en-US" altLang="zh-TW" dirty="0" err="1">
                <a:solidFill>
                  <a:srgbClr val="00B0F0"/>
                </a:solidFill>
              </a:rPr>
              <a:t>imm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Rb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0B295-8DFD-41C3-8C3C-4B28A2EF7488}"/>
              </a:ext>
            </a:extLst>
          </p:cNvPr>
          <p:cNvCxnSpPr>
            <a:cxnSpLocks/>
          </p:cNvCxnSpPr>
          <p:nvPr/>
        </p:nvCxnSpPr>
        <p:spPr>
          <a:xfrm>
            <a:off x="6224909" y="3429000"/>
            <a:ext cx="0" cy="1999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62013CD-E8B4-421C-B798-E39B04E46C17}"/>
              </a:ext>
            </a:extLst>
          </p:cNvPr>
          <p:cNvSpPr/>
          <p:nvPr/>
        </p:nvSpPr>
        <p:spPr>
          <a:xfrm>
            <a:off x="3730713" y="2331194"/>
            <a:ext cx="8236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由於剛剛設計的時候 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是接到</a:t>
            </a:r>
            <a:r>
              <a:rPr lang="en-US" altLang="zh-TW" dirty="0">
                <a:solidFill>
                  <a:srgbClr val="FF0000"/>
                </a:solidFill>
              </a:rPr>
              <a:t>17</a:t>
            </a:r>
            <a:r>
              <a:rPr lang="zh-TW" altLang="en-US" dirty="0">
                <a:solidFill>
                  <a:srgbClr val="FF0000"/>
                </a:solidFill>
              </a:rPr>
              <a:t>並從</a:t>
            </a:r>
            <a:r>
              <a:rPr lang="en-US" altLang="zh-TW" dirty="0">
                <a:solidFill>
                  <a:srgbClr val="FF0000"/>
                </a:solidFill>
              </a:rPr>
              <a:t>18</a:t>
            </a:r>
            <a:r>
              <a:rPr lang="zh-TW" altLang="en-US" dirty="0">
                <a:solidFill>
                  <a:srgbClr val="FF0000"/>
                </a:solidFill>
              </a:rPr>
              <a:t>送出，因此要取得</a:t>
            </a:r>
            <a:r>
              <a:rPr lang="en-US" altLang="zh-TW" dirty="0">
                <a:solidFill>
                  <a:srgbClr val="FF0000"/>
                </a:solidFill>
              </a:rPr>
              <a:t>Rd1</a:t>
            </a:r>
            <a:r>
              <a:rPr lang="zh-TW" altLang="en-US" dirty="0">
                <a:solidFill>
                  <a:srgbClr val="FF0000"/>
                </a:solidFill>
              </a:rPr>
              <a:t>也是要在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err="1">
                <a:solidFill>
                  <a:srgbClr val="FF0000"/>
                </a:solidFill>
              </a:rPr>
              <a:t>acess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之後，而非</a:t>
            </a:r>
            <a:r>
              <a:rPr lang="en-US" altLang="zh-TW" dirty="0">
                <a:solidFill>
                  <a:srgbClr val="FF0000"/>
                </a:solidFill>
              </a:rPr>
              <a:t>ALU</a:t>
            </a:r>
            <a:r>
              <a:rPr lang="zh-TW" altLang="en-US" dirty="0">
                <a:solidFill>
                  <a:srgbClr val="FF0000"/>
                </a:solidFill>
              </a:rPr>
              <a:t>之後，故也是需要一個</a:t>
            </a:r>
            <a:r>
              <a:rPr lang="en-US" altLang="zh-TW" dirty="0">
                <a:solidFill>
                  <a:srgbClr val="FF0000"/>
                </a:solidFill>
              </a:rPr>
              <a:t>NOP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EF24CAB-DECA-4BCC-9066-08CDB8A9D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515" y="3576356"/>
            <a:ext cx="1286054" cy="170521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648260-F1FC-4DF2-AE53-328C6AF65DCD}"/>
              </a:ext>
            </a:extLst>
          </p:cNvPr>
          <p:cNvCxnSpPr>
            <a:cxnSpLocks/>
          </p:cNvCxnSpPr>
          <p:nvPr/>
        </p:nvCxnSpPr>
        <p:spPr>
          <a:xfrm>
            <a:off x="5381531" y="3429000"/>
            <a:ext cx="0" cy="199992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535287A-3048-4130-BF2F-8308A3DA5E04}"/>
              </a:ext>
            </a:extLst>
          </p:cNvPr>
          <p:cNvCxnSpPr>
            <a:cxnSpLocks/>
          </p:cNvCxnSpPr>
          <p:nvPr/>
        </p:nvCxnSpPr>
        <p:spPr>
          <a:xfrm>
            <a:off x="5228807" y="3572690"/>
            <a:ext cx="305448" cy="33260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242711-4196-4301-8963-53C013494EB8}"/>
              </a:ext>
            </a:extLst>
          </p:cNvPr>
          <p:cNvCxnSpPr>
            <a:cxnSpLocks/>
          </p:cNvCxnSpPr>
          <p:nvPr/>
        </p:nvCxnSpPr>
        <p:spPr>
          <a:xfrm flipH="1">
            <a:off x="5228807" y="3563415"/>
            <a:ext cx="305448" cy="3083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9862F19-208E-446F-918D-9EF7E9200D72}"/>
              </a:ext>
            </a:extLst>
          </p:cNvPr>
          <p:cNvSpPr txBox="1"/>
          <p:nvPr/>
        </p:nvSpPr>
        <p:spPr>
          <a:xfrm>
            <a:off x="5042517" y="6100172"/>
            <a:ext cx="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錯誤</a:t>
            </a:r>
          </a:p>
        </p:txBody>
      </p:sp>
    </p:spTree>
    <p:extLst>
      <p:ext uri="{BB962C8B-B14F-4D97-AF65-F5344CB8AC3E}">
        <p14:creationId xmlns:p14="http://schemas.microsoft.com/office/powerpoint/2010/main" val="151567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F3065DE-57F9-4906-94E7-7B8A7367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6" y="207836"/>
            <a:ext cx="5868219" cy="26959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62B5E3-4541-4B9C-98F3-137EC2F4A828}"/>
              </a:ext>
            </a:extLst>
          </p:cNvPr>
          <p:cNvSpPr txBox="1"/>
          <p:nvPr/>
        </p:nvSpPr>
        <p:spPr>
          <a:xfrm>
            <a:off x="195307" y="3244334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(a) 0x3900 = 0011 1001 0000 0000 = 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01110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0100000000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TW" dirty="0">
                <a:sym typeface="Wingdings" panose="05000000000000000000" pitchFamily="2" charset="2"/>
              </a:rPr>
              <a:t>(-1)^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ym typeface="Wingdings" panose="05000000000000000000" pitchFamily="2" charset="2"/>
              </a:rPr>
              <a:t> x 2^(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14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15</a:t>
            </a:r>
            <a:r>
              <a:rPr lang="en-US" altLang="zh-TW" dirty="0">
                <a:sym typeface="Wingdings" panose="05000000000000000000" pitchFamily="2" charset="2"/>
              </a:rPr>
              <a:t>) x 1.</a:t>
            </a:r>
            <a:r>
              <a:rPr lang="en-US" altLang="zh-TW" dirty="0">
                <a:solidFill>
                  <a:srgbClr val="FF0000"/>
                </a:solidFill>
              </a:rPr>
              <a:t>0100000000 </a:t>
            </a:r>
            <a:r>
              <a:rPr lang="en-US" altLang="zh-TW" dirty="0"/>
              <a:t>= 1 x 2^-1 x 1.25 = 0.625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zh-TW" dirty="0"/>
          </a:p>
          <a:p>
            <a:r>
              <a:rPr lang="en-US" altLang="zh-TW" dirty="0"/>
              <a:t>(b) 25.25 =11001.01 = 1.100101 x 2^4 </a:t>
            </a: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轉成</a:t>
            </a:r>
            <a:r>
              <a:rPr lang="en-US" altLang="zh-TW" dirty="0"/>
              <a:t>1.xxxx</a:t>
            </a:r>
            <a:r>
              <a:rPr lang="zh-TW" altLang="en-US" dirty="0"/>
              <a:t>的形式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TW" dirty="0">
                <a:sym typeface="Wingdings" panose="05000000000000000000" pitchFamily="2" charset="2"/>
              </a:rPr>
              <a:t>(-1)^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x 2^(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19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15</a:t>
            </a:r>
            <a:r>
              <a:rPr lang="en-US" altLang="zh-TW" dirty="0">
                <a:sym typeface="Wingdings" panose="05000000000000000000" pitchFamily="2" charset="2"/>
              </a:rPr>
              <a:t>) x 1.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1001010000   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轉成</a:t>
            </a:r>
            <a:r>
              <a:rPr lang="en-US" altLang="zh-TW" dirty="0">
                <a:sym typeface="Wingdings" panose="05000000000000000000" pitchFamily="2" charset="2"/>
              </a:rPr>
              <a:t>half float</a:t>
            </a:r>
            <a:r>
              <a:rPr lang="zh-TW" altLang="en-US" dirty="0">
                <a:sym typeface="Wingdings" panose="05000000000000000000" pitchFamily="2" charset="2"/>
              </a:rPr>
              <a:t>表示法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10011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1001010000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0100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1110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0101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0000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0x4e50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2F512C-82AA-4E93-9BB7-F29F1BDE51E0}"/>
              </a:ext>
            </a:extLst>
          </p:cNvPr>
          <p:cNvSpPr/>
          <p:nvPr/>
        </p:nvSpPr>
        <p:spPr>
          <a:xfrm>
            <a:off x="321036" y="668045"/>
            <a:ext cx="1561030" cy="2019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78D6D9-751E-4BC5-A198-D45BCA05ACD7}"/>
              </a:ext>
            </a:extLst>
          </p:cNvPr>
          <p:cNvSpPr txBox="1"/>
          <p:nvPr/>
        </p:nvSpPr>
        <p:spPr>
          <a:xfrm>
            <a:off x="763480" y="124287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CAC948-0945-4E7C-842F-F9AAAA3A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65" y="957935"/>
            <a:ext cx="677322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6EB6DF-6988-4555-851F-13FC791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702286"/>
            <a:ext cx="6020640" cy="5144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50C99A-8D5E-4B7A-BEDF-D556447F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1" y="1776160"/>
            <a:ext cx="6773220" cy="36104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610BF2-AA7B-49B2-9D32-599E3B16F067}"/>
              </a:ext>
            </a:extLst>
          </p:cNvPr>
          <p:cNvSpPr/>
          <p:nvPr/>
        </p:nvSpPr>
        <p:spPr>
          <a:xfrm>
            <a:off x="1479689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6911B-B2D7-4C15-9684-E356780260EF}"/>
              </a:ext>
            </a:extLst>
          </p:cNvPr>
          <p:cNvSpPr/>
          <p:nvPr/>
        </p:nvSpPr>
        <p:spPr>
          <a:xfrm>
            <a:off x="2923713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4F0C8B-5551-4CE3-8C70-8EC5BCC49EEB}"/>
              </a:ext>
            </a:extLst>
          </p:cNvPr>
          <p:cNvSpPr txBox="1"/>
          <p:nvPr/>
        </p:nvSpPr>
        <p:spPr>
          <a:xfrm>
            <a:off x="97654" y="204186"/>
            <a:ext cx="4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C44F3-5559-4751-ABEA-631544DD41FF}"/>
              </a:ext>
            </a:extLst>
          </p:cNvPr>
          <p:cNvSpPr/>
          <p:nvPr/>
        </p:nvSpPr>
        <p:spPr>
          <a:xfrm>
            <a:off x="6357991" y="32031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1633D3-582E-4A5D-82FA-C3333361F285}"/>
              </a:ext>
            </a:extLst>
          </p:cNvPr>
          <p:cNvSpPr/>
          <p:nvPr/>
        </p:nvSpPr>
        <p:spPr>
          <a:xfrm>
            <a:off x="4509933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83C351-2037-43E5-A830-DF4A8588F392}"/>
              </a:ext>
            </a:extLst>
          </p:cNvPr>
          <p:cNvSpPr/>
          <p:nvPr/>
        </p:nvSpPr>
        <p:spPr>
          <a:xfrm>
            <a:off x="727109" y="33616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0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FBBF98-AA1A-4B41-826D-93B4D467B96A}"/>
              </a:ext>
            </a:extLst>
          </p:cNvPr>
          <p:cNvSpPr/>
          <p:nvPr/>
        </p:nvSpPr>
        <p:spPr>
          <a:xfrm>
            <a:off x="5066268" y="39989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6C604-8D12-46C4-B5C9-6B0DCF630B25}"/>
              </a:ext>
            </a:extLst>
          </p:cNvPr>
          <p:cNvSpPr/>
          <p:nvPr/>
        </p:nvSpPr>
        <p:spPr>
          <a:xfrm>
            <a:off x="5027798" y="3040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3DA2CA-EA2C-46CD-A553-2B0C16A655A3}"/>
              </a:ext>
            </a:extLst>
          </p:cNvPr>
          <p:cNvSpPr/>
          <p:nvPr/>
        </p:nvSpPr>
        <p:spPr>
          <a:xfrm>
            <a:off x="3362390" y="38142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80A75A-5802-4823-99F7-E6D76F2FFA60}"/>
              </a:ext>
            </a:extLst>
          </p:cNvPr>
          <p:cNvSpPr/>
          <p:nvPr/>
        </p:nvSpPr>
        <p:spPr>
          <a:xfrm>
            <a:off x="3362390" y="30701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76A3A4-4A7F-414D-84CC-005750C13EEA}"/>
              </a:ext>
            </a:extLst>
          </p:cNvPr>
          <p:cNvSpPr/>
          <p:nvPr/>
        </p:nvSpPr>
        <p:spPr>
          <a:xfrm>
            <a:off x="3729412" y="31770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E9A018-ADB7-4EDB-8AA5-B75B60F88742}"/>
              </a:ext>
            </a:extLst>
          </p:cNvPr>
          <p:cNvSpPr/>
          <p:nvPr/>
        </p:nvSpPr>
        <p:spPr>
          <a:xfrm>
            <a:off x="2091009" y="32377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1840AA-6BA8-434A-97DE-A31008855A35}"/>
              </a:ext>
            </a:extLst>
          </p:cNvPr>
          <p:cNvSpPr txBox="1"/>
          <p:nvPr/>
        </p:nvSpPr>
        <p:spPr>
          <a:xfrm>
            <a:off x="7803471" y="959497"/>
            <a:ext cx="3888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根據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cycle = 1010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(Q</a:t>
            </a:r>
            <a:r>
              <a:rPr lang="zh-TW" altLang="en-US" dirty="0">
                <a:solidFill>
                  <a:srgbClr val="FF0000"/>
                </a:solidFill>
              </a:rPr>
              <a:t>的位置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那麼</a:t>
            </a:r>
            <a:r>
              <a:rPr lang="en-US" altLang="zh-TW" dirty="0">
                <a:solidFill>
                  <a:srgbClr val="00B0F0"/>
                </a:solidFill>
              </a:rPr>
              <a:t>next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cycle</a:t>
            </a:r>
            <a:r>
              <a:rPr lang="zh-TW" altLang="en-US" dirty="0">
                <a:solidFill>
                  <a:srgbClr val="00B0F0"/>
                </a:solidFill>
              </a:rPr>
              <a:t>的輸入 </a:t>
            </a:r>
            <a:r>
              <a:rPr lang="en-US" altLang="zh-TW" dirty="0">
                <a:solidFill>
                  <a:srgbClr val="00B0F0"/>
                </a:solidFill>
              </a:rPr>
              <a:t>(D</a:t>
            </a:r>
            <a:r>
              <a:rPr lang="zh-TW" altLang="en-US" dirty="0">
                <a:solidFill>
                  <a:srgbClr val="00B0F0"/>
                </a:solidFill>
              </a:rPr>
              <a:t>的位置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 就會是 </a:t>
            </a:r>
            <a:r>
              <a:rPr lang="en-US" altLang="zh-TW" dirty="0">
                <a:solidFill>
                  <a:srgbClr val="00B0F0"/>
                </a:solidFill>
              </a:rPr>
              <a:t>0111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(D</a:t>
            </a:r>
            <a:r>
              <a:rPr lang="zh-TW" altLang="en-US" dirty="0">
                <a:solidFill>
                  <a:srgbClr val="00B0F0"/>
                </a:solidFill>
              </a:rPr>
              <a:t>的位置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Note :        </a:t>
            </a:r>
            <a:r>
              <a:rPr lang="zh-TW" altLang="en-US" dirty="0">
                <a:solidFill>
                  <a:srgbClr val="00B050"/>
                </a:solidFill>
              </a:rPr>
              <a:t>代表拉了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zh-TW" altLang="en-US" dirty="0">
                <a:solidFill>
                  <a:srgbClr val="00B050"/>
                </a:solidFill>
              </a:rPr>
              <a:t>條線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5ADC4B-E5BD-4207-BC48-44CCCCFE5B90}"/>
              </a:ext>
            </a:extLst>
          </p:cNvPr>
          <p:cNvSpPr/>
          <p:nvPr/>
        </p:nvSpPr>
        <p:spPr>
          <a:xfrm>
            <a:off x="5665091" y="31776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0871A8C-497B-48A4-84CE-5DC09C6B6A0B}"/>
              </a:ext>
            </a:extLst>
          </p:cNvPr>
          <p:cNvSpPr/>
          <p:nvPr/>
        </p:nvSpPr>
        <p:spPr>
          <a:xfrm>
            <a:off x="1984740" y="3544452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62C72D2-74C2-41B5-A080-A21C26F762B7}"/>
              </a:ext>
            </a:extLst>
          </p:cNvPr>
          <p:cNvSpPr/>
          <p:nvPr/>
        </p:nvSpPr>
        <p:spPr>
          <a:xfrm>
            <a:off x="4836529" y="3569357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CC621C5-41F8-4584-8F58-58913F97FFF1}"/>
              </a:ext>
            </a:extLst>
          </p:cNvPr>
          <p:cNvSpPr/>
          <p:nvPr/>
        </p:nvSpPr>
        <p:spPr>
          <a:xfrm>
            <a:off x="5590468" y="3536030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C299C7D-CE75-4848-8C44-699E2473F6EB}"/>
              </a:ext>
            </a:extLst>
          </p:cNvPr>
          <p:cNvSpPr/>
          <p:nvPr/>
        </p:nvSpPr>
        <p:spPr>
          <a:xfrm>
            <a:off x="8556051" y="2113548"/>
            <a:ext cx="233856" cy="26981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1EF3F7B-834C-4E3C-9C25-31CBFBCAB30B}"/>
              </a:ext>
            </a:extLst>
          </p:cNvPr>
          <p:cNvCxnSpPr>
            <a:cxnSpLocks/>
          </p:cNvCxnSpPr>
          <p:nvPr/>
        </p:nvCxnSpPr>
        <p:spPr>
          <a:xfrm flipH="1">
            <a:off x="5394820" y="2686465"/>
            <a:ext cx="9287" cy="53846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4A8C12A-347D-47CE-B7D7-9B5263873EE3}"/>
              </a:ext>
            </a:extLst>
          </p:cNvPr>
          <p:cNvSpPr/>
          <p:nvPr/>
        </p:nvSpPr>
        <p:spPr>
          <a:xfrm>
            <a:off x="4798850" y="2312792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>
                <a:solidFill>
                  <a:srgbClr val="00B0F0"/>
                </a:solidFill>
              </a:rPr>
              <a:t>mux</a:t>
            </a:r>
            <a:r>
              <a:rPr lang="zh-TW" altLang="en-US" sz="1050" dirty="0">
                <a:solidFill>
                  <a:srgbClr val="00B0F0"/>
                </a:solidFill>
              </a:rPr>
              <a:t>選上或下都是</a:t>
            </a:r>
            <a:r>
              <a:rPr lang="en-US" altLang="zh-TW" sz="1050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D50C99A-8D5E-4B7A-BEDF-D556447F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1776160"/>
            <a:ext cx="6773220" cy="36104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610BF2-AA7B-49B2-9D32-599E3B16F067}"/>
              </a:ext>
            </a:extLst>
          </p:cNvPr>
          <p:cNvSpPr/>
          <p:nvPr/>
        </p:nvSpPr>
        <p:spPr>
          <a:xfrm>
            <a:off x="1479689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6911B-B2D7-4C15-9684-E356780260EF}"/>
              </a:ext>
            </a:extLst>
          </p:cNvPr>
          <p:cNvSpPr/>
          <p:nvPr/>
        </p:nvSpPr>
        <p:spPr>
          <a:xfrm>
            <a:off x="2742952" y="322684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or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4F0C8B-5551-4CE3-8C70-8EC5BCC49EEB}"/>
              </a:ext>
            </a:extLst>
          </p:cNvPr>
          <p:cNvSpPr txBox="1"/>
          <p:nvPr/>
        </p:nvSpPr>
        <p:spPr>
          <a:xfrm>
            <a:off x="97653" y="204186"/>
            <a:ext cx="58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(b)  </a:t>
            </a:r>
            <a:r>
              <a:rPr lang="zh-TW" altLang="en-US" dirty="0"/>
              <a:t>反過來，要找出能讓</a:t>
            </a:r>
            <a:r>
              <a:rPr lang="en-US" altLang="zh-TW" dirty="0">
                <a:solidFill>
                  <a:srgbClr val="00B0F0"/>
                </a:solidFill>
              </a:rPr>
              <a:t>next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cycle</a:t>
            </a:r>
            <a:r>
              <a:rPr lang="zh-TW" altLang="en-US" dirty="0">
                <a:solidFill>
                  <a:srgbClr val="00B0F0"/>
                </a:solidFill>
              </a:rPr>
              <a:t>是</a:t>
            </a:r>
            <a:r>
              <a:rPr lang="en-US" altLang="zh-TW" dirty="0">
                <a:solidFill>
                  <a:srgbClr val="00B0F0"/>
                </a:solidFill>
              </a:rPr>
              <a:t>0011</a:t>
            </a:r>
            <a:r>
              <a:rPr lang="zh-TW" altLang="en-US" dirty="0"/>
              <a:t>的某</a:t>
            </a:r>
            <a:r>
              <a:rPr lang="en-US" altLang="zh-TW" dirty="0"/>
              <a:t>4</a:t>
            </a:r>
            <a:r>
              <a:rPr lang="zh-TW" altLang="en-US" dirty="0"/>
              <a:t>個數字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C44F3-5559-4751-ABEA-631544DD41FF}"/>
              </a:ext>
            </a:extLst>
          </p:cNvPr>
          <p:cNvSpPr/>
          <p:nvPr/>
        </p:nvSpPr>
        <p:spPr>
          <a:xfrm>
            <a:off x="6357991" y="32031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1633D3-582E-4A5D-82FA-C3333361F285}"/>
              </a:ext>
            </a:extLst>
          </p:cNvPr>
          <p:cNvSpPr/>
          <p:nvPr/>
        </p:nvSpPr>
        <p:spPr>
          <a:xfrm>
            <a:off x="4509933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83C351-2037-43E5-A830-DF4A8588F392}"/>
              </a:ext>
            </a:extLst>
          </p:cNvPr>
          <p:cNvSpPr/>
          <p:nvPr/>
        </p:nvSpPr>
        <p:spPr>
          <a:xfrm>
            <a:off x="727109" y="33616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0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76A3A4-4A7F-414D-84CC-005750C13EEA}"/>
              </a:ext>
            </a:extLst>
          </p:cNvPr>
          <p:cNvSpPr/>
          <p:nvPr/>
        </p:nvSpPr>
        <p:spPr>
          <a:xfrm>
            <a:off x="3729412" y="31770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E9A018-ADB7-4EDB-8AA5-B75B60F88742}"/>
              </a:ext>
            </a:extLst>
          </p:cNvPr>
          <p:cNvSpPr/>
          <p:nvPr/>
        </p:nvSpPr>
        <p:spPr>
          <a:xfrm>
            <a:off x="2091009" y="32377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0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1840AA-6BA8-434A-97DE-A31008855A35}"/>
              </a:ext>
            </a:extLst>
          </p:cNvPr>
          <p:cNvSpPr txBox="1"/>
          <p:nvPr/>
        </p:nvSpPr>
        <p:spPr>
          <a:xfrm>
            <a:off x="7803471" y="959497"/>
            <a:ext cx="4563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為了讓</a:t>
            </a:r>
            <a:r>
              <a:rPr lang="en-US" altLang="zh-TW" dirty="0">
                <a:solidFill>
                  <a:srgbClr val="00B0F0"/>
                </a:solidFill>
              </a:rPr>
              <a:t>next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cycle</a:t>
            </a:r>
            <a:r>
              <a:rPr lang="zh-TW" altLang="en-US" dirty="0">
                <a:solidFill>
                  <a:srgbClr val="00B0F0"/>
                </a:solidFill>
              </a:rPr>
              <a:t>的輸入 </a:t>
            </a:r>
            <a:r>
              <a:rPr lang="en-US" altLang="zh-TW" dirty="0">
                <a:solidFill>
                  <a:srgbClr val="00B0F0"/>
                </a:solidFill>
              </a:rPr>
              <a:t>(D</a:t>
            </a:r>
            <a:r>
              <a:rPr lang="zh-TW" altLang="en-US" dirty="0">
                <a:solidFill>
                  <a:srgbClr val="00B0F0"/>
                </a:solidFill>
              </a:rPr>
              <a:t>的位置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 會是 </a:t>
            </a:r>
            <a:r>
              <a:rPr lang="en-US" altLang="zh-TW" dirty="0">
                <a:solidFill>
                  <a:srgbClr val="00B0F0"/>
                </a:solidFill>
              </a:rPr>
              <a:t>0011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(D</a:t>
            </a:r>
            <a:r>
              <a:rPr lang="zh-TW" altLang="en-US" dirty="0">
                <a:solidFill>
                  <a:srgbClr val="00B0F0"/>
                </a:solidFill>
              </a:rPr>
              <a:t>的位置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因此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cycle = 0010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or 0110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(Q</a:t>
            </a:r>
            <a:r>
              <a:rPr lang="zh-TW" altLang="en-US" dirty="0">
                <a:solidFill>
                  <a:srgbClr val="FF0000"/>
                </a:solidFill>
              </a:rPr>
              <a:t>的位置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Note : mux</a:t>
            </a:r>
            <a:r>
              <a:rPr lang="zh-TW" altLang="en-US" dirty="0">
                <a:solidFill>
                  <a:srgbClr val="00B050"/>
                </a:solidFill>
              </a:rPr>
              <a:t>的輸入上面是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zh-TW" altLang="en-US" dirty="0">
                <a:solidFill>
                  <a:srgbClr val="00B050"/>
                </a:solidFill>
              </a:rPr>
              <a:t> 下面是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zh-TW" altLang="en-US" dirty="0">
                <a:solidFill>
                  <a:srgbClr val="00B050"/>
                </a:solidFill>
              </a:rPr>
              <a:t> 因此一定要選上面</a:t>
            </a:r>
            <a:r>
              <a:rPr lang="en-US" altLang="zh-TW" dirty="0">
                <a:solidFill>
                  <a:srgbClr val="00B050"/>
                </a:solidFill>
              </a:rPr>
              <a:t>(1)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00B050"/>
                </a:solidFill>
              </a:rPr>
              <a:t>這樣</a:t>
            </a:r>
            <a:r>
              <a:rPr lang="zh-TW" altLang="en-US" dirty="0">
                <a:solidFill>
                  <a:srgbClr val="7030A0"/>
                </a:solidFill>
              </a:rPr>
              <a:t>紫色部分</a:t>
            </a:r>
            <a:r>
              <a:rPr lang="en-US" altLang="zh-TW" dirty="0">
                <a:solidFill>
                  <a:srgbClr val="7030A0"/>
                </a:solidFill>
              </a:rPr>
              <a:t>and</a:t>
            </a:r>
            <a:r>
              <a:rPr lang="zh-TW" altLang="en-US" dirty="0">
                <a:solidFill>
                  <a:srgbClr val="7030A0"/>
                </a:solidFill>
              </a:rPr>
              <a:t>完</a:t>
            </a:r>
            <a:r>
              <a:rPr lang="zh-TW" altLang="en-US" dirty="0">
                <a:solidFill>
                  <a:srgbClr val="00B050"/>
                </a:solidFill>
              </a:rPr>
              <a:t>才會是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5ADC4B-E5BD-4207-BC48-44CCCCFE5B90}"/>
              </a:ext>
            </a:extLst>
          </p:cNvPr>
          <p:cNvSpPr/>
          <p:nvPr/>
        </p:nvSpPr>
        <p:spPr>
          <a:xfrm>
            <a:off x="5665091" y="31776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C69FB0-46C8-47E4-B430-4D7606B8E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7" y="926635"/>
            <a:ext cx="5887272" cy="590632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AAE0F82-989C-4F83-B40F-0C257315C0A8}"/>
              </a:ext>
            </a:extLst>
          </p:cNvPr>
          <p:cNvCxnSpPr>
            <a:cxnSpLocks/>
          </p:cNvCxnSpPr>
          <p:nvPr/>
        </p:nvCxnSpPr>
        <p:spPr>
          <a:xfrm flipV="1">
            <a:off x="6525087" y="3839177"/>
            <a:ext cx="0" cy="1869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A3A6AE-6BFB-42A3-9C2D-DECC38730A64}"/>
              </a:ext>
            </a:extLst>
          </p:cNvPr>
          <p:cNvSpPr txBox="1"/>
          <p:nvPr/>
        </p:nvSpPr>
        <p:spPr>
          <a:xfrm>
            <a:off x="6096000" y="5912528"/>
            <a:ext cx="1361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rgbClr val="FF0000"/>
                </a:solidFill>
              </a:rPr>
              <a:t>這裡必須</a:t>
            </a:r>
            <a:r>
              <a:rPr lang="en-US" altLang="zh-TW" sz="1050" dirty="0">
                <a:solidFill>
                  <a:srgbClr val="FF0000"/>
                </a:solidFill>
              </a:rPr>
              <a:t>=0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r>
              <a:rPr lang="en-US" altLang="zh-TW" sz="1050" dirty="0">
                <a:solidFill>
                  <a:srgbClr val="FF0000"/>
                </a:solidFill>
              </a:rPr>
              <a:t>(</a:t>
            </a:r>
            <a:r>
              <a:rPr lang="zh-TW" altLang="en-US" sz="1050" dirty="0">
                <a:solidFill>
                  <a:srgbClr val="FF0000"/>
                </a:solidFill>
              </a:rPr>
              <a:t>因為接到最左邊的藍色</a:t>
            </a:r>
            <a:r>
              <a:rPr lang="en-US" altLang="zh-TW" sz="1050" dirty="0">
                <a:solidFill>
                  <a:srgbClr val="FF0000"/>
                </a:solidFill>
              </a:rPr>
              <a:t>)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B84E4F5-AB0C-4006-8B55-0964D21758A0}"/>
              </a:ext>
            </a:extLst>
          </p:cNvPr>
          <p:cNvCxnSpPr>
            <a:cxnSpLocks/>
          </p:cNvCxnSpPr>
          <p:nvPr/>
        </p:nvCxnSpPr>
        <p:spPr>
          <a:xfrm flipV="1">
            <a:off x="3055398" y="3839177"/>
            <a:ext cx="0" cy="1869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43156E-F3ED-4070-B7C7-782D645A7265}"/>
              </a:ext>
            </a:extLst>
          </p:cNvPr>
          <p:cNvSpPr/>
          <p:nvPr/>
        </p:nvSpPr>
        <p:spPr>
          <a:xfrm>
            <a:off x="2101668" y="5708876"/>
            <a:ext cx="21467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050" dirty="0">
                <a:solidFill>
                  <a:srgbClr val="FF0000"/>
                </a:solidFill>
              </a:rPr>
              <a:t>這裡可以是</a:t>
            </a:r>
            <a:r>
              <a:rPr lang="en-US" altLang="zh-TW" sz="1050" dirty="0">
                <a:solidFill>
                  <a:srgbClr val="FF0000"/>
                </a:solidFill>
              </a:rPr>
              <a:t>0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r>
              <a:rPr lang="en-US" altLang="zh-TW" sz="1050" dirty="0">
                <a:solidFill>
                  <a:srgbClr val="FF0000"/>
                </a:solidFill>
              </a:rPr>
              <a:t>or</a:t>
            </a:r>
            <a:r>
              <a:rPr lang="zh-TW" altLang="en-US" sz="1050" dirty="0">
                <a:solidFill>
                  <a:srgbClr val="FF0000"/>
                </a:solidFill>
              </a:rPr>
              <a:t>  </a:t>
            </a:r>
            <a:r>
              <a:rPr lang="en-US" altLang="zh-TW" sz="1050" dirty="0">
                <a:solidFill>
                  <a:srgbClr val="FF0000"/>
                </a:solidFill>
              </a:rPr>
              <a:t>1</a:t>
            </a:r>
            <a:r>
              <a:rPr lang="zh-TW" altLang="en-US" sz="1050" dirty="0">
                <a:solidFill>
                  <a:srgbClr val="FF0000"/>
                </a:solidFill>
              </a:rPr>
              <a:t>因為不影響藍色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0AF4E2-A32A-40F6-9EC7-57C732AE2182}"/>
              </a:ext>
            </a:extLst>
          </p:cNvPr>
          <p:cNvCxnSpPr>
            <a:cxnSpLocks/>
          </p:cNvCxnSpPr>
          <p:nvPr/>
        </p:nvCxnSpPr>
        <p:spPr>
          <a:xfrm flipV="1">
            <a:off x="4660776" y="3839177"/>
            <a:ext cx="0" cy="1797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A0599D1-F805-4CFB-90B3-EBFC8DC55090}"/>
              </a:ext>
            </a:extLst>
          </p:cNvPr>
          <p:cNvSpPr/>
          <p:nvPr/>
        </p:nvSpPr>
        <p:spPr>
          <a:xfrm>
            <a:off x="3409294" y="38391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288281-6DE7-471A-BDAB-E748913F8DAF}"/>
              </a:ext>
            </a:extLst>
          </p:cNvPr>
          <p:cNvSpPr/>
          <p:nvPr/>
        </p:nvSpPr>
        <p:spPr>
          <a:xfrm>
            <a:off x="3384190" y="30845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1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BD3138-AB0F-4CC5-92C2-EC49350B63E3}"/>
              </a:ext>
            </a:extLst>
          </p:cNvPr>
          <p:cNvCxnSpPr>
            <a:cxnSpLocks/>
          </p:cNvCxnSpPr>
          <p:nvPr/>
        </p:nvCxnSpPr>
        <p:spPr>
          <a:xfrm>
            <a:off x="3679549" y="2699192"/>
            <a:ext cx="1981" cy="7298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A6B3640-2F94-46CA-8B66-D6A4B34333A3}"/>
              </a:ext>
            </a:extLst>
          </p:cNvPr>
          <p:cNvSpPr/>
          <p:nvPr/>
        </p:nvSpPr>
        <p:spPr>
          <a:xfrm>
            <a:off x="2224173" y="2464529"/>
            <a:ext cx="24913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050" dirty="0">
                <a:solidFill>
                  <a:srgbClr val="7030A0"/>
                </a:solidFill>
              </a:rPr>
              <a:t>由於</a:t>
            </a:r>
            <a:r>
              <a:rPr lang="en-US" altLang="zh-TW" sz="1050" dirty="0">
                <a:solidFill>
                  <a:srgbClr val="7030A0"/>
                </a:solidFill>
              </a:rPr>
              <a:t>and</a:t>
            </a:r>
            <a:r>
              <a:rPr lang="zh-TW" altLang="en-US" sz="1050" dirty="0">
                <a:solidFill>
                  <a:srgbClr val="7030A0"/>
                </a:solidFill>
              </a:rPr>
              <a:t> 完要是</a:t>
            </a:r>
            <a:r>
              <a:rPr lang="en-US" altLang="zh-TW" sz="1050" dirty="0">
                <a:solidFill>
                  <a:srgbClr val="7030A0"/>
                </a:solidFill>
              </a:rPr>
              <a:t>1</a:t>
            </a:r>
            <a:r>
              <a:rPr lang="zh-TW" altLang="en-US" sz="1050" dirty="0">
                <a:solidFill>
                  <a:srgbClr val="7030A0"/>
                </a:solidFill>
              </a:rPr>
              <a:t> 因此兩個</a:t>
            </a:r>
            <a:r>
              <a:rPr lang="en-US" altLang="zh-TW" sz="1050" dirty="0">
                <a:solidFill>
                  <a:srgbClr val="7030A0"/>
                </a:solidFill>
              </a:rPr>
              <a:t>input</a:t>
            </a:r>
            <a:r>
              <a:rPr lang="zh-TW" altLang="en-US" sz="1050" dirty="0">
                <a:solidFill>
                  <a:srgbClr val="7030A0"/>
                </a:solidFill>
              </a:rPr>
              <a:t>都要是</a:t>
            </a:r>
            <a:r>
              <a:rPr lang="en-US" altLang="zh-TW" sz="1050" dirty="0">
                <a:solidFill>
                  <a:srgbClr val="7030A0"/>
                </a:solidFill>
              </a:rPr>
              <a:t>1</a:t>
            </a:r>
            <a:endParaRPr lang="zh-TW" altLang="en-US" sz="1050" dirty="0">
              <a:solidFill>
                <a:srgbClr val="7030A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2B99A77-C338-4E78-BEE9-70D9B57EF81B}"/>
              </a:ext>
            </a:extLst>
          </p:cNvPr>
          <p:cNvSpPr txBox="1"/>
          <p:nvPr/>
        </p:nvSpPr>
        <p:spPr>
          <a:xfrm>
            <a:off x="4437413" y="5637049"/>
            <a:ext cx="1361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rgbClr val="FF0000"/>
                </a:solidFill>
              </a:rPr>
              <a:t>這裡必須</a:t>
            </a:r>
            <a:r>
              <a:rPr lang="en-US" altLang="zh-TW" sz="1050" dirty="0">
                <a:solidFill>
                  <a:srgbClr val="FF0000"/>
                </a:solidFill>
              </a:rPr>
              <a:t>=1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r>
              <a:rPr lang="en-US" altLang="zh-TW" sz="1050" dirty="0">
                <a:solidFill>
                  <a:srgbClr val="FF0000"/>
                </a:solidFill>
              </a:rPr>
              <a:t>(</a:t>
            </a:r>
            <a:r>
              <a:rPr lang="zh-TW" altLang="en-US" sz="1050" dirty="0">
                <a:solidFill>
                  <a:srgbClr val="FF0000"/>
                </a:solidFill>
              </a:rPr>
              <a:t>因為接到</a:t>
            </a:r>
            <a:r>
              <a:rPr lang="en-US" altLang="zh-TW" sz="1050" dirty="0">
                <a:solidFill>
                  <a:srgbClr val="7030A0"/>
                </a:solidFill>
              </a:rPr>
              <a:t>and</a:t>
            </a:r>
            <a:r>
              <a:rPr lang="zh-TW" altLang="en-US" sz="1050" dirty="0">
                <a:solidFill>
                  <a:srgbClr val="7030A0"/>
                </a:solidFill>
              </a:rPr>
              <a:t>的</a:t>
            </a:r>
            <a:r>
              <a:rPr lang="en-US" altLang="zh-TW" sz="1050" dirty="0">
                <a:solidFill>
                  <a:srgbClr val="7030A0"/>
                </a:solidFill>
              </a:rPr>
              <a:t>input[=1])</a:t>
            </a:r>
            <a:endParaRPr lang="zh-TW" altLang="en-US" sz="1050" dirty="0">
              <a:solidFill>
                <a:srgbClr val="7030A0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2C80810-852E-412C-93B6-814C946D3F05}"/>
              </a:ext>
            </a:extLst>
          </p:cNvPr>
          <p:cNvCxnSpPr>
            <a:cxnSpLocks/>
          </p:cNvCxnSpPr>
          <p:nvPr/>
        </p:nvCxnSpPr>
        <p:spPr>
          <a:xfrm flipV="1">
            <a:off x="1630532" y="3814271"/>
            <a:ext cx="0" cy="1869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DE55DEA-5AC4-4040-B666-2E388CDB9C1A}"/>
              </a:ext>
            </a:extLst>
          </p:cNvPr>
          <p:cNvSpPr/>
          <p:nvPr/>
        </p:nvSpPr>
        <p:spPr>
          <a:xfrm>
            <a:off x="442752" y="6144543"/>
            <a:ext cx="23182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050" dirty="0">
                <a:solidFill>
                  <a:srgbClr val="FF0000"/>
                </a:solidFill>
              </a:rPr>
              <a:t>這裡必須</a:t>
            </a:r>
            <a:r>
              <a:rPr lang="en-US" altLang="zh-TW" sz="1050" dirty="0">
                <a:solidFill>
                  <a:srgbClr val="FF0000"/>
                </a:solidFill>
              </a:rPr>
              <a:t>=0</a:t>
            </a:r>
            <a:r>
              <a:rPr lang="zh-TW" altLang="en-US" sz="1050" dirty="0">
                <a:solidFill>
                  <a:srgbClr val="FF0000"/>
                </a:solidFill>
              </a:rPr>
              <a:t> </a:t>
            </a:r>
            <a:r>
              <a:rPr lang="en-US" altLang="zh-TW" sz="1050" dirty="0">
                <a:solidFill>
                  <a:srgbClr val="FF0000"/>
                </a:solidFill>
              </a:rPr>
              <a:t>(</a:t>
            </a:r>
            <a:r>
              <a:rPr lang="zh-TW" altLang="en-US" sz="1050" dirty="0">
                <a:solidFill>
                  <a:srgbClr val="FF0000"/>
                </a:solidFill>
              </a:rPr>
              <a:t>因為接到的右邊藍色</a:t>
            </a:r>
            <a:r>
              <a:rPr lang="en-US" altLang="zh-TW" sz="1050" dirty="0">
                <a:solidFill>
                  <a:srgbClr val="FF0000"/>
                </a:solidFill>
              </a:rPr>
              <a:t>=0)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799F46-74A7-44B8-8874-DE4514711606}"/>
              </a:ext>
            </a:extLst>
          </p:cNvPr>
          <p:cNvSpPr/>
          <p:nvPr/>
        </p:nvSpPr>
        <p:spPr>
          <a:xfrm>
            <a:off x="5029731" y="31045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776C3AD-E00E-4AD4-9392-E09771F737DA}"/>
              </a:ext>
            </a:extLst>
          </p:cNvPr>
          <p:cNvSpPr/>
          <p:nvPr/>
        </p:nvSpPr>
        <p:spPr>
          <a:xfrm>
            <a:off x="5020216" y="38342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973FB4-7958-47B2-9E8B-B6F8E2CC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7" y="1597979"/>
            <a:ext cx="5632483" cy="44624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9BCD6B-D91E-468F-942B-2C9F7AEF63BD}"/>
              </a:ext>
            </a:extLst>
          </p:cNvPr>
          <p:cNvSpPr/>
          <p:nvPr/>
        </p:nvSpPr>
        <p:spPr>
          <a:xfrm>
            <a:off x="473422" y="349612"/>
            <a:ext cx="574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000" dirty="0">
                <a:solidFill>
                  <a:prstClr val="black"/>
                </a:solidFill>
              </a:rPr>
              <a:t>3.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3A422A-A74B-4706-B867-717E253F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59" y="349612"/>
            <a:ext cx="4011105" cy="26946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AB0BFD7-6839-4CD7-9F1C-A8DD5D5B40FE}"/>
              </a:ext>
            </a:extLst>
          </p:cNvPr>
          <p:cNvSpPr txBox="1"/>
          <p:nvPr/>
        </p:nvSpPr>
        <p:spPr>
          <a:xfrm>
            <a:off x="748683" y="2674965"/>
            <a:ext cx="51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僅有</a:t>
            </a:r>
            <a:r>
              <a:rPr lang="en-US" altLang="zh-TW" dirty="0">
                <a:solidFill>
                  <a:srgbClr val="FF0000"/>
                </a:solidFill>
              </a:rPr>
              <a:t>load/store  type</a:t>
            </a:r>
            <a:r>
              <a:rPr lang="zh-TW" altLang="en-US" dirty="0">
                <a:solidFill>
                  <a:srgbClr val="FF0000"/>
                </a:solidFill>
              </a:rPr>
              <a:t>會用到 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memory(</a:t>
            </a:r>
            <a:r>
              <a:rPr lang="zh-TW" altLang="en-US" dirty="0">
                <a:solidFill>
                  <a:srgbClr val="FF0000"/>
                </a:solidFill>
              </a:rPr>
              <a:t>紅線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793406-4D2A-48A2-8C73-B2728526FC6C}"/>
              </a:ext>
            </a:extLst>
          </p:cNvPr>
          <p:cNvSpPr txBox="1"/>
          <p:nvPr/>
        </p:nvSpPr>
        <p:spPr>
          <a:xfrm>
            <a:off x="748682" y="5375256"/>
            <a:ext cx="6974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ADD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ADDI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Load </a:t>
            </a:r>
            <a:r>
              <a:rPr lang="zh-TW" altLang="en-US" dirty="0">
                <a:solidFill>
                  <a:srgbClr val="00B050"/>
                </a:solidFill>
              </a:rPr>
              <a:t>這三種都會把數值存到某個</a:t>
            </a:r>
            <a:r>
              <a:rPr lang="en-US" altLang="zh-TW" dirty="0">
                <a:solidFill>
                  <a:srgbClr val="00B050"/>
                </a:solidFill>
              </a:rPr>
              <a:t>reg</a:t>
            </a:r>
            <a:r>
              <a:rPr lang="zh-TW" altLang="en-US" dirty="0">
                <a:solidFill>
                  <a:srgbClr val="00B050"/>
                </a:solidFill>
              </a:rPr>
              <a:t>中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例如</a:t>
            </a:r>
            <a:r>
              <a:rPr lang="en-US" altLang="zh-TW" dirty="0">
                <a:solidFill>
                  <a:srgbClr val="00B050"/>
                </a:solidFill>
              </a:rPr>
              <a:t>t0]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X=75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Add t0,t1,t2 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Addi</a:t>
            </a:r>
            <a:r>
              <a:rPr lang="en-US" altLang="zh-TW" dirty="0">
                <a:solidFill>
                  <a:srgbClr val="00B050"/>
                </a:solidFill>
              </a:rPr>
              <a:t> t0,t1,1 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Ld</a:t>
            </a:r>
            <a:r>
              <a:rPr lang="en-US" altLang="zh-TW" dirty="0">
                <a:solidFill>
                  <a:srgbClr val="00B050"/>
                </a:solidFill>
              </a:rPr>
              <a:t> t0,0(t1)                    Note : </a:t>
            </a:r>
            <a:r>
              <a:rPr lang="en-US" altLang="zh-TW" dirty="0" err="1">
                <a:solidFill>
                  <a:srgbClr val="00B050"/>
                </a:solidFill>
              </a:rPr>
              <a:t>beq</a:t>
            </a:r>
            <a:r>
              <a:rPr lang="en-US" altLang="zh-TW" dirty="0">
                <a:solidFill>
                  <a:srgbClr val="00B050"/>
                </a:solidFill>
              </a:rPr>
              <a:t> Store</a:t>
            </a:r>
            <a:r>
              <a:rPr lang="zh-TW" altLang="en-US" dirty="0">
                <a:solidFill>
                  <a:srgbClr val="00B050"/>
                </a:solidFill>
              </a:rPr>
              <a:t>只拿</a:t>
            </a:r>
            <a:r>
              <a:rPr lang="en-US" altLang="zh-TW" dirty="0">
                <a:solidFill>
                  <a:srgbClr val="00B050"/>
                </a:solidFill>
              </a:rPr>
              <a:t>reg</a:t>
            </a:r>
            <a:r>
              <a:rPr lang="zh-TW" altLang="en-US" dirty="0">
                <a:solidFill>
                  <a:srgbClr val="00B050"/>
                </a:solidFill>
              </a:rPr>
              <a:t>的值 沒有改</a:t>
            </a:r>
            <a:r>
              <a:rPr lang="en-US" altLang="zh-TW" dirty="0">
                <a:solidFill>
                  <a:srgbClr val="00B050"/>
                </a:solidFill>
              </a:rPr>
              <a:t>(update)</a:t>
            </a:r>
            <a:endParaRPr lang="zh-TW" altLang="en-US" dirty="0">
              <a:solidFill>
                <a:srgbClr val="00B05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DFAC096-E25C-4BDC-A014-80BF3BA8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982" y="3124938"/>
            <a:ext cx="3631164" cy="276092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F0D5F1-C6D3-4E5A-A3E0-7DE5784F9D44}"/>
              </a:ext>
            </a:extLst>
          </p:cNvPr>
          <p:cNvSpPr txBox="1"/>
          <p:nvPr/>
        </p:nvSpPr>
        <p:spPr>
          <a:xfrm>
            <a:off x="582967" y="4071197"/>
            <a:ext cx="74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Sign  extend</a:t>
            </a:r>
            <a:r>
              <a:rPr lang="zh-TW" altLang="en-US" dirty="0">
                <a:solidFill>
                  <a:srgbClr val="00B0F0"/>
                </a:solidFill>
              </a:rPr>
              <a:t>就是跟</a:t>
            </a:r>
            <a:r>
              <a:rPr lang="en-US" altLang="zh-TW" dirty="0" err="1">
                <a:solidFill>
                  <a:srgbClr val="00B0F0"/>
                </a:solidFill>
              </a:rPr>
              <a:t>addres</a:t>
            </a:r>
            <a:r>
              <a:rPr lang="zh-TW" altLang="en-US" dirty="0">
                <a:solidFill>
                  <a:srgbClr val="00B0F0"/>
                </a:solidFill>
              </a:rPr>
              <a:t>有關的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把</a:t>
            </a:r>
            <a:r>
              <a:rPr lang="en-US" altLang="zh-TW" dirty="0">
                <a:solidFill>
                  <a:srgbClr val="00B0F0"/>
                </a:solidFill>
              </a:rPr>
              <a:t>16bit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address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extend</a:t>
            </a:r>
            <a:r>
              <a:rPr lang="zh-TW" altLang="en-US" dirty="0">
                <a:solidFill>
                  <a:srgbClr val="00B0F0"/>
                </a:solidFill>
              </a:rPr>
              <a:t>到</a:t>
            </a:r>
            <a:r>
              <a:rPr lang="en-US" altLang="zh-TW" dirty="0">
                <a:solidFill>
                  <a:srgbClr val="00B0F0"/>
                </a:solidFill>
              </a:rPr>
              <a:t>)32bits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因此 </a:t>
            </a:r>
            <a:r>
              <a:rPr lang="en-US" altLang="zh-TW" dirty="0">
                <a:solidFill>
                  <a:srgbClr val="00B0F0"/>
                </a:solidFill>
              </a:rPr>
              <a:t>load / store / BEQ</a:t>
            </a:r>
            <a:r>
              <a:rPr lang="zh-TW" altLang="en-US" dirty="0">
                <a:solidFill>
                  <a:srgbClr val="00B0F0"/>
                </a:solidFill>
              </a:rPr>
              <a:t> 都會用到 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右圖中紫框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 ， 另外</a:t>
            </a:r>
            <a:r>
              <a:rPr lang="en-US" altLang="zh-TW" dirty="0">
                <a:solidFill>
                  <a:srgbClr val="00B0F0"/>
                </a:solidFill>
              </a:rPr>
              <a:t>I-type(ADDI)</a:t>
            </a:r>
            <a:r>
              <a:rPr lang="zh-TW" altLang="en-US" dirty="0">
                <a:solidFill>
                  <a:srgbClr val="00B0F0"/>
                </a:solidFill>
              </a:rPr>
              <a:t>因為有涉及</a:t>
            </a:r>
            <a:r>
              <a:rPr lang="en-US" altLang="zh-TW" dirty="0">
                <a:solidFill>
                  <a:srgbClr val="00B0F0"/>
                </a:solidFill>
              </a:rPr>
              <a:t>immediate(12bit)</a:t>
            </a:r>
            <a:r>
              <a:rPr lang="zh-TW" altLang="en-US" dirty="0">
                <a:solidFill>
                  <a:srgbClr val="00B0F0"/>
                </a:solidFill>
              </a:rPr>
              <a:t>，因此也需要用到</a:t>
            </a:r>
            <a:r>
              <a:rPr lang="en-US" altLang="zh-TW" dirty="0">
                <a:solidFill>
                  <a:srgbClr val="00B0F0"/>
                </a:solidFill>
              </a:rPr>
              <a:t>signed-</a:t>
            </a:r>
            <a:r>
              <a:rPr lang="en-US" altLang="zh-TW" dirty="0" err="1">
                <a:solidFill>
                  <a:srgbClr val="00B0F0"/>
                </a:solidFill>
              </a:rPr>
              <a:t>exten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見下一頁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zh-TW" altLang="en-US" dirty="0">
                <a:solidFill>
                  <a:srgbClr val="00B0F0"/>
                </a:solidFill>
              </a:rPr>
              <a:t>來補到</a:t>
            </a:r>
            <a:r>
              <a:rPr lang="en-US" altLang="zh-TW" dirty="0">
                <a:solidFill>
                  <a:srgbClr val="00B0F0"/>
                </a:solidFill>
              </a:rPr>
              <a:t>32bit 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 X = 45+25(ADDI) = 70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          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57D1AB-7D16-4563-A39F-541B2D8A091B}"/>
              </a:ext>
            </a:extLst>
          </p:cNvPr>
          <p:cNvSpPr/>
          <p:nvPr/>
        </p:nvSpPr>
        <p:spPr>
          <a:xfrm>
            <a:off x="8629095" y="5211192"/>
            <a:ext cx="310720" cy="67466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8896909-E43F-4442-9D52-DA58DAA2F9F7}"/>
              </a:ext>
            </a:extLst>
          </p:cNvPr>
          <p:cNvSpPr/>
          <p:nvPr/>
        </p:nvSpPr>
        <p:spPr>
          <a:xfrm>
            <a:off x="8247354" y="2072617"/>
            <a:ext cx="319597" cy="67466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9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37FE0E-8CDA-4952-BB05-52CBADDB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17" y="724794"/>
            <a:ext cx="6712517" cy="49285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26E2049-B6EF-4393-B5F7-207394D8C825}"/>
              </a:ext>
            </a:extLst>
          </p:cNvPr>
          <p:cNvSpPr txBox="1"/>
          <p:nvPr/>
        </p:nvSpPr>
        <p:spPr>
          <a:xfrm>
            <a:off x="8140823" y="1793289"/>
            <a:ext cx="358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–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type</a:t>
            </a:r>
            <a:r>
              <a:rPr lang="zh-TW" altLang="en-US" dirty="0">
                <a:solidFill>
                  <a:srgbClr val="7030A0"/>
                </a:solidFill>
              </a:rPr>
              <a:t>時</a:t>
            </a:r>
            <a:r>
              <a:rPr lang="en-US" altLang="zh-TW" dirty="0">
                <a:solidFill>
                  <a:srgbClr val="7030A0"/>
                </a:solidFill>
              </a:rPr>
              <a:t>address</a:t>
            </a:r>
            <a:r>
              <a:rPr lang="zh-TW" altLang="en-US" dirty="0">
                <a:solidFill>
                  <a:srgbClr val="7030A0"/>
                </a:solidFill>
              </a:rPr>
              <a:t>的地方會改送</a:t>
            </a:r>
            <a:r>
              <a:rPr lang="en-US" altLang="zh-TW" dirty="0">
                <a:solidFill>
                  <a:srgbClr val="7030A0"/>
                </a:solidFill>
              </a:rPr>
              <a:t>immediate</a:t>
            </a:r>
            <a:r>
              <a:rPr lang="zh-TW" altLang="en-US" dirty="0">
                <a:solidFill>
                  <a:srgbClr val="7030A0"/>
                </a:solidFill>
              </a:rPr>
              <a:t>而不是</a:t>
            </a:r>
            <a:r>
              <a:rPr lang="en-US" altLang="zh-TW" dirty="0">
                <a:solidFill>
                  <a:srgbClr val="7030A0"/>
                </a:solidFill>
              </a:rPr>
              <a:t>address</a:t>
            </a:r>
            <a:r>
              <a:rPr lang="zh-TW" altLang="en-US" dirty="0">
                <a:solidFill>
                  <a:srgbClr val="7030A0"/>
                </a:solidFill>
              </a:rPr>
              <a:t>，但一樣要做</a:t>
            </a:r>
            <a:r>
              <a:rPr lang="en-US" altLang="zh-TW" dirty="0">
                <a:solidFill>
                  <a:srgbClr val="7030A0"/>
                </a:solidFill>
              </a:rPr>
              <a:t>sign-extend(</a:t>
            </a:r>
            <a:r>
              <a:rPr lang="zh-TW" altLang="en-US" dirty="0">
                <a:solidFill>
                  <a:srgbClr val="7030A0"/>
                </a:solidFill>
              </a:rPr>
              <a:t>因為跟</a:t>
            </a:r>
            <a:r>
              <a:rPr lang="en-US" altLang="zh-TW" dirty="0" err="1">
                <a:solidFill>
                  <a:srgbClr val="7030A0"/>
                </a:solidFill>
              </a:rPr>
              <a:t>addres</a:t>
            </a:r>
            <a:r>
              <a:rPr lang="zh-TW" altLang="en-US" dirty="0">
                <a:solidFill>
                  <a:srgbClr val="7030A0"/>
                </a:solidFill>
              </a:rPr>
              <a:t>一樣都不到</a:t>
            </a:r>
            <a:r>
              <a:rPr lang="en-US" altLang="zh-TW" dirty="0">
                <a:solidFill>
                  <a:srgbClr val="7030A0"/>
                </a:solidFill>
              </a:rPr>
              <a:t>32bit)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AA4268C-9EF7-4EB1-BEEF-F959D656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43" y="654450"/>
            <a:ext cx="9832772" cy="42726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5FEC65-CF35-4AD4-B22D-CC76A8B8D769}"/>
              </a:ext>
            </a:extLst>
          </p:cNvPr>
          <p:cNvSpPr/>
          <p:nvPr/>
        </p:nvSpPr>
        <p:spPr>
          <a:xfrm>
            <a:off x="272014" y="65527"/>
            <a:ext cx="574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prstClr val="black"/>
                </a:solidFill>
              </a:rPr>
              <a:t>4.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776DA3-5AB3-47BD-BAD2-8963D8FB662B}"/>
              </a:ext>
            </a:extLst>
          </p:cNvPr>
          <p:cNvSpPr/>
          <p:nvPr/>
        </p:nvSpPr>
        <p:spPr>
          <a:xfrm>
            <a:off x="3110144" y="113739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Note </a:t>
            </a:r>
            <a:r>
              <a:rPr lang="zh-TW" altLang="en-US" sz="1600" dirty="0">
                <a:solidFill>
                  <a:srgbClr val="FF0000"/>
                </a:solidFill>
              </a:rPr>
              <a:t>所有的</a:t>
            </a:r>
            <a:r>
              <a:rPr lang="en-US" altLang="zh-TW" sz="1600" dirty="0">
                <a:solidFill>
                  <a:srgbClr val="FF0000"/>
                </a:solidFill>
              </a:rPr>
              <a:t>reg</a:t>
            </a:r>
            <a:r>
              <a:rPr lang="zh-TW" altLang="en-US" sz="1600" dirty="0">
                <a:solidFill>
                  <a:srgbClr val="FF0000"/>
                </a:solidFill>
              </a:rPr>
              <a:t>一開始都是</a:t>
            </a:r>
            <a:r>
              <a:rPr lang="en-US" altLang="zh-TW" sz="1600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R1 = R2+10 =10 +10 =20      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R3 = R1+R2 = 20+10=30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R4 = R2+20 =10+20 = 30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R5 = R3+R1 = 30 +20 = 50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299C7C-9963-40A5-9ECC-82433E0D3E04}"/>
              </a:ext>
            </a:extLst>
          </p:cNvPr>
          <p:cNvSpPr/>
          <p:nvPr/>
        </p:nvSpPr>
        <p:spPr>
          <a:xfrm>
            <a:off x="2441235" y="388352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R5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=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8780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2106</Words>
  <Application>Microsoft Office PowerPoint</Application>
  <PresentationFormat>寬螢幕</PresentationFormat>
  <Paragraphs>253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Roboto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olive</dc:creator>
  <cp:lastModifiedBy>olive</cp:lastModifiedBy>
  <cp:revision>47</cp:revision>
  <dcterms:created xsi:type="dcterms:W3CDTF">2020-05-22T12:12:24Z</dcterms:created>
  <dcterms:modified xsi:type="dcterms:W3CDTF">2020-05-23T12:23:02Z</dcterms:modified>
</cp:coreProperties>
</file>