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88" r:id="rId2"/>
    <p:sldId id="443" r:id="rId3"/>
    <p:sldId id="444" r:id="rId4"/>
    <p:sldId id="445" r:id="rId5"/>
    <p:sldId id="446" r:id="rId6"/>
    <p:sldId id="447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8" r:id="rId15"/>
    <p:sldId id="459" r:id="rId16"/>
    <p:sldId id="460" r:id="rId17"/>
    <p:sldId id="461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85" r:id="rId26"/>
    <p:sldId id="486" r:id="rId27"/>
    <p:sldId id="487" r:id="rId28"/>
    <p:sldId id="488" r:id="rId29"/>
    <p:sldId id="471" r:id="rId30"/>
    <p:sldId id="472" r:id="rId31"/>
    <p:sldId id="473" r:id="rId32"/>
    <p:sldId id="474" r:id="rId33"/>
    <p:sldId id="475" r:id="rId34"/>
    <p:sldId id="476" r:id="rId35"/>
    <p:sldId id="489" r:id="rId36"/>
    <p:sldId id="482" r:id="rId37"/>
    <p:sldId id="483" r:id="rId3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339933"/>
    <a:srgbClr val="99CCFF"/>
    <a:srgbClr val="33CC33"/>
    <a:srgbClr val="99FF99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43" d="100"/>
          <a:sy n="43" d="100"/>
        </p:scale>
        <p:origin x="1546" y="58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20088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719908A-CFAE-4C20-8F00-661B67964F92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33243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D5F16BA-2B5C-4929-BB61-9014CC25732C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03848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B814A0B1-CF1E-44B2-859B-3C248C1D5C42}" type="slidenum">
              <a:rPr lang="zh-TW" altLang="en-US" sz="1300">
                <a:latin typeface="Times New Roman" panose="02020603050405020304" pitchFamily="18" charset="0"/>
                <a:ea typeface="新細明體" panose="02020500000000000000" pitchFamily="18" charset="-120"/>
              </a:rPr>
              <a:pPr eaLnBrk="1" hangingPunct="1"/>
              <a:t>1</a:t>
            </a:fld>
            <a:endParaRPr lang="zh-TW" altLang="zh-TW" sz="13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585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5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4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/>
              <a:t>CS252 S05</a:t>
            </a:r>
          </a:p>
        </p:txBody>
      </p:sp>
      <p:sp>
        <p:nvSpPr>
          <p:cNvPr id="154627" name="Rectangle 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19EED5-6243-4183-B953-172B435CA313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54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154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11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12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67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2" tIns="48962" rIns="99672" bIns="48962"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LD</a:t>
            </a:r>
            <a:r>
              <a:rPr lang="en-US" altLang="zh-TW" baseline="0" dirty="0" smtClean="0">
                <a:latin typeface="Arial" panose="020B0604020202020204" pitchFamily="34" charset="0"/>
              </a:rPr>
              <a:t> encounters a cache miss</a:t>
            </a:r>
            <a:endParaRPr lang="en-US" altLang="zh-TW" dirty="0" smtClean="0">
              <a:latin typeface="Arial" panose="020B0604020202020204" pitchFamily="34" charset="0"/>
            </a:endParaRPr>
          </a:p>
        </p:txBody>
      </p:sp>
      <p:sp>
        <p:nvSpPr>
          <p:cNvPr id="156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38163"/>
            <a:ext cx="3535363" cy="2651125"/>
          </a:xfrm>
          <a:ln cap="flat"/>
        </p:spPr>
      </p:sp>
    </p:spTree>
    <p:extLst>
      <p:ext uri="{BB962C8B-B14F-4D97-AF65-F5344CB8AC3E}">
        <p14:creationId xmlns:p14="http://schemas.microsoft.com/office/powerpoint/2010/main" val="330847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2" tIns="48962" rIns="99672" bIns="48962"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  <p:sp>
        <p:nvSpPr>
          <p:cNvPr id="156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38163"/>
            <a:ext cx="3535363" cy="2651125"/>
          </a:xfrm>
          <a:ln cap="flat"/>
        </p:spPr>
      </p:sp>
    </p:spTree>
    <p:extLst>
      <p:ext uri="{BB962C8B-B14F-4D97-AF65-F5344CB8AC3E}">
        <p14:creationId xmlns:p14="http://schemas.microsoft.com/office/powerpoint/2010/main" val="2727271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2" tIns="48962" rIns="99672" bIns="48962"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  <p:sp>
        <p:nvSpPr>
          <p:cNvPr id="157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38163"/>
            <a:ext cx="3535363" cy="2651125"/>
          </a:xfrm>
          <a:ln cap="flat"/>
        </p:spPr>
      </p:sp>
    </p:spTree>
    <p:extLst>
      <p:ext uri="{BB962C8B-B14F-4D97-AF65-F5344CB8AC3E}">
        <p14:creationId xmlns:p14="http://schemas.microsoft.com/office/powerpoint/2010/main" val="3744769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2" tIns="48962" rIns="99672" bIns="48962"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WAW hazard</a:t>
            </a:r>
            <a:r>
              <a:rPr lang="en-US" altLang="zh-TW" baseline="0" dirty="0" smtClean="0">
                <a:latin typeface="Arial" panose="020B0604020202020204" pitchFamily="34" charset="0"/>
              </a:rPr>
              <a:t> on F0</a:t>
            </a:r>
            <a:endParaRPr lang="en-US" altLang="zh-TW" dirty="0" smtClean="0">
              <a:latin typeface="Arial" panose="020B0604020202020204" pitchFamily="34" charset="0"/>
            </a:endParaRPr>
          </a:p>
        </p:txBody>
      </p:sp>
      <p:sp>
        <p:nvSpPr>
          <p:cNvPr id="158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38163"/>
            <a:ext cx="3535363" cy="2651125"/>
          </a:xfrm>
          <a:ln cap="flat"/>
        </p:spPr>
      </p:sp>
    </p:spTree>
    <p:extLst>
      <p:ext uri="{BB962C8B-B14F-4D97-AF65-F5344CB8AC3E}">
        <p14:creationId xmlns:p14="http://schemas.microsoft.com/office/powerpoint/2010/main" val="2011913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2" tIns="48962" rIns="99672" bIns="48962"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  <p:sp>
        <p:nvSpPr>
          <p:cNvPr id="159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38163"/>
            <a:ext cx="3535363" cy="2651125"/>
          </a:xfrm>
          <a:ln cap="flat"/>
        </p:spPr>
      </p:sp>
    </p:spTree>
    <p:extLst>
      <p:ext uri="{BB962C8B-B14F-4D97-AF65-F5344CB8AC3E}">
        <p14:creationId xmlns:p14="http://schemas.microsoft.com/office/powerpoint/2010/main" val="4158791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2" tIns="48962" rIns="99672" bIns="48962"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2</a:t>
            </a:r>
            <a:r>
              <a:rPr lang="en-US" altLang="zh-TW" baseline="30000" dirty="0" smtClean="0">
                <a:latin typeface="Arial" panose="020B0604020202020204" pitchFamily="34" charset="0"/>
              </a:rPr>
              <a:t>nd</a:t>
            </a:r>
            <a:r>
              <a:rPr lang="en-US" altLang="zh-TW" dirty="0" smtClean="0">
                <a:latin typeface="Arial" panose="020B0604020202020204" pitchFamily="34" charset="0"/>
              </a:rPr>
              <a:t> LD</a:t>
            </a:r>
            <a:r>
              <a:rPr lang="en-US" altLang="zh-TW" baseline="0" dirty="0" smtClean="0">
                <a:latin typeface="Arial" panose="020B0604020202020204" pitchFamily="34" charset="0"/>
              </a:rPr>
              <a:t> completed</a:t>
            </a:r>
          </a:p>
          <a:p>
            <a:r>
              <a:rPr lang="en-US" altLang="zh-TW" baseline="0" dirty="0" smtClean="0">
                <a:latin typeface="Arial" panose="020B0604020202020204" pitchFamily="34" charset="0"/>
              </a:rPr>
              <a:t>RS2 of adder is ready</a:t>
            </a:r>
            <a:endParaRPr lang="en-US" altLang="zh-TW" dirty="0" smtClean="0">
              <a:latin typeface="Arial" panose="020B0604020202020204" pitchFamily="34" charset="0"/>
            </a:endParaRPr>
          </a:p>
        </p:txBody>
      </p:sp>
      <p:sp>
        <p:nvSpPr>
          <p:cNvPr id="160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38163"/>
            <a:ext cx="3535363" cy="2651125"/>
          </a:xfrm>
          <a:ln cap="flat"/>
        </p:spPr>
      </p:sp>
    </p:spTree>
    <p:extLst>
      <p:ext uri="{BB962C8B-B14F-4D97-AF65-F5344CB8AC3E}">
        <p14:creationId xmlns:p14="http://schemas.microsoft.com/office/powerpoint/2010/main" val="257955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87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2" tIns="48962" rIns="99672" bIns="48962"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2</a:t>
            </a:r>
            <a:r>
              <a:rPr lang="en-US" altLang="zh-TW" baseline="30000" dirty="0" smtClean="0">
                <a:latin typeface="Arial" panose="020B0604020202020204" pitchFamily="34" charset="0"/>
              </a:rPr>
              <a:t>nd</a:t>
            </a:r>
            <a:r>
              <a:rPr lang="en-US" altLang="zh-TW" dirty="0" smtClean="0">
                <a:latin typeface="Arial" panose="020B0604020202020204" pitchFamily="34" charset="0"/>
              </a:rPr>
              <a:t> ADDD fired into FP adder</a:t>
            </a:r>
          </a:p>
          <a:p>
            <a:r>
              <a:rPr lang="en-US" altLang="zh-TW" dirty="0" smtClean="0">
                <a:latin typeface="Arial" panose="020B0604020202020204" pitchFamily="34" charset="0"/>
              </a:rPr>
              <a:t>RS1 for</a:t>
            </a:r>
            <a:r>
              <a:rPr lang="en-US" altLang="zh-TW" baseline="0" dirty="0" smtClean="0"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</a:rPr>
              <a:t>1</a:t>
            </a:r>
            <a:r>
              <a:rPr lang="en-US" altLang="zh-TW" baseline="30000" dirty="0" smtClean="0">
                <a:latin typeface="Arial" panose="020B0604020202020204" pitchFamily="34" charset="0"/>
              </a:rPr>
              <a:t>st</a:t>
            </a:r>
            <a:r>
              <a:rPr lang="en-US" altLang="zh-TW" dirty="0" smtClean="0">
                <a:latin typeface="Arial" panose="020B0604020202020204" pitchFamily="34" charset="0"/>
              </a:rPr>
              <a:t> ADDD is ready</a:t>
            </a:r>
          </a:p>
          <a:p>
            <a:r>
              <a:rPr lang="en-US" altLang="zh-TW" dirty="0" smtClean="0">
                <a:latin typeface="Arial" panose="020B0604020202020204" pitchFamily="34" charset="0"/>
              </a:rPr>
              <a:t>1</a:t>
            </a:r>
            <a:r>
              <a:rPr lang="en-US" altLang="zh-TW" baseline="30000" dirty="0" smtClean="0">
                <a:latin typeface="Arial" panose="020B0604020202020204" pitchFamily="34" charset="0"/>
              </a:rPr>
              <a:t>st</a:t>
            </a:r>
            <a:r>
              <a:rPr lang="en-US" altLang="zh-TW" baseline="0" dirty="0" smtClean="0">
                <a:latin typeface="Arial" panose="020B0604020202020204" pitchFamily="34" charset="0"/>
              </a:rPr>
              <a:t> LD completed</a:t>
            </a:r>
            <a:endParaRPr lang="en-US" altLang="zh-TW" dirty="0" smtClean="0">
              <a:latin typeface="Arial" panose="020B0604020202020204" pitchFamily="34" charset="0"/>
            </a:endParaRPr>
          </a:p>
        </p:txBody>
      </p:sp>
      <p:sp>
        <p:nvSpPr>
          <p:cNvPr id="161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38163"/>
            <a:ext cx="3535363" cy="2651125"/>
          </a:xfrm>
          <a:ln cap="flat"/>
        </p:spPr>
      </p:sp>
    </p:spTree>
    <p:extLst>
      <p:ext uri="{BB962C8B-B14F-4D97-AF65-F5344CB8AC3E}">
        <p14:creationId xmlns:p14="http://schemas.microsoft.com/office/powerpoint/2010/main" val="1339569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2" tIns="48962" rIns="99672" bIns="48962"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1</a:t>
            </a:r>
            <a:r>
              <a:rPr lang="en-US" altLang="zh-TW" baseline="30000" dirty="0" smtClean="0">
                <a:latin typeface="Arial" panose="020B0604020202020204" pitchFamily="34" charset="0"/>
              </a:rPr>
              <a:t>st</a:t>
            </a:r>
            <a:r>
              <a:rPr lang="en-US" altLang="zh-TW" baseline="0" dirty="0" smtClean="0">
                <a:latin typeface="Arial" panose="020B0604020202020204" pitchFamily="34" charset="0"/>
              </a:rPr>
              <a:t> LD commit to register F0</a:t>
            </a:r>
          </a:p>
          <a:p>
            <a:r>
              <a:rPr lang="en-US" altLang="zh-TW" baseline="0" dirty="0" smtClean="0">
                <a:latin typeface="Arial" panose="020B0604020202020204" pitchFamily="34" charset="0"/>
              </a:rPr>
              <a:t>2</a:t>
            </a:r>
            <a:r>
              <a:rPr lang="en-US" altLang="zh-TW" baseline="30000" dirty="0" smtClean="0">
                <a:latin typeface="Arial" panose="020B0604020202020204" pitchFamily="34" charset="0"/>
              </a:rPr>
              <a:t>nd</a:t>
            </a:r>
            <a:r>
              <a:rPr lang="en-US" altLang="zh-TW" baseline="0" dirty="0" smtClean="0">
                <a:latin typeface="Arial" panose="020B0604020202020204" pitchFamily="34" charset="0"/>
              </a:rPr>
              <a:t> ADDD completed</a:t>
            </a:r>
          </a:p>
          <a:p>
            <a:r>
              <a:rPr lang="en-US" altLang="zh-TW" baseline="0" dirty="0" smtClean="0">
                <a:latin typeface="Arial" panose="020B0604020202020204" pitchFamily="34" charset="0"/>
              </a:rPr>
              <a:t>1</a:t>
            </a:r>
            <a:r>
              <a:rPr lang="en-US" altLang="zh-TW" baseline="30000" dirty="0" smtClean="0">
                <a:latin typeface="Arial" panose="020B0604020202020204" pitchFamily="34" charset="0"/>
              </a:rPr>
              <a:t>st</a:t>
            </a:r>
            <a:r>
              <a:rPr lang="en-US" altLang="zh-TW" baseline="0" dirty="0" smtClean="0">
                <a:latin typeface="Arial" panose="020B0604020202020204" pitchFamily="34" charset="0"/>
              </a:rPr>
              <a:t> ADDD fired</a:t>
            </a:r>
            <a:endParaRPr lang="en-US" altLang="zh-TW" dirty="0" smtClean="0">
              <a:latin typeface="Arial" panose="020B0604020202020204" pitchFamily="34" charset="0"/>
            </a:endParaRPr>
          </a:p>
        </p:txBody>
      </p:sp>
      <p:sp>
        <p:nvSpPr>
          <p:cNvPr id="161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38163"/>
            <a:ext cx="3535363" cy="2651125"/>
          </a:xfrm>
          <a:ln cap="flat"/>
        </p:spPr>
      </p:sp>
    </p:spTree>
    <p:extLst>
      <p:ext uri="{BB962C8B-B14F-4D97-AF65-F5344CB8AC3E}">
        <p14:creationId xmlns:p14="http://schemas.microsoft.com/office/powerpoint/2010/main" val="2348099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2" tIns="48962" rIns="99672" bIns="48962"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1</a:t>
            </a:r>
            <a:r>
              <a:rPr lang="en-US" altLang="zh-TW" baseline="30000" dirty="0" smtClean="0">
                <a:latin typeface="Arial" panose="020B0604020202020204" pitchFamily="34" charset="0"/>
              </a:rPr>
              <a:t>st</a:t>
            </a:r>
            <a:r>
              <a:rPr lang="en-US" altLang="zh-TW" dirty="0" smtClean="0">
                <a:latin typeface="Arial" panose="020B0604020202020204" pitchFamily="34" charset="0"/>
              </a:rPr>
              <a:t> ADDD completed</a:t>
            </a:r>
          </a:p>
          <a:p>
            <a:r>
              <a:rPr lang="en-US" altLang="zh-TW" dirty="0" smtClean="0">
                <a:latin typeface="Arial" panose="020B0604020202020204" pitchFamily="34" charset="0"/>
              </a:rPr>
              <a:t>BNE found</a:t>
            </a:r>
            <a:r>
              <a:rPr lang="en-US" altLang="zh-TW" baseline="0" dirty="0" smtClean="0">
                <a:latin typeface="Arial" panose="020B0604020202020204" pitchFamily="34" charset="0"/>
              </a:rPr>
              <a:t> to be </a:t>
            </a:r>
            <a:r>
              <a:rPr lang="en-US" altLang="zh-TW" baseline="0" dirty="0" err="1" smtClean="0">
                <a:latin typeface="Arial" panose="020B0604020202020204" pitchFamily="34" charset="0"/>
              </a:rPr>
              <a:t>mispredicted</a:t>
            </a:r>
            <a:endParaRPr lang="en-US" altLang="zh-TW" dirty="0" smtClean="0">
              <a:latin typeface="Arial" panose="020B0604020202020204" pitchFamily="34" charset="0"/>
            </a:endParaRPr>
          </a:p>
        </p:txBody>
      </p:sp>
      <p:sp>
        <p:nvSpPr>
          <p:cNvPr id="161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38163"/>
            <a:ext cx="3535363" cy="2651125"/>
          </a:xfrm>
          <a:ln cap="flat"/>
        </p:spPr>
      </p:sp>
    </p:spTree>
    <p:extLst>
      <p:ext uri="{BB962C8B-B14F-4D97-AF65-F5344CB8AC3E}">
        <p14:creationId xmlns:p14="http://schemas.microsoft.com/office/powerpoint/2010/main" val="2547819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2" tIns="48962" rIns="99672" bIns="48962"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  <p:sp>
        <p:nvSpPr>
          <p:cNvPr id="161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38163"/>
            <a:ext cx="3535363" cy="2651125"/>
          </a:xfrm>
          <a:ln cap="flat"/>
        </p:spPr>
      </p:sp>
    </p:spTree>
    <p:extLst>
      <p:ext uri="{BB962C8B-B14F-4D97-AF65-F5344CB8AC3E}">
        <p14:creationId xmlns:p14="http://schemas.microsoft.com/office/powerpoint/2010/main" val="2976352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72" tIns="48962" rIns="99672" bIns="48962"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1</a:t>
            </a:r>
            <a:r>
              <a:rPr lang="en-US" altLang="zh-TW" baseline="30000" dirty="0" smtClean="0">
                <a:latin typeface="Arial" panose="020B0604020202020204" pitchFamily="34" charset="0"/>
              </a:rPr>
              <a:t>st</a:t>
            </a:r>
            <a:r>
              <a:rPr lang="en-US" altLang="zh-TW" dirty="0" smtClean="0">
                <a:latin typeface="Arial" panose="020B0604020202020204" pitchFamily="34" charset="0"/>
              </a:rPr>
              <a:t> ADDD committed</a:t>
            </a:r>
            <a:r>
              <a:rPr lang="en-US" altLang="zh-TW" baseline="0" dirty="0" smtClean="0">
                <a:latin typeface="Arial" panose="020B0604020202020204" pitchFamily="34" charset="0"/>
              </a:rPr>
              <a:t> and register F10 is updated</a:t>
            </a:r>
          </a:p>
          <a:p>
            <a:r>
              <a:rPr lang="en-US" altLang="zh-TW" baseline="0" dirty="0" smtClean="0">
                <a:latin typeface="Arial" panose="020B0604020202020204" pitchFamily="34" charset="0"/>
              </a:rPr>
              <a:t>1</a:t>
            </a:r>
            <a:r>
              <a:rPr lang="en-US" altLang="zh-TW" baseline="30000" dirty="0" smtClean="0">
                <a:latin typeface="Arial" panose="020B0604020202020204" pitchFamily="34" charset="0"/>
              </a:rPr>
              <a:t>st</a:t>
            </a:r>
            <a:r>
              <a:rPr lang="en-US" altLang="zh-TW" baseline="0" dirty="0" smtClean="0">
                <a:latin typeface="Arial" panose="020B0604020202020204" pitchFamily="34" charset="0"/>
              </a:rPr>
              <a:t> DIVD fired</a:t>
            </a:r>
          </a:p>
          <a:p>
            <a:r>
              <a:rPr lang="en-US" altLang="zh-TW" baseline="0" dirty="0" smtClean="0">
                <a:latin typeface="Arial" panose="020B0604020202020204" pitchFamily="34" charset="0"/>
              </a:rPr>
              <a:t>New instructions fetched from correct path</a:t>
            </a:r>
            <a:endParaRPr lang="en-US" altLang="zh-TW" dirty="0" smtClean="0">
              <a:latin typeface="Arial" panose="020B0604020202020204" pitchFamily="34" charset="0"/>
            </a:endParaRPr>
          </a:p>
        </p:txBody>
      </p:sp>
      <p:sp>
        <p:nvSpPr>
          <p:cNvPr id="161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25" y="538163"/>
            <a:ext cx="3535363" cy="2651125"/>
          </a:xfrm>
          <a:ln cap="flat"/>
        </p:spPr>
      </p:sp>
    </p:spTree>
    <p:extLst>
      <p:ext uri="{BB962C8B-B14F-4D97-AF65-F5344CB8AC3E}">
        <p14:creationId xmlns:p14="http://schemas.microsoft.com/office/powerpoint/2010/main" val="2640122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76A45-6D13-471E-9954-4BB887883798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74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5354D-E42F-4DEC-99AF-0449764ECEE4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62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577DB-E23E-456B-A921-C597C7C3D5F2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9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C74FB-2039-4CEB-8D5D-0197C433840A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EE95E-1A47-406A-B1C1-08994F9306E0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62595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9819A-4EA4-4609-A8C4-FC7D2FD4B647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9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9819A-4EA4-4609-A8C4-FC7D2FD4B647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2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5264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704850"/>
            <a:ext cx="4697413" cy="3522663"/>
          </a:xfrm>
          <a:ln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464050"/>
            <a:ext cx="5008563" cy="4227513"/>
          </a:xfrm>
          <a:ln/>
        </p:spPr>
        <p:txBody>
          <a:bodyPr lIns="92075" tIns="46038" rIns="92075" bIns="46038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71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5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7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49650" cy="2662238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</a:rPr>
              <a:t>From GIT’s </a:t>
            </a:r>
            <a:r>
              <a:rPr lang="en-US" altLang="zh-TW" dirty="0" err="1" smtClean="0">
                <a:latin typeface="Arial" panose="020B0604020202020204" pitchFamily="34" charset="0"/>
              </a:rPr>
              <a:t>Loh</a:t>
            </a:r>
            <a:r>
              <a:rPr lang="en-US" altLang="zh-TW" dirty="0" smtClean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011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7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  <a:ea typeface="新細明體" panose="02020500000000000000" pitchFamily="18" charset="-12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  <a:ea typeface="新細明體" panose="02020500000000000000" pitchFamily="18" charset="-12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086AA-8441-4F99-B918-3EB6B157A12D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7CC47-DD03-47F2-A3BB-1F923D9822EF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7FC9A-090F-4158-B0C6-6A43DF74A95D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4498E-2D79-4989-BCB5-D194B65520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506E9-AB87-4195-AECA-8B55C68ECA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>
  <p:cSld name="標題，多媒體項目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媒體版面配置區 2"/>
          <p:cNvSpPr>
            <a:spLocks noGrp="1"/>
          </p:cNvSpPr>
          <p:nvPr>
            <p:ph type="media" sz="half" idx="1"/>
          </p:nvPr>
        </p:nvSpPr>
        <p:spPr>
          <a:xfrm>
            <a:off x="893763" y="1638300"/>
            <a:ext cx="3892550" cy="47545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38713" y="1638300"/>
            <a:ext cx="3892550" cy="47545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86E1-4C07-4DBC-8968-C73829142A4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0A262-5B6E-440E-99C6-DD695D60CAF2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85AD4-B68F-4E4F-80D9-A5A842D5A3A3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EF061-4399-4FAB-9D64-F1A73B4E4A25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B9CE1-8B1A-4470-9016-CA9F13F8FD1F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DAF33-F726-4A1A-9530-C1A1B58D192A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60B97-B698-4D22-BE47-D0448F3384F7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3A7DB-45E0-4C82-A055-AD4AC89FCE89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9DB9D-19F7-4A57-91FB-413BA0E40978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  <a:ea typeface="新細明體" panose="02020500000000000000" pitchFamily="18" charset="-120"/>
            </a:endParaRPr>
          </a:p>
        </p:txBody>
      </p:sp>
      <p:pic>
        <p:nvPicPr>
          <p:cNvPr id="1027" name="Picture 11" descr="清大LOGO(鳥)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52736"/>
            <a:ext cx="81788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36E4562-F096-46EC-8887-94848DF7E8E8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  <a:ea typeface="新細明體" panose="02020500000000000000" pitchFamily="18" charset="-120"/>
            </a:endParaRPr>
          </a:p>
        </p:txBody>
      </p:sp>
      <p:pic>
        <p:nvPicPr>
          <p:cNvPr id="1033" name="Picture 14" descr="清大書法字 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  <a:ea typeface="新細明體" panose="02020500000000000000" pitchFamily="18" charset="-120"/>
              </a:rPr>
              <a:t>National Tsing Hua University</a:t>
            </a:r>
          </a:p>
        </p:txBody>
      </p:sp>
      <p:pic>
        <p:nvPicPr>
          <p:cNvPr id="1035" name="Picture 13" descr="清大LOGO(圓)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5" r:id="rId12"/>
    <p:sldLayoutId id="2147483666" r:id="rId13"/>
    <p:sldLayoutId id="2147483667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Font typeface="Symbol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Font typeface="Wingdings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0000FF"/>
                </a:solidFill>
                <a:latin typeface="+mn-lt"/>
              </a:rPr>
              <a:t>CS5100 Advanced Computer Architecture</a:t>
            </a:r>
            <a:r>
              <a:rPr lang="en-US" altLang="zh-TW" sz="3200" dirty="0" smtClean="0">
                <a:solidFill>
                  <a:schemeClr val="accent1"/>
                </a:solidFill>
                <a:latin typeface="+mn-lt"/>
              </a:rPr>
              <a:t/>
            </a:r>
            <a:br>
              <a:rPr lang="en-US" altLang="zh-TW" sz="3200" dirty="0" smtClean="0">
                <a:solidFill>
                  <a:schemeClr val="accent1"/>
                </a:solidFill>
                <a:latin typeface="+mn-lt"/>
              </a:rPr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>
                <a:solidFill>
                  <a:srgbClr val="C00000"/>
                </a:solidFill>
              </a:rPr>
              <a:t>Hardware-Based Speculation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18434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zh-TW" sz="2800" smtClean="0"/>
              <a:t>Prof. Chung-Ta King</a:t>
            </a:r>
          </a:p>
          <a:p>
            <a:r>
              <a:rPr lang="en-US" altLang="zh-TW" sz="2400" smtClean="0"/>
              <a:t>Department of Computer Science</a:t>
            </a:r>
          </a:p>
          <a:p>
            <a:r>
              <a:rPr lang="en-US" altLang="zh-TW" sz="2400" smtClean="0"/>
              <a:t>National Tsing Hua University, Taiwan</a:t>
            </a:r>
            <a:endParaRPr lang="zh-TW" altLang="en-US" sz="2400" smtClean="0"/>
          </a:p>
        </p:txBody>
      </p:sp>
      <p:sp>
        <p:nvSpPr>
          <p:cNvPr id="18435" name="文字方塊 3"/>
          <p:cNvSpPr txBox="1">
            <a:spLocks noChangeArrowheads="1"/>
          </p:cNvSpPr>
          <p:nvPr/>
        </p:nvSpPr>
        <p:spPr bwMode="auto">
          <a:xfrm>
            <a:off x="1693863" y="5678488"/>
            <a:ext cx="6186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r>
              <a:rPr lang="en-US" altLang="zh-TW" sz="1800" dirty="0">
                <a:latin typeface="+mn-lt"/>
                <a:ea typeface="標楷體" pitchFamily="65" charset="-120"/>
                <a:cs typeface="Calibri" pitchFamily="34" charset="0"/>
              </a:rPr>
              <a:t>(Slides are from textbook, Prof. Hsien-</a:t>
            </a:r>
            <a:r>
              <a:rPr lang="en-US" altLang="zh-TW" sz="1800" dirty="0" err="1">
                <a:latin typeface="+mn-lt"/>
                <a:ea typeface="標楷體" pitchFamily="65" charset="-120"/>
                <a:cs typeface="Calibri" pitchFamily="34" charset="0"/>
              </a:rPr>
              <a:t>Hsin</a:t>
            </a:r>
            <a:r>
              <a:rPr lang="en-US" altLang="zh-TW" sz="1800" dirty="0">
                <a:latin typeface="+mn-lt"/>
                <a:ea typeface="標楷體" pitchFamily="65" charset="-120"/>
                <a:cs typeface="Calibri" pitchFamily="34" charset="0"/>
              </a:rPr>
              <a:t> Lee, Prof. </a:t>
            </a:r>
            <a:r>
              <a:rPr lang="en-US" altLang="zh-TW" sz="1800" dirty="0" err="1">
                <a:latin typeface="+mn-lt"/>
                <a:ea typeface="標楷體" pitchFamily="65" charset="-120"/>
                <a:cs typeface="Calibri" pitchFamily="34" charset="0"/>
              </a:rPr>
              <a:t>Yasun</a:t>
            </a:r>
            <a:r>
              <a:rPr lang="en-US" altLang="zh-TW" sz="1800" dirty="0">
                <a:latin typeface="+mn-lt"/>
                <a:ea typeface="標楷體" pitchFamily="65" charset="-120"/>
                <a:cs typeface="Calibri" pitchFamily="34" charset="0"/>
              </a:rPr>
              <a:t> Hsu) </a:t>
            </a:r>
            <a:endParaRPr lang="zh-TW" altLang="en-US" sz="1800" dirty="0">
              <a:latin typeface="+mn-lt"/>
              <a:ea typeface="標楷體" pitchFamily="65" charset="-12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Speculative Tomasulo Algorithm</a:t>
            </a:r>
            <a:endParaRPr lang="en-US" altLang="zh-TW" dirty="0" smtClean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Issue (IS): get instruction from FP op queue</a:t>
            </a:r>
          </a:p>
          <a:p>
            <a:pPr lvl="1"/>
            <a:r>
              <a:rPr lang="en-US" altLang="zh-TW" dirty="0" smtClean="0"/>
              <a:t>If RS and ROB slot free, issue instruction and send operands and ROB no. for destination </a:t>
            </a:r>
          </a:p>
          <a:p>
            <a:pPr lvl="1"/>
            <a:r>
              <a:rPr lang="en-US" altLang="zh-TW" dirty="0" smtClean="0"/>
              <a:t>Operands may come from register file or ROB (if not committed yet)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Execution (EX): operate on operands</a:t>
            </a:r>
          </a:p>
          <a:p>
            <a:pPr lvl="1"/>
            <a:r>
              <a:rPr lang="en-US" altLang="zh-TW" dirty="0" smtClean="0"/>
              <a:t>When either operands not ready, watch CDB for result (check RAW)</a:t>
            </a:r>
          </a:p>
          <a:p>
            <a:pPr lvl="1"/>
            <a:r>
              <a:rPr lang="en-US" altLang="zh-TW" dirty="0" smtClean="0"/>
              <a:t>When both operands in RS, execute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50215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Speculative Tomasulo Algorithm</a:t>
            </a:r>
            <a:endParaRPr lang="en-US" altLang="zh-TW" dirty="0" smtClean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Write result (WB): execution complete</a:t>
            </a:r>
          </a:p>
          <a:p>
            <a:pPr lvl="1"/>
            <a:r>
              <a:rPr lang="en-US" altLang="zh-TW" dirty="0" smtClean="0"/>
              <a:t>Write on CDB to all awaiting RSs and ROB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Commit: update registers from reorder buffer</a:t>
            </a:r>
          </a:p>
          <a:p>
            <a:pPr lvl="1"/>
            <a:r>
              <a:rPr lang="en-US" altLang="zh-TW" dirty="0" smtClean="0"/>
              <a:t>When instruction at head of ROB and result present, update register with result (or store to memory)</a:t>
            </a:r>
            <a:br>
              <a:rPr lang="en-US" altLang="zh-TW" dirty="0" smtClean="0"/>
            </a:br>
            <a:r>
              <a:rPr lang="en-US" altLang="zh-TW" dirty="0" smtClean="0">
                <a:sym typeface="Wingdings" panose="05000000000000000000" pitchFamily="2" charset="2"/>
              </a:rPr>
              <a:t> change program state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Remove instruction from ROB</a:t>
            </a:r>
          </a:p>
          <a:p>
            <a:pPr lvl="1"/>
            <a:r>
              <a:rPr lang="en-US" altLang="zh-TW" dirty="0" err="1" smtClean="0"/>
              <a:t>Mispredicted</a:t>
            </a:r>
            <a:r>
              <a:rPr lang="en-US" altLang="zh-TW" dirty="0" smtClean="0"/>
              <a:t> branch flushes ROB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115476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417389" y="2912963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TW" altLang="en-US" sz="18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17389" y="3217763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TW" altLang="en-US" sz="18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417389" y="3522563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TW" altLang="en-US" sz="18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417389" y="3827363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TW" altLang="en-US" sz="18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417389" y="4132163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TW" altLang="en-US" sz="18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417389" y="4436963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TW" altLang="en-US" sz="18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417389" y="4741763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TW" altLang="en-US" sz="18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417389" y="5046563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TW" altLang="en-US" sz="18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417389" y="5351363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TW" altLang="en-US" sz="18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417389" y="5656163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TW" altLang="en-US" sz="18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Commit Step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New step for making instruction execution “visible” to the outside world, e.g., assembly program</a:t>
            </a:r>
          </a:p>
          <a:p>
            <a:pPr lvl="1"/>
            <a:r>
              <a:rPr lang="en-US" altLang="zh-TW" dirty="0" smtClean="0"/>
              <a:t>It “commits” the changes to the program state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11</a:t>
            </a:fld>
            <a:endParaRPr lang="zh-TW" altLang="zh-TW"/>
          </a:p>
        </p:txBody>
      </p:sp>
      <p:sp>
        <p:nvSpPr>
          <p:cNvPr id="315406" name="Rectangle 14"/>
          <p:cNvSpPr>
            <a:spLocks noChangeArrowheads="1"/>
          </p:cNvSpPr>
          <p:nvPr/>
        </p:nvSpPr>
        <p:spPr bwMode="auto">
          <a:xfrm>
            <a:off x="1417389" y="2912963"/>
            <a:ext cx="9144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315407" name="Rectangle 15"/>
          <p:cNvSpPr>
            <a:spLocks noChangeArrowheads="1"/>
          </p:cNvSpPr>
          <p:nvPr/>
        </p:nvSpPr>
        <p:spPr bwMode="auto">
          <a:xfrm>
            <a:off x="1417389" y="3217763"/>
            <a:ext cx="9144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315408" name="Rectangle 16"/>
          <p:cNvSpPr>
            <a:spLocks noChangeArrowheads="1"/>
          </p:cNvSpPr>
          <p:nvPr/>
        </p:nvSpPr>
        <p:spPr bwMode="auto">
          <a:xfrm>
            <a:off x="1417389" y="3522563"/>
            <a:ext cx="9144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315409" name="Rectangle 17"/>
          <p:cNvSpPr>
            <a:spLocks noChangeArrowheads="1"/>
          </p:cNvSpPr>
          <p:nvPr/>
        </p:nvSpPr>
        <p:spPr bwMode="auto">
          <a:xfrm>
            <a:off x="1417389" y="3827363"/>
            <a:ext cx="9144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315410" name="Rectangle 18"/>
          <p:cNvSpPr>
            <a:spLocks noChangeArrowheads="1"/>
          </p:cNvSpPr>
          <p:nvPr/>
        </p:nvSpPr>
        <p:spPr bwMode="auto">
          <a:xfrm>
            <a:off x="1417389" y="4132163"/>
            <a:ext cx="9144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417389" y="4436963"/>
            <a:ext cx="9144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417389" y="4741763"/>
            <a:ext cx="9144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417389" y="5046563"/>
            <a:ext cx="9144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1417389" y="5351363"/>
            <a:ext cx="9144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417389" y="5656163"/>
            <a:ext cx="9144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2331789" y="3552726"/>
            <a:ext cx="363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sz="1800">
                <a:latin typeface="+mn-lt"/>
                <a:ea typeface="新細明體" panose="02020500000000000000" pitchFamily="18" charset="-12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2331789" y="3857526"/>
            <a:ext cx="363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sz="1800">
                <a:latin typeface="+mn-lt"/>
                <a:ea typeface="新細明體" panose="02020500000000000000" pitchFamily="18" charset="-12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15418" name="Text Box 26"/>
          <p:cNvSpPr txBox="1">
            <a:spLocks noChangeArrowheads="1"/>
          </p:cNvSpPr>
          <p:nvPr/>
        </p:nvSpPr>
        <p:spPr bwMode="auto">
          <a:xfrm>
            <a:off x="2331789" y="4771926"/>
            <a:ext cx="363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sz="1800">
                <a:latin typeface="+mn-lt"/>
                <a:ea typeface="新細明體" panose="02020500000000000000" pitchFamily="18" charset="-12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15419" name="Text Box 27"/>
          <p:cNvSpPr txBox="1">
            <a:spLocks noChangeArrowheads="1"/>
          </p:cNvSpPr>
          <p:nvPr/>
        </p:nvSpPr>
        <p:spPr bwMode="auto">
          <a:xfrm>
            <a:off x="2331789" y="2943126"/>
            <a:ext cx="363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sz="1800">
                <a:latin typeface="+mn-lt"/>
                <a:ea typeface="新細明體" panose="02020500000000000000" pitchFamily="18" charset="-12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15420" name="Text Box 28"/>
          <p:cNvSpPr txBox="1">
            <a:spLocks noChangeArrowheads="1"/>
          </p:cNvSpPr>
          <p:nvPr/>
        </p:nvSpPr>
        <p:spPr bwMode="auto">
          <a:xfrm>
            <a:off x="2331789" y="3247926"/>
            <a:ext cx="363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sz="1800">
                <a:latin typeface="+mn-lt"/>
                <a:ea typeface="新細明體" panose="02020500000000000000" pitchFamily="18" charset="-12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15421" name="Text Box 29"/>
          <p:cNvSpPr txBox="1">
            <a:spLocks noChangeArrowheads="1"/>
          </p:cNvSpPr>
          <p:nvPr/>
        </p:nvSpPr>
        <p:spPr bwMode="auto">
          <a:xfrm>
            <a:off x="2331789" y="4162326"/>
            <a:ext cx="363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sz="1800">
                <a:latin typeface="+mn-lt"/>
                <a:ea typeface="新細明體" panose="02020500000000000000" pitchFamily="18" charset="-12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15422" name="Text Box 30"/>
          <p:cNvSpPr txBox="1">
            <a:spLocks noChangeArrowheads="1"/>
          </p:cNvSpPr>
          <p:nvPr/>
        </p:nvSpPr>
        <p:spPr bwMode="auto">
          <a:xfrm>
            <a:off x="2331789" y="4467126"/>
            <a:ext cx="363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sz="1800">
                <a:latin typeface="+mn-lt"/>
                <a:ea typeface="新細明體" panose="02020500000000000000" pitchFamily="18" charset="-12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15423" name="Text Box 31"/>
          <p:cNvSpPr txBox="1">
            <a:spLocks noChangeArrowheads="1"/>
          </p:cNvSpPr>
          <p:nvPr/>
        </p:nvSpPr>
        <p:spPr bwMode="auto">
          <a:xfrm>
            <a:off x="2331789" y="5076726"/>
            <a:ext cx="363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sz="1800">
                <a:latin typeface="+mn-lt"/>
                <a:ea typeface="新細明體" panose="02020500000000000000" pitchFamily="18" charset="-12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2331789" y="5351363"/>
            <a:ext cx="363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sz="1800">
                <a:latin typeface="+mn-lt"/>
                <a:ea typeface="新細明體" panose="02020500000000000000" pitchFamily="18" charset="-12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15425" name="Text Box 33"/>
          <p:cNvSpPr txBox="1">
            <a:spLocks noChangeArrowheads="1"/>
          </p:cNvSpPr>
          <p:nvPr/>
        </p:nvSpPr>
        <p:spPr bwMode="auto">
          <a:xfrm>
            <a:off x="2331789" y="5686326"/>
            <a:ext cx="363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sz="1800">
                <a:latin typeface="+mn-lt"/>
                <a:ea typeface="新細明體" panose="02020500000000000000" pitchFamily="18" charset="-12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4465389" y="2943126"/>
            <a:ext cx="838200" cy="1189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800" dirty="0" smtClean="0">
                <a:latin typeface="+mn-lt"/>
              </a:rPr>
              <a:t>ARF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695327" y="2774851"/>
            <a:ext cx="1617662" cy="442912"/>
            <a:chOff x="1285" y="1929"/>
            <a:chExt cx="1019" cy="279"/>
          </a:xfrm>
        </p:grpSpPr>
        <p:sp>
          <p:nvSpPr>
            <p:cNvPr id="30770" name="Line 36"/>
            <p:cNvSpPr>
              <a:spLocks noChangeShapeType="1"/>
            </p:cNvSpPr>
            <p:nvPr/>
          </p:nvSpPr>
          <p:spPr bwMode="auto">
            <a:xfrm>
              <a:off x="1285" y="2112"/>
              <a:ext cx="1019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0771" name="Text Box 37"/>
            <p:cNvSpPr txBox="1">
              <a:spLocks noChangeArrowheads="1"/>
            </p:cNvSpPr>
            <p:nvPr/>
          </p:nvSpPr>
          <p:spPr bwMode="auto">
            <a:xfrm>
              <a:off x="1392" y="1929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+mn-lt"/>
                  <a:ea typeface="新細明體" panose="02020500000000000000" pitchFamily="18" charset="-120"/>
                </a:rPr>
                <a:t>commit</a:t>
              </a:r>
            </a:p>
          </p:txBody>
        </p:sp>
      </p:grpSp>
      <p:sp>
        <p:nvSpPr>
          <p:cNvPr id="30756" name="Text Box 38"/>
          <p:cNvSpPr txBox="1">
            <a:spLocks noChangeArrowheads="1"/>
          </p:cNvSpPr>
          <p:nvPr/>
        </p:nvSpPr>
        <p:spPr bwMode="auto">
          <a:xfrm>
            <a:off x="6354514" y="2797076"/>
            <a:ext cx="2253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Outside World “sees”:</a:t>
            </a:r>
          </a:p>
        </p:txBody>
      </p:sp>
      <p:sp>
        <p:nvSpPr>
          <p:cNvPr id="315431" name="Text Box 39"/>
          <p:cNvSpPr txBox="1">
            <a:spLocks noChangeArrowheads="1"/>
          </p:cNvSpPr>
          <p:nvPr/>
        </p:nvSpPr>
        <p:spPr bwMode="auto">
          <a:xfrm>
            <a:off x="6903789" y="3254276"/>
            <a:ext cx="122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A executed</a:t>
            </a:r>
          </a:p>
        </p:txBody>
      </p:sp>
      <p:sp>
        <p:nvSpPr>
          <p:cNvPr id="315432" name="Line 40"/>
          <p:cNvSpPr>
            <a:spLocks noChangeShapeType="1"/>
          </p:cNvSpPr>
          <p:nvPr/>
        </p:nvSpPr>
        <p:spPr bwMode="auto">
          <a:xfrm>
            <a:off x="2684214" y="3314601"/>
            <a:ext cx="1617663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6903789" y="3536851"/>
            <a:ext cx="1214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B executed</a:t>
            </a:r>
          </a:p>
        </p:txBody>
      </p:sp>
      <p:sp>
        <p:nvSpPr>
          <p:cNvPr id="315434" name="Line 42"/>
          <p:cNvSpPr>
            <a:spLocks noChangeShapeType="1"/>
          </p:cNvSpPr>
          <p:nvPr/>
        </p:nvSpPr>
        <p:spPr bwMode="auto">
          <a:xfrm flipV="1">
            <a:off x="2661989" y="3544788"/>
            <a:ext cx="1639888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15435" name="Text Box 43"/>
          <p:cNvSpPr txBox="1">
            <a:spLocks noChangeArrowheads="1"/>
          </p:cNvSpPr>
          <p:nvPr/>
        </p:nvSpPr>
        <p:spPr bwMode="auto">
          <a:xfrm>
            <a:off x="6903789" y="3841651"/>
            <a:ext cx="1212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C executed</a:t>
            </a:r>
          </a:p>
        </p:txBody>
      </p:sp>
      <p:sp>
        <p:nvSpPr>
          <p:cNvPr id="315436" name="Line 44"/>
          <p:cNvSpPr>
            <a:spLocks noChangeShapeType="1"/>
          </p:cNvSpPr>
          <p:nvPr/>
        </p:nvSpPr>
        <p:spPr bwMode="auto">
          <a:xfrm flipV="1">
            <a:off x="2658814" y="3705126"/>
            <a:ext cx="165100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15437" name="Text Box 45"/>
          <p:cNvSpPr txBox="1">
            <a:spLocks noChangeArrowheads="1"/>
          </p:cNvSpPr>
          <p:nvPr/>
        </p:nvSpPr>
        <p:spPr bwMode="auto">
          <a:xfrm>
            <a:off x="6903789" y="4132163"/>
            <a:ext cx="1232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D executed</a:t>
            </a:r>
          </a:p>
        </p:txBody>
      </p:sp>
      <p:sp>
        <p:nvSpPr>
          <p:cNvPr id="315438" name="Line 46"/>
          <p:cNvSpPr>
            <a:spLocks noChangeShapeType="1"/>
          </p:cNvSpPr>
          <p:nvPr/>
        </p:nvSpPr>
        <p:spPr bwMode="auto">
          <a:xfrm flipV="1">
            <a:off x="2661989" y="3871813"/>
            <a:ext cx="1639888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15439" name="Text Box 47"/>
          <p:cNvSpPr txBox="1">
            <a:spLocks noChangeArrowheads="1"/>
          </p:cNvSpPr>
          <p:nvPr/>
        </p:nvSpPr>
        <p:spPr bwMode="auto">
          <a:xfrm>
            <a:off x="6903789" y="4451251"/>
            <a:ext cx="1201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E executed</a:t>
            </a:r>
          </a:p>
        </p:txBody>
      </p:sp>
      <p:sp>
        <p:nvSpPr>
          <p:cNvPr id="30766" name="Text Box 48"/>
          <p:cNvSpPr txBox="1">
            <a:spLocks noChangeArrowheads="1"/>
          </p:cNvSpPr>
          <p:nvPr/>
        </p:nvSpPr>
        <p:spPr bwMode="auto">
          <a:xfrm>
            <a:off x="1538039" y="2628801"/>
            <a:ext cx="584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+mn-lt"/>
                <a:ea typeface="新細明體" panose="02020500000000000000" pitchFamily="18" charset="-120"/>
              </a:rPr>
              <a:t>ROB</a:t>
            </a:r>
          </a:p>
        </p:txBody>
      </p:sp>
      <p:sp>
        <p:nvSpPr>
          <p:cNvPr id="315441" name="AutoShape 49"/>
          <p:cNvSpPr>
            <a:spLocks noChangeArrowheads="1"/>
          </p:cNvSpPr>
          <p:nvPr/>
        </p:nvSpPr>
        <p:spPr bwMode="auto">
          <a:xfrm>
            <a:off x="3609727" y="5121617"/>
            <a:ext cx="4910137" cy="683647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Instructions executed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out of program order,</a:t>
            </a:r>
          </a:p>
          <a:p>
            <a:pPr eaLnBrk="1" hangingPunct="1"/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but outside world still “believes” </a:t>
            </a:r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it is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in-order</a:t>
            </a:r>
          </a:p>
        </p:txBody>
      </p:sp>
      <p:sp>
        <p:nvSpPr>
          <p:cNvPr id="30768" name="Text Box 50"/>
          <p:cNvSpPr txBox="1">
            <a:spLocks noChangeArrowheads="1"/>
          </p:cNvSpPr>
          <p:nvPr/>
        </p:nvSpPr>
        <p:spPr bwMode="auto">
          <a:xfrm>
            <a:off x="258514" y="2901851"/>
            <a:ext cx="11073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ROB head</a:t>
            </a:r>
          </a:p>
        </p:txBody>
      </p:sp>
      <p:sp>
        <p:nvSpPr>
          <p:cNvPr id="30769" name="Text Box 50"/>
          <p:cNvSpPr txBox="1">
            <a:spLocks noChangeArrowheads="1"/>
          </p:cNvSpPr>
          <p:nvPr/>
        </p:nvSpPr>
        <p:spPr bwMode="auto">
          <a:xfrm>
            <a:off x="474414" y="5654576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tail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995936" y="415082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latin typeface="+mn-lt"/>
              </a:rPr>
              <a:t>Architecture register file</a:t>
            </a:r>
            <a:endParaRPr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1669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1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15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15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15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15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315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15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315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6" grpId="0" animBg="1"/>
      <p:bldP spid="315407" grpId="0" animBg="1"/>
      <p:bldP spid="315408" grpId="0" animBg="1"/>
      <p:bldP spid="315409" grpId="0" animBg="1"/>
      <p:bldP spid="315410" grpId="0" animBg="1"/>
      <p:bldP spid="315416" grpId="0"/>
      <p:bldP spid="315416" grpId="1"/>
      <p:bldP spid="315417" grpId="0"/>
      <p:bldP spid="315417" grpId="1"/>
      <p:bldP spid="315418" grpId="0"/>
      <p:bldP spid="315419" grpId="0"/>
      <p:bldP spid="315419" grpId="1"/>
      <p:bldP spid="315420" grpId="0"/>
      <p:bldP spid="315420" grpId="1"/>
      <p:bldP spid="315421" grpId="0"/>
      <p:bldP spid="315421" grpId="1"/>
      <p:bldP spid="315422" grpId="0"/>
      <p:bldP spid="315423" grpId="0"/>
      <p:bldP spid="315424" grpId="0"/>
      <p:bldP spid="315425" grpId="0"/>
      <p:bldP spid="315431" grpId="0"/>
      <p:bldP spid="315432" grpId="0" animBg="1"/>
      <p:bldP spid="315432" grpId="1" animBg="1"/>
      <p:bldP spid="315433" grpId="0"/>
      <p:bldP spid="315434" grpId="0" animBg="1"/>
      <p:bldP spid="315434" grpId="1" animBg="1"/>
      <p:bldP spid="315435" grpId="0"/>
      <p:bldP spid="315436" grpId="0" animBg="1"/>
      <p:bldP spid="315436" grpId="1" animBg="1"/>
      <p:bldP spid="315437" grpId="0"/>
      <p:bldP spid="315438" grpId="0" animBg="1"/>
      <p:bldP spid="315438" grpId="1" animBg="1"/>
      <p:bldP spid="315439" grpId="0"/>
      <p:bldP spid="3154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Handling Incorrect Speculation</a:t>
            </a:r>
            <a:endParaRPr lang="en-US" altLang="zh-TW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Instructions following </a:t>
            </a:r>
            <a:r>
              <a:rPr lang="en-US" altLang="zh-TW" dirty="0" err="1" smtClean="0"/>
              <a:t>mispredicted</a:t>
            </a:r>
            <a:r>
              <a:rPr lang="en-US" altLang="zh-TW" dirty="0" smtClean="0"/>
              <a:t> branch, i.e. those in decode/issue buffers &amp; RSs, are flushed</a:t>
            </a:r>
          </a:p>
          <a:p>
            <a:r>
              <a:rPr lang="en-US" altLang="zh-TW" dirty="0" smtClean="0"/>
              <a:t>ROB entries of these instructions are deallocated</a:t>
            </a:r>
          </a:p>
          <a:p>
            <a:r>
              <a:rPr lang="en-US" altLang="zh-TW" dirty="0" smtClean="0"/>
              <a:t>Restart fetch at correct branch successor 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12</a:t>
            </a:fld>
            <a:endParaRPr lang="zh-TW" altLang="zh-TW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5105400" y="4215679"/>
            <a:ext cx="609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530600" y="4088679"/>
            <a:ext cx="2070100" cy="711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3962400" y="3885479"/>
            <a:ext cx="1473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268788" y="3529879"/>
            <a:ext cx="7723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i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Kill</a:t>
            </a:r>
          </a:p>
          <a:p>
            <a:r>
              <a:rPr lang="en-US" altLang="zh-TW" sz="1600" i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update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152900" y="4456979"/>
            <a:ext cx="463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i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Kill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308600" y="4431579"/>
            <a:ext cx="463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i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Kill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5105400" y="3174279"/>
            <a:ext cx="2133600" cy="1371600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dirty="0">
                <a:latin typeface="+mn-lt"/>
                <a:ea typeface="新細明體" panose="02020500000000000000" pitchFamily="18" charset="-120"/>
              </a:rPr>
              <a:t>Branch</a:t>
            </a:r>
          </a:p>
          <a:p>
            <a:pPr algn="ctr"/>
            <a:r>
              <a:rPr lang="en-US" altLang="zh-TW" sz="1800" dirty="0">
                <a:latin typeface="+mn-lt"/>
                <a:ea typeface="新細明體" panose="02020500000000000000" pitchFamily="18" charset="-120"/>
              </a:rPr>
              <a:t>Resolution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981200" y="2957595"/>
            <a:ext cx="16975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i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Inject correct PC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2222500" y="3212379"/>
            <a:ext cx="2133600" cy="1371600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dirty="0">
                <a:latin typeface="+mn-lt"/>
                <a:ea typeface="新細明體" panose="02020500000000000000" pitchFamily="18" charset="-120"/>
              </a:rPr>
              <a:t>Branch</a:t>
            </a:r>
          </a:p>
          <a:p>
            <a:pPr algn="ctr"/>
            <a:r>
              <a:rPr lang="en-US" altLang="zh-TW" sz="1800" dirty="0">
                <a:latin typeface="+mn-lt"/>
                <a:ea typeface="新細明體" panose="02020500000000000000" pitchFamily="18" charset="-120"/>
              </a:rPr>
              <a:t>Prediction</a:t>
            </a: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444500" y="2953617"/>
            <a:ext cx="5511800" cy="1871662"/>
          </a:xfrm>
          <a:custGeom>
            <a:avLst/>
            <a:gdLst>
              <a:gd name="T0" fmla="*/ 2147483647 w 3472"/>
              <a:gd name="T1" fmla="*/ 2147483647 h 1179"/>
              <a:gd name="T2" fmla="*/ 2147483647 w 3472"/>
              <a:gd name="T3" fmla="*/ 2147483647 h 1179"/>
              <a:gd name="T4" fmla="*/ 2147483647 w 3472"/>
              <a:gd name="T5" fmla="*/ 2147483647 h 1179"/>
              <a:gd name="T6" fmla="*/ 2147483647 w 3472"/>
              <a:gd name="T7" fmla="*/ 2147483647 h 1179"/>
              <a:gd name="T8" fmla="*/ 2147483647 w 3472"/>
              <a:gd name="T9" fmla="*/ 2147483647 h 1179"/>
              <a:gd name="T10" fmla="*/ 0 w 3472"/>
              <a:gd name="T11" fmla="*/ 2147483647 h 11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72" h="1179">
                <a:moveTo>
                  <a:pt x="3472" y="211"/>
                </a:moveTo>
                <a:cubicBezTo>
                  <a:pt x="3230" y="147"/>
                  <a:pt x="2988" y="84"/>
                  <a:pt x="2696" y="51"/>
                </a:cubicBezTo>
                <a:cubicBezTo>
                  <a:pt x="2404" y="18"/>
                  <a:pt x="2057" y="0"/>
                  <a:pt x="1720" y="11"/>
                </a:cubicBezTo>
                <a:cubicBezTo>
                  <a:pt x="1383" y="22"/>
                  <a:pt x="931" y="23"/>
                  <a:pt x="672" y="115"/>
                </a:cubicBezTo>
                <a:cubicBezTo>
                  <a:pt x="413" y="207"/>
                  <a:pt x="280" y="386"/>
                  <a:pt x="168" y="563"/>
                </a:cubicBezTo>
                <a:cubicBezTo>
                  <a:pt x="56" y="740"/>
                  <a:pt x="28" y="959"/>
                  <a:pt x="0" y="117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V="1">
            <a:off x="3238500" y="4228379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1892300" y="4114079"/>
            <a:ext cx="914400" cy="685800"/>
          </a:xfrm>
          <a:custGeom>
            <a:avLst/>
            <a:gdLst>
              <a:gd name="T0" fmla="*/ 0 w 576"/>
              <a:gd name="T1" fmla="*/ 2147483647 h 432"/>
              <a:gd name="T2" fmla="*/ 2147483647 w 576"/>
              <a:gd name="T3" fmla="*/ 2147483647 h 432"/>
              <a:gd name="T4" fmla="*/ 2147483647 w 576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432">
                <a:moveTo>
                  <a:pt x="0" y="432"/>
                </a:moveTo>
                <a:lnTo>
                  <a:pt x="8" y="256"/>
                </a:lnTo>
                <a:lnTo>
                  <a:pt x="57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850900" y="3910879"/>
            <a:ext cx="1701800" cy="1144264"/>
          </a:xfrm>
          <a:custGeom>
            <a:avLst/>
            <a:gdLst>
              <a:gd name="T0" fmla="*/ 0 w 1072"/>
              <a:gd name="T1" fmla="*/ 2147483647 h 768"/>
              <a:gd name="T2" fmla="*/ 2147483647 w 1072"/>
              <a:gd name="T3" fmla="*/ 2147483647 h 768"/>
              <a:gd name="T4" fmla="*/ 2147483647 w 1072"/>
              <a:gd name="T5" fmla="*/ 0 h 7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72" h="768">
                <a:moveTo>
                  <a:pt x="0" y="768"/>
                </a:moveTo>
                <a:lnTo>
                  <a:pt x="8" y="408"/>
                </a:lnTo>
                <a:lnTo>
                  <a:pt x="107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6184900" y="4152179"/>
            <a:ext cx="706438" cy="1325240"/>
          </a:xfrm>
          <a:custGeom>
            <a:avLst/>
            <a:gdLst>
              <a:gd name="T0" fmla="*/ 0 w 445"/>
              <a:gd name="T1" fmla="*/ 2147483647 h 1032"/>
              <a:gd name="T2" fmla="*/ 2147483647 w 445"/>
              <a:gd name="T3" fmla="*/ 2147483647 h 1032"/>
              <a:gd name="T4" fmla="*/ 2147483647 w 445"/>
              <a:gd name="T5" fmla="*/ 2147483647 h 1032"/>
              <a:gd name="T6" fmla="*/ 2147483647 w 445"/>
              <a:gd name="T7" fmla="*/ 0 h 10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5" h="1032">
                <a:moveTo>
                  <a:pt x="0" y="1032"/>
                </a:moveTo>
                <a:cubicBezTo>
                  <a:pt x="161" y="926"/>
                  <a:pt x="323" y="820"/>
                  <a:pt x="384" y="680"/>
                </a:cubicBezTo>
                <a:cubicBezTo>
                  <a:pt x="445" y="540"/>
                  <a:pt x="399" y="305"/>
                  <a:pt x="368" y="192"/>
                </a:cubicBezTo>
                <a:cubicBezTo>
                  <a:pt x="337" y="79"/>
                  <a:pt x="228" y="33"/>
                  <a:pt x="20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17500" y="4839143"/>
            <a:ext cx="8648700" cy="1254153"/>
            <a:chOff x="317500" y="4839143"/>
            <a:chExt cx="8648700" cy="1254153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117600" y="4839143"/>
              <a:ext cx="990600" cy="43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dirty="0">
                  <a:latin typeface="+mn-lt"/>
                  <a:ea typeface="新細明體" panose="02020500000000000000" pitchFamily="18" charset="-120"/>
                </a:rPr>
                <a:t>Fetch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641600" y="4839143"/>
              <a:ext cx="1219200" cy="43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dirty="0">
                  <a:latin typeface="+mn-lt"/>
                  <a:ea typeface="新細明體" panose="02020500000000000000" pitchFamily="18" charset="-120"/>
                </a:rPr>
                <a:t>Decode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156200" y="5661296"/>
              <a:ext cx="1219200" cy="43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dirty="0">
                  <a:latin typeface="+mn-lt"/>
                  <a:ea typeface="新細明體" panose="02020500000000000000" pitchFamily="18" charset="-120"/>
                </a:rPr>
                <a:t>Execute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670800" y="4839143"/>
              <a:ext cx="1295400" cy="43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dirty="0">
                  <a:latin typeface="+mn-lt"/>
                  <a:ea typeface="新細明體" panose="02020500000000000000" pitchFamily="18" charset="-120"/>
                </a:rPr>
                <a:t>Commit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08200" y="505514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860800" y="5055143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546600" y="4839143"/>
              <a:ext cx="2362200" cy="43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dirty="0">
                  <a:latin typeface="+mn-lt"/>
                  <a:ea typeface="新細明體" panose="02020500000000000000" pitchFamily="18" charset="-120"/>
                </a:rPr>
                <a:t>Reorder Buffer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908800" y="5055143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384800" y="5271143"/>
              <a:ext cx="0" cy="43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6146800" y="5271143"/>
              <a:ext cx="0" cy="43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762000" y="5055143"/>
              <a:ext cx="342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17500" y="4839143"/>
              <a:ext cx="393700" cy="43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dirty="0">
                  <a:latin typeface="+mn-lt"/>
                  <a:ea typeface="新細明體" panose="02020500000000000000" pitchFamily="18" charset="-120"/>
                </a:rPr>
                <a:t>PC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362700" y="5342581"/>
              <a:ext cx="10722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i="1">
                  <a:latin typeface="+mn-lt"/>
                  <a:ea typeface="新細明體" panose="02020500000000000000" pitchFamily="18" charset="-120"/>
                </a:rPr>
                <a:t>Complete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72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Handling Precise Exception/Interrupt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Must ensure exceptions/interrupts in program order for precise interrupt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Idea: take care of exceptions at commit time</a:t>
            </a:r>
          </a:p>
          <a:p>
            <a:pPr lvl="1"/>
            <a:r>
              <a:rPr lang="en-US" altLang="zh-TW" dirty="0" smtClean="0"/>
              <a:t>If an instruction raises exception, wait until it reaches head of ROB and then takes interrupt, flushes any other pending instructions</a:t>
            </a:r>
          </a:p>
          <a:p>
            <a:pPr lvl="1"/>
            <a:r>
              <a:rPr lang="en-US" altLang="zh-TW" dirty="0" smtClean="0"/>
              <a:t>Instructions </a:t>
            </a:r>
            <a:r>
              <a:rPr lang="en-US" altLang="zh-TW" dirty="0"/>
              <a:t>behind it are re-executed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Because instructions commit in order, this yields a precise exception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F8FC3-5E9A-4038-B5A8-66BD6BC00F38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966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Handling Precise Exception/Interrupt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Instructions fetched and decoded into ROB in-order</a:t>
            </a:r>
          </a:p>
          <a:p>
            <a:r>
              <a:rPr lang="en-US" altLang="zh-TW" dirty="0" smtClean="0"/>
              <a:t>Execution is out-of-order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OOO completion</a:t>
            </a:r>
          </a:p>
          <a:p>
            <a:r>
              <a:rPr lang="en-US" altLang="zh-TW" dirty="0" smtClean="0"/>
              <a:t>Commit (write-back to program state, i.e., register file and memory) is in-order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3400" y="1597819"/>
            <a:ext cx="990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Fetch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057400" y="1597819"/>
            <a:ext cx="12192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>
                <a:latin typeface="+mn-lt"/>
                <a:ea typeface="新細明體" panose="02020500000000000000" pitchFamily="18" charset="-120"/>
              </a:rPr>
              <a:t>Decode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572000" y="2817019"/>
            <a:ext cx="1219200" cy="504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>
                <a:latin typeface="+mn-lt"/>
                <a:ea typeface="新細明體" panose="02020500000000000000" pitchFamily="18" charset="-120"/>
              </a:rPr>
              <a:t>Execute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7086600" y="1521619"/>
            <a:ext cx="12954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>
                <a:latin typeface="+mn-lt"/>
                <a:ea typeface="新細明體" panose="02020500000000000000" pitchFamily="18" charset="-120"/>
              </a:rPr>
              <a:t>Commit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524000" y="1902619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276600" y="1978819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962400" y="1597819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>
                <a:latin typeface="+mn-lt"/>
                <a:ea typeface="新細明體" panose="02020500000000000000" pitchFamily="18" charset="-120"/>
              </a:rPr>
              <a:t>Reorder Buffer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6324600" y="1978819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800">
              <a:latin typeface="+mn-lt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295400" y="1124744"/>
            <a:ext cx="10198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000" i="1">
                <a:solidFill>
                  <a:srgbClr val="56127A"/>
                </a:solidFill>
                <a:latin typeface="+mn-lt"/>
                <a:ea typeface="新細明體" panose="02020500000000000000" pitchFamily="18" charset="-120"/>
              </a:rPr>
              <a:t>In-order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239000" y="1124744"/>
            <a:ext cx="10198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000" i="1">
                <a:solidFill>
                  <a:srgbClr val="56127A"/>
                </a:solidFill>
                <a:latin typeface="+mn-lt"/>
                <a:ea typeface="新細明體" panose="02020500000000000000" pitchFamily="18" charset="-120"/>
              </a:rPr>
              <a:t>In-order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800600" y="2283619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5562600" y="2283619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21521" name="Text Box 21"/>
          <p:cNvSpPr txBox="1">
            <a:spLocks noChangeArrowheads="1"/>
          </p:cNvSpPr>
          <p:nvPr/>
        </p:nvSpPr>
        <p:spPr bwMode="auto">
          <a:xfrm>
            <a:off x="4343400" y="1124744"/>
            <a:ext cx="1499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000" i="1">
                <a:solidFill>
                  <a:srgbClr val="56127A"/>
                </a:solidFill>
                <a:latin typeface="+mn-lt"/>
                <a:ea typeface="新細明體" panose="02020500000000000000" pitchFamily="18" charset="-120"/>
              </a:rPr>
              <a:t>Out-of-order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096000" y="1978819"/>
            <a:ext cx="2133600" cy="1981200"/>
            <a:chOff x="6096000" y="1844675"/>
            <a:chExt cx="2133600" cy="1981200"/>
          </a:xfrm>
        </p:grpSpPr>
        <p:sp>
          <p:nvSpPr>
            <p:cNvPr id="21532" name="Line 17"/>
            <p:cNvSpPr>
              <a:spLocks noChangeShapeType="1"/>
            </p:cNvSpPr>
            <p:nvPr/>
          </p:nvSpPr>
          <p:spPr bwMode="auto">
            <a:xfrm>
              <a:off x="6629400" y="1844675"/>
              <a:ext cx="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1533" name="AutoShape 25"/>
            <p:cNvSpPr>
              <a:spLocks noChangeArrowheads="1"/>
            </p:cNvSpPr>
            <p:nvPr/>
          </p:nvSpPr>
          <p:spPr bwMode="auto">
            <a:xfrm>
              <a:off x="6096000" y="2606675"/>
              <a:ext cx="2133600" cy="1219200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2000" dirty="0">
                  <a:latin typeface="+mn-lt"/>
                  <a:ea typeface="新細明體" panose="02020500000000000000" pitchFamily="18" charset="-120"/>
                </a:rPr>
                <a:t>Exception?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85800" y="2283619"/>
            <a:ext cx="5876925" cy="1511300"/>
            <a:chOff x="685800" y="2149475"/>
            <a:chExt cx="5876925" cy="1511300"/>
          </a:xfrm>
        </p:grpSpPr>
        <p:sp>
          <p:nvSpPr>
            <p:cNvPr id="21524" name="Line 18"/>
            <p:cNvSpPr>
              <a:spLocks noChangeShapeType="1"/>
            </p:cNvSpPr>
            <p:nvPr/>
          </p:nvSpPr>
          <p:spPr bwMode="auto">
            <a:xfrm flipH="1" flipV="1">
              <a:off x="5867400" y="2225675"/>
              <a:ext cx="609600" cy="609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1525" name="Line 19"/>
            <p:cNvSpPr>
              <a:spLocks noChangeShapeType="1"/>
            </p:cNvSpPr>
            <p:nvPr/>
          </p:nvSpPr>
          <p:spPr bwMode="auto">
            <a:xfrm flipH="1" flipV="1">
              <a:off x="3276600" y="2149475"/>
              <a:ext cx="3124200" cy="762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1526" name="Line 20"/>
            <p:cNvSpPr>
              <a:spLocks noChangeShapeType="1"/>
            </p:cNvSpPr>
            <p:nvPr/>
          </p:nvSpPr>
          <p:spPr bwMode="auto">
            <a:xfrm flipH="1" flipV="1">
              <a:off x="1524000" y="2225675"/>
              <a:ext cx="4800600" cy="990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2667000" y="2530475"/>
              <a:ext cx="4956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2000" i="1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Kill</a:t>
              </a: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3505200" y="2225675"/>
              <a:ext cx="4956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2000" i="1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Kill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5943600" y="2149475"/>
              <a:ext cx="4956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2000" i="1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Kill</a:t>
              </a:r>
            </a:p>
          </p:txBody>
        </p:sp>
        <p:sp>
          <p:nvSpPr>
            <p:cNvPr id="21530" name="Freeform 26"/>
            <p:cNvSpPr>
              <a:spLocks/>
            </p:cNvSpPr>
            <p:nvPr/>
          </p:nvSpPr>
          <p:spPr bwMode="auto">
            <a:xfrm>
              <a:off x="685800" y="2301875"/>
              <a:ext cx="5876925" cy="1358900"/>
            </a:xfrm>
            <a:custGeom>
              <a:avLst/>
              <a:gdLst>
                <a:gd name="T0" fmla="*/ 2147483647 w 3702"/>
                <a:gd name="T1" fmla="*/ 2147483647 h 856"/>
                <a:gd name="T2" fmla="*/ 2147483647 w 3702"/>
                <a:gd name="T3" fmla="*/ 2147483647 h 856"/>
                <a:gd name="T4" fmla="*/ 2147483647 w 3702"/>
                <a:gd name="T5" fmla="*/ 2147483647 h 856"/>
                <a:gd name="T6" fmla="*/ 2147483647 w 3702"/>
                <a:gd name="T7" fmla="*/ 2147483647 h 856"/>
                <a:gd name="T8" fmla="*/ 2147483647 w 3702"/>
                <a:gd name="T9" fmla="*/ 2147483647 h 856"/>
                <a:gd name="T10" fmla="*/ 2147483647 w 3702"/>
                <a:gd name="T11" fmla="*/ 2147483647 h 856"/>
                <a:gd name="T12" fmla="*/ 2147483647 w 3702"/>
                <a:gd name="T13" fmla="*/ 2147483647 h 856"/>
                <a:gd name="T14" fmla="*/ 2147483647 w 3702"/>
                <a:gd name="T15" fmla="*/ 2147483647 h 856"/>
                <a:gd name="T16" fmla="*/ 2147483647 w 3702"/>
                <a:gd name="T17" fmla="*/ 2147483647 h 856"/>
                <a:gd name="T18" fmla="*/ 2147483647 w 3702"/>
                <a:gd name="T19" fmla="*/ 2147483647 h 856"/>
                <a:gd name="T20" fmla="*/ 2147483647 w 3702"/>
                <a:gd name="T21" fmla="*/ 2147483647 h 856"/>
                <a:gd name="T22" fmla="*/ 2147483647 w 3702"/>
                <a:gd name="T23" fmla="*/ 2147483647 h 856"/>
                <a:gd name="T24" fmla="*/ 2147483647 w 3702"/>
                <a:gd name="T25" fmla="*/ 2147483647 h 856"/>
                <a:gd name="T26" fmla="*/ 2147483647 w 3702"/>
                <a:gd name="T27" fmla="*/ 2147483647 h 856"/>
                <a:gd name="T28" fmla="*/ 2147483647 w 3702"/>
                <a:gd name="T29" fmla="*/ 2147483647 h 856"/>
                <a:gd name="T30" fmla="*/ 0 w 3702"/>
                <a:gd name="T31" fmla="*/ 0 h 8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702" h="856">
                  <a:moveTo>
                    <a:pt x="3702" y="785"/>
                  </a:moveTo>
                  <a:cubicBezTo>
                    <a:pt x="3331" y="824"/>
                    <a:pt x="2947" y="809"/>
                    <a:pt x="2577" y="812"/>
                  </a:cubicBezTo>
                  <a:cubicBezTo>
                    <a:pt x="2028" y="856"/>
                    <a:pt x="1463" y="840"/>
                    <a:pt x="911" y="796"/>
                  </a:cubicBezTo>
                  <a:cubicBezTo>
                    <a:pt x="767" y="771"/>
                    <a:pt x="611" y="772"/>
                    <a:pt x="471" y="728"/>
                  </a:cubicBezTo>
                  <a:cubicBezTo>
                    <a:pt x="445" y="707"/>
                    <a:pt x="444" y="703"/>
                    <a:pt x="409" y="696"/>
                  </a:cubicBezTo>
                  <a:cubicBezTo>
                    <a:pt x="383" y="673"/>
                    <a:pt x="353" y="654"/>
                    <a:pt x="335" y="623"/>
                  </a:cubicBezTo>
                  <a:cubicBezTo>
                    <a:pt x="286" y="539"/>
                    <a:pt x="337" y="613"/>
                    <a:pt x="299" y="560"/>
                  </a:cubicBezTo>
                  <a:cubicBezTo>
                    <a:pt x="295" y="549"/>
                    <a:pt x="278" y="499"/>
                    <a:pt x="273" y="492"/>
                  </a:cubicBezTo>
                  <a:cubicBezTo>
                    <a:pt x="268" y="485"/>
                    <a:pt x="258" y="483"/>
                    <a:pt x="252" y="477"/>
                  </a:cubicBezTo>
                  <a:cubicBezTo>
                    <a:pt x="240" y="466"/>
                    <a:pt x="230" y="453"/>
                    <a:pt x="220" y="440"/>
                  </a:cubicBezTo>
                  <a:cubicBezTo>
                    <a:pt x="191" y="405"/>
                    <a:pt x="152" y="370"/>
                    <a:pt x="126" y="335"/>
                  </a:cubicBezTo>
                  <a:cubicBezTo>
                    <a:pt x="94" y="292"/>
                    <a:pt x="117" y="316"/>
                    <a:pt x="94" y="293"/>
                  </a:cubicBezTo>
                  <a:cubicBezTo>
                    <a:pt x="82" y="257"/>
                    <a:pt x="91" y="270"/>
                    <a:pt x="74" y="251"/>
                  </a:cubicBezTo>
                  <a:cubicBezTo>
                    <a:pt x="67" y="235"/>
                    <a:pt x="65" y="222"/>
                    <a:pt x="53" y="209"/>
                  </a:cubicBezTo>
                  <a:cubicBezTo>
                    <a:pt x="40" y="178"/>
                    <a:pt x="39" y="141"/>
                    <a:pt x="16" y="115"/>
                  </a:cubicBezTo>
                  <a:cubicBezTo>
                    <a:pt x="8" y="71"/>
                    <a:pt x="0" y="4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1295400" y="3063875"/>
              <a:ext cx="193514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2000" i="1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Inject handler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1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3"/>
          <a:stretch/>
        </p:blipFill>
        <p:spPr bwMode="auto">
          <a:xfrm>
            <a:off x="1187624" y="1123586"/>
            <a:ext cx="6896311" cy="57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2563515" y="3804915"/>
            <a:ext cx="5437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200" b="1" dirty="0" err="1"/>
              <a:t>A</a:t>
            </a:r>
            <a:r>
              <a:rPr lang="en-US" altLang="zh-TW" sz="1200" b="1" dirty="0" err="1" smtClean="0">
                <a:ea typeface="新細明體" panose="02020500000000000000" pitchFamily="18" charset="-120"/>
              </a:rPr>
              <a:t>ddr</a:t>
            </a:r>
            <a:endParaRPr lang="en-US" altLang="zh-TW" sz="1200" b="1" dirty="0">
              <a:ea typeface="新細明體" panose="02020500000000000000" pitchFamily="18" charset="-120"/>
            </a:endParaRPr>
          </a:p>
        </p:txBody>
      </p:sp>
      <p:sp>
        <p:nvSpPr>
          <p:cNvPr id="31749" name="Text Box 8"/>
          <p:cNvSpPr txBox="1">
            <a:spLocks noChangeArrowheads="1"/>
          </p:cNvSpPr>
          <p:nvPr/>
        </p:nvSpPr>
        <p:spPr bwMode="auto">
          <a:xfrm>
            <a:off x="1763688" y="3861048"/>
            <a:ext cx="893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200" b="1" dirty="0">
                <a:ea typeface="新細明體" panose="02020500000000000000" pitchFamily="18" charset="-120"/>
              </a:rPr>
              <a:t>Data </a:t>
            </a:r>
            <a:r>
              <a:rPr lang="en-US" altLang="zh-TW" sz="1200" b="1" dirty="0" err="1">
                <a:ea typeface="新細明體" panose="02020500000000000000" pitchFamily="18" charset="-120"/>
              </a:rPr>
              <a:t>addr</a:t>
            </a:r>
            <a:endParaRPr lang="en-US" altLang="zh-TW" sz="1200" b="1" dirty="0">
              <a:ea typeface="新細明體" panose="02020500000000000000" pitchFamily="18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Tomasulo</a:t>
            </a:r>
            <a:r>
              <a:rPr lang="en-US" altLang="zh-TW" dirty="0" smtClean="0"/>
              <a:t> without Speculation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F8FC3-5E9A-4038-B5A8-66BD6BC00F38}" type="slidenum">
              <a:rPr lang="zh-TW" altLang="en-US" smtClean="0"/>
              <a:pPr/>
              <a:t>15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855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7"/>
          <a:stretch/>
        </p:blipFill>
        <p:spPr bwMode="auto">
          <a:xfrm>
            <a:off x="1979713" y="1104360"/>
            <a:ext cx="5472608" cy="572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Oval 8"/>
          <p:cNvSpPr>
            <a:spLocks noChangeArrowheads="1"/>
          </p:cNvSpPr>
          <p:nvPr/>
        </p:nvSpPr>
        <p:spPr bwMode="auto">
          <a:xfrm>
            <a:off x="2556396" y="4581128"/>
            <a:ext cx="1079500" cy="10795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2195736" y="1124744"/>
            <a:ext cx="9140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 dirty="0" smtClean="0">
                <a:latin typeface="+mn-lt"/>
                <a:ea typeface="新細明體" panose="02020500000000000000" pitchFamily="18" charset="-120"/>
              </a:rPr>
              <a:t>Load </a:t>
            </a:r>
            <a:r>
              <a:rPr lang="en-US" altLang="zh-TW" sz="1400" dirty="0" err="1" smtClean="0">
                <a:latin typeface="+mn-lt"/>
                <a:ea typeface="新細明體" panose="02020500000000000000" pitchFamily="18" charset="-120"/>
              </a:rPr>
              <a:t>addr</a:t>
            </a:r>
            <a:endParaRPr lang="en-US" altLang="zh-TW" sz="14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Tomasulo</a:t>
            </a:r>
            <a:r>
              <a:rPr lang="en-US" altLang="zh-TW" dirty="0" smtClean="0"/>
              <a:t> with Speculation via ROB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F8FC3-5E9A-4038-B5A8-66BD6BC00F38}" type="slidenum">
              <a:rPr lang="zh-TW" altLang="en-US" smtClean="0"/>
              <a:pPr/>
              <a:t>16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340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3505200" y="4378573"/>
            <a:ext cx="2514600" cy="406400"/>
            <a:chOff x="2064" y="2928"/>
            <a:chExt cx="1584" cy="256"/>
          </a:xfrm>
        </p:grpSpPr>
        <p:sp>
          <p:nvSpPr>
            <p:cNvPr id="23645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46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47" name="Rectangle 5"/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304800" y="42261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 sz="1600" b="1" dirty="0">
              <a:solidFill>
                <a:srgbClr val="00B050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304800" y="44293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304800" y="46325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770236" y="4226173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6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Speculative </a:t>
            </a:r>
            <a:r>
              <a:rPr lang="en-US" altLang="zh-TW" dirty="0" err="1" smtClean="0"/>
              <a:t>Tomasulo</a:t>
            </a:r>
            <a:r>
              <a:rPr lang="en-US" altLang="zh-TW" dirty="0" smtClean="0"/>
              <a:t> with ROB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17</a:t>
            </a:fld>
            <a:endParaRPr lang="zh-TW" altLang="zh-TW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304800" y="6054973"/>
            <a:ext cx="8534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1181100" y="5369173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adders</a:t>
            </a:r>
          </a:p>
        </p:txBody>
      </p:sp>
      <p:sp>
        <p:nvSpPr>
          <p:cNvPr id="23564" name="Rectangle 14"/>
          <p:cNvSpPr>
            <a:spLocks noChangeArrowheads="1"/>
          </p:cNvSpPr>
          <p:nvPr/>
        </p:nvSpPr>
        <p:spPr bwMode="auto">
          <a:xfrm>
            <a:off x="4252913" y="5369173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multipliers</a:t>
            </a:r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13573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20431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>
            <a:off x="44815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53959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70" name="Line 20"/>
          <p:cNvSpPr>
            <a:spLocks noChangeShapeType="1"/>
          </p:cNvSpPr>
          <p:nvPr/>
        </p:nvSpPr>
        <p:spPr bwMode="auto">
          <a:xfrm flipV="1">
            <a:off x="2514600" y="4835773"/>
            <a:ext cx="0" cy="1219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71" name="Line 21"/>
          <p:cNvSpPr>
            <a:spLocks noChangeShapeType="1"/>
          </p:cNvSpPr>
          <p:nvPr/>
        </p:nvSpPr>
        <p:spPr bwMode="auto">
          <a:xfrm flipV="1">
            <a:off x="5867400" y="4759573"/>
            <a:ext cx="0" cy="1295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72" name="Text Box 22"/>
          <p:cNvSpPr txBox="1">
            <a:spLocks noChangeArrowheads="1"/>
          </p:cNvSpPr>
          <p:nvPr/>
        </p:nvSpPr>
        <p:spPr bwMode="auto">
          <a:xfrm>
            <a:off x="257808" y="1345569"/>
            <a:ext cx="82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Op</a:t>
            </a:r>
          </a:p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23574" name="Freeform 28"/>
          <p:cNvSpPr>
            <a:spLocks/>
          </p:cNvSpPr>
          <p:nvPr/>
        </p:nvSpPr>
        <p:spPr bwMode="auto">
          <a:xfrm>
            <a:off x="4953000" y="3543672"/>
            <a:ext cx="2057400" cy="533400"/>
          </a:xfrm>
          <a:custGeom>
            <a:avLst/>
            <a:gdLst>
              <a:gd name="T0" fmla="*/ 0 w 1296"/>
              <a:gd name="T1" fmla="*/ 0 h 480"/>
              <a:gd name="T2" fmla="*/ 2147483647 w 1296"/>
              <a:gd name="T3" fmla="*/ 0 h 480"/>
              <a:gd name="T4" fmla="*/ 2147483647 w 1296"/>
              <a:gd name="T5" fmla="*/ 2147483647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75" name="Text Box 29"/>
          <p:cNvSpPr txBox="1">
            <a:spLocks noChangeArrowheads="1"/>
          </p:cNvSpPr>
          <p:nvPr/>
        </p:nvSpPr>
        <p:spPr bwMode="auto">
          <a:xfrm>
            <a:off x="7502280" y="1244404"/>
            <a:ext cx="598112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ROB7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ROB6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ROB4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ROB3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ROB2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</a:p>
        </p:txBody>
      </p:sp>
      <p:grpSp>
        <p:nvGrpSpPr>
          <p:cNvPr id="23576" name="Group 30"/>
          <p:cNvGrpSpPr>
            <a:grpSpLocks/>
          </p:cNvGrpSpPr>
          <p:nvPr/>
        </p:nvGrpSpPr>
        <p:grpSpPr bwMode="auto">
          <a:xfrm>
            <a:off x="3505200" y="1257672"/>
            <a:ext cx="3886200" cy="2133600"/>
            <a:chOff x="2208" y="624"/>
            <a:chExt cx="2448" cy="1344"/>
          </a:xfrm>
        </p:grpSpPr>
        <p:grpSp>
          <p:nvGrpSpPr>
            <p:cNvPr id="23612" name="Group 31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23625" name="Rectangle 32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26" name="Rectangle 3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27" name="Rectangle 34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28" name="Rectangle 35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29" name="Rectangle 36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0" name="Rectangle 37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1" name="Rectangle 38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2" name="Rectangle 3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3" name="Rectangle 40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4" name="Rectangle 41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5" name="Rectangle 42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6" name="Rectangle 43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7" name="Rectangle 44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8" name="Rectangle 4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9" name="Rectangle 46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40" name="Rectangle 47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23613" name="Rectangle 48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4" name="Rectangle 49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5" name="Rectangle 50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F0</a:t>
              </a:r>
            </a:p>
          </p:txBody>
        </p:sp>
        <p:sp>
          <p:nvSpPr>
            <p:cNvPr id="23616" name="Rectangle 51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7" name="Rectangle 52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9" name="Rectangle 54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20" name="Rectangle 55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21" name="Rectangle 56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LD F0,10(R2)</a:t>
              </a:r>
            </a:p>
          </p:txBody>
        </p:sp>
        <p:sp>
          <p:nvSpPr>
            <p:cNvPr id="23622" name="Rectangle 57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23" name="Rectangle 58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24" name="Rectangle 59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</p:grpSp>
      <p:sp>
        <p:nvSpPr>
          <p:cNvPr id="23577" name="Line 60"/>
          <p:cNvSpPr>
            <a:spLocks noChangeShapeType="1"/>
          </p:cNvSpPr>
          <p:nvPr/>
        </p:nvSpPr>
        <p:spPr bwMode="auto">
          <a:xfrm>
            <a:off x="4953000" y="3391272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78" name="Text Box 61"/>
          <p:cNvSpPr txBox="1">
            <a:spLocks noChangeArrowheads="1"/>
          </p:cNvSpPr>
          <p:nvPr/>
        </p:nvSpPr>
        <p:spPr bwMode="auto">
          <a:xfrm>
            <a:off x="6880959" y="939021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Done?</a:t>
            </a:r>
          </a:p>
        </p:txBody>
      </p:sp>
      <p:sp>
        <p:nvSpPr>
          <p:cNvPr id="23579" name="Freeform 62"/>
          <p:cNvSpPr>
            <a:spLocks/>
          </p:cNvSpPr>
          <p:nvPr/>
        </p:nvSpPr>
        <p:spPr bwMode="auto">
          <a:xfrm>
            <a:off x="7467600" y="2209800"/>
            <a:ext cx="609600" cy="3845173"/>
          </a:xfrm>
          <a:custGeom>
            <a:avLst/>
            <a:gdLst>
              <a:gd name="T0" fmla="*/ 2147483647 w 576"/>
              <a:gd name="T1" fmla="*/ 2147483647 h 2832"/>
              <a:gd name="T2" fmla="*/ 2147483647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80" name="Line 63"/>
          <p:cNvSpPr>
            <a:spLocks noChangeShapeType="1"/>
          </p:cNvSpPr>
          <p:nvPr/>
        </p:nvSpPr>
        <p:spPr bwMode="auto">
          <a:xfrm flipH="1">
            <a:off x="4953000" y="5673973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81" name="Line 64"/>
          <p:cNvSpPr>
            <a:spLocks noChangeShapeType="1"/>
          </p:cNvSpPr>
          <p:nvPr/>
        </p:nvSpPr>
        <p:spPr bwMode="auto">
          <a:xfrm flipH="1">
            <a:off x="1716088" y="5669211"/>
            <a:ext cx="7937" cy="4016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82" name="Text Box 65"/>
          <p:cNvSpPr txBox="1">
            <a:spLocks noChangeArrowheads="1"/>
          </p:cNvSpPr>
          <p:nvPr/>
        </p:nvSpPr>
        <p:spPr bwMode="auto">
          <a:xfrm>
            <a:off x="171175" y="485986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83" name="Text Box 66"/>
          <p:cNvSpPr txBox="1">
            <a:spLocks noChangeArrowheads="1"/>
          </p:cNvSpPr>
          <p:nvPr/>
        </p:nvSpPr>
        <p:spPr bwMode="auto">
          <a:xfrm>
            <a:off x="3393800" y="485986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84" name="AutoShape 67"/>
          <p:cNvSpPr>
            <a:spLocks noChangeArrowheads="1"/>
          </p:cNvSpPr>
          <p:nvPr/>
        </p:nvSpPr>
        <p:spPr bwMode="auto">
          <a:xfrm flipV="1">
            <a:off x="8426450" y="1638672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85" name="Text Box 68"/>
          <p:cNvSpPr txBox="1">
            <a:spLocks noChangeArrowheads="1"/>
          </p:cNvSpPr>
          <p:nvPr/>
        </p:nvSpPr>
        <p:spPr bwMode="auto">
          <a:xfrm>
            <a:off x="8253017" y="2856563"/>
            <a:ext cx="804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Oldest</a:t>
            </a:r>
          </a:p>
        </p:txBody>
      </p:sp>
      <p:sp>
        <p:nvSpPr>
          <p:cNvPr id="23586" name="Text Box 69"/>
          <p:cNvSpPr txBox="1">
            <a:spLocks noChangeArrowheads="1"/>
          </p:cNvSpPr>
          <p:nvPr/>
        </p:nvSpPr>
        <p:spPr bwMode="auto">
          <a:xfrm>
            <a:off x="8202394" y="1256363"/>
            <a:ext cx="90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Newest</a:t>
            </a:r>
          </a:p>
        </p:txBody>
      </p:sp>
      <p:grpSp>
        <p:nvGrpSpPr>
          <p:cNvPr id="23587" name="Group 70"/>
          <p:cNvGrpSpPr>
            <a:grpSpLocks/>
          </p:cNvGrpSpPr>
          <p:nvPr/>
        </p:nvGrpSpPr>
        <p:grpSpPr bwMode="auto">
          <a:xfrm rot="-5400000">
            <a:off x="1295400" y="994047"/>
            <a:ext cx="914400" cy="1219200"/>
            <a:chOff x="1872" y="1584"/>
            <a:chExt cx="576" cy="864"/>
          </a:xfrm>
        </p:grpSpPr>
        <p:sp>
          <p:nvSpPr>
            <p:cNvPr id="23606" name="Rectangle 7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07" name="Rectangle 7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08" name="Rectangle 7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09" name="Rectangle 7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0" name="Rectangle 7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1" name="Rectangle 7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3589" name="Line 78"/>
          <p:cNvSpPr>
            <a:spLocks noChangeShapeType="1"/>
          </p:cNvSpPr>
          <p:nvPr/>
        </p:nvSpPr>
        <p:spPr bwMode="auto">
          <a:xfrm>
            <a:off x="7010400" y="4530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3590" name="Group 79"/>
          <p:cNvGrpSpPr>
            <a:grpSpLocks/>
          </p:cNvGrpSpPr>
          <p:nvPr/>
        </p:nvGrpSpPr>
        <p:grpSpPr bwMode="auto">
          <a:xfrm>
            <a:off x="6400800" y="4911973"/>
            <a:ext cx="1066800" cy="762000"/>
            <a:chOff x="4320" y="3360"/>
            <a:chExt cx="576" cy="480"/>
          </a:xfrm>
        </p:grpSpPr>
        <p:sp>
          <p:nvSpPr>
            <p:cNvPr id="23602" name="Rectangle 80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1 </a:t>
              </a:r>
              <a:r>
                <a:rPr lang="zh-TW" altLang="en-US" sz="1600" b="1" dirty="0">
                  <a:latin typeface="+mn-lt"/>
                  <a:ea typeface="新細明體" panose="02020500000000000000" pitchFamily="18" charset="-120"/>
                </a:rPr>
                <a:t>10+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R2</a:t>
              </a:r>
            </a:p>
          </p:txBody>
        </p:sp>
        <p:sp>
          <p:nvSpPr>
            <p:cNvPr id="23603" name="Rectangle 81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04" name="Rectangle 82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05" name="Line 83"/>
            <p:cNvSpPr>
              <a:spLocks noChangeShapeType="1"/>
            </p:cNvSpPr>
            <p:nvPr/>
          </p:nvSpPr>
          <p:spPr bwMode="auto">
            <a:xfrm>
              <a:off x="4577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3591" name="Text Box 84"/>
          <p:cNvSpPr txBox="1">
            <a:spLocks noChangeArrowheads="1"/>
          </p:cNvSpPr>
          <p:nvPr/>
        </p:nvSpPr>
        <p:spPr bwMode="auto">
          <a:xfrm>
            <a:off x="6289400" y="4605864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23592" name="Text Box 85"/>
          <p:cNvSpPr txBox="1">
            <a:spLocks noChangeArrowheads="1"/>
          </p:cNvSpPr>
          <p:nvPr/>
        </p:nvSpPr>
        <p:spPr bwMode="auto">
          <a:xfrm>
            <a:off x="1896615" y="2114853"/>
            <a:ext cx="1739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Reorder Buffer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93" name="Text Box 86"/>
          <p:cNvSpPr txBox="1">
            <a:spLocks noChangeArrowheads="1"/>
          </p:cNvSpPr>
          <p:nvPr/>
        </p:nvSpPr>
        <p:spPr bwMode="auto">
          <a:xfrm>
            <a:off x="1964282" y="3579347"/>
            <a:ext cx="1527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Registers</a:t>
            </a:r>
          </a:p>
        </p:txBody>
      </p:sp>
      <p:sp>
        <p:nvSpPr>
          <p:cNvPr id="23594" name="Line 87"/>
          <p:cNvSpPr>
            <a:spLocks noChangeShapeType="1"/>
          </p:cNvSpPr>
          <p:nvPr/>
        </p:nvSpPr>
        <p:spPr bwMode="auto">
          <a:xfrm flipH="1">
            <a:off x="7010400" y="5673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95" name="Line 88"/>
          <p:cNvSpPr>
            <a:spLocks noChangeShapeType="1"/>
          </p:cNvSpPr>
          <p:nvPr/>
        </p:nvSpPr>
        <p:spPr bwMode="auto">
          <a:xfrm>
            <a:off x="2362200" y="1412776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600" name="Text Box 94"/>
          <p:cNvSpPr txBox="1">
            <a:spLocks noChangeArrowheads="1"/>
          </p:cNvSpPr>
          <p:nvPr/>
        </p:nvSpPr>
        <p:spPr bwMode="auto">
          <a:xfrm>
            <a:off x="3946525" y="939021"/>
            <a:ext cx="1675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dirty="0">
                <a:latin typeface="+mn-lt"/>
              </a:rPr>
              <a:t>v</a:t>
            </a:r>
            <a:r>
              <a:rPr lang="en-US" altLang="zh-TW" sz="1800" dirty="0" smtClean="0">
                <a:latin typeface="+mn-lt"/>
                <a:ea typeface="新細明體" panose="02020500000000000000" pitchFamily="18" charset="-120"/>
              </a:rPr>
              <a:t>alue          </a:t>
            </a:r>
            <a:r>
              <a:rPr lang="en-US" altLang="zh-TW" sz="1800" dirty="0" err="1">
                <a:latin typeface="+mn-lt"/>
                <a:ea typeface="新細明體" panose="02020500000000000000" pitchFamily="18" charset="-120"/>
              </a:rPr>
              <a:t>instn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601" name="Text Box 95"/>
          <p:cNvSpPr txBox="1">
            <a:spLocks noChangeArrowheads="1"/>
          </p:cNvSpPr>
          <p:nvPr/>
        </p:nvSpPr>
        <p:spPr bwMode="auto">
          <a:xfrm>
            <a:off x="3352800" y="939021"/>
            <a:ext cx="586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6273799" y="3923764"/>
            <a:ext cx="1644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To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9" name="Text Box 76"/>
          <p:cNvSpPr txBox="1">
            <a:spLocks noChangeArrowheads="1"/>
          </p:cNvSpPr>
          <p:nvPr/>
        </p:nvSpPr>
        <p:spPr bwMode="auto">
          <a:xfrm>
            <a:off x="6228184" y="4221817"/>
            <a:ext cx="17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From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grpSp>
        <p:nvGrpSpPr>
          <p:cNvPr id="100" name="Group 23"/>
          <p:cNvGrpSpPr>
            <a:grpSpLocks/>
          </p:cNvGrpSpPr>
          <p:nvPr/>
        </p:nvGrpSpPr>
        <p:grpSpPr bwMode="auto">
          <a:xfrm>
            <a:off x="3505200" y="3773984"/>
            <a:ext cx="2209800" cy="406400"/>
            <a:chOff x="3456" y="1456"/>
            <a:chExt cx="1392" cy="256"/>
          </a:xfrm>
        </p:grpSpPr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103" name="Text Box 89"/>
          <p:cNvSpPr txBox="1">
            <a:spLocks noChangeArrowheads="1"/>
          </p:cNvSpPr>
          <p:nvPr/>
        </p:nvSpPr>
        <p:spPr bwMode="auto">
          <a:xfrm>
            <a:off x="7070725" y="4542086"/>
            <a:ext cx="77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load</a:t>
            </a:r>
          </a:p>
        </p:txBody>
      </p:sp>
      <p:sp>
        <p:nvSpPr>
          <p:cNvPr id="104" name="Text Box 90"/>
          <p:cNvSpPr txBox="1">
            <a:spLocks noChangeArrowheads="1"/>
          </p:cNvSpPr>
          <p:nvPr/>
        </p:nvSpPr>
        <p:spPr bwMode="auto">
          <a:xfrm>
            <a:off x="7070725" y="3707185"/>
            <a:ext cx="833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For store</a:t>
            </a:r>
          </a:p>
        </p:txBody>
      </p:sp>
      <p:sp>
        <p:nvSpPr>
          <p:cNvPr id="3" name="爆炸 1 2"/>
          <p:cNvSpPr/>
          <p:nvPr/>
        </p:nvSpPr>
        <p:spPr bwMode="auto">
          <a:xfrm>
            <a:off x="7631596" y="4660402"/>
            <a:ext cx="914400" cy="914400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Stall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3141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3505200" y="4378573"/>
            <a:ext cx="2514600" cy="406400"/>
            <a:chOff x="2064" y="2928"/>
            <a:chExt cx="1584" cy="256"/>
          </a:xfrm>
        </p:grpSpPr>
        <p:sp>
          <p:nvSpPr>
            <p:cNvPr id="23645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46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47" name="Rectangle 5"/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304800" y="42261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2 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ADDD 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  R(F4),</a:t>
            </a:r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LD1</a:t>
            </a:r>
            <a:endParaRPr lang="en-US" altLang="zh-TW" sz="1600" b="1" dirty="0">
              <a:solidFill>
                <a:srgbClr val="00B050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304800" y="44293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304800" y="46325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770236" y="4226173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6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Speculative </a:t>
            </a:r>
            <a:r>
              <a:rPr lang="en-US" altLang="zh-TW" dirty="0" err="1"/>
              <a:t>Tomasulo</a:t>
            </a:r>
            <a:r>
              <a:rPr lang="en-US" altLang="zh-TW" dirty="0"/>
              <a:t> with ROB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18</a:t>
            </a:fld>
            <a:endParaRPr lang="zh-TW" altLang="zh-TW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304800" y="6054973"/>
            <a:ext cx="8534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1181100" y="5369173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adders</a:t>
            </a:r>
          </a:p>
        </p:txBody>
      </p:sp>
      <p:sp>
        <p:nvSpPr>
          <p:cNvPr id="23564" name="Rectangle 14"/>
          <p:cNvSpPr>
            <a:spLocks noChangeArrowheads="1"/>
          </p:cNvSpPr>
          <p:nvPr/>
        </p:nvSpPr>
        <p:spPr bwMode="auto">
          <a:xfrm>
            <a:off x="4252913" y="5369173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multipliers</a:t>
            </a:r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13573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20431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>
            <a:off x="44815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53959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70" name="Line 20"/>
          <p:cNvSpPr>
            <a:spLocks noChangeShapeType="1"/>
          </p:cNvSpPr>
          <p:nvPr/>
        </p:nvSpPr>
        <p:spPr bwMode="auto">
          <a:xfrm flipV="1">
            <a:off x="2514600" y="4835773"/>
            <a:ext cx="0" cy="1219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71" name="Line 21"/>
          <p:cNvSpPr>
            <a:spLocks noChangeShapeType="1"/>
          </p:cNvSpPr>
          <p:nvPr/>
        </p:nvSpPr>
        <p:spPr bwMode="auto">
          <a:xfrm flipV="1">
            <a:off x="5867400" y="4759573"/>
            <a:ext cx="0" cy="1295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72" name="Text Box 22"/>
          <p:cNvSpPr txBox="1">
            <a:spLocks noChangeArrowheads="1"/>
          </p:cNvSpPr>
          <p:nvPr/>
        </p:nvSpPr>
        <p:spPr bwMode="auto">
          <a:xfrm>
            <a:off x="257808" y="1345569"/>
            <a:ext cx="82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Op</a:t>
            </a:r>
          </a:p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23574" name="Freeform 28"/>
          <p:cNvSpPr>
            <a:spLocks/>
          </p:cNvSpPr>
          <p:nvPr/>
        </p:nvSpPr>
        <p:spPr bwMode="auto">
          <a:xfrm>
            <a:off x="4953000" y="3543672"/>
            <a:ext cx="2057400" cy="533400"/>
          </a:xfrm>
          <a:custGeom>
            <a:avLst/>
            <a:gdLst>
              <a:gd name="T0" fmla="*/ 0 w 1296"/>
              <a:gd name="T1" fmla="*/ 0 h 480"/>
              <a:gd name="T2" fmla="*/ 2147483647 w 1296"/>
              <a:gd name="T3" fmla="*/ 0 h 480"/>
              <a:gd name="T4" fmla="*/ 2147483647 w 1296"/>
              <a:gd name="T5" fmla="*/ 2147483647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75" name="Text Box 29"/>
          <p:cNvSpPr txBox="1">
            <a:spLocks noChangeArrowheads="1"/>
          </p:cNvSpPr>
          <p:nvPr/>
        </p:nvSpPr>
        <p:spPr bwMode="auto">
          <a:xfrm>
            <a:off x="7502280" y="1244404"/>
            <a:ext cx="598112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ROB7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ROB6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ROB4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ROB3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ROB2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</a:p>
        </p:txBody>
      </p:sp>
      <p:grpSp>
        <p:nvGrpSpPr>
          <p:cNvPr id="23576" name="Group 30"/>
          <p:cNvGrpSpPr>
            <a:grpSpLocks/>
          </p:cNvGrpSpPr>
          <p:nvPr/>
        </p:nvGrpSpPr>
        <p:grpSpPr bwMode="auto">
          <a:xfrm>
            <a:off x="3505200" y="1257672"/>
            <a:ext cx="3886200" cy="2133600"/>
            <a:chOff x="2208" y="624"/>
            <a:chExt cx="2448" cy="1344"/>
          </a:xfrm>
        </p:grpSpPr>
        <p:grpSp>
          <p:nvGrpSpPr>
            <p:cNvPr id="23612" name="Group 31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23625" name="Rectangle 32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26" name="Rectangle 3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27" name="Rectangle 34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28" name="Rectangle 35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29" name="Rectangle 36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0" name="Rectangle 37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1" name="Rectangle 38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2" name="Rectangle 3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3" name="Rectangle 40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4" name="Rectangle 41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5" name="Rectangle 42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6" name="Rectangle 43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7" name="Rectangle 44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8" name="Rectangle 4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39" name="Rectangle 46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640" name="Rectangle 47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23613" name="Rectangle 48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4" name="Rectangle 49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F10</a:t>
              </a:r>
            </a:p>
          </p:txBody>
        </p:sp>
        <p:sp>
          <p:nvSpPr>
            <p:cNvPr id="23615" name="Rectangle 50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F0</a:t>
              </a:r>
            </a:p>
          </p:txBody>
        </p:sp>
        <p:sp>
          <p:nvSpPr>
            <p:cNvPr id="23616" name="Rectangle 51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7" name="Rectangle 52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9" name="Rectangle 54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20" name="Rectangle 55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ADDD F10,F4,F0</a:t>
              </a:r>
            </a:p>
          </p:txBody>
        </p:sp>
        <p:sp>
          <p:nvSpPr>
            <p:cNvPr id="23621" name="Rectangle 56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LD F0,10(R2)</a:t>
              </a:r>
            </a:p>
          </p:txBody>
        </p:sp>
        <p:sp>
          <p:nvSpPr>
            <p:cNvPr id="23622" name="Rectangle 57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23" name="Rectangle 58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3624" name="Rectangle 59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</p:grpSp>
      <p:sp>
        <p:nvSpPr>
          <p:cNvPr id="23577" name="Line 60"/>
          <p:cNvSpPr>
            <a:spLocks noChangeShapeType="1"/>
          </p:cNvSpPr>
          <p:nvPr/>
        </p:nvSpPr>
        <p:spPr bwMode="auto">
          <a:xfrm>
            <a:off x="4953000" y="3391272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78" name="Text Box 61"/>
          <p:cNvSpPr txBox="1">
            <a:spLocks noChangeArrowheads="1"/>
          </p:cNvSpPr>
          <p:nvPr/>
        </p:nvSpPr>
        <p:spPr bwMode="auto">
          <a:xfrm>
            <a:off x="6880959" y="939021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Done?</a:t>
            </a:r>
          </a:p>
        </p:txBody>
      </p:sp>
      <p:sp>
        <p:nvSpPr>
          <p:cNvPr id="23579" name="Freeform 62"/>
          <p:cNvSpPr>
            <a:spLocks/>
          </p:cNvSpPr>
          <p:nvPr/>
        </p:nvSpPr>
        <p:spPr bwMode="auto">
          <a:xfrm>
            <a:off x="7467600" y="2209800"/>
            <a:ext cx="609600" cy="3845173"/>
          </a:xfrm>
          <a:custGeom>
            <a:avLst/>
            <a:gdLst>
              <a:gd name="T0" fmla="*/ 2147483647 w 576"/>
              <a:gd name="T1" fmla="*/ 2147483647 h 2832"/>
              <a:gd name="T2" fmla="*/ 2147483647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80" name="Line 63"/>
          <p:cNvSpPr>
            <a:spLocks noChangeShapeType="1"/>
          </p:cNvSpPr>
          <p:nvPr/>
        </p:nvSpPr>
        <p:spPr bwMode="auto">
          <a:xfrm flipH="1">
            <a:off x="4953000" y="5673973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81" name="Line 64"/>
          <p:cNvSpPr>
            <a:spLocks noChangeShapeType="1"/>
          </p:cNvSpPr>
          <p:nvPr/>
        </p:nvSpPr>
        <p:spPr bwMode="auto">
          <a:xfrm flipH="1">
            <a:off x="1716088" y="5669211"/>
            <a:ext cx="7937" cy="4016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82" name="Text Box 65"/>
          <p:cNvSpPr txBox="1">
            <a:spLocks noChangeArrowheads="1"/>
          </p:cNvSpPr>
          <p:nvPr/>
        </p:nvSpPr>
        <p:spPr bwMode="auto">
          <a:xfrm>
            <a:off x="171175" y="485986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83" name="Text Box 66"/>
          <p:cNvSpPr txBox="1">
            <a:spLocks noChangeArrowheads="1"/>
          </p:cNvSpPr>
          <p:nvPr/>
        </p:nvSpPr>
        <p:spPr bwMode="auto">
          <a:xfrm>
            <a:off x="3393800" y="485986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84" name="AutoShape 67"/>
          <p:cNvSpPr>
            <a:spLocks noChangeArrowheads="1"/>
          </p:cNvSpPr>
          <p:nvPr/>
        </p:nvSpPr>
        <p:spPr bwMode="auto">
          <a:xfrm flipV="1">
            <a:off x="8426450" y="1638672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85" name="Text Box 68"/>
          <p:cNvSpPr txBox="1">
            <a:spLocks noChangeArrowheads="1"/>
          </p:cNvSpPr>
          <p:nvPr/>
        </p:nvSpPr>
        <p:spPr bwMode="auto">
          <a:xfrm>
            <a:off x="8253017" y="2856563"/>
            <a:ext cx="804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Oldest</a:t>
            </a:r>
          </a:p>
        </p:txBody>
      </p:sp>
      <p:sp>
        <p:nvSpPr>
          <p:cNvPr id="23586" name="Text Box 69"/>
          <p:cNvSpPr txBox="1">
            <a:spLocks noChangeArrowheads="1"/>
          </p:cNvSpPr>
          <p:nvPr/>
        </p:nvSpPr>
        <p:spPr bwMode="auto">
          <a:xfrm>
            <a:off x="8202394" y="1256363"/>
            <a:ext cx="90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Newest</a:t>
            </a:r>
          </a:p>
        </p:txBody>
      </p:sp>
      <p:grpSp>
        <p:nvGrpSpPr>
          <p:cNvPr id="23587" name="Group 70"/>
          <p:cNvGrpSpPr>
            <a:grpSpLocks/>
          </p:cNvGrpSpPr>
          <p:nvPr/>
        </p:nvGrpSpPr>
        <p:grpSpPr bwMode="auto">
          <a:xfrm rot="-5400000">
            <a:off x="1295400" y="994047"/>
            <a:ext cx="914400" cy="1219200"/>
            <a:chOff x="1872" y="1584"/>
            <a:chExt cx="576" cy="864"/>
          </a:xfrm>
        </p:grpSpPr>
        <p:sp>
          <p:nvSpPr>
            <p:cNvPr id="23606" name="Rectangle 7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07" name="Rectangle 7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08" name="Rectangle 7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09" name="Rectangle 7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0" name="Rectangle 7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11" name="Rectangle 7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3589" name="Line 78"/>
          <p:cNvSpPr>
            <a:spLocks noChangeShapeType="1"/>
          </p:cNvSpPr>
          <p:nvPr/>
        </p:nvSpPr>
        <p:spPr bwMode="auto">
          <a:xfrm>
            <a:off x="7010400" y="4530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3590" name="Group 79"/>
          <p:cNvGrpSpPr>
            <a:grpSpLocks/>
          </p:cNvGrpSpPr>
          <p:nvPr/>
        </p:nvGrpSpPr>
        <p:grpSpPr bwMode="auto">
          <a:xfrm>
            <a:off x="6400800" y="4911973"/>
            <a:ext cx="1066800" cy="762000"/>
            <a:chOff x="4320" y="3360"/>
            <a:chExt cx="576" cy="480"/>
          </a:xfrm>
        </p:grpSpPr>
        <p:sp>
          <p:nvSpPr>
            <p:cNvPr id="23602" name="Rectangle 80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1 </a:t>
              </a:r>
              <a:r>
                <a:rPr lang="zh-TW" altLang="en-US" sz="1600" b="1" dirty="0">
                  <a:latin typeface="+mn-lt"/>
                  <a:ea typeface="新細明體" panose="02020500000000000000" pitchFamily="18" charset="-120"/>
                </a:rPr>
                <a:t>10+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R2</a:t>
              </a:r>
            </a:p>
          </p:txBody>
        </p:sp>
        <p:sp>
          <p:nvSpPr>
            <p:cNvPr id="23603" name="Rectangle 81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04" name="Rectangle 82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3605" name="Line 83"/>
            <p:cNvSpPr>
              <a:spLocks noChangeShapeType="1"/>
            </p:cNvSpPr>
            <p:nvPr/>
          </p:nvSpPr>
          <p:spPr bwMode="auto">
            <a:xfrm>
              <a:off x="4577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3591" name="Text Box 84"/>
          <p:cNvSpPr txBox="1">
            <a:spLocks noChangeArrowheads="1"/>
          </p:cNvSpPr>
          <p:nvPr/>
        </p:nvSpPr>
        <p:spPr bwMode="auto">
          <a:xfrm>
            <a:off x="6289400" y="4605864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23592" name="Text Box 85"/>
          <p:cNvSpPr txBox="1">
            <a:spLocks noChangeArrowheads="1"/>
          </p:cNvSpPr>
          <p:nvPr/>
        </p:nvSpPr>
        <p:spPr bwMode="auto">
          <a:xfrm>
            <a:off x="1896615" y="2114853"/>
            <a:ext cx="1739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Reorder Buffer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593" name="Text Box 86"/>
          <p:cNvSpPr txBox="1">
            <a:spLocks noChangeArrowheads="1"/>
          </p:cNvSpPr>
          <p:nvPr/>
        </p:nvSpPr>
        <p:spPr bwMode="auto">
          <a:xfrm>
            <a:off x="1964282" y="3579347"/>
            <a:ext cx="1527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Registers</a:t>
            </a:r>
          </a:p>
        </p:txBody>
      </p:sp>
      <p:sp>
        <p:nvSpPr>
          <p:cNvPr id="23594" name="Line 87"/>
          <p:cNvSpPr>
            <a:spLocks noChangeShapeType="1"/>
          </p:cNvSpPr>
          <p:nvPr/>
        </p:nvSpPr>
        <p:spPr bwMode="auto">
          <a:xfrm flipH="1">
            <a:off x="7010400" y="5673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595" name="Line 88"/>
          <p:cNvSpPr>
            <a:spLocks noChangeShapeType="1"/>
          </p:cNvSpPr>
          <p:nvPr/>
        </p:nvSpPr>
        <p:spPr bwMode="auto">
          <a:xfrm>
            <a:off x="2362200" y="1412776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3600" name="Text Box 94"/>
          <p:cNvSpPr txBox="1">
            <a:spLocks noChangeArrowheads="1"/>
          </p:cNvSpPr>
          <p:nvPr/>
        </p:nvSpPr>
        <p:spPr bwMode="auto">
          <a:xfrm>
            <a:off x="3946525" y="939021"/>
            <a:ext cx="1675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dirty="0">
                <a:latin typeface="+mn-lt"/>
              </a:rPr>
              <a:t>v</a:t>
            </a:r>
            <a:r>
              <a:rPr lang="en-US" altLang="zh-TW" sz="1800" dirty="0" smtClean="0">
                <a:latin typeface="+mn-lt"/>
                <a:ea typeface="新細明體" panose="02020500000000000000" pitchFamily="18" charset="-120"/>
              </a:rPr>
              <a:t>alue          </a:t>
            </a:r>
            <a:r>
              <a:rPr lang="en-US" altLang="zh-TW" sz="1800" dirty="0" err="1">
                <a:latin typeface="+mn-lt"/>
                <a:ea typeface="新細明體" panose="02020500000000000000" pitchFamily="18" charset="-120"/>
              </a:rPr>
              <a:t>instn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3601" name="Text Box 95"/>
          <p:cNvSpPr txBox="1">
            <a:spLocks noChangeArrowheads="1"/>
          </p:cNvSpPr>
          <p:nvPr/>
        </p:nvSpPr>
        <p:spPr bwMode="auto">
          <a:xfrm>
            <a:off x="3352800" y="939021"/>
            <a:ext cx="586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6273799" y="3923764"/>
            <a:ext cx="1644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To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9" name="Text Box 76"/>
          <p:cNvSpPr txBox="1">
            <a:spLocks noChangeArrowheads="1"/>
          </p:cNvSpPr>
          <p:nvPr/>
        </p:nvSpPr>
        <p:spPr bwMode="auto">
          <a:xfrm>
            <a:off x="6228184" y="4221817"/>
            <a:ext cx="17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From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grpSp>
        <p:nvGrpSpPr>
          <p:cNvPr id="100" name="Group 23"/>
          <p:cNvGrpSpPr>
            <a:grpSpLocks/>
          </p:cNvGrpSpPr>
          <p:nvPr/>
        </p:nvGrpSpPr>
        <p:grpSpPr bwMode="auto">
          <a:xfrm>
            <a:off x="3505200" y="3773984"/>
            <a:ext cx="2209800" cy="406400"/>
            <a:chOff x="3456" y="1456"/>
            <a:chExt cx="1392" cy="256"/>
          </a:xfrm>
        </p:grpSpPr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103" name="Text Box 89"/>
          <p:cNvSpPr txBox="1">
            <a:spLocks noChangeArrowheads="1"/>
          </p:cNvSpPr>
          <p:nvPr/>
        </p:nvSpPr>
        <p:spPr bwMode="auto">
          <a:xfrm>
            <a:off x="7070725" y="4542086"/>
            <a:ext cx="77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load</a:t>
            </a:r>
          </a:p>
        </p:txBody>
      </p:sp>
      <p:sp>
        <p:nvSpPr>
          <p:cNvPr id="104" name="Text Box 90"/>
          <p:cNvSpPr txBox="1">
            <a:spLocks noChangeArrowheads="1"/>
          </p:cNvSpPr>
          <p:nvPr/>
        </p:nvSpPr>
        <p:spPr bwMode="auto">
          <a:xfrm>
            <a:off x="7070725" y="3707185"/>
            <a:ext cx="833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For store</a:t>
            </a:r>
          </a:p>
        </p:txBody>
      </p:sp>
    </p:spTree>
    <p:extLst>
      <p:ext uri="{BB962C8B-B14F-4D97-AF65-F5344CB8AC3E}">
        <p14:creationId xmlns:p14="http://schemas.microsoft.com/office/powerpoint/2010/main" val="3965712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This Lecture</a:t>
            </a:r>
            <a:endParaRPr lang="en-US" altLang="zh-TW" dirty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Goal:</a:t>
            </a:r>
          </a:p>
          <a:p>
            <a:pPr lvl="1"/>
            <a:r>
              <a:rPr lang="en-US" altLang="zh-TW" dirty="0" smtClean="0"/>
              <a:t>To understand the issues remained unsolved by </a:t>
            </a:r>
            <a:r>
              <a:rPr lang="en-US" altLang="zh-TW" dirty="0" err="1" smtClean="0"/>
              <a:t>Tomasulo</a:t>
            </a:r>
            <a:r>
              <a:rPr lang="en-US" altLang="zh-TW" dirty="0" smtClean="0"/>
              <a:t> Algorithm</a:t>
            </a:r>
          </a:p>
          <a:p>
            <a:pPr lvl="1"/>
            <a:r>
              <a:rPr lang="en-US" altLang="zh-TW" dirty="0" smtClean="0"/>
              <a:t>To understand the concepts and techniques of hardware-based speculation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Outline:</a:t>
            </a:r>
          </a:p>
          <a:p>
            <a:pPr lvl="1"/>
            <a:r>
              <a:rPr lang="en-US" altLang="zh-TW" dirty="0" smtClean="0"/>
              <a:t>Hardware-based speculation (Sec. 3.6)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6E46622D-7779-4F88-97BF-BBFA60D73A48}" type="slidenum">
              <a:rPr lang="zh-TW" altLang="en-US" smtClean="0"/>
              <a:pPr/>
              <a:t>1</a:t>
            </a:fld>
            <a:endParaRPr lang="zh-TW" altLang="zh-TW"/>
          </a:p>
        </p:txBody>
      </p:sp>
      <p:sp>
        <p:nvSpPr>
          <p:cNvPr id="19457" name="投影片編號版面配置區 4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r">
              <a:spcBef>
                <a:spcPct val="50000"/>
              </a:spcBef>
            </a:pPr>
            <a:fld id="{BF572A80-1718-4F8A-B536-B2F3DCE9D66B}" type="slidenum">
              <a:rPr kumimoji="0" lang="zh-TW" altLang="en-US"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>
                <a:spcBef>
                  <a:spcPct val="50000"/>
                </a:spcBef>
              </a:pPr>
              <a:t>1</a:t>
            </a:fld>
            <a:endParaRPr kumimoji="0" lang="zh-TW" altLang="zh-TW" sz="140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62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Group 2"/>
          <p:cNvGrpSpPr>
            <a:grpSpLocks/>
          </p:cNvGrpSpPr>
          <p:nvPr/>
        </p:nvGrpSpPr>
        <p:grpSpPr bwMode="auto">
          <a:xfrm>
            <a:off x="3505200" y="4378573"/>
            <a:ext cx="2514600" cy="406400"/>
            <a:chOff x="2064" y="2928"/>
            <a:chExt cx="1584" cy="256"/>
          </a:xfrm>
        </p:grpSpPr>
        <p:sp>
          <p:nvSpPr>
            <p:cNvPr id="24670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3 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DIVD 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    </a:t>
              </a:r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ADD1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,R(F6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24671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4672" name="Rectangle 5"/>
            <p:cNvSpPr>
              <a:spLocks noChangeArrowheads="1"/>
            </p:cNvSpPr>
            <p:nvPr/>
          </p:nvSpPr>
          <p:spPr bwMode="auto">
            <a:xfrm>
              <a:off x="2356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304800" y="42261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2</a:t>
            </a:r>
            <a:r>
              <a:rPr lang="zh-TW" altLang="en-US" sz="1600" b="1" dirty="0" smtClean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ADDD 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  R(F4),</a:t>
            </a:r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LD1</a:t>
            </a:r>
            <a:endParaRPr lang="en-US" altLang="zh-TW" sz="1600" b="1" dirty="0">
              <a:solidFill>
                <a:srgbClr val="00B050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304800" y="44293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304800" y="46325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770236" y="4226173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45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Speculative </a:t>
            </a:r>
            <a:r>
              <a:rPr lang="en-US" altLang="zh-TW" dirty="0" err="1"/>
              <a:t>Tomasulo</a:t>
            </a:r>
            <a:r>
              <a:rPr lang="en-US" altLang="zh-TW" dirty="0"/>
              <a:t> with ROB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19</a:t>
            </a:fld>
            <a:endParaRPr lang="zh-TW" altLang="zh-TW"/>
          </a:p>
        </p:txBody>
      </p:sp>
      <p:sp>
        <p:nvSpPr>
          <p:cNvPr id="24585" name="Line 11"/>
          <p:cNvSpPr>
            <a:spLocks noChangeShapeType="1"/>
          </p:cNvSpPr>
          <p:nvPr/>
        </p:nvSpPr>
        <p:spPr bwMode="auto">
          <a:xfrm>
            <a:off x="304800" y="6054973"/>
            <a:ext cx="8534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1181100" y="5369173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adders</a:t>
            </a:r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4252913" y="5369173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multipliers</a:t>
            </a: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13573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590" name="Line 16"/>
          <p:cNvSpPr>
            <a:spLocks noChangeShapeType="1"/>
          </p:cNvSpPr>
          <p:nvPr/>
        </p:nvSpPr>
        <p:spPr bwMode="auto">
          <a:xfrm>
            <a:off x="20431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591" name="Line 17"/>
          <p:cNvSpPr>
            <a:spLocks noChangeShapeType="1"/>
          </p:cNvSpPr>
          <p:nvPr/>
        </p:nvSpPr>
        <p:spPr bwMode="auto">
          <a:xfrm>
            <a:off x="44815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592" name="Line 18"/>
          <p:cNvSpPr>
            <a:spLocks noChangeShapeType="1"/>
          </p:cNvSpPr>
          <p:nvPr/>
        </p:nvSpPr>
        <p:spPr bwMode="auto">
          <a:xfrm>
            <a:off x="53959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594" name="Line 20"/>
          <p:cNvSpPr>
            <a:spLocks noChangeShapeType="1"/>
          </p:cNvSpPr>
          <p:nvPr/>
        </p:nvSpPr>
        <p:spPr bwMode="auto">
          <a:xfrm flipV="1">
            <a:off x="2514600" y="4835773"/>
            <a:ext cx="0" cy="1219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595" name="Line 21"/>
          <p:cNvSpPr>
            <a:spLocks noChangeShapeType="1"/>
          </p:cNvSpPr>
          <p:nvPr/>
        </p:nvSpPr>
        <p:spPr bwMode="auto">
          <a:xfrm flipV="1">
            <a:off x="5867400" y="4759573"/>
            <a:ext cx="0" cy="1295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596" name="Text Box 22"/>
          <p:cNvSpPr txBox="1">
            <a:spLocks noChangeArrowheads="1"/>
          </p:cNvSpPr>
          <p:nvPr/>
        </p:nvSpPr>
        <p:spPr bwMode="auto">
          <a:xfrm>
            <a:off x="257808" y="1345569"/>
            <a:ext cx="82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Op</a:t>
            </a:r>
          </a:p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24598" name="Freeform 28"/>
          <p:cNvSpPr>
            <a:spLocks/>
          </p:cNvSpPr>
          <p:nvPr/>
        </p:nvSpPr>
        <p:spPr bwMode="auto">
          <a:xfrm>
            <a:off x="4953000" y="3543672"/>
            <a:ext cx="2057400" cy="533400"/>
          </a:xfrm>
          <a:custGeom>
            <a:avLst/>
            <a:gdLst>
              <a:gd name="T0" fmla="*/ 0 w 1296"/>
              <a:gd name="T1" fmla="*/ 0 h 480"/>
              <a:gd name="T2" fmla="*/ 2147483647 w 1296"/>
              <a:gd name="T3" fmla="*/ 0 h 480"/>
              <a:gd name="T4" fmla="*/ 2147483647 w 1296"/>
              <a:gd name="T5" fmla="*/ 2147483647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599" name="Text Box 29"/>
          <p:cNvSpPr txBox="1">
            <a:spLocks noChangeArrowheads="1"/>
          </p:cNvSpPr>
          <p:nvPr/>
        </p:nvSpPr>
        <p:spPr bwMode="auto">
          <a:xfrm>
            <a:off x="7502280" y="1244404"/>
            <a:ext cx="598112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ROB7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ROB6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ROB4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ROB3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ROB2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</a:p>
        </p:txBody>
      </p:sp>
      <p:grpSp>
        <p:nvGrpSpPr>
          <p:cNvPr id="24600" name="Group 30"/>
          <p:cNvGrpSpPr>
            <a:grpSpLocks/>
          </p:cNvGrpSpPr>
          <p:nvPr/>
        </p:nvGrpSpPr>
        <p:grpSpPr bwMode="auto">
          <a:xfrm>
            <a:off x="3505200" y="1257672"/>
            <a:ext cx="3886200" cy="2133600"/>
            <a:chOff x="2208" y="624"/>
            <a:chExt cx="2448" cy="1344"/>
          </a:xfrm>
        </p:grpSpPr>
        <p:grpSp>
          <p:nvGrpSpPr>
            <p:cNvPr id="24637" name="Group 31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24650" name="Rectangle 32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51" name="Rectangle 3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52" name="Rectangle 34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53" name="Rectangle 35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54" name="Rectangle 36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55" name="Rectangle 37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56" name="Rectangle 38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57" name="Rectangle 3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58" name="Rectangle 40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59" name="Rectangle 41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60" name="Rectangle 42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61" name="Rectangle 43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62" name="Rectangle 44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63" name="Rectangle 4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64" name="Rectangle 46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665" name="Rectangle 47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24638" name="Rectangle 48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F2</a:t>
              </a:r>
            </a:p>
          </p:txBody>
        </p:sp>
        <p:sp>
          <p:nvSpPr>
            <p:cNvPr id="24639" name="Rectangle 49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F10</a:t>
              </a:r>
            </a:p>
          </p:txBody>
        </p:sp>
        <p:sp>
          <p:nvSpPr>
            <p:cNvPr id="24640" name="Rectangle 50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F0</a:t>
              </a:r>
            </a:p>
          </p:txBody>
        </p:sp>
        <p:sp>
          <p:nvSpPr>
            <p:cNvPr id="24641" name="Rectangle 51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4642" name="Rectangle 52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4643" name="Rectangle 53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4644" name="Rectangle 54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DIVD F2,F10,F6</a:t>
              </a:r>
            </a:p>
          </p:txBody>
        </p:sp>
        <p:sp>
          <p:nvSpPr>
            <p:cNvPr id="24645" name="Rectangle 55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ADDD F10,F4,F0</a:t>
              </a:r>
            </a:p>
          </p:txBody>
        </p:sp>
        <p:sp>
          <p:nvSpPr>
            <p:cNvPr id="24646" name="Rectangle 56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LD F0,10(R2)</a:t>
              </a:r>
            </a:p>
          </p:txBody>
        </p:sp>
        <p:sp>
          <p:nvSpPr>
            <p:cNvPr id="24647" name="Rectangle 57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4648" name="Rectangle 58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4649" name="Rectangle 59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</p:grpSp>
      <p:sp>
        <p:nvSpPr>
          <p:cNvPr id="24601" name="Line 60"/>
          <p:cNvSpPr>
            <a:spLocks noChangeShapeType="1"/>
          </p:cNvSpPr>
          <p:nvPr/>
        </p:nvSpPr>
        <p:spPr bwMode="auto">
          <a:xfrm>
            <a:off x="4953000" y="3391272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603" name="Freeform 62"/>
          <p:cNvSpPr>
            <a:spLocks/>
          </p:cNvSpPr>
          <p:nvPr/>
        </p:nvSpPr>
        <p:spPr bwMode="auto">
          <a:xfrm>
            <a:off x="7467600" y="2209800"/>
            <a:ext cx="609600" cy="3845173"/>
          </a:xfrm>
          <a:custGeom>
            <a:avLst/>
            <a:gdLst>
              <a:gd name="T0" fmla="*/ 2147483647 w 576"/>
              <a:gd name="T1" fmla="*/ 2147483647 h 2832"/>
              <a:gd name="T2" fmla="*/ 2147483647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04" name="Line 63"/>
          <p:cNvSpPr>
            <a:spLocks noChangeShapeType="1"/>
          </p:cNvSpPr>
          <p:nvPr/>
        </p:nvSpPr>
        <p:spPr bwMode="auto">
          <a:xfrm flipH="1">
            <a:off x="4953000" y="5673973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605" name="Line 64"/>
          <p:cNvSpPr>
            <a:spLocks noChangeShapeType="1"/>
          </p:cNvSpPr>
          <p:nvPr/>
        </p:nvSpPr>
        <p:spPr bwMode="auto">
          <a:xfrm flipH="1">
            <a:off x="1716088" y="5669211"/>
            <a:ext cx="7937" cy="4016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608" name="AutoShape 67"/>
          <p:cNvSpPr>
            <a:spLocks noChangeArrowheads="1"/>
          </p:cNvSpPr>
          <p:nvPr/>
        </p:nvSpPr>
        <p:spPr bwMode="auto">
          <a:xfrm flipV="1">
            <a:off x="8426450" y="1638672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4609" name="Text Box 68"/>
          <p:cNvSpPr txBox="1">
            <a:spLocks noChangeArrowheads="1"/>
          </p:cNvSpPr>
          <p:nvPr/>
        </p:nvSpPr>
        <p:spPr bwMode="auto">
          <a:xfrm>
            <a:off x="8253017" y="2856563"/>
            <a:ext cx="804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Oldest</a:t>
            </a:r>
          </a:p>
        </p:txBody>
      </p:sp>
      <p:sp>
        <p:nvSpPr>
          <p:cNvPr id="24610" name="Text Box 69"/>
          <p:cNvSpPr txBox="1">
            <a:spLocks noChangeArrowheads="1"/>
          </p:cNvSpPr>
          <p:nvPr/>
        </p:nvSpPr>
        <p:spPr bwMode="auto">
          <a:xfrm>
            <a:off x="8202394" y="1256363"/>
            <a:ext cx="90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Newest</a:t>
            </a:r>
          </a:p>
        </p:txBody>
      </p:sp>
      <p:grpSp>
        <p:nvGrpSpPr>
          <p:cNvPr id="24611" name="Group 70"/>
          <p:cNvGrpSpPr>
            <a:grpSpLocks/>
          </p:cNvGrpSpPr>
          <p:nvPr/>
        </p:nvGrpSpPr>
        <p:grpSpPr bwMode="auto">
          <a:xfrm rot="-5400000">
            <a:off x="1295400" y="994047"/>
            <a:ext cx="914400" cy="1219200"/>
            <a:chOff x="1872" y="1584"/>
            <a:chExt cx="576" cy="864"/>
          </a:xfrm>
        </p:grpSpPr>
        <p:sp>
          <p:nvSpPr>
            <p:cNvPr id="24631" name="Rectangle 7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4632" name="Rectangle 7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4633" name="Rectangle 7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4634" name="Rectangle 7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4635" name="Rectangle 7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4636" name="Rectangle 7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4613" name="Line 78"/>
          <p:cNvSpPr>
            <a:spLocks noChangeShapeType="1"/>
          </p:cNvSpPr>
          <p:nvPr/>
        </p:nvSpPr>
        <p:spPr bwMode="auto">
          <a:xfrm>
            <a:off x="7010400" y="4530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4614" name="Group 79"/>
          <p:cNvGrpSpPr>
            <a:grpSpLocks/>
          </p:cNvGrpSpPr>
          <p:nvPr/>
        </p:nvGrpSpPr>
        <p:grpSpPr bwMode="auto">
          <a:xfrm>
            <a:off x="6400800" y="4911973"/>
            <a:ext cx="1066800" cy="762000"/>
            <a:chOff x="4320" y="3360"/>
            <a:chExt cx="576" cy="480"/>
          </a:xfrm>
        </p:grpSpPr>
        <p:sp>
          <p:nvSpPr>
            <p:cNvPr id="24627" name="Rectangle 80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1</a:t>
              </a:r>
              <a:r>
                <a:rPr lang="zh-TW" altLang="en-US" sz="1600" b="1" dirty="0" smtClean="0">
                  <a:latin typeface="+mn-lt"/>
                  <a:ea typeface="新細明體" panose="02020500000000000000" pitchFamily="18" charset="-120"/>
                </a:rPr>
                <a:t> </a:t>
              </a:r>
              <a:r>
                <a:rPr lang="zh-TW" altLang="en-US" sz="1600" b="1" dirty="0">
                  <a:latin typeface="+mn-lt"/>
                  <a:ea typeface="新細明體" panose="02020500000000000000" pitchFamily="18" charset="-120"/>
                </a:rPr>
                <a:t>10+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R2</a:t>
              </a:r>
            </a:p>
          </p:txBody>
        </p:sp>
        <p:sp>
          <p:nvSpPr>
            <p:cNvPr id="24628" name="Rectangle 81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4629" name="Rectangle 82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4630" name="Line 83"/>
            <p:cNvSpPr>
              <a:spLocks noChangeShapeType="1"/>
            </p:cNvSpPr>
            <p:nvPr/>
          </p:nvSpPr>
          <p:spPr bwMode="auto">
            <a:xfrm>
              <a:off x="4577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4615" name="Text Box 84"/>
          <p:cNvSpPr txBox="1">
            <a:spLocks noChangeArrowheads="1"/>
          </p:cNvSpPr>
          <p:nvPr/>
        </p:nvSpPr>
        <p:spPr bwMode="auto">
          <a:xfrm>
            <a:off x="6289400" y="4605864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24618" name="Line 87"/>
          <p:cNvSpPr>
            <a:spLocks noChangeShapeType="1"/>
          </p:cNvSpPr>
          <p:nvPr/>
        </p:nvSpPr>
        <p:spPr bwMode="auto">
          <a:xfrm flipH="1">
            <a:off x="7010400" y="5673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619" name="Line 88"/>
          <p:cNvSpPr>
            <a:spLocks noChangeShapeType="1"/>
          </p:cNvSpPr>
          <p:nvPr/>
        </p:nvSpPr>
        <p:spPr bwMode="auto">
          <a:xfrm>
            <a:off x="2362200" y="1410072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4620" name="Text Box 89"/>
          <p:cNvSpPr txBox="1">
            <a:spLocks noChangeArrowheads="1"/>
          </p:cNvSpPr>
          <p:nvPr/>
        </p:nvSpPr>
        <p:spPr bwMode="auto">
          <a:xfrm>
            <a:off x="7070725" y="4542086"/>
            <a:ext cx="77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load</a:t>
            </a:r>
          </a:p>
        </p:txBody>
      </p:sp>
      <p:sp>
        <p:nvSpPr>
          <p:cNvPr id="24621" name="Text Box 90"/>
          <p:cNvSpPr txBox="1">
            <a:spLocks noChangeArrowheads="1"/>
          </p:cNvSpPr>
          <p:nvPr/>
        </p:nvSpPr>
        <p:spPr bwMode="auto">
          <a:xfrm>
            <a:off x="7070725" y="3707185"/>
            <a:ext cx="833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For store</a:t>
            </a:r>
          </a:p>
        </p:txBody>
      </p: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6273799" y="3923764"/>
            <a:ext cx="1644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To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0" name="Text Box 76"/>
          <p:cNvSpPr txBox="1">
            <a:spLocks noChangeArrowheads="1"/>
          </p:cNvSpPr>
          <p:nvPr/>
        </p:nvSpPr>
        <p:spPr bwMode="auto">
          <a:xfrm>
            <a:off x="6228184" y="4221817"/>
            <a:ext cx="17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From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1" name="Text Box 86"/>
          <p:cNvSpPr txBox="1">
            <a:spLocks noChangeArrowheads="1"/>
          </p:cNvSpPr>
          <p:nvPr/>
        </p:nvSpPr>
        <p:spPr bwMode="auto">
          <a:xfrm>
            <a:off x="1964282" y="3579347"/>
            <a:ext cx="1527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Registers</a:t>
            </a:r>
          </a:p>
        </p:txBody>
      </p:sp>
      <p:grpSp>
        <p:nvGrpSpPr>
          <p:cNvPr id="102" name="Group 23"/>
          <p:cNvGrpSpPr>
            <a:grpSpLocks/>
          </p:cNvGrpSpPr>
          <p:nvPr/>
        </p:nvGrpSpPr>
        <p:grpSpPr bwMode="auto">
          <a:xfrm>
            <a:off x="3505200" y="3773984"/>
            <a:ext cx="2209800" cy="406400"/>
            <a:chOff x="3456" y="1456"/>
            <a:chExt cx="1392" cy="256"/>
          </a:xfrm>
        </p:grpSpPr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105" name="Text Box 64"/>
          <p:cNvSpPr txBox="1">
            <a:spLocks noChangeArrowheads="1"/>
          </p:cNvSpPr>
          <p:nvPr/>
        </p:nvSpPr>
        <p:spPr bwMode="auto">
          <a:xfrm>
            <a:off x="171175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6" name="Text Box 65"/>
          <p:cNvSpPr txBox="1">
            <a:spLocks noChangeArrowheads="1"/>
          </p:cNvSpPr>
          <p:nvPr/>
        </p:nvSpPr>
        <p:spPr bwMode="auto">
          <a:xfrm>
            <a:off x="3393800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107" name="Text Box 61"/>
          <p:cNvSpPr txBox="1">
            <a:spLocks noChangeArrowheads="1"/>
          </p:cNvSpPr>
          <p:nvPr/>
        </p:nvSpPr>
        <p:spPr bwMode="auto">
          <a:xfrm>
            <a:off x="6880959" y="939021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Done?</a:t>
            </a:r>
          </a:p>
        </p:txBody>
      </p:sp>
      <p:sp>
        <p:nvSpPr>
          <p:cNvPr id="108" name="Text Box 94"/>
          <p:cNvSpPr txBox="1">
            <a:spLocks noChangeArrowheads="1"/>
          </p:cNvSpPr>
          <p:nvPr/>
        </p:nvSpPr>
        <p:spPr bwMode="auto">
          <a:xfrm>
            <a:off x="3946525" y="939021"/>
            <a:ext cx="1675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dirty="0">
                <a:latin typeface="+mn-lt"/>
              </a:rPr>
              <a:t>v</a:t>
            </a:r>
            <a:r>
              <a:rPr lang="en-US" altLang="zh-TW" sz="1800" dirty="0" smtClean="0">
                <a:latin typeface="+mn-lt"/>
                <a:ea typeface="新細明體" panose="02020500000000000000" pitchFamily="18" charset="-120"/>
              </a:rPr>
              <a:t>alue          </a:t>
            </a:r>
            <a:r>
              <a:rPr lang="en-US" altLang="zh-TW" sz="1800" dirty="0" err="1">
                <a:latin typeface="+mn-lt"/>
                <a:ea typeface="新細明體" panose="02020500000000000000" pitchFamily="18" charset="-120"/>
              </a:rPr>
              <a:t>instn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9" name="Text Box 95"/>
          <p:cNvSpPr txBox="1">
            <a:spLocks noChangeArrowheads="1"/>
          </p:cNvSpPr>
          <p:nvPr/>
        </p:nvSpPr>
        <p:spPr bwMode="auto">
          <a:xfrm>
            <a:off x="3352800" y="939021"/>
            <a:ext cx="586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110" name="Text Box 85"/>
          <p:cNvSpPr txBox="1">
            <a:spLocks noChangeArrowheads="1"/>
          </p:cNvSpPr>
          <p:nvPr/>
        </p:nvSpPr>
        <p:spPr bwMode="auto">
          <a:xfrm>
            <a:off x="1896615" y="2114853"/>
            <a:ext cx="1739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Reorder Buffer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1159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3505200" y="4378573"/>
            <a:ext cx="2514600" cy="406400"/>
            <a:chOff x="2064" y="2928"/>
            <a:chExt cx="1584" cy="256"/>
          </a:xfrm>
        </p:grpSpPr>
        <p:sp>
          <p:nvSpPr>
            <p:cNvPr id="25691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3</a:t>
              </a:r>
              <a:r>
                <a:rPr lang="zh-TW" altLang="en-US" sz="1600" b="1" dirty="0" smtClean="0">
                  <a:latin typeface="+mn-lt"/>
                  <a:ea typeface="新細明體" panose="02020500000000000000" pitchFamily="18" charset="-120"/>
                </a:rPr>
                <a:t> 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DIVD 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    </a:t>
              </a:r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ADD1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,R(F6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25692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5693" name="Rectangle 5"/>
            <p:cNvSpPr>
              <a:spLocks noChangeArrowheads="1"/>
            </p:cNvSpPr>
            <p:nvPr/>
          </p:nvSpPr>
          <p:spPr bwMode="auto">
            <a:xfrm>
              <a:off x="2356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298450" y="42261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2</a:t>
            </a:r>
            <a:r>
              <a:rPr lang="zh-TW" altLang="en-US" sz="1600" b="1" dirty="0" smtClean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ADDD   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R(F4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),</a:t>
            </a:r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LD1</a:t>
            </a:r>
            <a:endParaRPr lang="en-US" altLang="zh-TW" sz="1600" b="1" dirty="0">
              <a:solidFill>
                <a:srgbClr val="00B050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298450" y="44293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6</a:t>
            </a:r>
            <a:r>
              <a:rPr lang="zh-TW" altLang="en-US" sz="1600" b="1" dirty="0" smtClean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ADDD   </a:t>
            </a:r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LD2</a:t>
            </a:r>
            <a:r>
              <a:rPr lang="en-US" altLang="zh-TW" sz="1600" b="1" dirty="0" smtClean="0">
                <a:solidFill>
                  <a:schemeClr val="hlink"/>
                </a:solidFill>
                <a:latin typeface="+mn-lt"/>
                <a:ea typeface="新細明體" panose="02020500000000000000" pitchFamily="18" charset="-120"/>
              </a:rPr>
              <a:t>, 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R(F6)</a:t>
            </a:r>
            <a:endParaRPr lang="en-US" altLang="zh-TW" sz="1600" b="1" dirty="0">
              <a:solidFill>
                <a:schemeClr val="hlink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298450" y="46325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770236" y="4226173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560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Speculative </a:t>
            </a:r>
            <a:r>
              <a:rPr lang="en-US" altLang="zh-TW" dirty="0" err="1"/>
              <a:t>Tomasulo</a:t>
            </a:r>
            <a:r>
              <a:rPr lang="en-US" altLang="zh-TW" dirty="0"/>
              <a:t> with ROB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20</a:t>
            </a:fld>
            <a:endParaRPr lang="zh-TW" altLang="zh-TW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304800" y="6054973"/>
            <a:ext cx="8534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1181100" y="5369173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adders</a:t>
            </a:r>
          </a:p>
        </p:txBody>
      </p:sp>
      <p:sp>
        <p:nvSpPr>
          <p:cNvPr id="25612" name="Rectangle 14"/>
          <p:cNvSpPr>
            <a:spLocks noChangeArrowheads="1"/>
          </p:cNvSpPr>
          <p:nvPr/>
        </p:nvSpPr>
        <p:spPr bwMode="auto">
          <a:xfrm>
            <a:off x="4252913" y="5369173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multipliers</a:t>
            </a:r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13573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20431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>
            <a:off x="44815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>
            <a:off x="53959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 flipV="1">
            <a:off x="2514600" y="4835773"/>
            <a:ext cx="0" cy="1219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19" name="Line 21"/>
          <p:cNvSpPr>
            <a:spLocks noChangeShapeType="1"/>
          </p:cNvSpPr>
          <p:nvPr/>
        </p:nvSpPr>
        <p:spPr bwMode="auto">
          <a:xfrm flipV="1">
            <a:off x="5867400" y="4759573"/>
            <a:ext cx="0" cy="1295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257808" y="1345569"/>
            <a:ext cx="82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Op</a:t>
            </a:r>
          </a:p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25622" name="Freeform 28"/>
          <p:cNvSpPr>
            <a:spLocks/>
          </p:cNvSpPr>
          <p:nvPr/>
        </p:nvSpPr>
        <p:spPr bwMode="auto">
          <a:xfrm>
            <a:off x="4953000" y="3543672"/>
            <a:ext cx="2057400" cy="533400"/>
          </a:xfrm>
          <a:custGeom>
            <a:avLst/>
            <a:gdLst>
              <a:gd name="T0" fmla="*/ 0 w 1296"/>
              <a:gd name="T1" fmla="*/ 0 h 480"/>
              <a:gd name="T2" fmla="*/ 2147483647 w 1296"/>
              <a:gd name="T3" fmla="*/ 0 h 480"/>
              <a:gd name="T4" fmla="*/ 2147483647 w 1296"/>
              <a:gd name="T5" fmla="*/ 2147483647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23" name="Text Box 29"/>
          <p:cNvSpPr txBox="1">
            <a:spLocks noChangeArrowheads="1"/>
          </p:cNvSpPr>
          <p:nvPr/>
        </p:nvSpPr>
        <p:spPr bwMode="auto">
          <a:xfrm>
            <a:off x="7502280" y="1244404"/>
            <a:ext cx="598112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ROB7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ROB6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ROB4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ROB3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ROB2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</a:p>
        </p:txBody>
      </p:sp>
      <p:grpSp>
        <p:nvGrpSpPr>
          <p:cNvPr id="25624" name="Group 30"/>
          <p:cNvGrpSpPr>
            <a:grpSpLocks/>
          </p:cNvGrpSpPr>
          <p:nvPr/>
        </p:nvGrpSpPr>
        <p:grpSpPr bwMode="auto">
          <a:xfrm>
            <a:off x="3505200" y="1257672"/>
            <a:ext cx="3886200" cy="2133600"/>
            <a:chOff x="2208" y="624"/>
            <a:chExt cx="2448" cy="1344"/>
          </a:xfrm>
        </p:grpSpPr>
        <p:grpSp>
          <p:nvGrpSpPr>
            <p:cNvPr id="25658" name="Group 31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25671" name="Rectangle 32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672" name="Rectangle 3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F0</a:t>
                </a:r>
              </a:p>
            </p:txBody>
          </p:sp>
          <p:sp>
            <p:nvSpPr>
              <p:cNvPr id="25673" name="Rectangle 34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674" name="Rectangle 35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675" name="Rectangle 36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676" name="Rectangle 37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ADDD F0,F4,F6</a:t>
                </a:r>
              </a:p>
            </p:txBody>
          </p:sp>
          <p:sp>
            <p:nvSpPr>
              <p:cNvPr id="25677" name="Rectangle 38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678" name="Rectangle 3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5679" name="Rectangle 40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F4</a:t>
                </a:r>
              </a:p>
            </p:txBody>
          </p:sp>
          <p:sp>
            <p:nvSpPr>
              <p:cNvPr id="25680" name="Rectangle 41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681" name="Rectangle 42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LD F4,0(R3)</a:t>
                </a:r>
              </a:p>
            </p:txBody>
          </p:sp>
          <p:sp>
            <p:nvSpPr>
              <p:cNvPr id="25682" name="Rectangle 43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5683" name="Rectangle 44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5684" name="Rectangle 4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685" name="Rectangle 46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BNE </a:t>
                </a:r>
                <a:r>
                  <a:rPr lang="en-US" altLang="zh-TW" sz="1800" b="1" dirty="0" smtClean="0">
                    <a:latin typeface="+mn-lt"/>
                    <a:ea typeface="新細明體" panose="02020500000000000000" pitchFamily="18" charset="-120"/>
                  </a:rPr>
                  <a:t>F0,&lt;…&gt;</a:t>
                </a:r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686" name="Rectangle 47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25659" name="Rectangle 48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F2</a:t>
              </a:r>
            </a:p>
          </p:txBody>
        </p:sp>
        <p:sp>
          <p:nvSpPr>
            <p:cNvPr id="25660" name="Rectangle 49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F10</a:t>
              </a:r>
            </a:p>
          </p:txBody>
        </p:sp>
        <p:sp>
          <p:nvSpPr>
            <p:cNvPr id="25661" name="Rectangle 50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F0</a:t>
              </a:r>
            </a:p>
          </p:txBody>
        </p:sp>
        <p:sp>
          <p:nvSpPr>
            <p:cNvPr id="25662" name="Rectangle 51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5663" name="Rectangle 52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5664" name="Rectangle 53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5665" name="Rectangle 54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DIVD F2,F10,F6</a:t>
              </a:r>
            </a:p>
          </p:txBody>
        </p:sp>
        <p:sp>
          <p:nvSpPr>
            <p:cNvPr id="25666" name="Rectangle 55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ADDD F10,F4,F0</a:t>
              </a:r>
            </a:p>
          </p:txBody>
        </p:sp>
        <p:sp>
          <p:nvSpPr>
            <p:cNvPr id="25667" name="Rectangle 56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LD F0,10(R2)</a:t>
              </a:r>
            </a:p>
          </p:txBody>
        </p:sp>
        <p:sp>
          <p:nvSpPr>
            <p:cNvPr id="25668" name="Rectangle 57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5669" name="Rectangle 58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5670" name="Rectangle 59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</p:grpSp>
      <p:sp>
        <p:nvSpPr>
          <p:cNvPr id="25625" name="Line 60"/>
          <p:cNvSpPr>
            <a:spLocks noChangeShapeType="1"/>
          </p:cNvSpPr>
          <p:nvPr/>
        </p:nvSpPr>
        <p:spPr bwMode="auto">
          <a:xfrm>
            <a:off x="4953000" y="3391272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27" name="Freeform 62"/>
          <p:cNvSpPr>
            <a:spLocks/>
          </p:cNvSpPr>
          <p:nvPr/>
        </p:nvSpPr>
        <p:spPr bwMode="auto">
          <a:xfrm>
            <a:off x="7467600" y="2209800"/>
            <a:ext cx="609600" cy="3845173"/>
          </a:xfrm>
          <a:custGeom>
            <a:avLst/>
            <a:gdLst>
              <a:gd name="T0" fmla="*/ 2147483647 w 576"/>
              <a:gd name="T1" fmla="*/ 2147483647 h 2832"/>
              <a:gd name="T2" fmla="*/ 2147483647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28" name="Line 63"/>
          <p:cNvSpPr>
            <a:spLocks noChangeShapeType="1"/>
          </p:cNvSpPr>
          <p:nvPr/>
        </p:nvSpPr>
        <p:spPr bwMode="auto">
          <a:xfrm flipH="1">
            <a:off x="4953000" y="5673973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29" name="Line 64"/>
          <p:cNvSpPr>
            <a:spLocks noChangeShapeType="1"/>
          </p:cNvSpPr>
          <p:nvPr/>
        </p:nvSpPr>
        <p:spPr bwMode="auto">
          <a:xfrm flipH="1">
            <a:off x="1716088" y="5669211"/>
            <a:ext cx="7937" cy="4016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32" name="AutoShape 67"/>
          <p:cNvSpPr>
            <a:spLocks noChangeArrowheads="1"/>
          </p:cNvSpPr>
          <p:nvPr/>
        </p:nvSpPr>
        <p:spPr bwMode="auto">
          <a:xfrm flipV="1">
            <a:off x="8426450" y="1638672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5633" name="Text Box 68"/>
          <p:cNvSpPr txBox="1">
            <a:spLocks noChangeArrowheads="1"/>
          </p:cNvSpPr>
          <p:nvPr/>
        </p:nvSpPr>
        <p:spPr bwMode="auto">
          <a:xfrm>
            <a:off x="8253017" y="2856563"/>
            <a:ext cx="804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Oldest</a:t>
            </a:r>
          </a:p>
        </p:txBody>
      </p:sp>
      <p:sp>
        <p:nvSpPr>
          <p:cNvPr id="25634" name="Text Box 69"/>
          <p:cNvSpPr txBox="1">
            <a:spLocks noChangeArrowheads="1"/>
          </p:cNvSpPr>
          <p:nvPr/>
        </p:nvSpPr>
        <p:spPr bwMode="auto">
          <a:xfrm>
            <a:off x="8202394" y="1256363"/>
            <a:ext cx="90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Newest</a:t>
            </a:r>
          </a:p>
        </p:txBody>
      </p:sp>
      <p:grpSp>
        <p:nvGrpSpPr>
          <p:cNvPr id="25635" name="Group 70"/>
          <p:cNvGrpSpPr>
            <a:grpSpLocks/>
          </p:cNvGrpSpPr>
          <p:nvPr/>
        </p:nvGrpSpPr>
        <p:grpSpPr bwMode="auto">
          <a:xfrm rot="-5400000">
            <a:off x="1295400" y="994047"/>
            <a:ext cx="914400" cy="1219200"/>
            <a:chOff x="1872" y="1584"/>
            <a:chExt cx="576" cy="864"/>
          </a:xfrm>
        </p:grpSpPr>
        <p:sp>
          <p:nvSpPr>
            <p:cNvPr id="25652" name="Rectangle 7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5653" name="Rectangle 7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5654" name="Rectangle 7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5655" name="Rectangle 7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5656" name="Rectangle 7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5657" name="Rectangle 7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5637" name="Line 78"/>
          <p:cNvSpPr>
            <a:spLocks noChangeShapeType="1"/>
          </p:cNvSpPr>
          <p:nvPr/>
        </p:nvSpPr>
        <p:spPr bwMode="auto">
          <a:xfrm>
            <a:off x="7010400" y="4530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38" name="Rectangle 79"/>
          <p:cNvSpPr>
            <a:spLocks noChangeArrowheads="1"/>
          </p:cNvSpPr>
          <p:nvPr/>
        </p:nvSpPr>
        <p:spPr bwMode="auto">
          <a:xfrm>
            <a:off x="6400800" y="4911973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 </a:t>
            </a:r>
            <a:r>
              <a:rPr lang="zh-TW" altLang="en-US" sz="1600" b="1" dirty="0">
                <a:latin typeface="+mn-lt"/>
                <a:ea typeface="新細明體" panose="02020500000000000000" pitchFamily="18" charset="-120"/>
              </a:rPr>
              <a:t>10+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25639" name="Rectangle 80"/>
          <p:cNvSpPr>
            <a:spLocks noChangeArrowheads="1"/>
          </p:cNvSpPr>
          <p:nvPr/>
        </p:nvSpPr>
        <p:spPr bwMode="auto">
          <a:xfrm>
            <a:off x="6400800" y="5165973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5640" name="Text Box 81"/>
          <p:cNvSpPr txBox="1">
            <a:spLocks noChangeArrowheads="1"/>
          </p:cNvSpPr>
          <p:nvPr/>
        </p:nvSpPr>
        <p:spPr bwMode="auto">
          <a:xfrm>
            <a:off x="6289400" y="4605864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25643" name="Line 84"/>
          <p:cNvSpPr>
            <a:spLocks noChangeShapeType="1"/>
          </p:cNvSpPr>
          <p:nvPr/>
        </p:nvSpPr>
        <p:spPr bwMode="auto">
          <a:xfrm flipH="1">
            <a:off x="7010400" y="5673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44" name="Line 85"/>
          <p:cNvSpPr>
            <a:spLocks noChangeShapeType="1"/>
          </p:cNvSpPr>
          <p:nvPr/>
        </p:nvSpPr>
        <p:spPr bwMode="auto">
          <a:xfrm>
            <a:off x="2362200" y="1410072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5645" name="Rectangle 86"/>
          <p:cNvSpPr>
            <a:spLocks noChangeArrowheads="1"/>
          </p:cNvSpPr>
          <p:nvPr/>
        </p:nvSpPr>
        <p:spPr bwMode="auto">
          <a:xfrm>
            <a:off x="6400800" y="5140573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5</a:t>
            </a:r>
            <a:r>
              <a:rPr lang="zh-TW" altLang="en-US" sz="1600" b="1" dirty="0" smtClean="0">
                <a:latin typeface="+mn-lt"/>
                <a:ea typeface="新細明體" panose="02020500000000000000" pitchFamily="18" charset="-120"/>
              </a:rPr>
              <a:t>  </a:t>
            </a:r>
            <a:r>
              <a:rPr lang="zh-TW" altLang="en-US" sz="1600" b="1" dirty="0">
                <a:latin typeface="+mn-lt"/>
                <a:ea typeface="新細明體" panose="02020500000000000000" pitchFamily="18" charset="-120"/>
              </a:rPr>
              <a:t>0+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R3</a:t>
            </a:r>
          </a:p>
        </p:txBody>
      </p:sp>
      <p:sp>
        <p:nvSpPr>
          <p:cNvPr id="25646" name="Rectangle 87"/>
          <p:cNvSpPr>
            <a:spLocks noChangeArrowheads="1"/>
          </p:cNvSpPr>
          <p:nvPr/>
        </p:nvSpPr>
        <p:spPr bwMode="auto">
          <a:xfrm>
            <a:off x="6400800" y="5369173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5647" name="Line 88"/>
          <p:cNvSpPr>
            <a:spLocks noChangeShapeType="1"/>
          </p:cNvSpPr>
          <p:nvPr/>
        </p:nvSpPr>
        <p:spPr bwMode="auto">
          <a:xfrm>
            <a:off x="6876256" y="4911973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6273799" y="3923764"/>
            <a:ext cx="1644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To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7" name="Text Box 76"/>
          <p:cNvSpPr txBox="1">
            <a:spLocks noChangeArrowheads="1"/>
          </p:cNvSpPr>
          <p:nvPr/>
        </p:nvSpPr>
        <p:spPr bwMode="auto">
          <a:xfrm>
            <a:off x="6228184" y="4221817"/>
            <a:ext cx="17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From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171175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3" name="Text Box 65"/>
          <p:cNvSpPr txBox="1">
            <a:spLocks noChangeArrowheads="1"/>
          </p:cNvSpPr>
          <p:nvPr/>
        </p:nvSpPr>
        <p:spPr bwMode="auto">
          <a:xfrm>
            <a:off x="3393800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104" name="Text Box 86"/>
          <p:cNvSpPr txBox="1">
            <a:spLocks noChangeArrowheads="1"/>
          </p:cNvSpPr>
          <p:nvPr/>
        </p:nvSpPr>
        <p:spPr bwMode="auto">
          <a:xfrm>
            <a:off x="1964282" y="3579347"/>
            <a:ext cx="1527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Registers</a:t>
            </a:r>
          </a:p>
        </p:txBody>
      </p:sp>
      <p:grpSp>
        <p:nvGrpSpPr>
          <p:cNvPr id="105" name="Group 23"/>
          <p:cNvGrpSpPr>
            <a:grpSpLocks/>
          </p:cNvGrpSpPr>
          <p:nvPr/>
        </p:nvGrpSpPr>
        <p:grpSpPr bwMode="auto">
          <a:xfrm>
            <a:off x="3505200" y="3773984"/>
            <a:ext cx="2209800" cy="406400"/>
            <a:chOff x="3456" y="1456"/>
            <a:chExt cx="1392" cy="256"/>
          </a:xfrm>
        </p:grpSpPr>
        <p:sp>
          <p:nvSpPr>
            <p:cNvPr id="106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107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108" name="Text Box 61"/>
          <p:cNvSpPr txBox="1">
            <a:spLocks noChangeArrowheads="1"/>
          </p:cNvSpPr>
          <p:nvPr/>
        </p:nvSpPr>
        <p:spPr bwMode="auto">
          <a:xfrm>
            <a:off x="6880959" y="939021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Done?</a:t>
            </a:r>
          </a:p>
        </p:txBody>
      </p:sp>
      <p:sp>
        <p:nvSpPr>
          <p:cNvPr id="109" name="Text Box 94"/>
          <p:cNvSpPr txBox="1">
            <a:spLocks noChangeArrowheads="1"/>
          </p:cNvSpPr>
          <p:nvPr/>
        </p:nvSpPr>
        <p:spPr bwMode="auto">
          <a:xfrm>
            <a:off x="3946525" y="939021"/>
            <a:ext cx="1675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dirty="0">
                <a:latin typeface="+mn-lt"/>
              </a:rPr>
              <a:t>v</a:t>
            </a:r>
            <a:r>
              <a:rPr lang="en-US" altLang="zh-TW" sz="1800" dirty="0" smtClean="0">
                <a:latin typeface="+mn-lt"/>
                <a:ea typeface="新細明體" panose="02020500000000000000" pitchFamily="18" charset="-120"/>
              </a:rPr>
              <a:t>alue          </a:t>
            </a:r>
            <a:r>
              <a:rPr lang="en-US" altLang="zh-TW" sz="1800" dirty="0" err="1">
                <a:latin typeface="+mn-lt"/>
                <a:ea typeface="新細明體" panose="02020500000000000000" pitchFamily="18" charset="-120"/>
              </a:rPr>
              <a:t>instn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10" name="Text Box 95"/>
          <p:cNvSpPr txBox="1">
            <a:spLocks noChangeArrowheads="1"/>
          </p:cNvSpPr>
          <p:nvPr/>
        </p:nvSpPr>
        <p:spPr bwMode="auto">
          <a:xfrm>
            <a:off x="3352800" y="939021"/>
            <a:ext cx="586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111" name="Text Box 85"/>
          <p:cNvSpPr txBox="1">
            <a:spLocks noChangeArrowheads="1"/>
          </p:cNvSpPr>
          <p:nvPr/>
        </p:nvSpPr>
        <p:spPr bwMode="auto">
          <a:xfrm>
            <a:off x="1896615" y="2114853"/>
            <a:ext cx="1739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Reorder Buffer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12" name="Text Box 89"/>
          <p:cNvSpPr txBox="1">
            <a:spLocks noChangeArrowheads="1"/>
          </p:cNvSpPr>
          <p:nvPr/>
        </p:nvSpPr>
        <p:spPr bwMode="auto">
          <a:xfrm>
            <a:off x="7070725" y="4542086"/>
            <a:ext cx="77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load</a:t>
            </a:r>
          </a:p>
        </p:txBody>
      </p:sp>
      <p:sp>
        <p:nvSpPr>
          <p:cNvPr id="113" name="Text Box 90"/>
          <p:cNvSpPr txBox="1">
            <a:spLocks noChangeArrowheads="1"/>
          </p:cNvSpPr>
          <p:nvPr/>
        </p:nvSpPr>
        <p:spPr bwMode="auto">
          <a:xfrm>
            <a:off x="7070725" y="3707185"/>
            <a:ext cx="833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For store</a:t>
            </a:r>
          </a:p>
        </p:txBody>
      </p:sp>
    </p:spTree>
    <p:extLst>
      <p:ext uri="{BB962C8B-B14F-4D97-AF65-F5344CB8AC3E}">
        <p14:creationId xmlns:p14="http://schemas.microsoft.com/office/powerpoint/2010/main" val="3922787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3505200" y="4378573"/>
            <a:ext cx="2514600" cy="406400"/>
            <a:chOff x="2064" y="2928"/>
            <a:chExt cx="1584" cy="256"/>
          </a:xfrm>
        </p:grpSpPr>
        <p:sp>
          <p:nvSpPr>
            <p:cNvPr id="26714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3</a:t>
              </a:r>
              <a:r>
                <a:rPr lang="zh-TW" altLang="en-US" sz="1600" b="1" dirty="0" smtClean="0">
                  <a:latin typeface="+mn-lt"/>
                  <a:ea typeface="新細明體" panose="02020500000000000000" pitchFamily="18" charset="-120"/>
                </a:rPr>
                <a:t> 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DIVD 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    </a:t>
              </a:r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ADD1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,R(F6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26715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6716" name="Rectangle 5"/>
            <p:cNvSpPr>
              <a:spLocks noChangeArrowheads="1"/>
            </p:cNvSpPr>
            <p:nvPr/>
          </p:nvSpPr>
          <p:spPr bwMode="auto">
            <a:xfrm>
              <a:off x="2356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304800" y="42261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2</a:t>
            </a:r>
            <a:r>
              <a:rPr lang="zh-TW" altLang="en-US" sz="1600" b="1" dirty="0" smtClean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ADDD   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R(F4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),</a:t>
            </a:r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LD1</a:t>
            </a:r>
            <a:endParaRPr lang="en-US" altLang="zh-TW" sz="1600" b="1" dirty="0">
              <a:solidFill>
                <a:srgbClr val="00B050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304800" y="44293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6</a:t>
            </a:r>
            <a:r>
              <a:rPr lang="zh-TW" altLang="en-US" sz="1600" b="1" dirty="0" smtClean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ADDD   </a:t>
            </a:r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LD2</a:t>
            </a:r>
            <a:r>
              <a:rPr lang="en-US" altLang="zh-TW" sz="1600" b="1" dirty="0" smtClean="0">
                <a:solidFill>
                  <a:schemeClr val="hlink"/>
                </a:solidFill>
                <a:latin typeface="+mn-lt"/>
                <a:ea typeface="新細明體" panose="02020500000000000000" pitchFamily="18" charset="-120"/>
              </a:rPr>
              <a:t>, 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R(F6)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304800" y="46325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770236" y="4226173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663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Speculative </a:t>
            </a:r>
            <a:r>
              <a:rPr lang="en-US" altLang="zh-TW" dirty="0" err="1"/>
              <a:t>Tomasulo</a:t>
            </a:r>
            <a:r>
              <a:rPr lang="en-US" altLang="zh-TW" dirty="0"/>
              <a:t> with ROB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21</a:t>
            </a:fld>
            <a:endParaRPr lang="zh-TW" altLang="zh-TW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304800" y="6054973"/>
            <a:ext cx="8534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1181100" y="5369173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adders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4252913" y="5369173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multipliers</a:t>
            </a:r>
          </a:p>
        </p:txBody>
      </p: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13573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20431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39" name="Line 17"/>
          <p:cNvSpPr>
            <a:spLocks noChangeShapeType="1"/>
          </p:cNvSpPr>
          <p:nvPr/>
        </p:nvSpPr>
        <p:spPr bwMode="auto">
          <a:xfrm>
            <a:off x="44815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40" name="Line 18"/>
          <p:cNvSpPr>
            <a:spLocks noChangeShapeType="1"/>
          </p:cNvSpPr>
          <p:nvPr/>
        </p:nvSpPr>
        <p:spPr bwMode="auto">
          <a:xfrm>
            <a:off x="53959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42" name="Line 20"/>
          <p:cNvSpPr>
            <a:spLocks noChangeShapeType="1"/>
          </p:cNvSpPr>
          <p:nvPr/>
        </p:nvSpPr>
        <p:spPr bwMode="auto">
          <a:xfrm flipV="1">
            <a:off x="2514600" y="4835773"/>
            <a:ext cx="0" cy="1219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43" name="Line 21"/>
          <p:cNvSpPr>
            <a:spLocks noChangeShapeType="1"/>
          </p:cNvSpPr>
          <p:nvPr/>
        </p:nvSpPr>
        <p:spPr bwMode="auto">
          <a:xfrm flipV="1">
            <a:off x="5867400" y="4759573"/>
            <a:ext cx="0" cy="1295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44" name="Text Box 22"/>
          <p:cNvSpPr txBox="1">
            <a:spLocks noChangeArrowheads="1"/>
          </p:cNvSpPr>
          <p:nvPr/>
        </p:nvSpPr>
        <p:spPr bwMode="auto">
          <a:xfrm>
            <a:off x="257808" y="1345569"/>
            <a:ext cx="82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Op</a:t>
            </a:r>
          </a:p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26646" name="Freeform 28"/>
          <p:cNvSpPr>
            <a:spLocks/>
          </p:cNvSpPr>
          <p:nvPr/>
        </p:nvSpPr>
        <p:spPr bwMode="auto">
          <a:xfrm>
            <a:off x="4953000" y="3543672"/>
            <a:ext cx="2057400" cy="533400"/>
          </a:xfrm>
          <a:custGeom>
            <a:avLst/>
            <a:gdLst>
              <a:gd name="T0" fmla="*/ 0 w 1296"/>
              <a:gd name="T1" fmla="*/ 0 h 480"/>
              <a:gd name="T2" fmla="*/ 2147483647 w 1296"/>
              <a:gd name="T3" fmla="*/ 0 h 480"/>
              <a:gd name="T4" fmla="*/ 2147483647 w 1296"/>
              <a:gd name="T5" fmla="*/ 2147483647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47" name="Text Box 29"/>
          <p:cNvSpPr txBox="1">
            <a:spLocks noChangeArrowheads="1"/>
          </p:cNvSpPr>
          <p:nvPr/>
        </p:nvSpPr>
        <p:spPr bwMode="auto">
          <a:xfrm>
            <a:off x="7502280" y="1244404"/>
            <a:ext cx="598112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ROB7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ROB6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ROB4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ROB3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ROB2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</a:p>
        </p:txBody>
      </p:sp>
      <p:grpSp>
        <p:nvGrpSpPr>
          <p:cNvPr id="26648" name="Group 30"/>
          <p:cNvGrpSpPr>
            <a:grpSpLocks/>
          </p:cNvGrpSpPr>
          <p:nvPr/>
        </p:nvGrpSpPr>
        <p:grpSpPr bwMode="auto">
          <a:xfrm>
            <a:off x="3505200" y="1257672"/>
            <a:ext cx="3886200" cy="2133600"/>
            <a:chOff x="2208" y="624"/>
            <a:chExt cx="2448" cy="1344"/>
          </a:xfrm>
        </p:grpSpPr>
        <p:grpSp>
          <p:nvGrpSpPr>
            <p:cNvPr id="26681" name="Group 31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26694" name="Rectangle 32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6695" name="Rectangle 3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F0</a:t>
                </a:r>
              </a:p>
            </p:txBody>
          </p:sp>
          <p:sp>
            <p:nvSpPr>
              <p:cNvPr id="26696" name="Rectangle 34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6697" name="Rectangle 35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 </a:t>
                </a:r>
              </a:p>
            </p:txBody>
          </p:sp>
          <p:sp>
            <p:nvSpPr>
              <p:cNvPr id="26698" name="Rectangle 36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ST </a:t>
                </a:r>
                <a:r>
                  <a:rPr lang="en-US" altLang="zh-TW" sz="1800" b="1" dirty="0" smtClean="0">
                    <a:latin typeface="+mn-lt"/>
                    <a:ea typeface="新細明體" panose="02020500000000000000" pitchFamily="18" charset="-120"/>
                  </a:rPr>
                  <a:t>0(R3</a:t>
                </a:r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),F4</a:t>
                </a:r>
              </a:p>
            </p:txBody>
          </p:sp>
          <p:sp>
            <p:nvSpPr>
              <p:cNvPr id="26699" name="Rectangle 37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ADDD F0,F4,F6</a:t>
                </a:r>
              </a:p>
            </p:txBody>
          </p:sp>
          <p:sp>
            <p:nvSpPr>
              <p:cNvPr id="26700" name="Rectangle 38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6701" name="Rectangle 3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6702" name="Rectangle 40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F4</a:t>
                </a:r>
              </a:p>
            </p:txBody>
          </p:sp>
          <p:sp>
            <p:nvSpPr>
              <p:cNvPr id="26703" name="Rectangle 41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6704" name="Rectangle 42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LD F4,0(R3)</a:t>
                </a:r>
              </a:p>
            </p:txBody>
          </p:sp>
          <p:sp>
            <p:nvSpPr>
              <p:cNvPr id="26705" name="Rectangle 43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6706" name="Rectangle 44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6707" name="Rectangle 4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6708" name="Rectangle 46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BNE </a:t>
                </a:r>
                <a:r>
                  <a:rPr lang="en-US" altLang="zh-TW" sz="1800" b="1" dirty="0" smtClean="0">
                    <a:latin typeface="+mn-lt"/>
                    <a:ea typeface="新細明體" panose="02020500000000000000" pitchFamily="18" charset="-120"/>
                  </a:rPr>
                  <a:t>F0,&lt;…&gt;</a:t>
                </a:r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6709" name="Rectangle 47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26682" name="Rectangle 48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F2</a:t>
              </a:r>
            </a:p>
          </p:txBody>
        </p:sp>
        <p:sp>
          <p:nvSpPr>
            <p:cNvPr id="26683" name="Rectangle 49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F10</a:t>
              </a:r>
            </a:p>
          </p:txBody>
        </p:sp>
        <p:sp>
          <p:nvSpPr>
            <p:cNvPr id="26684" name="Rectangle 50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F0</a:t>
              </a:r>
            </a:p>
          </p:txBody>
        </p:sp>
        <p:sp>
          <p:nvSpPr>
            <p:cNvPr id="26685" name="Rectangle 51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6686" name="Rectangle 52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6687" name="Rectangle 53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6688" name="Rectangle 54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DIVD F2,F10,F6</a:t>
              </a:r>
            </a:p>
          </p:txBody>
        </p:sp>
        <p:sp>
          <p:nvSpPr>
            <p:cNvPr id="26689" name="Rectangle 55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ADDD F10,F4,F0</a:t>
              </a:r>
            </a:p>
          </p:txBody>
        </p:sp>
        <p:sp>
          <p:nvSpPr>
            <p:cNvPr id="26690" name="Rectangle 56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LD F0,10(R2)</a:t>
              </a:r>
            </a:p>
          </p:txBody>
        </p:sp>
        <p:sp>
          <p:nvSpPr>
            <p:cNvPr id="26691" name="Rectangle 57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6692" name="Rectangle 58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6693" name="Rectangle 59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</p:grpSp>
      <p:sp>
        <p:nvSpPr>
          <p:cNvPr id="26649" name="Line 60"/>
          <p:cNvSpPr>
            <a:spLocks noChangeShapeType="1"/>
          </p:cNvSpPr>
          <p:nvPr/>
        </p:nvSpPr>
        <p:spPr bwMode="auto">
          <a:xfrm>
            <a:off x="4953000" y="3391272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51" name="Freeform 62"/>
          <p:cNvSpPr>
            <a:spLocks/>
          </p:cNvSpPr>
          <p:nvPr/>
        </p:nvSpPr>
        <p:spPr bwMode="auto">
          <a:xfrm>
            <a:off x="7467600" y="2209800"/>
            <a:ext cx="609600" cy="3845173"/>
          </a:xfrm>
          <a:custGeom>
            <a:avLst/>
            <a:gdLst>
              <a:gd name="T0" fmla="*/ 2147483647 w 576"/>
              <a:gd name="T1" fmla="*/ 2147483647 h 2832"/>
              <a:gd name="T2" fmla="*/ 2147483647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52" name="Line 63"/>
          <p:cNvSpPr>
            <a:spLocks noChangeShapeType="1"/>
          </p:cNvSpPr>
          <p:nvPr/>
        </p:nvSpPr>
        <p:spPr bwMode="auto">
          <a:xfrm flipH="1">
            <a:off x="4953000" y="5673973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53" name="Line 64"/>
          <p:cNvSpPr>
            <a:spLocks noChangeShapeType="1"/>
          </p:cNvSpPr>
          <p:nvPr/>
        </p:nvSpPr>
        <p:spPr bwMode="auto">
          <a:xfrm flipH="1">
            <a:off x="1716088" y="5669211"/>
            <a:ext cx="7937" cy="4016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56" name="AutoShape 67"/>
          <p:cNvSpPr>
            <a:spLocks noChangeArrowheads="1"/>
          </p:cNvSpPr>
          <p:nvPr/>
        </p:nvSpPr>
        <p:spPr bwMode="auto">
          <a:xfrm flipV="1">
            <a:off x="8426450" y="1638672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6657" name="Text Box 68"/>
          <p:cNvSpPr txBox="1">
            <a:spLocks noChangeArrowheads="1"/>
          </p:cNvSpPr>
          <p:nvPr/>
        </p:nvSpPr>
        <p:spPr bwMode="auto">
          <a:xfrm>
            <a:off x="8253017" y="2856563"/>
            <a:ext cx="804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Oldest</a:t>
            </a:r>
          </a:p>
        </p:txBody>
      </p:sp>
      <p:sp>
        <p:nvSpPr>
          <p:cNvPr id="26658" name="Text Box 69"/>
          <p:cNvSpPr txBox="1">
            <a:spLocks noChangeArrowheads="1"/>
          </p:cNvSpPr>
          <p:nvPr/>
        </p:nvSpPr>
        <p:spPr bwMode="auto">
          <a:xfrm>
            <a:off x="8202394" y="1256363"/>
            <a:ext cx="90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Newest</a:t>
            </a:r>
          </a:p>
        </p:txBody>
      </p:sp>
      <p:grpSp>
        <p:nvGrpSpPr>
          <p:cNvPr id="26659" name="Group 70"/>
          <p:cNvGrpSpPr>
            <a:grpSpLocks/>
          </p:cNvGrpSpPr>
          <p:nvPr/>
        </p:nvGrpSpPr>
        <p:grpSpPr bwMode="auto">
          <a:xfrm rot="-5400000">
            <a:off x="1295400" y="994047"/>
            <a:ext cx="914400" cy="1219200"/>
            <a:chOff x="1872" y="1584"/>
            <a:chExt cx="576" cy="864"/>
          </a:xfrm>
        </p:grpSpPr>
        <p:sp>
          <p:nvSpPr>
            <p:cNvPr id="26675" name="Rectangle 7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6676" name="Rectangle 7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6677" name="Rectangle 7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6678" name="Rectangle 7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6679" name="Rectangle 7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6680" name="Rectangle 7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6661" name="Line 78"/>
          <p:cNvSpPr>
            <a:spLocks noChangeShapeType="1"/>
          </p:cNvSpPr>
          <p:nvPr/>
        </p:nvSpPr>
        <p:spPr bwMode="auto">
          <a:xfrm>
            <a:off x="7010400" y="4530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62" name="Text Box 79"/>
          <p:cNvSpPr txBox="1">
            <a:spLocks noChangeArrowheads="1"/>
          </p:cNvSpPr>
          <p:nvPr/>
        </p:nvSpPr>
        <p:spPr bwMode="auto">
          <a:xfrm>
            <a:off x="6289400" y="4605864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26665" name="Line 82"/>
          <p:cNvSpPr>
            <a:spLocks noChangeShapeType="1"/>
          </p:cNvSpPr>
          <p:nvPr/>
        </p:nvSpPr>
        <p:spPr bwMode="auto">
          <a:xfrm flipH="1">
            <a:off x="7010400" y="5673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66" name="Line 83"/>
          <p:cNvSpPr>
            <a:spLocks noChangeShapeType="1"/>
          </p:cNvSpPr>
          <p:nvPr/>
        </p:nvSpPr>
        <p:spPr bwMode="auto">
          <a:xfrm>
            <a:off x="2362200" y="1410072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6667" name="Rectangle 84"/>
          <p:cNvSpPr>
            <a:spLocks noChangeArrowheads="1"/>
          </p:cNvSpPr>
          <p:nvPr/>
        </p:nvSpPr>
        <p:spPr bwMode="auto">
          <a:xfrm>
            <a:off x="6400800" y="4911973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1 </a:t>
            </a:r>
            <a:r>
              <a:rPr lang="zh-TW" altLang="en-US" sz="1600" b="1" dirty="0">
                <a:latin typeface="+mn-lt"/>
                <a:ea typeface="新細明體" panose="02020500000000000000" pitchFamily="18" charset="-120"/>
              </a:rPr>
              <a:t>10+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26668" name="Rectangle 85"/>
          <p:cNvSpPr>
            <a:spLocks noChangeArrowheads="1"/>
          </p:cNvSpPr>
          <p:nvPr/>
        </p:nvSpPr>
        <p:spPr bwMode="auto">
          <a:xfrm>
            <a:off x="6400800" y="5165973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6669" name="Rectangle 86"/>
          <p:cNvSpPr>
            <a:spLocks noChangeArrowheads="1"/>
          </p:cNvSpPr>
          <p:nvPr/>
        </p:nvSpPr>
        <p:spPr bwMode="auto">
          <a:xfrm>
            <a:off x="6400800" y="5140573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  <a:r>
              <a:rPr lang="zh-TW" altLang="en-US" sz="1600" b="1" dirty="0" smtClean="0">
                <a:latin typeface="+mn-lt"/>
                <a:ea typeface="新細明體" panose="02020500000000000000" pitchFamily="18" charset="-120"/>
              </a:rPr>
              <a:t>  </a:t>
            </a:r>
            <a:r>
              <a:rPr lang="zh-TW" altLang="en-US" sz="1600" b="1" dirty="0">
                <a:latin typeface="+mn-lt"/>
                <a:ea typeface="新細明體" panose="02020500000000000000" pitchFamily="18" charset="-120"/>
              </a:rPr>
              <a:t>0+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R3</a:t>
            </a:r>
          </a:p>
        </p:txBody>
      </p:sp>
      <p:sp>
        <p:nvSpPr>
          <p:cNvPr id="26670" name="Rectangle 87"/>
          <p:cNvSpPr>
            <a:spLocks noChangeArrowheads="1"/>
          </p:cNvSpPr>
          <p:nvPr/>
        </p:nvSpPr>
        <p:spPr bwMode="auto">
          <a:xfrm>
            <a:off x="6400800" y="5369173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6671" name="Line 88"/>
          <p:cNvSpPr>
            <a:spLocks noChangeShapeType="1"/>
          </p:cNvSpPr>
          <p:nvPr/>
        </p:nvSpPr>
        <p:spPr bwMode="auto">
          <a:xfrm>
            <a:off x="6876256" y="4911973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6273799" y="3923764"/>
            <a:ext cx="1644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To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6" name="Text Box 76"/>
          <p:cNvSpPr txBox="1">
            <a:spLocks noChangeArrowheads="1"/>
          </p:cNvSpPr>
          <p:nvPr/>
        </p:nvSpPr>
        <p:spPr bwMode="auto">
          <a:xfrm>
            <a:off x="6228184" y="4221817"/>
            <a:ext cx="17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From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171175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8" name="Text Box 65"/>
          <p:cNvSpPr txBox="1">
            <a:spLocks noChangeArrowheads="1"/>
          </p:cNvSpPr>
          <p:nvPr/>
        </p:nvSpPr>
        <p:spPr bwMode="auto">
          <a:xfrm>
            <a:off x="3393800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99" name="Text Box 86"/>
          <p:cNvSpPr txBox="1">
            <a:spLocks noChangeArrowheads="1"/>
          </p:cNvSpPr>
          <p:nvPr/>
        </p:nvSpPr>
        <p:spPr bwMode="auto">
          <a:xfrm>
            <a:off x="1964282" y="3579347"/>
            <a:ext cx="1527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Registers</a:t>
            </a:r>
          </a:p>
        </p:txBody>
      </p:sp>
      <p:grpSp>
        <p:nvGrpSpPr>
          <p:cNvPr id="100" name="Group 23"/>
          <p:cNvGrpSpPr>
            <a:grpSpLocks/>
          </p:cNvGrpSpPr>
          <p:nvPr/>
        </p:nvGrpSpPr>
        <p:grpSpPr bwMode="auto">
          <a:xfrm>
            <a:off x="3505200" y="3773984"/>
            <a:ext cx="2209800" cy="406400"/>
            <a:chOff x="3456" y="1456"/>
            <a:chExt cx="1392" cy="256"/>
          </a:xfrm>
        </p:grpSpPr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103" name="Text Box 61"/>
          <p:cNvSpPr txBox="1">
            <a:spLocks noChangeArrowheads="1"/>
          </p:cNvSpPr>
          <p:nvPr/>
        </p:nvSpPr>
        <p:spPr bwMode="auto">
          <a:xfrm>
            <a:off x="6880959" y="939021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Done?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946525" y="939021"/>
            <a:ext cx="1675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dirty="0" smtClean="0">
                <a:latin typeface="+mn-lt"/>
                <a:ea typeface="新細明體" panose="02020500000000000000" pitchFamily="18" charset="-120"/>
              </a:rPr>
              <a:t>value          </a:t>
            </a:r>
            <a:r>
              <a:rPr lang="en-US" altLang="zh-TW" sz="1800" dirty="0" err="1">
                <a:latin typeface="+mn-lt"/>
                <a:ea typeface="新細明體" panose="02020500000000000000" pitchFamily="18" charset="-120"/>
              </a:rPr>
              <a:t>instn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352800" y="939021"/>
            <a:ext cx="586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106" name="Text Box 85"/>
          <p:cNvSpPr txBox="1">
            <a:spLocks noChangeArrowheads="1"/>
          </p:cNvSpPr>
          <p:nvPr/>
        </p:nvSpPr>
        <p:spPr bwMode="auto">
          <a:xfrm>
            <a:off x="1896615" y="2114853"/>
            <a:ext cx="1739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Reorder Buffer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8" name="Text Box 89"/>
          <p:cNvSpPr txBox="1">
            <a:spLocks noChangeArrowheads="1"/>
          </p:cNvSpPr>
          <p:nvPr/>
        </p:nvSpPr>
        <p:spPr bwMode="auto">
          <a:xfrm>
            <a:off x="7070725" y="4542086"/>
            <a:ext cx="77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load</a:t>
            </a:r>
          </a:p>
        </p:txBody>
      </p:sp>
      <p:sp>
        <p:nvSpPr>
          <p:cNvPr id="109" name="Text Box 90"/>
          <p:cNvSpPr txBox="1">
            <a:spLocks noChangeArrowheads="1"/>
          </p:cNvSpPr>
          <p:nvPr/>
        </p:nvSpPr>
        <p:spPr bwMode="auto">
          <a:xfrm>
            <a:off x="7070725" y="3707185"/>
            <a:ext cx="833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For store</a:t>
            </a:r>
          </a:p>
        </p:txBody>
      </p:sp>
    </p:spTree>
    <p:extLst>
      <p:ext uri="{BB962C8B-B14F-4D97-AF65-F5344CB8AC3E}">
        <p14:creationId xmlns:p14="http://schemas.microsoft.com/office/powerpoint/2010/main" val="349528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Group 2"/>
          <p:cNvGrpSpPr>
            <a:grpSpLocks/>
          </p:cNvGrpSpPr>
          <p:nvPr/>
        </p:nvGrpSpPr>
        <p:grpSpPr bwMode="auto">
          <a:xfrm>
            <a:off x="3505200" y="4378573"/>
            <a:ext cx="2514600" cy="406400"/>
            <a:chOff x="2064" y="2928"/>
            <a:chExt cx="1584" cy="256"/>
          </a:xfrm>
        </p:grpSpPr>
        <p:sp>
          <p:nvSpPr>
            <p:cNvPr id="27737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3 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DIVD     </a:t>
              </a:r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ADD1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,R(F6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27738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7739" name="Rectangle 5"/>
            <p:cNvSpPr>
              <a:spLocks noChangeArrowheads="1"/>
            </p:cNvSpPr>
            <p:nvPr/>
          </p:nvSpPr>
          <p:spPr bwMode="auto">
            <a:xfrm>
              <a:off x="2356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765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Speculative </a:t>
            </a:r>
            <a:r>
              <a:rPr lang="en-US" altLang="zh-TW" dirty="0" err="1"/>
              <a:t>Tomasulo</a:t>
            </a:r>
            <a:r>
              <a:rPr lang="en-US" altLang="zh-TW" dirty="0"/>
              <a:t> with ROB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22</a:t>
            </a:fld>
            <a:endParaRPr lang="zh-TW" altLang="zh-TW"/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304800" y="6054973"/>
            <a:ext cx="8534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181100" y="5369173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adders</a:t>
            </a:r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4252913" y="5369173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multipliers</a:t>
            </a:r>
          </a:p>
        </p:txBody>
      </p:sp>
      <p:sp>
        <p:nvSpPr>
          <p:cNvPr id="27657" name="Line 11"/>
          <p:cNvSpPr>
            <a:spLocks noChangeShapeType="1"/>
          </p:cNvSpPr>
          <p:nvPr/>
        </p:nvSpPr>
        <p:spPr bwMode="auto">
          <a:xfrm>
            <a:off x="13573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58" name="Line 12"/>
          <p:cNvSpPr>
            <a:spLocks noChangeShapeType="1"/>
          </p:cNvSpPr>
          <p:nvPr/>
        </p:nvSpPr>
        <p:spPr bwMode="auto">
          <a:xfrm>
            <a:off x="20431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>
            <a:off x="44815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60" name="Line 14"/>
          <p:cNvSpPr>
            <a:spLocks noChangeShapeType="1"/>
          </p:cNvSpPr>
          <p:nvPr/>
        </p:nvSpPr>
        <p:spPr bwMode="auto">
          <a:xfrm>
            <a:off x="53959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62" name="Line 16"/>
          <p:cNvSpPr>
            <a:spLocks noChangeShapeType="1"/>
          </p:cNvSpPr>
          <p:nvPr/>
        </p:nvSpPr>
        <p:spPr bwMode="auto">
          <a:xfrm flipV="1">
            <a:off x="2514600" y="4835773"/>
            <a:ext cx="0" cy="1219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63" name="Line 17"/>
          <p:cNvSpPr>
            <a:spLocks noChangeShapeType="1"/>
          </p:cNvSpPr>
          <p:nvPr/>
        </p:nvSpPr>
        <p:spPr bwMode="auto">
          <a:xfrm flipV="1">
            <a:off x="5867400" y="4759573"/>
            <a:ext cx="0" cy="1295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257808" y="1345569"/>
            <a:ext cx="82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Op</a:t>
            </a:r>
          </a:p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27666" name="Freeform 24"/>
          <p:cNvSpPr>
            <a:spLocks/>
          </p:cNvSpPr>
          <p:nvPr/>
        </p:nvSpPr>
        <p:spPr bwMode="auto">
          <a:xfrm>
            <a:off x="4953000" y="3543672"/>
            <a:ext cx="2057400" cy="533400"/>
          </a:xfrm>
          <a:custGeom>
            <a:avLst/>
            <a:gdLst>
              <a:gd name="T0" fmla="*/ 0 w 1296"/>
              <a:gd name="T1" fmla="*/ 0 h 480"/>
              <a:gd name="T2" fmla="*/ 2147483647 w 1296"/>
              <a:gd name="T3" fmla="*/ 0 h 480"/>
              <a:gd name="T4" fmla="*/ 2147483647 w 1296"/>
              <a:gd name="T5" fmla="*/ 2147483647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67" name="Text Box 25"/>
          <p:cNvSpPr txBox="1">
            <a:spLocks noChangeArrowheads="1"/>
          </p:cNvSpPr>
          <p:nvPr/>
        </p:nvSpPr>
        <p:spPr bwMode="auto">
          <a:xfrm>
            <a:off x="7502280" y="1244404"/>
            <a:ext cx="598112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ROB7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ROB6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ROB4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ROB3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ROB2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</a:p>
        </p:txBody>
      </p:sp>
      <p:grpSp>
        <p:nvGrpSpPr>
          <p:cNvPr id="27668" name="Group 26"/>
          <p:cNvGrpSpPr>
            <a:grpSpLocks/>
          </p:cNvGrpSpPr>
          <p:nvPr/>
        </p:nvGrpSpPr>
        <p:grpSpPr bwMode="auto">
          <a:xfrm>
            <a:off x="3505200" y="1257672"/>
            <a:ext cx="3886200" cy="2133600"/>
            <a:chOff x="2208" y="624"/>
            <a:chExt cx="2448" cy="1344"/>
          </a:xfrm>
        </p:grpSpPr>
        <p:grpSp>
          <p:nvGrpSpPr>
            <p:cNvPr id="27704" name="Group 27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27717" name="Rectangle 28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7718" name="Rectangle 29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F0</a:t>
                </a:r>
              </a:p>
            </p:txBody>
          </p:sp>
          <p:sp>
            <p:nvSpPr>
              <p:cNvPr id="27719" name="Rectangle 30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720" name="Rectangle 31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 </a:t>
                </a:r>
              </a:p>
            </p:txBody>
          </p:sp>
          <p:sp>
            <p:nvSpPr>
              <p:cNvPr id="27721" name="Rectangle 32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ST 0(R3),F4</a:t>
                </a:r>
              </a:p>
            </p:txBody>
          </p:sp>
          <p:sp>
            <p:nvSpPr>
              <p:cNvPr id="27722" name="Rectangle 33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ADDD F0,F4,F6</a:t>
                </a:r>
              </a:p>
            </p:txBody>
          </p:sp>
          <p:sp>
            <p:nvSpPr>
              <p:cNvPr id="27723" name="Rectangle 34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 smtClean="0">
                    <a:latin typeface="+mn-lt"/>
                    <a:ea typeface="新細明體" panose="02020500000000000000" pitchFamily="18" charset="-120"/>
                  </a:rPr>
                  <a:t>N</a:t>
                </a:r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724" name="Rectangle 35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7725" name="Rectangle 3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F4</a:t>
                </a:r>
              </a:p>
            </p:txBody>
          </p:sp>
          <p:sp>
            <p:nvSpPr>
              <p:cNvPr id="27726" name="Rectangle 37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M[10]</a:t>
                </a:r>
              </a:p>
            </p:txBody>
          </p:sp>
          <p:sp>
            <p:nvSpPr>
              <p:cNvPr id="27727" name="Rectangle 38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LD F4,0(R3)</a:t>
                </a:r>
              </a:p>
            </p:txBody>
          </p:sp>
          <p:sp>
            <p:nvSpPr>
              <p:cNvPr id="27728" name="Rectangle 39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Y</a:t>
                </a:r>
              </a:p>
            </p:txBody>
          </p:sp>
          <p:sp>
            <p:nvSpPr>
              <p:cNvPr id="27729" name="Rectangle 40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7730" name="Rectangle 41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731" name="Rectangle 42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BNE </a:t>
                </a:r>
                <a:r>
                  <a:rPr lang="en-US" altLang="zh-TW" sz="1800" b="1" dirty="0" smtClean="0">
                    <a:latin typeface="+mn-lt"/>
                    <a:ea typeface="新細明體" panose="02020500000000000000" pitchFamily="18" charset="-120"/>
                  </a:rPr>
                  <a:t>F0,&lt;…&gt;</a:t>
                </a:r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732" name="Rectangle 43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27705" name="Rectangle 44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F2</a:t>
              </a:r>
            </a:p>
          </p:txBody>
        </p:sp>
        <p:sp>
          <p:nvSpPr>
            <p:cNvPr id="27706" name="Rectangle 45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F10</a:t>
              </a:r>
            </a:p>
          </p:txBody>
        </p:sp>
        <p:sp>
          <p:nvSpPr>
            <p:cNvPr id="27707" name="Rectangle 46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F0</a:t>
              </a:r>
            </a:p>
          </p:txBody>
        </p:sp>
        <p:sp>
          <p:nvSpPr>
            <p:cNvPr id="27708" name="Rectangle 47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7709" name="Rectangle 48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7710" name="Rectangle 49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7711" name="Rectangle 50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DIVD F2,F10,F6</a:t>
              </a:r>
            </a:p>
          </p:txBody>
        </p:sp>
        <p:sp>
          <p:nvSpPr>
            <p:cNvPr id="27712" name="Rectangle 51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ADDD F10,F4,F0</a:t>
              </a:r>
            </a:p>
          </p:txBody>
        </p:sp>
        <p:sp>
          <p:nvSpPr>
            <p:cNvPr id="27713" name="Rectangle 52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LD F0,10(R2)</a:t>
              </a:r>
            </a:p>
          </p:txBody>
        </p:sp>
        <p:sp>
          <p:nvSpPr>
            <p:cNvPr id="27714" name="Rectangle 53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7715" name="Rectangle 54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7716" name="Rectangle 55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</p:grpSp>
      <p:sp>
        <p:nvSpPr>
          <p:cNvPr id="27669" name="Line 56"/>
          <p:cNvSpPr>
            <a:spLocks noChangeShapeType="1"/>
          </p:cNvSpPr>
          <p:nvPr/>
        </p:nvSpPr>
        <p:spPr bwMode="auto">
          <a:xfrm>
            <a:off x="4953000" y="3391272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71" name="Freeform 58"/>
          <p:cNvSpPr>
            <a:spLocks/>
          </p:cNvSpPr>
          <p:nvPr/>
        </p:nvSpPr>
        <p:spPr bwMode="auto">
          <a:xfrm>
            <a:off x="7467600" y="2209800"/>
            <a:ext cx="609600" cy="3861048"/>
          </a:xfrm>
          <a:custGeom>
            <a:avLst/>
            <a:gdLst>
              <a:gd name="T0" fmla="*/ 2147483647 w 576"/>
              <a:gd name="T1" fmla="*/ 2147483647 h 2832"/>
              <a:gd name="T2" fmla="*/ 2147483647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2" name="Line 59"/>
          <p:cNvSpPr>
            <a:spLocks noChangeShapeType="1"/>
          </p:cNvSpPr>
          <p:nvPr/>
        </p:nvSpPr>
        <p:spPr bwMode="auto">
          <a:xfrm flipH="1">
            <a:off x="4953000" y="5673973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73" name="Line 60"/>
          <p:cNvSpPr>
            <a:spLocks noChangeShapeType="1"/>
          </p:cNvSpPr>
          <p:nvPr/>
        </p:nvSpPr>
        <p:spPr bwMode="auto">
          <a:xfrm flipH="1">
            <a:off x="1716088" y="5669211"/>
            <a:ext cx="7937" cy="4016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76" name="AutoShape 63"/>
          <p:cNvSpPr>
            <a:spLocks noChangeArrowheads="1"/>
          </p:cNvSpPr>
          <p:nvPr/>
        </p:nvSpPr>
        <p:spPr bwMode="auto">
          <a:xfrm flipV="1">
            <a:off x="8426450" y="1638672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7677" name="Text Box 64"/>
          <p:cNvSpPr txBox="1">
            <a:spLocks noChangeArrowheads="1"/>
          </p:cNvSpPr>
          <p:nvPr/>
        </p:nvSpPr>
        <p:spPr bwMode="auto">
          <a:xfrm>
            <a:off x="8253017" y="2856563"/>
            <a:ext cx="804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Oldest</a:t>
            </a:r>
          </a:p>
        </p:txBody>
      </p:sp>
      <p:sp>
        <p:nvSpPr>
          <p:cNvPr id="27678" name="Text Box 65"/>
          <p:cNvSpPr txBox="1">
            <a:spLocks noChangeArrowheads="1"/>
          </p:cNvSpPr>
          <p:nvPr/>
        </p:nvSpPr>
        <p:spPr bwMode="auto">
          <a:xfrm>
            <a:off x="8202394" y="1256363"/>
            <a:ext cx="90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Newest</a:t>
            </a:r>
          </a:p>
        </p:txBody>
      </p:sp>
      <p:grpSp>
        <p:nvGrpSpPr>
          <p:cNvPr id="27679" name="Group 66"/>
          <p:cNvGrpSpPr>
            <a:grpSpLocks/>
          </p:cNvGrpSpPr>
          <p:nvPr/>
        </p:nvGrpSpPr>
        <p:grpSpPr bwMode="auto">
          <a:xfrm rot="-5400000">
            <a:off x="1295400" y="994047"/>
            <a:ext cx="914400" cy="1219200"/>
            <a:chOff x="1872" y="1584"/>
            <a:chExt cx="576" cy="864"/>
          </a:xfrm>
        </p:grpSpPr>
        <p:sp>
          <p:nvSpPr>
            <p:cNvPr id="27698" name="Rectangle 67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7699" name="Rectangle 68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7700" name="Rectangle 69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7701" name="Rectangle 70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7702" name="Rectangle 71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7703" name="Rectangle 72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7681" name="Line 74"/>
          <p:cNvSpPr>
            <a:spLocks noChangeShapeType="1"/>
          </p:cNvSpPr>
          <p:nvPr/>
        </p:nvSpPr>
        <p:spPr bwMode="auto">
          <a:xfrm>
            <a:off x="7010400" y="4530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7682" name="Group 75"/>
          <p:cNvGrpSpPr>
            <a:grpSpLocks/>
          </p:cNvGrpSpPr>
          <p:nvPr/>
        </p:nvGrpSpPr>
        <p:grpSpPr bwMode="auto">
          <a:xfrm>
            <a:off x="6400800" y="4911973"/>
            <a:ext cx="1066800" cy="762000"/>
            <a:chOff x="4320" y="3360"/>
            <a:chExt cx="576" cy="480"/>
          </a:xfrm>
        </p:grpSpPr>
        <p:sp>
          <p:nvSpPr>
            <p:cNvPr id="27694" name="Rectangle 76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1</a:t>
              </a:r>
              <a:r>
                <a:rPr lang="zh-TW" altLang="en-US" sz="1600" b="1" dirty="0" smtClean="0">
                  <a:latin typeface="+mn-lt"/>
                  <a:ea typeface="新細明體" panose="02020500000000000000" pitchFamily="18" charset="-120"/>
                </a:rPr>
                <a:t> </a:t>
              </a:r>
              <a:r>
                <a:rPr lang="zh-TW" altLang="en-US" sz="1600" b="1" dirty="0">
                  <a:latin typeface="+mn-lt"/>
                  <a:ea typeface="新細明體" panose="02020500000000000000" pitchFamily="18" charset="-120"/>
                </a:rPr>
                <a:t>10+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R2</a:t>
              </a:r>
            </a:p>
          </p:txBody>
        </p:sp>
        <p:sp>
          <p:nvSpPr>
            <p:cNvPr id="27695" name="Rectangle 77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7696" name="Rectangle 78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7697" name="Line 79"/>
            <p:cNvSpPr>
              <a:spLocks noChangeShapeType="1"/>
            </p:cNvSpPr>
            <p:nvPr/>
          </p:nvSpPr>
          <p:spPr bwMode="auto">
            <a:xfrm>
              <a:off x="4577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7683" name="Text Box 80"/>
          <p:cNvSpPr txBox="1">
            <a:spLocks noChangeArrowheads="1"/>
          </p:cNvSpPr>
          <p:nvPr/>
        </p:nvSpPr>
        <p:spPr bwMode="auto">
          <a:xfrm>
            <a:off x="6289400" y="4605864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27686" name="Line 83"/>
          <p:cNvSpPr>
            <a:spLocks noChangeShapeType="1"/>
          </p:cNvSpPr>
          <p:nvPr/>
        </p:nvSpPr>
        <p:spPr bwMode="auto">
          <a:xfrm flipH="1">
            <a:off x="7010400" y="5673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87" name="Line 84"/>
          <p:cNvSpPr>
            <a:spLocks noChangeShapeType="1"/>
          </p:cNvSpPr>
          <p:nvPr/>
        </p:nvSpPr>
        <p:spPr bwMode="auto">
          <a:xfrm>
            <a:off x="2362200" y="1410072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7688" name="Rectangle 85"/>
          <p:cNvSpPr>
            <a:spLocks noChangeArrowheads="1"/>
          </p:cNvSpPr>
          <p:nvPr/>
        </p:nvSpPr>
        <p:spPr bwMode="auto">
          <a:xfrm>
            <a:off x="304800" y="42261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2</a:t>
            </a:r>
            <a:r>
              <a:rPr lang="zh-TW" altLang="en-US" sz="1600" b="1" dirty="0" smtClean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ADDD   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R(F4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),</a:t>
            </a:r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LD1</a:t>
            </a:r>
            <a:endParaRPr lang="en-US" altLang="zh-TW" sz="1600" b="1" dirty="0">
              <a:solidFill>
                <a:srgbClr val="00B050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7689" name="Rectangle 86"/>
          <p:cNvSpPr>
            <a:spLocks noChangeArrowheads="1"/>
          </p:cNvSpPr>
          <p:nvPr/>
        </p:nvSpPr>
        <p:spPr bwMode="auto">
          <a:xfrm>
            <a:off x="304800" y="44293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6</a:t>
            </a:r>
            <a:r>
              <a:rPr lang="zh-TW" altLang="en-US" sz="1600" b="1" dirty="0" smtClean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ADDD   </a:t>
            </a:r>
            <a:r>
              <a:rPr lang="en-US" altLang="zh-TW" sz="1600" b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M[10]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,R(F6)</a:t>
            </a:r>
          </a:p>
        </p:txBody>
      </p:sp>
      <p:sp>
        <p:nvSpPr>
          <p:cNvPr id="27690" name="Rectangle 87"/>
          <p:cNvSpPr>
            <a:spLocks noChangeArrowheads="1"/>
          </p:cNvSpPr>
          <p:nvPr/>
        </p:nvSpPr>
        <p:spPr bwMode="auto">
          <a:xfrm>
            <a:off x="304800" y="46325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7691" name="Rectangle 88"/>
          <p:cNvSpPr>
            <a:spLocks noChangeArrowheads="1"/>
          </p:cNvSpPr>
          <p:nvPr/>
        </p:nvSpPr>
        <p:spPr bwMode="auto">
          <a:xfrm>
            <a:off x="770236" y="4226173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7692" name="Text Box 89"/>
          <p:cNvSpPr txBox="1">
            <a:spLocks noChangeArrowheads="1"/>
          </p:cNvSpPr>
          <p:nvPr/>
        </p:nvSpPr>
        <p:spPr bwMode="auto">
          <a:xfrm>
            <a:off x="7070725" y="4542086"/>
            <a:ext cx="77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load</a:t>
            </a:r>
          </a:p>
        </p:txBody>
      </p:sp>
      <p:sp>
        <p:nvSpPr>
          <p:cNvPr id="27693" name="Text Box 90"/>
          <p:cNvSpPr txBox="1">
            <a:spLocks noChangeArrowheads="1"/>
          </p:cNvSpPr>
          <p:nvPr/>
        </p:nvSpPr>
        <p:spPr bwMode="auto">
          <a:xfrm>
            <a:off x="7070725" y="3707185"/>
            <a:ext cx="833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store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6273799" y="3923764"/>
            <a:ext cx="1644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To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5" name="Text Box 76"/>
          <p:cNvSpPr txBox="1">
            <a:spLocks noChangeArrowheads="1"/>
          </p:cNvSpPr>
          <p:nvPr/>
        </p:nvSpPr>
        <p:spPr bwMode="auto">
          <a:xfrm>
            <a:off x="6228184" y="4221817"/>
            <a:ext cx="17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From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6" name="Text Box 64"/>
          <p:cNvSpPr txBox="1">
            <a:spLocks noChangeArrowheads="1"/>
          </p:cNvSpPr>
          <p:nvPr/>
        </p:nvSpPr>
        <p:spPr bwMode="auto">
          <a:xfrm>
            <a:off x="171175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7" name="Text Box 65"/>
          <p:cNvSpPr txBox="1">
            <a:spLocks noChangeArrowheads="1"/>
          </p:cNvSpPr>
          <p:nvPr/>
        </p:nvSpPr>
        <p:spPr bwMode="auto">
          <a:xfrm>
            <a:off x="3393800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98" name="Text Box 86"/>
          <p:cNvSpPr txBox="1">
            <a:spLocks noChangeArrowheads="1"/>
          </p:cNvSpPr>
          <p:nvPr/>
        </p:nvSpPr>
        <p:spPr bwMode="auto">
          <a:xfrm>
            <a:off x="1964282" y="3579347"/>
            <a:ext cx="1527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Registers</a:t>
            </a:r>
          </a:p>
        </p:txBody>
      </p:sp>
      <p:grpSp>
        <p:nvGrpSpPr>
          <p:cNvPr id="99" name="Group 23"/>
          <p:cNvGrpSpPr>
            <a:grpSpLocks/>
          </p:cNvGrpSpPr>
          <p:nvPr/>
        </p:nvGrpSpPr>
        <p:grpSpPr bwMode="auto">
          <a:xfrm>
            <a:off x="3505200" y="3773984"/>
            <a:ext cx="2209800" cy="406400"/>
            <a:chOff x="3456" y="1456"/>
            <a:chExt cx="1392" cy="256"/>
          </a:xfrm>
        </p:grpSpPr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102" name="Text Box 61"/>
          <p:cNvSpPr txBox="1">
            <a:spLocks noChangeArrowheads="1"/>
          </p:cNvSpPr>
          <p:nvPr/>
        </p:nvSpPr>
        <p:spPr bwMode="auto">
          <a:xfrm>
            <a:off x="6880959" y="939021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Done?</a:t>
            </a:r>
          </a:p>
        </p:txBody>
      </p:sp>
      <p:sp>
        <p:nvSpPr>
          <p:cNvPr id="103" name="Text Box 94"/>
          <p:cNvSpPr txBox="1">
            <a:spLocks noChangeArrowheads="1"/>
          </p:cNvSpPr>
          <p:nvPr/>
        </p:nvSpPr>
        <p:spPr bwMode="auto">
          <a:xfrm>
            <a:off x="3946525" y="939021"/>
            <a:ext cx="1675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dirty="0">
                <a:latin typeface="+mn-lt"/>
              </a:rPr>
              <a:t>v</a:t>
            </a:r>
            <a:r>
              <a:rPr lang="en-US" altLang="zh-TW" sz="1800" dirty="0" smtClean="0">
                <a:latin typeface="+mn-lt"/>
                <a:ea typeface="新細明體" panose="02020500000000000000" pitchFamily="18" charset="-120"/>
              </a:rPr>
              <a:t>alue          </a:t>
            </a:r>
            <a:r>
              <a:rPr lang="en-US" altLang="zh-TW" sz="1800" dirty="0" err="1">
                <a:latin typeface="+mn-lt"/>
                <a:ea typeface="新細明體" panose="02020500000000000000" pitchFamily="18" charset="-120"/>
              </a:rPr>
              <a:t>instn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4" name="Text Box 95"/>
          <p:cNvSpPr txBox="1">
            <a:spLocks noChangeArrowheads="1"/>
          </p:cNvSpPr>
          <p:nvPr/>
        </p:nvSpPr>
        <p:spPr bwMode="auto">
          <a:xfrm>
            <a:off x="3352800" y="939021"/>
            <a:ext cx="586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105" name="Text Box 85"/>
          <p:cNvSpPr txBox="1">
            <a:spLocks noChangeArrowheads="1"/>
          </p:cNvSpPr>
          <p:nvPr/>
        </p:nvSpPr>
        <p:spPr bwMode="auto">
          <a:xfrm>
            <a:off x="1896615" y="2114853"/>
            <a:ext cx="1739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Reorder Buffer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0547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Group 1026"/>
          <p:cNvGrpSpPr>
            <a:grpSpLocks/>
          </p:cNvGrpSpPr>
          <p:nvPr/>
        </p:nvGrpSpPr>
        <p:grpSpPr bwMode="auto">
          <a:xfrm>
            <a:off x="3505200" y="4378573"/>
            <a:ext cx="2514600" cy="406400"/>
            <a:chOff x="2064" y="2928"/>
            <a:chExt cx="1584" cy="256"/>
          </a:xfrm>
        </p:grpSpPr>
        <p:sp>
          <p:nvSpPr>
            <p:cNvPr id="28761" name="Rectangle 1027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3 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DIVD     </a:t>
              </a:r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ADD1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,R(F6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28762" name="Rectangle 1028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63" name="Rectangle 1029"/>
            <p:cNvSpPr>
              <a:spLocks noChangeArrowheads="1"/>
            </p:cNvSpPr>
            <p:nvPr/>
          </p:nvSpPr>
          <p:spPr bwMode="auto">
            <a:xfrm>
              <a:off x="2356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676" name="Rectangle 1030"/>
          <p:cNvSpPr>
            <a:spLocks noChangeArrowheads="1"/>
          </p:cNvSpPr>
          <p:nvPr/>
        </p:nvSpPr>
        <p:spPr bwMode="auto">
          <a:xfrm>
            <a:off x="304800" y="42261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</a:t>
            </a:r>
            <a:r>
              <a:rPr lang="zh-TW" altLang="en-US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2</a:t>
            </a:r>
            <a:r>
              <a:rPr lang="zh-TW" altLang="en-US" sz="1600" b="1" dirty="0" smtClean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ADDD   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R(F4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),</a:t>
            </a:r>
            <a:r>
              <a:rPr lang="en-US" altLang="zh-TW" sz="1600" b="1" dirty="0" smtClean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M[50]</a:t>
            </a:r>
            <a:endParaRPr lang="en-US" altLang="zh-TW" sz="1600" b="1" dirty="0">
              <a:solidFill>
                <a:srgbClr val="FF0000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7" name="Rectangle 1031"/>
          <p:cNvSpPr>
            <a:spLocks noChangeArrowheads="1"/>
          </p:cNvSpPr>
          <p:nvPr/>
        </p:nvSpPr>
        <p:spPr bwMode="auto">
          <a:xfrm>
            <a:off x="304800" y="44293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8" name="Rectangle 1032"/>
          <p:cNvSpPr>
            <a:spLocks noChangeArrowheads="1"/>
          </p:cNvSpPr>
          <p:nvPr/>
        </p:nvSpPr>
        <p:spPr bwMode="auto">
          <a:xfrm>
            <a:off x="304800" y="46325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9" name="Rectangle 1033"/>
          <p:cNvSpPr>
            <a:spLocks noChangeArrowheads="1"/>
          </p:cNvSpPr>
          <p:nvPr/>
        </p:nvSpPr>
        <p:spPr bwMode="auto">
          <a:xfrm>
            <a:off x="755576" y="4226173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80" name="Rectangle 10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Speculative </a:t>
            </a:r>
            <a:r>
              <a:rPr lang="en-US" altLang="zh-TW" dirty="0" err="1"/>
              <a:t>Tomasulo</a:t>
            </a:r>
            <a:r>
              <a:rPr lang="en-US" altLang="zh-TW" dirty="0"/>
              <a:t> with ROB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23</a:t>
            </a:fld>
            <a:endParaRPr lang="zh-TW" altLang="zh-TW"/>
          </a:p>
        </p:txBody>
      </p:sp>
      <p:sp>
        <p:nvSpPr>
          <p:cNvPr id="28681" name="Line 1035"/>
          <p:cNvSpPr>
            <a:spLocks noChangeShapeType="1"/>
          </p:cNvSpPr>
          <p:nvPr/>
        </p:nvSpPr>
        <p:spPr bwMode="auto">
          <a:xfrm>
            <a:off x="304800" y="6054973"/>
            <a:ext cx="8534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3" name="Rectangle 1037"/>
          <p:cNvSpPr>
            <a:spLocks noChangeArrowheads="1"/>
          </p:cNvSpPr>
          <p:nvPr/>
        </p:nvSpPr>
        <p:spPr bwMode="auto">
          <a:xfrm>
            <a:off x="1181100" y="5369173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adders</a:t>
            </a:r>
          </a:p>
        </p:txBody>
      </p:sp>
      <p:sp>
        <p:nvSpPr>
          <p:cNvPr id="28684" name="Rectangle 1038"/>
          <p:cNvSpPr>
            <a:spLocks noChangeArrowheads="1"/>
          </p:cNvSpPr>
          <p:nvPr/>
        </p:nvSpPr>
        <p:spPr bwMode="auto">
          <a:xfrm>
            <a:off x="4252913" y="5369173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multipliers</a:t>
            </a:r>
          </a:p>
        </p:txBody>
      </p:sp>
      <p:sp>
        <p:nvSpPr>
          <p:cNvPr id="28685" name="Line 1039"/>
          <p:cNvSpPr>
            <a:spLocks noChangeShapeType="1"/>
          </p:cNvSpPr>
          <p:nvPr/>
        </p:nvSpPr>
        <p:spPr bwMode="auto">
          <a:xfrm>
            <a:off x="13573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6" name="Line 1040"/>
          <p:cNvSpPr>
            <a:spLocks noChangeShapeType="1"/>
          </p:cNvSpPr>
          <p:nvPr/>
        </p:nvSpPr>
        <p:spPr bwMode="auto">
          <a:xfrm>
            <a:off x="20431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7" name="Line 1041"/>
          <p:cNvSpPr>
            <a:spLocks noChangeShapeType="1"/>
          </p:cNvSpPr>
          <p:nvPr/>
        </p:nvSpPr>
        <p:spPr bwMode="auto">
          <a:xfrm>
            <a:off x="44815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8" name="Line 1042"/>
          <p:cNvSpPr>
            <a:spLocks noChangeShapeType="1"/>
          </p:cNvSpPr>
          <p:nvPr/>
        </p:nvSpPr>
        <p:spPr bwMode="auto">
          <a:xfrm>
            <a:off x="53959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0" name="Line 1044"/>
          <p:cNvSpPr>
            <a:spLocks noChangeShapeType="1"/>
          </p:cNvSpPr>
          <p:nvPr/>
        </p:nvSpPr>
        <p:spPr bwMode="auto">
          <a:xfrm flipV="1">
            <a:off x="2514600" y="4835773"/>
            <a:ext cx="0" cy="1219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1" name="Line 1045"/>
          <p:cNvSpPr>
            <a:spLocks noChangeShapeType="1"/>
          </p:cNvSpPr>
          <p:nvPr/>
        </p:nvSpPr>
        <p:spPr bwMode="auto">
          <a:xfrm flipV="1">
            <a:off x="5867400" y="4759573"/>
            <a:ext cx="0" cy="1295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2" name="Text Box 1046"/>
          <p:cNvSpPr txBox="1">
            <a:spLocks noChangeArrowheads="1"/>
          </p:cNvSpPr>
          <p:nvPr/>
        </p:nvSpPr>
        <p:spPr bwMode="auto">
          <a:xfrm>
            <a:off x="257808" y="1345569"/>
            <a:ext cx="82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Op</a:t>
            </a:r>
          </a:p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28694" name="Freeform 1052"/>
          <p:cNvSpPr>
            <a:spLocks/>
          </p:cNvSpPr>
          <p:nvPr/>
        </p:nvSpPr>
        <p:spPr bwMode="auto">
          <a:xfrm>
            <a:off x="4953000" y="3543672"/>
            <a:ext cx="2057400" cy="533400"/>
          </a:xfrm>
          <a:custGeom>
            <a:avLst/>
            <a:gdLst>
              <a:gd name="T0" fmla="*/ 0 w 1296"/>
              <a:gd name="T1" fmla="*/ 0 h 480"/>
              <a:gd name="T2" fmla="*/ 2147483647 w 1296"/>
              <a:gd name="T3" fmla="*/ 0 h 480"/>
              <a:gd name="T4" fmla="*/ 2147483647 w 1296"/>
              <a:gd name="T5" fmla="*/ 2147483647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5" name="Text Box 1053"/>
          <p:cNvSpPr txBox="1">
            <a:spLocks noChangeArrowheads="1"/>
          </p:cNvSpPr>
          <p:nvPr/>
        </p:nvSpPr>
        <p:spPr bwMode="auto">
          <a:xfrm>
            <a:off x="7502280" y="1244404"/>
            <a:ext cx="598112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ROB7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ROB6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ROB4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ROB3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ROB2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</a:p>
        </p:txBody>
      </p:sp>
      <p:grpSp>
        <p:nvGrpSpPr>
          <p:cNvPr id="28696" name="Group 1054"/>
          <p:cNvGrpSpPr>
            <a:grpSpLocks/>
          </p:cNvGrpSpPr>
          <p:nvPr/>
        </p:nvGrpSpPr>
        <p:grpSpPr bwMode="auto">
          <a:xfrm>
            <a:off x="3505200" y="1257672"/>
            <a:ext cx="3886200" cy="2133600"/>
            <a:chOff x="2208" y="624"/>
            <a:chExt cx="2448" cy="1344"/>
          </a:xfrm>
        </p:grpSpPr>
        <p:grpSp>
          <p:nvGrpSpPr>
            <p:cNvPr id="28728" name="Group 1055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28741" name="Rectangle 1056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8742" name="Rectangle 1057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F0</a:t>
                </a:r>
              </a:p>
            </p:txBody>
          </p:sp>
          <p:sp>
            <p:nvSpPr>
              <p:cNvPr id="28743" name="Rectangle 1058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4" name="Rectangle 1059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5" name="Rectangle 1060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ST 0(R3),F4</a:t>
                </a:r>
              </a:p>
            </p:txBody>
          </p:sp>
          <p:sp>
            <p:nvSpPr>
              <p:cNvPr id="28746" name="Rectangle 1061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ADDD F0,F4,F6</a:t>
                </a:r>
              </a:p>
            </p:txBody>
          </p:sp>
          <p:sp>
            <p:nvSpPr>
              <p:cNvPr id="28747" name="Rectangle 1062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8748" name="Rectangle 1063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 smtClean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Ex</a:t>
                </a:r>
                <a:endParaRPr lang="en-US" altLang="zh-TW" sz="1800" b="1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9" name="Rectangle 1064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F4</a:t>
                </a:r>
              </a:p>
            </p:txBody>
          </p:sp>
          <p:sp>
            <p:nvSpPr>
              <p:cNvPr id="28750" name="Rectangle 1065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M[10]</a:t>
                </a:r>
              </a:p>
            </p:txBody>
          </p:sp>
          <p:sp>
            <p:nvSpPr>
              <p:cNvPr id="28751" name="Rectangle 1066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LD F4,0(R3)</a:t>
                </a:r>
              </a:p>
            </p:txBody>
          </p:sp>
          <p:sp>
            <p:nvSpPr>
              <p:cNvPr id="28752" name="Rectangle 1067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Y</a:t>
                </a:r>
              </a:p>
            </p:txBody>
          </p:sp>
          <p:sp>
            <p:nvSpPr>
              <p:cNvPr id="28753" name="Rectangle 1068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8754" name="Rectangle 1069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5" name="Rectangle 1070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BNE </a:t>
                </a:r>
                <a:r>
                  <a:rPr lang="en-US" altLang="zh-TW" sz="1800" b="1" dirty="0" smtClean="0">
                    <a:latin typeface="+mn-lt"/>
                    <a:ea typeface="新細明體" panose="02020500000000000000" pitchFamily="18" charset="-120"/>
                  </a:rPr>
                  <a:t>F0,&lt;…&gt;</a:t>
                </a:r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6" name="Rectangle 1071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28729" name="Rectangle 1072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F2</a:t>
              </a:r>
            </a:p>
          </p:txBody>
        </p:sp>
        <p:sp>
          <p:nvSpPr>
            <p:cNvPr id="28730" name="Rectangle 1073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F10</a:t>
              </a:r>
            </a:p>
          </p:txBody>
        </p:sp>
        <p:sp>
          <p:nvSpPr>
            <p:cNvPr id="28731" name="Rectangle 1074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 dirty="0">
                  <a:latin typeface="+mn-lt"/>
                  <a:ea typeface="新細明體" panose="02020500000000000000" pitchFamily="18" charset="-120"/>
                </a:rPr>
                <a:t>F0</a:t>
              </a:r>
            </a:p>
          </p:txBody>
        </p:sp>
        <p:sp>
          <p:nvSpPr>
            <p:cNvPr id="28732" name="Rectangle 1075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3" name="Rectangle 1076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4" name="Rectangle 1077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 dirty="0" smtClean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M[50]</a:t>
              </a:r>
              <a:endParaRPr lang="zh-TW" altLang="en-US" sz="1800" b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5" name="Rectangle 1078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DIVD F2,F10,F6</a:t>
              </a:r>
            </a:p>
          </p:txBody>
        </p:sp>
        <p:sp>
          <p:nvSpPr>
            <p:cNvPr id="28736" name="Rectangle 1079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ADDD F10,F4,F0</a:t>
              </a:r>
            </a:p>
          </p:txBody>
        </p:sp>
        <p:sp>
          <p:nvSpPr>
            <p:cNvPr id="28737" name="Rectangle 1080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LD F0,10(R2)</a:t>
              </a:r>
            </a:p>
          </p:txBody>
        </p:sp>
        <p:sp>
          <p:nvSpPr>
            <p:cNvPr id="28738" name="Rectangle 1081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8739" name="Rectangle 1082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8740" name="Rectangle 1083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 dirty="0" smtClean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Y</a:t>
              </a:r>
              <a:endParaRPr lang="en-US" altLang="zh-TW" sz="1800" b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697" name="Line 1084"/>
          <p:cNvSpPr>
            <a:spLocks noChangeShapeType="1"/>
          </p:cNvSpPr>
          <p:nvPr/>
        </p:nvSpPr>
        <p:spPr bwMode="auto">
          <a:xfrm>
            <a:off x="4953000" y="3391272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9" name="Freeform 1086"/>
          <p:cNvSpPr>
            <a:spLocks/>
          </p:cNvSpPr>
          <p:nvPr/>
        </p:nvSpPr>
        <p:spPr bwMode="auto">
          <a:xfrm>
            <a:off x="7467600" y="2209800"/>
            <a:ext cx="609600" cy="3845173"/>
          </a:xfrm>
          <a:custGeom>
            <a:avLst/>
            <a:gdLst>
              <a:gd name="T0" fmla="*/ 2147483647 w 576"/>
              <a:gd name="T1" fmla="*/ 2147483647 h 2832"/>
              <a:gd name="T2" fmla="*/ 2147483647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00" name="Line 1087"/>
          <p:cNvSpPr>
            <a:spLocks noChangeShapeType="1"/>
          </p:cNvSpPr>
          <p:nvPr/>
        </p:nvSpPr>
        <p:spPr bwMode="auto">
          <a:xfrm flipH="1">
            <a:off x="4953000" y="5673973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01" name="Line 1088"/>
          <p:cNvSpPr>
            <a:spLocks noChangeShapeType="1"/>
          </p:cNvSpPr>
          <p:nvPr/>
        </p:nvSpPr>
        <p:spPr bwMode="auto">
          <a:xfrm flipH="1">
            <a:off x="1716088" y="5669211"/>
            <a:ext cx="7937" cy="4016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04" name="AutoShape 1091"/>
          <p:cNvSpPr>
            <a:spLocks noChangeArrowheads="1"/>
          </p:cNvSpPr>
          <p:nvPr/>
        </p:nvSpPr>
        <p:spPr bwMode="auto">
          <a:xfrm flipV="1">
            <a:off x="8426450" y="1638672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705" name="Text Box 1092"/>
          <p:cNvSpPr txBox="1">
            <a:spLocks noChangeArrowheads="1"/>
          </p:cNvSpPr>
          <p:nvPr/>
        </p:nvSpPr>
        <p:spPr bwMode="auto">
          <a:xfrm>
            <a:off x="8253017" y="2856563"/>
            <a:ext cx="804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Oldest</a:t>
            </a:r>
          </a:p>
        </p:txBody>
      </p:sp>
      <p:sp>
        <p:nvSpPr>
          <p:cNvPr id="28706" name="Text Box 1093"/>
          <p:cNvSpPr txBox="1">
            <a:spLocks noChangeArrowheads="1"/>
          </p:cNvSpPr>
          <p:nvPr/>
        </p:nvSpPr>
        <p:spPr bwMode="auto">
          <a:xfrm>
            <a:off x="8202394" y="1256363"/>
            <a:ext cx="90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Newest</a:t>
            </a:r>
          </a:p>
        </p:txBody>
      </p:sp>
      <p:grpSp>
        <p:nvGrpSpPr>
          <p:cNvPr id="28707" name="Group 1094"/>
          <p:cNvGrpSpPr>
            <a:grpSpLocks/>
          </p:cNvGrpSpPr>
          <p:nvPr/>
        </p:nvGrpSpPr>
        <p:grpSpPr bwMode="auto">
          <a:xfrm rot="-5400000">
            <a:off x="1295400" y="994047"/>
            <a:ext cx="914400" cy="1219200"/>
            <a:chOff x="1872" y="1584"/>
            <a:chExt cx="576" cy="864"/>
          </a:xfrm>
        </p:grpSpPr>
        <p:sp>
          <p:nvSpPr>
            <p:cNvPr id="28722" name="Rectangle 1095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3" name="Rectangle 1096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4" name="Rectangle 1097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5" name="Rectangle 1098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6" name="Rectangle 1099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7" name="Rectangle 1100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709" name="Line 1102"/>
          <p:cNvSpPr>
            <a:spLocks noChangeShapeType="1"/>
          </p:cNvSpPr>
          <p:nvPr/>
        </p:nvSpPr>
        <p:spPr bwMode="auto">
          <a:xfrm>
            <a:off x="7010400" y="4530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8710" name="Group 1103"/>
          <p:cNvGrpSpPr>
            <a:grpSpLocks/>
          </p:cNvGrpSpPr>
          <p:nvPr/>
        </p:nvGrpSpPr>
        <p:grpSpPr bwMode="auto">
          <a:xfrm>
            <a:off x="6400800" y="4911973"/>
            <a:ext cx="1066800" cy="762000"/>
            <a:chOff x="4320" y="3360"/>
            <a:chExt cx="576" cy="480"/>
          </a:xfrm>
        </p:grpSpPr>
        <p:sp>
          <p:nvSpPr>
            <p:cNvPr id="28718" name="Rectangle 1104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6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19" name="Rectangle 1105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0" name="Rectangle 1106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1" name="Line 1107"/>
            <p:cNvSpPr>
              <a:spLocks noChangeShapeType="1"/>
            </p:cNvSpPr>
            <p:nvPr/>
          </p:nvSpPr>
          <p:spPr bwMode="auto">
            <a:xfrm>
              <a:off x="4577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8711" name="Text Box 1108"/>
          <p:cNvSpPr txBox="1">
            <a:spLocks noChangeArrowheads="1"/>
          </p:cNvSpPr>
          <p:nvPr/>
        </p:nvSpPr>
        <p:spPr bwMode="auto">
          <a:xfrm>
            <a:off x="6289400" y="4605864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28714" name="Line 1111"/>
          <p:cNvSpPr>
            <a:spLocks noChangeShapeType="1"/>
          </p:cNvSpPr>
          <p:nvPr/>
        </p:nvSpPr>
        <p:spPr bwMode="auto">
          <a:xfrm flipH="1">
            <a:off x="7010400" y="5673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15" name="Line 1112"/>
          <p:cNvSpPr>
            <a:spLocks noChangeShapeType="1"/>
          </p:cNvSpPr>
          <p:nvPr/>
        </p:nvSpPr>
        <p:spPr bwMode="auto">
          <a:xfrm>
            <a:off x="2362200" y="1410072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16" name="Text Box 1113"/>
          <p:cNvSpPr txBox="1">
            <a:spLocks noChangeArrowheads="1"/>
          </p:cNvSpPr>
          <p:nvPr/>
        </p:nvSpPr>
        <p:spPr bwMode="auto">
          <a:xfrm>
            <a:off x="7070725" y="4542086"/>
            <a:ext cx="77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load</a:t>
            </a:r>
          </a:p>
        </p:txBody>
      </p:sp>
      <p:sp>
        <p:nvSpPr>
          <p:cNvPr id="28717" name="Text Box 1114"/>
          <p:cNvSpPr txBox="1">
            <a:spLocks noChangeArrowheads="1"/>
          </p:cNvSpPr>
          <p:nvPr/>
        </p:nvSpPr>
        <p:spPr bwMode="auto">
          <a:xfrm>
            <a:off x="7070725" y="3707185"/>
            <a:ext cx="833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store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6273799" y="3923764"/>
            <a:ext cx="1644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To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5" name="Text Box 76"/>
          <p:cNvSpPr txBox="1">
            <a:spLocks noChangeArrowheads="1"/>
          </p:cNvSpPr>
          <p:nvPr/>
        </p:nvSpPr>
        <p:spPr bwMode="auto">
          <a:xfrm>
            <a:off x="6228184" y="4221817"/>
            <a:ext cx="17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From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6" name="Text Box 64"/>
          <p:cNvSpPr txBox="1">
            <a:spLocks noChangeArrowheads="1"/>
          </p:cNvSpPr>
          <p:nvPr/>
        </p:nvSpPr>
        <p:spPr bwMode="auto">
          <a:xfrm>
            <a:off x="171175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7" name="Text Box 65"/>
          <p:cNvSpPr txBox="1">
            <a:spLocks noChangeArrowheads="1"/>
          </p:cNvSpPr>
          <p:nvPr/>
        </p:nvSpPr>
        <p:spPr bwMode="auto">
          <a:xfrm>
            <a:off x="3393800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98" name="Text Box 86"/>
          <p:cNvSpPr txBox="1">
            <a:spLocks noChangeArrowheads="1"/>
          </p:cNvSpPr>
          <p:nvPr/>
        </p:nvSpPr>
        <p:spPr bwMode="auto">
          <a:xfrm>
            <a:off x="1964282" y="3579347"/>
            <a:ext cx="1527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Registers</a:t>
            </a:r>
          </a:p>
        </p:txBody>
      </p:sp>
      <p:grpSp>
        <p:nvGrpSpPr>
          <p:cNvPr id="99" name="Group 23"/>
          <p:cNvGrpSpPr>
            <a:grpSpLocks/>
          </p:cNvGrpSpPr>
          <p:nvPr/>
        </p:nvGrpSpPr>
        <p:grpSpPr bwMode="auto">
          <a:xfrm>
            <a:off x="3505200" y="3773984"/>
            <a:ext cx="2209800" cy="406400"/>
            <a:chOff x="3456" y="1456"/>
            <a:chExt cx="1392" cy="256"/>
          </a:xfrm>
        </p:grpSpPr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102" name="Text Box 61"/>
          <p:cNvSpPr txBox="1">
            <a:spLocks noChangeArrowheads="1"/>
          </p:cNvSpPr>
          <p:nvPr/>
        </p:nvSpPr>
        <p:spPr bwMode="auto">
          <a:xfrm>
            <a:off x="6880959" y="939021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Done?</a:t>
            </a:r>
          </a:p>
        </p:txBody>
      </p:sp>
      <p:sp>
        <p:nvSpPr>
          <p:cNvPr id="103" name="Text Box 94"/>
          <p:cNvSpPr txBox="1">
            <a:spLocks noChangeArrowheads="1"/>
          </p:cNvSpPr>
          <p:nvPr/>
        </p:nvSpPr>
        <p:spPr bwMode="auto">
          <a:xfrm>
            <a:off x="3946525" y="939021"/>
            <a:ext cx="1675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dirty="0">
                <a:latin typeface="+mn-lt"/>
              </a:rPr>
              <a:t>v</a:t>
            </a:r>
            <a:r>
              <a:rPr lang="en-US" altLang="zh-TW" sz="1800" dirty="0" smtClean="0">
                <a:latin typeface="+mn-lt"/>
                <a:ea typeface="新細明體" panose="02020500000000000000" pitchFamily="18" charset="-120"/>
              </a:rPr>
              <a:t>alue          </a:t>
            </a:r>
            <a:r>
              <a:rPr lang="en-US" altLang="zh-TW" sz="1800" dirty="0" err="1">
                <a:latin typeface="+mn-lt"/>
                <a:ea typeface="新細明體" panose="02020500000000000000" pitchFamily="18" charset="-120"/>
              </a:rPr>
              <a:t>instn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4" name="Text Box 95"/>
          <p:cNvSpPr txBox="1">
            <a:spLocks noChangeArrowheads="1"/>
          </p:cNvSpPr>
          <p:nvPr/>
        </p:nvSpPr>
        <p:spPr bwMode="auto">
          <a:xfrm>
            <a:off x="3352800" y="939021"/>
            <a:ext cx="586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105" name="Text Box 85"/>
          <p:cNvSpPr txBox="1">
            <a:spLocks noChangeArrowheads="1"/>
          </p:cNvSpPr>
          <p:nvPr/>
        </p:nvSpPr>
        <p:spPr bwMode="auto">
          <a:xfrm>
            <a:off x="1896615" y="2114853"/>
            <a:ext cx="1739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Reorder Buffer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7820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Group 1026"/>
          <p:cNvGrpSpPr>
            <a:grpSpLocks/>
          </p:cNvGrpSpPr>
          <p:nvPr/>
        </p:nvGrpSpPr>
        <p:grpSpPr bwMode="auto">
          <a:xfrm>
            <a:off x="3505200" y="4378573"/>
            <a:ext cx="2514600" cy="406400"/>
            <a:chOff x="2064" y="2928"/>
            <a:chExt cx="1584" cy="256"/>
          </a:xfrm>
        </p:grpSpPr>
        <p:sp>
          <p:nvSpPr>
            <p:cNvPr id="28761" name="Rectangle 1027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3 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DIVD     </a:t>
              </a:r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ADD1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,R(F6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28762" name="Rectangle 1028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63" name="Rectangle 1029"/>
            <p:cNvSpPr>
              <a:spLocks noChangeArrowheads="1"/>
            </p:cNvSpPr>
            <p:nvPr/>
          </p:nvSpPr>
          <p:spPr bwMode="auto">
            <a:xfrm>
              <a:off x="2356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676" name="Rectangle 1030"/>
          <p:cNvSpPr>
            <a:spLocks noChangeArrowheads="1"/>
          </p:cNvSpPr>
          <p:nvPr/>
        </p:nvSpPr>
        <p:spPr bwMode="auto">
          <a:xfrm>
            <a:off x="304800" y="42261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 sz="1600" b="1" dirty="0">
              <a:solidFill>
                <a:srgbClr val="00B050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7" name="Rectangle 1031"/>
          <p:cNvSpPr>
            <a:spLocks noChangeArrowheads="1"/>
          </p:cNvSpPr>
          <p:nvPr/>
        </p:nvSpPr>
        <p:spPr bwMode="auto">
          <a:xfrm>
            <a:off x="304800" y="44293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8" name="Rectangle 1032"/>
          <p:cNvSpPr>
            <a:spLocks noChangeArrowheads="1"/>
          </p:cNvSpPr>
          <p:nvPr/>
        </p:nvSpPr>
        <p:spPr bwMode="auto">
          <a:xfrm>
            <a:off x="304800" y="46325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9" name="Rectangle 1033"/>
          <p:cNvSpPr>
            <a:spLocks noChangeArrowheads="1"/>
          </p:cNvSpPr>
          <p:nvPr/>
        </p:nvSpPr>
        <p:spPr bwMode="auto">
          <a:xfrm>
            <a:off x="755576" y="4226173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80" name="Rectangle 10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Speculative </a:t>
            </a:r>
            <a:r>
              <a:rPr lang="en-US" altLang="zh-TW" dirty="0" err="1"/>
              <a:t>Tomasulo</a:t>
            </a:r>
            <a:r>
              <a:rPr lang="en-US" altLang="zh-TW" dirty="0"/>
              <a:t> with ROB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24</a:t>
            </a:fld>
            <a:endParaRPr lang="zh-TW" altLang="zh-TW"/>
          </a:p>
        </p:txBody>
      </p:sp>
      <p:sp>
        <p:nvSpPr>
          <p:cNvPr id="28681" name="Line 1035"/>
          <p:cNvSpPr>
            <a:spLocks noChangeShapeType="1"/>
          </p:cNvSpPr>
          <p:nvPr/>
        </p:nvSpPr>
        <p:spPr bwMode="auto">
          <a:xfrm>
            <a:off x="304800" y="6054973"/>
            <a:ext cx="8534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3" name="Rectangle 1037"/>
          <p:cNvSpPr>
            <a:spLocks noChangeArrowheads="1"/>
          </p:cNvSpPr>
          <p:nvPr/>
        </p:nvSpPr>
        <p:spPr bwMode="auto">
          <a:xfrm>
            <a:off x="1181100" y="5369173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adders</a:t>
            </a:r>
          </a:p>
        </p:txBody>
      </p:sp>
      <p:sp>
        <p:nvSpPr>
          <p:cNvPr id="28684" name="Rectangle 1038"/>
          <p:cNvSpPr>
            <a:spLocks noChangeArrowheads="1"/>
          </p:cNvSpPr>
          <p:nvPr/>
        </p:nvSpPr>
        <p:spPr bwMode="auto">
          <a:xfrm>
            <a:off x="4252913" y="5369173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multipliers</a:t>
            </a:r>
          </a:p>
        </p:txBody>
      </p:sp>
      <p:sp>
        <p:nvSpPr>
          <p:cNvPr id="28685" name="Line 1039"/>
          <p:cNvSpPr>
            <a:spLocks noChangeShapeType="1"/>
          </p:cNvSpPr>
          <p:nvPr/>
        </p:nvSpPr>
        <p:spPr bwMode="auto">
          <a:xfrm>
            <a:off x="13573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6" name="Line 1040"/>
          <p:cNvSpPr>
            <a:spLocks noChangeShapeType="1"/>
          </p:cNvSpPr>
          <p:nvPr/>
        </p:nvSpPr>
        <p:spPr bwMode="auto">
          <a:xfrm>
            <a:off x="20431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7" name="Line 1041"/>
          <p:cNvSpPr>
            <a:spLocks noChangeShapeType="1"/>
          </p:cNvSpPr>
          <p:nvPr/>
        </p:nvSpPr>
        <p:spPr bwMode="auto">
          <a:xfrm>
            <a:off x="44815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8" name="Line 1042"/>
          <p:cNvSpPr>
            <a:spLocks noChangeShapeType="1"/>
          </p:cNvSpPr>
          <p:nvPr/>
        </p:nvSpPr>
        <p:spPr bwMode="auto">
          <a:xfrm>
            <a:off x="53959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0" name="Line 1044"/>
          <p:cNvSpPr>
            <a:spLocks noChangeShapeType="1"/>
          </p:cNvSpPr>
          <p:nvPr/>
        </p:nvSpPr>
        <p:spPr bwMode="auto">
          <a:xfrm flipV="1">
            <a:off x="2514600" y="4835773"/>
            <a:ext cx="0" cy="1219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1" name="Line 1045"/>
          <p:cNvSpPr>
            <a:spLocks noChangeShapeType="1"/>
          </p:cNvSpPr>
          <p:nvPr/>
        </p:nvSpPr>
        <p:spPr bwMode="auto">
          <a:xfrm flipV="1">
            <a:off x="5867400" y="4759573"/>
            <a:ext cx="0" cy="1295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2" name="Text Box 1046"/>
          <p:cNvSpPr txBox="1">
            <a:spLocks noChangeArrowheads="1"/>
          </p:cNvSpPr>
          <p:nvPr/>
        </p:nvSpPr>
        <p:spPr bwMode="auto">
          <a:xfrm>
            <a:off x="257808" y="1345569"/>
            <a:ext cx="82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Op</a:t>
            </a:r>
          </a:p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28694" name="Freeform 1052"/>
          <p:cNvSpPr>
            <a:spLocks/>
          </p:cNvSpPr>
          <p:nvPr/>
        </p:nvSpPr>
        <p:spPr bwMode="auto">
          <a:xfrm>
            <a:off x="4953000" y="3543672"/>
            <a:ext cx="2057400" cy="533400"/>
          </a:xfrm>
          <a:custGeom>
            <a:avLst/>
            <a:gdLst>
              <a:gd name="T0" fmla="*/ 0 w 1296"/>
              <a:gd name="T1" fmla="*/ 0 h 480"/>
              <a:gd name="T2" fmla="*/ 2147483647 w 1296"/>
              <a:gd name="T3" fmla="*/ 0 h 480"/>
              <a:gd name="T4" fmla="*/ 2147483647 w 1296"/>
              <a:gd name="T5" fmla="*/ 2147483647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5" name="Text Box 1053"/>
          <p:cNvSpPr txBox="1">
            <a:spLocks noChangeArrowheads="1"/>
          </p:cNvSpPr>
          <p:nvPr/>
        </p:nvSpPr>
        <p:spPr bwMode="auto">
          <a:xfrm>
            <a:off x="7502280" y="1244404"/>
            <a:ext cx="598112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ROB7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ROB6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ROB4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ROB3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ROB2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</a:p>
        </p:txBody>
      </p:sp>
      <p:grpSp>
        <p:nvGrpSpPr>
          <p:cNvPr id="28696" name="Group 1054"/>
          <p:cNvGrpSpPr>
            <a:grpSpLocks/>
          </p:cNvGrpSpPr>
          <p:nvPr/>
        </p:nvGrpSpPr>
        <p:grpSpPr bwMode="auto">
          <a:xfrm>
            <a:off x="3505200" y="1257672"/>
            <a:ext cx="3886200" cy="2133600"/>
            <a:chOff x="2208" y="624"/>
            <a:chExt cx="2448" cy="1344"/>
          </a:xfrm>
        </p:grpSpPr>
        <p:grpSp>
          <p:nvGrpSpPr>
            <p:cNvPr id="28728" name="Group 1055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28741" name="Rectangle 1056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8742" name="Rectangle 1057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F0</a:t>
                </a:r>
              </a:p>
            </p:txBody>
          </p:sp>
          <p:sp>
            <p:nvSpPr>
              <p:cNvPr id="28743" name="Rectangle 1058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4" name="Rectangle 1059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&lt;</a:t>
                </a:r>
                <a:r>
                  <a:rPr lang="en-US" altLang="zh-TW" sz="18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val2&gt;</a:t>
                </a:r>
              </a:p>
            </p:txBody>
          </p:sp>
          <p:sp>
            <p:nvSpPr>
              <p:cNvPr id="28745" name="Rectangle 1060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ST 0(R3),F4</a:t>
                </a:r>
              </a:p>
            </p:txBody>
          </p:sp>
          <p:sp>
            <p:nvSpPr>
              <p:cNvPr id="28746" name="Rectangle 1061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ADDD F0,F4,F6</a:t>
                </a:r>
              </a:p>
            </p:txBody>
          </p:sp>
          <p:sp>
            <p:nvSpPr>
              <p:cNvPr id="28747" name="Rectangle 1062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8748" name="Rectangle 1063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Y</a:t>
                </a:r>
              </a:p>
            </p:txBody>
          </p:sp>
          <p:sp>
            <p:nvSpPr>
              <p:cNvPr id="28749" name="Rectangle 1064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F4</a:t>
                </a:r>
              </a:p>
            </p:txBody>
          </p:sp>
          <p:sp>
            <p:nvSpPr>
              <p:cNvPr id="28750" name="Rectangle 1065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M[10]</a:t>
                </a:r>
              </a:p>
            </p:txBody>
          </p:sp>
          <p:sp>
            <p:nvSpPr>
              <p:cNvPr id="28751" name="Rectangle 1066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LD F4,0(R3)</a:t>
                </a:r>
              </a:p>
            </p:txBody>
          </p:sp>
          <p:sp>
            <p:nvSpPr>
              <p:cNvPr id="28752" name="Rectangle 1067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Y</a:t>
                </a:r>
              </a:p>
            </p:txBody>
          </p:sp>
          <p:sp>
            <p:nvSpPr>
              <p:cNvPr id="28753" name="Rectangle 1068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8754" name="Rectangle 1069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5" name="Rectangle 1070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BNE </a:t>
                </a:r>
                <a:r>
                  <a:rPr lang="en-US" altLang="zh-TW" sz="1800" b="1" dirty="0" smtClean="0">
                    <a:latin typeface="+mn-lt"/>
                    <a:ea typeface="新細明體" panose="02020500000000000000" pitchFamily="18" charset="-120"/>
                  </a:rPr>
                  <a:t>F0,&lt;…&gt;</a:t>
                </a:r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6" name="Rectangle 1071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28729" name="Rectangle 1072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F2</a:t>
              </a:r>
            </a:p>
          </p:txBody>
        </p:sp>
        <p:sp>
          <p:nvSpPr>
            <p:cNvPr id="28730" name="Rectangle 1073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F10</a:t>
              </a:r>
            </a:p>
          </p:txBody>
        </p:sp>
        <p:sp>
          <p:nvSpPr>
            <p:cNvPr id="28731" name="Rectangle 1074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2" name="Rectangle 1075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3" name="Rectangle 1076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4" name="Rectangle 1077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5" name="Rectangle 1078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DIVD F2,F10,F6</a:t>
              </a:r>
            </a:p>
          </p:txBody>
        </p:sp>
        <p:sp>
          <p:nvSpPr>
            <p:cNvPr id="28736" name="Rectangle 1079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ADDD F10,F4,F0</a:t>
              </a:r>
            </a:p>
          </p:txBody>
        </p:sp>
        <p:sp>
          <p:nvSpPr>
            <p:cNvPr id="28737" name="Rectangle 1080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8" name="Rectangle 1081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8739" name="Rectangle 1082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 dirty="0" smtClean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Ex</a:t>
              </a:r>
              <a:endParaRPr lang="en-US" altLang="zh-TW" sz="1800" b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40" name="Rectangle 1083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697" name="Line 1084"/>
          <p:cNvSpPr>
            <a:spLocks noChangeShapeType="1"/>
          </p:cNvSpPr>
          <p:nvPr/>
        </p:nvSpPr>
        <p:spPr bwMode="auto">
          <a:xfrm>
            <a:off x="4953000" y="3391272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9" name="Freeform 1086"/>
          <p:cNvSpPr>
            <a:spLocks/>
          </p:cNvSpPr>
          <p:nvPr/>
        </p:nvSpPr>
        <p:spPr bwMode="auto">
          <a:xfrm>
            <a:off x="7467600" y="2209800"/>
            <a:ext cx="609600" cy="3845173"/>
          </a:xfrm>
          <a:custGeom>
            <a:avLst/>
            <a:gdLst>
              <a:gd name="T0" fmla="*/ 2147483647 w 576"/>
              <a:gd name="T1" fmla="*/ 2147483647 h 2832"/>
              <a:gd name="T2" fmla="*/ 2147483647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00" name="Line 1087"/>
          <p:cNvSpPr>
            <a:spLocks noChangeShapeType="1"/>
          </p:cNvSpPr>
          <p:nvPr/>
        </p:nvSpPr>
        <p:spPr bwMode="auto">
          <a:xfrm flipH="1">
            <a:off x="4953000" y="5673973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01" name="Line 1088"/>
          <p:cNvSpPr>
            <a:spLocks noChangeShapeType="1"/>
          </p:cNvSpPr>
          <p:nvPr/>
        </p:nvSpPr>
        <p:spPr bwMode="auto">
          <a:xfrm flipH="1">
            <a:off x="1716088" y="5669211"/>
            <a:ext cx="7937" cy="4016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04" name="AutoShape 1091"/>
          <p:cNvSpPr>
            <a:spLocks noChangeArrowheads="1"/>
          </p:cNvSpPr>
          <p:nvPr/>
        </p:nvSpPr>
        <p:spPr bwMode="auto">
          <a:xfrm flipV="1">
            <a:off x="8426450" y="1638672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705" name="Text Box 1092"/>
          <p:cNvSpPr txBox="1">
            <a:spLocks noChangeArrowheads="1"/>
          </p:cNvSpPr>
          <p:nvPr/>
        </p:nvSpPr>
        <p:spPr bwMode="auto">
          <a:xfrm>
            <a:off x="8253017" y="2856563"/>
            <a:ext cx="804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Oldest</a:t>
            </a:r>
          </a:p>
        </p:txBody>
      </p:sp>
      <p:sp>
        <p:nvSpPr>
          <p:cNvPr id="28706" name="Text Box 1093"/>
          <p:cNvSpPr txBox="1">
            <a:spLocks noChangeArrowheads="1"/>
          </p:cNvSpPr>
          <p:nvPr/>
        </p:nvSpPr>
        <p:spPr bwMode="auto">
          <a:xfrm>
            <a:off x="8202394" y="1256363"/>
            <a:ext cx="90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Newest</a:t>
            </a:r>
          </a:p>
        </p:txBody>
      </p:sp>
      <p:grpSp>
        <p:nvGrpSpPr>
          <p:cNvPr id="28707" name="Group 1094"/>
          <p:cNvGrpSpPr>
            <a:grpSpLocks/>
          </p:cNvGrpSpPr>
          <p:nvPr/>
        </p:nvGrpSpPr>
        <p:grpSpPr bwMode="auto">
          <a:xfrm rot="-5400000">
            <a:off x="1295400" y="994047"/>
            <a:ext cx="914400" cy="1219200"/>
            <a:chOff x="1872" y="1584"/>
            <a:chExt cx="576" cy="864"/>
          </a:xfrm>
        </p:grpSpPr>
        <p:sp>
          <p:nvSpPr>
            <p:cNvPr id="28722" name="Rectangle 1095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3" name="Rectangle 1096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4" name="Rectangle 1097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5" name="Rectangle 1098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6" name="Rectangle 1099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7" name="Rectangle 1100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709" name="Line 1102"/>
          <p:cNvSpPr>
            <a:spLocks noChangeShapeType="1"/>
          </p:cNvSpPr>
          <p:nvPr/>
        </p:nvSpPr>
        <p:spPr bwMode="auto">
          <a:xfrm>
            <a:off x="7010400" y="4530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8710" name="Group 1103"/>
          <p:cNvGrpSpPr>
            <a:grpSpLocks/>
          </p:cNvGrpSpPr>
          <p:nvPr/>
        </p:nvGrpSpPr>
        <p:grpSpPr bwMode="auto">
          <a:xfrm>
            <a:off x="6400800" y="4911973"/>
            <a:ext cx="1066800" cy="762000"/>
            <a:chOff x="4320" y="3360"/>
            <a:chExt cx="576" cy="480"/>
          </a:xfrm>
        </p:grpSpPr>
        <p:sp>
          <p:nvSpPr>
            <p:cNvPr id="28718" name="Rectangle 1104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6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19" name="Rectangle 1105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0" name="Rectangle 1106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1" name="Line 1107"/>
            <p:cNvSpPr>
              <a:spLocks noChangeShapeType="1"/>
            </p:cNvSpPr>
            <p:nvPr/>
          </p:nvSpPr>
          <p:spPr bwMode="auto">
            <a:xfrm>
              <a:off x="4577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8711" name="Text Box 1108"/>
          <p:cNvSpPr txBox="1">
            <a:spLocks noChangeArrowheads="1"/>
          </p:cNvSpPr>
          <p:nvPr/>
        </p:nvSpPr>
        <p:spPr bwMode="auto">
          <a:xfrm>
            <a:off x="6289400" y="4605864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28714" name="Line 1111"/>
          <p:cNvSpPr>
            <a:spLocks noChangeShapeType="1"/>
          </p:cNvSpPr>
          <p:nvPr/>
        </p:nvSpPr>
        <p:spPr bwMode="auto">
          <a:xfrm flipH="1">
            <a:off x="7010400" y="5673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15" name="Line 1112"/>
          <p:cNvSpPr>
            <a:spLocks noChangeShapeType="1"/>
          </p:cNvSpPr>
          <p:nvPr/>
        </p:nvSpPr>
        <p:spPr bwMode="auto">
          <a:xfrm>
            <a:off x="2362200" y="1410072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16" name="Text Box 1113"/>
          <p:cNvSpPr txBox="1">
            <a:spLocks noChangeArrowheads="1"/>
          </p:cNvSpPr>
          <p:nvPr/>
        </p:nvSpPr>
        <p:spPr bwMode="auto">
          <a:xfrm>
            <a:off x="7070725" y="4542086"/>
            <a:ext cx="77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load</a:t>
            </a:r>
          </a:p>
        </p:txBody>
      </p:sp>
      <p:sp>
        <p:nvSpPr>
          <p:cNvPr id="28717" name="Text Box 1114"/>
          <p:cNvSpPr txBox="1">
            <a:spLocks noChangeArrowheads="1"/>
          </p:cNvSpPr>
          <p:nvPr/>
        </p:nvSpPr>
        <p:spPr bwMode="auto">
          <a:xfrm>
            <a:off x="7070725" y="3707185"/>
            <a:ext cx="833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store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6273799" y="3923764"/>
            <a:ext cx="1644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To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5" name="Text Box 76"/>
          <p:cNvSpPr txBox="1">
            <a:spLocks noChangeArrowheads="1"/>
          </p:cNvSpPr>
          <p:nvPr/>
        </p:nvSpPr>
        <p:spPr bwMode="auto">
          <a:xfrm>
            <a:off x="6228184" y="4221817"/>
            <a:ext cx="17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From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6" name="Text Box 64"/>
          <p:cNvSpPr txBox="1">
            <a:spLocks noChangeArrowheads="1"/>
          </p:cNvSpPr>
          <p:nvPr/>
        </p:nvSpPr>
        <p:spPr bwMode="auto">
          <a:xfrm>
            <a:off x="171175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7" name="Text Box 65"/>
          <p:cNvSpPr txBox="1">
            <a:spLocks noChangeArrowheads="1"/>
          </p:cNvSpPr>
          <p:nvPr/>
        </p:nvSpPr>
        <p:spPr bwMode="auto">
          <a:xfrm>
            <a:off x="3393800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98" name="Text Box 86"/>
          <p:cNvSpPr txBox="1">
            <a:spLocks noChangeArrowheads="1"/>
          </p:cNvSpPr>
          <p:nvPr/>
        </p:nvSpPr>
        <p:spPr bwMode="auto">
          <a:xfrm>
            <a:off x="1964282" y="3579347"/>
            <a:ext cx="1527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Registers</a:t>
            </a:r>
          </a:p>
        </p:txBody>
      </p:sp>
      <p:grpSp>
        <p:nvGrpSpPr>
          <p:cNvPr id="99" name="Group 23"/>
          <p:cNvGrpSpPr>
            <a:grpSpLocks/>
          </p:cNvGrpSpPr>
          <p:nvPr/>
        </p:nvGrpSpPr>
        <p:grpSpPr bwMode="auto">
          <a:xfrm>
            <a:off x="3505200" y="3773984"/>
            <a:ext cx="2209800" cy="406400"/>
            <a:chOff x="3456" y="1456"/>
            <a:chExt cx="1392" cy="256"/>
          </a:xfrm>
        </p:grpSpPr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600" b="1" dirty="0" smtClean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M[50]</a:t>
              </a:r>
              <a:endParaRPr lang="zh-TW" altLang="en-US" sz="1600" b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102" name="Text Box 61"/>
          <p:cNvSpPr txBox="1">
            <a:spLocks noChangeArrowheads="1"/>
          </p:cNvSpPr>
          <p:nvPr/>
        </p:nvSpPr>
        <p:spPr bwMode="auto">
          <a:xfrm>
            <a:off x="6880959" y="939021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Done?</a:t>
            </a:r>
          </a:p>
        </p:txBody>
      </p:sp>
      <p:sp>
        <p:nvSpPr>
          <p:cNvPr id="103" name="Text Box 94"/>
          <p:cNvSpPr txBox="1">
            <a:spLocks noChangeArrowheads="1"/>
          </p:cNvSpPr>
          <p:nvPr/>
        </p:nvSpPr>
        <p:spPr bwMode="auto">
          <a:xfrm>
            <a:off x="3946525" y="939021"/>
            <a:ext cx="1675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dirty="0">
                <a:latin typeface="+mn-lt"/>
              </a:rPr>
              <a:t>v</a:t>
            </a:r>
            <a:r>
              <a:rPr lang="en-US" altLang="zh-TW" sz="1800" dirty="0" smtClean="0">
                <a:latin typeface="+mn-lt"/>
                <a:ea typeface="新細明體" panose="02020500000000000000" pitchFamily="18" charset="-120"/>
              </a:rPr>
              <a:t>alue          </a:t>
            </a:r>
            <a:r>
              <a:rPr lang="en-US" altLang="zh-TW" sz="1800" dirty="0" err="1">
                <a:latin typeface="+mn-lt"/>
                <a:ea typeface="新細明體" panose="02020500000000000000" pitchFamily="18" charset="-120"/>
              </a:rPr>
              <a:t>instn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4" name="Text Box 95"/>
          <p:cNvSpPr txBox="1">
            <a:spLocks noChangeArrowheads="1"/>
          </p:cNvSpPr>
          <p:nvPr/>
        </p:nvSpPr>
        <p:spPr bwMode="auto">
          <a:xfrm>
            <a:off x="3352800" y="939021"/>
            <a:ext cx="586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105" name="Text Box 85"/>
          <p:cNvSpPr txBox="1">
            <a:spLocks noChangeArrowheads="1"/>
          </p:cNvSpPr>
          <p:nvPr/>
        </p:nvSpPr>
        <p:spPr bwMode="auto">
          <a:xfrm>
            <a:off x="1896615" y="2114853"/>
            <a:ext cx="1739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Reorder Buffer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2" name="Rectangle 1074"/>
          <p:cNvSpPr>
            <a:spLocks noChangeArrowheads="1"/>
          </p:cNvSpPr>
          <p:nvPr/>
        </p:nvSpPr>
        <p:spPr bwMode="auto">
          <a:xfrm>
            <a:off x="3131840" y="3933056"/>
            <a:ext cx="381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F0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04800" y="3225895"/>
            <a:ext cx="258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+mn-lt"/>
              </a:rPr>
              <a:t>Program state changed</a:t>
            </a:r>
            <a:endParaRPr lang="zh-TW" altLang="en-US" sz="2000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直線單箭頭接點 4"/>
          <p:cNvCxnSpPr>
            <a:stCxn id="3" idx="3"/>
          </p:cNvCxnSpPr>
          <p:nvPr/>
        </p:nvCxnSpPr>
        <p:spPr bwMode="auto">
          <a:xfrm>
            <a:off x="2888969" y="3425950"/>
            <a:ext cx="1363944" cy="589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0675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Group 1026"/>
          <p:cNvGrpSpPr>
            <a:grpSpLocks/>
          </p:cNvGrpSpPr>
          <p:nvPr/>
        </p:nvGrpSpPr>
        <p:grpSpPr bwMode="auto">
          <a:xfrm>
            <a:off x="3505200" y="4378573"/>
            <a:ext cx="2514600" cy="406400"/>
            <a:chOff x="2064" y="2928"/>
            <a:chExt cx="1584" cy="256"/>
          </a:xfrm>
        </p:grpSpPr>
        <p:sp>
          <p:nvSpPr>
            <p:cNvPr id="28761" name="Rectangle 1027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3 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DIVD     </a:t>
              </a:r>
              <a:r>
                <a:rPr lang="en-US" altLang="zh-TW" sz="1600" b="1" dirty="0" smtClean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&lt;val1&gt;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,R(F6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28762" name="Rectangle 1028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63" name="Rectangle 1029"/>
            <p:cNvSpPr>
              <a:spLocks noChangeArrowheads="1"/>
            </p:cNvSpPr>
            <p:nvPr/>
          </p:nvSpPr>
          <p:spPr bwMode="auto">
            <a:xfrm>
              <a:off x="2356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676" name="Rectangle 1030"/>
          <p:cNvSpPr>
            <a:spLocks noChangeArrowheads="1"/>
          </p:cNvSpPr>
          <p:nvPr/>
        </p:nvSpPr>
        <p:spPr bwMode="auto">
          <a:xfrm>
            <a:off x="304800" y="42261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 sz="1600" b="1" dirty="0">
              <a:solidFill>
                <a:srgbClr val="00B050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7" name="Rectangle 1031"/>
          <p:cNvSpPr>
            <a:spLocks noChangeArrowheads="1"/>
          </p:cNvSpPr>
          <p:nvPr/>
        </p:nvSpPr>
        <p:spPr bwMode="auto">
          <a:xfrm>
            <a:off x="304800" y="44293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8" name="Rectangle 1032"/>
          <p:cNvSpPr>
            <a:spLocks noChangeArrowheads="1"/>
          </p:cNvSpPr>
          <p:nvPr/>
        </p:nvSpPr>
        <p:spPr bwMode="auto">
          <a:xfrm>
            <a:off x="304800" y="46325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9" name="Rectangle 1033"/>
          <p:cNvSpPr>
            <a:spLocks noChangeArrowheads="1"/>
          </p:cNvSpPr>
          <p:nvPr/>
        </p:nvSpPr>
        <p:spPr bwMode="auto">
          <a:xfrm>
            <a:off x="755576" y="4226173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80" name="Rectangle 10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Speculative </a:t>
            </a:r>
            <a:r>
              <a:rPr lang="en-US" altLang="zh-TW" dirty="0" err="1"/>
              <a:t>Tomasulo</a:t>
            </a:r>
            <a:r>
              <a:rPr lang="en-US" altLang="zh-TW" dirty="0"/>
              <a:t> with ROB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25</a:t>
            </a:fld>
            <a:endParaRPr lang="zh-TW" altLang="zh-TW"/>
          </a:p>
        </p:txBody>
      </p:sp>
      <p:sp>
        <p:nvSpPr>
          <p:cNvPr id="28681" name="Line 1035"/>
          <p:cNvSpPr>
            <a:spLocks noChangeShapeType="1"/>
          </p:cNvSpPr>
          <p:nvPr/>
        </p:nvSpPr>
        <p:spPr bwMode="auto">
          <a:xfrm>
            <a:off x="304800" y="6054973"/>
            <a:ext cx="8534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3" name="Rectangle 1037"/>
          <p:cNvSpPr>
            <a:spLocks noChangeArrowheads="1"/>
          </p:cNvSpPr>
          <p:nvPr/>
        </p:nvSpPr>
        <p:spPr bwMode="auto">
          <a:xfrm>
            <a:off x="1181100" y="5369173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adders</a:t>
            </a:r>
          </a:p>
        </p:txBody>
      </p:sp>
      <p:sp>
        <p:nvSpPr>
          <p:cNvPr id="28684" name="Rectangle 1038"/>
          <p:cNvSpPr>
            <a:spLocks noChangeArrowheads="1"/>
          </p:cNvSpPr>
          <p:nvPr/>
        </p:nvSpPr>
        <p:spPr bwMode="auto">
          <a:xfrm>
            <a:off x="4252913" y="5369173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multipliers</a:t>
            </a:r>
          </a:p>
        </p:txBody>
      </p:sp>
      <p:sp>
        <p:nvSpPr>
          <p:cNvPr id="28685" name="Line 1039"/>
          <p:cNvSpPr>
            <a:spLocks noChangeShapeType="1"/>
          </p:cNvSpPr>
          <p:nvPr/>
        </p:nvSpPr>
        <p:spPr bwMode="auto">
          <a:xfrm>
            <a:off x="13573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6" name="Line 1040"/>
          <p:cNvSpPr>
            <a:spLocks noChangeShapeType="1"/>
          </p:cNvSpPr>
          <p:nvPr/>
        </p:nvSpPr>
        <p:spPr bwMode="auto">
          <a:xfrm>
            <a:off x="20431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7" name="Line 1041"/>
          <p:cNvSpPr>
            <a:spLocks noChangeShapeType="1"/>
          </p:cNvSpPr>
          <p:nvPr/>
        </p:nvSpPr>
        <p:spPr bwMode="auto">
          <a:xfrm>
            <a:off x="44815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8" name="Line 1042"/>
          <p:cNvSpPr>
            <a:spLocks noChangeShapeType="1"/>
          </p:cNvSpPr>
          <p:nvPr/>
        </p:nvSpPr>
        <p:spPr bwMode="auto">
          <a:xfrm>
            <a:off x="53959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0" name="Line 1044"/>
          <p:cNvSpPr>
            <a:spLocks noChangeShapeType="1"/>
          </p:cNvSpPr>
          <p:nvPr/>
        </p:nvSpPr>
        <p:spPr bwMode="auto">
          <a:xfrm flipV="1">
            <a:off x="2514600" y="4835773"/>
            <a:ext cx="0" cy="1219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1" name="Line 1045"/>
          <p:cNvSpPr>
            <a:spLocks noChangeShapeType="1"/>
          </p:cNvSpPr>
          <p:nvPr/>
        </p:nvSpPr>
        <p:spPr bwMode="auto">
          <a:xfrm flipV="1">
            <a:off x="5867400" y="4759573"/>
            <a:ext cx="0" cy="1295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2" name="Text Box 1046"/>
          <p:cNvSpPr txBox="1">
            <a:spLocks noChangeArrowheads="1"/>
          </p:cNvSpPr>
          <p:nvPr/>
        </p:nvSpPr>
        <p:spPr bwMode="auto">
          <a:xfrm>
            <a:off x="257808" y="1345569"/>
            <a:ext cx="82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Op</a:t>
            </a:r>
          </a:p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28694" name="Freeform 1052"/>
          <p:cNvSpPr>
            <a:spLocks/>
          </p:cNvSpPr>
          <p:nvPr/>
        </p:nvSpPr>
        <p:spPr bwMode="auto">
          <a:xfrm>
            <a:off x="4953000" y="3543672"/>
            <a:ext cx="2057400" cy="533400"/>
          </a:xfrm>
          <a:custGeom>
            <a:avLst/>
            <a:gdLst>
              <a:gd name="T0" fmla="*/ 0 w 1296"/>
              <a:gd name="T1" fmla="*/ 0 h 480"/>
              <a:gd name="T2" fmla="*/ 2147483647 w 1296"/>
              <a:gd name="T3" fmla="*/ 0 h 480"/>
              <a:gd name="T4" fmla="*/ 2147483647 w 1296"/>
              <a:gd name="T5" fmla="*/ 2147483647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5" name="Text Box 1053"/>
          <p:cNvSpPr txBox="1">
            <a:spLocks noChangeArrowheads="1"/>
          </p:cNvSpPr>
          <p:nvPr/>
        </p:nvSpPr>
        <p:spPr bwMode="auto">
          <a:xfrm>
            <a:off x="7502280" y="1244404"/>
            <a:ext cx="598112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ROB7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ROB6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ROB4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ROB3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ROB2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</a:p>
        </p:txBody>
      </p:sp>
      <p:grpSp>
        <p:nvGrpSpPr>
          <p:cNvPr id="28696" name="Group 1054"/>
          <p:cNvGrpSpPr>
            <a:grpSpLocks/>
          </p:cNvGrpSpPr>
          <p:nvPr/>
        </p:nvGrpSpPr>
        <p:grpSpPr bwMode="auto">
          <a:xfrm>
            <a:off x="3505200" y="1257672"/>
            <a:ext cx="3886200" cy="2133600"/>
            <a:chOff x="2208" y="624"/>
            <a:chExt cx="2448" cy="1344"/>
          </a:xfrm>
        </p:grpSpPr>
        <p:grpSp>
          <p:nvGrpSpPr>
            <p:cNvPr id="28728" name="Group 1055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28741" name="Rectangle 1056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8742" name="Rectangle 1057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F0</a:t>
                </a:r>
              </a:p>
            </p:txBody>
          </p:sp>
          <p:sp>
            <p:nvSpPr>
              <p:cNvPr id="28743" name="Rectangle 1058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4" name="Rectangle 1059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&lt;</a:t>
                </a:r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val2&gt;</a:t>
                </a:r>
              </a:p>
            </p:txBody>
          </p:sp>
          <p:sp>
            <p:nvSpPr>
              <p:cNvPr id="28745" name="Rectangle 1060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ST 0(R3),F4</a:t>
                </a:r>
              </a:p>
            </p:txBody>
          </p:sp>
          <p:sp>
            <p:nvSpPr>
              <p:cNvPr id="28746" name="Rectangle 1061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ADDD F0,F4,F6</a:t>
                </a:r>
              </a:p>
            </p:txBody>
          </p:sp>
          <p:sp>
            <p:nvSpPr>
              <p:cNvPr id="28747" name="Rectangle 1062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8748" name="Rectangle 1063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Y</a:t>
                </a:r>
              </a:p>
            </p:txBody>
          </p:sp>
          <p:sp>
            <p:nvSpPr>
              <p:cNvPr id="28749" name="Rectangle 1064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F4</a:t>
                </a:r>
              </a:p>
            </p:txBody>
          </p:sp>
          <p:sp>
            <p:nvSpPr>
              <p:cNvPr id="28750" name="Rectangle 1065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M[10]</a:t>
                </a:r>
              </a:p>
            </p:txBody>
          </p:sp>
          <p:sp>
            <p:nvSpPr>
              <p:cNvPr id="28751" name="Rectangle 1066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LD F4,0(R3)</a:t>
                </a:r>
              </a:p>
            </p:txBody>
          </p:sp>
          <p:sp>
            <p:nvSpPr>
              <p:cNvPr id="28752" name="Rectangle 1067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Y</a:t>
                </a:r>
              </a:p>
            </p:txBody>
          </p:sp>
          <p:sp>
            <p:nvSpPr>
              <p:cNvPr id="28753" name="Rectangle 1068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8754" name="Rectangle 1069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5" name="Rectangle 1070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BNE </a:t>
                </a:r>
                <a:r>
                  <a:rPr lang="en-US" altLang="zh-TW" sz="1800" b="1" dirty="0" smtClean="0">
                    <a:latin typeface="+mn-lt"/>
                    <a:ea typeface="新細明體" panose="02020500000000000000" pitchFamily="18" charset="-120"/>
                  </a:rPr>
                  <a:t>F0,&lt;…&gt;</a:t>
                </a:r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6" name="Rectangle 1071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>
                    <a:latin typeface="+mn-lt"/>
                    <a:ea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28729" name="Rectangle 1072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F2</a:t>
              </a:r>
            </a:p>
          </p:txBody>
        </p:sp>
        <p:sp>
          <p:nvSpPr>
            <p:cNvPr id="28730" name="Rectangle 1073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F10</a:t>
              </a:r>
            </a:p>
          </p:txBody>
        </p:sp>
        <p:sp>
          <p:nvSpPr>
            <p:cNvPr id="28731" name="Rectangle 1074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2" name="Rectangle 1075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3" name="Rectangle 1076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 dirty="0" smtClean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&lt;val1&gt;</a:t>
              </a:r>
              <a:endParaRPr lang="zh-TW" altLang="en-US" sz="1800" b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4" name="Rectangle 1077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5" name="Rectangle 1078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DIVD F2,F10,F6</a:t>
              </a:r>
            </a:p>
          </p:txBody>
        </p:sp>
        <p:sp>
          <p:nvSpPr>
            <p:cNvPr id="28736" name="Rectangle 1079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ADDD F10,F4,F0</a:t>
              </a:r>
            </a:p>
          </p:txBody>
        </p:sp>
        <p:sp>
          <p:nvSpPr>
            <p:cNvPr id="28737" name="Rectangle 1080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8" name="Rectangle 1081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8739" name="Rectangle 1082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28740" name="Rectangle 1083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697" name="Line 1084"/>
          <p:cNvSpPr>
            <a:spLocks noChangeShapeType="1"/>
          </p:cNvSpPr>
          <p:nvPr/>
        </p:nvSpPr>
        <p:spPr bwMode="auto">
          <a:xfrm>
            <a:off x="4953000" y="3391272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9" name="Freeform 1086"/>
          <p:cNvSpPr>
            <a:spLocks/>
          </p:cNvSpPr>
          <p:nvPr/>
        </p:nvSpPr>
        <p:spPr bwMode="auto">
          <a:xfrm>
            <a:off x="7467600" y="2209800"/>
            <a:ext cx="609600" cy="3845173"/>
          </a:xfrm>
          <a:custGeom>
            <a:avLst/>
            <a:gdLst>
              <a:gd name="T0" fmla="*/ 2147483647 w 576"/>
              <a:gd name="T1" fmla="*/ 2147483647 h 2832"/>
              <a:gd name="T2" fmla="*/ 2147483647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00" name="Line 1087"/>
          <p:cNvSpPr>
            <a:spLocks noChangeShapeType="1"/>
          </p:cNvSpPr>
          <p:nvPr/>
        </p:nvSpPr>
        <p:spPr bwMode="auto">
          <a:xfrm flipH="1">
            <a:off x="4953000" y="5673973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01" name="Line 1088"/>
          <p:cNvSpPr>
            <a:spLocks noChangeShapeType="1"/>
          </p:cNvSpPr>
          <p:nvPr/>
        </p:nvSpPr>
        <p:spPr bwMode="auto">
          <a:xfrm flipH="1">
            <a:off x="1716088" y="5669211"/>
            <a:ext cx="7937" cy="4016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04" name="AutoShape 1091"/>
          <p:cNvSpPr>
            <a:spLocks noChangeArrowheads="1"/>
          </p:cNvSpPr>
          <p:nvPr/>
        </p:nvSpPr>
        <p:spPr bwMode="auto">
          <a:xfrm flipV="1">
            <a:off x="8426450" y="1638672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705" name="Text Box 1092"/>
          <p:cNvSpPr txBox="1">
            <a:spLocks noChangeArrowheads="1"/>
          </p:cNvSpPr>
          <p:nvPr/>
        </p:nvSpPr>
        <p:spPr bwMode="auto">
          <a:xfrm>
            <a:off x="8253017" y="2856563"/>
            <a:ext cx="804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Oldest</a:t>
            </a:r>
          </a:p>
        </p:txBody>
      </p:sp>
      <p:sp>
        <p:nvSpPr>
          <p:cNvPr id="28706" name="Text Box 1093"/>
          <p:cNvSpPr txBox="1">
            <a:spLocks noChangeArrowheads="1"/>
          </p:cNvSpPr>
          <p:nvPr/>
        </p:nvSpPr>
        <p:spPr bwMode="auto">
          <a:xfrm>
            <a:off x="8202394" y="1256363"/>
            <a:ext cx="90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Newest</a:t>
            </a:r>
          </a:p>
        </p:txBody>
      </p:sp>
      <p:grpSp>
        <p:nvGrpSpPr>
          <p:cNvPr id="28707" name="Group 1094"/>
          <p:cNvGrpSpPr>
            <a:grpSpLocks/>
          </p:cNvGrpSpPr>
          <p:nvPr/>
        </p:nvGrpSpPr>
        <p:grpSpPr bwMode="auto">
          <a:xfrm rot="-5400000">
            <a:off x="1295400" y="994047"/>
            <a:ext cx="914400" cy="1219200"/>
            <a:chOff x="1872" y="1584"/>
            <a:chExt cx="576" cy="864"/>
          </a:xfrm>
        </p:grpSpPr>
        <p:sp>
          <p:nvSpPr>
            <p:cNvPr id="28722" name="Rectangle 1095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3" name="Rectangle 1096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4" name="Rectangle 1097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5" name="Rectangle 1098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6" name="Rectangle 1099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7" name="Rectangle 1100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709" name="Line 1102"/>
          <p:cNvSpPr>
            <a:spLocks noChangeShapeType="1"/>
          </p:cNvSpPr>
          <p:nvPr/>
        </p:nvSpPr>
        <p:spPr bwMode="auto">
          <a:xfrm>
            <a:off x="7010400" y="4530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8710" name="Group 1103"/>
          <p:cNvGrpSpPr>
            <a:grpSpLocks/>
          </p:cNvGrpSpPr>
          <p:nvPr/>
        </p:nvGrpSpPr>
        <p:grpSpPr bwMode="auto">
          <a:xfrm>
            <a:off x="6400800" y="4911973"/>
            <a:ext cx="1066800" cy="762000"/>
            <a:chOff x="4320" y="3360"/>
            <a:chExt cx="576" cy="480"/>
          </a:xfrm>
        </p:grpSpPr>
        <p:sp>
          <p:nvSpPr>
            <p:cNvPr id="28718" name="Rectangle 1104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6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19" name="Rectangle 1105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0" name="Rectangle 1106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1" name="Line 1107"/>
            <p:cNvSpPr>
              <a:spLocks noChangeShapeType="1"/>
            </p:cNvSpPr>
            <p:nvPr/>
          </p:nvSpPr>
          <p:spPr bwMode="auto">
            <a:xfrm>
              <a:off x="4577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8711" name="Text Box 1108"/>
          <p:cNvSpPr txBox="1">
            <a:spLocks noChangeArrowheads="1"/>
          </p:cNvSpPr>
          <p:nvPr/>
        </p:nvSpPr>
        <p:spPr bwMode="auto">
          <a:xfrm>
            <a:off x="6289400" y="4605864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28714" name="Line 1111"/>
          <p:cNvSpPr>
            <a:spLocks noChangeShapeType="1"/>
          </p:cNvSpPr>
          <p:nvPr/>
        </p:nvSpPr>
        <p:spPr bwMode="auto">
          <a:xfrm flipH="1">
            <a:off x="7010400" y="5673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15" name="Line 1112"/>
          <p:cNvSpPr>
            <a:spLocks noChangeShapeType="1"/>
          </p:cNvSpPr>
          <p:nvPr/>
        </p:nvSpPr>
        <p:spPr bwMode="auto">
          <a:xfrm>
            <a:off x="2362200" y="1410072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16" name="Text Box 1113"/>
          <p:cNvSpPr txBox="1">
            <a:spLocks noChangeArrowheads="1"/>
          </p:cNvSpPr>
          <p:nvPr/>
        </p:nvSpPr>
        <p:spPr bwMode="auto">
          <a:xfrm>
            <a:off x="7070725" y="4542086"/>
            <a:ext cx="77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load</a:t>
            </a:r>
          </a:p>
        </p:txBody>
      </p:sp>
      <p:sp>
        <p:nvSpPr>
          <p:cNvPr id="28717" name="Text Box 1114"/>
          <p:cNvSpPr txBox="1">
            <a:spLocks noChangeArrowheads="1"/>
          </p:cNvSpPr>
          <p:nvPr/>
        </p:nvSpPr>
        <p:spPr bwMode="auto">
          <a:xfrm>
            <a:off x="7070725" y="3707185"/>
            <a:ext cx="833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store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6273799" y="3923764"/>
            <a:ext cx="1644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To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5" name="Text Box 76"/>
          <p:cNvSpPr txBox="1">
            <a:spLocks noChangeArrowheads="1"/>
          </p:cNvSpPr>
          <p:nvPr/>
        </p:nvSpPr>
        <p:spPr bwMode="auto">
          <a:xfrm>
            <a:off x="6228184" y="4221817"/>
            <a:ext cx="17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From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6" name="Text Box 64"/>
          <p:cNvSpPr txBox="1">
            <a:spLocks noChangeArrowheads="1"/>
          </p:cNvSpPr>
          <p:nvPr/>
        </p:nvSpPr>
        <p:spPr bwMode="auto">
          <a:xfrm>
            <a:off x="171175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7" name="Text Box 65"/>
          <p:cNvSpPr txBox="1">
            <a:spLocks noChangeArrowheads="1"/>
          </p:cNvSpPr>
          <p:nvPr/>
        </p:nvSpPr>
        <p:spPr bwMode="auto">
          <a:xfrm>
            <a:off x="3393800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98" name="Text Box 86"/>
          <p:cNvSpPr txBox="1">
            <a:spLocks noChangeArrowheads="1"/>
          </p:cNvSpPr>
          <p:nvPr/>
        </p:nvSpPr>
        <p:spPr bwMode="auto">
          <a:xfrm>
            <a:off x="1964282" y="3579347"/>
            <a:ext cx="1527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Registers</a:t>
            </a:r>
          </a:p>
        </p:txBody>
      </p:sp>
      <p:grpSp>
        <p:nvGrpSpPr>
          <p:cNvPr id="99" name="Group 23"/>
          <p:cNvGrpSpPr>
            <a:grpSpLocks/>
          </p:cNvGrpSpPr>
          <p:nvPr/>
        </p:nvGrpSpPr>
        <p:grpSpPr bwMode="auto">
          <a:xfrm>
            <a:off x="3505200" y="3773984"/>
            <a:ext cx="2209800" cy="406400"/>
            <a:chOff x="3456" y="1456"/>
            <a:chExt cx="1392" cy="256"/>
          </a:xfrm>
        </p:grpSpPr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M[50]</a:t>
              </a:r>
              <a:endParaRPr lang="zh-TW" altLang="en-US" sz="1600" b="1" dirty="0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102" name="Text Box 61"/>
          <p:cNvSpPr txBox="1">
            <a:spLocks noChangeArrowheads="1"/>
          </p:cNvSpPr>
          <p:nvPr/>
        </p:nvSpPr>
        <p:spPr bwMode="auto">
          <a:xfrm>
            <a:off x="6880959" y="939021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Done?</a:t>
            </a:r>
          </a:p>
        </p:txBody>
      </p:sp>
      <p:sp>
        <p:nvSpPr>
          <p:cNvPr id="103" name="Text Box 94"/>
          <p:cNvSpPr txBox="1">
            <a:spLocks noChangeArrowheads="1"/>
          </p:cNvSpPr>
          <p:nvPr/>
        </p:nvSpPr>
        <p:spPr bwMode="auto">
          <a:xfrm>
            <a:off x="3946525" y="939021"/>
            <a:ext cx="1675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dirty="0">
                <a:latin typeface="+mn-lt"/>
              </a:rPr>
              <a:t>v</a:t>
            </a:r>
            <a:r>
              <a:rPr lang="en-US" altLang="zh-TW" sz="1800" dirty="0" smtClean="0">
                <a:latin typeface="+mn-lt"/>
                <a:ea typeface="新細明體" panose="02020500000000000000" pitchFamily="18" charset="-120"/>
              </a:rPr>
              <a:t>alue          </a:t>
            </a:r>
            <a:r>
              <a:rPr lang="en-US" altLang="zh-TW" sz="1800" dirty="0" err="1">
                <a:latin typeface="+mn-lt"/>
                <a:ea typeface="新細明體" panose="02020500000000000000" pitchFamily="18" charset="-120"/>
              </a:rPr>
              <a:t>instn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4" name="Text Box 95"/>
          <p:cNvSpPr txBox="1">
            <a:spLocks noChangeArrowheads="1"/>
          </p:cNvSpPr>
          <p:nvPr/>
        </p:nvSpPr>
        <p:spPr bwMode="auto">
          <a:xfrm>
            <a:off x="3352800" y="939021"/>
            <a:ext cx="586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105" name="Text Box 85"/>
          <p:cNvSpPr txBox="1">
            <a:spLocks noChangeArrowheads="1"/>
          </p:cNvSpPr>
          <p:nvPr/>
        </p:nvSpPr>
        <p:spPr bwMode="auto">
          <a:xfrm>
            <a:off x="1896615" y="2114853"/>
            <a:ext cx="1739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Reorder Buffer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1" name="Rectangle 1074"/>
          <p:cNvSpPr>
            <a:spLocks noChangeArrowheads="1"/>
          </p:cNvSpPr>
          <p:nvPr/>
        </p:nvSpPr>
        <p:spPr bwMode="auto">
          <a:xfrm>
            <a:off x="3131840" y="3933056"/>
            <a:ext cx="381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F0</a:t>
            </a:r>
          </a:p>
        </p:txBody>
      </p:sp>
      <p:sp>
        <p:nvSpPr>
          <p:cNvPr id="92" name="AutoShape 189"/>
          <p:cNvSpPr>
            <a:spLocks noChangeArrowheads="1"/>
          </p:cNvSpPr>
          <p:nvPr/>
        </p:nvSpPr>
        <p:spPr bwMode="auto">
          <a:xfrm>
            <a:off x="126387" y="2061323"/>
            <a:ext cx="3555998" cy="1676400"/>
          </a:xfrm>
          <a:prstGeom prst="irregularSeal2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BNE 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mispredicted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181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Group 1026"/>
          <p:cNvGrpSpPr>
            <a:grpSpLocks/>
          </p:cNvGrpSpPr>
          <p:nvPr/>
        </p:nvGrpSpPr>
        <p:grpSpPr bwMode="auto">
          <a:xfrm>
            <a:off x="3505200" y="4378573"/>
            <a:ext cx="2514600" cy="406400"/>
            <a:chOff x="2064" y="2928"/>
            <a:chExt cx="1584" cy="256"/>
          </a:xfrm>
        </p:grpSpPr>
        <p:sp>
          <p:nvSpPr>
            <p:cNvPr id="28761" name="Rectangle 1027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ROB</a:t>
              </a:r>
              <a:r>
                <a:rPr lang="zh-TW" altLang="en-US" sz="1600" b="1" dirty="0" smtClean="0">
                  <a:solidFill>
                    <a:srgbClr val="00B050"/>
                  </a:solidFill>
                  <a:latin typeface="+mn-lt"/>
                  <a:ea typeface="新細明體" panose="02020500000000000000" pitchFamily="18" charset="-120"/>
                </a:rPr>
                <a:t>3 </a:t>
              </a:r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DIVD     &lt;val1&gt;,R(F6</a:t>
              </a:r>
              <a:r>
                <a:rPr lang="en-US" altLang="zh-TW" sz="1600" b="1" dirty="0">
                  <a:latin typeface="+mn-lt"/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28762" name="Rectangle 1028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63" name="Rectangle 1029"/>
            <p:cNvSpPr>
              <a:spLocks noChangeArrowheads="1"/>
            </p:cNvSpPr>
            <p:nvPr/>
          </p:nvSpPr>
          <p:spPr bwMode="auto">
            <a:xfrm>
              <a:off x="2356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676" name="Rectangle 1030"/>
          <p:cNvSpPr>
            <a:spLocks noChangeArrowheads="1"/>
          </p:cNvSpPr>
          <p:nvPr/>
        </p:nvSpPr>
        <p:spPr bwMode="auto">
          <a:xfrm>
            <a:off x="304800" y="42261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 sz="1600" b="1" dirty="0">
              <a:solidFill>
                <a:srgbClr val="00B050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7" name="Rectangle 1031"/>
          <p:cNvSpPr>
            <a:spLocks noChangeArrowheads="1"/>
          </p:cNvSpPr>
          <p:nvPr/>
        </p:nvSpPr>
        <p:spPr bwMode="auto">
          <a:xfrm>
            <a:off x="304800" y="44293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8" name="Rectangle 1032"/>
          <p:cNvSpPr>
            <a:spLocks noChangeArrowheads="1"/>
          </p:cNvSpPr>
          <p:nvPr/>
        </p:nvSpPr>
        <p:spPr bwMode="auto">
          <a:xfrm>
            <a:off x="304800" y="46325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9" name="Rectangle 1033"/>
          <p:cNvSpPr>
            <a:spLocks noChangeArrowheads="1"/>
          </p:cNvSpPr>
          <p:nvPr/>
        </p:nvSpPr>
        <p:spPr bwMode="auto">
          <a:xfrm>
            <a:off x="755576" y="4226173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80" name="Rectangle 10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Speculative </a:t>
            </a:r>
            <a:r>
              <a:rPr lang="en-US" altLang="zh-TW" dirty="0" err="1"/>
              <a:t>Tomasulo</a:t>
            </a:r>
            <a:r>
              <a:rPr lang="en-US" altLang="zh-TW" dirty="0"/>
              <a:t> with ROB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26</a:t>
            </a:fld>
            <a:endParaRPr lang="zh-TW" altLang="zh-TW"/>
          </a:p>
        </p:txBody>
      </p:sp>
      <p:sp>
        <p:nvSpPr>
          <p:cNvPr id="28681" name="Line 1035"/>
          <p:cNvSpPr>
            <a:spLocks noChangeShapeType="1"/>
          </p:cNvSpPr>
          <p:nvPr/>
        </p:nvSpPr>
        <p:spPr bwMode="auto">
          <a:xfrm>
            <a:off x="304800" y="6054973"/>
            <a:ext cx="8534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3" name="Rectangle 1037"/>
          <p:cNvSpPr>
            <a:spLocks noChangeArrowheads="1"/>
          </p:cNvSpPr>
          <p:nvPr/>
        </p:nvSpPr>
        <p:spPr bwMode="auto">
          <a:xfrm>
            <a:off x="1181100" y="5369173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adders</a:t>
            </a:r>
          </a:p>
        </p:txBody>
      </p:sp>
      <p:sp>
        <p:nvSpPr>
          <p:cNvPr id="28684" name="Rectangle 1038"/>
          <p:cNvSpPr>
            <a:spLocks noChangeArrowheads="1"/>
          </p:cNvSpPr>
          <p:nvPr/>
        </p:nvSpPr>
        <p:spPr bwMode="auto">
          <a:xfrm>
            <a:off x="4252913" y="5369173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multipliers</a:t>
            </a:r>
          </a:p>
        </p:txBody>
      </p:sp>
      <p:sp>
        <p:nvSpPr>
          <p:cNvPr id="28685" name="Line 1039"/>
          <p:cNvSpPr>
            <a:spLocks noChangeShapeType="1"/>
          </p:cNvSpPr>
          <p:nvPr/>
        </p:nvSpPr>
        <p:spPr bwMode="auto">
          <a:xfrm>
            <a:off x="13573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6" name="Line 1040"/>
          <p:cNvSpPr>
            <a:spLocks noChangeShapeType="1"/>
          </p:cNvSpPr>
          <p:nvPr/>
        </p:nvSpPr>
        <p:spPr bwMode="auto">
          <a:xfrm>
            <a:off x="20431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7" name="Line 1041"/>
          <p:cNvSpPr>
            <a:spLocks noChangeShapeType="1"/>
          </p:cNvSpPr>
          <p:nvPr/>
        </p:nvSpPr>
        <p:spPr bwMode="auto">
          <a:xfrm>
            <a:off x="44815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8" name="Line 1042"/>
          <p:cNvSpPr>
            <a:spLocks noChangeShapeType="1"/>
          </p:cNvSpPr>
          <p:nvPr/>
        </p:nvSpPr>
        <p:spPr bwMode="auto">
          <a:xfrm>
            <a:off x="53959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0" name="Line 1044"/>
          <p:cNvSpPr>
            <a:spLocks noChangeShapeType="1"/>
          </p:cNvSpPr>
          <p:nvPr/>
        </p:nvSpPr>
        <p:spPr bwMode="auto">
          <a:xfrm flipV="1">
            <a:off x="2514600" y="4835773"/>
            <a:ext cx="0" cy="1219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1" name="Line 1045"/>
          <p:cNvSpPr>
            <a:spLocks noChangeShapeType="1"/>
          </p:cNvSpPr>
          <p:nvPr/>
        </p:nvSpPr>
        <p:spPr bwMode="auto">
          <a:xfrm flipV="1">
            <a:off x="5867400" y="4759573"/>
            <a:ext cx="0" cy="1295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2" name="Text Box 1046"/>
          <p:cNvSpPr txBox="1">
            <a:spLocks noChangeArrowheads="1"/>
          </p:cNvSpPr>
          <p:nvPr/>
        </p:nvSpPr>
        <p:spPr bwMode="auto">
          <a:xfrm>
            <a:off x="257808" y="1345569"/>
            <a:ext cx="82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Op</a:t>
            </a:r>
          </a:p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28694" name="Freeform 1052"/>
          <p:cNvSpPr>
            <a:spLocks/>
          </p:cNvSpPr>
          <p:nvPr/>
        </p:nvSpPr>
        <p:spPr bwMode="auto">
          <a:xfrm>
            <a:off x="4953000" y="3543672"/>
            <a:ext cx="2057400" cy="533400"/>
          </a:xfrm>
          <a:custGeom>
            <a:avLst/>
            <a:gdLst>
              <a:gd name="T0" fmla="*/ 0 w 1296"/>
              <a:gd name="T1" fmla="*/ 0 h 480"/>
              <a:gd name="T2" fmla="*/ 2147483647 w 1296"/>
              <a:gd name="T3" fmla="*/ 0 h 480"/>
              <a:gd name="T4" fmla="*/ 2147483647 w 1296"/>
              <a:gd name="T5" fmla="*/ 2147483647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5" name="Text Box 1053"/>
          <p:cNvSpPr txBox="1">
            <a:spLocks noChangeArrowheads="1"/>
          </p:cNvSpPr>
          <p:nvPr/>
        </p:nvSpPr>
        <p:spPr bwMode="auto">
          <a:xfrm>
            <a:off x="7502280" y="1244404"/>
            <a:ext cx="598112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ROB7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ROB6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ROB4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ROB3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ROB2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</a:p>
        </p:txBody>
      </p:sp>
      <p:grpSp>
        <p:nvGrpSpPr>
          <p:cNvPr id="28696" name="Group 1054"/>
          <p:cNvGrpSpPr>
            <a:grpSpLocks/>
          </p:cNvGrpSpPr>
          <p:nvPr/>
        </p:nvGrpSpPr>
        <p:grpSpPr bwMode="auto">
          <a:xfrm>
            <a:off x="3505200" y="1257672"/>
            <a:ext cx="3886200" cy="2133600"/>
            <a:chOff x="2208" y="624"/>
            <a:chExt cx="2448" cy="1344"/>
          </a:xfrm>
        </p:grpSpPr>
        <p:grpSp>
          <p:nvGrpSpPr>
            <p:cNvPr id="28728" name="Group 1055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28741" name="Rectangle 1056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2" name="Rectangle 1057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3" name="Rectangle 1058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4" name="Rectangle 1059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5" name="Rectangle 1060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6" name="Rectangle 1061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7" name="Rectangle 1062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8" name="Rectangle 1063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9" name="Rectangle 1064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0" name="Rectangle 1065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1" name="Rectangle 1066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2" name="Rectangle 1067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3" name="Rectangle 1068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8754" name="Rectangle 1069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5" name="Rectangle 1070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BNE </a:t>
                </a:r>
                <a:r>
                  <a:rPr lang="en-US" altLang="zh-TW" sz="1800" b="1" dirty="0" smtClean="0">
                    <a:latin typeface="+mn-lt"/>
                    <a:ea typeface="新細明體" panose="02020500000000000000" pitchFamily="18" charset="-120"/>
                  </a:rPr>
                  <a:t>F0,&lt;…&gt;</a:t>
                </a:r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6" name="Rectangle 1071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Y</a:t>
                </a:r>
              </a:p>
            </p:txBody>
          </p:sp>
        </p:grpSp>
        <p:sp>
          <p:nvSpPr>
            <p:cNvPr id="28729" name="Rectangle 1072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F2</a:t>
              </a:r>
            </a:p>
          </p:txBody>
        </p:sp>
        <p:sp>
          <p:nvSpPr>
            <p:cNvPr id="28730" name="Rectangle 1073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F10</a:t>
              </a:r>
            </a:p>
          </p:txBody>
        </p:sp>
        <p:sp>
          <p:nvSpPr>
            <p:cNvPr id="28731" name="Rectangle 1074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2" name="Rectangle 1075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3" name="Rectangle 1076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 dirty="0" smtClean="0">
                  <a:latin typeface="+mn-lt"/>
                  <a:ea typeface="新細明體" panose="02020500000000000000" pitchFamily="18" charset="-120"/>
                </a:rPr>
                <a:t>&lt;val1&gt;</a:t>
              </a:r>
              <a:endParaRPr lang="zh-TW" altLang="en-US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4" name="Rectangle 1077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5" name="Rectangle 1078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DIVD F2,F10,F6</a:t>
              </a:r>
            </a:p>
          </p:txBody>
        </p:sp>
        <p:sp>
          <p:nvSpPr>
            <p:cNvPr id="28736" name="Rectangle 1079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ADDD F10,F4,F0</a:t>
              </a:r>
            </a:p>
          </p:txBody>
        </p:sp>
        <p:sp>
          <p:nvSpPr>
            <p:cNvPr id="28737" name="Rectangle 1080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8" name="Rectangle 1081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28739" name="Rectangle 1082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 dirty="0">
                  <a:latin typeface="+mn-lt"/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28740" name="Rectangle 1083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697" name="Line 1084"/>
          <p:cNvSpPr>
            <a:spLocks noChangeShapeType="1"/>
          </p:cNvSpPr>
          <p:nvPr/>
        </p:nvSpPr>
        <p:spPr bwMode="auto">
          <a:xfrm>
            <a:off x="4953000" y="3391272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9" name="Freeform 1086"/>
          <p:cNvSpPr>
            <a:spLocks/>
          </p:cNvSpPr>
          <p:nvPr/>
        </p:nvSpPr>
        <p:spPr bwMode="auto">
          <a:xfrm>
            <a:off x="7467600" y="2209800"/>
            <a:ext cx="609600" cy="3845173"/>
          </a:xfrm>
          <a:custGeom>
            <a:avLst/>
            <a:gdLst>
              <a:gd name="T0" fmla="*/ 2147483647 w 576"/>
              <a:gd name="T1" fmla="*/ 2147483647 h 2832"/>
              <a:gd name="T2" fmla="*/ 2147483647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00" name="Line 1087"/>
          <p:cNvSpPr>
            <a:spLocks noChangeShapeType="1"/>
          </p:cNvSpPr>
          <p:nvPr/>
        </p:nvSpPr>
        <p:spPr bwMode="auto">
          <a:xfrm flipH="1">
            <a:off x="4953000" y="5673973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01" name="Line 1088"/>
          <p:cNvSpPr>
            <a:spLocks noChangeShapeType="1"/>
          </p:cNvSpPr>
          <p:nvPr/>
        </p:nvSpPr>
        <p:spPr bwMode="auto">
          <a:xfrm flipH="1">
            <a:off x="1716088" y="5669211"/>
            <a:ext cx="7937" cy="4016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04" name="AutoShape 1091"/>
          <p:cNvSpPr>
            <a:spLocks noChangeArrowheads="1"/>
          </p:cNvSpPr>
          <p:nvPr/>
        </p:nvSpPr>
        <p:spPr bwMode="auto">
          <a:xfrm flipV="1">
            <a:off x="8426450" y="1638672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705" name="Text Box 1092"/>
          <p:cNvSpPr txBox="1">
            <a:spLocks noChangeArrowheads="1"/>
          </p:cNvSpPr>
          <p:nvPr/>
        </p:nvSpPr>
        <p:spPr bwMode="auto">
          <a:xfrm>
            <a:off x="8253017" y="2856563"/>
            <a:ext cx="804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Oldest</a:t>
            </a:r>
          </a:p>
        </p:txBody>
      </p:sp>
      <p:sp>
        <p:nvSpPr>
          <p:cNvPr id="28706" name="Text Box 1093"/>
          <p:cNvSpPr txBox="1">
            <a:spLocks noChangeArrowheads="1"/>
          </p:cNvSpPr>
          <p:nvPr/>
        </p:nvSpPr>
        <p:spPr bwMode="auto">
          <a:xfrm>
            <a:off x="8202394" y="1256363"/>
            <a:ext cx="90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Newest</a:t>
            </a:r>
          </a:p>
        </p:txBody>
      </p:sp>
      <p:grpSp>
        <p:nvGrpSpPr>
          <p:cNvPr id="28707" name="Group 1094"/>
          <p:cNvGrpSpPr>
            <a:grpSpLocks/>
          </p:cNvGrpSpPr>
          <p:nvPr/>
        </p:nvGrpSpPr>
        <p:grpSpPr bwMode="auto">
          <a:xfrm rot="-5400000">
            <a:off x="1295400" y="994047"/>
            <a:ext cx="914400" cy="1219200"/>
            <a:chOff x="1872" y="1584"/>
            <a:chExt cx="576" cy="864"/>
          </a:xfrm>
        </p:grpSpPr>
        <p:sp>
          <p:nvSpPr>
            <p:cNvPr id="28722" name="Rectangle 1095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3" name="Rectangle 1096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4" name="Rectangle 1097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5" name="Rectangle 1098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6" name="Rectangle 1099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7" name="Rectangle 1100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709" name="Line 1102"/>
          <p:cNvSpPr>
            <a:spLocks noChangeShapeType="1"/>
          </p:cNvSpPr>
          <p:nvPr/>
        </p:nvSpPr>
        <p:spPr bwMode="auto">
          <a:xfrm>
            <a:off x="7010400" y="4530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8710" name="Group 1103"/>
          <p:cNvGrpSpPr>
            <a:grpSpLocks/>
          </p:cNvGrpSpPr>
          <p:nvPr/>
        </p:nvGrpSpPr>
        <p:grpSpPr bwMode="auto">
          <a:xfrm>
            <a:off x="6400800" y="4911973"/>
            <a:ext cx="1066800" cy="762000"/>
            <a:chOff x="4320" y="3360"/>
            <a:chExt cx="576" cy="480"/>
          </a:xfrm>
        </p:grpSpPr>
        <p:sp>
          <p:nvSpPr>
            <p:cNvPr id="28718" name="Rectangle 1104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6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19" name="Rectangle 1105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0" name="Rectangle 1106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1" name="Line 1107"/>
            <p:cNvSpPr>
              <a:spLocks noChangeShapeType="1"/>
            </p:cNvSpPr>
            <p:nvPr/>
          </p:nvSpPr>
          <p:spPr bwMode="auto">
            <a:xfrm>
              <a:off x="4577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8711" name="Text Box 1108"/>
          <p:cNvSpPr txBox="1">
            <a:spLocks noChangeArrowheads="1"/>
          </p:cNvSpPr>
          <p:nvPr/>
        </p:nvSpPr>
        <p:spPr bwMode="auto">
          <a:xfrm>
            <a:off x="6289400" y="4605864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28714" name="Line 1111"/>
          <p:cNvSpPr>
            <a:spLocks noChangeShapeType="1"/>
          </p:cNvSpPr>
          <p:nvPr/>
        </p:nvSpPr>
        <p:spPr bwMode="auto">
          <a:xfrm flipH="1">
            <a:off x="7010400" y="5673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15" name="Line 1112"/>
          <p:cNvSpPr>
            <a:spLocks noChangeShapeType="1"/>
          </p:cNvSpPr>
          <p:nvPr/>
        </p:nvSpPr>
        <p:spPr bwMode="auto">
          <a:xfrm>
            <a:off x="2362200" y="1410072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16" name="Text Box 1113"/>
          <p:cNvSpPr txBox="1">
            <a:spLocks noChangeArrowheads="1"/>
          </p:cNvSpPr>
          <p:nvPr/>
        </p:nvSpPr>
        <p:spPr bwMode="auto">
          <a:xfrm>
            <a:off x="7070725" y="4542086"/>
            <a:ext cx="77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load</a:t>
            </a:r>
          </a:p>
        </p:txBody>
      </p:sp>
      <p:sp>
        <p:nvSpPr>
          <p:cNvPr id="28717" name="Text Box 1114"/>
          <p:cNvSpPr txBox="1">
            <a:spLocks noChangeArrowheads="1"/>
          </p:cNvSpPr>
          <p:nvPr/>
        </p:nvSpPr>
        <p:spPr bwMode="auto">
          <a:xfrm>
            <a:off x="7070725" y="3707185"/>
            <a:ext cx="833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store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6273799" y="3923764"/>
            <a:ext cx="1644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To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5" name="Text Box 76"/>
          <p:cNvSpPr txBox="1">
            <a:spLocks noChangeArrowheads="1"/>
          </p:cNvSpPr>
          <p:nvPr/>
        </p:nvSpPr>
        <p:spPr bwMode="auto">
          <a:xfrm>
            <a:off x="6228184" y="4221817"/>
            <a:ext cx="17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From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6" name="Text Box 64"/>
          <p:cNvSpPr txBox="1">
            <a:spLocks noChangeArrowheads="1"/>
          </p:cNvSpPr>
          <p:nvPr/>
        </p:nvSpPr>
        <p:spPr bwMode="auto">
          <a:xfrm>
            <a:off x="171175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7" name="Text Box 65"/>
          <p:cNvSpPr txBox="1">
            <a:spLocks noChangeArrowheads="1"/>
          </p:cNvSpPr>
          <p:nvPr/>
        </p:nvSpPr>
        <p:spPr bwMode="auto">
          <a:xfrm>
            <a:off x="3393800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98" name="Text Box 86"/>
          <p:cNvSpPr txBox="1">
            <a:spLocks noChangeArrowheads="1"/>
          </p:cNvSpPr>
          <p:nvPr/>
        </p:nvSpPr>
        <p:spPr bwMode="auto">
          <a:xfrm>
            <a:off x="1964282" y="3579347"/>
            <a:ext cx="1527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Registers</a:t>
            </a:r>
          </a:p>
        </p:txBody>
      </p:sp>
      <p:grpSp>
        <p:nvGrpSpPr>
          <p:cNvPr id="99" name="Group 23"/>
          <p:cNvGrpSpPr>
            <a:grpSpLocks/>
          </p:cNvGrpSpPr>
          <p:nvPr/>
        </p:nvGrpSpPr>
        <p:grpSpPr bwMode="auto">
          <a:xfrm>
            <a:off x="3505200" y="3773984"/>
            <a:ext cx="2209800" cy="406400"/>
            <a:chOff x="3456" y="1456"/>
            <a:chExt cx="1392" cy="256"/>
          </a:xfrm>
        </p:grpSpPr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M[50]</a:t>
              </a:r>
              <a:endParaRPr lang="zh-TW" altLang="en-US" sz="1600" b="1" dirty="0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102" name="Text Box 61"/>
          <p:cNvSpPr txBox="1">
            <a:spLocks noChangeArrowheads="1"/>
          </p:cNvSpPr>
          <p:nvPr/>
        </p:nvSpPr>
        <p:spPr bwMode="auto">
          <a:xfrm>
            <a:off x="6880959" y="939021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Done?</a:t>
            </a:r>
          </a:p>
        </p:txBody>
      </p:sp>
      <p:sp>
        <p:nvSpPr>
          <p:cNvPr id="103" name="Text Box 94"/>
          <p:cNvSpPr txBox="1">
            <a:spLocks noChangeArrowheads="1"/>
          </p:cNvSpPr>
          <p:nvPr/>
        </p:nvSpPr>
        <p:spPr bwMode="auto">
          <a:xfrm>
            <a:off x="3946525" y="939021"/>
            <a:ext cx="1675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dirty="0">
                <a:latin typeface="+mn-lt"/>
              </a:rPr>
              <a:t>v</a:t>
            </a:r>
            <a:r>
              <a:rPr lang="en-US" altLang="zh-TW" sz="1800" dirty="0" smtClean="0">
                <a:latin typeface="+mn-lt"/>
                <a:ea typeface="新細明體" panose="02020500000000000000" pitchFamily="18" charset="-120"/>
              </a:rPr>
              <a:t>alue          </a:t>
            </a:r>
            <a:r>
              <a:rPr lang="en-US" altLang="zh-TW" sz="1800" dirty="0" err="1">
                <a:latin typeface="+mn-lt"/>
                <a:ea typeface="新細明體" panose="02020500000000000000" pitchFamily="18" charset="-120"/>
              </a:rPr>
              <a:t>instn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4" name="Text Box 95"/>
          <p:cNvSpPr txBox="1">
            <a:spLocks noChangeArrowheads="1"/>
          </p:cNvSpPr>
          <p:nvPr/>
        </p:nvSpPr>
        <p:spPr bwMode="auto">
          <a:xfrm>
            <a:off x="3352800" y="939021"/>
            <a:ext cx="586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105" name="Text Box 85"/>
          <p:cNvSpPr txBox="1">
            <a:spLocks noChangeArrowheads="1"/>
          </p:cNvSpPr>
          <p:nvPr/>
        </p:nvSpPr>
        <p:spPr bwMode="auto">
          <a:xfrm>
            <a:off x="1896615" y="2114853"/>
            <a:ext cx="1739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Reorder Buffer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1" name="Rectangle 1074"/>
          <p:cNvSpPr>
            <a:spLocks noChangeArrowheads="1"/>
          </p:cNvSpPr>
          <p:nvPr/>
        </p:nvSpPr>
        <p:spPr bwMode="auto">
          <a:xfrm>
            <a:off x="3131840" y="3933056"/>
            <a:ext cx="381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F0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1520" y="3009146"/>
            <a:ext cx="304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All speculative instructions are flushed!</a:t>
            </a:r>
            <a:endParaRPr lang="zh-TW" altLang="en-US" sz="2000" b="1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直線單箭頭接點 4"/>
          <p:cNvCxnSpPr>
            <a:stCxn id="3" idx="0"/>
            <a:endCxn id="28742" idx="1"/>
          </p:cNvCxnSpPr>
          <p:nvPr/>
        </p:nvCxnSpPr>
        <p:spPr bwMode="auto">
          <a:xfrm flipV="1">
            <a:off x="1775408" y="1714872"/>
            <a:ext cx="1729792" cy="1294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063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Group 1026"/>
          <p:cNvGrpSpPr>
            <a:grpSpLocks/>
          </p:cNvGrpSpPr>
          <p:nvPr/>
        </p:nvGrpSpPr>
        <p:grpSpPr bwMode="auto">
          <a:xfrm>
            <a:off x="3505200" y="4378573"/>
            <a:ext cx="2514600" cy="406400"/>
            <a:chOff x="2064" y="2928"/>
            <a:chExt cx="1584" cy="256"/>
          </a:xfrm>
        </p:grpSpPr>
        <p:sp>
          <p:nvSpPr>
            <p:cNvPr id="28761" name="Rectangle 1027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6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62" name="Rectangle 1028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63" name="Rectangle 1029"/>
            <p:cNvSpPr>
              <a:spLocks noChangeArrowheads="1"/>
            </p:cNvSpPr>
            <p:nvPr/>
          </p:nvSpPr>
          <p:spPr bwMode="auto">
            <a:xfrm>
              <a:off x="2356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676" name="Rectangle 1030"/>
          <p:cNvSpPr>
            <a:spLocks noChangeArrowheads="1"/>
          </p:cNvSpPr>
          <p:nvPr/>
        </p:nvSpPr>
        <p:spPr bwMode="auto">
          <a:xfrm>
            <a:off x="304800" y="42261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  <a:r>
              <a:rPr lang="zh-TW" altLang="en-US" sz="1600" b="1" dirty="0" smtClean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ADDD   </a:t>
            </a:r>
            <a:r>
              <a:rPr lang="en-US" altLang="zh-TW" sz="1600" b="1" dirty="0" smtClean="0">
                <a:latin typeface="+mn-lt"/>
                <a:ea typeface="新細明體" panose="02020500000000000000" pitchFamily="18" charset="-120"/>
              </a:rPr>
              <a:t>R(F6),</a:t>
            </a:r>
            <a:r>
              <a:rPr lang="en-US" altLang="zh-TW" sz="1600" b="1" dirty="0" smtClean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MULT1</a:t>
            </a:r>
            <a:endParaRPr lang="en-US" altLang="zh-TW" sz="1600" b="1" dirty="0">
              <a:solidFill>
                <a:srgbClr val="00B050"/>
              </a:solidFill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7" name="Rectangle 1031"/>
          <p:cNvSpPr>
            <a:spLocks noChangeArrowheads="1"/>
          </p:cNvSpPr>
          <p:nvPr/>
        </p:nvSpPr>
        <p:spPr bwMode="auto">
          <a:xfrm>
            <a:off x="304800" y="44293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8" name="Rectangle 1032"/>
          <p:cNvSpPr>
            <a:spLocks noChangeArrowheads="1"/>
          </p:cNvSpPr>
          <p:nvPr/>
        </p:nvSpPr>
        <p:spPr bwMode="auto">
          <a:xfrm>
            <a:off x="304800" y="4632573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79" name="Rectangle 1033"/>
          <p:cNvSpPr>
            <a:spLocks noChangeArrowheads="1"/>
          </p:cNvSpPr>
          <p:nvPr/>
        </p:nvSpPr>
        <p:spPr bwMode="auto">
          <a:xfrm>
            <a:off x="755576" y="4226173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680" name="Rectangle 10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Speculative </a:t>
            </a:r>
            <a:r>
              <a:rPr lang="en-US" altLang="zh-TW" dirty="0" err="1"/>
              <a:t>Tomasulo</a:t>
            </a:r>
            <a:r>
              <a:rPr lang="en-US" altLang="zh-TW" dirty="0"/>
              <a:t> with ROB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27</a:t>
            </a:fld>
            <a:endParaRPr lang="zh-TW" altLang="zh-TW"/>
          </a:p>
        </p:txBody>
      </p:sp>
      <p:sp>
        <p:nvSpPr>
          <p:cNvPr id="28681" name="Line 1035"/>
          <p:cNvSpPr>
            <a:spLocks noChangeShapeType="1"/>
          </p:cNvSpPr>
          <p:nvPr/>
        </p:nvSpPr>
        <p:spPr bwMode="auto">
          <a:xfrm>
            <a:off x="304800" y="6054973"/>
            <a:ext cx="8534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3" name="Rectangle 1037"/>
          <p:cNvSpPr>
            <a:spLocks noChangeArrowheads="1"/>
          </p:cNvSpPr>
          <p:nvPr/>
        </p:nvSpPr>
        <p:spPr bwMode="auto">
          <a:xfrm>
            <a:off x="1181100" y="5369173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adders</a:t>
            </a:r>
          </a:p>
        </p:txBody>
      </p:sp>
      <p:sp>
        <p:nvSpPr>
          <p:cNvPr id="28684" name="Rectangle 1038"/>
          <p:cNvSpPr>
            <a:spLocks noChangeArrowheads="1"/>
          </p:cNvSpPr>
          <p:nvPr/>
        </p:nvSpPr>
        <p:spPr bwMode="auto">
          <a:xfrm>
            <a:off x="4252913" y="5369173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multipliers</a:t>
            </a:r>
          </a:p>
        </p:txBody>
      </p:sp>
      <p:sp>
        <p:nvSpPr>
          <p:cNvPr id="28685" name="Line 1039"/>
          <p:cNvSpPr>
            <a:spLocks noChangeShapeType="1"/>
          </p:cNvSpPr>
          <p:nvPr/>
        </p:nvSpPr>
        <p:spPr bwMode="auto">
          <a:xfrm>
            <a:off x="13573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6" name="Line 1040"/>
          <p:cNvSpPr>
            <a:spLocks noChangeShapeType="1"/>
          </p:cNvSpPr>
          <p:nvPr/>
        </p:nvSpPr>
        <p:spPr bwMode="auto">
          <a:xfrm>
            <a:off x="2043113" y="483577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7" name="Line 1041"/>
          <p:cNvSpPr>
            <a:spLocks noChangeShapeType="1"/>
          </p:cNvSpPr>
          <p:nvPr/>
        </p:nvSpPr>
        <p:spPr bwMode="auto">
          <a:xfrm>
            <a:off x="44815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88" name="Line 1042"/>
          <p:cNvSpPr>
            <a:spLocks noChangeShapeType="1"/>
          </p:cNvSpPr>
          <p:nvPr/>
        </p:nvSpPr>
        <p:spPr bwMode="auto">
          <a:xfrm>
            <a:off x="5395913" y="475957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0" name="Line 1044"/>
          <p:cNvSpPr>
            <a:spLocks noChangeShapeType="1"/>
          </p:cNvSpPr>
          <p:nvPr/>
        </p:nvSpPr>
        <p:spPr bwMode="auto">
          <a:xfrm flipV="1">
            <a:off x="2514600" y="4835773"/>
            <a:ext cx="0" cy="1219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1" name="Line 1045"/>
          <p:cNvSpPr>
            <a:spLocks noChangeShapeType="1"/>
          </p:cNvSpPr>
          <p:nvPr/>
        </p:nvSpPr>
        <p:spPr bwMode="auto">
          <a:xfrm flipV="1">
            <a:off x="5867400" y="4759573"/>
            <a:ext cx="0" cy="1295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2" name="Text Box 1046"/>
          <p:cNvSpPr txBox="1">
            <a:spLocks noChangeArrowheads="1"/>
          </p:cNvSpPr>
          <p:nvPr/>
        </p:nvSpPr>
        <p:spPr bwMode="auto">
          <a:xfrm>
            <a:off x="257808" y="1345569"/>
            <a:ext cx="82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FP Op</a:t>
            </a:r>
          </a:p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Queue</a:t>
            </a:r>
          </a:p>
        </p:txBody>
      </p:sp>
      <p:sp>
        <p:nvSpPr>
          <p:cNvPr id="28694" name="Freeform 1052"/>
          <p:cNvSpPr>
            <a:spLocks/>
          </p:cNvSpPr>
          <p:nvPr/>
        </p:nvSpPr>
        <p:spPr bwMode="auto">
          <a:xfrm>
            <a:off x="4953000" y="3543672"/>
            <a:ext cx="2057400" cy="533400"/>
          </a:xfrm>
          <a:custGeom>
            <a:avLst/>
            <a:gdLst>
              <a:gd name="T0" fmla="*/ 0 w 1296"/>
              <a:gd name="T1" fmla="*/ 0 h 480"/>
              <a:gd name="T2" fmla="*/ 2147483647 w 1296"/>
              <a:gd name="T3" fmla="*/ 0 h 480"/>
              <a:gd name="T4" fmla="*/ 2147483647 w 1296"/>
              <a:gd name="T5" fmla="*/ 2147483647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5" name="Text Box 1053"/>
          <p:cNvSpPr txBox="1">
            <a:spLocks noChangeArrowheads="1"/>
          </p:cNvSpPr>
          <p:nvPr/>
        </p:nvSpPr>
        <p:spPr bwMode="auto">
          <a:xfrm>
            <a:off x="7502280" y="1244404"/>
            <a:ext cx="598112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ROB7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ROB6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ROB5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ROB4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ROB3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ROB2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+mn-lt"/>
                <a:ea typeface="新細明體" panose="02020500000000000000" pitchFamily="18" charset="-120"/>
              </a:rPr>
              <a:t>ROB1</a:t>
            </a:r>
          </a:p>
        </p:txBody>
      </p:sp>
      <p:grpSp>
        <p:nvGrpSpPr>
          <p:cNvPr id="28696" name="Group 1054"/>
          <p:cNvGrpSpPr>
            <a:grpSpLocks/>
          </p:cNvGrpSpPr>
          <p:nvPr/>
        </p:nvGrpSpPr>
        <p:grpSpPr bwMode="auto">
          <a:xfrm>
            <a:off x="3505200" y="1257672"/>
            <a:ext cx="3886200" cy="2133600"/>
            <a:chOff x="2208" y="624"/>
            <a:chExt cx="2448" cy="1344"/>
          </a:xfrm>
        </p:grpSpPr>
        <p:grpSp>
          <p:nvGrpSpPr>
            <p:cNvPr id="28728" name="Group 1055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28741" name="Rectangle 1056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2" name="Rectangle 1057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3" name="Rectangle 1058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4" name="Rectangle 1059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5" name="Rectangle 1060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6" name="Rectangle 1061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7" name="Rectangle 1062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8" name="Rectangle 1063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49" name="Rectangle 1064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 smtClean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F5</a:t>
                </a:r>
                <a:endParaRPr lang="en-US" altLang="zh-TW" sz="1800" b="1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0" name="Rectangle 1065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1" name="Rectangle 1066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 dirty="0" smtClean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ADDD F5,F6,F2</a:t>
                </a:r>
                <a:endParaRPr lang="en-US" altLang="zh-TW" sz="1800" b="1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2" name="Rectangle 1067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 smtClean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N</a:t>
                </a:r>
                <a:endParaRPr lang="en-US" altLang="zh-TW" sz="1800" b="1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3" name="Rectangle 1068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TW" altLang="en-US" sz="1800" b="1">
                    <a:latin typeface="+mn-lt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28754" name="Rectangle 1069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TW" altLang="en-US" sz="1800" b="1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5" name="Rectangle 1070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BNE </a:t>
                </a:r>
                <a:r>
                  <a:rPr lang="en-US" altLang="zh-TW" sz="1800" b="1" dirty="0" smtClean="0">
                    <a:latin typeface="+mn-lt"/>
                    <a:ea typeface="新細明體" panose="02020500000000000000" pitchFamily="18" charset="-120"/>
                  </a:rPr>
                  <a:t>F0,&lt;…&gt;</a:t>
                </a:r>
                <a:endParaRPr lang="en-US" altLang="zh-TW" sz="1800" b="1" dirty="0">
                  <a:latin typeface="+mn-lt"/>
                  <a:ea typeface="新細明體" panose="02020500000000000000" pitchFamily="18" charset="-120"/>
                </a:endParaRPr>
              </a:p>
            </p:txBody>
          </p:sp>
          <p:sp>
            <p:nvSpPr>
              <p:cNvPr id="28756" name="Rectangle 1071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1800" b="1" dirty="0">
                    <a:latin typeface="+mn-lt"/>
                    <a:ea typeface="新細明體" panose="02020500000000000000" pitchFamily="18" charset="-120"/>
                  </a:rPr>
                  <a:t>Y</a:t>
                </a:r>
              </a:p>
            </p:txBody>
          </p:sp>
        </p:grpSp>
        <p:sp>
          <p:nvSpPr>
            <p:cNvPr id="28729" name="Rectangle 1072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F2</a:t>
              </a:r>
            </a:p>
          </p:txBody>
        </p:sp>
        <p:sp>
          <p:nvSpPr>
            <p:cNvPr id="28730" name="Rectangle 1073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1" name="Rectangle 1074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2" name="Rectangle 1075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3" name="Rectangle 1076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4" name="Rectangle 1077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TW" altLang="en-US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5" name="Rectangle 1078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TW" sz="1800" b="1">
                  <a:latin typeface="+mn-lt"/>
                  <a:ea typeface="新細明體" panose="02020500000000000000" pitchFamily="18" charset="-120"/>
                </a:rPr>
                <a:t>DIVD F2,F10,F6</a:t>
              </a:r>
            </a:p>
          </p:txBody>
        </p:sp>
        <p:sp>
          <p:nvSpPr>
            <p:cNvPr id="28736" name="Rectangle 1079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7" name="Rectangle 1080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8" name="Rectangle 1081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800" b="1" dirty="0" smtClean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Ex</a:t>
              </a:r>
              <a:endParaRPr lang="en-US" altLang="zh-TW" sz="1800" b="1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39" name="Rectangle 1082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40" name="Rectangle 1083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1800" b="1" dirty="0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697" name="Line 1084"/>
          <p:cNvSpPr>
            <a:spLocks noChangeShapeType="1"/>
          </p:cNvSpPr>
          <p:nvPr/>
        </p:nvSpPr>
        <p:spPr bwMode="auto">
          <a:xfrm>
            <a:off x="4953000" y="3391272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699" name="Freeform 1086"/>
          <p:cNvSpPr>
            <a:spLocks/>
          </p:cNvSpPr>
          <p:nvPr/>
        </p:nvSpPr>
        <p:spPr bwMode="auto">
          <a:xfrm>
            <a:off x="7467600" y="2209800"/>
            <a:ext cx="609600" cy="3845173"/>
          </a:xfrm>
          <a:custGeom>
            <a:avLst/>
            <a:gdLst>
              <a:gd name="T0" fmla="*/ 2147483647 w 576"/>
              <a:gd name="T1" fmla="*/ 2147483647 h 2832"/>
              <a:gd name="T2" fmla="*/ 2147483647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700" name="Line 1087"/>
          <p:cNvSpPr>
            <a:spLocks noChangeShapeType="1"/>
          </p:cNvSpPr>
          <p:nvPr/>
        </p:nvSpPr>
        <p:spPr bwMode="auto">
          <a:xfrm flipH="1">
            <a:off x="4953000" y="5673973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01" name="Line 1088"/>
          <p:cNvSpPr>
            <a:spLocks noChangeShapeType="1"/>
          </p:cNvSpPr>
          <p:nvPr/>
        </p:nvSpPr>
        <p:spPr bwMode="auto">
          <a:xfrm flipH="1">
            <a:off x="1716088" y="5669211"/>
            <a:ext cx="7937" cy="4016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04" name="AutoShape 1091"/>
          <p:cNvSpPr>
            <a:spLocks noChangeArrowheads="1"/>
          </p:cNvSpPr>
          <p:nvPr/>
        </p:nvSpPr>
        <p:spPr bwMode="auto">
          <a:xfrm flipV="1">
            <a:off x="8426450" y="1638672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28705" name="Text Box 1092"/>
          <p:cNvSpPr txBox="1">
            <a:spLocks noChangeArrowheads="1"/>
          </p:cNvSpPr>
          <p:nvPr/>
        </p:nvSpPr>
        <p:spPr bwMode="auto">
          <a:xfrm>
            <a:off x="8253017" y="2856563"/>
            <a:ext cx="804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Oldest</a:t>
            </a:r>
          </a:p>
        </p:txBody>
      </p:sp>
      <p:sp>
        <p:nvSpPr>
          <p:cNvPr id="28706" name="Text Box 1093"/>
          <p:cNvSpPr txBox="1">
            <a:spLocks noChangeArrowheads="1"/>
          </p:cNvSpPr>
          <p:nvPr/>
        </p:nvSpPr>
        <p:spPr bwMode="auto">
          <a:xfrm>
            <a:off x="8202394" y="1256363"/>
            <a:ext cx="90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Newest</a:t>
            </a:r>
          </a:p>
        </p:txBody>
      </p:sp>
      <p:grpSp>
        <p:nvGrpSpPr>
          <p:cNvPr id="28707" name="Group 1094"/>
          <p:cNvGrpSpPr>
            <a:grpSpLocks/>
          </p:cNvGrpSpPr>
          <p:nvPr/>
        </p:nvGrpSpPr>
        <p:grpSpPr bwMode="auto">
          <a:xfrm rot="-5400000">
            <a:off x="1295400" y="994047"/>
            <a:ext cx="914400" cy="1219200"/>
            <a:chOff x="1872" y="1584"/>
            <a:chExt cx="576" cy="864"/>
          </a:xfrm>
        </p:grpSpPr>
        <p:sp>
          <p:nvSpPr>
            <p:cNvPr id="28722" name="Rectangle 1095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3" name="Rectangle 1096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4" name="Rectangle 1097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5" name="Rectangle 1098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6" name="Rectangle 1099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7" name="Rectangle 1100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28709" name="Line 1102"/>
          <p:cNvSpPr>
            <a:spLocks noChangeShapeType="1"/>
          </p:cNvSpPr>
          <p:nvPr/>
        </p:nvSpPr>
        <p:spPr bwMode="auto">
          <a:xfrm>
            <a:off x="7010400" y="4530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grpSp>
        <p:nvGrpSpPr>
          <p:cNvPr id="28710" name="Group 1103"/>
          <p:cNvGrpSpPr>
            <a:grpSpLocks/>
          </p:cNvGrpSpPr>
          <p:nvPr/>
        </p:nvGrpSpPr>
        <p:grpSpPr bwMode="auto">
          <a:xfrm>
            <a:off x="6400800" y="4911973"/>
            <a:ext cx="1066800" cy="762000"/>
            <a:chOff x="4320" y="3360"/>
            <a:chExt cx="576" cy="480"/>
          </a:xfrm>
        </p:grpSpPr>
        <p:sp>
          <p:nvSpPr>
            <p:cNvPr id="28718" name="Rectangle 1104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TW" sz="1600" b="1" dirty="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19" name="Rectangle 1105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0" name="Rectangle 1106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28721" name="Line 1107"/>
            <p:cNvSpPr>
              <a:spLocks noChangeShapeType="1"/>
            </p:cNvSpPr>
            <p:nvPr/>
          </p:nvSpPr>
          <p:spPr bwMode="auto">
            <a:xfrm>
              <a:off x="4577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  <p:sp>
        <p:nvSpPr>
          <p:cNvPr id="28711" name="Text Box 1108"/>
          <p:cNvSpPr txBox="1">
            <a:spLocks noChangeArrowheads="1"/>
          </p:cNvSpPr>
          <p:nvPr/>
        </p:nvSpPr>
        <p:spPr bwMode="auto">
          <a:xfrm>
            <a:off x="6289400" y="4605864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28714" name="Line 1111"/>
          <p:cNvSpPr>
            <a:spLocks noChangeShapeType="1"/>
          </p:cNvSpPr>
          <p:nvPr/>
        </p:nvSpPr>
        <p:spPr bwMode="auto">
          <a:xfrm flipH="1">
            <a:off x="7010400" y="5673973"/>
            <a:ext cx="0" cy="381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15" name="Line 1112"/>
          <p:cNvSpPr>
            <a:spLocks noChangeShapeType="1"/>
          </p:cNvSpPr>
          <p:nvPr/>
        </p:nvSpPr>
        <p:spPr bwMode="auto">
          <a:xfrm>
            <a:off x="2362200" y="1410072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+mn-lt"/>
            </a:endParaRPr>
          </a:p>
        </p:txBody>
      </p:sp>
      <p:sp>
        <p:nvSpPr>
          <p:cNvPr id="28716" name="Text Box 1113"/>
          <p:cNvSpPr txBox="1">
            <a:spLocks noChangeArrowheads="1"/>
          </p:cNvSpPr>
          <p:nvPr/>
        </p:nvSpPr>
        <p:spPr bwMode="auto">
          <a:xfrm>
            <a:off x="7070725" y="4542086"/>
            <a:ext cx="778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load</a:t>
            </a:r>
          </a:p>
        </p:txBody>
      </p:sp>
      <p:sp>
        <p:nvSpPr>
          <p:cNvPr id="28717" name="Text Box 1114"/>
          <p:cNvSpPr txBox="1">
            <a:spLocks noChangeArrowheads="1"/>
          </p:cNvSpPr>
          <p:nvPr/>
        </p:nvSpPr>
        <p:spPr bwMode="auto">
          <a:xfrm>
            <a:off x="7070725" y="3707185"/>
            <a:ext cx="833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400">
                <a:latin typeface="+mn-lt"/>
                <a:ea typeface="新細明體" panose="02020500000000000000" pitchFamily="18" charset="-120"/>
              </a:rPr>
              <a:t>For store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6273799" y="3923764"/>
            <a:ext cx="1644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To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5" name="Text Box 76"/>
          <p:cNvSpPr txBox="1">
            <a:spLocks noChangeArrowheads="1"/>
          </p:cNvSpPr>
          <p:nvPr/>
        </p:nvSpPr>
        <p:spPr bwMode="auto">
          <a:xfrm>
            <a:off x="6228184" y="4221817"/>
            <a:ext cx="1779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smtClean="0">
                <a:latin typeface="+mn-lt"/>
                <a:ea typeface="新細明體" panose="02020500000000000000" pitchFamily="18" charset="-120"/>
              </a:rPr>
              <a:t>From Memory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6" name="Text Box 64"/>
          <p:cNvSpPr txBox="1">
            <a:spLocks noChangeArrowheads="1"/>
          </p:cNvSpPr>
          <p:nvPr/>
        </p:nvSpPr>
        <p:spPr bwMode="auto">
          <a:xfrm>
            <a:off x="171175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 dirty="0" err="1">
                <a:latin typeface="+mn-lt"/>
                <a:ea typeface="新細明體" panose="02020500000000000000" pitchFamily="18" charset="-120"/>
              </a:rPr>
              <a:t>Dest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7" name="Text Box 65"/>
          <p:cNvSpPr txBox="1">
            <a:spLocks noChangeArrowheads="1"/>
          </p:cNvSpPr>
          <p:nvPr/>
        </p:nvSpPr>
        <p:spPr bwMode="auto">
          <a:xfrm>
            <a:off x="3393800" y="4861178"/>
            <a:ext cx="61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98" name="Text Box 86"/>
          <p:cNvSpPr txBox="1">
            <a:spLocks noChangeArrowheads="1"/>
          </p:cNvSpPr>
          <p:nvPr/>
        </p:nvSpPr>
        <p:spPr bwMode="auto">
          <a:xfrm>
            <a:off x="1964282" y="3579347"/>
            <a:ext cx="1527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Registers</a:t>
            </a:r>
          </a:p>
        </p:txBody>
      </p:sp>
      <p:grpSp>
        <p:nvGrpSpPr>
          <p:cNvPr id="99" name="Group 23"/>
          <p:cNvGrpSpPr>
            <a:grpSpLocks/>
          </p:cNvGrpSpPr>
          <p:nvPr/>
        </p:nvGrpSpPr>
        <p:grpSpPr bwMode="auto">
          <a:xfrm>
            <a:off x="3505200" y="3773984"/>
            <a:ext cx="2209800" cy="406400"/>
            <a:chOff x="3456" y="1456"/>
            <a:chExt cx="1392" cy="256"/>
          </a:xfrm>
        </p:grpSpPr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TW" altLang="en-US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1600" b="1" dirty="0" smtClean="0">
                  <a:latin typeface="+mn-lt"/>
                  <a:ea typeface="新細明體" panose="02020500000000000000" pitchFamily="18" charset="-120"/>
                </a:rPr>
                <a:t>M[50]</a:t>
              </a:r>
              <a:endParaRPr lang="zh-TW" altLang="en-US" sz="1600" b="1" dirty="0">
                <a:latin typeface="+mn-lt"/>
                <a:ea typeface="新細明體" panose="02020500000000000000" pitchFamily="18" charset="-120"/>
              </a:endParaRPr>
            </a:p>
          </p:txBody>
        </p:sp>
      </p:grpSp>
      <p:sp>
        <p:nvSpPr>
          <p:cNvPr id="102" name="Text Box 61"/>
          <p:cNvSpPr txBox="1">
            <a:spLocks noChangeArrowheads="1"/>
          </p:cNvSpPr>
          <p:nvPr/>
        </p:nvSpPr>
        <p:spPr bwMode="auto">
          <a:xfrm>
            <a:off x="6880959" y="939021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800" b="1">
                <a:latin typeface="+mn-lt"/>
                <a:ea typeface="新細明體" panose="02020500000000000000" pitchFamily="18" charset="-120"/>
              </a:rPr>
              <a:t>Done?</a:t>
            </a:r>
          </a:p>
        </p:txBody>
      </p:sp>
      <p:sp>
        <p:nvSpPr>
          <p:cNvPr id="103" name="Text Box 94"/>
          <p:cNvSpPr txBox="1">
            <a:spLocks noChangeArrowheads="1"/>
          </p:cNvSpPr>
          <p:nvPr/>
        </p:nvSpPr>
        <p:spPr bwMode="auto">
          <a:xfrm>
            <a:off x="3946525" y="939021"/>
            <a:ext cx="1675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 dirty="0">
                <a:latin typeface="+mn-lt"/>
              </a:rPr>
              <a:t>v</a:t>
            </a:r>
            <a:r>
              <a:rPr lang="en-US" altLang="zh-TW" sz="1800" dirty="0" smtClean="0">
                <a:latin typeface="+mn-lt"/>
                <a:ea typeface="新細明體" panose="02020500000000000000" pitchFamily="18" charset="-120"/>
              </a:rPr>
              <a:t>alue          </a:t>
            </a:r>
            <a:r>
              <a:rPr lang="en-US" altLang="zh-TW" sz="1800" dirty="0" err="1">
                <a:latin typeface="+mn-lt"/>
                <a:ea typeface="新細明體" panose="02020500000000000000" pitchFamily="18" charset="-120"/>
              </a:rPr>
              <a:t>instn</a:t>
            </a:r>
            <a:endParaRPr lang="en-US" altLang="zh-TW" sz="1800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4" name="Text Box 95"/>
          <p:cNvSpPr txBox="1">
            <a:spLocks noChangeArrowheads="1"/>
          </p:cNvSpPr>
          <p:nvPr/>
        </p:nvSpPr>
        <p:spPr bwMode="auto">
          <a:xfrm>
            <a:off x="3352800" y="939021"/>
            <a:ext cx="586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1800">
                <a:latin typeface="+mn-lt"/>
                <a:ea typeface="新細明體" panose="02020500000000000000" pitchFamily="18" charset="-120"/>
              </a:rPr>
              <a:t>dest</a:t>
            </a:r>
          </a:p>
        </p:txBody>
      </p:sp>
      <p:sp>
        <p:nvSpPr>
          <p:cNvPr id="105" name="Text Box 85"/>
          <p:cNvSpPr txBox="1">
            <a:spLocks noChangeArrowheads="1"/>
          </p:cNvSpPr>
          <p:nvPr/>
        </p:nvSpPr>
        <p:spPr bwMode="auto">
          <a:xfrm>
            <a:off x="1896615" y="2114853"/>
            <a:ext cx="173928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800" b="1" dirty="0">
                <a:latin typeface="+mn-lt"/>
                <a:ea typeface="新細明體" panose="02020500000000000000" pitchFamily="18" charset="-120"/>
              </a:rPr>
              <a:t>Reorder Buffer</a:t>
            </a:r>
            <a:endParaRPr lang="en-US" altLang="zh-TW" sz="1800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91" name="Rectangle 1074"/>
          <p:cNvSpPr>
            <a:spLocks noChangeArrowheads="1"/>
          </p:cNvSpPr>
          <p:nvPr/>
        </p:nvSpPr>
        <p:spPr bwMode="auto">
          <a:xfrm>
            <a:off x="3131840" y="3933056"/>
            <a:ext cx="381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1600" b="1" dirty="0">
                <a:latin typeface="+mn-lt"/>
                <a:ea typeface="新細明體" panose="02020500000000000000" pitchFamily="18" charset="-120"/>
              </a:rPr>
              <a:t>F0</a:t>
            </a:r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3779912" y="2924944"/>
            <a:ext cx="576064" cy="9988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3118796" y="3424354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F[10] 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 &lt;val1&gt;</a:t>
            </a:r>
            <a:endParaRPr lang="zh-TW" altLang="en-US" sz="1800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3735" y="2673567"/>
            <a:ext cx="1934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New instructions fetched from correct </a:t>
            </a:r>
            <a:r>
              <a:rPr lang="en-US" altLang="zh-TW" sz="2000" dirty="0" smtClean="0">
                <a:solidFill>
                  <a:srgbClr val="FF0000"/>
                </a:solidFill>
                <a:latin typeface="+mn-lt"/>
              </a:rPr>
              <a:t>path</a:t>
            </a:r>
            <a:endParaRPr lang="en-US" altLang="zh-TW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" name="直線單箭頭接點 12"/>
          <p:cNvCxnSpPr>
            <a:endCxn id="28749" idx="1"/>
          </p:cNvCxnSpPr>
          <p:nvPr/>
        </p:nvCxnSpPr>
        <p:spPr bwMode="auto">
          <a:xfrm flipV="1">
            <a:off x="2040632" y="2019672"/>
            <a:ext cx="1464568" cy="8368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41505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 Handling Precise Interrupts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28</a:t>
            </a:fld>
            <a:endParaRPr lang="zh-TW" altLang="zh-TW"/>
          </a:p>
        </p:txBody>
      </p:sp>
      <p:grpSp>
        <p:nvGrpSpPr>
          <p:cNvPr id="449667" name="Group 131"/>
          <p:cNvGrpSpPr>
            <a:grpSpLocks/>
          </p:cNvGrpSpPr>
          <p:nvPr/>
        </p:nvGrpSpPr>
        <p:grpSpPr bwMode="auto">
          <a:xfrm>
            <a:off x="319088" y="1752600"/>
            <a:ext cx="1219200" cy="336550"/>
            <a:chOff x="192" y="1104"/>
            <a:chExt cx="768" cy="212"/>
          </a:xfrm>
        </p:grpSpPr>
        <p:sp>
          <p:nvSpPr>
            <p:cNvPr id="449539" name="Line 3"/>
            <p:cNvSpPr>
              <a:spLocks noChangeShapeType="1"/>
            </p:cNvSpPr>
            <p:nvPr/>
          </p:nvSpPr>
          <p:spPr bwMode="auto">
            <a:xfrm>
              <a:off x="576" y="12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49541" name="Text Box 5"/>
            <p:cNvSpPr txBox="1">
              <a:spLocks noChangeArrowheads="1"/>
            </p:cNvSpPr>
            <p:nvPr/>
          </p:nvSpPr>
          <p:spPr bwMode="auto">
            <a:xfrm>
              <a:off x="192" y="1104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Head </a:t>
              </a:r>
            </a:p>
          </p:txBody>
        </p:sp>
      </p:grpSp>
      <p:grpSp>
        <p:nvGrpSpPr>
          <p:cNvPr id="449651" name="Group 115"/>
          <p:cNvGrpSpPr>
            <a:grpSpLocks/>
          </p:cNvGrpSpPr>
          <p:nvPr/>
        </p:nvGrpSpPr>
        <p:grpSpPr bwMode="auto">
          <a:xfrm>
            <a:off x="228600" y="2406650"/>
            <a:ext cx="1219200" cy="336550"/>
            <a:chOff x="144" y="1324"/>
            <a:chExt cx="768" cy="212"/>
          </a:xfrm>
        </p:grpSpPr>
        <p:sp>
          <p:nvSpPr>
            <p:cNvPr id="449540" name="Text Box 4"/>
            <p:cNvSpPr txBox="1">
              <a:spLocks noChangeArrowheads="1"/>
            </p:cNvSpPr>
            <p:nvPr/>
          </p:nvSpPr>
          <p:spPr bwMode="auto">
            <a:xfrm>
              <a:off x="144" y="1324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   Tail</a:t>
              </a:r>
            </a:p>
          </p:txBody>
        </p:sp>
        <p:sp>
          <p:nvSpPr>
            <p:cNvPr id="449542" name="Line 6"/>
            <p:cNvSpPr>
              <a:spLocks noChangeShapeType="1"/>
            </p:cNvSpPr>
            <p:nvPr/>
          </p:nvSpPr>
          <p:spPr bwMode="auto">
            <a:xfrm>
              <a:off x="576" y="144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49543" name="Group 7"/>
          <p:cNvGrpSpPr>
            <a:grpSpLocks/>
          </p:cNvGrpSpPr>
          <p:nvPr/>
        </p:nvGrpSpPr>
        <p:grpSpPr bwMode="auto">
          <a:xfrm>
            <a:off x="1371600" y="1066800"/>
            <a:ext cx="6319838" cy="5029200"/>
            <a:chOff x="1056" y="672"/>
            <a:chExt cx="3981" cy="3168"/>
          </a:xfrm>
        </p:grpSpPr>
        <p:sp>
          <p:nvSpPr>
            <p:cNvPr id="449544" name="Text Box 8"/>
            <p:cNvSpPr txBox="1">
              <a:spLocks noChangeArrowheads="1"/>
            </p:cNvSpPr>
            <p:nvPr/>
          </p:nvSpPr>
          <p:spPr bwMode="auto">
            <a:xfrm>
              <a:off x="1056" y="91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V</a:t>
              </a:r>
            </a:p>
          </p:txBody>
        </p:sp>
        <p:sp>
          <p:nvSpPr>
            <p:cNvPr id="449545" name="Text Box 9"/>
            <p:cNvSpPr txBox="1">
              <a:spLocks noChangeArrowheads="1"/>
            </p:cNvSpPr>
            <p:nvPr/>
          </p:nvSpPr>
          <p:spPr bwMode="auto">
            <a:xfrm>
              <a:off x="3504" y="912"/>
              <a:ext cx="15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Data (physical register)</a:t>
              </a:r>
            </a:p>
          </p:txBody>
        </p:sp>
        <p:sp>
          <p:nvSpPr>
            <p:cNvPr id="449546" name="Text Box 10"/>
            <p:cNvSpPr txBox="1">
              <a:spLocks noChangeArrowheads="1"/>
            </p:cNvSpPr>
            <p:nvPr/>
          </p:nvSpPr>
          <p:spPr bwMode="auto">
            <a:xfrm>
              <a:off x="2304" y="768"/>
              <a:ext cx="45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Exp </a:t>
              </a:r>
            </a:p>
            <a:p>
              <a:pPr algn="l" eaLnBrk="0" hangingPunct="0"/>
              <a:r>
                <a:rPr lang="en-US" sz="1600" b="1"/>
                <a:t>event</a:t>
              </a:r>
            </a:p>
          </p:txBody>
        </p:sp>
        <p:sp>
          <p:nvSpPr>
            <p:cNvPr id="449547" name="Text Box 11"/>
            <p:cNvSpPr txBox="1">
              <a:spLocks noChangeArrowheads="1"/>
            </p:cNvSpPr>
            <p:nvPr/>
          </p:nvSpPr>
          <p:spPr bwMode="auto">
            <a:xfrm>
              <a:off x="2832" y="912"/>
              <a:ext cx="5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RegDst</a:t>
              </a:r>
            </a:p>
          </p:txBody>
        </p:sp>
        <p:sp>
          <p:nvSpPr>
            <p:cNvPr id="449548" name="Text Box 12"/>
            <p:cNvSpPr txBox="1">
              <a:spLocks noChangeArrowheads="1"/>
            </p:cNvSpPr>
            <p:nvPr/>
          </p:nvSpPr>
          <p:spPr bwMode="auto">
            <a:xfrm rot="-5400000">
              <a:off x="1193" y="823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Done?</a:t>
              </a:r>
            </a:p>
          </p:txBody>
        </p:sp>
        <p:sp>
          <p:nvSpPr>
            <p:cNvPr id="449549" name="Rectangle 13"/>
            <p:cNvSpPr>
              <a:spLocks noChangeArrowheads="1"/>
            </p:cNvSpPr>
            <p:nvPr/>
          </p:nvSpPr>
          <p:spPr bwMode="auto">
            <a:xfrm>
              <a:off x="2784" y="115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0" name="Rectangle 14"/>
            <p:cNvSpPr>
              <a:spLocks noChangeArrowheads="1"/>
            </p:cNvSpPr>
            <p:nvPr/>
          </p:nvSpPr>
          <p:spPr bwMode="auto">
            <a:xfrm>
              <a:off x="1104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1" name="Rectangle 15"/>
            <p:cNvSpPr>
              <a:spLocks noChangeArrowheads="1"/>
            </p:cNvSpPr>
            <p:nvPr/>
          </p:nvSpPr>
          <p:spPr bwMode="auto">
            <a:xfrm>
              <a:off x="3357" y="115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2" name="Text Box 16"/>
            <p:cNvSpPr txBox="1">
              <a:spLocks noChangeArrowheads="1"/>
            </p:cNvSpPr>
            <p:nvPr/>
          </p:nvSpPr>
          <p:spPr bwMode="auto">
            <a:xfrm rot="-5400000">
              <a:off x="1056" y="816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Spec?</a:t>
              </a:r>
            </a:p>
          </p:txBody>
        </p:sp>
        <p:sp>
          <p:nvSpPr>
            <p:cNvPr id="449553" name="Rectangle 17"/>
            <p:cNvSpPr>
              <a:spLocks noChangeArrowheads="1"/>
            </p:cNvSpPr>
            <p:nvPr/>
          </p:nvSpPr>
          <p:spPr bwMode="auto">
            <a:xfrm>
              <a:off x="1248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4" name="Rectangle 18"/>
            <p:cNvSpPr>
              <a:spLocks noChangeArrowheads="1"/>
            </p:cNvSpPr>
            <p:nvPr/>
          </p:nvSpPr>
          <p:spPr bwMode="auto">
            <a:xfrm>
              <a:off x="2256" y="115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5" name="Rectangle 19"/>
            <p:cNvSpPr>
              <a:spLocks noChangeArrowheads="1"/>
            </p:cNvSpPr>
            <p:nvPr/>
          </p:nvSpPr>
          <p:spPr bwMode="auto">
            <a:xfrm>
              <a:off x="1392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1536" y="115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1723" y="892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PC</a:t>
              </a:r>
            </a:p>
          </p:txBody>
        </p:sp>
        <p:sp>
          <p:nvSpPr>
            <p:cNvPr id="449558" name="Rectangle 22"/>
            <p:cNvSpPr>
              <a:spLocks noChangeArrowheads="1"/>
            </p:cNvSpPr>
            <p:nvPr/>
          </p:nvSpPr>
          <p:spPr bwMode="auto">
            <a:xfrm>
              <a:off x="2784" y="134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1104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Rectangle 24"/>
            <p:cNvSpPr>
              <a:spLocks noChangeArrowheads="1"/>
            </p:cNvSpPr>
            <p:nvPr/>
          </p:nvSpPr>
          <p:spPr bwMode="auto">
            <a:xfrm>
              <a:off x="3357" y="134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1" name="Rectangle 25"/>
            <p:cNvSpPr>
              <a:spLocks noChangeArrowheads="1"/>
            </p:cNvSpPr>
            <p:nvPr/>
          </p:nvSpPr>
          <p:spPr bwMode="auto">
            <a:xfrm>
              <a:off x="1248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2256" y="134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Rectangle 27"/>
            <p:cNvSpPr>
              <a:spLocks noChangeArrowheads="1"/>
            </p:cNvSpPr>
            <p:nvPr/>
          </p:nvSpPr>
          <p:spPr bwMode="auto">
            <a:xfrm>
              <a:off x="1392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4" name="Rectangle 28"/>
            <p:cNvSpPr>
              <a:spLocks noChangeArrowheads="1"/>
            </p:cNvSpPr>
            <p:nvPr/>
          </p:nvSpPr>
          <p:spPr bwMode="auto">
            <a:xfrm>
              <a:off x="1536" y="134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5" name="Rectangle 29"/>
            <p:cNvSpPr>
              <a:spLocks noChangeArrowheads="1"/>
            </p:cNvSpPr>
            <p:nvPr/>
          </p:nvSpPr>
          <p:spPr bwMode="auto">
            <a:xfrm>
              <a:off x="2784" y="153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Rectangle 30"/>
            <p:cNvSpPr>
              <a:spLocks noChangeArrowheads="1"/>
            </p:cNvSpPr>
            <p:nvPr/>
          </p:nvSpPr>
          <p:spPr bwMode="auto">
            <a:xfrm>
              <a:off x="1104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7" name="Rectangle 31"/>
            <p:cNvSpPr>
              <a:spLocks noChangeArrowheads="1"/>
            </p:cNvSpPr>
            <p:nvPr/>
          </p:nvSpPr>
          <p:spPr bwMode="auto">
            <a:xfrm>
              <a:off x="3357" y="153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8" name="Rectangle 32"/>
            <p:cNvSpPr>
              <a:spLocks noChangeArrowheads="1"/>
            </p:cNvSpPr>
            <p:nvPr/>
          </p:nvSpPr>
          <p:spPr bwMode="auto">
            <a:xfrm>
              <a:off x="1248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9" name="Rectangle 33"/>
            <p:cNvSpPr>
              <a:spLocks noChangeArrowheads="1"/>
            </p:cNvSpPr>
            <p:nvPr/>
          </p:nvSpPr>
          <p:spPr bwMode="auto">
            <a:xfrm>
              <a:off x="2256" y="153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0" name="Rectangle 34"/>
            <p:cNvSpPr>
              <a:spLocks noChangeArrowheads="1"/>
            </p:cNvSpPr>
            <p:nvPr/>
          </p:nvSpPr>
          <p:spPr bwMode="auto">
            <a:xfrm>
              <a:off x="1392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1" name="Rectangle 35"/>
            <p:cNvSpPr>
              <a:spLocks noChangeArrowheads="1"/>
            </p:cNvSpPr>
            <p:nvPr/>
          </p:nvSpPr>
          <p:spPr bwMode="auto">
            <a:xfrm>
              <a:off x="1536" y="153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2" name="Rectangle 36"/>
            <p:cNvSpPr>
              <a:spLocks noChangeArrowheads="1"/>
            </p:cNvSpPr>
            <p:nvPr/>
          </p:nvSpPr>
          <p:spPr bwMode="auto">
            <a:xfrm>
              <a:off x="2784" y="172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3" name="Rectangle 37"/>
            <p:cNvSpPr>
              <a:spLocks noChangeArrowheads="1"/>
            </p:cNvSpPr>
            <p:nvPr/>
          </p:nvSpPr>
          <p:spPr bwMode="auto">
            <a:xfrm>
              <a:off x="1104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4" name="Rectangle 38"/>
            <p:cNvSpPr>
              <a:spLocks noChangeArrowheads="1"/>
            </p:cNvSpPr>
            <p:nvPr/>
          </p:nvSpPr>
          <p:spPr bwMode="auto">
            <a:xfrm>
              <a:off x="3357" y="172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5" name="Rectangle 39"/>
            <p:cNvSpPr>
              <a:spLocks noChangeArrowheads="1"/>
            </p:cNvSpPr>
            <p:nvPr/>
          </p:nvSpPr>
          <p:spPr bwMode="auto">
            <a:xfrm>
              <a:off x="1248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6" name="Rectangle 40"/>
            <p:cNvSpPr>
              <a:spLocks noChangeArrowheads="1"/>
            </p:cNvSpPr>
            <p:nvPr/>
          </p:nvSpPr>
          <p:spPr bwMode="auto">
            <a:xfrm>
              <a:off x="2256" y="172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7" name="Rectangle 41"/>
            <p:cNvSpPr>
              <a:spLocks noChangeArrowheads="1"/>
            </p:cNvSpPr>
            <p:nvPr/>
          </p:nvSpPr>
          <p:spPr bwMode="auto">
            <a:xfrm>
              <a:off x="1392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8" name="Rectangle 42"/>
            <p:cNvSpPr>
              <a:spLocks noChangeArrowheads="1"/>
            </p:cNvSpPr>
            <p:nvPr/>
          </p:nvSpPr>
          <p:spPr bwMode="auto">
            <a:xfrm>
              <a:off x="1536" y="172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9" name="Rectangle 43"/>
            <p:cNvSpPr>
              <a:spLocks noChangeArrowheads="1"/>
            </p:cNvSpPr>
            <p:nvPr/>
          </p:nvSpPr>
          <p:spPr bwMode="auto">
            <a:xfrm>
              <a:off x="2784" y="1920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80" name="Rectangle 44"/>
            <p:cNvSpPr>
              <a:spLocks noChangeArrowheads="1"/>
            </p:cNvSpPr>
            <p:nvPr/>
          </p:nvSpPr>
          <p:spPr bwMode="auto">
            <a:xfrm>
              <a:off x="1104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81" name="Rectangle 45"/>
            <p:cNvSpPr>
              <a:spLocks noChangeArrowheads="1"/>
            </p:cNvSpPr>
            <p:nvPr/>
          </p:nvSpPr>
          <p:spPr bwMode="auto">
            <a:xfrm>
              <a:off x="3357" y="1920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82" name="Rectangle 46"/>
            <p:cNvSpPr>
              <a:spLocks noChangeArrowheads="1"/>
            </p:cNvSpPr>
            <p:nvPr/>
          </p:nvSpPr>
          <p:spPr bwMode="auto">
            <a:xfrm>
              <a:off x="1248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83" name="Rectangle 47"/>
            <p:cNvSpPr>
              <a:spLocks noChangeArrowheads="1"/>
            </p:cNvSpPr>
            <p:nvPr/>
          </p:nvSpPr>
          <p:spPr bwMode="auto">
            <a:xfrm>
              <a:off x="2256" y="1920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84" name="Rectangle 48"/>
            <p:cNvSpPr>
              <a:spLocks noChangeArrowheads="1"/>
            </p:cNvSpPr>
            <p:nvPr/>
          </p:nvSpPr>
          <p:spPr bwMode="auto">
            <a:xfrm>
              <a:off x="1392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85" name="Rectangle 49"/>
            <p:cNvSpPr>
              <a:spLocks noChangeArrowheads="1"/>
            </p:cNvSpPr>
            <p:nvPr/>
          </p:nvSpPr>
          <p:spPr bwMode="auto">
            <a:xfrm>
              <a:off x="1536" y="1920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86" name="Rectangle 50"/>
            <p:cNvSpPr>
              <a:spLocks noChangeArrowheads="1"/>
            </p:cNvSpPr>
            <p:nvPr/>
          </p:nvSpPr>
          <p:spPr bwMode="auto">
            <a:xfrm>
              <a:off x="2784" y="211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87" name="Rectangle 51"/>
            <p:cNvSpPr>
              <a:spLocks noChangeArrowheads="1"/>
            </p:cNvSpPr>
            <p:nvPr/>
          </p:nvSpPr>
          <p:spPr bwMode="auto">
            <a:xfrm>
              <a:off x="1104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88" name="Rectangle 52"/>
            <p:cNvSpPr>
              <a:spLocks noChangeArrowheads="1"/>
            </p:cNvSpPr>
            <p:nvPr/>
          </p:nvSpPr>
          <p:spPr bwMode="auto">
            <a:xfrm>
              <a:off x="3357" y="211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89" name="Rectangle 53"/>
            <p:cNvSpPr>
              <a:spLocks noChangeArrowheads="1"/>
            </p:cNvSpPr>
            <p:nvPr/>
          </p:nvSpPr>
          <p:spPr bwMode="auto">
            <a:xfrm>
              <a:off x="1248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90" name="Rectangle 54"/>
            <p:cNvSpPr>
              <a:spLocks noChangeArrowheads="1"/>
            </p:cNvSpPr>
            <p:nvPr/>
          </p:nvSpPr>
          <p:spPr bwMode="auto">
            <a:xfrm>
              <a:off x="2256" y="211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91" name="Rectangle 55"/>
            <p:cNvSpPr>
              <a:spLocks noChangeArrowheads="1"/>
            </p:cNvSpPr>
            <p:nvPr/>
          </p:nvSpPr>
          <p:spPr bwMode="auto">
            <a:xfrm>
              <a:off x="1392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92" name="Rectangle 56"/>
            <p:cNvSpPr>
              <a:spLocks noChangeArrowheads="1"/>
            </p:cNvSpPr>
            <p:nvPr/>
          </p:nvSpPr>
          <p:spPr bwMode="auto">
            <a:xfrm>
              <a:off x="1536" y="211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93" name="Rectangle 57"/>
            <p:cNvSpPr>
              <a:spLocks noChangeArrowheads="1"/>
            </p:cNvSpPr>
            <p:nvPr/>
          </p:nvSpPr>
          <p:spPr bwMode="auto">
            <a:xfrm>
              <a:off x="2784" y="230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94" name="Rectangle 58"/>
            <p:cNvSpPr>
              <a:spLocks noChangeArrowheads="1"/>
            </p:cNvSpPr>
            <p:nvPr/>
          </p:nvSpPr>
          <p:spPr bwMode="auto">
            <a:xfrm>
              <a:off x="1104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95" name="Rectangle 59"/>
            <p:cNvSpPr>
              <a:spLocks noChangeArrowheads="1"/>
            </p:cNvSpPr>
            <p:nvPr/>
          </p:nvSpPr>
          <p:spPr bwMode="auto">
            <a:xfrm>
              <a:off x="3357" y="230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96" name="Rectangle 60"/>
            <p:cNvSpPr>
              <a:spLocks noChangeArrowheads="1"/>
            </p:cNvSpPr>
            <p:nvPr/>
          </p:nvSpPr>
          <p:spPr bwMode="auto">
            <a:xfrm>
              <a:off x="1248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97" name="Rectangle 61"/>
            <p:cNvSpPr>
              <a:spLocks noChangeArrowheads="1"/>
            </p:cNvSpPr>
            <p:nvPr/>
          </p:nvSpPr>
          <p:spPr bwMode="auto">
            <a:xfrm>
              <a:off x="2256" y="230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98" name="Rectangle 62"/>
            <p:cNvSpPr>
              <a:spLocks noChangeArrowheads="1"/>
            </p:cNvSpPr>
            <p:nvPr/>
          </p:nvSpPr>
          <p:spPr bwMode="auto">
            <a:xfrm>
              <a:off x="1392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99" name="Rectangle 63"/>
            <p:cNvSpPr>
              <a:spLocks noChangeArrowheads="1"/>
            </p:cNvSpPr>
            <p:nvPr/>
          </p:nvSpPr>
          <p:spPr bwMode="auto">
            <a:xfrm>
              <a:off x="1536" y="230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00" name="Rectangle 64"/>
            <p:cNvSpPr>
              <a:spLocks noChangeArrowheads="1"/>
            </p:cNvSpPr>
            <p:nvPr/>
          </p:nvSpPr>
          <p:spPr bwMode="auto">
            <a:xfrm>
              <a:off x="2784" y="2496"/>
              <a:ext cx="573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01" name="Rectangle 65"/>
            <p:cNvSpPr>
              <a:spLocks noChangeArrowheads="1"/>
            </p:cNvSpPr>
            <p:nvPr/>
          </p:nvSpPr>
          <p:spPr bwMode="auto">
            <a:xfrm>
              <a:off x="1104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02" name="Rectangle 66"/>
            <p:cNvSpPr>
              <a:spLocks noChangeArrowheads="1"/>
            </p:cNvSpPr>
            <p:nvPr/>
          </p:nvSpPr>
          <p:spPr bwMode="auto">
            <a:xfrm>
              <a:off x="3357" y="2496"/>
              <a:ext cx="158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03" name="Rectangle 67"/>
            <p:cNvSpPr>
              <a:spLocks noChangeArrowheads="1"/>
            </p:cNvSpPr>
            <p:nvPr/>
          </p:nvSpPr>
          <p:spPr bwMode="auto">
            <a:xfrm>
              <a:off x="1248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04" name="Rectangle 68"/>
            <p:cNvSpPr>
              <a:spLocks noChangeArrowheads="1"/>
            </p:cNvSpPr>
            <p:nvPr/>
          </p:nvSpPr>
          <p:spPr bwMode="auto">
            <a:xfrm>
              <a:off x="2256" y="2496"/>
              <a:ext cx="528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05" name="Rectangle 69"/>
            <p:cNvSpPr>
              <a:spLocks noChangeArrowheads="1"/>
            </p:cNvSpPr>
            <p:nvPr/>
          </p:nvSpPr>
          <p:spPr bwMode="auto">
            <a:xfrm>
              <a:off x="1392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06" name="Rectangle 70"/>
            <p:cNvSpPr>
              <a:spLocks noChangeArrowheads="1"/>
            </p:cNvSpPr>
            <p:nvPr/>
          </p:nvSpPr>
          <p:spPr bwMode="auto">
            <a:xfrm>
              <a:off x="1536" y="2496"/>
              <a:ext cx="720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07" name="Rectangle 71"/>
            <p:cNvSpPr>
              <a:spLocks noChangeArrowheads="1"/>
            </p:cNvSpPr>
            <p:nvPr/>
          </p:nvSpPr>
          <p:spPr bwMode="auto">
            <a:xfrm>
              <a:off x="2784" y="326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08" name="Rectangle 72"/>
            <p:cNvSpPr>
              <a:spLocks noChangeArrowheads="1"/>
            </p:cNvSpPr>
            <p:nvPr/>
          </p:nvSpPr>
          <p:spPr bwMode="auto">
            <a:xfrm>
              <a:off x="1104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09" name="Rectangle 73"/>
            <p:cNvSpPr>
              <a:spLocks noChangeArrowheads="1"/>
            </p:cNvSpPr>
            <p:nvPr/>
          </p:nvSpPr>
          <p:spPr bwMode="auto">
            <a:xfrm>
              <a:off x="3357" y="326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10" name="Rectangle 74"/>
            <p:cNvSpPr>
              <a:spLocks noChangeArrowheads="1"/>
            </p:cNvSpPr>
            <p:nvPr/>
          </p:nvSpPr>
          <p:spPr bwMode="auto">
            <a:xfrm>
              <a:off x="1248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11" name="Rectangle 75"/>
            <p:cNvSpPr>
              <a:spLocks noChangeArrowheads="1"/>
            </p:cNvSpPr>
            <p:nvPr/>
          </p:nvSpPr>
          <p:spPr bwMode="auto">
            <a:xfrm>
              <a:off x="2256" y="326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12" name="Rectangle 76"/>
            <p:cNvSpPr>
              <a:spLocks noChangeArrowheads="1"/>
            </p:cNvSpPr>
            <p:nvPr/>
          </p:nvSpPr>
          <p:spPr bwMode="auto">
            <a:xfrm>
              <a:off x="1392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13" name="Rectangle 77"/>
            <p:cNvSpPr>
              <a:spLocks noChangeArrowheads="1"/>
            </p:cNvSpPr>
            <p:nvPr/>
          </p:nvSpPr>
          <p:spPr bwMode="auto">
            <a:xfrm>
              <a:off x="1536" y="326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14" name="Rectangle 78"/>
            <p:cNvSpPr>
              <a:spLocks noChangeArrowheads="1"/>
            </p:cNvSpPr>
            <p:nvPr/>
          </p:nvSpPr>
          <p:spPr bwMode="auto">
            <a:xfrm>
              <a:off x="2784" y="345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15" name="Rectangle 79"/>
            <p:cNvSpPr>
              <a:spLocks noChangeArrowheads="1"/>
            </p:cNvSpPr>
            <p:nvPr/>
          </p:nvSpPr>
          <p:spPr bwMode="auto">
            <a:xfrm>
              <a:off x="1104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16" name="Rectangle 80"/>
            <p:cNvSpPr>
              <a:spLocks noChangeArrowheads="1"/>
            </p:cNvSpPr>
            <p:nvPr/>
          </p:nvSpPr>
          <p:spPr bwMode="auto">
            <a:xfrm>
              <a:off x="3357" y="345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17" name="Rectangle 81"/>
            <p:cNvSpPr>
              <a:spLocks noChangeArrowheads="1"/>
            </p:cNvSpPr>
            <p:nvPr/>
          </p:nvSpPr>
          <p:spPr bwMode="auto">
            <a:xfrm>
              <a:off x="1248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18" name="Rectangle 82"/>
            <p:cNvSpPr>
              <a:spLocks noChangeArrowheads="1"/>
            </p:cNvSpPr>
            <p:nvPr/>
          </p:nvSpPr>
          <p:spPr bwMode="auto">
            <a:xfrm>
              <a:off x="2256" y="345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19" name="Rectangle 83"/>
            <p:cNvSpPr>
              <a:spLocks noChangeArrowheads="1"/>
            </p:cNvSpPr>
            <p:nvPr/>
          </p:nvSpPr>
          <p:spPr bwMode="auto">
            <a:xfrm>
              <a:off x="1392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20" name="Rectangle 84"/>
            <p:cNvSpPr>
              <a:spLocks noChangeArrowheads="1"/>
            </p:cNvSpPr>
            <p:nvPr/>
          </p:nvSpPr>
          <p:spPr bwMode="auto">
            <a:xfrm>
              <a:off x="1536" y="345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21" name="Rectangle 85"/>
            <p:cNvSpPr>
              <a:spLocks noChangeArrowheads="1"/>
            </p:cNvSpPr>
            <p:nvPr/>
          </p:nvSpPr>
          <p:spPr bwMode="auto">
            <a:xfrm>
              <a:off x="2784" y="364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22" name="Rectangle 86"/>
            <p:cNvSpPr>
              <a:spLocks noChangeArrowheads="1"/>
            </p:cNvSpPr>
            <p:nvPr/>
          </p:nvSpPr>
          <p:spPr bwMode="auto">
            <a:xfrm>
              <a:off x="1104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23" name="Rectangle 87"/>
            <p:cNvSpPr>
              <a:spLocks noChangeArrowheads="1"/>
            </p:cNvSpPr>
            <p:nvPr/>
          </p:nvSpPr>
          <p:spPr bwMode="auto">
            <a:xfrm>
              <a:off x="3357" y="364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24" name="Rectangle 88"/>
            <p:cNvSpPr>
              <a:spLocks noChangeArrowheads="1"/>
            </p:cNvSpPr>
            <p:nvPr/>
          </p:nvSpPr>
          <p:spPr bwMode="auto">
            <a:xfrm>
              <a:off x="1248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25" name="Rectangle 89"/>
            <p:cNvSpPr>
              <a:spLocks noChangeArrowheads="1"/>
            </p:cNvSpPr>
            <p:nvPr/>
          </p:nvSpPr>
          <p:spPr bwMode="auto">
            <a:xfrm>
              <a:off x="2256" y="364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26" name="Rectangle 90"/>
            <p:cNvSpPr>
              <a:spLocks noChangeArrowheads="1"/>
            </p:cNvSpPr>
            <p:nvPr/>
          </p:nvSpPr>
          <p:spPr bwMode="auto">
            <a:xfrm>
              <a:off x="1392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27" name="Rectangle 91"/>
            <p:cNvSpPr>
              <a:spLocks noChangeArrowheads="1"/>
            </p:cNvSpPr>
            <p:nvPr/>
          </p:nvSpPr>
          <p:spPr bwMode="auto">
            <a:xfrm>
              <a:off x="1536" y="364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635" name="Text Box 99"/>
            <p:cNvSpPr txBox="1">
              <a:spLocks noChangeArrowheads="1"/>
            </p:cNvSpPr>
            <p:nvPr/>
          </p:nvSpPr>
          <p:spPr bwMode="auto">
            <a:xfrm>
              <a:off x="1824" y="2399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  <p:sp>
          <p:nvSpPr>
            <p:cNvPr id="449636" name="Text Box 100"/>
            <p:cNvSpPr txBox="1">
              <a:spLocks noChangeArrowheads="1"/>
            </p:cNvSpPr>
            <p:nvPr/>
          </p:nvSpPr>
          <p:spPr bwMode="auto">
            <a:xfrm>
              <a:off x="4094" y="2400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</p:grpSp>
      <p:sp>
        <p:nvSpPr>
          <p:cNvPr id="449637" name="Text Box 101"/>
          <p:cNvSpPr txBox="1">
            <a:spLocks noChangeArrowheads="1"/>
          </p:cNvSpPr>
          <p:nvPr/>
        </p:nvSpPr>
        <p:spPr bwMode="auto">
          <a:xfrm>
            <a:off x="1447800" y="1828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49638" name="Text Box 102"/>
          <p:cNvSpPr txBox="1">
            <a:spLocks noChangeArrowheads="1"/>
          </p:cNvSpPr>
          <p:nvPr/>
        </p:nvSpPr>
        <p:spPr bwMode="auto">
          <a:xfrm>
            <a:off x="1676400" y="1828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49639" name="Text Box 103"/>
          <p:cNvSpPr txBox="1">
            <a:spLocks noChangeArrowheads="1"/>
          </p:cNvSpPr>
          <p:nvPr/>
        </p:nvSpPr>
        <p:spPr bwMode="auto">
          <a:xfrm>
            <a:off x="1885950" y="1828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grpSp>
        <p:nvGrpSpPr>
          <p:cNvPr id="449668" name="Group 132"/>
          <p:cNvGrpSpPr>
            <a:grpSpLocks/>
          </p:cNvGrpSpPr>
          <p:nvPr/>
        </p:nvGrpSpPr>
        <p:grpSpPr bwMode="auto">
          <a:xfrm>
            <a:off x="2286000" y="1812925"/>
            <a:ext cx="2505075" cy="352425"/>
            <a:chOff x="1440" y="1142"/>
            <a:chExt cx="1578" cy="222"/>
          </a:xfrm>
        </p:grpSpPr>
        <p:sp>
          <p:nvSpPr>
            <p:cNvPr id="449640" name="Text Box 104"/>
            <p:cNvSpPr txBox="1">
              <a:spLocks noChangeArrowheads="1"/>
            </p:cNvSpPr>
            <p:nvPr/>
          </p:nvSpPr>
          <p:spPr bwMode="auto">
            <a:xfrm>
              <a:off x="1440" y="1142"/>
              <a:ext cx="4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/>
                <a:t>xA000</a:t>
              </a:r>
            </a:p>
          </p:txBody>
        </p:sp>
        <p:sp>
          <p:nvSpPr>
            <p:cNvPr id="449641" name="Text Box 105"/>
            <p:cNvSpPr txBox="1">
              <a:spLocks noChangeArrowheads="1"/>
            </p:cNvSpPr>
            <p:nvPr/>
          </p:nvSpPr>
          <p:spPr bwMode="auto">
            <a:xfrm>
              <a:off x="2112" y="1152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/>
                <a:t>0000</a:t>
              </a:r>
            </a:p>
          </p:txBody>
        </p:sp>
        <p:sp>
          <p:nvSpPr>
            <p:cNvPr id="449642" name="Text Box 106"/>
            <p:cNvSpPr txBox="1">
              <a:spLocks noChangeArrowheads="1"/>
            </p:cNvSpPr>
            <p:nvPr/>
          </p:nvSpPr>
          <p:spPr bwMode="auto">
            <a:xfrm>
              <a:off x="2739" y="1152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/>
                <a:t>R1</a:t>
              </a:r>
            </a:p>
          </p:txBody>
        </p:sp>
      </p:grpSp>
      <p:sp>
        <p:nvSpPr>
          <p:cNvPr id="449643" name="Text Box 107"/>
          <p:cNvSpPr txBox="1">
            <a:spLocks noChangeArrowheads="1"/>
          </p:cNvSpPr>
          <p:nvPr/>
        </p:nvSpPr>
        <p:spPr bwMode="auto">
          <a:xfrm>
            <a:off x="144780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49644" name="Text Box 108"/>
          <p:cNvSpPr txBox="1">
            <a:spLocks noChangeArrowheads="1"/>
          </p:cNvSpPr>
          <p:nvPr/>
        </p:nvSpPr>
        <p:spPr bwMode="auto">
          <a:xfrm>
            <a:off x="167640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49645" name="Text Box 109"/>
          <p:cNvSpPr txBox="1">
            <a:spLocks noChangeArrowheads="1"/>
          </p:cNvSpPr>
          <p:nvPr/>
        </p:nvSpPr>
        <p:spPr bwMode="auto">
          <a:xfrm>
            <a:off x="188595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49646" name="Text Box 110"/>
          <p:cNvSpPr txBox="1">
            <a:spLocks noChangeArrowheads="1"/>
          </p:cNvSpPr>
          <p:nvPr/>
        </p:nvSpPr>
        <p:spPr bwMode="auto">
          <a:xfrm>
            <a:off x="2286000" y="20859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xA004</a:t>
            </a:r>
          </a:p>
        </p:txBody>
      </p:sp>
      <p:sp>
        <p:nvSpPr>
          <p:cNvPr id="449647" name="Text Box 111"/>
          <p:cNvSpPr txBox="1">
            <a:spLocks noChangeArrowheads="1"/>
          </p:cNvSpPr>
          <p:nvPr/>
        </p:nvSpPr>
        <p:spPr bwMode="auto">
          <a:xfrm>
            <a:off x="3352800" y="21018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49648" name="Text Box 112"/>
          <p:cNvSpPr txBox="1">
            <a:spLocks noChangeArrowheads="1"/>
          </p:cNvSpPr>
          <p:nvPr/>
        </p:nvSpPr>
        <p:spPr bwMode="auto">
          <a:xfrm>
            <a:off x="4348163" y="21018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R2</a:t>
            </a:r>
          </a:p>
        </p:txBody>
      </p:sp>
      <p:sp>
        <p:nvSpPr>
          <p:cNvPr id="449649" name="Text Box 113"/>
          <p:cNvSpPr txBox="1">
            <a:spLocks noChangeArrowheads="1"/>
          </p:cNvSpPr>
          <p:nvPr/>
        </p:nvSpPr>
        <p:spPr bwMode="auto">
          <a:xfrm>
            <a:off x="7756525" y="1812925"/>
            <a:ext cx="1165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R1=R1+10</a:t>
            </a:r>
          </a:p>
        </p:txBody>
      </p:sp>
      <p:sp>
        <p:nvSpPr>
          <p:cNvPr id="449650" name="Text Box 114"/>
          <p:cNvSpPr txBox="1">
            <a:spLocks noChangeArrowheads="1"/>
          </p:cNvSpPr>
          <p:nvPr/>
        </p:nvSpPr>
        <p:spPr bwMode="auto">
          <a:xfrm>
            <a:off x="7772400" y="2101850"/>
            <a:ext cx="1012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R2=R2*2</a:t>
            </a:r>
          </a:p>
        </p:txBody>
      </p:sp>
      <p:sp>
        <p:nvSpPr>
          <p:cNvPr id="449652" name="Text Box 116"/>
          <p:cNvSpPr txBox="1">
            <a:spLocks noChangeArrowheads="1"/>
          </p:cNvSpPr>
          <p:nvPr/>
        </p:nvSpPr>
        <p:spPr bwMode="auto">
          <a:xfrm>
            <a:off x="14478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49653" name="Text Box 117"/>
          <p:cNvSpPr txBox="1">
            <a:spLocks noChangeArrowheads="1"/>
          </p:cNvSpPr>
          <p:nvPr/>
        </p:nvSpPr>
        <p:spPr bwMode="auto">
          <a:xfrm>
            <a:off x="16764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49654" name="Text Box 118"/>
          <p:cNvSpPr txBox="1">
            <a:spLocks noChangeArrowheads="1"/>
          </p:cNvSpPr>
          <p:nvPr/>
        </p:nvSpPr>
        <p:spPr bwMode="auto">
          <a:xfrm>
            <a:off x="188595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49655" name="Text Box 119"/>
          <p:cNvSpPr txBox="1">
            <a:spLocks noChangeArrowheads="1"/>
          </p:cNvSpPr>
          <p:nvPr/>
        </p:nvSpPr>
        <p:spPr bwMode="auto">
          <a:xfrm>
            <a:off x="2286000" y="23907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xA008</a:t>
            </a:r>
          </a:p>
        </p:txBody>
      </p:sp>
      <p:sp>
        <p:nvSpPr>
          <p:cNvPr id="449656" name="Text Box 120"/>
          <p:cNvSpPr txBox="1">
            <a:spLocks noChangeArrowheads="1"/>
          </p:cNvSpPr>
          <p:nvPr/>
        </p:nvSpPr>
        <p:spPr bwMode="auto">
          <a:xfrm>
            <a:off x="3352800" y="24066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49657" name="Text Box 121"/>
          <p:cNvSpPr txBox="1">
            <a:spLocks noChangeArrowheads="1"/>
          </p:cNvSpPr>
          <p:nvPr/>
        </p:nvSpPr>
        <p:spPr bwMode="auto">
          <a:xfrm>
            <a:off x="4348163" y="2406650"/>
            <a:ext cx="566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FR1</a:t>
            </a:r>
          </a:p>
        </p:txBody>
      </p:sp>
      <p:sp>
        <p:nvSpPr>
          <p:cNvPr id="449664" name="Text Box 128"/>
          <p:cNvSpPr txBox="1">
            <a:spLocks noChangeArrowheads="1"/>
          </p:cNvSpPr>
          <p:nvPr/>
        </p:nvSpPr>
        <p:spPr bwMode="auto">
          <a:xfrm>
            <a:off x="7620000" y="2406650"/>
            <a:ext cx="140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FR1=FR2/0.0</a:t>
            </a:r>
          </a:p>
        </p:txBody>
      </p:sp>
      <p:sp>
        <p:nvSpPr>
          <p:cNvPr id="449665" name="Text Box 129"/>
          <p:cNvSpPr txBox="1">
            <a:spLocks noChangeArrowheads="1"/>
          </p:cNvSpPr>
          <p:nvPr/>
        </p:nvSpPr>
        <p:spPr bwMode="auto">
          <a:xfrm>
            <a:off x="1885950" y="1828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9666" name="Text Box 130"/>
          <p:cNvSpPr txBox="1">
            <a:spLocks noChangeArrowheads="1"/>
          </p:cNvSpPr>
          <p:nvPr/>
        </p:nvSpPr>
        <p:spPr bwMode="auto">
          <a:xfrm>
            <a:off x="1433513" y="18113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9669" name="Text Box 133"/>
          <p:cNvSpPr txBox="1">
            <a:spLocks noChangeArrowheads="1"/>
          </p:cNvSpPr>
          <p:nvPr/>
        </p:nvSpPr>
        <p:spPr bwMode="auto">
          <a:xfrm>
            <a:off x="6156325" y="18129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449670" name="Text Box 134"/>
          <p:cNvSpPr txBox="1">
            <a:spLocks noChangeArrowheads="1"/>
          </p:cNvSpPr>
          <p:nvPr/>
        </p:nvSpPr>
        <p:spPr bwMode="auto">
          <a:xfrm>
            <a:off x="228600" y="44958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1600" b="1"/>
          </a:p>
        </p:txBody>
      </p:sp>
      <p:sp>
        <p:nvSpPr>
          <p:cNvPr id="449671" name="Rectangle 135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 dirty="0"/>
              <a:t>1</a:t>
            </a:r>
          </a:p>
        </p:txBody>
      </p:sp>
      <p:sp>
        <p:nvSpPr>
          <p:cNvPr id="449672" name="Text Box 136"/>
          <p:cNvSpPr txBox="1">
            <a:spLocks noChangeArrowheads="1"/>
          </p:cNvSpPr>
          <p:nvPr/>
        </p:nvSpPr>
        <p:spPr bwMode="auto">
          <a:xfrm>
            <a:off x="7680325" y="41148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R1</a:t>
            </a:r>
          </a:p>
        </p:txBody>
      </p:sp>
      <p:sp>
        <p:nvSpPr>
          <p:cNvPr id="449674" name="Rectangle 138"/>
          <p:cNvSpPr>
            <a:spLocks noChangeArrowheads="1"/>
          </p:cNvSpPr>
          <p:nvPr/>
        </p:nvSpPr>
        <p:spPr bwMode="auto">
          <a:xfrm>
            <a:off x="8100392" y="4206876"/>
            <a:ext cx="868362" cy="23023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449675" name="Rectangle 139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49676" name="Text Box 140"/>
          <p:cNvSpPr txBox="1">
            <a:spLocks noChangeArrowheads="1"/>
          </p:cNvSpPr>
          <p:nvPr/>
        </p:nvSpPr>
        <p:spPr bwMode="auto">
          <a:xfrm>
            <a:off x="7680325" y="43434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R2</a:t>
            </a:r>
          </a:p>
        </p:txBody>
      </p:sp>
      <p:sp>
        <p:nvSpPr>
          <p:cNvPr id="449677" name="Rectangle 141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49678" name="Rectangle 142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49679" name="Rectangle 143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49680" name="Text Box 144"/>
          <p:cNvSpPr txBox="1">
            <a:spLocks noChangeArrowheads="1"/>
          </p:cNvSpPr>
          <p:nvPr/>
        </p:nvSpPr>
        <p:spPr bwMode="auto">
          <a:xfrm>
            <a:off x="8239125" y="385445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 dirty="0"/>
              <a:t>ARF</a:t>
            </a:r>
          </a:p>
        </p:txBody>
      </p:sp>
      <p:sp>
        <p:nvSpPr>
          <p:cNvPr id="449681" name="Text Box 145"/>
          <p:cNvSpPr txBox="1">
            <a:spLocks noChangeArrowheads="1"/>
          </p:cNvSpPr>
          <p:nvPr/>
        </p:nvSpPr>
        <p:spPr bwMode="auto">
          <a:xfrm>
            <a:off x="7597775" y="553085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R31</a:t>
            </a:r>
          </a:p>
        </p:txBody>
      </p:sp>
      <p:sp>
        <p:nvSpPr>
          <p:cNvPr id="449682" name="Rectangle 146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49683" name="Rectangle 147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49684" name="Rectangle 148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49685" name="Rectangle 149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49686" name="Text Box 150"/>
          <p:cNvSpPr txBox="1">
            <a:spLocks noChangeArrowheads="1"/>
          </p:cNvSpPr>
          <p:nvPr/>
        </p:nvSpPr>
        <p:spPr bwMode="auto">
          <a:xfrm>
            <a:off x="7681913" y="45720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</a:t>
            </a:r>
          </a:p>
        </p:txBody>
      </p:sp>
      <p:sp>
        <p:nvSpPr>
          <p:cNvPr id="449687" name="Text Box 151"/>
          <p:cNvSpPr txBox="1">
            <a:spLocks noChangeArrowheads="1"/>
          </p:cNvSpPr>
          <p:nvPr/>
        </p:nvSpPr>
        <p:spPr bwMode="auto">
          <a:xfrm>
            <a:off x="7681913" y="48006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R4</a:t>
            </a:r>
          </a:p>
        </p:txBody>
      </p:sp>
      <p:sp>
        <p:nvSpPr>
          <p:cNvPr id="449688" name="Text Box 152"/>
          <p:cNvSpPr txBox="1">
            <a:spLocks noChangeArrowheads="1"/>
          </p:cNvSpPr>
          <p:nvPr/>
        </p:nvSpPr>
        <p:spPr bwMode="auto">
          <a:xfrm>
            <a:off x="8394700" y="43735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 dirty="0"/>
              <a:t>2</a:t>
            </a:r>
          </a:p>
        </p:txBody>
      </p:sp>
      <p:sp>
        <p:nvSpPr>
          <p:cNvPr id="449689" name="Text Box 153"/>
          <p:cNvSpPr txBox="1">
            <a:spLocks noChangeArrowheads="1"/>
          </p:cNvSpPr>
          <p:nvPr/>
        </p:nvSpPr>
        <p:spPr bwMode="auto">
          <a:xfrm>
            <a:off x="8396288" y="46021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3</a:t>
            </a:r>
          </a:p>
        </p:txBody>
      </p:sp>
      <p:sp>
        <p:nvSpPr>
          <p:cNvPr id="449690" name="Text Box 154"/>
          <p:cNvSpPr txBox="1">
            <a:spLocks noChangeArrowheads="1"/>
          </p:cNvSpPr>
          <p:nvPr/>
        </p:nvSpPr>
        <p:spPr bwMode="auto">
          <a:xfrm>
            <a:off x="8396288" y="48307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93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0.0467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49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49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49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49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49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449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-0.00231 L -0.00677 0.0509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9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637" grpId="0"/>
      <p:bldP spid="449639" grpId="0"/>
      <p:bldP spid="449649" grpId="0"/>
      <p:bldP spid="449652" grpId="0"/>
      <p:bldP spid="449653" grpId="0"/>
      <p:bldP spid="449654" grpId="0"/>
      <p:bldP spid="449655" grpId="0"/>
      <p:bldP spid="449656" grpId="0"/>
      <p:bldP spid="449657" grpId="0"/>
      <p:bldP spid="449664" grpId="0"/>
      <p:bldP spid="449665" grpId="0"/>
      <p:bldP spid="449666" grpId="0"/>
      <p:bldP spid="449669" grpId="0"/>
      <p:bldP spid="449669" grpId="1"/>
      <p:bldP spid="4496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OOO Commit in Tomasulo Algorithm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</a:t>
            </a:fld>
            <a:endParaRPr lang="zh-TW" altLang="zh-TW"/>
          </a:p>
        </p:txBody>
      </p:sp>
      <p:graphicFrame>
        <p:nvGraphicFramePr>
          <p:cNvPr id="67587" name="Object 3"/>
          <p:cNvGraphicFramePr>
            <a:graphicFrameLocks/>
          </p:cNvGraphicFramePr>
          <p:nvPr>
            <p:extLst/>
          </p:nvPr>
        </p:nvGraphicFramePr>
        <p:xfrm>
          <a:off x="755650" y="1584922"/>
          <a:ext cx="7854950" cy="450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0" name="工作表" r:id="rId4" imgW="8283085" imgH="5311192" progId="Excel.Sheet.8">
                  <p:embed/>
                </p:oleObj>
              </mc:Choice>
              <mc:Fallback>
                <p:oleObj name="工作表" r:id="rId4" imgW="8283085" imgH="531119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84922"/>
                        <a:ext cx="7854950" cy="4508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Oval 8"/>
          <p:cNvSpPr>
            <a:spLocks noChangeArrowheads="1"/>
          </p:cNvSpPr>
          <p:nvPr/>
        </p:nvSpPr>
        <p:spPr bwMode="auto">
          <a:xfrm>
            <a:off x="5312544" y="2446040"/>
            <a:ext cx="228600" cy="5334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7592" name="Oval 6"/>
          <p:cNvSpPr>
            <a:spLocks noChangeArrowheads="1"/>
          </p:cNvSpPr>
          <p:nvPr/>
        </p:nvSpPr>
        <p:spPr bwMode="auto">
          <a:xfrm>
            <a:off x="4499992" y="1916832"/>
            <a:ext cx="381000" cy="13716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7593" name="Oval 7"/>
          <p:cNvSpPr>
            <a:spLocks noChangeArrowheads="1"/>
          </p:cNvSpPr>
          <p:nvPr/>
        </p:nvSpPr>
        <p:spPr bwMode="auto">
          <a:xfrm>
            <a:off x="5220072" y="1916832"/>
            <a:ext cx="38100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220072" y="1019822"/>
            <a:ext cx="3833611" cy="64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algn="l" eaLnBrk="0" hangingPunct="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In-order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issue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, but OOO execution, completion,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commitment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 flipH="1">
            <a:off x="5642744" y="1584922"/>
            <a:ext cx="585440" cy="547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22556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93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 Handling Precise Interrupts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29</a:t>
            </a:fld>
            <a:endParaRPr lang="zh-TW" altLang="zh-TW"/>
          </a:p>
        </p:txBody>
      </p:sp>
      <p:grpSp>
        <p:nvGrpSpPr>
          <p:cNvPr id="451587" name="Group 3"/>
          <p:cNvGrpSpPr>
            <a:grpSpLocks/>
          </p:cNvGrpSpPr>
          <p:nvPr/>
        </p:nvGrpSpPr>
        <p:grpSpPr bwMode="auto">
          <a:xfrm>
            <a:off x="319088" y="2057400"/>
            <a:ext cx="1219200" cy="336550"/>
            <a:chOff x="192" y="1104"/>
            <a:chExt cx="768" cy="212"/>
          </a:xfrm>
        </p:grpSpPr>
        <p:sp>
          <p:nvSpPr>
            <p:cNvPr id="451588" name="Line 4"/>
            <p:cNvSpPr>
              <a:spLocks noChangeShapeType="1"/>
            </p:cNvSpPr>
            <p:nvPr/>
          </p:nvSpPr>
          <p:spPr bwMode="auto">
            <a:xfrm>
              <a:off x="576" y="12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1589" name="Text Box 5"/>
            <p:cNvSpPr txBox="1">
              <a:spLocks noChangeArrowheads="1"/>
            </p:cNvSpPr>
            <p:nvPr/>
          </p:nvSpPr>
          <p:spPr bwMode="auto">
            <a:xfrm>
              <a:off x="192" y="1104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Head </a:t>
              </a:r>
            </a:p>
          </p:txBody>
        </p:sp>
      </p:grpSp>
      <p:grpSp>
        <p:nvGrpSpPr>
          <p:cNvPr id="451593" name="Group 9"/>
          <p:cNvGrpSpPr>
            <a:grpSpLocks/>
          </p:cNvGrpSpPr>
          <p:nvPr/>
        </p:nvGrpSpPr>
        <p:grpSpPr bwMode="auto">
          <a:xfrm>
            <a:off x="1371600" y="1066800"/>
            <a:ext cx="6319838" cy="5029200"/>
            <a:chOff x="1056" y="672"/>
            <a:chExt cx="3981" cy="3168"/>
          </a:xfrm>
        </p:grpSpPr>
        <p:sp>
          <p:nvSpPr>
            <p:cNvPr id="451594" name="Text Box 10"/>
            <p:cNvSpPr txBox="1">
              <a:spLocks noChangeArrowheads="1"/>
            </p:cNvSpPr>
            <p:nvPr/>
          </p:nvSpPr>
          <p:spPr bwMode="auto">
            <a:xfrm>
              <a:off x="1056" y="91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V</a:t>
              </a:r>
            </a:p>
          </p:txBody>
        </p:sp>
        <p:sp>
          <p:nvSpPr>
            <p:cNvPr id="451595" name="Text Box 11"/>
            <p:cNvSpPr txBox="1">
              <a:spLocks noChangeArrowheads="1"/>
            </p:cNvSpPr>
            <p:nvPr/>
          </p:nvSpPr>
          <p:spPr bwMode="auto">
            <a:xfrm>
              <a:off x="3504" y="912"/>
              <a:ext cx="15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Data (physical register)</a:t>
              </a:r>
            </a:p>
          </p:txBody>
        </p:sp>
        <p:sp>
          <p:nvSpPr>
            <p:cNvPr id="451596" name="Text Box 12"/>
            <p:cNvSpPr txBox="1">
              <a:spLocks noChangeArrowheads="1"/>
            </p:cNvSpPr>
            <p:nvPr/>
          </p:nvSpPr>
          <p:spPr bwMode="auto">
            <a:xfrm>
              <a:off x="2304" y="768"/>
              <a:ext cx="45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Exp </a:t>
              </a:r>
            </a:p>
            <a:p>
              <a:pPr algn="l" eaLnBrk="0" hangingPunct="0"/>
              <a:r>
                <a:rPr lang="en-US" sz="1600" b="1"/>
                <a:t>event</a:t>
              </a:r>
            </a:p>
          </p:txBody>
        </p:sp>
        <p:sp>
          <p:nvSpPr>
            <p:cNvPr id="451597" name="Text Box 13"/>
            <p:cNvSpPr txBox="1">
              <a:spLocks noChangeArrowheads="1"/>
            </p:cNvSpPr>
            <p:nvPr/>
          </p:nvSpPr>
          <p:spPr bwMode="auto">
            <a:xfrm>
              <a:off x="2832" y="912"/>
              <a:ext cx="5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RegDst</a:t>
              </a:r>
            </a:p>
          </p:txBody>
        </p:sp>
        <p:sp>
          <p:nvSpPr>
            <p:cNvPr id="451598" name="Text Box 14"/>
            <p:cNvSpPr txBox="1">
              <a:spLocks noChangeArrowheads="1"/>
            </p:cNvSpPr>
            <p:nvPr/>
          </p:nvSpPr>
          <p:spPr bwMode="auto">
            <a:xfrm rot="-5400000">
              <a:off x="1193" y="823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Done?</a:t>
              </a:r>
            </a:p>
          </p:txBody>
        </p:sp>
        <p:sp>
          <p:nvSpPr>
            <p:cNvPr id="451599" name="Rectangle 15"/>
            <p:cNvSpPr>
              <a:spLocks noChangeArrowheads="1"/>
            </p:cNvSpPr>
            <p:nvPr/>
          </p:nvSpPr>
          <p:spPr bwMode="auto">
            <a:xfrm>
              <a:off x="2784" y="115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1104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Rectangle 17"/>
            <p:cNvSpPr>
              <a:spLocks noChangeArrowheads="1"/>
            </p:cNvSpPr>
            <p:nvPr/>
          </p:nvSpPr>
          <p:spPr bwMode="auto">
            <a:xfrm>
              <a:off x="3357" y="115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2" name="Text Box 18"/>
            <p:cNvSpPr txBox="1">
              <a:spLocks noChangeArrowheads="1"/>
            </p:cNvSpPr>
            <p:nvPr/>
          </p:nvSpPr>
          <p:spPr bwMode="auto">
            <a:xfrm rot="-5400000">
              <a:off x="1056" y="816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Spec?</a:t>
              </a:r>
            </a:p>
          </p:txBody>
        </p:sp>
        <p:sp>
          <p:nvSpPr>
            <p:cNvPr id="451603" name="Rectangle 19"/>
            <p:cNvSpPr>
              <a:spLocks noChangeArrowheads="1"/>
            </p:cNvSpPr>
            <p:nvPr/>
          </p:nvSpPr>
          <p:spPr bwMode="auto">
            <a:xfrm>
              <a:off x="1248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4" name="Rectangle 20"/>
            <p:cNvSpPr>
              <a:spLocks noChangeArrowheads="1"/>
            </p:cNvSpPr>
            <p:nvPr/>
          </p:nvSpPr>
          <p:spPr bwMode="auto">
            <a:xfrm>
              <a:off x="2256" y="115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5" name="Rectangle 21"/>
            <p:cNvSpPr>
              <a:spLocks noChangeArrowheads="1"/>
            </p:cNvSpPr>
            <p:nvPr/>
          </p:nvSpPr>
          <p:spPr bwMode="auto">
            <a:xfrm>
              <a:off x="1392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6" name="Rectangle 22"/>
            <p:cNvSpPr>
              <a:spLocks noChangeArrowheads="1"/>
            </p:cNvSpPr>
            <p:nvPr/>
          </p:nvSpPr>
          <p:spPr bwMode="auto">
            <a:xfrm>
              <a:off x="1536" y="115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7" name="Text Box 23"/>
            <p:cNvSpPr txBox="1">
              <a:spLocks noChangeArrowheads="1"/>
            </p:cNvSpPr>
            <p:nvPr/>
          </p:nvSpPr>
          <p:spPr bwMode="auto">
            <a:xfrm>
              <a:off x="1723" y="892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PC</a:t>
              </a:r>
            </a:p>
          </p:txBody>
        </p:sp>
        <p:sp>
          <p:nvSpPr>
            <p:cNvPr id="451608" name="Rectangle 24"/>
            <p:cNvSpPr>
              <a:spLocks noChangeArrowheads="1"/>
            </p:cNvSpPr>
            <p:nvPr/>
          </p:nvSpPr>
          <p:spPr bwMode="auto">
            <a:xfrm>
              <a:off x="2784" y="134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9" name="Rectangle 25"/>
            <p:cNvSpPr>
              <a:spLocks noChangeArrowheads="1"/>
            </p:cNvSpPr>
            <p:nvPr/>
          </p:nvSpPr>
          <p:spPr bwMode="auto">
            <a:xfrm>
              <a:off x="1104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0" name="Rectangle 26"/>
            <p:cNvSpPr>
              <a:spLocks noChangeArrowheads="1"/>
            </p:cNvSpPr>
            <p:nvPr/>
          </p:nvSpPr>
          <p:spPr bwMode="auto">
            <a:xfrm>
              <a:off x="3357" y="134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1" name="Rectangle 27"/>
            <p:cNvSpPr>
              <a:spLocks noChangeArrowheads="1"/>
            </p:cNvSpPr>
            <p:nvPr/>
          </p:nvSpPr>
          <p:spPr bwMode="auto">
            <a:xfrm>
              <a:off x="1248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2" name="Rectangle 28"/>
            <p:cNvSpPr>
              <a:spLocks noChangeArrowheads="1"/>
            </p:cNvSpPr>
            <p:nvPr/>
          </p:nvSpPr>
          <p:spPr bwMode="auto">
            <a:xfrm>
              <a:off x="2256" y="134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3" name="Rectangle 29"/>
            <p:cNvSpPr>
              <a:spLocks noChangeArrowheads="1"/>
            </p:cNvSpPr>
            <p:nvPr/>
          </p:nvSpPr>
          <p:spPr bwMode="auto">
            <a:xfrm>
              <a:off x="1392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4" name="Rectangle 30"/>
            <p:cNvSpPr>
              <a:spLocks noChangeArrowheads="1"/>
            </p:cNvSpPr>
            <p:nvPr/>
          </p:nvSpPr>
          <p:spPr bwMode="auto">
            <a:xfrm>
              <a:off x="1536" y="134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5" name="Rectangle 31"/>
            <p:cNvSpPr>
              <a:spLocks noChangeArrowheads="1"/>
            </p:cNvSpPr>
            <p:nvPr/>
          </p:nvSpPr>
          <p:spPr bwMode="auto">
            <a:xfrm>
              <a:off x="2784" y="153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6" name="Rectangle 32"/>
            <p:cNvSpPr>
              <a:spLocks noChangeArrowheads="1"/>
            </p:cNvSpPr>
            <p:nvPr/>
          </p:nvSpPr>
          <p:spPr bwMode="auto">
            <a:xfrm>
              <a:off x="1104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7" name="Rectangle 33"/>
            <p:cNvSpPr>
              <a:spLocks noChangeArrowheads="1"/>
            </p:cNvSpPr>
            <p:nvPr/>
          </p:nvSpPr>
          <p:spPr bwMode="auto">
            <a:xfrm>
              <a:off x="3357" y="153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8" name="Rectangle 34"/>
            <p:cNvSpPr>
              <a:spLocks noChangeArrowheads="1"/>
            </p:cNvSpPr>
            <p:nvPr/>
          </p:nvSpPr>
          <p:spPr bwMode="auto">
            <a:xfrm>
              <a:off x="1248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9" name="Rectangle 35"/>
            <p:cNvSpPr>
              <a:spLocks noChangeArrowheads="1"/>
            </p:cNvSpPr>
            <p:nvPr/>
          </p:nvSpPr>
          <p:spPr bwMode="auto">
            <a:xfrm>
              <a:off x="2256" y="153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20" name="Rectangle 36"/>
            <p:cNvSpPr>
              <a:spLocks noChangeArrowheads="1"/>
            </p:cNvSpPr>
            <p:nvPr/>
          </p:nvSpPr>
          <p:spPr bwMode="auto">
            <a:xfrm>
              <a:off x="1392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21" name="Rectangle 37"/>
            <p:cNvSpPr>
              <a:spLocks noChangeArrowheads="1"/>
            </p:cNvSpPr>
            <p:nvPr/>
          </p:nvSpPr>
          <p:spPr bwMode="auto">
            <a:xfrm>
              <a:off x="1536" y="153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22" name="Rectangle 38"/>
            <p:cNvSpPr>
              <a:spLocks noChangeArrowheads="1"/>
            </p:cNvSpPr>
            <p:nvPr/>
          </p:nvSpPr>
          <p:spPr bwMode="auto">
            <a:xfrm>
              <a:off x="2784" y="172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23" name="Rectangle 39"/>
            <p:cNvSpPr>
              <a:spLocks noChangeArrowheads="1"/>
            </p:cNvSpPr>
            <p:nvPr/>
          </p:nvSpPr>
          <p:spPr bwMode="auto">
            <a:xfrm>
              <a:off x="1104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24" name="Rectangle 40"/>
            <p:cNvSpPr>
              <a:spLocks noChangeArrowheads="1"/>
            </p:cNvSpPr>
            <p:nvPr/>
          </p:nvSpPr>
          <p:spPr bwMode="auto">
            <a:xfrm>
              <a:off x="3357" y="172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25" name="Rectangle 41"/>
            <p:cNvSpPr>
              <a:spLocks noChangeArrowheads="1"/>
            </p:cNvSpPr>
            <p:nvPr/>
          </p:nvSpPr>
          <p:spPr bwMode="auto">
            <a:xfrm>
              <a:off x="1248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26" name="Rectangle 42"/>
            <p:cNvSpPr>
              <a:spLocks noChangeArrowheads="1"/>
            </p:cNvSpPr>
            <p:nvPr/>
          </p:nvSpPr>
          <p:spPr bwMode="auto">
            <a:xfrm>
              <a:off x="2256" y="172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27" name="Rectangle 43"/>
            <p:cNvSpPr>
              <a:spLocks noChangeArrowheads="1"/>
            </p:cNvSpPr>
            <p:nvPr/>
          </p:nvSpPr>
          <p:spPr bwMode="auto">
            <a:xfrm>
              <a:off x="1392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28" name="Rectangle 44"/>
            <p:cNvSpPr>
              <a:spLocks noChangeArrowheads="1"/>
            </p:cNvSpPr>
            <p:nvPr/>
          </p:nvSpPr>
          <p:spPr bwMode="auto">
            <a:xfrm>
              <a:off x="1536" y="172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29" name="Rectangle 45"/>
            <p:cNvSpPr>
              <a:spLocks noChangeArrowheads="1"/>
            </p:cNvSpPr>
            <p:nvPr/>
          </p:nvSpPr>
          <p:spPr bwMode="auto">
            <a:xfrm>
              <a:off x="2784" y="1920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0" name="Rectangle 46"/>
            <p:cNvSpPr>
              <a:spLocks noChangeArrowheads="1"/>
            </p:cNvSpPr>
            <p:nvPr/>
          </p:nvSpPr>
          <p:spPr bwMode="auto">
            <a:xfrm>
              <a:off x="1104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1" name="Rectangle 47"/>
            <p:cNvSpPr>
              <a:spLocks noChangeArrowheads="1"/>
            </p:cNvSpPr>
            <p:nvPr/>
          </p:nvSpPr>
          <p:spPr bwMode="auto">
            <a:xfrm>
              <a:off x="3357" y="1920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2" name="Rectangle 48"/>
            <p:cNvSpPr>
              <a:spLocks noChangeArrowheads="1"/>
            </p:cNvSpPr>
            <p:nvPr/>
          </p:nvSpPr>
          <p:spPr bwMode="auto">
            <a:xfrm>
              <a:off x="1248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3" name="Rectangle 49"/>
            <p:cNvSpPr>
              <a:spLocks noChangeArrowheads="1"/>
            </p:cNvSpPr>
            <p:nvPr/>
          </p:nvSpPr>
          <p:spPr bwMode="auto">
            <a:xfrm>
              <a:off x="2256" y="1920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4" name="Rectangle 50"/>
            <p:cNvSpPr>
              <a:spLocks noChangeArrowheads="1"/>
            </p:cNvSpPr>
            <p:nvPr/>
          </p:nvSpPr>
          <p:spPr bwMode="auto">
            <a:xfrm>
              <a:off x="1392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5" name="Rectangle 51"/>
            <p:cNvSpPr>
              <a:spLocks noChangeArrowheads="1"/>
            </p:cNvSpPr>
            <p:nvPr/>
          </p:nvSpPr>
          <p:spPr bwMode="auto">
            <a:xfrm>
              <a:off x="1536" y="1920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6" name="Rectangle 52"/>
            <p:cNvSpPr>
              <a:spLocks noChangeArrowheads="1"/>
            </p:cNvSpPr>
            <p:nvPr/>
          </p:nvSpPr>
          <p:spPr bwMode="auto">
            <a:xfrm>
              <a:off x="2784" y="211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7" name="Rectangle 53"/>
            <p:cNvSpPr>
              <a:spLocks noChangeArrowheads="1"/>
            </p:cNvSpPr>
            <p:nvPr/>
          </p:nvSpPr>
          <p:spPr bwMode="auto">
            <a:xfrm>
              <a:off x="1104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8" name="Rectangle 54"/>
            <p:cNvSpPr>
              <a:spLocks noChangeArrowheads="1"/>
            </p:cNvSpPr>
            <p:nvPr/>
          </p:nvSpPr>
          <p:spPr bwMode="auto">
            <a:xfrm>
              <a:off x="3357" y="211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39" name="Rectangle 55"/>
            <p:cNvSpPr>
              <a:spLocks noChangeArrowheads="1"/>
            </p:cNvSpPr>
            <p:nvPr/>
          </p:nvSpPr>
          <p:spPr bwMode="auto">
            <a:xfrm>
              <a:off x="1248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0" name="Rectangle 56"/>
            <p:cNvSpPr>
              <a:spLocks noChangeArrowheads="1"/>
            </p:cNvSpPr>
            <p:nvPr/>
          </p:nvSpPr>
          <p:spPr bwMode="auto">
            <a:xfrm>
              <a:off x="2256" y="211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1" name="Rectangle 57"/>
            <p:cNvSpPr>
              <a:spLocks noChangeArrowheads="1"/>
            </p:cNvSpPr>
            <p:nvPr/>
          </p:nvSpPr>
          <p:spPr bwMode="auto">
            <a:xfrm>
              <a:off x="1392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2" name="Rectangle 58"/>
            <p:cNvSpPr>
              <a:spLocks noChangeArrowheads="1"/>
            </p:cNvSpPr>
            <p:nvPr/>
          </p:nvSpPr>
          <p:spPr bwMode="auto">
            <a:xfrm>
              <a:off x="1536" y="211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3" name="Rectangle 59"/>
            <p:cNvSpPr>
              <a:spLocks noChangeArrowheads="1"/>
            </p:cNvSpPr>
            <p:nvPr/>
          </p:nvSpPr>
          <p:spPr bwMode="auto">
            <a:xfrm>
              <a:off x="2784" y="230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4" name="Rectangle 60"/>
            <p:cNvSpPr>
              <a:spLocks noChangeArrowheads="1"/>
            </p:cNvSpPr>
            <p:nvPr/>
          </p:nvSpPr>
          <p:spPr bwMode="auto">
            <a:xfrm>
              <a:off x="1104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5" name="Rectangle 61"/>
            <p:cNvSpPr>
              <a:spLocks noChangeArrowheads="1"/>
            </p:cNvSpPr>
            <p:nvPr/>
          </p:nvSpPr>
          <p:spPr bwMode="auto">
            <a:xfrm>
              <a:off x="3357" y="230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6" name="Rectangle 62"/>
            <p:cNvSpPr>
              <a:spLocks noChangeArrowheads="1"/>
            </p:cNvSpPr>
            <p:nvPr/>
          </p:nvSpPr>
          <p:spPr bwMode="auto">
            <a:xfrm>
              <a:off x="1248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7" name="Rectangle 63"/>
            <p:cNvSpPr>
              <a:spLocks noChangeArrowheads="1"/>
            </p:cNvSpPr>
            <p:nvPr/>
          </p:nvSpPr>
          <p:spPr bwMode="auto">
            <a:xfrm>
              <a:off x="2256" y="230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8" name="Rectangle 64"/>
            <p:cNvSpPr>
              <a:spLocks noChangeArrowheads="1"/>
            </p:cNvSpPr>
            <p:nvPr/>
          </p:nvSpPr>
          <p:spPr bwMode="auto">
            <a:xfrm>
              <a:off x="1392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49" name="Rectangle 65"/>
            <p:cNvSpPr>
              <a:spLocks noChangeArrowheads="1"/>
            </p:cNvSpPr>
            <p:nvPr/>
          </p:nvSpPr>
          <p:spPr bwMode="auto">
            <a:xfrm>
              <a:off x="1536" y="230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0" name="Rectangle 66"/>
            <p:cNvSpPr>
              <a:spLocks noChangeArrowheads="1"/>
            </p:cNvSpPr>
            <p:nvPr/>
          </p:nvSpPr>
          <p:spPr bwMode="auto">
            <a:xfrm>
              <a:off x="2784" y="2496"/>
              <a:ext cx="573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1" name="Rectangle 67"/>
            <p:cNvSpPr>
              <a:spLocks noChangeArrowheads="1"/>
            </p:cNvSpPr>
            <p:nvPr/>
          </p:nvSpPr>
          <p:spPr bwMode="auto">
            <a:xfrm>
              <a:off x="1104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2" name="Rectangle 68"/>
            <p:cNvSpPr>
              <a:spLocks noChangeArrowheads="1"/>
            </p:cNvSpPr>
            <p:nvPr/>
          </p:nvSpPr>
          <p:spPr bwMode="auto">
            <a:xfrm>
              <a:off x="3357" y="2496"/>
              <a:ext cx="158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3" name="Rectangle 69"/>
            <p:cNvSpPr>
              <a:spLocks noChangeArrowheads="1"/>
            </p:cNvSpPr>
            <p:nvPr/>
          </p:nvSpPr>
          <p:spPr bwMode="auto">
            <a:xfrm>
              <a:off x="1248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4" name="Rectangle 70"/>
            <p:cNvSpPr>
              <a:spLocks noChangeArrowheads="1"/>
            </p:cNvSpPr>
            <p:nvPr/>
          </p:nvSpPr>
          <p:spPr bwMode="auto">
            <a:xfrm>
              <a:off x="2256" y="2496"/>
              <a:ext cx="528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5" name="Rectangle 71"/>
            <p:cNvSpPr>
              <a:spLocks noChangeArrowheads="1"/>
            </p:cNvSpPr>
            <p:nvPr/>
          </p:nvSpPr>
          <p:spPr bwMode="auto">
            <a:xfrm>
              <a:off x="1392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6" name="Rectangle 72"/>
            <p:cNvSpPr>
              <a:spLocks noChangeArrowheads="1"/>
            </p:cNvSpPr>
            <p:nvPr/>
          </p:nvSpPr>
          <p:spPr bwMode="auto">
            <a:xfrm>
              <a:off x="1536" y="2496"/>
              <a:ext cx="720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7" name="Rectangle 73"/>
            <p:cNvSpPr>
              <a:spLocks noChangeArrowheads="1"/>
            </p:cNvSpPr>
            <p:nvPr/>
          </p:nvSpPr>
          <p:spPr bwMode="auto">
            <a:xfrm>
              <a:off x="2784" y="326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8" name="Rectangle 74"/>
            <p:cNvSpPr>
              <a:spLocks noChangeArrowheads="1"/>
            </p:cNvSpPr>
            <p:nvPr/>
          </p:nvSpPr>
          <p:spPr bwMode="auto">
            <a:xfrm>
              <a:off x="1104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59" name="Rectangle 75"/>
            <p:cNvSpPr>
              <a:spLocks noChangeArrowheads="1"/>
            </p:cNvSpPr>
            <p:nvPr/>
          </p:nvSpPr>
          <p:spPr bwMode="auto">
            <a:xfrm>
              <a:off x="3357" y="326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0" name="Rectangle 76"/>
            <p:cNvSpPr>
              <a:spLocks noChangeArrowheads="1"/>
            </p:cNvSpPr>
            <p:nvPr/>
          </p:nvSpPr>
          <p:spPr bwMode="auto">
            <a:xfrm>
              <a:off x="1248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1" name="Rectangle 77"/>
            <p:cNvSpPr>
              <a:spLocks noChangeArrowheads="1"/>
            </p:cNvSpPr>
            <p:nvPr/>
          </p:nvSpPr>
          <p:spPr bwMode="auto">
            <a:xfrm>
              <a:off x="2256" y="326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2" name="Rectangle 78"/>
            <p:cNvSpPr>
              <a:spLocks noChangeArrowheads="1"/>
            </p:cNvSpPr>
            <p:nvPr/>
          </p:nvSpPr>
          <p:spPr bwMode="auto">
            <a:xfrm>
              <a:off x="1392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3" name="Rectangle 79"/>
            <p:cNvSpPr>
              <a:spLocks noChangeArrowheads="1"/>
            </p:cNvSpPr>
            <p:nvPr/>
          </p:nvSpPr>
          <p:spPr bwMode="auto">
            <a:xfrm>
              <a:off x="1536" y="326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4" name="Rectangle 80"/>
            <p:cNvSpPr>
              <a:spLocks noChangeArrowheads="1"/>
            </p:cNvSpPr>
            <p:nvPr/>
          </p:nvSpPr>
          <p:spPr bwMode="auto">
            <a:xfrm>
              <a:off x="2784" y="345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5" name="Rectangle 81"/>
            <p:cNvSpPr>
              <a:spLocks noChangeArrowheads="1"/>
            </p:cNvSpPr>
            <p:nvPr/>
          </p:nvSpPr>
          <p:spPr bwMode="auto">
            <a:xfrm>
              <a:off x="1104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6" name="Rectangle 82"/>
            <p:cNvSpPr>
              <a:spLocks noChangeArrowheads="1"/>
            </p:cNvSpPr>
            <p:nvPr/>
          </p:nvSpPr>
          <p:spPr bwMode="auto">
            <a:xfrm>
              <a:off x="3357" y="345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7" name="Rectangle 83"/>
            <p:cNvSpPr>
              <a:spLocks noChangeArrowheads="1"/>
            </p:cNvSpPr>
            <p:nvPr/>
          </p:nvSpPr>
          <p:spPr bwMode="auto">
            <a:xfrm>
              <a:off x="1248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8" name="Rectangle 84"/>
            <p:cNvSpPr>
              <a:spLocks noChangeArrowheads="1"/>
            </p:cNvSpPr>
            <p:nvPr/>
          </p:nvSpPr>
          <p:spPr bwMode="auto">
            <a:xfrm>
              <a:off x="2256" y="345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69" name="Rectangle 85"/>
            <p:cNvSpPr>
              <a:spLocks noChangeArrowheads="1"/>
            </p:cNvSpPr>
            <p:nvPr/>
          </p:nvSpPr>
          <p:spPr bwMode="auto">
            <a:xfrm>
              <a:off x="1392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70" name="Rectangle 86"/>
            <p:cNvSpPr>
              <a:spLocks noChangeArrowheads="1"/>
            </p:cNvSpPr>
            <p:nvPr/>
          </p:nvSpPr>
          <p:spPr bwMode="auto">
            <a:xfrm>
              <a:off x="1536" y="345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71" name="Rectangle 87"/>
            <p:cNvSpPr>
              <a:spLocks noChangeArrowheads="1"/>
            </p:cNvSpPr>
            <p:nvPr/>
          </p:nvSpPr>
          <p:spPr bwMode="auto">
            <a:xfrm>
              <a:off x="2784" y="364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72" name="Rectangle 88"/>
            <p:cNvSpPr>
              <a:spLocks noChangeArrowheads="1"/>
            </p:cNvSpPr>
            <p:nvPr/>
          </p:nvSpPr>
          <p:spPr bwMode="auto">
            <a:xfrm>
              <a:off x="1104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73" name="Rectangle 89"/>
            <p:cNvSpPr>
              <a:spLocks noChangeArrowheads="1"/>
            </p:cNvSpPr>
            <p:nvPr/>
          </p:nvSpPr>
          <p:spPr bwMode="auto">
            <a:xfrm>
              <a:off x="3357" y="364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74" name="Rectangle 90"/>
            <p:cNvSpPr>
              <a:spLocks noChangeArrowheads="1"/>
            </p:cNvSpPr>
            <p:nvPr/>
          </p:nvSpPr>
          <p:spPr bwMode="auto">
            <a:xfrm>
              <a:off x="1248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75" name="Rectangle 91"/>
            <p:cNvSpPr>
              <a:spLocks noChangeArrowheads="1"/>
            </p:cNvSpPr>
            <p:nvPr/>
          </p:nvSpPr>
          <p:spPr bwMode="auto">
            <a:xfrm>
              <a:off x="2256" y="364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76" name="Rectangle 92"/>
            <p:cNvSpPr>
              <a:spLocks noChangeArrowheads="1"/>
            </p:cNvSpPr>
            <p:nvPr/>
          </p:nvSpPr>
          <p:spPr bwMode="auto">
            <a:xfrm>
              <a:off x="1392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77" name="Rectangle 93"/>
            <p:cNvSpPr>
              <a:spLocks noChangeArrowheads="1"/>
            </p:cNvSpPr>
            <p:nvPr/>
          </p:nvSpPr>
          <p:spPr bwMode="auto">
            <a:xfrm>
              <a:off x="1536" y="364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85" name="Text Box 101"/>
            <p:cNvSpPr txBox="1">
              <a:spLocks noChangeArrowheads="1"/>
            </p:cNvSpPr>
            <p:nvPr/>
          </p:nvSpPr>
          <p:spPr bwMode="auto">
            <a:xfrm>
              <a:off x="1824" y="2399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  <p:sp>
          <p:nvSpPr>
            <p:cNvPr id="451686" name="Text Box 102"/>
            <p:cNvSpPr txBox="1">
              <a:spLocks noChangeArrowheads="1"/>
            </p:cNvSpPr>
            <p:nvPr/>
          </p:nvSpPr>
          <p:spPr bwMode="auto">
            <a:xfrm>
              <a:off x="4094" y="2400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</p:grpSp>
      <p:sp>
        <p:nvSpPr>
          <p:cNvPr id="451687" name="Text Box 103"/>
          <p:cNvSpPr txBox="1">
            <a:spLocks noChangeArrowheads="1"/>
          </p:cNvSpPr>
          <p:nvPr/>
        </p:nvSpPr>
        <p:spPr bwMode="auto">
          <a:xfrm>
            <a:off x="1447800" y="1828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1694" name="Text Box 110"/>
          <p:cNvSpPr txBox="1">
            <a:spLocks noChangeArrowheads="1"/>
          </p:cNvSpPr>
          <p:nvPr/>
        </p:nvSpPr>
        <p:spPr bwMode="auto">
          <a:xfrm>
            <a:off x="144780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1695" name="Text Box 111"/>
          <p:cNvSpPr txBox="1">
            <a:spLocks noChangeArrowheads="1"/>
          </p:cNvSpPr>
          <p:nvPr/>
        </p:nvSpPr>
        <p:spPr bwMode="auto">
          <a:xfrm>
            <a:off x="167640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1696" name="Text Box 112"/>
          <p:cNvSpPr txBox="1">
            <a:spLocks noChangeArrowheads="1"/>
          </p:cNvSpPr>
          <p:nvPr/>
        </p:nvSpPr>
        <p:spPr bwMode="auto">
          <a:xfrm>
            <a:off x="188595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1697" name="Text Box 113"/>
          <p:cNvSpPr txBox="1">
            <a:spLocks noChangeArrowheads="1"/>
          </p:cNvSpPr>
          <p:nvPr/>
        </p:nvSpPr>
        <p:spPr bwMode="auto">
          <a:xfrm>
            <a:off x="2286000" y="20859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xA004</a:t>
            </a:r>
          </a:p>
        </p:txBody>
      </p:sp>
      <p:sp>
        <p:nvSpPr>
          <p:cNvPr id="451698" name="Text Box 114"/>
          <p:cNvSpPr txBox="1">
            <a:spLocks noChangeArrowheads="1"/>
          </p:cNvSpPr>
          <p:nvPr/>
        </p:nvSpPr>
        <p:spPr bwMode="auto">
          <a:xfrm>
            <a:off x="3352800" y="21018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1699" name="Text Box 115"/>
          <p:cNvSpPr txBox="1">
            <a:spLocks noChangeArrowheads="1"/>
          </p:cNvSpPr>
          <p:nvPr/>
        </p:nvSpPr>
        <p:spPr bwMode="auto">
          <a:xfrm>
            <a:off x="4348163" y="21018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R2</a:t>
            </a:r>
          </a:p>
        </p:txBody>
      </p:sp>
      <p:sp>
        <p:nvSpPr>
          <p:cNvPr id="451701" name="Text Box 117"/>
          <p:cNvSpPr txBox="1">
            <a:spLocks noChangeArrowheads="1"/>
          </p:cNvSpPr>
          <p:nvPr/>
        </p:nvSpPr>
        <p:spPr bwMode="auto">
          <a:xfrm>
            <a:off x="7772400" y="2101850"/>
            <a:ext cx="1012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R2=R2*2</a:t>
            </a:r>
          </a:p>
        </p:txBody>
      </p:sp>
      <p:sp>
        <p:nvSpPr>
          <p:cNvPr id="451702" name="Text Box 118"/>
          <p:cNvSpPr txBox="1">
            <a:spLocks noChangeArrowheads="1"/>
          </p:cNvSpPr>
          <p:nvPr/>
        </p:nvSpPr>
        <p:spPr bwMode="auto">
          <a:xfrm>
            <a:off x="14478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1703" name="Text Box 119"/>
          <p:cNvSpPr txBox="1">
            <a:spLocks noChangeArrowheads="1"/>
          </p:cNvSpPr>
          <p:nvPr/>
        </p:nvSpPr>
        <p:spPr bwMode="auto">
          <a:xfrm>
            <a:off x="16764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1704" name="Text Box 120"/>
          <p:cNvSpPr txBox="1">
            <a:spLocks noChangeArrowheads="1"/>
          </p:cNvSpPr>
          <p:nvPr/>
        </p:nvSpPr>
        <p:spPr bwMode="auto">
          <a:xfrm>
            <a:off x="188595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1705" name="Text Box 121"/>
          <p:cNvSpPr txBox="1">
            <a:spLocks noChangeArrowheads="1"/>
          </p:cNvSpPr>
          <p:nvPr/>
        </p:nvSpPr>
        <p:spPr bwMode="auto">
          <a:xfrm>
            <a:off x="2286000" y="23907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xA008</a:t>
            </a:r>
          </a:p>
        </p:txBody>
      </p:sp>
      <p:sp>
        <p:nvSpPr>
          <p:cNvPr id="451706" name="Text Box 122"/>
          <p:cNvSpPr txBox="1">
            <a:spLocks noChangeArrowheads="1"/>
          </p:cNvSpPr>
          <p:nvPr/>
        </p:nvSpPr>
        <p:spPr bwMode="auto">
          <a:xfrm>
            <a:off x="3352800" y="24066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1707" name="Text Box 123"/>
          <p:cNvSpPr txBox="1">
            <a:spLocks noChangeArrowheads="1"/>
          </p:cNvSpPr>
          <p:nvPr/>
        </p:nvSpPr>
        <p:spPr bwMode="auto">
          <a:xfrm>
            <a:off x="4348163" y="2406650"/>
            <a:ext cx="566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FR1</a:t>
            </a:r>
          </a:p>
        </p:txBody>
      </p:sp>
      <p:sp>
        <p:nvSpPr>
          <p:cNvPr id="451708" name="Text Box 124"/>
          <p:cNvSpPr txBox="1">
            <a:spLocks noChangeArrowheads="1"/>
          </p:cNvSpPr>
          <p:nvPr/>
        </p:nvSpPr>
        <p:spPr bwMode="auto">
          <a:xfrm>
            <a:off x="7620000" y="2406650"/>
            <a:ext cx="140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FR1=FR2/0.0</a:t>
            </a:r>
          </a:p>
        </p:txBody>
      </p:sp>
      <p:grpSp>
        <p:nvGrpSpPr>
          <p:cNvPr id="451721" name="Group 137"/>
          <p:cNvGrpSpPr>
            <a:grpSpLocks/>
          </p:cNvGrpSpPr>
          <p:nvPr/>
        </p:nvGrpSpPr>
        <p:grpSpPr bwMode="auto">
          <a:xfrm>
            <a:off x="379413" y="3016250"/>
            <a:ext cx="1068387" cy="336550"/>
            <a:chOff x="239" y="1708"/>
            <a:chExt cx="673" cy="212"/>
          </a:xfrm>
        </p:grpSpPr>
        <p:sp>
          <p:nvSpPr>
            <p:cNvPr id="451713" name="Text Box 129"/>
            <p:cNvSpPr txBox="1">
              <a:spLocks noChangeArrowheads="1"/>
            </p:cNvSpPr>
            <p:nvPr/>
          </p:nvSpPr>
          <p:spPr bwMode="auto">
            <a:xfrm>
              <a:off x="239" y="1708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Tail</a:t>
              </a:r>
            </a:p>
          </p:txBody>
        </p:sp>
        <p:sp>
          <p:nvSpPr>
            <p:cNvPr id="451714" name="Line 130"/>
            <p:cNvSpPr>
              <a:spLocks noChangeShapeType="1"/>
            </p:cNvSpPr>
            <p:nvPr/>
          </p:nvSpPr>
          <p:spPr bwMode="auto">
            <a:xfrm>
              <a:off x="576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51715" name="Text Box 131"/>
          <p:cNvSpPr txBox="1">
            <a:spLocks noChangeArrowheads="1"/>
          </p:cNvSpPr>
          <p:nvPr/>
        </p:nvSpPr>
        <p:spPr bwMode="auto">
          <a:xfrm>
            <a:off x="14573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1716" name="Text Box 132"/>
          <p:cNvSpPr txBox="1">
            <a:spLocks noChangeArrowheads="1"/>
          </p:cNvSpPr>
          <p:nvPr/>
        </p:nvSpPr>
        <p:spPr bwMode="auto">
          <a:xfrm>
            <a:off x="16859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1717" name="Text Box 133"/>
          <p:cNvSpPr txBox="1">
            <a:spLocks noChangeArrowheads="1"/>
          </p:cNvSpPr>
          <p:nvPr/>
        </p:nvSpPr>
        <p:spPr bwMode="auto">
          <a:xfrm>
            <a:off x="189547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1718" name="Text Box 134"/>
          <p:cNvSpPr txBox="1">
            <a:spLocks noChangeArrowheads="1"/>
          </p:cNvSpPr>
          <p:nvPr/>
        </p:nvSpPr>
        <p:spPr bwMode="auto">
          <a:xfrm>
            <a:off x="2295525" y="2709863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xA00C</a:t>
            </a:r>
          </a:p>
        </p:txBody>
      </p:sp>
      <p:sp>
        <p:nvSpPr>
          <p:cNvPr id="451719" name="Text Box 135"/>
          <p:cNvSpPr txBox="1">
            <a:spLocks noChangeArrowheads="1"/>
          </p:cNvSpPr>
          <p:nvPr/>
        </p:nvSpPr>
        <p:spPr bwMode="auto">
          <a:xfrm>
            <a:off x="3362325" y="2725738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1720" name="Text Box 136"/>
          <p:cNvSpPr txBox="1">
            <a:spLocks noChangeArrowheads="1"/>
          </p:cNvSpPr>
          <p:nvPr/>
        </p:nvSpPr>
        <p:spPr bwMode="auto">
          <a:xfrm>
            <a:off x="4357688" y="27257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R3</a:t>
            </a:r>
          </a:p>
        </p:txBody>
      </p:sp>
      <p:sp>
        <p:nvSpPr>
          <p:cNvPr id="451722" name="Text Box 138"/>
          <p:cNvSpPr txBox="1">
            <a:spLocks noChangeArrowheads="1"/>
          </p:cNvSpPr>
          <p:nvPr/>
        </p:nvSpPr>
        <p:spPr bwMode="auto">
          <a:xfrm>
            <a:off x="7772400" y="271145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R3=R3+1</a:t>
            </a:r>
          </a:p>
        </p:txBody>
      </p:sp>
      <p:sp>
        <p:nvSpPr>
          <p:cNvPr id="451723" name="Rectangle 139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1724" name="Text Box 140"/>
          <p:cNvSpPr txBox="1">
            <a:spLocks noChangeArrowheads="1"/>
          </p:cNvSpPr>
          <p:nvPr/>
        </p:nvSpPr>
        <p:spPr bwMode="auto">
          <a:xfrm>
            <a:off x="7680325" y="41148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R1</a:t>
            </a:r>
          </a:p>
        </p:txBody>
      </p:sp>
      <p:sp>
        <p:nvSpPr>
          <p:cNvPr id="451725" name="Rectangle 141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451726" name="Rectangle 142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1727" name="Text Box 143"/>
          <p:cNvSpPr txBox="1">
            <a:spLocks noChangeArrowheads="1"/>
          </p:cNvSpPr>
          <p:nvPr/>
        </p:nvSpPr>
        <p:spPr bwMode="auto">
          <a:xfrm>
            <a:off x="7680325" y="43434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R2</a:t>
            </a:r>
          </a:p>
        </p:txBody>
      </p:sp>
      <p:sp>
        <p:nvSpPr>
          <p:cNvPr id="451728" name="Rectangle 144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1729" name="Rectangle 145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1730" name="Rectangle 146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1731" name="Text Box 147"/>
          <p:cNvSpPr txBox="1">
            <a:spLocks noChangeArrowheads="1"/>
          </p:cNvSpPr>
          <p:nvPr/>
        </p:nvSpPr>
        <p:spPr bwMode="auto">
          <a:xfrm>
            <a:off x="8239125" y="385445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ARF</a:t>
            </a:r>
          </a:p>
        </p:txBody>
      </p:sp>
      <p:sp>
        <p:nvSpPr>
          <p:cNvPr id="451732" name="Text Box 148"/>
          <p:cNvSpPr txBox="1">
            <a:spLocks noChangeArrowheads="1"/>
          </p:cNvSpPr>
          <p:nvPr/>
        </p:nvSpPr>
        <p:spPr bwMode="auto">
          <a:xfrm>
            <a:off x="7597775" y="553085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R31</a:t>
            </a:r>
          </a:p>
        </p:txBody>
      </p:sp>
      <p:sp>
        <p:nvSpPr>
          <p:cNvPr id="451733" name="Rectangle 149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1734" name="Rectangle 150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1735" name="Rectangle 151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1736" name="Rectangle 152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1737" name="Text Box 153"/>
          <p:cNvSpPr txBox="1">
            <a:spLocks noChangeArrowheads="1"/>
          </p:cNvSpPr>
          <p:nvPr/>
        </p:nvSpPr>
        <p:spPr bwMode="auto">
          <a:xfrm>
            <a:off x="7681913" y="45720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</a:t>
            </a:r>
          </a:p>
        </p:txBody>
      </p:sp>
      <p:sp>
        <p:nvSpPr>
          <p:cNvPr id="451738" name="Text Box 154"/>
          <p:cNvSpPr txBox="1">
            <a:spLocks noChangeArrowheads="1"/>
          </p:cNvSpPr>
          <p:nvPr/>
        </p:nvSpPr>
        <p:spPr bwMode="auto">
          <a:xfrm>
            <a:off x="7681913" y="48006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R4</a:t>
            </a:r>
          </a:p>
        </p:txBody>
      </p:sp>
      <p:sp>
        <p:nvSpPr>
          <p:cNvPr id="451739" name="Text Box 155"/>
          <p:cNvSpPr txBox="1">
            <a:spLocks noChangeArrowheads="1"/>
          </p:cNvSpPr>
          <p:nvPr/>
        </p:nvSpPr>
        <p:spPr bwMode="auto">
          <a:xfrm>
            <a:off x="8394700" y="43735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2</a:t>
            </a:r>
          </a:p>
        </p:txBody>
      </p:sp>
      <p:sp>
        <p:nvSpPr>
          <p:cNvPr id="451740" name="Text Box 156"/>
          <p:cNvSpPr txBox="1">
            <a:spLocks noChangeArrowheads="1"/>
          </p:cNvSpPr>
          <p:nvPr/>
        </p:nvSpPr>
        <p:spPr bwMode="auto">
          <a:xfrm>
            <a:off x="8396288" y="46021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3</a:t>
            </a:r>
          </a:p>
        </p:txBody>
      </p:sp>
      <p:sp>
        <p:nvSpPr>
          <p:cNvPr id="451741" name="Text Box 157"/>
          <p:cNvSpPr txBox="1">
            <a:spLocks noChangeArrowheads="1"/>
          </p:cNvSpPr>
          <p:nvPr/>
        </p:nvSpPr>
        <p:spPr bwMode="auto">
          <a:xfrm>
            <a:off x="8396288" y="48307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171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 Handling Precise Interrupts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30</a:t>
            </a:fld>
            <a:endParaRPr lang="zh-TW" altLang="zh-TW"/>
          </a:p>
        </p:txBody>
      </p:sp>
      <p:grpSp>
        <p:nvGrpSpPr>
          <p:cNvPr id="453635" name="Group 3"/>
          <p:cNvGrpSpPr>
            <a:grpSpLocks/>
          </p:cNvGrpSpPr>
          <p:nvPr/>
        </p:nvGrpSpPr>
        <p:grpSpPr bwMode="auto">
          <a:xfrm>
            <a:off x="319088" y="2057400"/>
            <a:ext cx="1219200" cy="336550"/>
            <a:chOff x="192" y="1104"/>
            <a:chExt cx="768" cy="212"/>
          </a:xfrm>
        </p:grpSpPr>
        <p:sp>
          <p:nvSpPr>
            <p:cNvPr id="453636" name="Line 4"/>
            <p:cNvSpPr>
              <a:spLocks noChangeShapeType="1"/>
            </p:cNvSpPr>
            <p:nvPr/>
          </p:nvSpPr>
          <p:spPr bwMode="auto">
            <a:xfrm>
              <a:off x="576" y="12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3637" name="Text Box 5"/>
            <p:cNvSpPr txBox="1">
              <a:spLocks noChangeArrowheads="1"/>
            </p:cNvSpPr>
            <p:nvPr/>
          </p:nvSpPr>
          <p:spPr bwMode="auto">
            <a:xfrm>
              <a:off x="192" y="1104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Head </a:t>
              </a:r>
            </a:p>
          </p:txBody>
        </p:sp>
      </p:grpSp>
      <p:grpSp>
        <p:nvGrpSpPr>
          <p:cNvPr id="453638" name="Group 6"/>
          <p:cNvGrpSpPr>
            <a:grpSpLocks/>
          </p:cNvGrpSpPr>
          <p:nvPr/>
        </p:nvGrpSpPr>
        <p:grpSpPr bwMode="auto">
          <a:xfrm>
            <a:off x="1371600" y="1066800"/>
            <a:ext cx="6319838" cy="5029200"/>
            <a:chOff x="1056" y="672"/>
            <a:chExt cx="3981" cy="3168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1056" y="91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V</a:t>
              </a:r>
            </a:p>
          </p:txBody>
        </p:sp>
        <p:sp>
          <p:nvSpPr>
            <p:cNvPr id="453640" name="Text Box 8"/>
            <p:cNvSpPr txBox="1">
              <a:spLocks noChangeArrowheads="1"/>
            </p:cNvSpPr>
            <p:nvPr/>
          </p:nvSpPr>
          <p:spPr bwMode="auto">
            <a:xfrm>
              <a:off x="3504" y="912"/>
              <a:ext cx="15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Data (physical register)</a:t>
              </a:r>
            </a:p>
          </p:txBody>
        </p:sp>
        <p:sp>
          <p:nvSpPr>
            <p:cNvPr id="453641" name="Text Box 9"/>
            <p:cNvSpPr txBox="1">
              <a:spLocks noChangeArrowheads="1"/>
            </p:cNvSpPr>
            <p:nvPr/>
          </p:nvSpPr>
          <p:spPr bwMode="auto">
            <a:xfrm>
              <a:off x="2304" y="768"/>
              <a:ext cx="45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Exp </a:t>
              </a:r>
            </a:p>
            <a:p>
              <a:pPr algn="l" eaLnBrk="0" hangingPunct="0"/>
              <a:r>
                <a:rPr lang="en-US" sz="1600" b="1"/>
                <a:t>event</a:t>
              </a:r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2832" y="912"/>
              <a:ext cx="5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RegDst</a:t>
              </a:r>
            </a:p>
          </p:txBody>
        </p:sp>
        <p:sp>
          <p:nvSpPr>
            <p:cNvPr id="453643" name="Text Box 11"/>
            <p:cNvSpPr txBox="1">
              <a:spLocks noChangeArrowheads="1"/>
            </p:cNvSpPr>
            <p:nvPr/>
          </p:nvSpPr>
          <p:spPr bwMode="auto">
            <a:xfrm rot="-5400000">
              <a:off x="1193" y="823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Done?</a:t>
              </a:r>
            </a:p>
          </p:txBody>
        </p:sp>
        <p:sp>
          <p:nvSpPr>
            <p:cNvPr id="453644" name="Rectangle 12"/>
            <p:cNvSpPr>
              <a:spLocks noChangeArrowheads="1"/>
            </p:cNvSpPr>
            <p:nvPr/>
          </p:nvSpPr>
          <p:spPr bwMode="auto">
            <a:xfrm>
              <a:off x="2784" y="115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5" name="Rectangle 13"/>
            <p:cNvSpPr>
              <a:spLocks noChangeArrowheads="1"/>
            </p:cNvSpPr>
            <p:nvPr/>
          </p:nvSpPr>
          <p:spPr bwMode="auto">
            <a:xfrm>
              <a:off x="1104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6" name="Rectangle 14"/>
            <p:cNvSpPr>
              <a:spLocks noChangeArrowheads="1"/>
            </p:cNvSpPr>
            <p:nvPr/>
          </p:nvSpPr>
          <p:spPr bwMode="auto">
            <a:xfrm>
              <a:off x="3357" y="115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7" name="Text Box 15"/>
            <p:cNvSpPr txBox="1">
              <a:spLocks noChangeArrowheads="1"/>
            </p:cNvSpPr>
            <p:nvPr/>
          </p:nvSpPr>
          <p:spPr bwMode="auto">
            <a:xfrm rot="-5400000">
              <a:off x="1056" y="816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Spec?</a:t>
              </a:r>
            </a:p>
          </p:txBody>
        </p:sp>
        <p:sp>
          <p:nvSpPr>
            <p:cNvPr id="453648" name="Rectangle 16"/>
            <p:cNvSpPr>
              <a:spLocks noChangeArrowheads="1"/>
            </p:cNvSpPr>
            <p:nvPr/>
          </p:nvSpPr>
          <p:spPr bwMode="auto">
            <a:xfrm>
              <a:off x="1248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9" name="Rectangle 17"/>
            <p:cNvSpPr>
              <a:spLocks noChangeArrowheads="1"/>
            </p:cNvSpPr>
            <p:nvPr/>
          </p:nvSpPr>
          <p:spPr bwMode="auto">
            <a:xfrm>
              <a:off x="2256" y="115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0" name="Rectangle 18"/>
            <p:cNvSpPr>
              <a:spLocks noChangeArrowheads="1"/>
            </p:cNvSpPr>
            <p:nvPr/>
          </p:nvSpPr>
          <p:spPr bwMode="auto">
            <a:xfrm>
              <a:off x="1392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1" name="Rectangle 19"/>
            <p:cNvSpPr>
              <a:spLocks noChangeArrowheads="1"/>
            </p:cNvSpPr>
            <p:nvPr/>
          </p:nvSpPr>
          <p:spPr bwMode="auto">
            <a:xfrm>
              <a:off x="1536" y="115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2" name="Text Box 20"/>
            <p:cNvSpPr txBox="1">
              <a:spLocks noChangeArrowheads="1"/>
            </p:cNvSpPr>
            <p:nvPr/>
          </p:nvSpPr>
          <p:spPr bwMode="auto">
            <a:xfrm>
              <a:off x="1723" y="892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PC</a:t>
              </a:r>
            </a:p>
          </p:txBody>
        </p:sp>
        <p:sp>
          <p:nvSpPr>
            <p:cNvPr id="453653" name="Rectangle 21"/>
            <p:cNvSpPr>
              <a:spLocks noChangeArrowheads="1"/>
            </p:cNvSpPr>
            <p:nvPr/>
          </p:nvSpPr>
          <p:spPr bwMode="auto">
            <a:xfrm>
              <a:off x="2784" y="134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4" name="Rectangle 22"/>
            <p:cNvSpPr>
              <a:spLocks noChangeArrowheads="1"/>
            </p:cNvSpPr>
            <p:nvPr/>
          </p:nvSpPr>
          <p:spPr bwMode="auto">
            <a:xfrm>
              <a:off x="1104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5" name="Rectangle 23"/>
            <p:cNvSpPr>
              <a:spLocks noChangeArrowheads="1"/>
            </p:cNvSpPr>
            <p:nvPr/>
          </p:nvSpPr>
          <p:spPr bwMode="auto">
            <a:xfrm>
              <a:off x="3357" y="134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6" name="Rectangle 24"/>
            <p:cNvSpPr>
              <a:spLocks noChangeArrowheads="1"/>
            </p:cNvSpPr>
            <p:nvPr/>
          </p:nvSpPr>
          <p:spPr bwMode="auto">
            <a:xfrm>
              <a:off x="1248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7" name="Rectangle 25"/>
            <p:cNvSpPr>
              <a:spLocks noChangeArrowheads="1"/>
            </p:cNvSpPr>
            <p:nvPr/>
          </p:nvSpPr>
          <p:spPr bwMode="auto">
            <a:xfrm>
              <a:off x="2256" y="134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8" name="Rectangle 26"/>
            <p:cNvSpPr>
              <a:spLocks noChangeArrowheads="1"/>
            </p:cNvSpPr>
            <p:nvPr/>
          </p:nvSpPr>
          <p:spPr bwMode="auto">
            <a:xfrm>
              <a:off x="1392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9" name="Rectangle 27"/>
            <p:cNvSpPr>
              <a:spLocks noChangeArrowheads="1"/>
            </p:cNvSpPr>
            <p:nvPr/>
          </p:nvSpPr>
          <p:spPr bwMode="auto">
            <a:xfrm>
              <a:off x="1536" y="134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0" name="Rectangle 28"/>
            <p:cNvSpPr>
              <a:spLocks noChangeArrowheads="1"/>
            </p:cNvSpPr>
            <p:nvPr/>
          </p:nvSpPr>
          <p:spPr bwMode="auto">
            <a:xfrm>
              <a:off x="2784" y="153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1" name="Rectangle 29"/>
            <p:cNvSpPr>
              <a:spLocks noChangeArrowheads="1"/>
            </p:cNvSpPr>
            <p:nvPr/>
          </p:nvSpPr>
          <p:spPr bwMode="auto">
            <a:xfrm>
              <a:off x="1104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2" name="Rectangle 30"/>
            <p:cNvSpPr>
              <a:spLocks noChangeArrowheads="1"/>
            </p:cNvSpPr>
            <p:nvPr/>
          </p:nvSpPr>
          <p:spPr bwMode="auto">
            <a:xfrm>
              <a:off x="3357" y="153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3" name="Rectangle 31"/>
            <p:cNvSpPr>
              <a:spLocks noChangeArrowheads="1"/>
            </p:cNvSpPr>
            <p:nvPr/>
          </p:nvSpPr>
          <p:spPr bwMode="auto">
            <a:xfrm>
              <a:off x="1248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4" name="Rectangle 32"/>
            <p:cNvSpPr>
              <a:spLocks noChangeArrowheads="1"/>
            </p:cNvSpPr>
            <p:nvPr/>
          </p:nvSpPr>
          <p:spPr bwMode="auto">
            <a:xfrm>
              <a:off x="2256" y="153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5" name="Rectangle 33"/>
            <p:cNvSpPr>
              <a:spLocks noChangeArrowheads="1"/>
            </p:cNvSpPr>
            <p:nvPr/>
          </p:nvSpPr>
          <p:spPr bwMode="auto">
            <a:xfrm>
              <a:off x="1392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6" name="Rectangle 34"/>
            <p:cNvSpPr>
              <a:spLocks noChangeArrowheads="1"/>
            </p:cNvSpPr>
            <p:nvPr/>
          </p:nvSpPr>
          <p:spPr bwMode="auto">
            <a:xfrm>
              <a:off x="1536" y="153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7" name="Rectangle 35"/>
            <p:cNvSpPr>
              <a:spLocks noChangeArrowheads="1"/>
            </p:cNvSpPr>
            <p:nvPr/>
          </p:nvSpPr>
          <p:spPr bwMode="auto">
            <a:xfrm>
              <a:off x="2784" y="172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8" name="Rectangle 36"/>
            <p:cNvSpPr>
              <a:spLocks noChangeArrowheads="1"/>
            </p:cNvSpPr>
            <p:nvPr/>
          </p:nvSpPr>
          <p:spPr bwMode="auto">
            <a:xfrm>
              <a:off x="1104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9" name="Rectangle 37"/>
            <p:cNvSpPr>
              <a:spLocks noChangeArrowheads="1"/>
            </p:cNvSpPr>
            <p:nvPr/>
          </p:nvSpPr>
          <p:spPr bwMode="auto">
            <a:xfrm>
              <a:off x="3357" y="172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0" name="Rectangle 38"/>
            <p:cNvSpPr>
              <a:spLocks noChangeArrowheads="1"/>
            </p:cNvSpPr>
            <p:nvPr/>
          </p:nvSpPr>
          <p:spPr bwMode="auto">
            <a:xfrm>
              <a:off x="1248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1" name="Rectangle 39"/>
            <p:cNvSpPr>
              <a:spLocks noChangeArrowheads="1"/>
            </p:cNvSpPr>
            <p:nvPr/>
          </p:nvSpPr>
          <p:spPr bwMode="auto">
            <a:xfrm>
              <a:off x="2256" y="172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2" name="Rectangle 40"/>
            <p:cNvSpPr>
              <a:spLocks noChangeArrowheads="1"/>
            </p:cNvSpPr>
            <p:nvPr/>
          </p:nvSpPr>
          <p:spPr bwMode="auto">
            <a:xfrm>
              <a:off x="1392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3" name="Rectangle 41"/>
            <p:cNvSpPr>
              <a:spLocks noChangeArrowheads="1"/>
            </p:cNvSpPr>
            <p:nvPr/>
          </p:nvSpPr>
          <p:spPr bwMode="auto">
            <a:xfrm>
              <a:off x="1536" y="172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4" name="Rectangle 42"/>
            <p:cNvSpPr>
              <a:spLocks noChangeArrowheads="1"/>
            </p:cNvSpPr>
            <p:nvPr/>
          </p:nvSpPr>
          <p:spPr bwMode="auto">
            <a:xfrm>
              <a:off x="2784" y="1920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5" name="Rectangle 43"/>
            <p:cNvSpPr>
              <a:spLocks noChangeArrowheads="1"/>
            </p:cNvSpPr>
            <p:nvPr/>
          </p:nvSpPr>
          <p:spPr bwMode="auto">
            <a:xfrm>
              <a:off x="1104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6" name="Rectangle 44"/>
            <p:cNvSpPr>
              <a:spLocks noChangeArrowheads="1"/>
            </p:cNvSpPr>
            <p:nvPr/>
          </p:nvSpPr>
          <p:spPr bwMode="auto">
            <a:xfrm>
              <a:off x="3357" y="1920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600" b="1"/>
            </a:p>
          </p:txBody>
        </p:sp>
        <p:sp>
          <p:nvSpPr>
            <p:cNvPr id="453677" name="Rectangle 45"/>
            <p:cNvSpPr>
              <a:spLocks noChangeArrowheads="1"/>
            </p:cNvSpPr>
            <p:nvPr/>
          </p:nvSpPr>
          <p:spPr bwMode="auto">
            <a:xfrm>
              <a:off x="1248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8" name="Rectangle 46"/>
            <p:cNvSpPr>
              <a:spLocks noChangeArrowheads="1"/>
            </p:cNvSpPr>
            <p:nvPr/>
          </p:nvSpPr>
          <p:spPr bwMode="auto">
            <a:xfrm>
              <a:off x="2256" y="1920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9" name="Rectangle 47"/>
            <p:cNvSpPr>
              <a:spLocks noChangeArrowheads="1"/>
            </p:cNvSpPr>
            <p:nvPr/>
          </p:nvSpPr>
          <p:spPr bwMode="auto">
            <a:xfrm>
              <a:off x="1392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0" name="Rectangle 48"/>
            <p:cNvSpPr>
              <a:spLocks noChangeArrowheads="1"/>
            </p:cNvSpPr>
            <p:nvPr/>
          </p:nvSpPr>
          <p:spPr bwMode="auto">
            <a:xfrm>
              <a:off x="1536" y="1920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1" name="Rectangle 49"/>
            <p:cNvSpPr>
              <a:spLocks noChangeArrowheads="1"/>
            </p:cNvSpPr>
            <p:nvPr/>
          </p:nvSpPr>
          <p:spPr bwMode="auto">
            <a:xfrm>
              <a:off x="2784" y="211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2" name="Rectangle 50"/>
            <p:cNvSpPr>
              <a:spLocks noChangeArrowheads="1"/>
            </p:cNvSpPr>
            <p:nvPr/>
          </p:nvSpPr>
          <p:spPr bwMode="auto">
            <a:xfrm>
              <a:off x="1104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3" name="Rectangle 51"/>
            <p:cNvSpPr>
              <a:spLocks noChangeArrowheads="1"/>
            </p:cNvSpPr>
            <p:nvPr/>
          </p:nvSpPr>
          <p:spPr bwMode="auto">
            <a:xfrm>
              <a:off x="3357" y="211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4" name="Rectangle 52"/>
            <p:cNvSpPr>
              <a:spLocks noChangeArrowheads="1"/>
            </p:cNvSpPr>
            <p:nvPr/>
          </p:nvSpPr>
          <p:spPr bwMode="auto">
            <a:xfrm>
              <a:off x="1248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5" name="Rectangle 53"/>
            <p:cNvSpPr>
              <a:spLocks noChangeArrowheads="1"/>
            </p:cNvSpPr>
            <p:nvPr/>
          </p:nvSpPr>
          <p:spPr bwMode="auto">
            <a:xfrm>
              <a:off x="2256" y="211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6" name="Rectangle 54"/>
            <p:cNvSpPr>
              <a:spLocks noChangeArrowheads="1"/>
            </p:cNvSpPr>
            <p:nvPr/>
          </p:nvSpPr>
          <p:spPr bwMode="auto">
            <a:xfrm>
              <a:off x="1392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7" name="Rectangle 55"/>
            <p:cNvSpPr>
              <a:spLocks noChangeArrowheads="1"/>
            </p:cNvSpPr>
            <p:nvPr/>
          </p:nvSpPr>
          <p:spPr bwMode="auto">
            <a:xfrm>
              <a:off x="1536" y="211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8" name="Rectangle 56"/>
            <p:cNvSpPr>
              <a:spLocks noChangeArrowheads="1"/>
            </p:cNvSpPr>
            <p:nvPr/>
          </p:nvSpPr>
          <p:spPr bwMode="auto">
            <a:xfrm>
              <a:off x="2784" y="230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9" name="Rectangle 57"/>
            <p:cNvSpPr>
              <a:spLocks noChangeArrowheads="1"/>
            </p:cNvSpPr>
            <p:nvPr/>
          </p:nvSpPr>
          <p:spPr bwMode="auto">
            <a:xfrm>
              <a:off x="1104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0" name="Rectangle 58"/>
            <p:cNvSpPr>
              <a:spLocks noChangeArrowheads="1"/>
            </p:cNvSpPr>
            <p:nvPr/>
          </p:nvSpPr>
          <p:spPr bwMode="auto">
            <a:xfrm>
              <a:off x="3357" y="230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1" name="Rectangle 59"/>
            <p:cNvSpPr>
              <a:spLocks noChangeArrowheads="1"/>
            </p:cNvSpPr>
            <p:nvPr/>
          </p:nvSpPr>
          <p:spPr bwMode="auto">
            <a:xfrm>
              <a:off x="1248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2" name="Rectangle 60"/>
            <p:cNvSpPr>
              <a:spLocks noChangeArrowheads="1"/>
            </p:cNvSpPr>
            <p:nvPr/>
          </p:nvSpPr>
          <p:spPr bwMode="auto">
            <a:xfrm>
              <a:off x="2256" y="230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3" name="Rectangle 61"/>
            <p:cNvSpPr>
              <a:spLocks noChangeArrowheads="1"/>
            </p:cNvSpPr>
            <p:nvPr/>
          </p:nvSpPr>
          <p:spPr bwMode="auto">
            <a:xfrm>
              <a:off x="1392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4" name="Rectangle 62"/>
            <p:cNvSpPr>
              <a:spLocks noChangeArrowheads="1"/>
            </p:cNvSpPr>
            <p:nvPr/>
          </p:nvSpPr>
          <p:spPr bwMode="auto">
            <a:xfrm>
              <a:off x="1536" y="230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5" name="Rectangle 63"/>
            <p:cNvSpPr>
              <a:spLocks noChangeArrowheads="1"/>
            </p:cNvSpPr>
            <p:nvPr/>
          </p:nvSpPr>
          <p:spPr bwMode="auto">
            <a:xfrm>
              <a:off x="2784" y="2496"/>
              <a:ext cx="573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6" name="Rectangle 64"/>
            <p:cNvSpPr>
              <a:spLocks noChangeArrowheads="1"/>
            </p:cNvSpPr>
            <p:nvPr/>
          </p:nvSpPr>
          <p:spPr bwMode="auto">
            <a:xfrm>
              <a:off x="1104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7" name="Rectangle 65"/>
            <p:cNvSpPr>
              <a:spLocks noChangeArrowheads="1"/>
            </p:cNvSpPr>
            <p:nvPr/>
          </p:nvSpPr>
          <p:spPr bwMode="auto">
            <a:xfrm>
              <a:off x="3357" y="2496"/>
              <a:ext cx="158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8" name="Rectangle 66"/>
            <p:cNvSpPr>
              <a:spLocks noChangeArrowheads="1"/>
            </p:cNvSpPr>
            <p:nvPr/>
          </p:nvSpPr>
          <p:spPr bwMode="auto">
            <a:xfrm>
              <a:off x="1248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9" name="Rectangle 67"/>
            <p:cNvSpPr>
              <a:spLocks noChangeArrowheads="1"/>
            </p:cNvSpPr>
            <p:nvPr/>
          </p:nvSpPr>
          <p:spPr bwMode="auto">
            <a:xfrm>
              <a:off x="2256" y="2496"/>
              <a:ext cx="528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0" name="Rectangle 68"/>
            <p:cNvSpPr>
              <a:spLocks noChangeArrowheads="1"/>
            </p:cNvSpPr>
            <p:nvPr/>
          </p:nvSpPr>
          <p:spPr bwMode="auto">
            <a:xfrm>
              <a:off x="1392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1" name="Rectangle 69"/>
            <p:cNvSpPr>
              <a:spLocks noChangeArrowheads="1"/>
            </p:cNvSpPr>
            <p:nvPr/>
          </p:nvSpPr>
          <p:spPr bwMode="auto">
            <a:xfrm>
              <a:off x="1536" y="2496"/>
              <a:ext cx="720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2" name="Rectangle 70"/>
            <p:cNvSpPr>
              <a:spLocks noChangeArrowheads="1"/>
            </p:cNvSpPr>
            <p:nvPr/>
          </p:nvSpPr>
          <p:spPr bwMode="auto">
            <a:xfrm>
              <a:off x="2784" y="326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3" name="Rectangle 71"/>
            <p:cNvSpPr>
              <a:spLocks noChangeArrowheads="1"/>
            </p:cNvSpPr>
            <p:nvPr/>
          </p:nvSpPr>
          <p:spPr bwMode="auto">
            <a:xfrm>
              <a:off x="1104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4" name="Rectangle 72"/>
            <p:cNvSpPr>
              <a:spLocks noChangeArrowheads="1"/>
            </p:cNvSpPr>
            <p:nvPr/>
          </p:nvSpPr>
          <p:spPr bwMode="auto">
            <a:xfrm>
              <a:off x="3357" y="326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5" name="Rectangle 73"/>
            <p:cNvSpPr>
              <a:spLocks noChangeArrowheads="1"/>
            </p:cNvSpPr>
            <p:nvPr/>
          </p:nvSpPr>
          <p:spPr bwMode="auto">
            <a:xfrm>
              <a:off x="1248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6" name="Rectangle 74"/>
            <p:cNvSpPr>
              <a:spLocks noChangeArrowheads="1"/>
            </p:cNvSpPr>
            <p:nvPr/>
          </p:nvSpPr>
          <p:spPr bwMode="auto">
            <a:xfrm>
              <a:off x="2256" y="326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7" name="Rectangle 75"/>
            <p:cNvSpPr>
              <a:spLocks noChangeArrowheads="1"/>
            </p:cNvSpPr>
            <p:nvPr/>
          </p:nvSpPr>
          <p:spPr bwMode="auto">
            <a:xfrm>
              <a:off x="1392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8" name="Rectangle 76"/>
            <p:cNvSpPr>
              <a:spLocks noChangeArrowheads="1"/>
            </p:cNvSpPr>
            <p:nvPr/>
          </p:nvSpPr>
          <p:spPr bwMode="auto">
            <a:xfrm>
              <a:off x="1536" y="326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9" name="Rectangle 77"/>
            <p:cNvSpPr>
              <a:spLocks noChangeArrowheads="1"/>
            </p:cNvSpPr>
            <p:nvPr/>
          </p:nvSpPr>
          <p:spPr bwMode="auto">
            <a:xfrm>
              <a:off x="2784" y="345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10" name="Rectangle 78"/>
            <p:cNvSpPr>
              <a:spLocks noChangeArrowheads="1"/>
            </p:cNvSpPr>
            <p:nvPr/>
          </p:nvSpPr>
          <p:spPr bwMode="auto">
            <a:xfrm>
              <a:off x="1104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11" name="Rectangle 79"/>
            <p:cNvSpPr>
              <a:spLocks noChangeArrowheads="1"/>
            </p:cNvSpPr>
            <p:nvPr/>
          </p:nvSpPr>
          <p:spPr bwMode="auto">
            <a:xfrm>
              <a:off x="3357" y="345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12" name="Rectangle 80"/>
            <p:cNvSpPr>
              <a:spLocks noChangeArrowheads="1"/>
            </p:cNvSpPr>
            <p:nvPr/>
          </p:nvSpPr>
          <p:spPr bwMode="auto">
            <a:xfrm>
              <a:off x="1248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13" name="Rectangle 81"/>
            <p:cNvSpPr>
              <a:spLocks noChangeArrowheads="1"/>
            </p:cNvSpPr>
            <p:nvPr/>
          </p:nvSpPr>
          <p:spPr bwMode="auto">
            <a:xfrm>
              <a:off x="2256" y="345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14" name="Rectangle 82"/>
            <p:cNvSpPr>
              <a:spLocks noChangeArrowheads="1"/>
            </p:cNvSpPr>
            <p:nvPr/>
          </p:nvSpPr>
          <p:spPr bwMode="auto">
            <a:xfrm>
              <a:off x="1392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15" name="Rectangle 83"/>
            <p:cNvSpPr>
              <a:spLocks noChangeArrowheads="1"/>
            </p:cNvSpPr>
            <p:nvPr/>
          </p:nvSpPr>
          <p:spPr bwMode="auto">
            <a:xfrm>
              <a:off x="1536" y="345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16" name="Rectangle 84"/>
            <p:cNvSpPr>
              <a:spLocks noChangeArrowheads="1"/>
            </p:cNvSpPr>
            <p:nvPr/>
          </p:nvSpPr>
          <p:spPr bwMode="auto">
            <a:xfrm>
              <a:off x="2784" y="364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17" name="Rectangle 85"/>
            <p:cNvSpPr>
              <a:spLocks noChangeArrowheads="1"/>
            </p:cNvSpPr>
            <p:nvPr/>
          </p:nvSpPr>
          <p:spPr bwMode="auto">
            <a:xfrm>
              <a:off x="1104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18" name="Rectangle 86"/>
            <p:cNvSpPr>
              <a:spLocks noChangeArrowheads="1"/>
            </p:cNvSpPr>
            <p:nvPr/>
          </p:nvSpPr>
          <p:spPr bwMode="auto">
            <a:xfrm>
              <a:off x="3357" y="364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19" name="Rectangle 87"/>
            <p:cNvSpPr>
              <a:spLocks noChangeArrowheads="1"/>
            </p:cNvSpPr>
            <p:nvPr/>
          </p:nvSpPr>
          <p:spPr bwMode="auto">
            <a:xfrm>
              <a:off x="1248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20" name="Rectangle 88"/>
            <p:cNvSpPr>
              <a:spLocks noChangeArrowheads="1"/>
            </p:cNvSpPr>
            <p:nvPr/>
          </p:nvSpPr>
          <p:spPr bwMode="auto">
            <a:xfrm>
              <a:off x="2256" y="364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21" name="Rectangle 89"/>
            <p:cNvSpPr>
              <a:spLocks noChangeArrowheads="1"/>
            </p:cNvSpPr>
            <p:nvPr/>
          </p:nvSpPr>
          <p:spPr bwMode="auto">
            <a:xfrm>
              <a:off x="1392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22" name="Rectangle 90"/>
            <p:cNvSpPr>
              <a:spLocks noChangeArrowheads="1"/>
            </p:cNvSpPr>
            <p:nvPr/>
          </p:nvSpPr>
          <p:spPr bwMode="auto">
            <a:xfrm>
              <a:off x="1536" y="364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30" name="Text Box 98"/>
            <p:cNvSpPr txBox="1">
              <a:spLocks noChangeArrowheads="1"/>
            </p:cNvSpPr>
            <p:nvPr/>
          </p:nvSpPr>
          <p:spPr bwMode="auto">
            <a:xfrm>
              <a:off x="1824" y="2399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  <p:sp>
          <p:nvSpPr>
            <p:cNvPr id="453731" name="Text Box 99"/>
            <p:cNvSpPr txBox="1">
              <a:spLocks noChangeArrowheads="1"/>
            </p:cNvSpPr>
            <p:nvPr/>
          </p:nvSpPr>
          <p:spPr bwMode="auto">
            <a:xfrm>
              <a:off x="4094" y="2400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</p:grpSp>
      <p:sp>
        <p:nvSpPr>
          <p:cNvPr id="453732" name="Text Box 100"/>
          <p:cNvSpPr txBox="1">
            <a:spLocks noChangeArrowheads="1"/>
          </p:cNvSpPr>
          <p:nvPr/>
        </p:nvSpPr>
        <p:spPr bwMode="auto">
          <a:xfrm>
            <a:off x="1447800" y="1828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3733" name="Text Box 101"/>
          <p:cNvSpPr txBox="1">
            <a:spLocks noChangeArrowheads="1"/>
          </p:cNvSpPr>
          <p:nvPr/>
        </p:nvSpPr>
        <p:spPr bwMode="auto">
          <a:xfrm>
            <a:off x="144780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3734" name="Text Box 102"/>
          <p:cNvSpPr txBox="1">
            <a:spLocks noChangeArrowheads="1"/>
          </p:cNvSpPr>
          <p:nvPr/>
        </p:nvSpPr>
        <p:spPr bwMode="auto">
          <a:xfrm>
            <a:off x="167640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3735" name="Text Box 103"/>
          <p:cNvSpPr txBox="1">
            <a:spLocks noChangeArrowheads="1"/>
          </p:cNvSpPr>
          <p:nvPr/>
        </p:nvSpPr>
        <p:spPr bwMode="auto">
          <a:xfrm>
            <a:off x="188595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3736" name="Text Box 104"/>
          <p:cNvSpPr txBox="1">
            <a:spLocks noChangeArrowheads="1"/>
          </p:cNvSpPr>
          <p:nvPr/>
        </p:nvSpPr>
        <p:spPr bwMode="auto">
          <a:xfrm>
            <a:off x="2286000" y="20859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xA004</a:t>
            </a:r>
          </a:p>
        </p:txBody>
      </p:sp>
      <p:sp>
        <p:nvSpPr>
          <p:cNvPr id="453737" name="Text Box 105"/>
          <p:cNvSpPr txBox="1">
            <a:spLocks noChangeArrowheads="1"/>
          </p:cNvSpPr>
          <p:nvPr/>
        </p:nvSpPr>
        <p:spPr bwMode="auto">
          <a:xfrm>
            <a:off x="3352800" y="21018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3738" name="Text Box 106"/>
          <p:cNvSpPr txBox="1">
            <a:spLocks noChangeArrowheads="1"/>
          </p:cNvSpPr>
          <p:nvPr/>
        </p:nvSpPr>
        <p:spPr bwMode="auto">
          <a:xfrm>
            <a:off x="4348163" y="21018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R2</a:t>
            </a:r>
          </a:p>
        </p:txBody>
      </p:sp>
      <p:sp>
        <p:nvSpPr>
          <p:cNvPr id="453739" name="Text Box 107"/>
          <p:cNvSpPr txBox="1">
            <a:spLocks noChangeArrowheads="1"/>
          </p:cNvSpPr>
          <p:nvPr/>
        </p:nvSpPr>
        <p:spPr bwMode="auto">
          <a:xfrm>
            <a:off x="7772400" y="2101850"/>
            <a:ext cx="1012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R2=R2*2</a:t>
            </a:r>
          </a:p>
        </p:txBody>
      </p:sp>
      <p:sp>
        <p:nvSpPr>
          <p:cNvPr id="453740" name="Text Box 108"/>
          <p:cNvSpPr txBox="1">
            <a:spLocks noChangeArrowheads="1"/>
          </p:cNvSpPr>
          <p:nvPr/>
        </p:nvSpPr>
        <p:spPr bwMode="auto">
          <a:xfrm>
            <a:off x="14478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3741" name="Text Box 109"/>
          <p:cNvSpPr txBox="1">
            <a:spLocks noChangeArrowheads="1"/>
          </p:cNvSpPr>
          <p:nvPr/>
        </p:nvSpPr>
        <p:spPr bwMode="auto">
          <a:xfrm>
            <a:off x="16764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3742" name="Text Box 110"/>
          <p:cNvSpPr txBox="1">
            <a:spLocks noChangeArrowheads="1"/>
          </p:cNvSpPr>
          <p:nvPr/>
        </p:nvSpPr>
        <p:spPr bwMode="auto">
          <a:xfrm>
            <a:off x="188595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3743" name="Text Box 111"/>
          <p:cNvSpPr txBox="1">
            <a:spLocks noChangeArrowheads="1"/>
          </p:cNvSpPr>
          <p:nvPr/>
        </p:nvSpPr>
        <p:spPr bwMode="auto">
          <a:xfrm>
            <a:off x="2286000" y="23907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xA008</a:t>
            </a:r>
          </a:p>
        </p:txBody>
      </p:sp>
      <p:sp>
        <p:nvSpPr>
          <p:cNvPr id="453744" name="Text Box 112"/>
          <p:cNvSpPr txBox="1">
            <a:spLocks noChangeArrowheads="1"/>
          </p:cNvSpPr>
          <p:nvPr/>
        </p:nvSpPr>
        <p:spPr bwMode="auto">
          <a:xfrm>
            <a:off x="3352800" y="2406650"/>
            <a:ext cx="6335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453745" name="Text Box 113"/>
          <p:cNvSpPr txBox="1">
            <a:spLocks noChangeArrowheads="1"/>
          </p:cNvSpPr>
          <p:nvPr/>
        </p:nvSpPr>
        <p:spPr bwMode="auto">
          <a:xfrm>
            <a:off x="4348163" y="2406650"/>
            <a:ext cx="566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FR1</a:t>
            </a:r>
          </a:p>
        </p:txBody>
      </p:sp>
      <p:sp>
        <p:nvSpPr>
          <p:cNvPr id="453746" name="Text Box 114"/>
          <p:cNvSpPr txBox="1">
            <a:spLocks noChangeArrowheads="1"/>
          </p:cNvSpPr>
          <p:nvPr/>
        </p:nvSpPr>
        <p:spPr bwMode="auto">
          <a:xfrm>
            <a:off x="7620000" y="2406650"/>
            <a:ext cx="140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FR1=FR2/0.0</a:t>
            </a:r>
          </a:p>
        </p:txBody>
      </p:sp>
      <p:grpSp>
        <p:nvGrpSpPr>
          <p:cNvPr id="453747" name="Group 115"/>
          <p:cNvGrpSpPr>
            <a:grpSpLocks/>
          </p:cNvGrpSpPr>
          <p:nvPr/>
        </p:nvGrpSpPr>
        <p:grpSpPr bwMode="auto">
          <a:xfrm>
            <a:off x="379413" y="3321050"/>
            <a:ext cx="1068387" cy="336550"/>
            <a:chOff x="239" y="1708"/>
            <a:chExt cx="673" cy="212"/>
          </a:xfrm>
        </p:grpSpPr>
        <p:sp>
          <p:nvSpPr>
            <p:cNvPr id="453748" name="Text Box 116"/>
            <p:cNvSpPr txBox="1">
              <a:spLocks noChangeArrowheads="1"/>
            </p:cNvSpPr>
            <p:nvPr/>
          </p:nvSpPr>
          <p:spPr bwMode="auto">
            <a:xfrm>
              <a:off x="239" y="1708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Tail</a:t>
              </a:r>
            </a:p>
          </p:txBody>
        </p:sp>
        <p:sp>
          <p:nvSpPr>
            <p:cNvPr id="453749" name="Line 117"/>
            <p:cNvSpPr>
              <a:spLocks noChangeShapeType="1"/>
            </p:cNvSpPr>
            <p:nvPr/>
          </p:nvSpPr>
          <p:spPr bwMode="auto">
            <a:xfrm>
              <a:off x="576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53750" name="Text Box 118"/>
          <p:cNvSpPr txBox="1">
            <a:spLocks noChangeArrowheads="1"/>
          </p:cNvSpPr>
          <p:nvPr/>
        </p:nvSpPr>
        <p:spPr bwMode="auto">
          <a:xfrm>
            <a:off x="14573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3751" name="Text Box 119"/>
          <p:cNvSpPr txBox="1">
            <a:spLocks noChangeArrowheads="1"/>
          </p:cNvSpPr>
          <p:nvPr/>
        </p:nvSpPr>
        <p:spPr bwMode="auto">
          <a:xfrm>
            <a:off x="16859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3752" name="Text Box 120"/>
          <p:cNvSpPr txBox="1">
            <a:spLocks noChangeArrowheads="1"/>
          </p:cNvSpPr>
          <p:nvPr/>
        </p:nvSpPr>
        <p:spPr bwMode="auto">
          <a:xfrm>
            <a:off x="189547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3753" name="Text Box 121"/>
          <p:cNvSpPr txBox="1">
            <a:spLocks noChangeArrowheads="1"/>
          </p:cNvSpPr>
          <p:nvPr/>
        </p:nvSpPr>
        <p:spPr bwMode="auto">
          <a:xfrm>
            <a:off x="2295525" y="2709863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xA00C</a:t>
            </a:r>
          </a:p>
        </p:txBody>
      </p:sp>
      <p:sp>
        <p:nvSpPr>
          <p:cNvPr id="453754" name="Text Box 122"/>
          <p:cNvSpPr txBox="1">
            <a:spLocks noChangeArrowheads="1"/>
          </p:cNvSpPr>
          <p:nvPr/>
        </p:nvSpPr>
        <p:spPr bwMode="auto">
          <a:xfrm>
            <a:off x="3362325" y="2725738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3755" name="Text Box 123"/>
          <p:cNvSpPr txBox="1">
            <a:spLocks noChangeArrowheads="1"/>
          </p:cNvSpPr>
          <p:nvPr/>
        </p:nvSpPr>
        <p:spPr bwMode="auto">
          <a:xfrm>
            <a:off x="4357688" y="27257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R3</a:t>
            </a:r>
          </a:p>
        </p:txBody>
      </p:sp>
      <p:sp>
        <p:nvSpPr>
          <p:cNvPr id="453756" name="Text Box 124"/>
          <p:cNvSpPr txBox="1">
            <a:spLocks noChangeArrowheads="1"/>
          </p:cNvSpPr>
          <p:nvPr/>
        </p:nvSpPr>
        <p:spPr bwMode="auto">
          <a:xfrm>
            <a:off x="7772400" y="271145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FF0000"/>
                </a:solidFill>
              </a:rPr>
              <a:t>R3=R3+1</a:t>
            </a:r>
          </a:p>
        </p:txBody>
      </p:sp>
      <p:sp>
        <p:nvSpPr>
          <p:cNvPr id="453757" name="Text Box 125"/>
          <p:cNvSpPr txBox="1">
            <a:spLocks noChangeArrowheads="1"/>
          </p:cNvSpPr>
          <p:nvPr/>
        </p:nvSpPr>
        <p:spPr bwMode="auto">
          <a:xfrm>
            <a:off x="14478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3758" name="Text Box 126"/>
          <p:cNvSpPr txBox="1">
            <a:spLocks noChangeArrowheads="1"/>
          </p:cNvSpPr>
          <p:nvPr/>
        </p:nvSpPr>
        <p:spPr bwMode="auto">
          <a:xfrm>
            <a:off x="16764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3759" name="Text Box 127"/>
          <p:cNvSpPr txBox="1">
            <a:spLocks noChangeArrowheads="1"/>
          </p:cNvSpPr>
          <p:nvPr/>
        </p:nvSpPr>
        <p:spPr bwMode="auto">
          <a:xfrm>
            <a:off x="188595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3760" name="Text Box 128"/>
          <p:cNvSpPr txBox="1">
            <a:spLocks noChangeArrowheads="1"/>
          </p:cNvSpPr>
          <p:nvPr/>
        </p:nvSpPr>
        <p:spPr bwMode="auto">
          <a:xfrm>
            <a:off x="2286000" y="30003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xA010</a:t>
            </a:r>
          </a:p>
        </p:txBody>
      </p:sp>
      <p:sp>
        <p:nvSpPr>
          <p:cNvPr id="453761" name="Text Box 129"/>
          <p:cNvSpPr txBox="1">
            <a:spLocks noChangeArrowheads="1"/>
          </p:cNvSpPr>
          <p:nvPr/>
        </p:nvSpPr>
        <p:spPr bwMode="auto">
          <a:xfrm>
            <a:off x="3352800" y="30162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3762" name="Text Box 130"/>
          <p:cNvSpPr txBox="1">
            <a:spLocks noChangeArrowheads="1"/>
          </p:cNvSpPr>
          <p:nvPr/>
        </p:nvSpPr>
        <p:spPr bwMode="auto">
          <a:xfrm>
            <a:off x="4348163" y="30162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R4</a:t>
            </a:r>
          </a:p>
        </p:txBody>
      </p:sp>
      <p:sp>
        <p:nvSpPr>
          <p:cNvPr id="453764" name="Text Box 132"/>
          <p:cNvSpPr txBox="1">
            <a:spLocks noChangeArrowheads="1"/>
          </p:cNvSpPr>
          <p:nvPr/>
        </p:nvSpPr>
        <p:spPr bwMode="auto">
          <a:xfrm>
            <a:off x="6172200" y="2727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3765" name="Text Box 133"/>
          <p:cNvSpPr txBox="1">
            <a:spLocks noChangeArrowheads="1"/>
          </p:cNvSpPr>
          <p:nvPr/>
        </p:nvSpPr>
        <p:spPr bwMode="auto">
          <a:xfrm>
            <a:off x="7626350" y="3016250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   R4=R4*2</a:t>
            </a:r>
          </a:p>
        </p:txBody>
      </p:sp>
      <p:sp>
        <p:nvSpPr>
          <p:cNvPr id="453766" name="Rectangle 134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3767" name="Text Box 135"/>
          <p:cNvSpPr txBox="1">
            <a:spLocks noChangeArrowheads="1"/>
          </p:cNvSpPr>
          <p:nvPr/>
        </p:nvSpPr>
        <p:spPr bwMode="auto">
          <a:xfrm>
            <a:off x="7680325" y="41148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R1</a:t>
            </a:r>
          </a:p>
        </p:txBody>
      </p:sp>
      <p:sp>
        <p:nvSpPr>
          <p:cNvPr id="453768" name="Rectangle 136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453769" name="Rectangle 137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3770" name="Text Box 138"/>
          <p:cNvSpPr txBox="1">
            <a:spLocks noChangeArrowheads="1"/>
          </p:cNvSpPr>
          <p:nvPr/>
        </p:nvSpPr>
        <p:spPr bwMode="auto">
          <a:xfrm>
            <a:off x="7680325" y="43434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R2</a:t>
            </a:r>
          </a:p>
        </p:txBody>
      </p:sp>
      <p:sp>
        <p:nvSpPr>
          <p:cNvPr id="453771" name="Rectangle 139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3772" name="Rectangle 140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3773" name="Rectangle 141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3774" name="Text Box 142"/>
          <p:cNvSpPr txBox="1">
            <a:spLocks noChangeArrowheads="1"/>
          </p:cNvSpPr>
          <p:nvPr/>
        </p:nvSpPr>
        <p:spPr bwMode="auto">
          <a:xfrm>
            <a:off x="8239125" y="385445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ARF</a:t>
            </a:r>
          </a:p>
        </p:txBody>
      </p:sp>
      <p:sp>
        <p:nvSpPr>
          <p:cNvPr id="453775" name="Text Box 143"/>
          <p:cNvSpPr txBox="1">
            <a:spLocks noChangeArrowheads="1"/>
          </p:cNvSpPr>
          <p:nvPr/>
        </p:nvSpPr>
        <p:spPr bwMode="auto">
          <a:xfrm>
            <a:off x="7597775" y="553085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R31</a:t>
            </a:r>
          </a:p>
        </p:txBody>
      </p:sp>
      <p:sp>
        <p:nvSpPr>
          <p:cNvPr id="453776" name="Rectangle 144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3777" name="Rectangle 145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3778" name="Rectangle 146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3779" name="Rectangle 147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3780" name="Text Box 148"/>
          <p:cNvSpPr txBox="1">
            <a:spLocks noChangeArrowheads="1"/>
          </p:cNvSpPr>
          <p:nvPr/>
        </p:nvSpPr>
        <p:spPr bwMode="auto">
          <a:xfrm>
            <a:off x="7681913" y="45720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</a:t>
            </a:r>
          </a:p>
        </p:txBody>
      </p:sp>
      <p:sp>
        <p:nvSpPr>
          <p:cNvPr id="453781" name="Text Box 149"/>
          <p:cNvSpPr txBox="1">
            <a:spLocks noChangeArrowheads="1"/>
          </p:cNvSpPr>
          <p:nvPr/>
        </p:nvSpPr>
        <p:spPr bwMode="auto">
          <a:xfrm>
            <a:off x="7681913" y="48006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R4</a:t>
            </a:r>
          </a:p>
        </p:txBody>
      </p:sp>
      <p:sp>
        <p:nvSpPr>
          <p:cNvPr id="453782" name="Text Box 150"/>
          <p:cNvSpPr txBox="1">
            <a:spLocks noChangeArrowheads="1"/>
          </p:cNvSpPr>
          <p:nvPr/>
        </p:nvSpPr>
        <p:spPr bwMode="auto">
          <a:xfrm>
            <a:off x="8394700" y="43735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2</a:t>
            </a:r>
          </a:p>
        </p:txBody>
      </p:sp>
      <p:sp>
        <p:nvSpPr>
          <p:cNvPr id="453783" name="Text Box 151"/>
          <p:cNvSpPr txBox="1">
            <a:spLocks noChangeArrowheads="1"/>
          </p:cNvSpPr>
          <p:nvPr/>
        </p:nvSpPr>
        <p:spPr bwMode="auto">
          <a:xfrm>
            <a:off x="8396288" y="46021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3</a:t>
            </a:r>
          </a:p>
        </p:txBody>
      </p:sp>
      <p:sp>
        <p:nvSpPr>
          <p:cNvPr id="453784" name="Text Box 152"/>
          <p:cNvSpPr txBox="1">
            <a:spLocks noChangeArrowheads="1"/>
          </p:cNvSpPr>
          <p:nvPr/>
        </p:nvSpPr>
        <p:spPr bwMode="auto">
          <a:xfrm>
            <a:off x="8396288" y="48307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188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 Handling Precise Interrupts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31</a:t>
            </a:fld>
            <a:endParaRPr lang="zh-TW" altLang="zh-TW"/>
          </a:p>
        </p:txBody>
      </p:sp>
      <p:grpSp>
        <p:nvGrpSpPr>
          <p:cNvPr id="455683" name="Group 3"/>
          <p:cNvGrpSpPr>
            <a:grpSpLocks/>
          </p:cNvGrpSpPr>
          <p:nvPr/>
        </p:nvGrpSpPr>
        <p:grpSpPr bwMode="auto">
          <a:xfrm>
            <a:off x="319088" y="2057400"/>
            <a:ext cx="1219200" cy="336550"/>
            <a:chOff x="192" y="1104"/>
            <a:chExt cx="768" cy="212"/>
          </a:xfrm>
        </p:grpSpPr>
        <p:sp>
          <p:nvSpPr>
            <p:cNvPr id="455684" name="Line 4"/>
            <p:cNvSpPr>
              <a:spLocks noChangeShapeType="1"/>
            </p:cNvSpPr>
            <p:nvPr/>
          </p:nvSpPr>
          <p:spPr bwMode="auto">
            <a:xfrm>
              <a:off x="576" y="12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5685" name="Text Box 5"/>
            <p:cNvSpPr txBox="1">
              <a:spLocks noChangeArrowheads="1"/>
            </p:cNvSpPr>
            <p:nvPr/>
          </p:nvSpPr>
          <p:spPr bwMode="auto">
            <a:xfrm>
              <a:off x="192" y="1104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Head </a:t>
              </a:r>
            </a:p>
          </p:txBody>
        </p:sp>
      </p:grpSp>
      <p:grpSp>
        <p:nvGrpSpPr>
          <p:cNvPr id="455686" name="Group 6"/>
          <p:cNvGrpSpPr>
            <a:grpSpLocks/>
          </p:cNvGrpSpPr>
          <p:nvPr/>
        </p:nvGrpSpPr>
        <p:grpSpPr bwMode="auto">
          <a:xfrm>
            <a:off x="1371600" y="1066800"/>
            <a:ext cx="6319838" cy="5029200"/>
            <a:chOff x="1056" y="672"/>
            <a:chExt cx="3981" cy="3168"/>
          </a:xfrm>
        </p:grpSpPr>
        <p:sp>
          <p:nvSpPr>
            <p:cNvPr id="455687" name="Text Box 7"/>
            <p:cNvSpPr txBox="1">
              <a:spLocks noChangeArrowheads="1"/>
            </p:cNvSpPr>
            <p:nvPr/>
          </p:nvSpPr>
          <p:spPr bwMode="auto">
            <a:xfrm>
              <a:off x="1056" y="91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V</a:t>
              </a:r>
            </a:p>
          </p:txBody>
        </p:sp>
        <p:sp>
          <p:nvSpPr>
            <p:cNvPr id="455688" name="Text Box 8"/>
            <p:cNvSpPr txBox="1">
              <a:spLocks noChangeArrowheads="1"/>
            </p:cNvSpPr>
            <p:nvPr/>
          </p:nvSpPr>
          <p:spPr bwMode="auto">
            <a:xfrm>
              <a:off x="3504" y="912"/>
              <a:ext cx="15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Data (physical register)</a:t>
              </a:r>
            </a:p>
          </p:txBody>
        </p:sp>
        <p:sp>
          <p:nvSpPr>
            <p:cNvPr id="455689" name="Text Box 9"/>
            <p:cNvSpPr txBox="1">
              <a:spLocks noChangeArrowheads="1"/>
            </p:cNvSpPr>
            <p:nvPr/>
          </p:nvSpPr>
          <p:spPr bwMode="auto">
            <a:xfrm>
              <a:off x="2304" y="768"/>
              <a:ext cx="45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Exp </a:t>
              </a:r>
            </a:p>
            <a:p>
              <a:pPr algn="l" eaLnBrk="0" hangingPunct="0"/>
              <a:r>
                <a:rPr lang="en-US" sz="1600" b="1"/>
                <a:t>event</a:t>
              </a:r>
            </a:p>
          </p:txBody>
        </p:sp>
        <p:sp>
          <p:nvSpPr>
            <p:cNvPr id="455690" name="Text Box 10"/>
            <p:cNvSpPr txBox="1">
              <a:spLocks noChangeArrowheads="1"/>
            </p:cNvSpPr>
            <p:nvPr/>
          </p:nvSpPr>
          <p:spPr bwMode="auto">
            <a:xfrm>
              <a:off x="2832" y="912"/>
              <a:ext cx="5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RegDst</a:t>
              </a:r>
            </a:p>
          </p:txBody>
        </p:sp>
        <p:sp>
          <p:nvSpPr>
            <p:cNvPr id="455691" name="Text Box 11"/>
            <p:cNvSpPr txBox="1">
              <a:spLocks noChangeArrowheads="1"/>
            </p:cNvSpPr>
            <p:nvPr/>
          </p:nvSpPr>
          <p:spPr bwMode="auto">
            <a:xfrm rot="-5400000">
              <a:off x="1193" y="823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Done?</a:t>
              </a:r>
            </a:p>
          </p:txBody>
        </p:sp>
        <p:sp>
          <p:nvSpPr>
            <p:cNvPr id="455692" name="Rectangle 12"/>
            <p:cNvSpPr>
              <a:spLocks noChangeArrowheads="1"/>
            </p:cNvSpPr>
            <p:nvPr/>
          </p:nvSpPr>
          <p:spPr bwMode="auto">
            <a:xfrm>
              <a:off x="2784" y="115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3" name="Rectangle 13"/>
            <p:cNvSpPr>
              <a:spLocks noChangeArrowheads="1"/>
            </p:cNvSpPr>
            <p:nvPr/>
          </p:nvSpPr>
          <p:spPr bwMode="auto">
            <a:xfrm>
              <a:off x="1104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4" name="Rectangle 14"/>
            <p:cNvSpPr>
              <a:spLocks noChangeArrowheads="1"/>
            </p:cNvSpPr>
            <p:nvPr/>
          </p:nvSpPr>
          <p:spPr bwMode="auto">
            <a:xfrm>
              <a:off x="3357" y="115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5" name="Text Box 15"/>
            <p:cNvSpPr txBox="1">
              <a:spLocks noChangeArrowheads="1"/>
            </p:cNvSpPr>
            <p:nvPr/>
          </p:nvSpPr>
          <p:spPr bwMode="auto">
            <a:xfrm rot="-5400000">
              <a:off x="1056" y="816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Spec?</a:t>
              </a:r>
            </a:p>
          </p:txBody>
        </p:sp>
        <p:sp>
          <p:nvSpPr>
            <p:cNvPr id="455696" name="Rectangle 16"/>
            <p:cNvSpPr>
              <a:spLocks noChangeArrowheads="1"/>
            </p:cNvSpPr>
            <p:nvPr/>
          </p:nvSpPr>
          <p:spPr bwMode="auto">
            <a:xfrm>
              <a:off x="1248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7" name="Rectangle 17"/>
            <p:cNvSpPr>
              <a:spLocks noChangeArrowheads="1"/>
            </p:cNvSpPr>
            <p:nvPr/>
          </p:nvSpPr>
          <p:spPr bwMode="auto">
            <a:xfrm>
              <a:off x="2256" y="115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8" name="Rectangle 18"/>
            <p:cNvSpPr>
              <a:spLocks noChangeArrowheads="1"/>
            </p:cNvSpPr>
            <p:nvPr/>
          </p:nvSpPr>
          <p:spPr bwMode="auto">
            <a:xfrm>
              <a:off x="1392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9" name="Rectangle 19"/>
            <p:cNvSpPr>
              <a:spLocks noChangeArrowheads="1"/>
            </p:cNvSpPr>
            <p:nvPr/>
          </p:nvSpPr>
          <p:spPr bwMode="auto">
            <a:xfrm>
              <a:off x="1536" y="115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0" name="Text Box 20"/>
            <p:cNvSpPr txBox="1">
              <a:spLocks noChangeArrowheads="1"/>
            </p:cNvSpPr>
            <p:nvPr/>
          </p:nvSpPr>
          <p:spPr bwMode="auto">
            <a:xfrm>
              <a:off x="1723" y="892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PC</a:t>
              </a:r>
            </a:p>
          </p:txBody>
        </p:sp>
        <p:sp>
          <p:nvSpPr>
            <p:cNvPr id="455701" name="Rectangle 21"/>
            <p:cNvSpPr>
              <a:spLocks noChangeArrowheads="1"/>
            </p:cNvSpPr>
            <p:nvPr/>
          </p:nvSpPr>
          <p:spPr bwMode="auto">
            <a:xfrm>
              <a:off x="2784" y="134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2" name="Rectangle 22"/>
            <p:cNvSpPr>
              <a:spLocks noChangeArrowheads="1"/>
            </p:cNvSpPr>
            <p:nvPr/>
          </p:nvSpPr>
          <p:spPr bwMode="auto">
            <a:xfrm>
              <a:off x="1104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3" name="Rectangle 23"/>
            <p:cNvSpPr>
              <a:spLocks noChangeArrowheads="1"/>
            </p:cNvSpPr>
            <p:nvPr/>
          </p:nvSpPr>
          <p:spPr bwMode="auto">
            <a:xfrm>
              <a:off x="3357" y="134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4" name="Rectangle 24"/>
            <p:cNvSpPr>
              <a:spLocks noChangeArrowheads="1"/>
            </p:cNvSpPr>
            <p:nvPr/>
          </p:nvSpPr>
          <p:spPr bwMode="auto">
            <a:xfrm>
              <a:off x="1248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5" name="Rectangle 25"/>
            <p:cNvSpPr>
              <a:spLocks noChangeArrowheads="1"/>
            </p:cNvSpPr>
            <p:nvPr/>
          </p:nvSpPr>
          <p:spPr bwMode="auto">
            <a:xfrm>
              <a:off x="2256" y="134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6" name="Rectangle 26"/>
            <p:cNvSpPr>
              <a:spLocks noChangeArrowheads="1"/>
            </p:cNvSpPr>
            <p:nvPr/>
          </p:nvSpPr>
          <p:spPr bwMode="auto">
            <a:xfrm>
              <a:off x="1392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7" name="Rectangle 27"/>
            <p:cNvSpPr>
              <a:spLocks noChangeArrowheads="1"/>
            </p:cNvSpPr>
            <p:nvPr/>
          </p:nvSpPr>
          <p:spPr bwMode="auto">
            <a:xfrm>
              <a:off x="1536" y="134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8" name="Rectangle 28"/>
            <p:cNvSpPr>
              <a:spLocks noChangeArrowheads="1"/>
            </p:cNvSpPr>
            <p:nvPr/>
          </p:nvSpPr>
          <p:spPr bwMode="auto">
            <a:xfrm>
              <a:off x="2784" y="153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9" name="Rectangle 29"/>
            <p:cNvSpPr>
              <a:spLocks noChangeArrowheads="1"/>
            </p:cNvSpPr>
            <p:nvPr/>
          </p:nvSpPr>
          <p:spPr bwMode="auto">
            <a:xfrm>
              <a:off x="1104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0" name="Rectangle 30"/>
            <p:cNvSpPr>
              <a:spLocks noChangeArrowheads="1"/>
            </p:cNvSpPr>
            <p:nvPr/>
          </p:nvSpPr>
          <p:spPr bwMode="auto">
            <a:xfrm>
              <a:off x="3357" y="153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1" name="Rectangle 31"/>
            <p:cNvSpPr>
              <a:spLocks noChangeArrowheads="1"/>
            </p:cNvSpPr>
            <p:nvPr/>
          </p:nvSpPr>
          <p:spPr bwMode="auto">
            <a:xfrm>
              <a:off x="1248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2" name="Rectangle 32"/>
            <p:cNvSpPr>
              <a:spLocks noChangeArrowheads="1"/>
            </p:cNvSpPr>
            <p:nvPr/>
          </p:nvSpPr>
          <p:spPr bwMode="auto">
            <a:xfrm>
              <a:off x="2256" y="153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3" name="Rectangle 33"/>
            <p:cNvSpPr>
              <a:spLocks noChangeArrowheads="1"/>
            </p:cNvSpPr>
            <p:nvPr/>
          </p:nvSpPr>
          <p:spPr bwMode="auto">
            <a:xfrm>
              <a:off x="1392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4" name="Rectangle 34"/>
            <p:cNvSpPr>
              <a:spLocks noChangeArrowheads="1"/>
            </p:cNvSpPr>
            <p:nvPr/>
          </p:nvSpPr>
          <p:spPr bwMode="auto">
            <a:xfrm>
              <a:off x="1536" y="153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5" name="Rectangle 35"/>
            <p:cNvSpPr>
              <a:spLocks noChangeArrowheads="1"/>
            </p:cNvSpPr>
            <p:nvPr/>
          </p:nvSpPr>
          <p:spPr bwMode="auto">
            <a:xfrm>
              <a:off x="2784" y="172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6" name="Rectangle 36"/>
            <p:cNvSpPr>
              <a:spLocks noChangeArrowheads="1"/>
            </p:cNvSpPr>
            <p:nvPr/>
          </p:nvSpPr>
          <p:spPr bwMode="auto">
            <a:xfrm>
              <a:off x="1104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7" name="Rectangle 37"/>
            <p:cNvSpPr>
              <a:spLocks noChangeArrowheads="1"/>
            </p:cNvSpPr>
            <p:nvPr/>
          </p:nvSpPr>
          <p:spPr bwMode="auto">
            <a:xfrm>
              <a:off x="3357" y="172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8" name="Rectangle 38"/>
            <p:cNvSpPr>
              <a:spLocks noChangeArrowheads="1"/>
            </p:cNvSpPr>
            <p:nvPr/>
          </p:nvSpPr>
          <p:spPr bwMode="auto">
            <a:xfrm>
              <a:off x="1248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9" name="Rectangle 39"/>
            <p:cNvSpPr>
              <a:spLocks noChangeArrowheads="1"/>
            </p:cNvSpPr>
            <p:nvPr/>
          </p:nvSpPr>
          <p:spPr bwMode="auto">
            <a:xfrm>
              <a:off x="2256" y="172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20" name="Rectangle 40"/>
            <p:cNvSpPr>
              <a:spLocks noChangeArrowheads="1"/>
            </p:cNvSpPr>
            <p:nvPr/>
          </p:nvSpPr>
          <p:spPr bwMode="auto">
            <a:xfrm>
              <a:off x="1392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21" name="Rectangle 41"/>
            <p:cNvSpPr>
              <a:spLocks noChangeArrowheads="1"/>
            </p:cNvSpPr>
            <p:nvPr/>
          </p:nvSpPr>
          <p:spPr bwMode="auto">
            <a:xfrm>
              <a:off x="1536" y="172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22" name="Rectangle 42"/>
            <p:cNvSpPr>
              <a:spLocks noChangeArrowheads="1"/>
            </p:cNvSpPr>
            <p:nvPr/>
          </p:nvSpPr>
          <p:spPr bwMode="auto">
            <a:xfrm>
              <a:off x="2784" y="1920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23" name="Rectangle 43"/>
            <p:cNvSpPr>
              <a:spLocks noChangeArrowheads="1"/>
            </p:cNvSpPr>
            <p:nvPr/>
          </p:nvSpPr>
          <p:spPr bwMode="auto">
            <a:xfrm>
              <a:off x="1104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24" name="Rectangle 44"/>
            <p:cNvSpPr>
              <a:spLocks noChangeArrowheads="1"/>
            </p:cNvSpPr>
            <p:nvPr/>
          </p:nvSpPr>
          <p:spPr bwMode="auto">
            <a:xfrm>
              <a:off x="3357" y="1920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600" b="1"/>
            </a:p>
          </p:txBody>
        </p:sp>
        <p:sp>
          <p:nvSpPr>
            <p:cNvPr id="455725" name="Rectangle 45"/>
            <p:cNvSpPr>
              <a:spLocks noChangeArrowheads="1"/>
            </p:cNvSpPr>
            <p:nvPr/>
          </p:nvSpPr>
          <p:spPr bwMode="auto">
            <a:xfrm>
              <a:off x="1248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26" name="Rectangle 46"/>
            <p:cNvSpPr>
              <a:spLocks noChangeArrowheads="1"/>
            </p:cNvSpPr>
            <p:nvPr/>
          </p:nvSpPr>
          <p:spPr bwMode="auto">
            <a:xfrm>
              <a:off x="2256" y="1920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27" name="Rectangle 47"/>
            <p:cNvSpPr>
              <a:spLocks noChangeArrowheads="1"/>
            </p:cNvSpPr>
            <p:nvPr/>
          </p:nvSpPr>
          <p:spPr bwMode="auto">
            <a:xfrm>
              <a:off x="1392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28" name="Rectangle 48"/>
            <p:cNvSpPr>
              <a:spLocks noChangeArrowheads="1"/>
            </p:cNvSpPr>
            <p:nvPr/>
          </p:nvSpPr>
          <p:spPr bwMode="auto">
            <a:xfrm>
              <a:off x="1536" y="1920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29" name="Rectangle 49"/>
            <p:cNvSpPr>
              <a:spLocks noChangeArrowheads="1"/>
            </p:cNvSpPr>
            <p:nvPr/>
          </p:nvSpPr>
          <p:spPr bwMode="auto">
            <a:xfrm>
              <a:off x="2784" y="211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0" name="Rectangle 50"/>
            <p:cNvSpPr>
              <a:spLocks noChangeArrowheads="1"/>
            </p:cNvSpPr>
            <p:nvPr/>
          </p:nvSpPr>
          <p:spPr bwMode="auto">
            <a:xfrm>
              <a:off x="1104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1" name="Rectangle 51"/>
            <p:cNvSpPr>
              <a:spLocks noChangeArrowheads="1"/>
            </p:cNvSpPr>
            <p:nvPr/>
          </p:nvSpPr>
          <p:spPr bwMode="auto">
            <a:xfrm>
              <a:off x="3357" y="211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2" name="Rectangle 52"/>
            <p:cNvSpPr>
              <a:spLocks noChangeArrowheads="1"/>
            </p:cNvSpPr>
            <p:nvPr/>
          </p:nvSpPr>
          <p:spPr bwMode="auto">
            <a:xfrm>
              <a:off x="1248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3" name="Rectangle 53"/>
            <p:cNvSpPr>
              <a:spLocks noChangeArrowheads="1"/>
            </p:cNvSpPr>
            <p:nvPr/>
          </p:nvSpPr>
          <p:spPr bwMode="auto">
            <a:xfrm>
              <a:off x="2256" y="211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4" name="Rectangle 54"/>
            <p:cNvSpPr>
              <a:spLocks noChangeArrowheads="1"/>
            </p:cNvSpPr>
            <p:nvPr/>
          </p:nvSpPr>
          <p:spPr bwMode="auto">
            <a:xfrm>
              <a:off x="1392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5" name="Rectangle 55"/>
            <p:cNvSpPr>
              <a:spLocks noChangeArrowheads="1"/>
            </p:cNvSpPr>
            <p:nvPr/>
          </p:nvSpPr>
          <p:spPr bwMode="auto">
            <a:xfrm>
              <a:off x="1536" y="211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6" name="Rectangle 56"/>
            <p:cNvSpPr>
              <a:spLocks noChangeArrowheads="1"/>
            </p:cNvSpPr>
            <p:nvPr/>
          </p:nvSpPr>
          <p:spPr bwMode="auto">
            <a:xfrm>
              <a:off x="2784" y="230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7" name="Rectangle 57"/>
            <p:cNvSpPr>
              <a:spLocks noChangeArrowheads="1"/>
            </p:cNvSpPr>
            <p:nvPr/>
          </p:nvSpPr>
          <p:spPr bwMode="auto">
            <a:xfrm>
              <a:off x="1104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8" name="Rectangle 58"/>
            <p:cNvSpPr>
              <a:spLocks noChangeArrowheads="1"/>
            </p:cNvSpPr>
            <p:nvPr/>
          </p:nvSpPr>
          <p:spPr bwMode="auto">
            <a:xfrm>
              <a:off x="3357" y="230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39" name="Rectangle 59"/>
            <p:cNvSpPr>
              <a:spLocks noChangeArrowheads="1"/>
            </p:cNvSpPr>
            <p:nvPr/>
          </p:nvSpPr>
          <p:spPr bwMode="auto">
            <a:xfrm>
              <a:off x="1248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40" name="Rectangle 60"/>
            <p:cNvSpPr>
              <a:spLocks noChangeArrowheads="1"/>
            </p:cNvSpPr>
            <p:nvPr/>
          </p:nvSpPr>
          <p:spPr bwMode="auto">
            <a:xfrm>
              <a:off x="2256" y="230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41" name="Rectangle 61"/>
            <p:cNvSpPr>
              <a:spLocks noChangeArrowheads="1"/>
            </p:cNvSpPr>
            <p:nvPr/>
          </p:nvSpPr>
          <p:spPr bwMode="auto">
            <a:xfrm>
              <a:off x="1392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42" name="Rectangle 62"/>
            <p:cNvSpPr>
              <a:spLocks noChangeArrowheads="1"/>
            </p:cNvSpPr>
            <p:nvPr/>
          </p:nvSpPr>
          <p:spPr bwMode="auto">
            <a:xfrm>
              <a:off x="1536" y="230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43" name="Rectangle 63"/>
            <p:cNvSpPr>
              <a:spLocks noChangeArrowheads="1"/>
            </p:cNvSpPr>
            <p:nvPr/>
          </p:nvSpPr>
          <p:spPr bwMode="auto">
            <a:xfrm>
              <a:off x="2784" y="2496"/>
              <a:ext cx="573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44" name="Rectangle 64"/>
            <p:cNvSpPr>
              <a:spLocks noChangeArrowheads="1"/>
            </p:cNvSpPr>
            <p:nvPr/>
          </p:nvSpPr>
          <p:spPr bwMode="auto">
            <a:xfrm>
              <a:off x="1104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45" name="Rectangle 65"/>
            <p:cNvSpPr>
              <a:spLocks noChangeArrowheads="1"/>
            </p:cNvSpPr>
            <p:nvPr/>
          </p:nvSpPr>
          <p:spPr bwMode="auto">
            <a:xfrm>
              <a:off x="3357" y="2496"/>
              <a:ext cx="158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46" name="Rectangle 66"/>
            <p:cNvSpPr>
              <a:spLocks noChangeArrowheads="1"/>
            </p:cNvSpPr>
            <p:nvPr/>
          </p:nvSpPr>
          <p:spPr bwMode="auto">
            <a:xfrm>
              <a:off x="1248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47" name="Rectangle 67"/>
            <p:cNvSpPr>
              <a:spLocks noChangeArrowheads="1"/>
            </p:cNvSpPr>
            <p:nvPr/>
          </p:nvSpPr>
          <p:spPr bwMode="auto">
            <a:xfrm>
              <a:off x="2256" y="2496"/>
              <a:ext cx="528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48" name="Rectangle 68"/>
            <p:cNvSpPr>
              <a:spLocks noChangeArrowheads="1"/>
            </p:cNvSpPr>
            <p:nvPr/>
          </p:nvSpPr>
          <p:spPr bwMode="auto">
            <a:xfrm>
              <a:off x="1392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49" name="Rectangle 69"/>
            <p:cNvSpPr>
              <a:spLocks noChangeArrowheads="1"/>
            </p:cNvSpPr>
            <p:nvPr/>
          </p:nvSpPr>
          <p:spPr bwMode="auto">
            <a:xfrm>
              <a:off x="1536" y="2496"/>
              <a:ext cx="720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50" name="Rectangle 70"/>
            <p:cNvSpPr>
              <a:spLocks noChangeArrowheads="1"/>
            </p:cNvSpPr>
            <p:nvPr/>
          </p:nvSpPr>
          <p:spPr bwMode="auto">
            <a:xfrm>
              <a:off x="2784" y="326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51" name="Rectangle 71"/>
            <p:cNvSpPr>
              <a:spLocks noChangeArrowheads="1"/>
            </p:cNvSpPr>
            <p:nvPr/>
          </p:nvSpPr>
          <p:spPr bwMode="auto">
            <a:xfrm>
              <a:off x="1104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52" name="Rectangle 72"/>
            <p:cNvSpPr>
              <a:spLocks noChangeArrowheads="1"/>
            </p:cNvSpPr>
            <p:nvPr/>
          </p:nvSpPr>
          <p:spPr bwMode="auto">
            <a:xfrm>
              <a:off x="3357" y="326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53" name="Rectangle 73"/>
            <p:cNvSpPr>
              <a:spLocks noChangeArrowheads="1"/>
            </p:cNvSpPr>
            <p:nvPr/>
          </p:nvSpPr>
          <p:spPr bwMode="auto">
            <a:xfrm>
              <a:off x="1248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54" name="Rectangle 74"/>
            <p:cNvSpPr>
              <a:spLocks noChangeArrowheads="1"/>
            </p:cNvSpPr>
            <p:nvPr/>
          </p:nvSpPr>
          <p:spPr bwMode="auto">
            <a:xfrm>
              <a:off x="2256" y="326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55" name="Rectangle 75"/>
            <p:cNvSpPr>
              <a:spLocks noChangeArrowheads="1"/>
            </p:cNvSpPr>
            <p:nvPr/>
          </p:nvSpPr>
          <p:spPr bwMode="auto">
            <a:xfrm>
              <a:off x="1392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56" name="Rectangle 76"/>
            <p:cNvSpPr>
              <a:spLocks noChangeArrowheads="1"/>
            </p:cNvSpPr>
            <p:nvPr/>
          </p:nvSpPr>
          <p:spPr bwMode="auto">
            <a:xfrm>
              <a:off x="1536" y="326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57" name="Rectangle 77"/>
            <p:cNvSpPr>
              <a:spLocks noChangeArrowheads="1"/>
            </p:cNvSpPr>
            <p:nvPr/>
          </p:nvSpPr>
          <p:spPr bwMode="auto">
            <a:xfrm>
              <a:off x="2784" y="345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58" name="Rectangle 78"/>
            <p:cNvSpPr>
              <a:spLocks noChangeArrowheads="1"/>
            </p:cNvSpPr>
            <p:nvPr/>
          </p:nvSpPr>
          <p:spPr bwMode="auto">
            <a:xfrm>
              <a:off x="1104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59" name="Rectangle 79"/>
            <p:cNvSpPr>
              <a:spLocks noChangeArrowheads="1"/>
            </p:cNvSpPr>
            <p:nvPr/>
          </p:nvSpPr>
          <p:spPr bwMode="auto">
            <a:xfrm>
              <a:off x="3357" y="345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0" name="Rectangle 80"/>
            <p:cNvSpPr>
              <a:spLocks noChangeArrowheads="1"/>
            </p:cNvSpPr>
            <p:nvPr/>
          </p:nvSpPr>
          <p:spPr bwMode="auto">
            <a:xfrm>
              <a:off x="1248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1" name="Rectangle 81"/>
            <p:cNvSpPr>
              <a:spLocks noChangeArrowheads="1"/>
            </p:cNvSpPr>
            <p:nvPr/>
          </p:nvSpPr>
          <p:spPr bwMode="auto">
            <a:xfrm>
              <a:off x="2256" y="345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2" name="Rectangle 82"/>
            <p:cNvSpPr>
              <a:spLocks noChangeArrowheads="1"/>
            </p:cNvSpPr>
            <p:nvPr/>
          </p:nvSpPr>
          <p:spPr bwMode="auto">
            <a:xfrm>
              <a:off x="1392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3" name="Rectangle 83"/>
            <p:cNvSpPr>
              <a:spLocks noChangeArrowheads="1"/>
            </p:cNvSpPr>
            <p:nvPr/>
          </p:nvSpPr>
          <p:spPr bwMode="auto">
            <a:xfrm>
              <a:off x="1536" y="345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4" name="Rectangle 84"/>
            <p:cNvSpPr>
              <a:spLocks noChangeArrowheads="1"/>
            </p:cNvSpPr>
            <p:nvPr/>
          </p:nvSpPr>
          <p:spPr bwMode="auto">
            <a:xfrm>
              <a:off x="2784" y="364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5" name="Rectangle 85"/>
            <p:cNvSpPr>
              <a:spLocks noChangeArrowheads="1"/>
            </p:cNvSpPr>
            <p:nvPr/>
          </p:nvSpPr>
          <p:spPr bwMode="auto">
            <a:xfrm>
              <a:off x="1104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6" name="Rectangle 86"/>
            <p:cNvSpPr>
              <a:spLocks noChangeArrowheads="1"/>
            </p:cNvSpPr>
            <p:nvPr/>
          </p:nvSpPr>
          <p:spPr bwMode="auto">
            <a:xfrm>
              <a:off x="3357" y="364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7" name="Rectangle 87"/>
            <p:cNvSpPr>
              <a:spLocks noChangeArrowheads="1"/>
            </p:cNvSpPr>
            <p:nvPr/>
          </p:nvSpPr>
          <p:spPr bwMode="auto">
            <a:xfrm>
              <a:off x="1248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8" name="Rectangle 88"/>
            <p:cNvSpPr>
              <a:spLocks noChangeArrowheads="1"/>
            </p:cNvSpPr>
            <p:nvPr/>
          </p:nvSpPr>
          <p:spPr bwMode="auto">
            <a:xfrm>
              <a:off x="2256" y="364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69" name="Rectangle 89"/>
            <p:cNvSpPr>
              <a:spLocks noChangeArrowheads="1"/>
            </p:cNvSpPr>
            <p:nvPr/>
          </p:nvSpPr>
          <p:spPr bwMode="auto">
            <a:xfrm>
              <a:off x="1392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70" name="Rectangle 90"/>
            <p:cNvSpPr>
              <a:spLocks noChangeArrowheads="1"/>
            </p:cNvSpPr>
            <p:nvPr/>
          </p:nvSpPr>
          <p:spPr bwMode="auto">
            <a:xfrm>
              <a:off x="1536" y="364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78" name="Text Box 98"/>
            <p:cNvSpPr txBox="1">
              <a:spLocks noChangeArrowheads="1"/>
            </p:cNvSpPr>
            <p:nvPr/>
          </p:nvSpPr>
          <p:spPr bwMode="auto">
            <a:xfrm>
              <a:off x="1824" y="2399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  <p:sp>
          <p:nvSpPr>
            <p:cNvPr id="455779" name="Text Box 99"/>
            <p:cNvSpPr txBox="1">
              <a:spLocks noChangeArrowheads="1"/>
            </p:cNvSpPr>
            <p:nvPr/>
          </p:nvSpPr>
          <p:spPr bwMode="auto">
            <a:xfrm>
              <a:off x="4094" y="2400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</p:grpSp>
      <p:sp>
        <p:nvSpPr>
          <p:cNvPr id="455780" name="Text Box 100"/>
          <p:cNvSpPr txBox="1">
            <a:spLocks noChangeArrowheads="1"/>
          </p:cNvSpPr>
          <p:nvPr/>
        </p:nvSpPr>
        <p:spPr bwMode="auto">
          <a:xfrm>
            <a:off x="1447800" y="1828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5781" name="Text Box 101"/>
          <p:cNvSpPr txBox="1">
            <a:spLocks noChangeArrowheads="1"/>
          </p:cNvSpPr>
          <p:nvPr/>
        </p:nvSpPr>
        <p:spPr bwMode="auto">
          <a:xfrm>
            <a:off x="144780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5782" name="Text Box 102"/>
          <p:cNvSpPr txBox="1">
            <a:spLocks noChangeArrowheads="1"/>
          </p:cNvSpPr>
          <p:nvPr/>
        </p:nvSpPr>
        <p:spPr bwMode="auto">
          <a:xfrm>
            <a:off x="167640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5783" name="Text Box 103"/>
          <p:cNvSpPr txBox="1">
            <a:spLocks noChangeArrowheads="1"/>
          </p:cNvSpPr>
          <p:nvPr/>
        </p:nvSpPr>
        <p:spPr bwMode="auto">
          <a:xfrm>
            <a:off x="188595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5784" name="Text Box 104"/>
          <p:cNvSpPr txBox="1">
            <a:spLocks noChangeArrowheads="1"/>
          </p:cNvSpPr>
          <p:nvPr/>
        </p:nvSpPr>
        <p:spPr bwMode="auto">
          <a:xfrm>
            <a:off x="2286000" y="20859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xA004</a:t>
            </a:r>
          </a:p>
        </p:txBody>
      </p:sp>
      <p:sp>
        <p:nvSpPr>
          <p:cNvPr id="455785" name="Text Box 105"/>
          <p:cNvSpPr txBox="1">
            <a:spLocks noChangeArrowheads="1"/>
          </p:cNvSpPr>
          <p:nvPr/>
        </p:nvSpPr>
        <p:spPr bwMode="auto">
          <a:xfrm>
            <a:off x="3352800" y="21018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5786" name="Text Box 106"/>
          <p:cNvSpPr txBox="1">
            <a:spLocks noChangeArrowheads="1"/>
          </p:cNvSpPr>
          <p:nvPr/>
        </p:nvSpPr>
        <p:spPr bwMode="auto">
          <a:xfrm>
            <a:off x="4348163" y="21018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R2</a:t>
            </a:r>
          </a:p>
        </p:txBody>
      </p:sp>
      <p:sp>
        <p:nvSpPr>
          <p:cNvPr id="455787" name="Text Box 107"/>
          <p:cNvSpPr txBox="1">
            <a:spLocks noChangeArrowheads="1"/>
          </p:cNvSpPr>
          <p:nvPr/>
        </p:nvSpPr>
        <p:spPr bwMode="auto">
          <a:xfrm>
            <a:off x="7772400" y="2101850"/>
            <a:ext cx="1012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R2=R2*2</a:t>
            </a:r>
          </a:p>
        </p:txBody>
      </p:sp>
      <p:sp>
        <p:nvSpPr>
          <p:cNvPr id="455788" name="Text Box 108"/>
          <p:cNvSpPr txBox="1">
            <a:spLocks noChangeArrowheads="1"/>
          </p:cNvSpPr>
          <p:nvPr/>
        </p:nvSpPr>
        <p:spPr bwMode="auto">
          <a:xfrm>
            <a:off x="14478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5789" name="Text Box 109"/>
          <p:cNvSpPr txBox="1">
            <a:spLocks noChangeArrowheads="1"/>
          </p:cNvSpPr>
          <p:nvPr/>
        </p:nvSpPr>
        <p:spPr bwMode="auto">
          <a:xfrm>
            <a:off x="16764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5790" name="Text Box 110"/>
          <p:cNvSpPr txBox="1">
            <a:spLocks noChangeArrowheads="1"/>
          </p:cNvSpPr>
          <p:nvPr/>
        </p:nvSpPr>
        <p:spPr bwMode="auto">
          <a:xfrm>
            <a:off x="188595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5791" name="Text Box 111"/>
          <p:cNvSpPr txBox="1">
            <a:spLocks noChangeArrowheads="1"/>
          </p:cNvSpPr>
          <p:nvPr/>
        </p:nvSpPr>
        <p:spPr bwMode="auto">
          <a:xfrm>
            <a:off x="2286000" y="23907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xA008</a:t>
            </a:r>
          </a:p>
        </p:txBody>
      </p:sp>
      <p:sp>
        <p:nvSpPr>
          <p:cNvPr id="455792" name="Text Box 112"/>
          <p:cNvSpPr txBox="1">
            <a:spLocks noChangeArrowheads="1"/>
          </p:cNvSpPr>
          <p:nvPr/>
        </p:nvSpPr>
        <p:spPr bwMode="auto">
          <a:xfrm>
            <a:off x="3352800" y="2406650"/>
            <a:ext cx="6335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455793" name="Text Box 113"/>
          <p:cNvSpPr txBox="1">
            <a:spLocks noChangeArrowheads="1"/>
          </p:cNvSpPr>
          <p:nvPr/>
        </p:nvSpPr>
        <p:spPr bwMode="auto">
          <a:xfrm>
            <a:off x="4348163" y="2406650"/>
            <a:ext cx="566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FR1</a:t>
            </a:r>
          </a:p>
        </p:txBody>
      </p:sp>
      <p:sp>
        <p:nvSpPr>
          <p:cNvPr id="455794" name="Text Box 114"/>
          <p:cNvSpPr txBox="1">
            <a:spLocks noChangeArrowheads="1"/>
          </p:cNvSpPr>
          <p:nvPr/>
        </p:nvSpPr>
        <p:spPr bwMode="auto">
          <a:xfrm>
            <a:off x="7620000" y="2406650"/>
            <a:ext cx="140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FR1=FR2/0.0</a:t>
            </a:r>
          </a:p>
        </p:txBody>
      </p:sp>
      <p:grpSp>
        <p:nvGrpSpPr>
          <p:cNvPr id="455795" name="Group 115"/>
          <p:cNvGrpSpPr>
            <a:grpSpLocks/>
          </p:cNvGrpSpPr>
          <p:nvPr/>
        </p:nvGrpSpPr>
        <p:grpSpPr bwMode="auto">
          <a:xfrm>
            <a:off x="379413" y="3625850"/>
            <a:ext cx="1068387" cy="336550"/>
            <a:chOff x="239" y="1708"/>
            <a:chExt cx="673" cy="212"/>
          </a:xfrm>
        </p:grpSpPr>
        <p:sp>
          <p:nvSpPr>
            <p:cNvPr id="455796" name="Text Box 116"/>
            <p:cNvSpPr txBox="1">
              <a:spLocks noChangeArrowheads="1"/>
            </p:cNvSpPr>
            <p:nvPr/>
          </p:nvSpPr>
          <p:spPr bwMode="auto">
            <a:xfrm>
              <a:off x="239" y="1708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Tail</a:t>
              </a:r>
            </a:p>
          </p:txBody>
        </p:sp>
        <p:sp>
          <p:nvSpPr>
            <p:cNvPr id="455797" name="Line 117"/>
            <p:cNvSpPr>
              <a:spLocks noChangeShapeType="1"/>
            </p:cNvSpPr>
            <p:nvPr/>
          </p:nvSpPr>
          <p:spPr bwMode="auto">
            <a:xfrm>
              <a:off x="576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55798" name="Text Box 118"/>
          <p:cNvSpPr txBox="1">
            <a:spLocks noChangeArrowheads="1"/>
          </p:cNvSpPr>
          <p:nvPr/>
        </p:nvSpPr>
        <p:spPr bwMode="auto">
          <a:xfrm>
            <a:off x="14573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5799" name="Text Box 119"/>
          <p:cNvSpPr txBox="1">
            <a:spLocks noChangeArrowheads="1"/>
          </p:cNvSpPr>
          <p:nvPr/>
        </p:nvSpPr>
        <p:spPr bwMode="auto">
          <a:xfrm>
            <a:off x="16859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5800" name="Text Box 120"/>
          <p:cNvSpPr txBox="1">
            <a:spLocks noChangeArrowheads="1"/>
          </p:cNvSpPr>
          <p:nvPr/>
        </p:nvSpPr>
        <p:spPr bwMode="auto">
          <a:xfrm>
            <a:off x="189547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5801" name="Text Box 121"/>
          <p:cNvSpPr txBox="1">
            <a:spLocks noChangeArrowheads="1"/>
          </p:cNvSpPr>
          <p:nvPr/>
        </p:nvSpPr>
        <p:spPr bwMode="auto">
          <a:xfrm>
            <a:off x="2295525" y="2709863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xA00C</a:t>
            </a:r>
          </a:p>
        </p:txBody>
      </p:sp>
      <p:sp>
        <p:nvSpPr>
          <p:cNvPr id="455802" name="Text Box 122"/>
          <p:cNvSpPr txBox="1">
            <a:spLocks noChangeArrowheads="1"/>
          </p:cNvSpPr>
          <p:nvPr/>
        </p:nvSpPr>
        <p:spPr bwMode="auto">
          <a:xfrm>
            <a:off x="3362325" y="2725738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5803" name="Text Box 123"/>
          <p:cNvSpPr txBox="1">
            <a:spLocks noChangeArrowheads="1"/>
          </p:cNvSpPr>
          <p:nvPr/>
        </p:nvSpPr>
        <p:spPr bwMode="auto">
          <a:xfrm>
            <a:off x="4357688" y="27257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R3</a:t>
            </a:r>
          </a:p>
        </p:txBody>
      </p:sp>
      <p:sp>
        <p:nvSpPr>
          <p:cNvPr id="455804" name="Text Box 124"/>
          <p:cNvSpPr txBox="1">
            <a:spLocks noChangeArrowheads="1"/>
          </p:cNvSpPr>
          <p:nvPr/>
        </p:nvSpPr>
        <p:spPr bwMode="auto">
          <a:xfrm>
            <a:off x="7772400" y="271145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FF0000"/>
                </a:solidFill>
              </a:rPr>
              <a:t>R3=R3+1</a:t>
            </a:r>
          </a:p>
        </p:txBody>
      </p:sp>
      <p:sp>
        <p:nvSpPr>
          <p:cNvPr id="455805" name="Text Box 125"/>
          <p:cNvSpPr txBox="1">
            <a:spLocks noChangeArrowheads="1"/>
          </p:cNvSpPr>
          <p:nvPr/>
        </p:nvSpPr>
        <p:spPr bwMode="auto">
          <a:xfrm>
            <a:off x="14478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5806" name="Text Box 126"/>
          <p:cNvSpPr txBox="1">
            <a:spLocks noChangeArrowheads="1"/>
          </p:cNvSpPr>
          <p:nvPr/>
        </p:nvSpPr>
        <p:spPr bwMode="auto">
          <a:xfrm>
            <a:off x="16764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5807" name="Text Box 127"/>
          <p:cNvSpPr txBox="1">
            <a:spLocks noChangeArrowheads="1"/>
          </p:cNvSpPr>
          <p:nvPr/>
        </p:nvSpPr>
        <p:spPr bwMode="auto">
          <a:xfrm>
            <a:off x="188595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5808" name="Text Box 128"/>
          <p:cNvSpPr txBox="1">
            <a:spLocks noChangeArrowheads="1"/>
          </p:cNvSpPr>
          <p:nvPr/>
        </p:nvSpPr>
        <p:spPr bwMode="auto">
          <a:xfrm>
            <a:off x="2286000" y="30003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xA010</a:t>
            </a:r>
          </a:p>
        </p:txBody>
      </p:sp>
      <p:sp>
        <p:nvSpPr>
          <p:cNvPr id="455809" name="Text Box 129"/>
          <p:cNvSpPr txBox="1">
            <a:spLocks noChangeArrowheads="1"/>
          </p:cNvSpPr>
          <p:nvPr/>
        </p:nvSpPr>
        <p:spPr bwMode="auto">
          <a:xfrm>
            <a:off x="3352800" y="30162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5810" name="Text Box 130"/>
          <p:cNvSpPr txBox="1">
            <a:spLocks noChangeArrowheads="1"/>
          </p:cNvSpPr>
          <p:nvPr/>
        </p:nvSpPr>
        <p:spPr bwMode="auto">
          <a:xfrm>
            <a:off x="4348163" y="30162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R4</a:t>
            </a:r>
          </a:p>
        </p:txBody>
      </p:sp>
      <p:sp>
        <p:nvSpPr>
          <p:cNvPr id="455811" name="Text Box 131"/>
          <p:cNvSpPr txBox="1">
            <a:spLocks noChangeArrowheads="1"/>
          </p:cNvSpPr>
          <p:nvPr/>
        </p:nvSpPr>
        <p:spPr bwMode="auto">
          <a:xfrm>
            <a:off x="6172200" y="2727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5812" name="Text Box 132"/>
          <p:cNvSpPr txBox="1">
            <a:spLocks noChangeArrowheads="1"/>
          </p:cNvSpPr>
          <p:nvPr/>
        </p:nvSpPr>
        <p:spPr bwMode="auto">
          <a:xfrm>
            <a:off x="7626350" y="3016250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   </a:t>
            </a:r>
            <a:r>
              <a:rPr lang="en-US" sz="1600" b="1">
                <a:solidFill>
                  <a:srgbClr val="FF0000"/>
                </a:solidFill>
              </a:rPr>
              <a:t>R4=R4*2</a:t>
            </a:r>
          </a:p>
        </p:txBody>
      </p:sp>
      <p:sp>
        <p:nvSpPr>
          <p:cNvPr id="455813" name="Text Box 133"/>
          <p:cNvSpPr txBox="1">
            <a:spLocks noChangeArrowheads="1"/>
          </p:cNvSpPr>
          <p:nvPr/>
        </p:nvSpPr>
        <p:spPr bwMode="auto">
          <a:xfrm>
            <a:off x="61722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55814" name="Text Box 134"/>
          <p:cNvSpPr txBox="1">
            <a:spLocks noChangeArrowheads="1"/>
          </p:cNvSpPr>
          <p:nvPr/>
        </p:nvSpPr>
        <p:spPr bwMode="auto">
          <a:xfrm>
            <a:off x="144780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5815" name="Text Box 135"/>
          <p:cNvSpPr txBox="1">
            <a:spLocks noChangeArrowheads="1"/>
          </p:cNvSpPr>
          <p:nvPr/>
        </p:nvSpPr>
        <p:spPr bwMode="auto">
          <a:xfrm>
            <a:off x="167640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5816" name="Text Box 136"/>
          <p:cNvSpPr txBox="1">
            <a:spLocks noChangeArrowheads="1"/>
          </p:cNvSpPr>
          <p:nvPr/>
        </p:nvSpPr>
        <p:spPr bwMode="auto">
          <a:xfrm>
            <a:off x="188595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5817" name="Text Box 137"/>
          <p:cNvSpPr txBox="1">
            <a:spLocks noChangeArrowheads="1"/>
          </p:cNvSpPr>
          <p:nvPr/>
        </p:nvSpPr>
        <p:spPr bwMode="auto">
          <a:xfrm>
            <a:off x="2286000" y="33051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xA014</a:t>
            </a:r>
          </a:p>
        </p:txBody>
      </p:sp>
      <p:sp>
        <p:nvSpPr>
          <p:cNvPr id="455818" name="Text Box 138"/>
          <p:cNvSpPr txBox="1">
            <a:spLocks noChangeArrowheads="1"/>
          </p:cNvSpPr>
          <p:nvPr/>
        </p:nvSpPr>
        <p:spPr bwMode="auto">
          <a:xfrm>
            <a:off x="3352800" y="33210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/>
              <a:t>0000</a:t>
            </a:r>
          </a:p>
        </p:txBody>
      </p:sp>
      <p:sp>
        <p:nvSpPr>
          <p:cNvPr id="455819" name="Text Box 139"/>
          <p:cNvSpPr txBox="1">
            <a:spLocks noChangeArrowheads="1"/>
          </p:cNvSpPr>
          <p:nvPr/>
        </p:nvSpPr>
        <p:spPr bwMode="auto">
          <a:xfrm>
            <a:off x="4348163" y="3321050"/>
            <a:ext cx="566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FR4</a:t>
            </a:r>
          </a:p>
        </p:txBody>
      </p:sp>
      <p:sp>
        <p:nvSpPr>
          <p:cNvPr id="455820" name="Text Box 140"/>
          <p:cNvSpPr txBox="1">
            <a:spLocks noChangeArrowheads="1"/>
          </p:cNvSpPr>
          <p:nvPr/>
        </p:nvSpPr>
        <p:spPr bwMode="auto">
          <a:xfrm>
            <a:off x="7445742" y="3356992"/>
            <a:ext cx="17347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 dirty="0"/>
              <a:t>  </a:t>
            </a:r>
            <a:r>
              <a:rPr lang="en-US" sz="1600" b="1" dirty="0" smtClean="0"/>
              <a:t>LD FR4,M[50]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55822" name="Text Box 142"/>
          <p:cNvSpPr txBox="1">
            <a:spLocks noChangeArrowheads="1"/>
          </p:cNvSpPr>
          <p:nvPr/>
        </p:nvSpPr>
        <p:spPr bwMode="auto">
          <a:xfrm>
            <a:off x="1885950" y="21050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55823" name="Text Box 143"/>
          <p:cNvSpPr txBox="1">
            <a:spLocks noChangeArrowheads="1"/>
          </p:cNvSpPr>
          <p:nvPr/>
        </p:nvSpPr>
        <p:spPr bwMode="auto">
          <a:xfrm>
            <a:off x="6172200" y="2133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455824" name="Rectangle 144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5825" name="Text Box 145"/>
          <p:cNvSpPr txBox="1">
            <a:spLocks noChangeArrowheads="1"/>
          </p:cNvSpPr>
          <p:nvPr/>
        </p:nvSpPr>
        <p:spPr bwMode="auto">
          <a:xfrm>
            <a:off x="7680325" y="41148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R1</a:t>
            </a:r>
          </a:p>
        </p:txBody>
      </p:sp>
      <p:sp>
        <p:nvSpPr>
          <p:cNvPr id="455826" name="Rectangle 146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455827" name="Rectangle 147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5828" name="Text Box 148"/>
          <p:cNvSpPr txBox="1">
            <a:spLocks noChangeArrowheads="1"/>
          </p:cNvSpPr>
          <p:nvPr/>
        </p:nvSpPr>
        <p:spPr bwMode="auto">
          <a:xfrm>
            <a:off x="7680325" y="43434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R2</a:t>
            </a:r>
          </a:p>
        </p:txBody>
      </p:sp>
      <p:sp>
        <p:nvSpPr>
          <p:cNvPr id="455829" name="Rectangle 149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5830" name="Rectangle 150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5831" name="Rectangle 151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5832" name="Text Box 152"/>
          <p:cNvSpPr txBox="1">
            <a:spLocks noChangeArrowheads="1"/>
          </p:cNvSpPr>
          <p:nvPr/>
        </p:nvSpPr>
        <p:spPr bwMode="auto">
          <a:xfrm>
            <a:off x="8239125" y="385445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ARF</a:t>
            </a:r>
          </a:p>
        </p:txBody>
      </p:sp>
      <p:sp>
        <p:nvSpPr>
          <p:cNvPr id="455833" name="Text Box 153"/>
          <p:cNvSpPr txBox="1">
            <a:spLocks noChangeArrowheads="1"/>
          </p:cNvSpPr>
          <p:nvPr/>
        </p:nvSpPr>
        <p:spPr bwMode="auto">
          <a:xfrm>
            <a:off x="7597775" y="553085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R31</a:t>
            </a:r>
          </a:p>
        </p:txBody>
      </p:sp>
      <p:sp>
        <p:nvSpPr>
          <p:cNvPr id="455834" name="Rectangle 154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5835" name="Rectangle 155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5836" name="Rectangle 156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5837" name="Rectangle 157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5838" name="Text Box 158"/>
          <p:cNvSpPr txBox="1">
            <a:spLocks noChangeArrowheads="1"/>
          </p:cNvSpPr>
          <p:nvPr/>
        </p:nvSpPr>
        <p:spPr bwMode="auto">
          <a:xfrm>
            <a:off x="7681913" y="45720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</a:t>
            </a:r>
          </a:p>
        </p:txBody>
      </p:sp>
      <p:sp>
        <p:nvSpPr>
          <p:cNvPr id="455839" name="Text Box 159"/>
          <p:cNvSpPr txBox="1">
            <a:spLocks noChangeArrowheads="1"/>
          </p:cNvSpPr>
          <p:nvPr/>
        </p:nvSpPr>
        <p:spPr bwMode="auto">
          <a:xfrm>
            <a:off x="7681913" y="48006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R4</a:t>
            </a:r>
          </a:p>
        </p:txBody>
      </p:sp>
      <p:sp>
        <p:nvSpPr>
          <p:cNvPr id="455840" name="Text Box 160"/>
          <p:cNvSpPr txBox="1">
            <a:spLocks noChangeArrowheads="1"/>
          </p:cNvSpPr>
          <p:nvPr/>
        </p:nvSpPr>
        <p:spPr bwMode="auto">
          <a:xfrm>
            <a:off x="8394700" y="43735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2</a:t>
            </a:r>
          </a:p>
        </p:txBody>
      </p:sp>
      <p:sp>
        <p:nvSpPr>
          <p:cNvPr id="455841" name="Text Box 161"/>
          <p:cNvSpPr txBox="1">
            <a:spLocks noChangeArrowheads="1"/>
          </p:cNvSpPr>
          <p:nvPr/>
        </p:nvSpPr>
        <p:spPr bwMode="auto">
          <a:xfrm>
            <a:off x="8396288" y="46021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3</a:t>
            </a:r>
          </a:p>
        </p:txBody>
      </p:sp>
      <p:sp>
        <p:nvSpPr>
          <p:cNvPr id="455842" name="Text Box 162"/>
          <p:cNvSpPr txBox="1">
            <a:spLocks noChangeArrowheads="1"/>
          </p:cNvSpPr>
          <p:nvPr/>
        </p:nvSpPr>
        <p:spPr bwMode="auto">
          <a:xfrm>
            <a:off x="8396288" y="48307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4</a:t>
            </a:r>
          </a:p>
        </p:txBody>
      </p:sp>
      <p:sp>
        <p:nvSpPr>
          <p:cNvPr id="455846" name="Text Box 166"/>
          <p:cNvSpPr txBox="1">
            <a:spLocks noChangeArrowheads="1"/>
          </p:cNvSpPr>
          <p:nvPr/>
        </p:nvSpPr>
        <p:spPr bwMode="auto">
          <a:xfrm>
            <a:off x="8396288" y="43576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57" name="Text Box 138"/>
          <p:cNvSpPr txBox="1">
            <a:spLocks noChangeArrowheads="1"/>
          </p:cNvSpPr>
          <p:nvPr/>
        </p:nvSpPr>
        <p:spPr bwMode="auto">
          <a:xfrm>
            <a:off x="3438000" y="3384000"/>
            <a:ext cx="448841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0" tIns="0" rIns="0" bIns="0" anchor="ctr" anchorCtr="1">
            <a:spAutoFit/>
          </a:bodyPr>
          <a:lstStyle/>
          <a:p>
            <a:pPr algn="l" eaLnBrk="0" hangingPunct="0"/>
            <a:r>
              <a:rPr lang="en-US" sz="1600" dirty="0" smtClean="0">
                <a:solidFill>
                  <a:srgbClr val="FF0000"/>
                </a:solidFill>
              </a:rPr>
              <a:t>0101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8" name="AutoShape 145"/>
          <p:cNvSpPr>
            <a:spLocks noChangeArrowheads="1"/>
          </p:cNvSpPr>
          <p:nvPr/>
        </p:nvSpPr>
        <p:spPr bwMode="auto">
          <a:xfrm>
            <a:off x="4267200" y="4267200"/>
            <a:ext cx="2362200" cy="685800"/>
          </a:xfrm>
          <a:prstGeom prst="wedgeRoundRectCallout">
            <a:avLst>
              <a:gd name="adj1" fmla="val -67389"/>
              <a:gd name="adj2" fmla="val -144023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dirty="0" smtClean="0">
                <a:solidFill>
                  <a:srgbClr val="FF0000"/>
                </a:solidFill>
                <a:latin typeface="+mn-lt"/>
              </a:rPr>
              <a:t>Exception raised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15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55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5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83" grpId="0"/>
      <p:bldP spid="455822" grpId="0"/>
      <p:bldP spid="455823" grpId="0"/>
      <p:bldP spid="455840" grpId="0"/>
      <p:bldP spid="455846" grpId="0"/>
      <p:bldP spid="157" grpId="0" animBg="1"/>
      <p:bldP spid="1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 Handling Precise Interrupts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32</a:t>
            </a:fld>
            <a:endParaRPr lang="zh-TW" altLang="zh-TW"/>
          </a:p>
        </p:txBody>
      </p:sp>
      <p:grpSp>
        <p:nvGrpSpPr>
          <p:cNvPr id="457734" name="Group 6"/>
          <p:cNvGrpSpPr>
            <a:grpSpLocks/>
          </p:cNvGrpSpPr>
          <p:nvPr/>
        </p:nvGrpSpPr>
        <p:grpSpPr bwMode="auto">
          <a:xfrm>
            <a:off x="1371600" y="1066800"/>
            <a:ext cx="6319838" cy="5029200"/>
            <a:chOff x="1056" y="672"/>
            <a:chExt cx="3981" cy="3168"/>
          </a:xfrm>
        </p:grpSpPr>
        <p:sp>
          <p:nvSpPr>
            <p:cNvPr id="457735" name="Text Box 7"/>
            <p:cNvSpPr txBox="1">
              <a:spLocks noChangeArrowheads="1"/>
            </p:cNvSpPr>
            <p:nvPr/>
          </p:nvSpPr>
          <p:spPr bwMode="auto">
            <a:xfrm>
              <a:off x="1056" y="91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V</a:t>
              </a:r>
            </a:p>
          </p:txBody>
        </p:sp>
        <p:sp>
          <p:nvSpPr>
            <p:cNvPr id="457736" name="Text Box 8"/>
            <p:cNvSpPr txBox="1">
              <a:spLocks noChangeArrowheads="1"/>
            </p:cNvSpPr>
            <p:nvPr/>
          </p:nvSpPr>
          <p:spPr bwMode="auto">
            <a:xfrm>
              <a:off x="3504" y="912"/>
              <a:ext cx="15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Data (physical register)</a:t>
              </a:r>
            </a:p>
          </p:txBody>
        </p:sp>
        <p:sp>
          <p:nvSpPr>
            <p:cNvPr id="457737" name="Text Box 9"/>
            <p:cNvSpPr txBox="1">
              <a:spLocks noChangeArrowheads="1"/>
            </p:cNvSpPr>
            <p:nvPr/>
          </p:nvSpPr>
          <p:spPr bwMode="auto">
            <a:xfrm>
              <a:off x="2304" y="768"/>
              <a:ext cx="45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Exp </a:t>
              </a:r>
            </a:p>
            <a:p>
              <a:pPr algn="l" eaLnBrk="0" hangingPunct="0"/>
              <a:r>
                <a:rPr lang="en-US" sz="1600" b="1"/>
                <a:t>event</a:t>
              </a:r>
            </a:p>
          </p:txBody>
        </p:sp>
        <p:sp>
          <p:nvSpPr>
            <p:cNvPr id="457738" name="Text Box 10"/>
            <p:cNvSpPr txBox="1">
              <a:spLocks noChangeArrowheads="1"/>
            </p:cNvSpPr>
            <p:nvPr/>
          </p:nvSpPr>
          <p:spPr bwMode="auto">
            <a:xfrm>
              <a:off x="2832" y="912"/>
              <a:ext cx="5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RegDst</a:t>
              </a:r>
            </a:p>
          </p:txBody>
        </p:sp>
        <p:sp>
          <p:nvSpPr>
            <p:cNvPr id="457739" name="Text Box 11"/>
            <p:cNvSpPr txBox="1">
              <a:spLocks noChangeArrowheads="1"/>
            </p:cNvSpPr>
            <p:nvPr/>
          </p:nvSpPr>
          <p:spPr bwMode="auto">
            <a:xfrm rot="-5400000">
              <a:off x="1193" y="823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Done?</a:t>
              </a:r>
            </a:p>
          </p:txBody>
        </p:sp>
        <p:sp>
          <p:nvSpPr>
            <p:cNvPr id="457740" name="Rectangle 12"/>
            <p:cNvSpPr>
              <a:spLocks noChangeArrowheads="1"/>
            </p:cNvSpPr>
            <p:nvPr/>
          </p:nvSpPr>
          <p:spPr bwMode="auto">
            <a:xfrm>
              <a:off x="2784" y="115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1" name="Rectangle 13"/>
            <p:cNvSpPr>
              <a:spLocks noChangeArrowheads="1"/>
            </p:cNvSpPr>
            <p:nvPr/>
          </p:nvSpPr>
          <p:spPr bwMode="auto">
            <a:xfrm>
              <a:off x="1104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2" name="Rectangle 14"/>
            <p:cNvSpPr>
              <a:spLocks noChangeArrowheads="1"/>
            </p:cNvSpPr>
            <p:nvPr/>
          </p:nvSpPr>
          <p:spPr bwMode="auto">
            <a:xfrm>
              <a:off x="3357" y="115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3" name="Text Box 15"/>
            <p:cNvSpPr txBox="1">
              <a:spLocks noChangeArrowheads="1"/>
            </p:cNvSpPr>
            <p:nvPr/>
          </p:nvSpPr>
          <p:spPr bwMode="auto">
            <a:xfrm rot="-5400000">
              <a:off x="1056" y="816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Spec?</a:t>
              </a:r>
            </a:p>
          </p:txBody>
        </p:sp>
        <p:sp>
          <p:nvSpPr>
            <p:cNvPr id="457744" name="Rectangle 16"/>
            <p:cNvSpPr>
              <a:spLocks noChangeArrowheads="1"/>
            </p:cNvSpPr>
            <p:nvPr/>
          </p:nvSpPr>
          <p:spPr bwMode="auto">
            <a:xfrm>
              <a:off x="1248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5" name="Rectangle 17"/>
            <p:cNvSpPr>
              <a:spLocks noChangeArrowheads="1"/>
            </p:cNvSpPr>
            <p:nvPr/>
          </p:nvSpPr>
          <p:spPr bwMode="auto">
            <a:xfrm>
              <a:off x="2256" y="115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6" name="Rectangle 18"/>
            <p:cNvSpPr>
              <a:spLocks noChangeArrowheads="1"/>
            </p:cNvSpPr>
            <p:nvPr/>
          </p:nvSpPr>
          <p:spPr bwMode="auto">
            <a:xfrm>
              <a:off x="1392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7" name="Rectangle 19"/>
            <p:cNvSpPr>
              <a:spLocks noChangeArrowheads="1"/>
            </p:cNvSpPr>
            <p:nvPr/>
          </p:nvSpPr>
          <p:spPr bwMode="auto">
            <a:xfrm>
              <a:off x="1536" y="115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8" name="Text Box 20"/>
            <p:cNvSpPr txBox="1">
              <a:spLocks noChangeArrowheads="1"/>
            </p:cNvSpPr>
            <p:nvPr/>
          </p:nvSpPr>
          <p:spPr bwMode="auto">
            <a:xfrm>
              <a:off x="1723" y="892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PC</a:t>
              </a:r>
            </a:p>
          </p:txBody>
        </p:sp>
        <p:sp>
          <p:nvSpPr>
            <p:cNvPr id="457749" name="Rectangle 21"/>
            <p:cNvSpPr>
              <a:spLocks noChangeArrowheads="1"/>
            </p:cNvSpPr>
            <p:nvPr/>
          </p:nvSpPr>
          <p:spPr bwMode="auto">
            <a:xfrm>
              <a:off x="2784" y="134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0" name="Rectangle 22"/>
            <p:cNvSpPr>
              <a:spLocks noChangeArrowheads="1"/>
            </p:cNvSpPr>
            <p:nvPr/>
          </p:nvSpPr>
          <p:spPr bwMode="auto">
            <a:xfrm>
              <a:off x="1104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1" name="Rectangle 23"/>
            <p:cNvSpPr>
              <a:spLocks noChangeArrowheads="1"/>
            </p:cNvSpPr>
            <p:nvPr/>
          </p:nvSpPr>
          <p:spPr bwMode="auto">
            <a:xfrm>
              <a:off x="3357" y="134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2" name="Rectangle 24"/>
            <p:cNvSpPr>
              <a:spLocks noChangeArrowheads="1"/>
            </p:cNvSpPr>
            <p:nvPr/>
          </p:nvSpPr>
          <p:spPr bwMode="auto">
            <a:xfrm>
              <a:off x="1248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3" name="Rectangle 25"/>
            <p:cNvSpPr>
              <a:spLocks noChangeArrowheads="1"/>
            </p:cNvSpPr>
            <p:nvPr/>
          </p:nvSpPr>
          <p:spPr bwMode="auto">
            <a:xfrm>
              <a:off x="2256" y="134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4" name="Rectangle 26"/>
            <p:cNvSpPr>
              <a:spLocks noChangeArrowheads="1"/>
            </p:cNvSpPr>
            <p:nvPr/>
          </p:nvSpPr>
          <p:spPr bwMode="auto">
            <a:xfrm>
              <a:off x="1392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5" name="Rectangle 27"/>
            <p:cNvSpPr>
              <a:spLocks noChangeArrowheads="1"/>
            </p:cNvSpPr>
            <p:nvPr/>
          </p:nvSpPr>
          <p:spPr bwMode="auto">
            <a:xfrm>
              <a:off x="1536" y="134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6" name="Rectangle 28"/>
            <p:cNvSpPr>
              <a:spLocks noChangeArrowheads="1"/>
            </p:cNvSpPr>
            <p:nvPr/>
          </p:nvSpPr>
          <p:spPr bwMode="auto">
            <a:xfrm>
              <a:off x="2784" y="153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7" name="Rectangle 29"/>
            <p:cNvSpPr>
              <a:spLocks noChangeArrowheads="1"/>
            </p:cNvSpPr>
            <p:nvPr/>
          </p:nvSpPr>
          <p:spPr bwMode="auto">
            <a:xfrm>
              <a:off x="1104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8" name="Rectangle 30"/>
            <p:cNvSpPr>
              <a:spLocks noChangeArrowheads="1"/>
            </p:cNvSpPr>
            <p:nvPr/>
          </p:nvSpPr>
          <p:spPr bwMode="auto">
            <a:xfrm>
              <a:off x="3357" y="153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9" name="Rectangle 31"/>
            <p:cNvSpPr>
              <a:spLocks noChangeArrowheads="1"/>
            </p:cNvSpPr>
            <p:nvPr/>
          </p:nvSpPr>
          <p:spPr bwMode="auto">
            <a:xfrm>
              <a:off x="1248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0" name="Rectangle 32"/>
            <p:cNvSpPr>
              <a:spLocks noChangeArrowheads="1"/>
            </p:cNvSpPr>
            <p:nvPr/>
          </p:nvSpPr>
          <p:spPr bwMode="auto">
            <a:xfrm>
              <a:off x="2256" y="153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1" name="Rectangle 33"/>
            <p:cNvSpPr>
              <a:spLocks noChangeArrowheads="1"/>
            </p:cNvSpPr>
            <p:nvPr/>
          </p:nvSpPr>
          <p:spPr bwMode="auto">
            <a:xfrm>
              <a:off x="1392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2" name="Rectangle 34"/>
            <p:cNvSpPr>
              <a:spLocks noChangeArrowheads="1"/>
            </p:cNvSpPr>
            <p:nvPr/>
          </p:nvSpPr>
          <p:spPr bwMode="auto">
            <a:xfrm>
              <a:off x="1536" y="153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3" name="Rectangle 35"/>
            <p:cNvSpPr>
              <a:spLocks noChangeArrowheads="1"/>
            </p:cNvSpPr>
            <p:nvPr/>
          </p:nvSpPr>
          <p:spPr bwMode="auto">
            <a:xfrm>
              <a:off x="2784" y="172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4" name="Rectangle 36"/>
            <p:cNvSpPr>
              <a:spLocks noChangeArrowheads="1"/>
            </p:cNvSpPr>
            <p:nvPr/>
          </p:nvSpPr>
          <p:spPr bwMode="auto">
            <a:xfrm>
              <a:off x="1104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5" name="Rectangle 37"/>
            <p:cNvSpPr>
              <a:spLocks noChangeArrowheads="1"/>
            </p:cNvSpPr>
            <p:nvPr/>
          </p:nvSpPr>
          <p:spPr bwMode="auto">
            <a:xfrm>
              <a:off x="3357" y="172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6" name="Rectangle 38"/>
            <p:cNvSpPr>
              <a:spLocks noChangeArrowheads="1"/>
            </p:cNvSpPr>
            <p:nvPr/>
          </p:nvSpPr>
          <p:spPr bwMode="auto">
            <a:xfrm>
              <a:off x="1248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7" name="Rectangle 39"/>
            <p:cNvSpPr>
              <a:spLocks noChangeArrowheads="1"/>
            </p:cNvSpPr>
            <p:nvPr/>
          </p:nvSpPr>
          <p:spPr bwMode="auto">
            <a:xfrm>
              <a:off x="2256" y="172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8" name="Rectangle 40"/>
            <p:cNvSpPr>
              <a:spLocks noChangeArrowheads="1"/>
            </p:cNvSpPr>
            <p:nvPr/>
          </p:nvSpPr>
          <p:spPr bwMode="auto">
            <a:xfrm>
              <a:off x="1392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9" name="Rectangle 41"/>
            <p:cNvSpPr>
              <a:spLocks noChangeArrowheads="1"/>
            </p:cNvSpPr>
            <p:nvPr/>
          </p:nvSpPr>
          <p:spPr bwMode="auto">
            <a:xfrm>
              <a:off x="1536" y="172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70" name="Rectangle 42"/>
            <p:cNvSpPr>
              <a:spLocks noChangeArrowheads="1"/>
            </p:cNvSpPr>
            <p:nvPr/>
          </p:nvSpPr>
          <p:spPr bwMode="auto">
            <a:xfrm>
              <a:off x="2784" y="1920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71" name="Rectangle 43"/>
            <p:cNvSpPr>
              <a:spLocks noChangeArrowheads="1"/>
            </p:cNvSpPr>
            <p:nvPr/>
          </p:nvSpPr>
          <p:spPr bwMode="auto">
            <a:xfrm>
              <a:off x="1104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72" name="Rectangle 44"/>
            <p:cNvSpPr>
              <a:spLocks noChangeArrowheads="1"/>
            </p:cNvSpPr>
            <p:nvPr/>
          </p:nvSpPr>
          <p:spPr bwMode="auto">
            <a:xfrm>
              <a:off x="3357" y="1920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600" b="1"/>
            </a:p>
          </p:txBody>
        </p:sp>
        <p:sp>
          <p:nvSpPr>
            <p:cNvPr id="457773" name="Rectangle 45"/>
            <p:cNvSpPr>
              <a:spLocks noChangeArrowheads="1"/>
            </p:cNvSpPr>
            <p:nvPr/>
          </p:nvSpPr>
          <p:spPr bwMode="auto">
            <a:xfrm>
              <a:off x="1248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74" name="Rectangle 46"/>
            <p:cNvSpPr>
              <a:spLocks noChangeArrowheads="1"/>
            </p:cNvSpPr>
            <p:nvPr/>
          </p:nvSpPr>
          <p:spPr bwMode="auto">
            <a:xfrm>
              <a:off x="2256" y="1920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75" name="Rectangle 47"/>
            <p:cNvSpPr>
              <a:spLocks noChangeArrowheads="1"/>
            </p:cNvSpPr>
            <p:nvPr/>
          </p:nvSpPr>
          <p:spPr bwMode="auto">
            <a:xfrm>
              <a:off x="1392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76" name="Rectangle 48"/>
            <p:cNvSpPr>
              <a:spLocks noChangeArrowheads="1"/>
            </p:cNvSpPr>
            <p:nvPr/>
          </p:nvSpPr>
          <p:spPr bwMode="auto">
            <a:xfrm>
              <a:off x="1536" y="1920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77" name="Rectangle 49"/>
            <p:cNvSpPr>
              <a:spLocks noChangeArrowheads="1"/>
            </p:cNvSpPr>
            <p:nvPr/>
          </p:nvSpPr>
          <p:spPr bwMode="auto">
            <a:xfrm>
              <a:off x="2784" y="211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78" name="Rectangle 50"/>
            <p:cNvSpPr>
              <a:spLocks noChangeArrowheads="1"/>
            </p:cNvSpPr>
            <p:nvPr/>
          </p:nvSpPr>
          <p:spPr bwMode="auto">
            <a:xfrm>
              <a:off x="1104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79" name="Rectangle 51"/>
            <p:cNvSpPr>
              <a:spLocks noChangeArrowheads="1"/>
            </p:cNvSpPr>
            <p:nvPr/>
          </p:nvSpPr>
          <p:spPr bwMode="auto">
            <a:xfrm>
              <a:off x="3357" y="211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80" name="Rectangle 52"/>
            <p:cNvSpPr>
              <a:spLocks noChangeArrowheads="1"/>
            </p:cNvSpPr>
            <p:nvPr/>
          </p:nvSpPr>
          <p:spPr bwMode="auto">
            <a:xfrm>
              <a:off x="1248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81" name="Rectangle 53"/>
            <p:cNvSpPr>
              <a:spLocks noChangeArrowheads="1"/>
            </p:cNvSpPr>
            <p:nvPr/>
          </p:nvSpPr>
          <p:spPr bwMode="auto">
            <a:xfrm>
              <a:off x="2256" y="211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82" name="Rectangle 54"/>
            <p:cNvSpPr>
              <a:spLocks noChangeArrowheads="1"/>
            </p:cNvSpPr>
            <p:nvPr/>
          </p:nvSpPr>
          <p:spPr bwMode="auto">
            <a:xfrm>
              <a:off x="1392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83" name="Rectangle 55"/>
            <p:cNvSpPr>
              <a:spLocks noChangeArrowheads="1"/>
            </p:cNvSpPr>
            <p:nvPr/>
          </p:nvSpPr>
          <p:spPr bwMode="auto">
            <a:xfrm>
              <a:off x="1536" y="211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84" name="Rectangle 56"/>
            <p:cNvSpPr>
              <a:spLocks noChangeArrowheads="1"/>
            </p:cNvSpPr>
            <p:nvPr/>
          </p:nvSpPr>
          <p:spPr bwMode="auto">
            <a:xfrm>
              <a:off x="2784" y="230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85" name="Rectangle 57"/>
            <p:cNvSpPr>
              <a:spLocks noChangeArrowheads="1"/>
            </p:cNvSpPr>
            <p:nvPr/>
          </p:nvSpPr>
          <p:spPr bwMode="auto">
            <a:xfrm>
              <a:off x="1104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86" name="Rectangle 58"/>
            <p:cNvSpPr>
              <a:spLocks noChangeArrowheads="1"/>
            </p:cNvSpPr>
            <p:nvPr/>
          </p:nvSpPr>
          <p:spPr bwMode="auto">
            <a:xfrm>
              <a:off x="3357" y="230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87" name="Rectangle 59"/>
            <p:cNvSpPr>
              <a:spLocks noChangeArrowheads="1"/>
            </p:cNvSpPr>
            <p:nvPr/>
          </p:nvSpPr>
          <p:spPr bwMode="auto">
            <a:xfrm>
              <a:off x="1248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88" name="Rectangle 60"/>
            <p:cNvSpPr>
              <a:spLocks noChangeArrowheads="1"/>
            </p:cNvSpPr>
            <p:nvPr/>
          </p:nvSpPr>
          <p:spPr bwMode="auto">
            <a:xfrm>
              <a:off x="2256" y="230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89" name="Rectangle 61"/>
            <p:cNvSpPr>
              <a:spLocks noChangeArrowheads="1"/>
            </p:cNvSpPr>
            <p:nvPr/>
          </p:nvSpPr>
          <p:spPr bwMode="auto">
            <a:xfrm>
              <a:off x="1392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90" name="Rectangle 62"/>
            <p:cNvSpPr>
              <a:spLocks noChangeArrowheads="1"/>
            </p:cNvSpPr>
            <p:nvPr/>
          </p:nvSpPr>
          <p:spPr bwMode="auto">
            <a:xfrm>
              <a:off x="1536" y="230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91" name="Rectangle 63"/>
            <p:cNvSpPr>
              <a:spLocks noChangeArrowheads="1"/>
            </p:cNvSpPr>
            <p:nvPr/>
          </p:nvSpPr>
          <p:spPr bwMode="auto">
            <a:xfrm>
              <a:off x="2784" y="2496"/>
              <a:ext cx="573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92" name="Rectangle 64"/>
            <p:cNvSpPr>
              <a:spLocks noChangeArrowheads="1"/>
            </p:cNvSpPr>
            <p:nvPr/>
          </p:nvSpPr>
          <p:spPr bwMode="auto">
            <a:xfrm>
              <a:off x="1104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93" name="Rectangle 65"/>
            <p:cNvSpPr>
              <a:spLocks noChangeArrowheads="1"/>
            </p:cNvSpPr>
            <p:nvPr/>
          </p:nvSpPr>
          <p:spPr bwMode="auto">
            <a:xfrm>
              <a:off x="3357" y="2496"/>
              <a:ext cx="158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94" name="Rectangle 66"/>
            <p:cNvSpPr>
              <a:spLocks noChangeArrowheads="1"/>
            </p:cNvSpPr>
            <p:nvPr/>
          </p:nvSpPr>
          <p:spPr bwMode="auto">
            <a:xfrm>
              <a:off x="1248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95" name="Rectangle 67"/>
            <p:cNvSpPr>
              <a:spLocks noChangeArrowheads="1"/>
            </p:cNvSpPr>
            <p:nvPr/>
          </p:nvSpPr>
          <p:spPr bwMode="auto">
            <a:xfrm>
              <a:off x="2256" y="2496"/>
              <a:ext cx="528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96" name="Rectangle 68"/>
            <p:cNvSpPr>
              <a:spLocks noChangeArrowheads="1"/>
            </p:cNvSpPr>
            <p:nvPr/>
          </p:nvSpPr>
          <p:spPr bwMode="auto">
            <a:xfrm>
              <a:off x="1392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97" name="Rectangle 69"/>
            <p:cNvSpPr>
              <a:spLocks noChangeArrowheads="1"/>
            </p:cNvSpPr>
            <p:nvPr/>
          </p:nvSpPr>
          <p:spPr bwMode="auto">
            <a:xfrm>
              <a:off x="1536" y="2496"/>
              <a:ext cx="720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98" name="Rectangle 70"/>
            <p:cNvSpPr>
              <a:spLocks noChangeArrowheads="1"/>
            </p:cNvSpPr>
            <p:nvPr/>
          </p:nvSpPr>
          <p:spPr bwMode="auto">
            <a:xfrm>
              <a:off x="2784" y="326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99" name="Rectangle 71"/>
            <p:cNvSpPr>
              <a:spLocks noChangeArrowheads="1"/>
            </p:cNvSpPr>
            <p:nvPr/>
          </p:nvSpPr>
          <p:spPr bwMode="auto">
            <a:xfrm>
              <a:off x="1104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00" name="Rectangle 72"/>
            <p:cNvSpPr>
              <a:spLocks noChangeArrowheads="1"/>
            </p:cNvSpPr>
            <p:nvPr/>
          </p:nvSpPr>
          <p:spPr bwMode="auto">
            <a:xfrm>
              <a:off x="3357" y="326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01" name="Rectangle 73"/>
            <p:cNvSpPr>
              <a:spLocks noChangeArrowheads="1"/>
            </p:cNvSpPr>
            <p:nvPr/>
          </p:nvSpPr>
          <p:spPr bwMode="auto">
            <a:xfrm>
              <a:off x="1248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02" name="Rectangle 74"/>
            <p:cNvSpPr>
              <a:spLocks noChangeArrowheads="1"/>
            </p:cNvSpPr>
            <p:nvPr/>
          </p:nvSpPr>
          <p:spPr bwMode="auto">
            <a:xfrm>
              <a:off x="2256" y="326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03" name="Rectangle 75"/>
            <p:cNvSpPr>
              <a:spLocks noChangeArrowheads="1"/>
            </p:cNvSpPr>
            <p:nvPr/>
          </p:nvSpPr>
          <p:spPr bwMode="auto">
            <a:xfrm>
              <a:off x="1392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04" name="Rectangle 76"/>
            <p:cNvSpPr>
              <a:spLocks noChangeArrowheads="1"/>
            </p:cNvSpPr>
            <p:nvPr/>
          </p:nvSpPr>
          <p:spPr bwMode="auto">
            <a:xfrm>
              <a:off x="1536" y="326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05" name="Rectangle 77"/>
            <p:cNvSpPr>
              <a:spLocks noChangeArrowheads="1"/>
            </p:cNvSpPr>
            <p:nvPr/>
          </p:nvSpPr>
          <p:spPr bwMode="auto">
            <a:xfrm>
              <a:off x="2784" y="345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06" name="Rectangle 78"/>
            <p:cNvSpPr>
              <a:spLocks noChangeArrowheads="1"/>
            </p:cNvSpPr>
            <p:nvPr/>
          </p:nvSpPr>
          <p:spPr bwMode="auto">
            <a:xfrm>
              <a:off x="1104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07" name="Rectangle 79"/>
            <p:cNvSpPr>
              <a:spLocks noChangeArrowheads="1"/>
            </p:cNvSpPr>
            <p:nvPr/>
          </p:nvSpPr>
          <p:spPr bwMode="auto">
            <a:xfrm>
              <a:off x="3357" y="345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08" name="Rectangle 80"/>
            <p:cNvSpPr>
              <a:spLocks noChangeArrowheads="1"/>
            </p:cNvSpPr>
            <p:nvPr/>
          </p:nvSpPr>
          <p:spPr bwMode="auto">
            <a:xfrm>
              <a:off x="1248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09" name="Rectangle 81"/>
            <p:cNvSpPr>
              <a:spLocks noChangeArrowheads="1"/>
            </p:cNvSpPr>
            <p:nvPr/>
          </p:nvSpPr>
          <p:spPr bwMode="auto">
            <a:xfrm>
              <a:off x="2256" y="345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10" name="Rectangle 82"/>
            <p:cNvSpPr>
              <a:spLocks noChangeArrowheads="1"/>
            </p:cNvSpPr>
            <p:nvPr/>
          </p:nvSpPr>
          <p:spPr bwMode="auto">
            <a:xfrm>
              <a:off x="1392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11" name="Rectangle 83"/>
            <p:cNvSpPr>
              <a:spLocks noChangeArrowheads="1"/>
            </p:cNvSpPr>
            <p:nvPr/>
          </p:nvSpPr>
          <p:spPr bwMode="auto">
            <a:xfrm>
              <a:off x="1536" y="345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12" name="Rectangle 84"/>
            <p:cNvSpPr>
              <a:spLocks noChangeArrowheads="1"/>
            </p:cNvSpPr>
            <p:nvPr/>
          </p:nvSpPr>
          <p:spPr bwMode="auto">
            <a:xfrm>
              <a:off x="2784" y="364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13" name="Rectangle 85"/>
            <p:cNvSpPr>
              <a:spLocks noChangeArrowheads="1"/>
            </p:cNvSpPr>
            <p:nvPr/>
          </p:nvSpPr>
          <p:spPr bwMode="auto">
            <a:xfrm>
              <a:off x="1104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14" name="Rectangle 86"/>
            <p:cNvSpPr>
              <a:spLocks noChangeArrowheads="1"/>
            </p:cNvSpPr>
            <p:nvPr/>
          </p:nvSpPr>
          <p:spPr bwMode="auto">
            <a:xfrm>
              <a:off x="3357" y="364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15" name="Rectangle 87"/>
            <p:cNvSpPr>
              <a:spLocks noChangeArrowheads="1"/>
            </p:cNvSpPr>
            <p:nvPr/>
          </p:nvSpPr>
          <p:spPr bwMode="auto">
            <a:xfrm>
              <a:off x="1248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16" name="Rectangle 88"/>
            <p:cNvSpPr>
              <a:spLocks noChangeArrowheads="1"/>
            </p:cNvSpPr>
            <p:nvPr/>
          </p:nvSpPr>
          <p:spPr bwMode="auto">
            <a:xfrm>
              <a:off x="2256" y="364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17" name="Rectangle 89"/>
            <p:cNvSpPr>
              <a:spLocks noChangeArrowheads="1"/>
            </p:cNvSpPr>
            <p:nvPr/>
          </p:nvSpPr>
          <p:spPr bwMode="auto">
            <a:xfrm>
              <a:off x="1392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18" name="Rectangle 90"/>
            <p:cNvSpPr>
              <a:spLocks noChangeArrowheads="1"/>
            </p:cNvSpPr>
            <p:nvPr/>
          </p:nvSpPr>
          <p:spPr bwMode="auto">
            <a:xfrm>
              <a:off x="1536" y="364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826" name="Text Box 98"/>
            <p:cNvSpPr txBox="1">
              <a:spLocks noChangeArrowheads="1"/>
            </p:cNvSpPr>
            <p:nvPr/>
          </p:nvSpPr>
          <p:spPr bwMode="auto">
            <a:xfrm>
              <a:off x="1824" y="2399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  <p:sp>
          <p:nvSpPr>
            <p:cNvPr id="457827" name="Text Box 99"/>
            <p:cNvSpPr txBox="1">
              <a:spLocks noChangeArrowheads="1"/>
            </p:cNvSpPr>
            <p:nvPr/>
          </p:nvSpPr>
          <p:spPr bwMode="auto">
            <a:xfrm>
              <a:off x="4094" y="2400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</p:grpSp>
      <p:sp>
        <p:nvSpPr>
          <p:cNvPr id="457828" name="Text Box 100"/>
          <p:cNvSpPr txBox="1">
            <a:spLocks noChangeArrowheads="1"/>
          </p:cNvSpPr>
          <p:nvPr/>
        </p:nvSpPr>
        <p:spPr bwMode="auto">
          <a:xfrm>
            <a:off x="1447800" y="1828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7836" name="Text Box 108"/>
          <p:cNvSpPr txBox="1">
            <a:spLocks noChangeArrowheads="1"/>
          </p:cNvSpPr>
          <p:nvPr/>
        </p:nvSpPr>
        <p:spPr bwMode="auto">
          <a:xfrm>
            <a:off x="14478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7837" name="Text Box 109"/>
          <p:cNvSpPr txBox="1">
            <a:spLocks noChangeArrowheads="1"/>
          </p:cNvSpPr>
          <p:nvPr/>
        </p:nvSpPr>
        <p:spPr bwMode="auto">
          <a:xfrm>
            <a:off x="16764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7838" name="Text Box 110"/>
          <p:cNvSpPr txBox="1">
            <a:spLocks noChangeArrowheads="1"/>
          </p:cNvSpPr>
          <p:nvPr/>
        </p:nvSpPr>
        <p:spPr bwMode="auto">
          <a:xfrm>
            <a:off x="188595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7839" name="Text Box 111"/>
          <p:cNvSpPr txBox="1">
            <a:spLocks noChangeArrowheads="1"/>
          </p:cNvSpPr>
          <p:nvPr/>
        </p:nvSpPr>
        <p:spPr bwMode="auto">
          <a:xfrm>
            <a:off x="2286000" y="23907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xA008</a:t>
            </a:r>
          </a:p>
        </p:txBody>
      </p:sp>
      <p:sp>
        <p:nvSpPr>
          <p:cNvPr id="457840" name="Text Box 112"/>
          <p:cNvSpPr txBox="1">
            <a:spLocks noChangeArrowheads="1"/>
          </p:cNvSpPr>
          <p:nvPr/>
        </p:nvSpPr>
        <p:spPr bwMode="auto">
          <a:xfrm>
            <a:off x="3352800" y="2406650"/>
            <a:ext cx="6335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457841" name="Text Box 113"/>
          <p:cNvSpPr txBox="1">
            <a:spLocks noChangeArrowheads="1"/>
          </p:cNvSpPr>
          <p:nvPr/>
        </p:nvSpPr>
        <p:spPr bwMode="auto">
          <a:xfrm>
            <a:off x="4348163" y="2406650"/>
            <a:ext cx="566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FR1</a:t>
            </a:r>
          </a:p>
        </p:txBody>
      </p:sp>
      <p:sp>
        <p:nvSpPr>
          <p:cNvPr id="457842" name="Text Box 114"/>
          <p:cNvSpPr txBox="1">
            <a:spLocks noChangeArrowheads="1"/>
          </p:cNvSpPr>
          <p:nvPr/>
        </p:nvSpPr>
        <p:spPr bwMode="auto">
          <a:xfrm>
            <a:off x="7620000" y="2406650"/>
            <a:ext cx="140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FR1=FR2/0.0</a:t>
            </a:r>
          </a:p>
        </p:txBody>
      </p:sp>
      <p:grpSp>
        <p:nvGrpSpPr>
          <p:cNvPr id="457843" name="Group 115"/>
          <p:cNvGrpSpPr>
            <a:grpSpLocks/>
          </p:cNvGrpSpPr>
          <p:nvPr/>
        </p:nvGrpSpPr>
        <p:grpSpPr bwMode="auto">
          <a:xfrm>
            <a:off x="379413" y="3625850"/>
            <a:ext cx="1068387" cy="336550"/>
            <a:chOff x="239" y="1708"/>
            <a:chExt cx="673" cy="212"/>
          </a:xfrm>
        </p:grpSpPr>
        <p:sp>
          <p:nvSpPr>
            <p:cNvPr id="457844" name="Text Box 116"/>
            <p:cNvSpPr txBox="1">
              <a:spLocks noChangeArrowheads="1"/>
            </p:cNvSpPr>
            <p:nvPr/>
          </p:nvSpPr>
          <p:spPr bwMode="auto">
            <a:xfrm>
              <a:off x="239" y="1708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Tail</a:t>
              </a:r>
            </a:p>
          </p:txBody>
        </p:sp>
        <p:sp>
          <p:nvSpPr>
            <p:cNvPr id="457845" name="Line 117"/>
            <p:cNvSpPr>
              <a:spLocks noChangeShapeType="1"/>
            </p:cNvSpPr>
            <p:nvPr/>
          </p:nvSpPr>
          <p:spPr bwMode="auto">
            <a:xfrm>
              <a:off x="576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57846" name="Text Box 118"/>
          <p:cNvSpPr txBox="1">
            <a:spLocks noChangeArrowheads="1"/>
          </p:cNvSpPr>
          <p:nvPr/>
        </p:nvSpPr>
        <p:spPr bwMode="auto">
          <a:xfrm>
            <a:off x="14573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7847" name="Text Box 119"/>
          <p:cNvSpPr txBox="1">
            <a:spLocks noChangeArrowheads="1"/>
          </p:cNvSpPr>
          <p:nvPr/>
        </p:nvSpPr>
        <p:spPr bwMode="auto">
          <a:xfrm>
            <a:off x="16859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7848" name="Text Box 120"/>
          <p:cNvSpPr txBox="1">
            <a:spLocks noChangeArrowheads="1"/>
          </p:cNvSpPr>
          <p:nvPr/>
        </p:nvSpPr>
        <p:spPr bwMode="auto">
          <a:xfrm>
            <a:off x="189547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7849" name="Text Box 121"/>
          <p:cNvSpPr txBox="1">
            <a:spLocks noChangeArrowheads="1"/>
          </p:cNvSpPr>
          <p:nvPr/>
        </p:nvSpPr>
        <p:spPr bwMode="auto">
          <a:xfrm>
            <a:off x="2295525" y="2709863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xA00C</a:t>
            </a:r>
          </a:p>
        </p:txBody>
      </p:sp>
      <p:sp>
        <p:nvSpPr>
          <p:cNvPr id="457850" name="Text Box 122"/>
          <p:cNvSpPr txBox="1">
            <a:spLocks noChangeArrowheads="1"/>
          </p:cNvSpPr>
          <p:nvPr/>
        </p:nvSpPr>
        <p:spPr bwMode="auto">
          <a:xfrm>
            <a:off x="3362325" y="2725738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7851" name="Text Box 123"/>
          <p:cNvSpPr txBox="1">
            <a:spLocks noChangeArrowheads="1"/>
          </p:cNvSpPr>
          <p:nvPr/>
        </p:nvSpPr>
        <p:spPr bwMode="auto">
          <a:xfrm>
            <a:off x="4357688" y="27257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R3</a:t>
            </a:r>
          </a:p>
        </p:txBody>
      </p:sp>
      <p:sp>
        <p:nvSpPr>
          <p:cNvPr id="457852" name="Text Box 124"/>
          <p:cNvSpPr txBox="1">
            <a:spLocks noChangeArrowheads="1"/>
          </p:cNvSpPr>
          <p:nvPr/>
        </p:nvSpPr>
        <p:spPr bwMode="auto">
          <a:xfrm>
            <a:off x="7772400" y="271145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FF0000"/>
                </a:solidFill>
              </a:rPr>
              <a:t>R3=R3+1</a:t>
            </a:r>
          </a:p>
        </p:txBody>
      </p:sp>
      <p:sp>
        <p:nvSpPr>
          <p:cNvPr id="457853" name="Text Box 125"/>
          <p:cNvSpPr txBox="1">
            <a:spLocks noChangeArrowheads="1"/>
          </p:cNvSpPr>
          <p:nvPr/>
        </p:nvSpPr>
        <p:spPr bwMode="auto">
          <a:xfrm>
            <a:off x="14478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7854" name="Text Box 126"/>
          <p:cNvSpPr txBox="1">
            <a:spLocks noChangeArrowheads="1"/>
          </p:cNvSpPr>
          <p:nvPr/>
        </p:nvSpPr>
        <p:spPr bwMode="auto">
          <a:xfrm>
            <a:off x="16764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7855" name="Text Box 127"/>
          <p:cNvSpPr txBox="1">
            <a:spLocks noChangeArrowheads="1"/>
          </p:cNvSpPr>
          <p:nvPr/>
        </p:nvSpPr>
        <p:spPr bwMode="auto">
          <a:xfrm>
            <a:off x="188595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7856" name="Text Box 128"/>
          <p:cNvSpPr txBox="1">
            <a:spLocks noChangeArrowheads="1"/>
          </p:cNvSpPr>
          <p:nvPr/>
        </p:nvSpPr>
        <p:spPr bwMode="auto">
          <a:xfrm>
            <a:off x="2286000" y="30003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xA010</a:t>
            </a:r>
          </a:p>
        </p:txBody>
      </p:sp>
      <p:sp>
        <p:nvSpPr>
          <p:cNvPr id="457857" name="Text Box 129"/>
          <p:cNvSpPr txBox="1">
            <a:spLocks noChangeArrowheads="1"/>
          </p:cNvSpPr>
          <p:nvPr/>
        </p:nvSpPr>
        <p:spPr bwMode="auto">
          <a:xfrm>
            <a:off x="3352800" y="30162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7858" name="Text Box 130"/>
          <p:cNvSpPr txBox="1">
            <a:spLocks noChangeArrowheads="1"/>
          </p:cNvSpPr>
          <p:nvPr/>
        </p:nvSpPr>
        <p:spPr bwMode="auto">
          <a:xfrm>
            <a:off x="4348163" y="30162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R4</a:t>
            </a:r>
          </a:p>
        </p:txBody>
      </p:sp>
      <p:sp>
        <p:nvSpPr>
          <p:cNvPr id="457859" name="Text Box 131"/>
          <p:cNvSpPr txBox="1">
            <a:spLocks noChangeArrowheads="1"/>
          </p:cNvSpPr>
          <p:nvPr/>
        </p:nvSpPr>
        <p:spPr bwMode="auto">
          <a:xfrm>
            <a:off x="6172200" y="2727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4</a:t>
            </a:r>
          </a:p>
        </p:txBody>
      </p:sp>
      <p:sp>
        <p:nvSpPr>
          <p:cNvPr id="457860" name="Text Box 132"/>
          <p:cNvSpPr txBox="1">
            <a:spLocks noChangeArrowheads="1"/>
          </p:cNvSpPr>
          <p:nvPr/>
        </p:nvSpPr>
        <p:spPr bwMode="auto">
          <a:xfrm>
            <a:off x="7626350" y="3016250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   </a:t>
            </a:r>
            <a:r>
              <a:rPr lang="en-US" sz="1600" b="1">
                <a:solidFill>
                  <a:srgbClr val="FF0000"/>
                </a:solidFill>
              </a:rPr>
              <a:t>R4=R4*2</a:t>
            </a:r>
          </a:p>
        </p:txBody>
      </p:sp>
      <p:sp>
        <p:nvSpPr>
          <p:cNvPr id="457861" name="Text Box 133"/>
          <p:cNvSpPr txBox="1">
            <a:spLocks noChangeArrowheads="1"/>
          </p:cNvSpPr>
          <p:nvPr/>
        </p:nvSpPr>
        <p:spPr bwMode="auto">
          <a:xfrm>
            <a:off x="61722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8</a:t>
            </a:r>
          </a:p>
        </p:txBody>
      </p:sp>
      <p:sp>
        <p:nvSpPr>
          <p:cNvPr id="457862" name="Text Box 134"/>
          <p:cNvSpPr txBox="1">
            <a:spLocks noChangeArrowheads="1"/>
          </p:cNvSpPr>
          <p:nvPr/>
        </p:nvSpPr>
        <p:spPr bwMode="auto">
          <a:xfrm>
            <a:off x="144780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7863" name="Text Box 135"/>
          <p:cNvSpPr txBox="1">
            <a:spLocks noChangeArrowheads="1"/>
          </p:cNvSpPr>
          <p:nvPr/>
        </p:nvSpPr>
        <p:spPr bwMode="auto">
          <a:xfrm>
            <a:off x="167640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7864" name="Text Box 136"/>
          <p:cNvSpPr txBox="1">
            <a:spLocks noChangeArrowheads="1"/>
          </p:cNvSpPr>
          <p:nvPr/>
        </p:nvSpPr>
        <p:spPr bwMode="auto">
          <a:xfrm>
            <a:off x="188595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7865" name="Text Box 137"/>
          <p:cNvSpPr txBox="1">
            <a:spLocks noChangeArrowheads="1"/>
          </p:cNvSpPr>
          <p:nvPr/>
        </p:nvSpPr>
        <p:spPr bwMode="auto">
          <a:xfrm>
            <a:off x="2286000" y="33051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xA014</a:t>
            </a:r>
          </a:p>
        </p:txBody>
      </p:sp>
      <p:sp>
        <p:nvSpPr>
          <p:cNvPr id="457866" name="Text Box 138"/>
          <p:cNvSpPr txBox="1">
            <a:spLocks noChangeArrowheads="1"/>
          </p:cNvSpPr>
          <p:nvPr/>
        </p:nvSpPr>
        <p:spPr bwMode="auto">
          <a:xfrm>
            <a:off x="3352800" y="3321050"/>
            <a:ext cx="6335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 smtClean="0">
                <a:solidFill>
                  <a:srgbClr val="FF0000"/>
                </a:solidFill>
              </a:rPr>
              <a:t>0101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57867" name="Text Box 139"/>
          <p:cNvSpPr txBox="1">
            <a:spLocks noChangeArrowheads="1"/>
          </p:cNvSpPr>
          <p:nvPr/>
        </p:nvSpPr>
        <p:spPr bwMode="auto">
          <a:xfrm>
            <a:off x="4348163" y="3321050"/>
            <a:ext cx="566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FR4</a:t>
            </a:r>
          </a:p>
        </p:txBody>
      </p:sp>
      <p:grpSp>
        <p:nvGrpSpPr>
          <p:cNvPr id="457871" name="Group 143"/>
          <p:cNvGrpSpPr>
            <a:grpSpLocks/>
          </p:cNvGrpSpPr>
          <p:nvPr/>
        </p:nvGrpSpPr>
        <p:grpSpPr bwMode="auto">
          <a:xfrm>
            <a:off x="1447800" y="2085975"/>
            <a:ext cx="7337425" cy="384175"/>
            <a:chOff x="912" y="1314"/>
            <a:chExt cx="4622" cy="242"/>
          </a:xfrm>
        </p:grpSpPr>
        <p:sp>
          <p:nvSpPr>
            <p:cNvPr id="457829" name="Text Box 101"/>
            <p:cNvSpPr txBox="1">
              <a:spLocks noChangeArrowheads="1"/>
            </p:cNvSpPr>
            <p:nvPr/>
          </p:nvSpPr>
          <p:spPr bwMode="auto">
            <a:xfrm>
              <a:off x="912" y="13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/>
                <a:t>1</a:t>
              </a:r>
            </a:p>
          </p:txBody>
        </p:sp>
        <p:sp>
          <p:nvSpPr>
            <p:cNvPr id="457830" name="Text Box 102"/>
            <p:cNvSpPr txBox="1">
              <a:spLocks noChangeArrowheads="1"/>
            </p:cNvSpPr>
            <p:nvPr/>
          </p:nvSpPr>
          <p:spPr bwMode="auto">
            <a:xfrm>
              <a:off x="1056" y="13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/>
                <a:t>0</a:t>
              </a:r>
            </a:p>
          </p:txBody>
        </p:sp>
        <p:sp>
          <p:nvSpPr>
            <p:cNvPr id="457831" name="Text Box 103"/>
            <p:cNvSpPr txBox="1">
              <a:spLocks noChangeArrowheads="1"/>
            </p:cNvSpPr>
            <p:nvPr/>
          </p:nvSpPr>
          <p:spPr bwMode="auto">
            <a:xfrm>
              <a:off x="1188" y="13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/>
                <a:t>1</a:t>
              </a:r>
            </a:p>
          </p:txBody>
        </p:sp>
        <p:sp>
          <p:nvSpPr>
            <p:cNvPr id="457832" name="Text Box 104"/>
            <p:cNvSpPr txBox="1">
              <a:spLocks noChangeArrowheads="1"/>
            </p:cNvSpPr>
            <p:nvPr/>
          </p:nvSpPr>
          <p:spPr bwMode="auto">
            <a:xfrm>
              <a:off x="1440" y="1314"/>
              <a:ext cx="4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/>
                <a:t>xA004</a:t>
              </a:r>
            </a:p>
          </p:txBody>
        </p:sp>
        <p:sp>
          <p:nvSpPr>
            <p:cNvPr id="457833" name="Text Box 105"/>
            <p:cNvSpPr txBox="1">
              <a:spLocks noChangeArrowheads="1"/>
            </p:cNvSpPr>
            <p:nvPr/>
          </p:nvSpPr>
          <p:spPr bwMode="auto">
            <a:xfrm>
              <a:off x="2112" y="1324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/>
                <a:t>0000</a:t>
              </a:r>
            </a:p>
          </p:txBody>
        </p:sp>
        <p:sp>
          <p:nvSpPr>
            <p:cNvPr id="457834" name="Text Box 106"/>
            <p:cNvSpPr txBox="1">
              <a:spLocks noChangeArrowheads="1"/>
            </p:cNvSpPr>
            <p:nvPr/>
          </p:nvSpPr>
          <p:spPr bwMode="auto">
            <a:xfrm>
              <a:off x="2739" y="1324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/>
                <a:t>R2</a:t>
              </a:r>
            </a:p>
          </p:txBody>
        </p:sp>
        <p:sp>
          <p:nvSpPr>
            <p:cNvPr id="457835" name="Text Box 107"/>
            <p:cNvSpPr txBox="1">
              <a:spLocks noChangeArrowheads="1"/>
            </p:cNvSpPr>
            <p:nvPr/>
          </p:nvSpPr>
          <p:spPr bwMode="auto">
            <a:xfrm>
              <a:off x="4896" y="1324"/>
              <a:ext cx="6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R2=R2*2</a:t>
              </a:r>
            </a:p>
          </p:txBody>
        </p:sp>
        <p:sp>
          <p:nvSpPr>
            <p:cNvPr id="457870" name="Text Box 142"/>
            <p:cNvSpPr txBox="1">
              <a:spLocks noChangeArrowheads="1"/>
            </p:cNvSpPr>
            <p:nvPr/>
          </p:nvSpPr>
          <p:spPr bwMode="auto">
            <a:xfrm>
              <a:off x="3888" y="134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/>
                <a:t>4</a:t>
              </a:r>
            </a:p>
          </p:txBody>
        </p:sp>
      </p:grpSp>
      <p:sp>
        <p:nvSpPr>
          <p:cNvPr id="457872" name="Text Box 144"/>
          <p:cNvSpPr txBox="1">
            <a:spLocks noChangeArrowheads="1"/>
          </p:cNvSpPr>
          <p:nvPr/>
        </p:nvSpPr>
        <p:spPr bwMode="auto">
          <a:xfrm>
            <a:off x="1447800" y="2133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grpSp>
        <p:nvGrpSpPr>
          <p:cNvPr id="457873" name="Group 145"/>
          <p:cNvGrpSpPr>
            <a:grpSpLocks/>
          </p:cNvGrpSpPr>
          <p:nvPr/>
        </p:nvGrpSpPr>
        <p:grpSpPr bwMode="auto">
          <a:xfrm>
            <a:off x="319088" y="2057400"/>
            <a:ext cx="1219200" cy="336550"/>
            <a:chOff x="192" y="1104"/>
            <a:chExt cx="768" cy="212"/>
          </a:xfrm>
        </p:grpSpPr>
        <p:sp>
          <p:nvSpPr>
            <p:cNvPr id="457874" name="Line 146"/>
            <p:cNvSpPr>
              <a:spLocks noChangeShapeType="1"/>
            </p:cNvSpPr>
            <p:nvPr/>
          </p:nvSpPr>
          <p:spPr bwMode="auto">
            <a:xfrm>
              <a:off x="576" y="12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7875" name="Text Box 147"/>
            <p:cNvSpPr txBox="1">
              <a:spLocks noChangeArrowheads="1"/>
            </p:cNvSpPr>
            <p:nvPr/>
          </p:nvSpPr>
          <p:spPr bwMode="auto">
            <a:xfrm>
              <a:off x="192" y="1104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Head </a:t>
              </a:r>
            </a:p>
          </p:txBody>
        </p:sp>
      </p:grpSp>
      <p:sp>
        <p:nvSpPr>
          <p:cNvPr id="457896" name="Rectangle 168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7897" name="Text Box 169"/>
          <p:cNvSpPr txBox="1">
            <a:spLocks noChangeArrowheads="1"/>
          </p:cNvSpPr>
          <p:nvPr/>
        </p:nvSpPr>
        <p:spPr bwMode="auto">
          <a:xfrm>
            <a:off x="7680325" y="41148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R1</a:t>
            </a:r>
          </a:p>
        </p:txBody>
      </p:sp>
      <p:sp>
        <p:nvSpPr>
          <p:cNvPr id="457898" name="Rectangle 170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457899" name="Rectangle 171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7900" name="Text Box 172"/>
          <p:cNvSpPr txBox="1">
            <a:spLocks noChangeArrowheads="1"/>
          </p:cNvSpPr>
          <p:nvPr/>
        </p:nvSpPr>
        <p:spPr bwMode="auto">
          <a:xfrm>
            <a:off x="7680325" y="43434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R2</a:t>
            </a:r>
          </a:p>
        </p:txBody>
      </p:sp>
      <p:sp>
        <p:nvSpPr>
          <p:cNvPr id="457901" name="Rectangle 173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7902" name="Rectangle 174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7903" name="Rectangle 175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7904" name="Text Box 176"/>
          <p:cNvSpPr txBox="1">
            <a:spLocks noChangeArrowheads="1"/>
          </p:cNvSpPr>
          <p:nvPr/>
        </p:nvSpPr>
        <p:spPr bwMode="auto">
          <a:xfrm>
            <a:off x="8239125" y="385445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ARF</a:t>
            </a:r>
          </a:p>
        </p:txBody>
      </p:sp>
      <p:sp>
        <p:nvSpPr>
          <p:cNvPr id="457905" name="Text Box 177"/>
          <p:cNvSpPr txBox="1">
            <a:spLocks noChangeArrowheads="1"/>
          </p:cNvSpPr>
          <p:nvPr/>
        </p:nvSpPr>
        <p:spPr bwMode="auto">
          <a:xfrm>
            <a:off x="7597775" y="553085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R31</a:t>
            </a:r>
          </a:p>
        </p:txBody>
      </p:sp>
      <p:sp>
        <p:nvSpPr>
          <p:cNvPr id="457906" name="Rectangle 178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7907" name="Rectangle 179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7908" name="Rectangle 180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7909" name="Rectangle 181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7910" name="Text Box 182"/>
          <p:cNvSpPr txBox="1">
            <a:spLocks noChangeArrowheads="1"/>
          </p:cNvSpPr>
          <p:nvPr/>
        </p:nvSpPr>
        <p:spPr bwMode="auto">
          <a:xfrm>
            <a:off x="7681913" y="45720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</a:t>
            </a:r>
          </a:p>
        </p:txBody>
      </p:sp>
      <p:sp>
        <p:nvSpPr>
          <p:cNvPr id="457911" name="Text Box 183"/>
          <p:cNvSpPr txBox="1">
            <a:spLocks noChangeArrowheads="1"/>
          </p:cNvSpPr>
          <p:nvPr/>
        </p:nvSpPr>
        <p:spPr bwMode="auto">
          <a:xfrm>
            <a:off x="7681913" y="48006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R4</a:t>
            </a:r>
          </a:p>
        </p:txBody>
      </p:sp>
      <p:sp>
        <p:nvSpPr>
          <p:cNvPr id="457912" name="Text Box 184"/>
          <p:cNvSpPr txBox="1">
            <a:spLocks noChangeArrowheads="1"/>
          </p:cNvSpPr>
          <p:nvPr/>
        </p:nvSpPr>
        <p:spPr bwMode="auto">
          <a:xfrm>
            <a:off x="8394700" y="43735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457913" name="Text Box 185"/>
          <p:cNvSpPr txBox="1">
            <a:spLocks noChangeArrowheads="1"/>
          </p:cNvSpPr>
          <p:nvPr/>
        </p:nvSpPr>
        <p:spPr bwMode="auto">
          <a:xfrm>
            <a:off x="8396288" y="46021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3</a:t>
            </a:r>
          </a:p>
        </p:txBody>
      </p:sp>
      <p:sp>
        <p:nvSpPr>
          <p:cNvPr id="457914" name="Text Box 186"/>
          <p:cNvSpPr txBox="1">
            <a:spLocks noChangeArrowheads="1"/>
          </p:cNvSpPr>
          <p:nvPr/>
        </p:nvSpPr>
        <p:spPr bwMode="auto">
          <a:xfrm>
            <a:off x="8396288" y="48307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4</a:t>
            </a:r>
          </a:p>
        </p:txBody>
      </p:sp>
      <p:sp>
        <p:nvSpPr>
          <p:cNvPr id="157" name="Text Box 140"/>
          <p:cNvSpPr txBox="1">
            <a:spLocks noChangeArrowheads="1"/>
          </p:cNvSpPr>
          <p:nvPr/>
        </p:nvSpPr>
        <p:spPr bwMode="auto">
          <a:xfrm>
            <a:off x="7445742" y="3356992"/>
            <a:ext cx="17347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 dirty="0"/>
              <a:t>  </a:t>
            </a:r>
            <a:r>
              <a:rPr lang="en-US" sz="1600" b="1" dirty="0" smtClean="0"/>
              <a:t>LD FR4,M[50]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8" name="AutoShape 145"/>
          <p:cNvSpPr>
            <a:spLocks noChangeArrowheads="1"/>
          </p:cNvSpPr>
          <p:nvPr/>
        </p:nvSpPr>
        <p:spPr bwMode="auto">
          <a:xfrm>
            <a:off x="4267200" y="4267200"/>
            <a:ext cx="2362200" cy="685800"/>
          </a:xfrm>
          <a:prstGeom prst="wedgeRoundRectCallout">
            <a:avLst>
              <a:gd name="adj1" fmla="val -65523"/>
              <a:gd name="adj2" fmla="val -282176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dirty="0" smtClean="0">
                <a:solidFill>
                  <a:srgbClr val="FF0000"/>
                </a:solidFill>
                <a:latin typeface="+mn-lt"/>
              </a:rPr>
              <a:t>Exception raised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9" name="Text Box 112"/>
          <p:cNvSpPr txBox="1">
            <a:spLocks noChangeArrowheads="1"/>
          </p:cNvSpPr>
          <p:nvPr/>
        </p:nvSpPr>
        <p:spPr bwMode="auto">
          <a:xfrm>
            <a:off x="3445200" y="2462699"/>
            <a:ext cx="466400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0" tIns="0" rIns="0" bIns="0" anchor="ctr" anchorCtr="1">
            <a:spAutoFit/>
          </a:bodyPr>
          <a:lstStyle/>
          <a:p>
            <a:pPr algn="l" eaLnBrk="0" hangingPunct="0"/>
            <a:r>
              <a:rPr lang="en-US" sz="1600" dirty="0" smtClean="0">
                <a:solidFill>
                  <a:srgbClr val="FF0000"/>
                </a:solidFill>
              </a:rPr>
              <a:t>0010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57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-0.00231 L -0.00677 0.050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57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872" grpId="0"/>
      <p:bldP spid="158" grpId="0" animBg="1"/>
      <p:bldP spid="1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 Handling Precise Interrupts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33</a:t>
            </a:fld>
            <a:endParaRPr lang="zh-TW" altLang="zh-TW"/>
          </a:p>
        </p:txBody>
      </p:sp>
      <p:grpSp>
        <p:nvGrpSpPr>
          <p:cNvPr id="459779" name="Group 3"/>
          <p:cNvGrpSpPr>
            <a:grpSpLocks/>
          </p:cNvGrpSpPr>
          <p:nvPr/>
        </p:nvGrpSpPr>
        <p:grpSpPr bwMode="auto">
          <a:xfrm>
            <a:off x="1371600" y="1066800"/>
            <a:ext cx="6319838" cy="5029200"/>
            <a:chOff x="1056" y="672"/>
            <a:chExt cx="3981" cy="3168"/>
          </a:xfrm>
        </p:grpSpPr>
        <p:sp>
          <p:nvSpPr>
            <p:cNvPr id="459780" name="Text Box 4"/>
            <p:cNvSpPr txBox="1">
              <a:spLocks noChangeArrowheads="1"/>
            </p:cNvSpPr>
            <p:nvPr/>
          </p:nvSpPr>
          <p:spPr bwMode="auto">
            <a:xfrm>
              <a:off x="1056" y="91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V</a:t>
              </a:r>
            </a:p>
          </p:txBody>
        </p:sp>
        <p:sp>
          <p:nvSpPr>
            <p:cNvPr id="459781" name="Text Box 5"/>
            <p:cNvSpPr txBox="1">
              <a:spLocks noChangeArrowheads="1"/>
            </p:cNvSpPr>
            <p:nvPr/>
          </p:nvSpPr>
          <p:spPr bwMode="auto">
            <a:xfrm>
              <a:off x="3504" y="912"/>
              <a:ext cx="15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Data (physical register)</a:t>
              </a:r>
            </a:p>
          </p:txBody>
        </p:sp>
        <p:sp>
          <p:nvSpPr>
            <p:cNvPr id="459782" name="Text Box 6"/>
            <p:cNvSpPr txBox="1">
              <a:spLocks noChangeArrowheads="1"/>
            </p:cNvSpPr>
            <p:nvPr/>
          </p:nvSpPr>
          <p:spPr bwMode="auto">
            <a:xfrm>
              <a:off x="2304" y="768"/>
              <a:ext cx="45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Exp </a:t>
              </a:r>
            </a:p>
            <a:p>
              <a:pPr algn="l" eaLnBrk="0" hangingPunct="0"/>
              <a:r>
                <a:rPr lang="en-US" sz="1600" b="1"/>
                <a:t>event</a:t>
              </a:r>
            </a:p>
          </p:txBody>
        </p:sp>
        <p:sp>
          <p:nvSpPr>
            <p:cNvPr id="459783" name="Text Box 7"/>
            <p:cNvSpPr txBox="1">
              <a:spLocks noChangeArrowheads="1"/>
            </p:cNvSpPr>
            <p:nvPr/>
          </p:nvSpPr>
          <p:spPr bwMode="auto">
            <a:xfrm>
              <a:off x="2832" y="912"/>
              <a:ext cx="5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RegDst</a:t>
              </a:r>
            </a:p>
          </p:txBody>
        </p:sp>
        <p:sp>
          <p:nvSpPr>
            <p:cNvPr id="459784" name="Text Box 8"/>
            <p:cNvSpPr txBox="1">
              <a:spLocks noChangeArrowheads="1"/>
            </p:cNvSpPr>
            <p:nvPr/>
          </p:nvSpPr>
          <p:spPr bwMode="auto">
            <a:xfrm rot="-5400000">
              <a:off x="1193" y="823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Done?</a:t>
              </a:r>
            </a:p>
          </p:txBody>
        </p:sp>
        <p:sp>
          <p:nvSpPr>
            <p:cNvPr id="459785" name="Rectangle 9"/>
            <p:cNvSpPr>
              <a:spLocks noChangeArrowheads="1"/>
            </p:cNvSpPr>
            <p:nvPr/>
          </p:nvSpPr>
          <p:spPr bwMode="auto">
            <a:xfrm>
              <a:off x="2784" y="115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6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7" name="Rectangle 11"/>
            <p:cNvSpPr>
              <a:spLocks noChangeArrowheads="1"/>
            </p:cNvSpPr>
            <p:nvPr/>
          </p:nvSpPr>
          <p:spPr bwMode="auto">
            <a:xfrm>
              <a:off x="3357" y="115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8" name="Text Box 12"/>
            <p:cNvSpPr txBox="1">
              <a:spLocks noChangeArrowheads="1"/>
            </p:cNvSpPr>
            <p:nvPr/>
          </p:nvSpPr>
          <p:spPr bwMode="auto">
            <a:xfrm rot="-5400000">
              <a:off x="1056" y="816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Spec?</a:t>
              </a:r>
            </a:p>
          </p:txBody>
        </p:sp>
        <p:sp>
          <p:nvSpPr>
            <p:cNvPr id="459789" name="Rectangle 13"/>
            <p:cNvSpPr>
              <a:spLocks noChangeArrowheads="1"/>
            </p:cNvSpPr>
            <p:nvPr/>
          </p:nvSpPr>
          <p:spPr bwMode="auto">
            <a:xfrm>
              <a:off x="1248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0" name="Rectangle 14"/>
            <p:cNvSpPr>
              <a:spLocks noChangeArrowheads="1"/>
            </p:cNvSpPr>
            <p:nvPr/>
          </p:nvSpPr>
          <p:spPr bwMode="auto">
            <a:xfrm>
              <a:off x="2256" y="115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1" name="Rectangle 15"/>
            <p:cNvSpPr>
              <a:spLocks noChangeArrowheads="1"/>
            </p:cNvSpPr>
            <p:nvPr/>
          </p:nvSpPr>
          <p:spPr bwMode="auto">
            <a:xfrm>
              <a:off x="1392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2" name="Rectangle 16"/>
            <p:cNvSpPr>
              <a:spLocks noChangeArrowheads="1"/>
            </p:cNvSpPr>
            <p:nvPr/>
          </p:nvSpPr>
          <p:spPr bwMode="auto">
            <a:xfrm>
              <a:off x="1536" y="115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3" name="Text Box 17"/>
            <p:cNvSpPr txBox="1">
              <a:spLocks noChangeArrowheads="1"/>
            </p:cNvSpPr>
            <p:nvPr/>
          </p:nvSpPr>
          <p:spPr bwMode="auto">
            <a:xfrm>
              <a:off x="1723" y="892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PC</a:t>
              </a:r>
            </a:p>
          </p:txBody>
        </p:sp>
        <p:sp>
          <p:nvSpPr>
            <p:cNvPr id="459794" name="Rectangle 18"/>
            <p:cNvSpPr>
              <a:spLocks noChangeArrowheads="1"/>
            </p:cNvSpPr>
            <p:nvPr/>
          </p:nvSpPr>
          <p:spPr bwMode="auto">
            <a:xfrm>
              <a:off x="2784" y="134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5" name="Rectangle 19"/>
            <p:cNvSpPr>
              <a:spLocks noChangeArrowheads="1"/>
            </p:cNvSpPr>
            <p:nvPr/>
          </p:nvSpPr>
          <p:spPr bwMode="auto">
            <a:xfrm>
              <a:off x="1104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6" name="Rectangle 20"/>
            <p:cNvSpPr>
              <a:spLocks noChangeArrowheads="1"/>
            </p:cNvSpPr>
            <p:nvPr/>
          </p:nvSpPr>
          <p:spPr bwMode="auto">
            <a:xfrm>
              <a:off x="3357" y="134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7" name="Rectangle 21"/>
            <p:cNvSpPr>
              <a:spLocks noChangeArrowheads="1"/>
            </p:cNvSpPr>
            <p:nvPr/>
          </p:nvSpPr>
          <p:spPr bwMode="auto">
            <a:xfrm>
              <a:off x="1248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8" name="Rectangle 22"/>
            <p:cNvSpPr>
              <a:spLocks noChangeArrowheads="1"/>
            </p:cNvSpPr>
            <p:nvPr/>
          </p:nvSpPr>
          <p:spPr bwMode="auto">
            <a:xfrm>
              <a:off x="2256" y="134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9" name="Rectangle 23"/>
            <p:cNvSpPr>
              <a:spLocks noChangeArrowheads="1"/>
            </p:cNvSpPr>
            <p:nvPr/>
          </p:nvSpPr>
          <p:spPr bwMode="auto">
            <a:xfrm>
              <a:off x="1392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0" name="Rectangle 24"/>
            <p:cNvSpPr>
              <a:spLocks noChangeArrowheads="1"/>
            </p:cNvSpPr>
            <p:nvPr/>
          </p:nvSpPr>
          <p:spPr bwMode="auto">
            <a:xfrm>
              <a:off x="1536" y="134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1" name="Rectangle 25"/>
            <p:cNvSpPr>
              <a:spLocks noChangeArrowheads="1"/>
            </p:cNvSpPr>
            <p:nvPr/>
          </p:nvSpPr>
          <p:spPr bwMode="auto">
            <a:xfrm>
              <a:off x="2784" y="153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2" name="Rectangle 26"/>
            <p:cNvSpPr>
              <a:spLocks noChangeArrowheads="1"/>
            </p:cNvSpPr>
            <p:nvPr/>
          </p:nvSpPr>
          <p:spPr bwMode="auto">
            <a:xfrm>
              <a:off x="1104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3" name="Rectangle 27"/>
            <p:cNvSpPr>
              <a:spLocks noChangeArrowheads="1"/>
            </p:cNvSpPr>
            <p:nvPr/>
          </p:nvSpPr>
          <p:spPr bwMode="auto">
            <a:xfrm>
              <a:off x="3357" y="153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4" name="Rectangle 28"/>
            <p:cNvSpPr>
              <a:spLocks noChangeArrowheads="1"/>
            </p:cNvSpPr>
            <p:nvPr/>
          </p:nvSpPr>
          <p:spPr bwMode="auto">
            <a:xfrm>
              <a:off x="1248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5" name="Rectangle 29"/>
            <p:cNvSpPr>
              <a:spLocks noChangeArrowheads="1"/>
            </p:cNvSpPr>
            <p:nvPr/>
          </p:nvSpPr>
          <p:spPr bwMode="auto">
            <a:xfrm>
              <a:off x="2256" y="153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6" name="Rectangle 30"/>
            <p:cNvSpPr>
              <a:spLocks noChangeArrowheads="1"/>
            </p:cNvSpPr>
            <p:nvPr/>
          </p:nvSpPr>
          <p:spPr bwMode="auto">
            <a:xfrm>
              <a:off x="1392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7" name="Rectangle 31"/>
            <p:cNvSpPr>
              <a:spLocks noChangeArrowheads="1"/>
            </p:cNvSpPr>
            <p:nvPr/>
          </p:nvSpPr>
          <p:spPr bwMode="auto">
            <a:xfrm>
              <a:off x="1536" y="153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8" name="Rectangle 32"/>
            <p:cNvSpPr>
              <a:spLocks noChangeArrowheads="1"/>
            </p:cNvSpPr>
            <p:nvPr/>
          </p:nvSpPr>
          <p:spPr bwMode="auto">
            <a:xfrm>
              <a:off x="2784" y="172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9" name="Rectangle 33"/>
            <p:cNvSpPr>
              <a:spLocks noChangeArrowheads="1"/>
            </p:cNvSpPr>
            <p:nvPr/>
          </p:nvSpPr>
          <p:spPr bwMode="auto">
            <a:xfrm>
              <a:off x="1104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0" name="Rectangle 34"/>
            <p:cNvSpPr>
              <a:spLocks noChangeArrowheads="1"/>
            </p:cNvSpPr>
            <p:nvPr/>
          </p:nvSpPr>
          <p:spPr bwMode="auto">
            <a:xfrm>
              <a:off x="3357" y="172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1" name="Rectangle 35"/>
            <p:cNvSpPr>
              <a:spLocks noChangeArrowheads="1"/>
            </p:cNvSpPr>
            <p:nvPr/>
          </p:nvSpPr>
          <p:spPr bwMode="auto">
            <a:xfrm>
              <a:off x="1248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2" name="Rectangle 36"/>
            <p:cNvSpPr>
              <a:spLocks noChangeArrowheads="1"/>
            </p:cNvSpPr>
            <p:nvPr/>
          </p:nvSpPr>
          <p:spPr bwMode="auto">
            <a:xfrm>
              <a:off x="2256" y="172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3" name="Rectangle 37"/>
            <p:cNvSpPr>
              <a:spLocks noChangeArrowheads="1"/>
            </p:cNvSpPr>
            <p:nvPr/>
          </p:nvSpPr>
          <p:spPr bwMode="auto">
            <a:xfrm>
              <a:off x="1392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4" name="Rectangle 38"/>
            <p:cNvSpPr>
              <a:spLocks noChangeArrowheads="1"/>
            </p:cNvSpPr>
            <p:nvPr/>
          </p:nvSpPr>
          <p:spPr bwMode="auto">
            <a:xfrm>
              <a:off x="1536" y="172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5" name="Rectangle 39"/>
            <p:cNvSpPr>
              <a:spLocks noChangeArrowheads="1"/>
            </p:cNvSpPr>
            <p:nvPr/>
          </p:nvSpPr>
          <p:spPr bwMode="auto">
            <a:xfrm>
              <a:off x="2784" y="1920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6" name="Rectangle 40"/>
            <p:cNvSpPr>
              <a:spLocks noChangeArrowheads="1"/>
            </p:cNvSpPr>
            <p:nvPr/>
          </p:nvSpPr>
          <p:spPr bwMode="auto">
            <a:xfrm>
              <a:off x="1104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7" name="Rectangle 41"/>
            <p:cNvSpPr>
              <a:spLocks noChangeArrowheads="1"/>
            </p:cNvSpPr>
            <p:nvPr/>
          </p:nvSpPr>
          <p:spPr bwMode="auto">
            <a:xfrm>
              <a:off x="3357" y="1920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600" b="1"/>
            </a:p>
          </p:txBody>
        </p:sp>
        <p:sp>
          <p:nvSpPr>
            <p:cNvPr id="459818" name="Rectangle 42"/>
            <p:cNvSpPr>
              <a:spLocks noChangeArrowheads="1"/>
            </p:cNvSpPr>
            <p:nvPr/>
          </p:nvSpPr>
          <p:spPr bwMode="auto">
            <a:xfrm>
              <a:off x="1248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9" name="Rectangle 43"/>
            <p:cNvSpPr>
              <a:spLocks noChangeArrowheads="1"/>
            </p:cNvSpPr>
            <p:nvPr/>
          </p:nvSpPr>
          <p:spPr bwMode="auto">
            <a:xfrm>
              <a:off x="2256" y="1920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0" name="Rectangle 44"/>
            <p:cNvSpPr>
              <a:spLocks noChangeArrowheads="1"/>
            </p:cNvSpPr>
            <p:nvPr/>
          </p:nvSpPr>
          <p:spPr bwMode="auto">
            <a:xfrm>
              <a:off x="1392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1" name="Rectangle 45"/>
            <p:cNvSpPr>
              <a:spLocks noChangeArrowheads="1"/>
            </p:cNvSpPr>
            <p:nvPr/>
          </p:nvSpPr>
          <p:spPr bwMode="auto">
            <a:xfrm>
              <a:off x="1536" y="1920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2" name="Rectangle 46"/>
            <p:cNvSpPr>
              <a:spLocks noChangeArrowheads="1"/>
            </p:cNvSpPr>
            <p:nvPr/>
          </p:nvSpPr>
          <p:spPr bwMode="auto">
            <a:xfrm>
              <a:off x="2784" y="211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3" name="Rectangle 47"/>
            <p:cNvSpPr>
              <a:spLocks noChangeArrowheads="1"/>
            </p:cNvSpPr>
            <p:nvPr/>
          </p:nvSpPr>
          <p:spPr bwMode="auto">
            <a:xfrm>
              <a:off x="1104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4" name="Rectangle 48"/>
            <p:cNvSpPr>
              <a:spLocks noChangeArrowheads="1"/>
            </p:cNvSpPr>
            <p:nvPr/>
          </p:nvSpPr>
          <p:spPr bwMode="auto">
            <a:xfrm>
              <a:off x="3357" y="211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5" name="Rectangle 49"/>
            <p:cNvSpPr>
              <a:spLocks noChangeArrowheads="1"/>
            </p:cNvSpPr>
            <p:nvPr/>
          </p:nvSpPr>
          <p:spPr bwMode="auto">
            <a:xfrm>
              <a:off x="1248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6" name="Rectangle 50"/>
            <p:cNvSpPr>
              <a:spLocks noChangeArrowheads="1"/>
            </p:cNvSpPr>
            <p:nvPr/>
          </p:nvSpPr>
          <p:spPr bwMode="auto">
            <a:xfrm>
              <a:off x="2256" y="211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7" name="Rectangle 51"/>
            <p:cNvSpPr>
              <a:spLocks noChangeArrowheads="1"/>
            </p:cNvSpPr>
            <p:nvPr/>
          </p:nvSpPr>
          <p:spPr bwMode="auto">
            <a:xfrm>
              <a:off x="1392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8" name="Rectangle 52"/>
            <p:cNvSpPr>
              <a:spLocks noChangeArrowheads="1"/>
            </p:cNvSpPr>
            <p:nvPr/>
          </p:nvSpPr>
          <p:spPr bwMode="auto">
            <a:xfrm>
              <a:off x="1536" y="211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9" name="Rectangle 53"/>
            <p:cNvSpPr>
              <a:spLocks noChangeArrowheads="1"/>
            </p:cNvSpPr>
            <p:nvPr/>
          </p:nvSpPr>
          <p:spPr bwMode="auto">
            <a:xfrm>
              <a:off x="2784" y="230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0" name="Rectangle 54"/>
            <p:cNvSpPr>
              <a:spLocks noChangeArrowheads="1"/>
            </p:cNvSpPr>
            <p:nvPr/>
          </p:nvSpPr>
          <p:spPr bwMode="auto">
            <a:xfrm>
              <a:off x="1104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1" name="Rectangle 55"/>
            <p:cNvSpPr>
              <a:spLocks noChangeArrowheads="1"/>
            </p:cNvSpPr>
            <p:nvPr/>
          </p:nvSpPr>
          <p:spPr bwMode="auto">
            <a:xfrm>
              <a:off x="3357" y="230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2" name="Rectangle 56"/>
            <p:cNvSpPr>
              <a:spLocks noChangeArrowheads="1"/>
            </p:cNvSpPr>
            <p:nvPr/>
          </p:nvSpPr>
          <p:spPr bwMode="auto">
            <a:xfrm>
              <a:off x="1248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3" name="Rectangle 57"/>
            <p:cNvSpPr>
              <a:spLocks noChangeArrowheads="1"/>
            </p:cNvSpPr>
            <p:nvPr/>
          </p:nvSpPr>
          <p:spPr bwMode="auto">
            <a:xfrm>
              <a:off x="2256" y="230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4" name="Rectangle 58"/>
            <p:cNvSpPr>
              <a:spLocks noChangeArrowheads="1"/>
            </p:cNvSpPr>
            <p:nvPr/>
          </p:nvSpPr>
          <p:spPr bwMode="auto">
            <a:xfrm>
              <a:off x="1392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5" name="Rectangle 59"/>
            <p:cNvSpPr>
              <a:spLocks noChangeArrowheads="1"/>
            </p:cNvSpPr>
            <p:nvPr/>
          </p:nvSpPr>
          <p:spPr bwMode="auto">
            <a:xfrm>
              <a:off x="1536" y="230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6" name="Rectangle 60"/>
            <p:cNvSpPr>
              <a:spLocks noChangeArrowheads="1"/>
            </p:cNvSpPr>
            <p:nvPr/>
          </p:nvSpPr>
          <p:spPr bwMode="auto">
            <a:xfrm>
              <a:off x="2784" y="2496"/>
              <a:ext cx="573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7" name="Rectangle 61"/>
            <p:cNvSpPr>
              <a:spLocks noChangeArrowheads="1"/>
            </p:cNvSpPr>
            <p:nvPr/>
          </p:nvSpPr>
          <p:spPr bwMode="auto">
            <a:xfrm>
              <a:off x="1104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8" name="Rectangle 62"/>
            <p:cNvSpPr>
              <a:spLocks noChangeArrowheads="1"/>
            </p:cNvSpPr>
            <p:nvPr/>
          </p:nvSpPr>
          <p:spPr bwMode="auto">
            <a:xfrm>
              <a:off x="3357" y="2496"/>
              <a:ext cx="158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9" name="Rectangle 63"/>
            <p:cNvSpPr>
              <a:spLocks noChangeArrowheads="1"/>
            </p:cNvSpPr>
            <p:nvPr/>
          </p:nvSpPr>
          <p:spPr bwMode="auto">
            <a:xfrm>
              <a:off x="1248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0" name="Rectangle 64"/>
            <p:cNvSpPr>
              <a:spLocks noChangeArrowheads="1"/>
            </p:cNvSpPr>
            <p:nvPr/>
          </p:nvSpPr>
          <p:spPr bwMode="auto">
            <a:xfrm>
              <a:off x="2256" y="2496"/>
              <a:ext cx="528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1" name="Rectangle 65"/>
            <p:cNvSpPr>
              <a:spLocks noChangeArrowheads="1"/>
            </p:cNvSpPr>
            <p:nvPr/>
          </p:nvSpPr>
          <p:spPr bwMode="auto">
            <a:xfrm>
              <a:off x="1392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2" name="Rectangle 66"/>
            <p:cNvSpPr>
              <a:spLocks noChangeArrowheads="1"/>
            </p:cNvSpPr>
            <p:nvPr/>
          </p:nvSpPr>
          <p:spPr bwMode="auto">
            <a:xfrm>
              <a:off x="1536" y="2496"/>
              <a:ext cx="720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3" name="Rectangle 67"/>
            <p:cNvSpPr>
              <a:spLocks noChangeArrowheads="1"/>
            </p:cNvSpPr>
            <p:nvPr/>
          </p:nvSpPr>
          <p:spPr bwMode="auto">
            <a:xfrm>
              <a:off x="2784" y="326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4" name="Rectangle 68"/>
            <p:cNvSpPr>
              <a:spLocks noChangeArrowheads="1"/>
            </p:cNvSpPr>
            <p:nvPr/>
          </p:nvSpPr>
          <p:spPr bwMode="auto">
            <a:xfrm>
              <a:off x="1104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5" name="Rectangle 69"/>
            <p:cNvSpPr>
              <a:spLocks noChangeArrowheads="1"/>
            </p:cNvSpPr>
            <p:nvPr/>
          </p:nvSpPr>
          <p:spPr bwMode="auto">
            <a:xfrm>
              <a:off x="3357" y="326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6" name="Rectangle 70"/>
            <p:cNvSpPr>
              <a:spLocks noChangeArrowheads="1"/>
            </p:cNvSpPr>
            <p:nvPr/>
          </p:nvSpPr>
          <p:spPr bwMode="auto">
            <a:xfrm>
              <a:off x="1248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7" name="Rectangle 71"/>
            <p:cNvSpPr>
              <a:spLocks noChangeArrowheads="1"/>
            </p:cNvSpPr>
            <p:nvPr/>
          </p:nvSpPr>
          <p:spPr bwMode="auto">
            <a:xfrm>
              <a:off x="2256" y="326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8" name="Rectangle 72"/>
            <p:cNvSpPr>
              <a:spLocks noChangeArrowheads="1"/>
            </p:cNvSpPr>
            <p:nvPr/>
          </p:nvSpPr>
          <p:spPr bwMode="auto">
            <a:xfrm>
              <a:off x="1392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9" name="Rectangle 73"/>
            <p:cNvSpPr>
              <a:spLocks noChangeArrowheads="1"/>
            </p:cNvSpPr>
            <p:nvPr/>
          </p:nvSpPr>
          <p:spPr bwMode="auto">
            <a:xfrm>
              <a:off x="1536" y="326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0" name="Rectangle 74"/>
            <p:cNvSpPr>
              <a:spLocks noChangeArrowheads="1"/>
            </p:cNvSpPr>
            <p:nvPr/>
          </p:nvSpPr>
          <p:spPr bwMode="auto">
            <a:xfrm>
              <a:off x="2784" y="345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1" name="Rectangle 75"/>
            <p:cNvSpPr>
              <a:spLocks noChangeArrowheads="1"/>
            </p:cNvSpPr>
            <p:nvPr/>
          </p:nvSpPr>
          <p:spPr bwMode="auto">
            <a:xfrm>
              <a:off x="1104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2" name="Rectangle 76"/>
            <p:cNvSpPr>
              <a:spLocks noChangeArrowheads="1"/>
            </p:cNvSpPr>
            <p:nvPr/>
          </p:nvSpPr>
          <p:spPr bwMode="auto">
            <a:xfrm>
              <a:off x="3357" y="345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3" name="Rectangle 77"/>
            <p:cNvSpPr>
              <a:spLocks noChangeArrowheads="1"/>
            </p:cNvSpPr>
            <p:nvPr/>
          </p:nvSpPr>
          <p:spPr bwMode="auto">
            <a:xfrm>
              <a:off x="1248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4" name="Rectangle 78"/>
            <p:cNvSpPr>
              <a:spLocks noChangeArrowheads="1"/>
            </p:cNvSpPr>
            <p:nvPr/>
          </p:nvSpPr>
          <p:spPr bwMode="auto">
            <a:xfrm>
              <a:off x="2256" y="345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5" name="Rectangle 79"/>
            <p:cNvSpPr>
              <a:spLocks noChangeArrowheads="1"/>
            </p:cNvSpPr>
            <p:nvPr/>
          </p:nvSpPr>
          <p:spPr bwMode="auto">
            <a:xfrm>
              <a:off x="1392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6" name="Rectangle 80"/>
            <p:cNvSpPr>
              <a:spLocks noChangeArrowheads="1"/>
            </p:cNvSpPr>
            <p:nvPr/>
          </p:nvSpPr>
          <p:spPr bwMode="auto">
            <a:xfrm>
              <a:off x="1536" y="345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7" name="Rectangle 81"/>
            <p:cNvSpPr>
              <a:spLocks noChangeArrowheads="1"/>
            </p:cNvSpPr>
            <p:nvPr/>
          </p:nvSpPr>
          <p:spPr bwMode="auto">
            <a:xfrm>
              <a:off x="2784" y="364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8" name="Rectangle 82"/>
            <p:cNvSpPr>
              <a:spLocks noChangeArrowheads="1"/>
            </p:cNvSpPr>
            <p:nvPr/>
          </p:nvSpPr>
          <p:spPr bwMode="auto">
            <a:xfrm>
              <a:off x="1104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9" name="Rectangle 83"/>
            <p:cNvSpPr>
              <a:spLocks noChangeArrowheads="1"/>
            </p:cNvSpPr>
            <p:nvPr/>
          </p:nvSpPr>
          <p:spPr bwMode="auto">
            <a:xfrm>
              <a:off x="3357" y="364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60" name="Rectangle 84"/>
            <p:cNvSpPr>
              <a:spLocks noChangeArrowheads="1"/>
            </p:cNvSpPr>
            <p:nvPr/>
          </p:nvSpPr>
          <p:spPr bwMode="auto">
            <a:xfrm>
              <a:off x="1248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61" name="Rectangle 85"/>
            <p:cNvSpPr>
              <a:spLocks noChangeArrowheads="1"/>
            </p:cNvSpPr>
            <p:nvPr/>
          </p:nvSpPr>
          <p:spPr bwMode="auto">
            <a:xfrm>
              <a:off x="2256" y="364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62" name="Rectangle 86"/>
            <p:cNvSpPr>
              <a:spLocks noChangeArrowheads="1"/>
            </p:cNvSpPr>
            <p:nvPr/>
          </p:nvSpPr>
          <p:spPr bwMode="auto">
            <a:xfrm>
              <a:off x="1392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63" name="Rectangle 87"/>
            <p:cNvSpPr>
              <a:spLocks noChangeArrowheads="1"/>
            </p:cNvSpPr>
            <p:nvPr/>
          </p:nvSpPr>
          <p:spPr bwMode="auto">
            <a:xfrm>
              <a:off x="1536" y="364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71" name="Text Box 95"/>
            <p:cNvSpPr txBox="1">
              <a:spLocks noChangeArrowheads="1"/>
            </p:cNvSpPr>
            <p:nvPr/>
          </p:nvSpPr>
          <p:spPr bwMode="auto">
            <a:xfrm>
              <a:off x="1824" y="2399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  <p:sp>
          <p:nvSpPr>
            <p:cNvPr id="459872" name="Text Box 96"/>
            <p:cNvSpPr txBox="1">
              <a:spLocks noChangeArrowheads="1"/>
            </p:cNvSpPr>
            <p:nvPr/>
          </p:nvSpPr>
          <p:spPr bwMode="auto">
            <a:xfrm>
              <a:off x="4094" y="2400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</p:grpSp>
      <p:sp>
        <p:nvSpPr>
          <p:cNvPr id="459873" name="Text Box 97"/>
          <p:cNvSpPr txBox="1">
            <a:spLocks noChangeArrowheads="1"/>
          </p:cNvSpPr>
          <p:nvPr/>
        </p:nvSpPr>
        <p:spPr bwMode="auto">
          <a:xfrm>
            <a:off x="1447800" y="1828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874" name="Text Box 98"/>
          <p:cNvSpPr txBox="1">
            <a:spLocks noChangeArrowheads="1"/>
          </p:cNvSpPr>
          <p:nvPr/>
        </p:nvSpPr>
        <p:spPr bwMode="auto">
          <a:xfrm>
            <a:off x="14478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9875" name="Text Box 99"/>
          <p:cNvSpPr txBox="1">
            <a:spLocks noChangeArrowheads="1"/>
          </p:cNvSpPr>
          <p:nvPr/>
        </p:nvSpPr>
        <p:spPr bwMode="auto">
          <a:xfrm>
            <a:off x="16764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876" name="Text Box 100"/>
          <p:cNvSpPr txBox="1">
            <a:spLocks noChangeArrowheads="1"/>
          </p:cNvSpPr>
          <p:nvPr/>
        </p:nvSpPr>
        <p:spPr bwMode="auto">
          <a:xfrm>
            <a:off x="188595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877" name="Text Box 101"/>
          <p:cNvSpPr txBox="1">
            <a:spLocks noChangeArrowheads="1"/>
          </p:cNvSpPr>
          <p:nvPr/>
        </p:nvSpPr>
        <p:spPr bwMode="auto">
          <a:xfrm>
            <a:off x="2286000" y="23907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xA008</a:t>
            </a:r>
          </a:p>
        </p:txBody>
      </p:sp>
      <p:sp>
        <p:nvSpPr>
          <p:cNvPr id="459878" name="Text Box 102"/>
          <p:cNvSpPr txBox="1">
            <a:spLocks noChangeArrowheads="1"/>
          </p:cNvSpPr>
          <p:nvPr/>
        </p:nvSpPr>
        <p:spPr bwMode="auto">
          <a:xfrm>
            <a:off x="3352800" y="24066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FF0000"/>
                </a:solidFill>
              </a:rPr>
              <a:t>0010</a:t>
            </a:r>
          </a:p>
        </p:txBody>
      </p:sp>
      <p:sp>
        <p:nvSpPr>
          <p:cNvPr id="459879" name="Text Box 103"/>
          <p:cNvSpPr txBox="1">
            <a:spLocks noChangeArrowheads="1"/>
          </p:cNvSpPr>
          <p:nvPr/>
        </p:nvSpPr>
        <p:spPr bwMode="auto">
          <a:xfrm>
            <a:off x="4348163" y="2406650"/>
            <a:ext cx="566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FR1</a:t>
            </a:r>
          </a:p>
        </p:txBody>
      </p:sp>
      <p:sp>
        <p:nvSpPr>
          <p:cNvPr id="459880" name="Text Box 104"/>
          <p:cNvSpPr txBox="1">
            <a:spLocks noChangeArrowheads="1"/>
          </p:cNvSpPr>
          <p:nvPr/>
        </p:nvSpPr>
        <p:spPr bwMode="auto">
          <a:xfrm>
            <a:off x="7620000" y="2406650"/>
            <a:ext cx="140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FR1=FR2/0.0</a:t>
            </a:r>
          </a:p>
        </p:txBody>
      </p:sp>
      <p:grpSp>
        <p:nvGrpSpPr>
          <p:cNvPr id="459881" name="Group 105"/>
          <p:cNvGrpSpPr>
            <a:grpSpLocks/>
          </p:cNvGrpSpPr>
          <p:nvPr/>
        </p:nvGrpSpPr>
        <p:grpSpPr bwMode="auto">
          <a:xfrm>
            <a:off x="379413" y="3625850"/>
            <a:ext cx="1068387" cy="336550"/>
            <a:chOff x="239" y="1708"/>
            <a:chExt cx="673" cy="212"/>
          </a:xfrm>
        </p:grpSpPr>
        <p:sp>
          <p:nvSpPr>
            <p:cNvPr id="459882" name="Text Box 106"/>
            <p:cNvSpPr txBox="1">
              <a:spLocks noChangeArrowheads="1"/>
            </p:cNvSpPr>
            <p:nvPr/>
          </p:nvSpPr>
          <p:spPr bwMode="auto">
            <a:xfrm>
              <a:off x="239" y="1708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Tail</a:t>
              </a:r>
            </a:p>
          </p:txBody>
        </p:sp>
        <p:sp>
          <p:nvSpPr>
            <p:cNvPr id="459883" name="Line 107"/>
            <p:cNvSpPr>
              <a:spLocks noChangeShapeType="1"/>
            </p:cNvSpPr>
            <p:nvPr/>
          </p:nvSpPr>
          <p:spPr bwMode="auto">
            <a:xfrm>
              <a:off x="576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59884" name="Text Box 108"/>
          <p:cNvSpPr txBox="1">
            <a:spLocks noChangeArrowheads="1"/>
          </p:cNvSpPr>
          <p:nvPr/>
        </p:nvSpPr>
        <p:spPr bwMode="auto">
          <a:xfrm>
            <a:off x="14573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9885" name="Text Box 109"/>
          <p:cNvSpPr txBox="1">
            <a:spLocks noChangeArrowheads="1"/>
          </p:cNvSpPr>
          <p:nvPr/>
        </p:nvSpPr>
        <p:spPr bwMode="auto">
          <a:xfrm>
            <a:off x="16859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886" name="Text Box 110"/>
          <p:cNvSpPr txBox="1">
            <a:spLocks noChangeArrowheads="1"/>
          </p:cNvSpPr>
          <p:nvPr/>
        </p:nvSpPr>
        <p:spPr bwMode="auto">
          <a:xfrm>
            <a:off x="189547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9887" name="Text Box 111"/>
          <p:cNvSpPr txBox="1">
            <a:spLocks noChangeArrowheads="1"/>
          </p:cNvSpPr>
          <p:nvPr/>
        </p:nvSpPr>
        <p:spPr bwMode="auto">
          <a:xfrm>
            <a:off x="2295525" y="2709863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xA00C</a:t>
            </a:r>
          </a:p>
        </p:txBody>
      </p:sp>
      <p:sp>
        <p:nvSpPr>
          <p:cNvPr id="459888" name="Text Box 112"/>
          <p:cNvSpPr txBox="1">
            <a:spLocks noChangeArrowheads="1"/>
          </p:cNvSpPr>
          <p:nvPr/>
        </p:nvSpPr>
        <p:spPr bwMode="auto">
          <a:xfrm>
            <a:off x="3362325" y="2725738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9889" name="Text Box 113"/>
          <p:cNvSpPr txBox="1">
            <a:spLocks noChangeArrowheads="1"/>
          </p:cNvSpPr>
          <p:nvPr/>
        </p:nvSpPr>
        <p:spPr bwMode="auto">
          <a:xfrm>
            <a:off x="4357688" y="27257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R3</a:t>
            </a:r>
          </a:p>
        </p:txBody>
      </p:sp>
      <p:sp>
        <p:nvSpPr>
          <p:cNvPr id="459890" name="Text Box 114"/>
          <p:cNvSpPr txBox="1">
            <a:spLocks noChangeArrowheads="1"/>
          </p:cNvSpPr>
          <p:nvPr/>
        </p:nvSpPr>
        <p:spPr bwMode="auto">
          <a:xfrm>
            <a:off x="7772400" y="271145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FF0000"/>
                </a:solidFill>
              </a:rPr>
              <a:t>R3=R3+1</a:t>
            </a:r>
          </a:p>
        </p:txBody>
      </p:sp>
      <p:sp>
        <p:nvSpPr>
          <p:cNvPr id="459891" name="Text Box 115"/>
          <p:cNvSpPr txBox="1">
            <a:spLocks noChangeArrowheads="1"/>
          </p:cNvSpPr>
          <p:nvPr/>
        </p:nvSpPr>
        <p:spPr bwMode="auto">
          <a:xfrm>
            <a:off x="14478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9892" name="Text Box 116"/>
          <p:cNvSpPr txBox="1">
            <a:spLocks noChangeArrowheads="1"/>
          </p:cNvSpPr>
          <p:nvPr/>
        </p:nvSpPr>
        <p:spPr bwMode="auto">
          <a:xfrm>
            <a:off x="16764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893" name="Text Box 117"/>
          <p:cNvSpPr txBox="1">
            <a:spLocks noChangeArrowheads="1"/>
          </p:cNvSpPr>
          <p:nvPr/>
        </p:nvSpPr>
        <p:spPr bwMode="auto">
          <a:xfrm>
            <a:off x="188595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9894" name="Text Box 118"/>
          <p:cNvSpPr txBox="1">
            <a:spLocks noChangeArrowheads="1"/>
          </p:cNvSpPr>
          <p:nvPr/>
        </p:nvSpPr>
        <p:spPr bwMode="auto">
          <a:xfrm>
            <a:off x="2286000" y="30003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xA010</a:t>
            </a:r>
          </a:p>
        </p:txBody>
      </p:sp>
      <p:sp>
        <p:nvSpPr>
          <p:cNvPr id="459895" name="Text Box 119"/>
          <p:cNvSpPr txBox="1">
            <a:spLocks noChangeArrowheads="1"/>
          </p:cNvSpPr>
          <p:nvPr/>
        </p:nvSpPr>
        <p:spPr bwMode="auto">
          <a:xfrm>
            <a:off x="3352800" y="30162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9896" name="Text Box 120"/>
          <p:cNvSpPr txBox="1">
            <a:spLocks noChangeArrowheads="1"/>
          </p:cNvSpPr>
          <p:nvPr/>
        </p:nvSpPr>
        <p:spPr bwMode="auto">
          <a:xfrm>
            <a:off x="4348163" y="30162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R4</a:t>
            </a:r>
          </a:p>
        </p:txBody>
      </p:sp>
      <p:sp>
        <p:nvSpPr>
          <p:cNvPr id="459897" name="Text Box 121"/>
          <p:cNvSpPr txBox="1">
            <a:spLocks noChangeArrowheads="1"/>
          </p:cNvSpPr>
          <p:nvPr/>
        </p:nvSpPr>
        <p:spPr bwMode="auto">
          <a:xfrm>
            <a:off x="6172200" y="27273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4</a:t>
            </a:r>
          </a:p>
        </p:txBody>
      </p:sp>
      <p:sp>
        <p:nvSpPr>
          <p:cNvPr id="459898" name="Text Box 122"/>
          <p:cNvSpPr txBox="1">
            <a:spLocks noChangeArrowheads="1"/>
          </p:cNvSpPr>
          <p:nvPr/>
        </p:nvSpPr>
        <p:spPr bwMode="auto">
          <a:xfrm>
            <a:off x="7626350" y="3016250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   </a:t>
            </a:r>
            <a:r>
              <a:rPr lang="en-US" sz="1600" b="1">
                <a:solidFill>
                  <a:srgbClr val="FF0000"/>
                </a:solidFill>
              </a:rPr>
              <a:t>R4=R4*2</a:t>
            </a:r>
          </a:p>
        </p:txBody>
      </p:sp>
      <p:sp>
        <p:nvSpPr>
          <p:cNvPr id="459899" name="Text Box 123"/>
          <p:cNvSpPr txBox="1">
            <a:spLocks noChangeArrowheads="1"/>
          </p:cNvSpPr>
          <p:nvPr/>
        </p:nvSpPr>
        <p:spPr bwMode="auto">
          <a:xfrm>
            <a:off x="61722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8</a:t>
            </a:r>
          </a:p>
        </p:txBody>
      </p:sp>
      <p:sp>
        <p:nvSpPr>
          <p:cNvPr id="459900" name="Text Box 124"/>
          <p:cNvSpPr txBox="1">
            <a:spLocks noChangeArrowheads="1"/>
          </p:cNvSpPr>
          <p:nvPr/>
        </p:nvSpPr>
        <p:spPr bwMode="auto">
          <a:xfrm>
            <a:off x="144780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9901" name="Text Box 125"/>
          <p:cNvSpPr txBox="1">
            <a:spLocks noChangeArrowheads="1"/>
          </p:cNvSpPr>
          <p:nvPr/>
        </p:nvSpPr>
        <p:spPr bwMode="auto">
          <a:xfrm>
            <a:off x="167640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902" name="Text Box 126"/>
          <p:cNvSpPr txBox="1">
            <a:spLocks noChangeArrowheads="1"/>
          </p:cNvSpPr>
          <p:nvPr/>
        </p:nvSpPr>
        <p:spPr bwMode="auto">
          <a:xfrm>
            <a:off x="188595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903" name="Text Box 127"/>
          <p:cNvSpPr txBox="1">
            <a:spLocks noChangeArrowheads="1"/>
          </p:cNvSpPr>
          <p:nvPr/>
        </p:nvSpPr>
        <p:spPr bwMode="auto">
          <a:xfrm>
            <a:off x="2286000" y="33051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xA014</a:t>
            </a:r>
          </a:p>
        </p:txBody>
      </p:sp>
      <p:sp>
        <p:nvSpPr>
          <p:cNvPr id="459904" name="Text Box 128"/>
          <p:cNvSpPr txBox="1">
            <a:spLocks noChangeArrowheads="1"/>
          </p:cNvSpPr>
          <p:nvPr/>
        </p:nvSpPr>
        <p:spPr bwMode="auto">
          <a:xfrm>
            <a:off x="3352800" y="3321050"/>
            <a:ext cx="6335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 smtClean="0">
                <a:solidFill>
                  <a:srgbClr val="FF0000"/>
                </a:solidFill>
              </a:rPr>
              <a:t>0101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59905" name="Text Box 129"/>
          <p:cNvSpPr txBox="1">
            <a:spLocks noChangeArrowheads="1"/>
          </p:cNvSpPr>
          <p:nvPr/>
        </p:nvSpPr>
        <p:spPr bwMode="auto">
          <a:xfrm>
            <a:off x="4348163" y="3321050"/>
            <a:ext cx="566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FR4</a:t>
            </a:r>
          </a:p>
        </p:txBody>
      </p:sp>
      <p:grpSp>
        <p:nvGrpSpPr>
          <p:cNvPr id="459917" name="Group 141"/>
          <p:cNvGrpSpPr>
            <a:grpSpLocks/>
          </p:cNvGrpSpPr>
          <p:nvPr/>
        </p:nvGrpSpPr>
        <p:grpSpPr bwMode="auto">
          <a:xfrm>
            <a:off x="319088" y="2362200"/>
            <a:ext cx="1219200" cy="336550"/>
            <a:chOff x="192" y="1104"/>
            <a:chExt cx="768" cy="212"/>
          </a:xfrm>
        </p:grpSpPr>
        <p:sp>
          <p:nvSpPr>
            <p:cNvPr id="459918" name="Line 142"/>
            <p:cNvSpPr>
              <a:spLocks noChangeShapeType="1"/>
            </p:cNvSpPr>
            <p:nvPr/>
          </p:nvSpPr>
          <p:spPr bwMode="auto">
            <a:xfrm>
              <a:off x="576" y="12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9919" name="Text Box 143"/>
            <p:cNvSpPr txBox="1">
              <a:spLocks noChangeArrowheads="1"/>
            </p:cNvSpPr>
            <p:nvPr/>
          </p:nvSpPr>
          <p:spPr bwMode="auto">
            <a:xfrm>
              <a:off x="192" y="1104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Head </a:t>
              </a:r>
            </a:p>
          </p:txBody>
        </p:sp>
      </p:grpSp>
      <p:sp>
        <p:nvSpPr>
          <p:cNvPr id="459920" name="Text Box 144"/>
          <p:cNvSpPr txBox="1">
            <a:spLocks noChangeArrowheads="1"/>
          </p:cNvSpPr>
          <p:nvPr/>
        </p:nvSpPr>
        <p:spPr bwMode="auto">
          <a:xfrm>
            <a:off x="1447800" y="21050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925" name="AutoShape 149"/>
          <p:cNvSpPr>
            <a:spLocks noChangeArrowheads="1"/>
          </p:cNvSpPr>
          <p:nvPr/>
        </p:nvSpPr>
        <p:spPr bwMode="auto">
          <a:xfrm>
            <a:off x="6705600" y="1174750"/>
            <a:ext cx="2286000" cy="1035050"/>
          </a:xfrm>
          <a:prstGeom prst="wedgeRoundRectCallout">
            <a:avLst>
              <a:gd name="adj1" fmla="val -56491"/>
              <a:gd name="adj2" fmla="val 107551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sz="2000" b="1" dirty="0">
                <a:latin typeface="+mn-lt"/>
              </a:rPr>
              <a:t>These values were not committed into </a:t>
            </a:r>
            <a:r>
              <a:rPr lang="en-US" sz="2000" b="1" dirty="0" smtClean="0">
                <a:latin typeface="+mn-lt"/>
              </a:rPr>
              <a:t>RF but flushed</a:t>
            </a:r>
            <a:endParaRPr lang="en-US" sz="2000" b="1" dirty="0">
              <a:latin typeface="+mn-lt"/>
            </a:endParaRPr>
          </a:p>
        </p:txBody>
      </p:sp>
      <p:sp>
        <p:nvSpPr>
          <p:cNvPr id="459926" name="Text Box 150"/>
          <p:cNvSpPr txBox="1">
            <a:spLocks noChangeArrowheads="1"/>
          </p:cNvSpPr>
          <p:nvPr/>
        </p:nvSpPr>
        <p:spPr bwMode="auto">
          <a:xfrm>
            <a:off x="379413" y="5411943"/>
            <a:ext cx="7086600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800" b="1" dirty="0">
                <a:latin typeface="+mn-lt"/>
              </a:rPr>
              <a:t>Depending on the </a:t>
            </a:r>
            <a:r>
              <a:rPr lang="en-US" sz="1800" b="1" dirty="0" smtClean="0">
                <a:latin typeface="+mn-lt"/>
              </a:rPr>
              <a:t>exception</a:t>
            </a:r>
            <a:r>
              <a:rPr lang="en-US" sz="1800" b="1" dirty="0">
                <a:latin typeface="+mn-lt"/>
              </a:rPr>
              <a:t>, process will either abort or </a:t>
            </a:r>
            <a:r>
              <a:rPr lang="en-US" sz="1800" b="1" dirty="0" smtClean="0">
                <a:latin typeface="+mn-lt"/>
              </a:rPr>
              <a:t>instructions </a:t>
            </a:r>
            <a:r>
              <a:rPr lang="en-US" sz="1800" b="1" dirty="0">
                <a:latin typeface="+mn-lt"/>
              </a:rPr>
              <a:t>will be resumed from this </a:t>
            </a:r>
            <a:r>
              <a:rPr lang="en-US" sz="1800" b="1" dirty="0" smtClean="0">
                <a:latin typeface="+mn-lt"/>
              </a:rPr>
              <a:t>faulting instruction</a:t>
            </a:r>
            <a:endParaRPr lang="en-US" sz="1800" b="1" dirty="0">
              <a:latin typeface="+mn-lt"/>
            </a:endParaRPr>
          </a:p>
        </p:txBody>
      </p:sp>
      <p:sp>
        <p:nvSpPr>
          <p:cNvPr id="459927" name="Rectangle 151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9928" name="Text Box 152"/>
          <p:cNvSpPr txBox="1">
            <a:spLocks noChangeArrowheads="1"/>
          </p:cNvSpPr>
          <p:nvPr/>
        </p:nvSpPr>
        <p:spPr bwMode="auto">
          <a:xfrm>
            <a:off x="7680325" y="41148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R1</a:t>
            </a:r>
          </a:p>
        </p:txBody>
      </p:sp>
      <p:sp>
        <p:nvSpPr>
          <p:cNvPr id="459929" name="Rectangle 153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459930" name="Rectangle 154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9931" name="Text Box 155"/>
          <p:cNvSpPr txBox="1">
            <a:spLocks noChangeArrowheads="1"/>
          </p:cNvSpPr>
          <p:nvPr/>
        </p:nvSpPr>
        <p:spPr bwMode="auto">
          <a:xfrm>
            <a:off x="7680325" y="43434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R2</a:t>
            </a:r>
          </a:p>
        </p:txBody>
      </p:sp>
      <p:sp>
        <p:nvSpPr>
          <p:cNvPr id="459932" name="Rectangle 156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9933" name="Rectangle 157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9934" name="Rectangle 158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9935" name="Text Box 159"/>
          <p:cNvSpPr txBox="1">
            <a:spLocks noChangeArrowheads="1"/>
          </p:cNvSpPr>
          <p:nvPr/>
        </p:nvSpPr>
        <p:spPr bwMode="auto">
          <a:xfrm>
            <a:off x="8239125" y="385445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ARF</a:t>
            </a:r>
          </a:p>
        </p:txBody>
      </p:sp>
      <p:sp>
        <p:nvSpPr>
          <p:cNvPr id="459936" name="Text Box 160"/>
          <p:cNvSpPr txBox="1">
            <a:spLocks noChangeArrowheads="1"/>
          </p:cNvSpPr>
          <p:nvPr/>
        </p:nvSpPr>
        <p:spPr bwMode="auto">
          <a:xfrm>
            <a:off x="7597775" y="553085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R31</a:t>
            </a:r>
          </a:p>
        </p:txBody>
      </p:sp>
      <p:sp>
        <p:nvSpPr>
          <p:cNvPr id="459937" name="Rectangle 161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9938" name="Rectangle 162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9939" name="Rectangle 163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9940" name="Rectangle 164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9941" name="Text Box 165"/>
          <p:cNvSpPr txBox="1">
            <a:spLocks noChangeArrowheads="1"/>
          </p:cNvSpPr>
          <p:nvPr/>
        </p:nvSpPr>
        <p:spPr bwMode="auto">
          <a:xfrm>
            <a:off x="7681913" y="45720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</a:t>
            </a:r>
          </a:p>
        </p:txBody>
      </p:sp>
      <p:sp>
        <p:nvSpPr>
          <p:cNvPr id="459942" name="Text Box 166"/>
          <p:cNvSpPr txBox="1">
            <a:spLocks noChangeArrowheads="1"/>
          </p:cNvSpPr>
          <p:nvPr/>
        </p:nvSpPr>
        <p:spPr bwMode="auto">
          <a:xfrm>
            <a:off x="7681913" y="48006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R4</a:t>
            </a:r>
          </a:p>
        </p:txBody>
      </p:sp>
      <p:sp>
        <p:nvSpPr>
          <p:cNvPr id="459943" name="Text Box 167"/>
          <p:cNvSpPr txBox="1">
            <a:spLocks noChangeArrowheads="1"/>
          </p:cNvSpPr>
          <p:nvPr/>
        </p:nvSpPr>
        <p:spPr bwMode="auto">
          <a:xfrm>
            <a:off x="8394700" y="43735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459944" name="Text Box 168"/>
          <p:cNvSpPr txBox="1">
            <a:spLocks noChangeArrowheads="1"/>
          </p:cNvSpPr>
          <p:nvPr/>
        </p:nvSpPr>
        <p:spPr bwMode="auto">
          <a:xfrm>
            <a:off x="8396288" y="46021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3</a:t>
            </a:r>
          </a:p>
        </p:txBody>
      </p:sp>
      <p:sp>
        <p:nvSpPr>
          <p:cNvPr id="459945" name="Text Box 169"/>
          <p:cNvSpPr txBox="1">
            <a:spLocks noChangeArrowheads="1"/>
          </p:cNvSpPr>
          <p:nvPr/>
        </p:nvSpPr>
        <p:spPr bwMode="auto">
          <a:xfrm>
            <a:off x="8396288" y="48307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4</a:t>
            </a:r>
          </a:p>
        </p:txBody>
      </p:sp>
      <p:sp>
        <p:nvSpPr>
          <p:cNvPr id="154" name="Text Box 140"/>
          <p:cNvSpPr txBox="1">
            <a:spLocks noChangeArrowheads="1"/>
          </p:cNvSpPr>
          <p:nvPr/>
        </p:nvSpPr>
        <p:spPr bwMode="auto">
          <a:xfrm>
            <a:off x="7445742" y="3356992"/>
            <a:ext cx="17347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 dirty="0"/>
              <a:t>  </a:t>
            </a:r>
            <a:r>
              <a:rPr lang="en-US" sz="1600" b="1" dirty="0" smtClean="0"/>
              <a:t>LD FR4,M[50]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1637" y="2800636"/>
            <a:ext cx="5540741" cy="1084946"/>
          </a:xfrm>
          <a:prstGeom prst="rect">
            <a:avLst/>
          </a:prstGeom>
        </p:spPr>
      </p:pic>
      <p:sp>
        <p:nvSpPr>
          <p:cNvPr id="459923" name="AutoShape 147"/>
          <p:cNvSpPr>
            <a:spLocks noChangeArrowheads="1"/>
          </p:cNvSpPr>
          <p:nvPr/>
        </p:nvSpPr>
        <p:spPr bwMode="auto">
          <a:xfrm>
            <a:off x="406400" y="4298950"/>
            <a:ext cx="2057400" cy="920376"/>
          </a:xfrm>
          <a:prstGeom prst="wedgeRoundRectCallout">
            <a:avLst>
              <a:gd name="adj1" fmla="val 48792"/>
              <a:gd name="adj2" fmla="val -228662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2000" b="1" dirty="0" smtClean="0">
                <a:latin typeface="+mn-lt"/>
              </a:rPr>
              <a:t>Push </a:t>
            </a:r>
            <a:r>
              <a:rPr lang="en-US" sz="2000" b="1" dirty="0">
                <a:latin typeface="+mn-lt"/>
              </a:rPr>
              <a:t>“</a:t>
            </a:r>
            <a:r>
              <a:rPr lang="en-US" sz="2000" b="1" dirty="0" smtClean="0">
                <a:latin typeface="+mn-lt"/>
              </a:rPr>
              <a:t>PC” and </a:t>
            </a:r>
            <a:r>
              <a:rPr lang="en-US" sz="2000" b="1" dirty="0">
                <a:latin typeface="+mn-lt"/>
              </a:rPr>
              <a:t>current </a:t>
            </a:r>
            <a:r>
              <a:rPr lang="en-US" sz="2000" b="1" dirty="0" smtClean="0">
                <a:latin typeface="+mn-lt"/>
              </a:rPr>
              <a:t>RF into stack</a:t>
            </a:r>
            <a:endParaRPr lang="en-US" sz="2000" b="1" dirty="0">
              <a:latin typeface="+mn-lt"/>
            </a:endParaRPr>
          </a:p>
        </p:txBody>
      </p:sp>
      <p:sp>
        <p:nvSpPr>
          <p:cNvPr id="459921" name="AutoShape 145"/>
          <p:cNvSpPr>
            <a:spLocks noChangeArrowheads="1"/>
          </p:cNvSpPr>
          <p:nvPr/>
        </p:nvSpPr>
        <p:spPr bwMode="auto">
          <a:xfrm>
            <a:off x="4267200" y="4267200"/>
            <a:ext cx="2362200" cy="685800"/>
          </a:xfrm>
          <a:prstGeom prst="wedgeRoundRectCallout">
            <a:avLst>
              <a:gd name="adj1" fmla="val -65523"/>
              <a:gd name="adj2" fmla="val -282176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2000" b="1" dirty="0" smtClean="0">
                <a:latin typeface="+mn-lt"/>
              </a:rPr>
              <a:t>Exception detected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846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925" grpId="0" animBg="1"/>
      <p:bldP spid="459926" grpId="0" animBg="1"/>
      <p:bldP spid="4599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 Handling Precise Interrupts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34</a:t>
            </a:fld>
            <a:endParaRPr lang="zh-TW" altLang="zh-TW"/>
          </a:p>
        </p:txBody>
      </p:sp>
      <p:grpSp>
        <p:nvGrpSpPr>
          <p:cNvPr id="459779" name="Group 3"/>
          <p:cNvGrpSpPr>
            <a:grpSpLocks/>
          </p:cNvGrpSpPr>
          <p:nvPr/>
        </p:nvGrpSpPr>
        <p:grpSpPr bwMode="auto">
          <a:xfrm>
            <a:off x="1371600" y="1066800"/>
            <a:ext cx="6319838" cy="5029200"/>
            <a:chOff x="1056" y="672"/>
            <a:chExt cx="3981" cy="3168"/>
          </a:xfrm>
        </p:grpSpPr>
        <p:sp>
          <p:nvSpPr>
            <p:cNvPr id="459780" name="Text Box 4"/>
            <p:cNvSpPr txBox="1">
              <a:spLocks noChangeArrowheads="1"/>
            </p:cNvSpPr>
            <p:nvPr/>
          </p:nvSpPr>
          <p:spPr bwMode="auto">
            <a:xfrm>
              <a:off x="1056" y="91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V</a:t>
              </a:r>
            </a:p>
          </p:txBody>
        </p:sp>
        <p:sp>
          <p:nvSpPr>
            <p:cNvPr id="459781" name="Text Box 5"/>
            <p:cNvSpPr txBox="1">
              <a:spLocks noChangeArrowheads="1"/>
            </p:cNvSpPr>
            <p:nvPr/>
          </p:nvSpPr>
          <p:spPr bwMode="auto">
            <a:xfrm>
              <a:off x="3504" y="912"/>
              <a:ext cx="15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Data (physical register)</a:t>
              </a:r>
            </a:p>
          </p:txBody>
        </p:sp>
        <p:sp>
          <p:nvSpPr>
            <p:cNvPr id="459782" name="Text Box 6"/>
            <p:cNvSpPr txBox="1">
              <a:spLocks noChangeArrowheads="1"/>
            </p:cNvSpPr>
            <p:nvPr/>
          </p:nvSpPr>
          <p:spPr bwMode="auto">
            <a:xfrm>
              <a:off x="2304" y="768"/>
              <a:ext cx="45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Exp </a:t>
              </a:r>
            </a:p>
            <a:p>
              <a:pPr algn="l" eaLnBrk="0" hangingPunct="0"/>
              <a:r>
                <a:rPr lang="en-US" sz="1600" b="1"/>
                <a:t>event</a:t>
              </a:r>
            </a:p>
          </p:txBody>
        </p:sp>
        <p:sp>
          <p:nvSpPr>
            <p:cNvPr id="459783" name="Text Box 7"/>
            <p:cNvSpPr txBox="1">
              <a:spLocks noChangeArrowheads="1"/>
            </p:cNvSpPr>
            <p:nvPr/>
          </p:nvSpPr>
          <p:spPr bwMode="auto">
            <a:xfrm>
              <a:off x="2832" y="912"/>
              <a:ext cx="5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RegDst</a:t>
              </a:r>
            </a:p>
          </p:txBody>
        </p:sp>
        <p:sp>
          <p:nvSpPr>
            <p:cNvPr id="459784" name="Text Box 8"/>
            <p:cNvSpPr txBox="1">
              <a:spLocks noChangeArrowheads="1"/>
            </p:cNvSpPr>
            <p:nvPr/>
          </p:nvSpPr>
          <p:spPr bwMode="auto">
            <a:xfrm rot="-5400000">
              <a:off x="1193" y="823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Done?</a:t>
              </a:r>
            </a:p>
          </p:txBody>
        </p:sp>
        <p:sp>
          <p:nvSpPr>
            <p:cNvPr id="459785" name="Rectangle 9"/>
            <p:cNvSpPr>
              <a:spLocks noChangeArrowheads="1"/>
            </p:cNvSpPr>
            <p:nvPr/>
          </p:nvSpPr>
          <p:spPr bwMode="auto">
            <a:xfrm>
              <a:off x="2784" y="115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6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7" name="Rectangle 11"/>
            <p:cNvSpPr>
              <a:spLocks noChangeArrowheads="1"/>
            </p:cNvSpPr>
            <p:nvPr/>
          </p:nvSpPr>
          <p:spPr bwMode="auto">
            <a:xfrm>
              <a:off x="3357" y="115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8" name="Text Box 12"/>
            <p:cNvSpPr txBox="1">
              <a:spLocks noChangeArrowheads="1"/>
            </p:cNvSpPr>
            <p:nvPr/>
          </p:nvSpPr>
          <p:spPr bwMode="auto">
            <a:xfrm rot="-5400000">
              <a:off x="1056" y="816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Spec?</a:t>
              </a:r>
            </a:p>
          </p:txBody>
        </p:sp>
        <p:sp>
          <p:nvSpPr>
            <p:cNvPr id="459789" name="Rectangle 13"/>
            <p:cNvSpPr>
              <a:spLocks noChangeArrowheads="1"/>
            </p:cNvSpPr>
            <p:nvPr/>
          </p:nvSpPr>
          <p:spPr bwMode="auto">
            <a:xfrm>
              <a:off x="1248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0" name="Rectangle 14"/>
            <p:cNvSpPr>
              <a:spLocks noChangeArrowheads="1"/>
            </p:cNvSpPr>
            <p:nvPr/>
          </p:nvSpPr>
          <p:spPr bwMode="auto">
            <a:xfrm>
              <a:off x="2256" y="115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1" name="Rectangle 15"/>
            <p:cNvSpPr>
              <a:spLocks noChangeArrowheads="1"/>
            </p:cNvSpPr>
            <p:nvPr/>
          </p:nvSpPr>
          <p:spPr bwMode="auto">
            <a:xfrm>
              <a:off x="1392" y="115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2" name="Rectangle 16"/>
            <p:cNvSpPr>
              <a:spLocks noChangeArrowheads="1"/>
            </p:cNvSpPr>
            <p:nvPr/>
          </p:nvSpPr>
          <p:spPr bwMode="auto">
            <a:xfrm>
              <a:off x="1536" y="115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3" name="Text Box 17"/>
            <p:cNvSpPr txBox="1">
              <a:spLocks noChangeArrowheads="1"/>
            </p:cNvSpPr>
            <p:nvPr/>
          </p:nvSpPr>
          <p:spPr bwMode="auto">
            <a:xfrm>
              <a:off x="1723" y="892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PC</a:t>
              </a:r>
            </a:p>
          </p:txBody>
        </p:sp>
        <p:sp>
          <p:nvSpPr>
            <p:cNvPr id="459794" name="Rectangle 18"/>
            <p:cNvSpPr>
              <a:spLocks noChangeArrowheads="1"/>
            </p:cNvSpPr>
            <p:nvPr/>
          </p:nvSpPr>
          <p:spPr bwMode="auto">
            <a:xfrm>
              <a:off x="2784" y="134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5" name="Rectangle 19"/>
            <p:cNvSpPr>
              <a:spLocks noChangeArrowheads="1"/>
            </p:cNvSpPr>
            <p:nvPr/>
          </p:nvSpPr>
          <p:spPr bwMode="auto">
            <a:xfrm>
              <a:off x="1104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6" name="Rectangle 20"/>
            <p:cNvSpPr>
              <a:spLocks noChangeArrowheads="1"/>
            </p:cNvSpPr>
            <p:nvPr/>
          </p:nvSpPr>
          <p:spPr bwMode="auto">
            <a:xfrm>
              <a:off x="3357" y="134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7" name="Rectangle 21"/>
            <p:cNvSpPr>
              <a:spLocks noChangeArrowheads="1"/>
            </p:cNvSpPr>
            <p:nvPr/>
          </p:nvSpPr>
          <p:spPr bwMode="auto">
            <a:xfrm>
              <a:off x="1248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8" name="Rectangle 22"/>
            <p:cNvSpPr>
              <a:spLocks noChangeArrowheads="1"/>
            </p:cNvSpPr>
            <p:nvPr/>
          </p:nvSpPr>
          <p:spPr bwMode="auto">
            <a:xfrm>
              <a:off x="2256" y="134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9" name="Rectangle 23"/>
            <p:cNvSpPr>
              <a:spLocks noChangeArrowheads="1"/>
            </p:cNvSpPr>
            <p:nvPr/>
          </p:nvSpPr>
          <p:spPr bwMode="auto">
            <a:xfrm>
              <a:off x="1392" y="134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0" name="Rectangle 24"/>
            <p:cNvSpPr>
              <a:spLocks noChangeArrowheads="1"/>
            </p:cNvSpPr>
            <p:nvPr/>
          </p:nvSpPr>
          <p:spPr bwMode="auto">
            <a:xfrm>
              <a:off x="1536" y="134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1" name="Rectangle 25"/>
            <p:cNvSpPr>
              <a:spLocks noChangeArrowheads="1"/>
            </p:cNvSpPr>
            <p:nvPr/>
          </p:nvSpPr>
          <p:spPr bwMode="auto">
            <a:xfrm>
              <a:off x="2784" y="153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2" name="Rectangle 26"/>
            <p:cNvSpPr>
              <a:spLocks noChangeArrowheads="1"/>
            </p:cNvSpPr>
            <p:nvPr/>
          </p:nvSpPr>
          <p:spPr bwMode="auto">
            <a:xfrm>
              <a:off x="1104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3" name="Rectangle 27"/>
            <p:cNvSpPr>
              <a:spLocks noChangeArrowheads="1"/>
            </p:cNvSpPr>
            <p:nvPr/>
          </p:nvSpPr>
          <p:spPr bwMode="auto">
            <a:xfrm>
              <a:off x="3357" y="153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4" name="Rectangle 28"/>
            <p:cNvSpPr>
              <a:spLocks noChangeArrowheads="1"/>
            </p:cNvSpPr>
            <p:nvPr/>
          </p:nvSpPr>
          <p:spPr bwMode="auto">
            <a:xfrm>
              <a:off x="1248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5" name="Rectangle 29"/>
            <p:cNvSpPr>
              <a:spLocks noChangeArrowheads="1"/>
            </p:cNvSpPr>
            <p:nvPr/>
          </p:nvSpPr>
          <p:spPr bwMode="auto">
            <a:xfrm>
              <a:off x="2256" y="153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6" name="Rectangle 30"/>
            <p:cNvSpPr>
              <a:spLocks noChangeArrowheads="1"/>
            </p:cNvSpPr>
            <p:nvPr/>
          </p:nvSpPr>
          <p:spPr bwMode="auto">
            <a:xfrm>
              <a:off x="1392" y="153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7" name="Rectangle 31"/>
            <p:cNvSpPr>
              <a:spLocks noChangeArrowheads="1"/>
            </p:cNvSpPr>
            <p:nvPr/>
          </p:nvSpPr>
          <p:spPr bwMode="auto">
            <a:xfrm>
              <a:off x="1536" y="153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8" name="Rectangle 32"/>
            <p:cNvSpPr>
              <a:spLocks noChangeArrowheads="1"/>
            </p:cNvSpPr>
            <p:nvPr/>
          </p:nvSpPr>
          <p:spPr bwMode="auto">
            <a:xfrm>
              <a:off x="2784" y="172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9" name="Rectangle 33"/>
            <p:cNvSpPr>
              <a:spLocks noChangeArrowheads="1"/>
            </p:cNvSpPr>
            <p:nvPr/>
          </p:nvSpPr>
          <p:spPr bwMode="auto">
            <a:xfrm>
              <a:off x="1104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0" name="Rectangle 34"/>
            <p:cNvSpPr>
              <a:spLocks noChangeArrowheads="1"/>
            </p:cNvSpPr>
            <p:nvPr/>
          </p:nvSpPr>
          <p:spPr bwMode="auto">
            <a:xfrm>
              <a:off x="3357" y="172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1" name="Rectangle 35"/>
            <p:cNvSpPr>
              <a:spLocks noChangeArrowheads="1"/>
            </p:cNvSpPr>
            <p:nvPr/>
          </p:nvSpPr>
          <p:spPr bwMode="auto">
            <a:xfrm>
              <a:off x="1248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2" name="Rectangle 36"/>
            <p:cNvSpPr>
              <a:spLocks noChangeArrowheads="1"/>
            </p:cNvSpPr>
            <p:nvPr/>
          </p:nvSpPr>
          <p:spPr bwMode="auto">
            <a:xfrm>
              <a:off x="2256" y="172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3" name="Rectangle 37"/>
            <p:cNvSpPr>
              <a:spLocks noChangeArrowheads="1"/>
            </p:cNvSpPr>
            <p:nvPr/>
          </p:nvSpPr>
          <p:spPr bwMode="auto">
            <a:xfrm>
              <a:off x="1392" y="172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4" name="Rectangle 38"/>
            <p:cNvSpPr>
              <a:spLocks noChangeArrowheads="1"/>
            </p:cNvSpPr>
            <p:nvPr/>
          </p:nvSpPr>
          <p:spPr bwMode="auto">
            <a:xfrm>
              <a:off x="1536" y="172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5" name="Rectangle 39"/>
            <p:cNvSpPr>
              <a:spLocks noChangeArrowheads="1"/>
            </p:cNvSpPr>
            <p:nvPr/>
          </p:nvSpPr>
          <p:spPr bwMode="auto">
            <a:xfrm>
              <a:off x="2784" y="1920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6" name="Rectangle 40"/>
            <p:cNvSpPr>
              <a:spLocks noChangeArrowheads="1"/>
            </p:cNvSpPr>
            <p:nvPr/>
          </p:nvSpPr>
          <p:spPr bwMode="auto">
            <a:xfrm>
              <a:off x="1104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7" name="Rectangle 41"/>
            <p:cNvSpPr>
              <a:spLocks noChangeArrowheads="1"/>
            </p:cNvSpPr>
            <p:nvPr/>
          </p:nvSpPr>
          <p:spPr bwMode="auto">
            <a:xfrm>
              <a:off x="3357" y="1920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600" b="1"/>
            </a:p>
          </p:txBody>
        </p:sp>
        <p:sp>
          <p:nvSpPr>
            <p:cNvPr id="459818" name="Rectangle 42"/>
            <p:cNvSpPr>
              <a:spLocks noChangeArrowheads="1"/>
            </p:cNvSpPr>
            <p:nvPr/>
          </p:nvSpPr>
          <p:spPr bwMode="auto">
            <a:xfrm>
              <a:off x="1248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19" name="Rectangle 43"/>
            <p:cNvSpPr>
              <a:spLocks noChangeArrowheads="1"/>
            </p:cNvSpPr>
            <p:nvPr/>
          </p:nvSpPr>
          <p:spPr bwMode="auto">
            <a:xfrm>
              <a:off x="2256" y="1920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0" name="Rectangle 44"/>
            <p:cNvSpPr>
              <a:spLocks noChangeArrowheads="1"/>
            </p:cNvSpPr>
            <p:nvPr/>
          </p:nvSpPr>
          <p:spPr bwMode="auto">
            <a:xfrm>
              <a:off x="1392" y="1920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1" name="Rectangle 45"/>
            <p:cNvSpPr>
              <a:spLocks noChangeArrowheads="1"/>
            </p:cNvSpPr>
            <p:nvPr/>
          </p:nvSpPr>
          <p:spPr bwMode="auto">
            <a:xfrm>
              <a:off x="1536" y="1920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2" name="Rectangle 46"/>
            <p:cNvSpPr>
              <a:spLocks noChangeArrowheads="1"/>
            </p:cNvSpPr>
            <p:nvPr/>
          </p:nvSpPr>
          <p:spPr bwMode="auto">
            <a:xfrm>
              <a:off x="2784" y="2112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3" name="Rectangle 47"/>
            <p:cNvSpPr>
              <a:spLocks noChangeArrowheads="1"/>
            </p:cNvSpPr>
            <p:nvPr/>
          </p:nvSpPr>
          <p:spPr bwMode="auto">
            <a:xfrm>
              <a:off x="1104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4" name="Rectangle 48"/>
            <p:cNvSpPr>
              <a:spLocks noChangeArrowheads="1"/>
            </p:cNvSpPr>
            <p:nvPr/>
          </p:nvSpPr>
          <p:spPr bwMode="auto">
            <a:xfrm>
              <a:off x="3357" y="2112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5" name="Rectangle 49"/>
            <p:cNvSpPr>
              <a:spLocks noChangeArrowheads="1"/>
            </p:cNvSpPr>
            <p:nvPr/>
          </p:nvSpPr>
          <p:spPr bwMode="auto">
            <a:xfrm>
              <a:off x="1248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6" name="Rectangle 50"/>
            <p:cNvSpPr>
              <a:spLocks noChangeArrowheads="1"/>
            </p:cNvSpPr>
            <p:nvPr/>
          </p:nvSpPr>
          <p:spPr bwMode="auto">
            <a:xfrm>
              <a:off x="2256" y="2112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7" name="Rectangle 51"/>
            <p:cNvSpPr>
              <a:spLocks noChangeArrowheads="1"/>
            </p:cNvSpPr>
            <p:nvPr/>
          </p:nvSpPr>
          <p:spPr bwMode="auto">
            <a:xfrm>
              <a:off x="1392" y="2112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8" name="Rectangle 52"/>
            <p:cNvSpPr>
              <a:spLocks noChangeArrowheads="1"/>
            </p:cNvSpPr>
            <p:nvPr/>
          </p:nvSpPr>
          <p:spPr bwMode="auto">
            <a:xfrm>
              <a:off x="1536" y="2112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29" name="Rectangle 53"/>
            <p:cNvSpPr>
              <a:spLocks noChangeArrowheads="1"/>
            </p:cNvSpPr>
            <p:nvPr/>
          </p:nvSpPr>
          <p:spPr bwMode="auto">
            <a:xfrm>
              <a:off x="2784" y="230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0" name="Rectangle 54"/>
            <p:cNvSpPr>
              <a:spLocks noChangeArrowheads="1"/>
            </p:cNvSpPr>
            <p:nvPr/>
          </p:nvSpPr>
          <p:spPr bwMode="auto">
            <a:xfrm>
              <a:off x="1104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1" name="Rectangle 55"/>
            <p:cNvSpPr>
              <a:spLocks noChangeArrowheads="1"/>
            </p:cNvSpPr>
            <p:nvPr/>
          </p:nvSpPr>
          <p:spPr bwMode="auto">
            <a:xfrm>
              <a:off x="3357" y="230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2" name="Rectangle 56"/>
            <p:cNvSpPr>
              <a:spLocks noChangeArrowheads="1"/>
            </p:cNvSpPr>
            <p:nvPr/>
          </p:nvSpPr>
          <p:spPr bwMode="auto">
            <a:xfrm>
              <a:off x="1248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3" name="Rectangle 57"/>
            <p:cNvSpPr>
              <a:spLocks noChangeArrowheads="1"/>
            </p:cNvSpPr>
            <p:nvPr/>
          </p:nvSpPr>
          <p:spPr bwMode="auto">
            <a:xfrm>
              <a:off x="2256" y="230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4" name="Rectangle 58"/>
            <p:cNvSpPr>
              <a:spLocks noChangeArrowheads="1"/>
            </p:cNvSpPr>
            <p:nvPr/>
          </p:nvSpPr>
          <p:spPr bwMode="auto">
            <a:xfrm>
              <a:off x="1392" y="230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5" name="Rectangle 59"/>
            <p:cNvSpPr>
              <a:spLocks noChangeArrowheads="1"/>
            </p:cNvSpPr>
            <p:nvPr/>
          </p:nvSpPr>
          <p:spPr bwMode="auto">
            <a:xfrm>
              <a:off x="1536" y="230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6" name="Rectangle 60"/>
            <p:cNvSpPr>
              <a:spLocks noChangeArrowheads="1"/>
            </p:cNvSpPr>
            <p:nvPr/>
          </p:nvSpPr>
          <p:spPr bwMode="auto">
            <a:xfrm>
              <a:off x="2784" y="2496"/>
              <a:ext cx="573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7" name="Rectangle 61"/>
            <p:cNvSpPr>
              <a:spLocks noChangeArrowheads="1"/>
            </p:cNvSpPr>
            <p:nvPr/>
          </p:nvSpPr>
          <p:spPr bwMode="auto">
            <a:xfrm>
              <a:off x="1104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8" name="Rectangle 62"/>
            <p:cNvSpPr>
              <a:spLocks noChangeArrowheads="1"/>
            </p:cNvSpPr>
            <p:nvPr/>
          </p:nvSpPr>
          <p:spPr bwMode="auto">
            <a:xfrm>
              <a:off x="3357" y="2496"/>
              <a:ext cx="158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39" name="Rectangle 63"/>
            <p:cNvSpPr>
              <a:spLocks noChangeArrowheads="1"/>
            </p:cNvSpPr>
            <p:nvPr/>
          </p:nvSpPr>
          <p:spPr bwMode="auto">
            <a:xfrm>
              <a:off x="1248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0" name="Rectangle 64"/>
            <p:cNvSpPr>
              <a:spLocks noChangeArrowheads="1"/>
            </p:cNvSpPr>
            <p:nvPr/>
          </p:nvSpPr>
          <p:spPr bwMode="auto">
            <a:xfrm>
              <a:off x="2256" y="2496"/>
              <a:ext cx="528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1" name="Rectangle 65"/>
            <p:cNvSpPr>
              <a:spLocks noChangeArrowheads="1"/>
            </p:cNvSpPr>
            <p:nvPr/>
          </p:nvSpPr>
          <p:spPr bwMode="auto">
            <a:xfrm>
              <a:off x="1392" y="2496"/>
              <a:ext cx="144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2" name="Rectangle 66"/>
            <p:cNvSpPr>
              <a:spLocks noChangeArrowheads="1"/>
            </p:cNvSpPr>
            <p:nvPr/>
          </p:nvSpPr>
          <p:spPr bwMode="auto">
            <a:xfrm>
              <a:off x="1536" y="2496"/>
              <a:ext cx="720" cy="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3" name="Rectangle 67"/>
            <p:cNvSpPr>
              <a:spLocks noChangeArrowheads="1"/>
            </p:cNvSpPr>
            <p:nvPr/>
          </p:nvSpPr>
          <p:spPr bwMode="auto">
            <a:xfrm>
              <a:off x="2784" y="3264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4" name="Rectangle 68"/>
            <p:cNvSpPr>
              <a:spLocks noChangeArrowheads="1"/>
            </p:cNvSpPr>
            <p:nvPr/>
          </p:nvSpPr>
          <p:spPr bwMode="auto">
            <a:xfrm>
              <a:off x="1104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5" name="Rectangle 69"/>
            <p:cNvSpPr>
              <a:spLocks noChangeArrowheads="1"/>
            </p:cNvSpPr>
            <p:nvPr/>
          </p:nvSpPr>
          <p:spPr bwMode="auto">
            <a:xfrm>
              <a:off x="3357" y="3264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6" name="Rectangle 70"/>
            <p:cNvSpPr>
              <a:spLocks noChangeArrowheads="1"/>
            </p:cNvSpPr>
            <p:nvPr/>
          </p:nvSpPr>
          <p:spPr bwMode="auto">
            <a:xfrm>
              <a:off x="1248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7" name="Rectangle 71"/>
            <p:cNvSpPr>
              <a:spLocks noChangeArrowheads="1"/>
            </p:cNvSpPr>
            <p:nvPr/>
          </p:nvSpPr>
          <p:spPr bwMode="auto">
            <a:xfrm>
              <a:off x="2256" y="3264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8" name="Rectangle 72"/>
            <p:cNvSpPr>
              <a:spLocks noChangeArrowheads="1"/>
            </p:cNvSpPr>
            <p:nvPr/>
          </p:nvSpPr>
          <p:spPr bwMode="auto">
            <a:xfrm>
              <a:off x="1392" y="3264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49" name="Rectangle 73"/>
            <p:cNvSpPr>
              <a:spLocks noChangeArrowheads="1"/>
            </p:cNvSpPr>
            <p:nvPr/>
          </p:nvSpPr>
          <p:spPr bwMode="auto">
            <a:xfrm>
              <a:off x="1536" y="3264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0" name="Rectangle 74"/>
            <p:cNvSpPr>
              <a:spLocks noChangeArrowheads="1"/>
            </p:cNvSpPr>
            <p:nvPr/>
          </p:nvSpPr>
          <p:spPr bwMode="auto">
            <a:xfrm>
              <a:off x="2784" y="3456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1" name="Rectangle 75"/>
            <p:cNvSpPr>
              <a:spLocks noChangeArrowheads="1"/>
            </p:cNvSpPr>
            <p:nvPr/>
          </p:nvSpPr>
          <p:spPr bwMode="auto">
            <a:xfrm>
              <a:off x="1104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2" name="Rectangle 76"/>
            <p:cNvSpPr>
              <a:spLocks noChangeArrowheads="1"/>
            </p:cNvSpPr>
            <p:nvPr/>
          </p:nvSpPr>
          <p:spPr bwMode="auto">
            <a:xfrm>
              <a:off x="3357" y="3456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3" name="Rectangle 77"/>
            <p:cNvSpPr>
              <a:spLocks noChangeArrowheads="1"/>
            </p:cNvSpPr>
            <p:nvPr/>
          </p:nvSpPr>
          <p:spPr bwMode="auto">
            <a:xfrm>
              <a:off x="1248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4" name="Rectangle 78"/>
            <p:cNvSpPr>
              <a:spLocks noChangeArrowheads="1"/>
            </p:cNvSpPr>
            <p:nvPr/>
          </p:nvSpPr>
          <p:spPr bwMode="auto">
            <a:xfrm>
              <a:off x="2256" y="3456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5" name="Rectangle 79"/>
            <p:cNvSpPr>
              <a:spLocks noChangeArrowheads="1"/>
            </p:cNvSpPr>
            <p:nvPr/>
          </p:nvSpPr>
          <p:spPr bwMode="auto">
            <a:xfrm>
              <a:off x="1392" y="3456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6" name="Rectangle 80"/>
            <p:cNvSpPr>
              <a:spLocks noChangeArrowheads="1"/>
            </p:cNvSpPr>
            <p:nvPr/>
          </p:nvSpPr>
          <p:spPr bwMode="auto">
            <a:xfrm>
              <a:off x="1536" y="3456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7" name="Rectangle 81"/>
            <p:cNvSpPr>
              <a:spLocks noChangeArrowheads="1"/>
            </p:cNvSpPr>
            <p:nvPr/>
          </p:nvSpPr>
          <p:spPr bwMode="auto">
            <a:xfrm>
              <a:off x="2784" y="3648"/>
              <a:ext cx="573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8" name="Rectangle 82"/>
            <p:cNvSpPr>
              <a:spLocks noChangeArrowheads="1"/>
            </p:cNvSpPr>
            <p:nvPr/>
          </p:nvSpPr>
          <p:spPr bwMode="auto">
            <a:xfrm>
              <a:off x="1104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59" name="Rectangle 83"/>
            <p:cNvSpPr>
              <a:spLocks noChangeArrowheads="1"/>
            </p:cNvSpPr>
            <p:nvPr/>
          </p:nvSpPr>
          <p:spPr bwMode="auto">
            <a:xfrm>
              <a:off x="3357" y="3648"/>
              <a:ext cx="158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60" name="Rectangle 84"/>
            <p:cNvSpPr>
              <a:spLocks noChangeArrowheads="1"/>
            </p:cNvSpPr>
            <p:nvPr/>
          </p:nvSpPr>
          <p:spPr bwMode="auto">
            <a:xfrm>
              <a:off x="1248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61" name="Rectangle 85"/>
            <p:cNvSpPr>
              <a:spLocks noChangeArrowheads="1"/>
            </p:cNvSpPr>
            <p:nvPr/>
          </p:nvSpPr>
          <p:spPr bwMode="auto">
            <a:xfrm>
              <a:off x="2256" y="3648"/>
              <a:ext cx="528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62" name="Rectangle 86"/>
            <p:cNvSpPr>
              <a:spLocks noChangeArrowheads="1"/>
            </p:cNvSpPr>
            <p:nvPr/>
          </p:nvSpPr>
          <p:spPr bwMode="auto">
            <a:xfrm>
              <a:off x="1392" y="3648"/>
              <a:ext cx="14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63" name="Rectangle 87"/>
            <p:cNvSpPr>
              <a:spLocks noChangeArrowheads="1"/>
            </p:cNvSpPr>
            <p:nvPr/>
          </p:nvSpPr>
          <p:spPr bwMode="auto">
            <a:xfrm>
              <a:off x="1536" y="3648"/>
              <a:ext cx="720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71" name="Text Box 95"/>
            <p:cNvSpPr txBox="1">
              <a:spLocks noChangeArrowheads="1"/>
            </p:cNvSpPr>
            <p:nvPr/>
          </p:nvSpPr>
          <p:spPr bwMode="auto">
            <a:xfrm>
              <a:off x="1824" y="2399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  <p:sp>
          <p:nvSpPr>
            <p:cNvPr id="459872" name="Text Box 96"/>
            <p:cNvSpPr txBox="1">
              <a:spLocks noChangeArrowheads="1"/>
            </p:cNvSpPr>
            <p:nvPr/>
          </p:nvSpPr>
          <p:spPr bwMode="auto">
            <a:xfrm>
              <a:off x="4094" y="2400"/>
              <a:ext cx="17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  <a:p>
              <a:pPr algn="l" eaLnBrk="0" hangingPunct="0"/>
              <a:r>
                <a:rPr lang="en-US" sz="2800" b="1"/>
                <a:t>.</a:t>
              </a:r>
            </a:p>
          </p:txBody>
        </p:sp>
      </p:grpSp>
      <p:sp>
        <p:nvSpPr>
          <p:cNvPr id="459873" name="Text Box 97"/>
          <p:cNvSpPr txBox="1">
            <a:spLocks noChangeArrowheads="1"/>
          </p:cNvSpPr>
          <p:nvPr/>
        </p:nvSpPr>
        <p:spPr bwMode="auto">
          <a:xfrm>
            <a:off x="1447800" y="1828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874" name="Text Box 98"/>
          <p:cNvSpPr txBox="1">
            <a:spLocks noChangeArrowheads="1"/>
          </p:cNvSpPr>
          <p:nvPr/>
        </p:nvSpPr>
        <p:spPr bwMode="auto">
          <a:xfrm>
            <a:off x="14478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9875" name="Text Box 99"/>
          <p:cNvSpPr txBox="1">
            <a:spLocks noChangeArrowheads="1"/>
          </p:cNvSpPr>
          <p:nvPr/>
        </p:nvSpPr>
        <p:spPr bwMode="auto">
          <a:xfrm>
            <a:off x="167640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876" name="Text Box 100"/>
          <p:cNvSpPr txBox="1">
            <a:spLocks noChangeArrowheads="1"/>
          </p:cNvSpPr>
          <p:nvPr/>
        </p:nvSpPr>
        <p:spPr bwMode="auto">
          <a:xfrm>
            <a:off x="1885950" y="24066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877" name="Text Box 101"/>
          <p:cNvSpPr txBox="1">
            <a:spLocks noChangeArrowheads="1"/>
          </p:cNvSpPr>
          <p:nvPr/>
        </p:nvSpPr>
        <p:spPr bwMode="auto">
          <a:xfrm>
            <a:off x="2286000" y="23907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xA008</a:t>
            </a:r>
          </a:p>
        </p:txBody>
      </p:sp>
      <p:sp>
        <p:nvSpPr>
          <p:cNvPr id="459878" name="Text Box 102"/>
          <p:cNvSpPr txBox="1">
            <a:spLocks noChangeArrowheads="1"/>
          </p:cNvSpPr>
          <p:nvPr/>
        </p:nvSpPr>
        <p:spPr bwMode="auto">
          <a:xfrm>
            <a:off x="3352800" y="2406650"/>
            <a:ext cx="6335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459879" name="Text Box 103"/>
          <p:cNvSpPr txBox="1">
            <a:spLocks noChangeArrowheads="1"/>
          </p:cNvSpPr>
          <p:nvPr/>
        </p:nvSpPr>
        <p:spPr bwMode="auto">
          <a:xfrm>
            <a:off x="4348163" y="2406650"/>
            <a:ext cx="566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FR1</a:t>
            </a:r>
          </a:p>
        </p:txBody>
      </p:sp>
      <p:sp>
        <p:nvSpPr>
          <p:cNvPr id="459880" name="Text Box 104"/>
          <p:cNvSpPr txBox="1">
            <a:spLocks noChangeArrowheads="1"/>
          </p:cNvSpPr>
          <p:nvPr/>
        </p:nvSpPr>
        <p:spPr bwMode="auto">
          <a:xfrm>
            <a:off x="7620000" y="2406650"/>
            <a:ext cx="140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FR1=FR2/0.0</a:t>
            </a:r>
          </a:p>
        </p:txBody>
      </p:sp>
      <p:grpSp>
        <p:nvGrpSpPr>
          <p:cNvPr id="459881" name="Group 105"/>
          <p:cNvGrpSpPr>
            <a:grpSpLocks/>
          </p:cNvGrpSpPr>
          <p:nvPr/>
        </p:nvGrpSpPr>
        <p:grpSpPr bwMode="auto">
          <a:xfrm>
            <a:off x="379413" y="3625850"/>
            <a:ext cx="1068387" cy="336550"/>
            <a:chOff x="239" y="1708"/>
            <a:chExt cx="673" cy="212"/>
          </a:xfrm>
        </p:grpSpPr>
        <p:sp>
          <p:nvSpPr>
            <p:cNvPr id="459882" name="Text Box 106"/>
            <p:cNvSpPr txBox="1">
              <a:spLocks noChangeArrowheads="1"/>
            </p:cNvSpPr>
            <p:nvPr/>
          </p:nvSpPr>
          <p:spPr bwMode="auto">
            <a:xfrm>
              <a:off x="239" y="1708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Tail</a:t>
              </a:r>
            </a:p>
          </p:txBody>
        </p:sp>
        <p:sp>
          <p:nvSpPr>
            <p:cNvPr id="459883" name="Line 107"/>
            <p:cNvSpPr>
              <a:spLocks noChangeShapeType="1"/>
            </p:cNvSpPr>
            <p:nvPr/>
          </p:nvSpPr>
          <p:spPr bwMode="auto">
            <a:xfrm>
              <a:off x="576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59884" name="Text Box 108"/>
          <p:cNvSpPr txBox="1">
            <a:spLocks noChangeArrowheads="1"/>
          </p:cNvSpPr>
          <p:nvPr/>
        </p:nvSpPr>
        <p:spPr bwMode="auto">
          <a:xfrm>
            <a:off x="14573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9885" name="Text Box 109"/>
          <p:cNvSpPr txBox="1">
            <a:spLocks noChangeArrowheads="1"/>
          </p:cNvSpPr>
          <p:nvPr/>
        </p:nvSpPr>
        <p:spPr bwMode="auto">
          <a:xfrm>
            <a:off x="1685925" y="2725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886" name="Text Box 110"/>
          <p:cNvSpPr txBox="1">
            <a:spLocks noChangeArrowheads="1"/>
          </p:cNvSpPr>
          <p:nvPr/>
        </p:nvSpPr>
        <p:spPr bwMode="auto">
          <a:xfrm>
            <a:off x="1895475" y="2725738"/>
            <a:ext cx="2968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9887" name="Text Box 111"/>
          <p:cNvSpPr txBox="1">
            <a:spLocks noChangeArrowheads="1"/>
          </p:cNvSpPr>
          <p:nvPr/>
        </p:nvSpPr>
        <p:spPr bwMode="auto">
          <a:xfrm>
            <a:off x="2295525" y="2709863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xA00C</a:t>
            </a:r>
          </a:p>
        </p:txBody>
      </p:sp>
      <p:sp>
        <p:nvSpPr>
          <p:cNvPr id="459888" name="Text Box 112"/>
          <p:cNvSpPr txBox="1">
            <a:spLocks noChangeArrowheads="1"/>
          </p:cNvSpPr>
          <p:nvPr/>
        </p:nvSpPr>
        <p:spPr bwMode="auto">
          <a:xfrm>
            <a:off x="3362325" y="2725738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9889" name="Text Box 113"/>
          <p:cNvSpPr txBox="1">
            <a:spLocks noChangeArrowheads="1"/>
          </p:cNvSpPr>
          <p:nvPr/>
        </p:nvSpPr>
        <p:spPr bwMode="auto">
          <a:xfrm>
            <a:off x="4357688" y="27257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R3</a:t>
            </a:r>
          </a:p>
        </p:txBody>
      </p:sp>
      <p:sp>
        <p:nvSpPr>
          <p:cNvPr id="459890" name="Text Box 114"/>
          <p:cNvSpPr txBox="1">
            <a:spLocks noChangeArrowheads="1"/>
          </p:cNvSpPr>
          <p:nvPr/>
        </p:nvSpPr>
        <p:spPr bwMode="auto">
          <a:xfrm>
            <a:off x="7772400" y="2711450"/>
            <a:ext cx="12137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 dirty="0"/>
              <a:t>R3=R3+1</a:t>
            </a:r>
          </a:p>
        </p:txBody>
      </p:sp>
      <p:sp>
        <p:nvSpPr>
          <p:cNvPr id="459891" name="Text Box 115"/>
          <p:cNvSpPr txBox="1">
            <a:spLocks noChangeArrowheads="1"/>
          </p:cNvSpPr>
          <p:nvPr/>
        </p:nvSpPr>
        <p:spPr bwMode="auto">
          <a:xfrm>
            <a:off x="14478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9892" name="Text Box 116"/>
          <p:cNvSpPr txBox="1">
            <a:spLocks noChangeArrowheads="1"/>
          </p:cNvSpPr>
          <p:nvPr/>
        </p:nvSpPr>
        <p:spPr bwMode="auto">
          <a:xfrm>
            <a:off x="1676400" y="3016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893" name="Text Box 117"/>
          <p:cNvSpPr txBox="1">
            <a:spLocks noChangeArrowheads="1"/>
          </p:cNvSpPr>
          <p:nvPr/>
        </p:nvSpPr>
        <p:spPr bwMode="auto">
          <a:xfrm>
            <a:off x="1885950" y="3016250"/>
            <a:ext cx="2968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9894" name="Text Box 118"/>
          <p:cNvSpPr txBox="1">
            <a:spLocks noChangeArrowheads="1"/>
          </p:cNvSpPr>
          <p:nvPr/>
        </p:nvSpPr>
        <p:spPr bwMode="auto">
          <a:xfrm>
            <a:off x="2286000" y="30003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xA010</a:t>
            </a:r>
          </a:p>
        </p:txBody>
      </p:sp>
      <p:sp>
        <p:nvSpPr>
          <p:cNvPr id="459895" name="Text Box 119"/>
          <p:cNvSpPr txBox="1">
            <a:spLocks noChangeArrowheads="1"/>
          </p:cNvSpPr>
          <p:nvPr/>
        </p:nvSpPr>
        <p:spPr bwMode="auto">
          <a:xfrm>
            <a:off x="3352800" y="301625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0000</a:t>
            </a:r>
          </a:p>
        </p:txBody>
      </p:sp>
      <p:sp>
        <p:nvSpPr>
          <p:cNvPr id="459896" name="Text Box 120"/>
          <p:cNvSpPr txBox="1">
            <a:spLocks noChangeArrowheads="1"/>
          </p:cNvSpPr>
          <p:nvPr/>
        </p:nvSpPr>
        <p:spPr bwMode="auto">
          <a:xfrm>
            <a:off x="4348163" y="30162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R4</a:t>
            </a:r>
          </a:p>
        </p:txBody>
      </p:sp>
      <p:sp>
        <p:nvSpPr>
          <p:cNvPr id="459898" name="Text Box 122"/>
          <p:cNvSpPr txBox="1">
            <a:spLocks noChangeArrowheads="1"/>
          </p:cNvSpPr>
          <p:nvPr/>
        </p:nvSpPr>
        <p:spPr bwMode="auto">
          <a:xfrm>
            <a:off x="7626350" y="3016250"/>
            <a:ext cx="13596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   R4=R4*2</a:t>
            </a:r>
          </a:p>
        </p:txBody>
      </p:sp>
      <p:sp>
        <p:nvSpPr>
          <p:cNvPr id="459900" name="Text Box 124"/>
          <p:cNvSpPr txBox="1">
            <a:spLocks noChangeArrowheads="1"/>
          </p:cNvSpPr>
          <p:nvPr/>
        </p:nvSpPr>
        <p:spPr bwMode="auto">
          <a:xfrm>
            <a:off x="144780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1</a:t>
            </a:r>
          </a:p>
        </p:txBody>
      </p:sp>
      <p:sp>
        <p:nvSpPr>
          <p:cNvPr id="459901" name="Text Box 125"/>
          <p:cNvSpPr txBox="1">
            <a:spLocks noChangeArrowheads="1"/>
          </p:cNvSpPr>
          <p:nvPr/>
        </p:nvSpPr>
        <p:spPr bwMode="auto">
          <a:xfrm>
            <a:off x="167640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902" name="Text Box 126"/>
          <p:cNvSpPr txBox="1">
            <a:spLocks noChangeArrowheads="1"/>
          </p:cNvSpPr>
          <p:nvPr/>
        </p:nvSpPr>
        <p:spPr bwMode="auto">
          <a:xfrm>
            <a:off x="1885950" y="3321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903" name="Text Box 127"/>
          <p:cNvSpPr txBox="1">
            <a:spLocks noChangeArrowheads="1"/>
          </p:cNvSpPr>
          <p:nvPr/>
        </p:nvSpPr>
        <p:spPr bwMode="auto">
          <a:xfrm>
            <a:off x="2286000" y="330517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xA014</a:t>
            </a:r>
          </a:p>
        </p:txBody>
      </p:sp>
      <p:sp>
        <p:nvSpPr>
          <p:cNvPr id="459904" name="Text Box 128"/>
          <p:cNvSpPr txBox="1">
            <a:spLocks noChangeArrowheads="1"/>
          </p:cNvSpPr>
          <p:nvPr/>
        </p:nvSpPr>
        <p:spPr bwMode="auto">
          <a:xfrm>
            <a:off x="3352800" y="3321050"/>
            <a:ext cx="6335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 smtClean="0"/>
              <a:t>0000</a:t>
            </a:r>
            <a:endParaRPr lang="en-US" sz="1600" dirty="0"/>
          </a:p>
        </p:txBody>
      </p:sp>
      <p:sp>
        <p:nvSpPr>
          <p:cNvPr id="459905" name="Text Box 129"/>
          <p:cNvSpPr txBox="1">
            <a:spLocks noChangeArrowheads="1"/>
          </p:cNvSpPr>
          <p:nvPr/>
        </p:nvSpPr>
        <p:spPr bwMode="auto">
          <a:xfrm>
            <a:off x="4348163" y="3321050"/>
            <a:ext cx="566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FR4</a:t>
            </a:r>
          </a:p>
        </p:txBody>
      </p:sp>
      <p:grpSp>
        <p:nvGrpSpPr>
          <p:cNvPr id="459917" name="Group 141"/>
          <p:cNvGrpSpPr>
            <a:grpSpLocks/>
          </p:cNvGrpSpPr>
          <p:nvPr/>
        </p:nvGrpSpPr>
        <p:grpSpPr bwMode="auto">
          <a:xfrm>
            <a:off x="319088" y="2362200"/>
            <a:ext cx="1219200" cy="336550"/>
            <a:chOff x="192" y="1104"/>
            <a:chExt cx="768" cy="212"/>
          </a:xfrm>
        </p:grpSpPr>
        <p:sp>
          <p:nvSpPr>
            <p:cNvPr id="459918" name="Line 142"/>
            <p:cNvSpPr>
              <a:spLocks noChangeShapeType="1"/>
            </p:cNvSpPr>
            <p:nvPr/>
          </p:nvSpPr>
          <p:spPr bwMode="auto">
            <a:xfrm>
              <a:off x="576" y="12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9919" name="Text Box 143"/>
            <p:cNvSpPr txBox="1">
              <a:spLocks noChangeArrowheads="1"/>
            </p:cNvSpPr>
            <p:nvPr/>
          </p:nvSpPr>
          <p:spPr bwMode="auto">
            <a:xfrm>
              <a:off x="192" y="1104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1600" b="1"/>
                <a:t>Head </a:t>
              </a:r>
            </a:p>
          </p:txBody>
        </p:sp>
      </p:grpSp>
      <p:sp>
        <p:nvSpPr>
          <p:cNvPr id="459920" name="Text Box 144"/>
          <p:cNvSpPr txBox="1">
            <a:spLocks noChangeArrowheads="1"/>
          </p:cNvSpPr>
          <p:nvPr/>
        </p:nvSpPr>
        <p:spPr bwMode="auto">
          <a:xfrm>
            <a:off x="1447800" y="21050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/>
              <a:t>0</a:t>
            </a:r>
          </a:p>
        </p:txBody>
      </p:sp>
      <p:sp>
        <p:nvSpPr>
          <p:cNvPr id="459927" name="Rectangle 151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9928" name="Text Box 152"/>
          <p:cNvSpPr txBox="1">
            <a:spLocks noChangeArrowheads="1"/>
          </p:cNvSpPr>
          <p:nvPr/>
        </p:nvSpPr>
        <p:spPr bwMode="auto">
          <a:xfrm>
            <a:off x="7680325" y="41148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R1</a:t>
            </a:r>
          </a:p>
        </p:txBody>
      </p:sp>
      <p:sp>
        <p:nvSpPr>
          <p:cNvPr id="459929" name="Rectangle 153"/>
          <p:cNvSpPr>
            <a:spLocks noChangeArrowheads="1"/>
          </p:cNvSpPr>
          <p:nvPr/>
        </p:nvSpPr>
        <p:spPr bwMode="auto">
          <a:xfrm>
            <a:off x="8077200" y="41910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459930" name="Rectangle 154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9931" name="Text Box 155"/>
          <p:cNvSpPr txBox="1">
            <a:spLocks noChangeArrowheads="1"/>
          </p:cNvSpPr>
          <p:nvPr/>
        </p:nvSpPr>
        <p:spPr bwMode="auto">
          <a:xfrm>
            <a:off x="7680325" y="43434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R2</a:t>
            </a:r>
          </a:p>
        </p:txBody>
      </p:sp>
      <p:sp>
        <p:nvSpPr>
          <p:cNvPr id="459932" name="Rectangle 156"/>
          <p:cNvSpPr>
            <a:spLocks noChangeArrowheads="1"/>
          </p:cNvSpPr>
          <p:nvPr/>
        </p:nvSpPr>
        <p:spPr bwMode="auto">
          <a:xfrm>
            <a:off x="8077200" y="44196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9933" name="Rectangle 157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9934" name="Rectangle 158"/>
          <p:cNvSpPr>
            <a:spLocks noChangeArrowheads="1"/>
          </p:cNvSpPr>
          <p:nvPr/>
        </p:nvSpPr>
        <p:spPr bwMode="auto">
          <a:xfrm>
            <a:off x="8077200" y="5105400"/>
            <a:ext cx="914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9935" name="Text Box 159"/>
          <p:cNvSpPr txBox="1">
            <a:spLocks noChangeArrowheads="1"/>
          </p:cNvSpPr>
          <p:nvPr/>
        </p:nvSpPr>
        <p:spPr bwMode="auto">
          <a:xfrm>
            <a:off x="8239125" y="385445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ARF</a:t>
            </a:r>
          </a:p>
        </p:txBody>
      </p:sp>
      <p:sp>
        <p:nvSpPr>
          <p:cNvPr id="459936" name="Text Box 160"/>
          <p:cNvSpPr txBox="1">
            <a:spLocks noChangeArrowheads="1"/>
          </p:cNvSpPr>
          <p:nvPr/>
        </p:nvSpPr>
        <p:spPr bwMode="auto">
          <a:xfrm>
            <a:off x="7597775" y="553085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R31</a:t>
            </a:r>
          </a:p>
        </p:txBody>
      </p:sp>
      <p:sp>
        <p:nvSpPr>
          <p:cNvPr id="459937" name="Rectangle 161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9938" name="Rectangle 162"/>
          <p:cNvSpPr>
            <a:spLocks noChangeArrowheads="1"/>
          </p:cNvSpPr>
          <p:nvPr/>
        </p:nvSpPr>
        <p:spPr bwMode="auto">
          <a:xfrm>
            <a:off x="8077200" y="46482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9939" name="Rectangle 163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1600" b="1"/>
              <a:t>1</a:t>
            </a:r>
          </a:p>
        </p:txBody>
      </p:sp>
      <p:sp>
        <p:nvSpPr>
          <p:cNvPr id="459940" name="Rectangle 164"/>
          <p:cNvSpPr>
            <a:spLocks noChangeArrowheads="1"/>
          </p:cNvSpPr>
          <p:nvPr/>
        </p:nvSpPr>
        <p:spPr bwMode="auto">
          <a:xfrm>
            <a:off x="8077200" y="4876800"/>
            <a:ext cx="9144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459941" name="Text Box 165"/>
          <p:cNvSpPr txBox="1">
            <a:spLocks noChangeArrowheads="1"/>
          </p:cNvSpPr>
          <p:nvPr/>
        </p:nvSpPr>
        <p:spPr bwMode="auto">
          <a:xfrm>
            <a:off x="7681913" y="45720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R3</a:t>
            </a:r>
          </a:p>
        </p:txBody>
      </p:sp>
      <p:sp>
        <p:nvSpPr>
          <p:cNvPr id="459942" name="Text Box 166"/>
          <p:cNvSpPr txBox="1">
            <a:spLocks noChangeArrowheads="1"/>
          </p:cNvSpPr>
          <p:nvPr/>
        </p:nvSpPr>
        <p:spPr bwMode="auto">
          <a:xfrm>
            <a:off x="7681913" y="48006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R4</a:t>
            </a:r>
          </a:p>
        </p:txBody>
      </p:sp>
      <p:sp>
        <p:nvSpPr>
          <p:cNvPr id="459943" name="Text Box 167"/>
          <p:cNvSpPr txBox="1">
            <a:spLocks noChangeArrowheads="1"/>
          </p:cNvSpPr>
          <p:nvPr/>
        </p:nvSpPr>
        <p:spPr bwMode="auto">
          <a:xfrm>
            <a:off x="8394700" y="43735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459944" name="Text Box 168"/>
          <p:cNvSpPr txBox="1">
            <a:spLocks noChangeArrowheads="1"/>
          </p:cNvSpPr>
          <p:nvPr/>
        </p:nvSpPr>
        <p:spPr bwMode="auto">
          <a:xfrm>
            <a:off x="8396288" y="46021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3</a:t>
            </a:r>
          </a:p>
        </p:txBody>
      </p:sp>
      <p:sp>
        <p:nvSpPr>
          <p:cNvPr id="459945" name="Text Box 169"/>
          <p:cNvSpPr txBox="1">
            <a:spLocks noChangeArrowheads="1"/>
          </p:cNvSpPr>
          <p:nvPr/>
        </p:nvSpPr>
        <p:spPr bwMode="auto">
          <a:xfrm>
            <a:off x="8396288" y="48307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4</a:t>
            </a:r>
          </a:p>
        </p:txBody>
      </p:sp>
      <p:sp>
        <p:nvSpPr>
          <p:cNvPr id="154" name="Text Box 140"/>
          <p:cNvSpPr txBox="1">
            <a:spLocks noChangeArrowheads="1"/>
          </p:cNvSpPr>
          <p:nvPr/>
        </p:nvSpPr>
        <p:spPr bwMode="auto">
          <a:xfrm>
            <a:off x="7445742" y="3356992"/>
            <a:ext cx="17347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 dirty="0"/>
              <a:t>  </a:t>
            </a:r>
            <a:r>
              <a:rPr lang="en-US" sz="1600" b="1" dirty="0" smtClean="0"/>
              <a:t>LD FR4,M[50]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59923" name="AutoShape 147"/>
          <p:cNvSpPr>
            <a:spLocks noChangeArrowheads="1"/>
          </p:cNvSpPr>
          <p:nvPr/>
        </p:nvSpPr>
        <p:spPr bwMode="auto">
          <a:xfrm>
            <a:off x="3595688" y="3924454"/>
            <a:ext cx="3752850" cy="1146992"/>
          </a:xfrm>
          <a:prstGeom prst="wedgeRoundRectCallout">
            <a:avLst>
              <a:gd name="adj1" fmla="val -72728"/>
              <a:gd name="adj2" fmla="val -161288"/>
              <a:gd name="adj3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2000" b="1" dirty="0" smtClean="0">
                <a:latin typeface="+mn-lt"/>
              </a:rPr>
              <a:t>After exception, </a:t>
            </a:r>
            <a:r>
              <a:rPr lang="en-US" sz="2000" b="1" dirty="0">
                <a:latin typeface="+mn-lt"/>
              </a:rPr>
              <a:t>“</a:t>
            </a:r>
            <a:r>
              <a:rPr lang="en-US" sz="2000" b="1" dirty="0" smtClean="0">
                <a:latin typeface="+mn-lt"/>
              </a:rPr>
              <a:t>PC” and RF are popped back and all following instructions are executed again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71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9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Recap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Problems with dynamic scheduling</a:t>
            </a:r>
          </a:p>
          <a:p>
            <a:pPr lvl="1"/>
            <a:r>
              <a:rPr lang="en-US" altLang="zh-TW" dirty="0" smtClean="0"/>
              <a:t>OOO commit on speculative execution</a:t>
            </a:r>
          </a:p>
          <a:p>
            <a:pPr lvl="1"/>
            <a:r>
              <a:rPr lang="en-US" altLang="zh-TW" dirty="0" smtClean="0"/>
              <a:t>OOO commit on precise interrupt</a:t>
            </a:r>
          </a:p>
          <a:p>
            <a:r>
              <a:rPr lang="en-US" altLang="zh-TW" dirty="0" smtClean="0"/>
              <a:t>Hardware-based speculation </a:t>
            </a:r>
          </a:p>
          <a:p>
            <a:pPr lvl="1"/>
            <a:r>
              <a:rPr lang="en-US" altLang="zh-TW" dirty="0" smtClean="0"/>
              <a:t>Execute instructions before knowing whether they </a:t>
            </a:r>
            <a:r>
              <a:rPr lang="en-US" altLang="zh-TW" dirty="0"/>
              <a:t>should be </a:t>
            </a:r>
            <a:r>
              <a:rPr lang="en-US" altLang="zh-TW" dirty="0" smtClean="0"/>
              <a:t>executed</a:t>
            </a:r>
          </a:p>
          <a:p>
            <a:pPr lvl="1"/>
            <a:r>
              <a:rPr lang="en-US" altLang="zh-TW" dirty="0" smtClean="0"/>
              <a:t>OOO execution and completion, in-order commit through ROB, dynamic scheduling, branch prediction</a:t>
            </a:r>
          </a:p>
          <a:p>
            <a:pPr lvl="1"/>
            <a:r>
              <a:rPr lang="en-US" altLang="zh-TW" dirty="0" smtClean="0"/>
              <a:t>Solve both precise interrupt and speculative execution at the same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111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State: Basic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initially i = 0 and x = 0.5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code	</a:t>
            </a:r>
            <a:r>
              <a:rPr lang="en-US" altLang="zh-TW" sz="2400" dirty="0"/>
              <a:t>	</a:t>
            </a:r>
            <a:r>
              <a:rPr lang="en-US" altLang="zh-TW" sz="2400" dirty="0" smtClean="0"/>
              <a:t>program state</a:t>
            </a:r>
          </a:p>
          <a:p>
            <a:pPr marL="0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i+1;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1.5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altLang="zh-TW" dirty="0" smtClean="0"/>
              <a:t>Machine code can be viewed similarly</a:t>
            </a:r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	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R1,0(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1004	add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R1,R1,#1</a:t>
            </a:r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1008	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R1,0(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1016	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F2,0(Rx)</a:t>
            </a:r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36</a:t>
            </a:fld>
            <a:endParaRPr lang="zh-TW" altLang="zh-TW"/>
          </a:p>
        </p:txBody>
      </p:sp>
      <p:sp>
        <p:nvSpPr>
          <p:cNvPr id="5" name="橢圓形圖說文字 4"/>
          <p:cNvSpPr/>
          <p:nvPr/>
        </p:nvSpPr>
        <p:spPr bwMode="auto">
          <a:xfrm>
            <a:off x="3059832" y="1916832"/>
            <a:ext cx="2088232" cy="504056"/>
          </a:xfrm>
          <a:prstGeom prst="wedgeEllipseCallout">
            <a:avLst>
              <a:gd name="adj1" fmla="val -88200"/>
              <a:gd name="adj2" fmla="val 2726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… </a:t>
            </a:r>
            <a:r>
              <a:rPr kumimoji="0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i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=0  x=0.5 ...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6" name="橢圓形圖說文字 5"/>
          <p:cNvSpPr/>
          <p:nvPr/>
        </p:nvSpPr>
        <p:spPr bwMode="auto">
          <a:xfrm>
            <a:off x="3059832" y="2492896"/>
            <a:ext cx="2088232" cy="504056"/>
          </a:xfrm>
          <a:prstGeom prst="wedgeEllipseCallout">
            <a:avLst>
              <a:gd name="adj1" fmla="val -89042"/>
              <a:gd name="adj2" fmla="val -643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… </a:t>
            </a:r>
            <a:r>
              <a:rPr kumimoji="0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i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=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1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  x=0.5 ...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7" name="橢圓形圖說文字 6"/>
          <p:cNvSpPr/>
          <p:nvPr/>
        </p:nvSpPr>
        <p:spPr bwMode="auto">
          <a:xfrm>
            <a:off x="3059832" y="3068960"/>
            <a:ext cx="2088232" cy="504056"/>
          </a:xfrm>
          <a:prstGeom prst="wedgeEllipseCallout">
            <a:avLst>
              <a:gd name="adj1" fmla="val -85673"/>
              <a:gd name="adj2" fmla="val -35531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… </a:t>
            </a:r>
            <a:r>
              <a:rPr kumimoji="0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i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=1  x=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標楷體" panose="03000509000000000000" pitchFamily="65" charset="-120"/>
              </a:rPr>
              <a:t>1.5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 ...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652120" y="1844824"/>
            <a:ext cx="432000" cy="43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S1</a:t>
            </a:r>
            <a:endParaRPr kumimoji="0" lang="zh-TW" altLang="en-US" sz="2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5652120" y="2528924"/>
            <a:ext cx="432000" cy="43200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S2</a:t>
            </a:r>
            <a:endParaRPr kumimoji="0" lang="zh-TW" altLang="en-US" sz="2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5652120" y="3213024"/>
            <a:ext cx="432000" cy="432000"/>
          </a:xfrm>
          <a:prstGeom prst="ellipse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S3</a:t>
            </a:r>
            <a:endParaRPr kumimoji="0" lang="zh-TW" altLang="en-US" sz="2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>
            <a:stCxn id="8" idx="4"/>
            <a:endCxn id="9" idx="0"/>
          </p:cNvCxnSpPr>
          <p:nvPr/>
        </p:nvCxnSpPr>
        <p:spPr bwMode="auto">
          <a:xfrm>
            <a:off x="5868120" y="2276824"/>
            <a:ext cx="0" cy="252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>
            <a:stCxn id="9" idx="4"/>
            <a:endCxn id="10" idx="0"/>
          </p:cNvCxnSpPr>
          <p:nvPr/>
        </p:nvCxnSpPr>
        <p:spPr bwMode="auto">
          <a:xfrm>
            <a:off x="5868120" y="2960924"/>
            <a:ext cx="0" cy="252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6876208" y="2276872"/>
            <a:ext cx="1944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Finite-state machine</a:t>
            </a:r>
            <a:endParaRPr lang="zh-TW" altLang="en-US" dirty="0" smtClean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5076056" y="4150345"/>
            <a:ext cx="3168352" cy="172692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Program state </a:t>
            </a:r>
            <a:r>
              <a:rPr kumimoji="0" lang="en-US" altLang="zh-TW" dirty="0" smtClean="0">
                <a:latin typeface="+mn-lt"/>
                <a:ea typeface="標楷體" panose="03000509000000000000" pitchFamily="65" charset="-120"/>
              </a:rPr>
              <a:t>includes registers and control registers, e.g. PC and status reg.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5" name="動作按鈕: 返回 14">
            <a:hlinkClick r:id="rId2" action="ppaction://hlinksldjump" highlightClick="1"/>
          </p:cNvPr>
          <p:cNvSpPr/>
          <p:nvPr/>
        </p:nvSpPr>
        <p:spPr bwMode="auto">
          <a:xfrm>
            <a:off x="8604250" y="5373216"/>
            <a:ext cx="432246" cy="502791"/>
          </a:xfrm>
          <a:prstGeom prst="actionButtonRetur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012161" y="213285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latin typeface="+mn-lt"/>
              </a:rPr>
              <a:t>i</a:t>
            </a:r>
            <a:r>
              <a:rPr lang="en-US" altLang="zh-TW" sz="2000" dirty="0" smtClean="0">
                <a:latin typeface="+mn-lt"/>
              </a:rPr>
              <a:t>=i+1</a:t>
            </a:r>
            <a:endParaRPr lang="zh-TW" altLang="en-US" sz="2000" dirty="0" smtClean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12160" y="2833809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x</a:t>
            </a:r>
            <a:r>
              <a:rPr lang="en-US" altLang="zh-TW" sz="2000" dirty="0" smtClean="0">
                <a:latin typeface="+mn-lt"/>
              </a:rPr>
              <a:t>=1.5</a:t>
            </a:r>
            <a:endParaRPr lang="zh-TW" altLang="en-US" sz="2000" dirty="0" smtClean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940152" y="980728"/>
            <a:ext cx="3317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+mn-lt"/>
              </a:rPr>
              <a:t>Program can be interrupted and resumed as long as state is preserved</a:t>
            </a:r>
            <a:endParaRPr lang="zh-TW" altLang="en-US" sz="2000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0" name="直線單箭頭接點 19"/>
          <p:cNvCxnSpPr>
            <a:stCxn id="18" idx="1"/>
          </p:cNvCxnSpPr>
          <p:nvPr/>
        </p:nvCxnSpPr>
        <p:spPr bwMode="auto">
          <a:xfrm flipH="1">
            <a:off x="5004048" y="1488560"/>
            <a:ext cx="936104" cy="507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951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 animBg="1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Wrong with OOO Commitment?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OOO commit across branch  speculative execution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Problem: program state is updated speculatively even before the dependent control statement is known to take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</a:t>
            </a:fld>
            <a:endParaRPr lang="zh-TW" altLang="zh-TW"/>
          </a:p>
        </p:txBody>
      </p:sp>
      <p:graphicFrame>
        <p:nvGraphicFramePr>
          <p:cNvPr id="8" name="Object 3"/>
          <p:cNvGraphicFramePr>
            <a:graphicFrameLocks/>
          </p:cNvGraphicFramePr>
          <p:nvPr>
            <p:extLst/>
          </p:nvPr>
        </p:nvGraphicFramePr>
        <p:xfrm>
          <a:off x="588963" y="1557338"/>
          <a:ext cx="7970837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4" name="工作表" r:id="rId4" imgW="7939910" imgH="2674508" progId="Excel.Sheet.8">
                  <p:embed/>
                </p:oleObj>
              </mc:Choice>
              <mc:Fallback>
                <p:oleObj name="工作表" r:id="rId4" imgW="7939910" imgH="26745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557338"/>
                        <a:ext cx="7970837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71600" y="4046508"/>
            <a:ext cx="7964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What if BNEZ after 1</a:t>
            </a:r>
            <a:r>
              <a:rPr lang="en-US" altLang="zh-TW" baseline="30000" dirty="0" smtClean="0">
                <a:solidFill>
                  <a:srgbClr val="FF0000"/>
                </a:solidFill>
                <a:latin typeface="+mn-lt"/>
              </a:rPr>
              <a:t>st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 SD is evaluated to not-taken at cycle 17?</a:t>
            </a:r>
          </a:p>
        </p:txBody>
      </p:sp>
      <p:cxnSp>
        <p:nvCxnSpPr>
          <p:cNvPr id="7" name="直線單箭頭接點 6"/>
          <p:cNvCxnSpPr/>
          <p:nvPr/>
        </p:nvCxnSpPr>
        <p:spPr bwMode="auto">
          <a:xfrm flipH="1" flipV="1">
            <a:off x="1043608" y="3068960"/>
            <a:ext cx="792088" cy="977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1007604" y="4437112"/>
            <a:ext cx="786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but </a:t>
            </a:r>
            <a:r>
              <a:rPr lang="en-US" altLang="zh-TW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nd</a:t>
            </a:r>
            <a:r>
              <a:rPr lang="en-US" altLang="zh-TW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 MULTD has updated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program </a:t>
            </a:r>
            <a:r>
              <a:rPr lang="en-US" altLang="zh-TW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state (F4) at cycle 16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!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796136" y="3861048"/>
            <a:ext cx="576064" cy="313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76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/>
          </p:cNvGraphicFramePr>
          <p:nvPr>
            <p:extLst/>
          </p:nvPr>
        </p:nvGraphicFramePr>
        <p:xfrm>
          <a:off x="588963" y="1484784"/>
          <a:ext cx="7970837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8" name="工作表" r:id="rId3" imgW="7939910" imgH="2674508" progId="Excel.Sheet.8">
                  <p:embed/>
                </p:oleObj>
              </mc:Choice>
              <mc:Fallback>
                <p:oleObj name="工作表" r:id="rId3" imgW="7939910" imgH="26745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484784"/>
                        <a:ext cx="7970837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What’s Wrong with OOO Commitment?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OOO commit under interrupt and resume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Suppose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SD causes a page fault at cycle 17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An interrupt is raised and hardware </a:t>
            </a:r>
            <a:r>
              <a:rPr lang="en-US" altLang="zh-TW" dirty="0"/>
              <a:t>saves its PC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When return from interrupt, </a:t>
            </a:r>
            <a:r>
              <a:rPr lang="en-US" altLang="zh-TW" dirty="0" smtClean="0"/>
              <a:t>execution starts from SD </a:t>
            </a:r>
            <a:r>
              <a:rPr lang="en-US" altLang="zh-TW" dirty="0"/>
              <a:t>(PC points to it) and all following instructions </a:t>
            </a:r>
            <a:r>
              <a:rPr lang="en-US" altLang="zh-TW" dirty="0" smtClean="0"/>
              <a:t>(LD, MULTD, SD)</a:t>
            </a:r>
            <a:endParaRPr lang="en-US" altLang="zh-TW" dirty="0"/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LD and MULTD will be executed again and MULTD </a:t>
            </a:r>
            <a:r>
              <a:rPr lang="en-US" altLang="zh-TW" dirty="0"/>
              <a:t>will use wrong value in </a:t>
            </a:r>
            <a:r>
              <a:rPr lang="en-US" altLang="zh-TW" dirty="0" smtClean="0"/>
              <a:t>F4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i="1" dirty="0">
                <a:solidFill>
                  <a:srgbClr val="FF0000"/>
                </a:solidFill>
                <a:sym typeface="Wingdings" panose="05000000000000000000" pitchFamily="2" charset="2"/>
              </a:rPr>
              <a:t>imprecise interrupt</a:t>
            </a:r>
            <a:endParaRPr lang="en-US" altLang="zh-TW" i="1" dirty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</a:t>
            </a:fld>
            <a:endParaRPr lang="zh-TW" altLang="zh-TW"/>
          </a:p>
        </p:txBody>
      </p:sp>
      <p:cxnSp>
        <p:nvCxnSpPr>
          <p:cNvPr id="7" name="直線單箭頭接點 6"/>
          <p:cNvCxnSpPr/>
          <p:nvPr/>
        </p:nvCxnSpPr>
        <p:spPr bwMode="auto">
          <a:xfrm flipH="1" flipV="1">
            <a:off x="971600" y="2852936"/>
            <a:ext cx="864096" cy="10495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2771800" y="3240000"/>
            <a:ext cx="246862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F4</a:t>
            </a:r>
            <a:endParaRPr lang="zh-TW" altLang="en-US" sz="2000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771800" y="2376000"/>
            <a:ext cx="246862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F4</a:t>
            </a:r>
            <a:endParaRPr lang="zh-TW" altLang="en-US" sz="2000" b="1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731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Desired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/>
              <a:t>Want speculative OOO execution beyond branches, but without any consequence</a:t>
            </a:r>
          </a:p>
          <a:p>
            <a:pPr lvl="1">
              <a:spcBef>
                <a:spcPts val="0"/>
              </a:spcBef>
            </a:pPr>
            <a:r>
              <a:rPr lang="en-US" altLang="zh-TW" i="1" dirty="0" smtClean="0"/>
              <a:t>Speculation</a:t>
            </a:r>
            <a:r>
              <a:rPr lang="en-US" altLang="zh-TW" dirty="0"/>
              <a:t>: execute an instruction before knowing it should be </a:t>
            </a:r>
            <a:r>
              <a:rPr lang="en-US" altLang="zh-TW" dirty="0" smtClean="0"/>
              <a:t>executed, e.g</a:t>
            </a:r>
            <a:r>
              <a:rPr lang="en-US" altLang="zh-TW" dirty="0"/>
              <a:t>., </a:t>
            </a:r>
            <a:r>
              <a:rPr lang="en-US" altLang="zh-TW" dirty="0" smtClean="0"/>
              <a:t>beyond a branch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Without consequences: speculative </a:t>
            </a:r>
            <a:r>
              <a:rPr lang="en-US" altLang="zh-TW" dirty="0"/>
              <a:t>instructions (if wrongly speculated) must not alter the </a:t>
            </a:r>
            <a:r>
              <a:rPr lang="en-US" altLang="zh-TW" dirty="0" smtClean="0">
                <a:solidFill>
                  <a:srgbClr val="FF0000"/>
                </a:solidFill>
                <a:hlinkClick r:id="rId2" action="ppaction://hlinksldjump"/>
              </a:rPr>
              <a:t>program states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/>
              <a:t>Want OOO execution with </a:t>
            </a:r>
            <a:r>
              <a:rPr lang="en-US" altLang="zh-TW" dirty="0" smtClean="0">
                <a:solidFill>
                  <a:srgbClr val="FF0000"/>
                </a:solidFill>
              </a:rPr>
              <a:t>precise interrupt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TW" dirty="0"/>
              <a:t>All instructions before the interrupted instruction must be completed and committed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The </a:t>
            </a:r>
            <a:r>
              <a:rPr lang="en-US" altLang="zh-TW" dirty="0" smtClean="0"/>
              <a:t>program state </a:t>
            </a:r>
            <a:r>
              <a:rPr lang="en-US" altLang="zh-TW" dirty="0"/>
              <a:t>should appear as if no instruction issued after the interrupted </a:t>
            </a:r>
            <a:r>
              <a:rPr lang="en-US" altLang="zh-TW" dirty="0" smtClean="0"/>
              <a:t>instruction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Maintain “program state” </a:t>
            </a:r>
            <a:r>
              <a:rPr lang="en-US" altLang="zh-TW" dirty="0"/>
              <a:t>as in sequential execution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en-US" altLang="zh-TW" dirty="0">
                <a:solidFill>
                  <a:srgbClr val="FF0000"/>
                </a:solidFill>
              </a:rPr>
              <a:t>estart from saved PC with saved </a:t>
            </a:r>
            <a:r>
              <a:rPr lang="en-US" altLang="zh-TW" dirty="0" smtClean="0">
                <a:solidFill>
                  <a:srgbClr val="FF0000"/>
                </a:solidFill>
              </a:rPr>
              <a:t>program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state</a:t>
            </a:r>
          </a:p>
          <a:p>
            <a:pPr lvl="1">
              <a:spcBef>
                <a:spcPts val="0"/>
              </a:spcBef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190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Hardware-Based Speculation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idea:</a:t>
            </a:r>
          </a:p>
          <a:p>
            <a:pPr lvl="1"/>
            <a:r>
              <a:rPr lang="en-US" altLang="zh-TW" dirty="0" smtClean="0"/>
              <a:t>Execute </a:t>
            </a:r>
            <a:r>
              <a:rPr lang="en-US" altLang="zh-TW" dirty="0"/>
              <a:t>instructions along predicted execution paths but only commit the results if prediction is correct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Allow </a:t>
            </a:r>
            <a:r>
              <a:rPr lang="en-US" altLang="zh-TW" dirty="0">
                <a:sym typeface="Wingdings" panose="05000000000000000000" pitchFamily="2" charset="2"/>
              </a:rPr>
              <a:t>OOO execution but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commit in-order</a:t>
            </a:r>
          </a:p>
          <a:p>
            <a:r>
              <a:rPr lang="en-US" altLang="zh-TW" dirty="0"/>
              <a:t>Combine three ideas:</a:t>
            </a:r>
          </a:p>
          <a:p>
            <a:pPr lvl="1"/>
            <a:r>
              <a:rPr lang="en-US" altLang="zh-TW" dirty="0"/>
              <a:t>Dynamic OOO instruction scheduling (</a:t>
            </a:r>
            <a:r>
              <a:rPr lang="en-US" altLang="zh-TW" dirty="0" err="1" smtClean="0"/>
              <a:t>Tomasulo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Algo</a:t>
            </a:r>
            <a:r>
              <a:rPr lang="en-US" altLang="zh-TW" dirty="0" smtClean="0"/>
              <a:t>.)</a:t>
            </a:r>
            <a:endParaRPr lang="en-US" altLang="zh-TW" dirty="0"/>
          </a:p>
          <a:p>
            <a:pPr lvl="1"/>
            <a:r>
              <a:rPr lang="en-US" altLang="zh-TW" dirty="0"/>
              <a:t>Dynamic branch </a:t>
            </a:r>
            <a:r>
              <a:rPr lang="en-US" altLang="zh-TW" dirty="0" smtClean="0"/>
              <a:t>prediction</a:t>
            </a:r>
            <a:endParaRPr lang="en-US" altLang="zh-TW" dirty="0"/>
          </a:p>
          <a:p>
            <a:pPr lvl="1"/>
            <a:r>
              <a:rPr lang="en-US" altLang="zh-TW" dirty="0"/>
              <a:t>Speculative execution: execute instructions before all control dependencies are resolved</a:t>
            </a:r>
          </a:p>
          <a:p>
            <a:r>
              <a:rPr lang="en-US" altLang="zh-TW" dirty="0" smtClean="0"/>
              <a:t>Extra </a:t>
            </a:r>
            <a:r>
              <a:rPr lang="en-US" altLang="zh-TW" dirty="0"/>
              <a:t>hardware </a:t>
            </a:r>
            <a:r>
              <a:rPr lang="en-US" altLang="zh-TW" dirty="0" smtClean="0"/>
              <a:t>requirement:</a:t>
            </a:r>
            <a:endParaRPr lang="en-US" altLang="zh-TW" dirty="0"/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Temporary storage to buffer </a:t>
            </a:r>
            <a:r>
              <a:rPr lang="en-US" altLang="zh-TW" dirty="0" smtClean="0">
                <a:sym typeface="Wingdings" panose="05000000000000000000" pitchFamily="2" charset="2"/>
              </a:rPr>
              <a:t>speculative execution </a:t>
            </a:r>
            <a:r>
              <a:rPr lang="en-US" altLang="zh-TW" dirty="0">
                <a:sym typeface="Wingdings" panose="05000000000000000000" pitchFamily="2" charset="2"/>
              </a:rPr>
              <a:t>result until </a:t>
            </a:r>
            <a:r>
              <a:rPr lang="en-US" altLang="zh-TW" dirty="0" smtClean="0">
                <a:sym typeface="Wingdings" panose="05000000000000000000" pitchFamily="2" charset="2"/>
              </a:rPr>
              <a:t>commit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i="1" dirty="0">
                <a:solidFill>
                  <a:srgbClr val="FF0000"/>
                </a:solidFill>
              </a:rPr>
              <a:t>reorder buffer (ROB</a:t>
            </a:r>
            <a:r>
              <a:rPr lang="en-US" altLang="zh-TW" i="1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452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Tomasulo</a:t>
            </a:r>
            <a:r>
              <a:rPr lang="en-US" altLang="zh-TW" dirty="0"/>
              <a:t> </a:t>
            </a:r>
            <a:r>
              <a:rPr lang="en-US" altLang="zh-TW" dirty="0" smtClean="0"/>
              <a:t>Algorithm with Speculation</a:t>
            </a:r>
            <a:endParaRPr lang="en-US" altLang="zh-TW" dirty="0"/>
          </a:p>
        </p:txBody>
      </p:sp>
      <p:sp>
        <p:nvSpPr>
          <p:cNvPr id="998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Key idea: add a </a:t>
            </a: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  <a:r>
              <a:rPr lang="en-US" altLang="zh-TW" dirty="0" smtClean="0"/>
              <a:t> phase</a:t>
            </a:r>
          </a:p>
          <a:p>
            <a:pPr lvl="1"/>
            <a:r>
              <a:rPr lang="en-US" altLang="zh-TW" dirty="0" smtClean="0"/>
              <a:t>Issue</a:t>
            </a:r>
            <a:endParaRPr lang="en-US" altLang="zh-TW" dirty="0"/>
          </a:p>
          <a:p>
            <a:pPr lvl="1"/>
            <a:r>
              <a:rPr lang="en-US" altLang="zh-TW" dirty="0" smtClean="0"/>
              <a:t>Execute</a:t>
            </a:r>
            <a:endParaRPr lang="en-US" altLang="zh-TW" dirty="0"/>
          </a:p>
          <a:p>
            <a:pPr lvl="1"/>
            <a:r>
              <a:rPr lang="en-US" altLang="zh-TW" dirty="0"/>
              <a:t>Write result: write results to CDB and store results in a hardware buffer (</a:t>
            </a:r>
            <a:r>
              <a:rPr lang="en-US" altLang="zh-TW" i="1" dirty="0">
                <a:solidFill>
                  <a:srgbClr val="FF0000"/>
                </a:solidFill>
              </a:rPr>
              <a:t>reorder buffer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Commit: update register file or </a:t>
            </a:r>
            <a:r>
              <a:rPr lang="en-US" altLang="zh-TW" dirty="0" smtClean="0"/>
              <a:t>memory if no longer speculative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74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Reorder Buffer (ROB)</a:t>
            </a:r>
            <a:endParaRPr lang="en-US" altLang="zh-TW" dirty="0"/>
          </a:p>
        </p:txBody>
      </p:sp>
      <p:sp>
        <p:nvSpPr>
          <p:cNvPr id="999451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HW buffer for results of uncommitted instructions</a:t>
            </a:r>
          </a:p>
          <a:p>
            <a:pPr lvl="1"/>
            <a:r>
              <a:rPr lang="en-US" altLang="zh-TW" dirty="0" smtClean="0"/>
              <a:t>At least 3 fields: instruction, destination, value</a:t>
            </a:r>
          </a:p>
          <a:p>
            <a:pPr lvl="1"/>
            <a:r>
              <a:rPr lang="en-US" altLang="zh-TW" dirty="0" smtClean="0"/>
              <a:t>Can be operand source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virtual registers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reorder buffer </a:t>
            </a:r>
            <a:r>
              <a:rPr lang="en-US" altLang="zh-TW" dirty="0" smtClean="0"/>
              <a:t># instead </a:t>
            </a:r>
            <a:r>
              <a:rPr lang="en-US" altLang="zh-TW" dirty="0"/>
              <a:t>of </a:t>
            </a:r>
            <a:r>
              <a:rPr lang="en-US" altLang="zh-TW" dirty="0" smtClean="0"/>
              <a:t>reservation </a:t>
            </a:r>
            <a:br>
              <a:rPr lang="en-US" altLang="zh-TW" dirty="0" smtClean="0"/>
            </a:br>
            <a:r>
              <a:rPr lang="en-US" altLang="zh-TW" dirty="0" smtClean="0"/>
              <a:t>station </a:t>
            </a:r>
            <a:r>
              <a:rPr lang="en-US" altLang="zh-TW" dirty="0"/>
              <a:t># as tag ID on CDB </a:t>
            </a:r>
          </a:p>
          <a:p>
            <a:pPr lvl="1"/>
            <a:r>
              <a:rPr lang="en-US" altLang="zh-TW" dirty="0" smtClean="0"/>
              <a:t>Supplies </a:t>
            </a:r>
            <a:r>
              <a:rPr lang="en-US" altLang="zh-TW" dirty="0"/>
              <a:t>operands </a:t>
            </a:r>
            <a:r>
              <a:rPr lang="en-US" altLang="zh-TW" dirty="0" smtClean="0"/>
              <a:t>between </a:t>
            </a:r>
            <a:br>
              <a:rPr lang="en-US" altLang="zh-TW" dirty="0" smtClean="0"/>
            </a:br>
            <a:r>
              <a:rPr lang="en-US" altLang="zh-TW" dirty="0" smtClean="0"/>
              <a:t>execution complete and </a:t>
            </a:r>
            <a:r>
              <a:rPr lang="en-US" altLang="zh-TW" dirty="0"/>
              <a:t>commit</a:t>
            </a:r>
          </a:p>
          <a:p>
            <a:pPr lvl="1"/>
            <a:r>
              <a:rPr lang="en-US" altLang="zh-TW" dirty="0" smtClean="0"/>
              <a:t>After instruction commits, </a:t>
            </a:r>
            <a:br>
              <a:rPr lang="en-US" altLang="zh-TW" dirty="0" smtClean="0"/>
            </a:br>
            <a:r>
              <a:rPr lang="en-US" altLang="zh-TW" dirty="0" smtClean="0"/>
              <a:t>result is put into register</a:t>
            </a:r>
          </a:p>
          <a:p>
            <a:pPr lvl="1"/>
            <a:r>
              <a:rPr lang="en-US" altLang="zh-TW" dirty="0" smtClean="0"/>
              <a:t>Easy </a:t>
            </a:r>
            <a:r>
              <a:rPr lang="en-US" altLang="zh-TW" dirty="0"/>
              <a:t>to undo speculated </a:t>
            </a:r>
            <a:r>
              <a:rPr lang="en-US" altLang="zh-TW" dirty="0" smtClean="0"/>
              <a:t>instr.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on </a:t>
            </a:r>
            <a:r>
              <a:rPr lang="en-US" altLang="zh-TW" dirty="0" err="1"/>
              <a:t>mispredicted</a:t>
            </a:r>
            <a:r>
              <a:rPr lang="en-US" altLang="zh-TW" dirty="0"/>
              <a:t> branches </a:t>
            </a:r>
            <a:br>
              <a:rPr lang="en-US" altLang="zh-TW" dirty="0"/>
            </a:br>
            <a:r>
              <a:rPr lang="en-US" altLang="zh-TW" dirty="0"/>
              <a:t>or exceptions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2B203-778E-4F16-9F40-20A3FCFE061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pSp>
        <p:nvGrpSpPr>
          <p:cNvPr id="999453" name="Group 29"/>
          <p:cNvGrpSpPr>
            <a:grpSpLocks/>
          </p:cNvGrpSpPr>
          <p:nvPr/>
        </p:nvGrpSpPr>
        <p:grpSpPr bwMode="auto">
          <a:xfrm>
            <a:off x="4868738" y="2348880"/>
            <a:ext cx="4095750" cy="3733800"/>
            <a:chOff x="2988" y="1104"/>
            <a:chExt cx="2580" cy="2352"/>
          </a:xfrm>
        </p:grpSpPr>
        <p:sp>
          <p:nvSpPr>
            <p:cNvPr id="999429" name="Rectangle 5"/>
            <p:cNvSpPr>
              <a:spLocks noChangeArrowheads="1"/>
            </p:cNvSpPr>
            <p:nvPr/>
          </p:nvSpPr>
          <p:spPr bwMode="auto">
            <a:xfrm>
              <a:off x="4190" y="1257"/>
              <a:ext cx="1036" cy="65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0"/>
                </a:spcBef>
              </a:pPr>
              <a:r>
                <a:rPr lang="en-US" altLang="zh-TW" sz="1800" b="0" dirty="0">
                  <a:latin typeface="+mn-lt"/>
                </a:rPr>
                <a:t>Reorder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TW" sz="1800" b="0" dirty="0">
                  <a:latin typeface="+mn-lt"/>
                </a:rPr>
                <a:t>Buffer</a:t>
              </a:r>
            </a:p>
          </p:txBody>
        </p:sp>
        <p:sp>
          <p:nvSpPr>
            <p:cNvPr id="999430" name="Rectangle 6"/>
            <p:cNvSpPr>
              <a:spLocks noChangeArrowheads="1"/>
            </p:cNvSpPr>
            <p:nvPr/>
          </p:nvSpPr>
          <p:spPr bwMode="auto">
            <a:xfrm>
              <a:off x="4644" y="2077"/>
              <a:ext cx="701" cy="310"/>
            </a:xfrm>
            <a:prstGeom prst="rect">
              <a:avLst/>
            </a:prstGeom>
            <a:solidFill>
              <a:srgbClr val="BBF1E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0"/>
                </a:spcBef>
              </a:pPr>
              <a:r>
                <a:rPr lang="en-US" altLang="zh-TW" sz="1800" b="0">
                  <a:latin typeface="+mn-lt"/>
                </a:rPr>
                <a:t>FP Regs</a:t>
              </a:r>
            </a:p>
          </p:txBody>
        </p:sp>
        <p:sp>
          <p:nvSpPr>
            <p:cNvPr id="999431" name="Rectangle 7"/>
            <p:cNvSpPr>
              <a:spLocks noChangeArrowheads="1"/>
            </p:cNvSpPr>
            <p:nvPr/>
          </p:nvSpPr>
          <p:spPr bwMode="auto">
            <a:xfrm>
              <a:off x="3319" y="1570"/>
              <a:ext cx="473" cy="744"/>
            </a:xfrm>
            <a:prstGeom prst="rect">
              <a:avLst/>
            </a:prstGeom>
            <a:solidFill>
              <a:srgbClr val="BBF1E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0"/>
                </a:spcBef>
              </a:pPr>
              <a:r>
                <a:rPr lang="en-US" altLang="zh-TW" sz="1800" b="0">
                  <a:latin typeface="+mn-lt"/>
                </a:rPr>
                <a:t>FP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TW" sz="1800" b="0">
                  <a:latin typeface="+mn-lt"/>
                </a:rPr>
                <a:t>Op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TW" sz="1800" b="0">
                  <a:latin typeface="+mn-lt"/>
                </a:rPr>
                <a:t>Queue</a:t>
              </a:r>
            </a:p>
          </p:txBody>
        </p:sp>
        <p:sp>
          <p:nvSpPr>
            <p:cNvPr id="999432" name="Rectangle 8"/>
            <p:cNvSpPr>
              <a:spLocks noChangeArrowheads="1"/>
            </p:cNvSpPr>
            <p:nvPr/>
          </p:nvSpPr>
          <p:spPr bwMode="auto">
            <a:xfrm>
              <a:off x="3223" y="3042"/>
              <a:ext cx="653" cy="153"/>
            </a:xfrm>
            <a:prstGeom prst="rect">
              <a:avLst/>
            </a:prstGeom>
            <a:solidFill>
              <a:srgbClr val="BBF1E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0"/>
                </a:spcBef>
              </a:pPr>
              <a:r>
                <a:rPr lang="en-US" altLang="zh-TW" sz="1800" b="0">
                  <a:latin typeface="+mn-lt"/>
                </a:rPr>
                <a:t>FP Adder</a:t>
              </a:r>
            </a:p>
          </p:txBody>
        </p:sp>
        <p:sp>
          <p:nvSpPr>
            <p:cNvPr id="999433" name="Rectangle 9"/>
            <p:cNvSpPr>
              <a:spLocks noChangeArrowheads="1"/>
            </p:cNvSpPr>
            <p:nvPr/>
          </p:nvSpPr>
          <p:spPr bwMode="auto">
            <a:xfrm>
              <a:off x="4441" y="3042"/>
              <a:ext cx="653" cy="153"/>
            </a:xfrm>
            <a:prstGeom prst="rect">
              <a:avLst/>
            </a:prstGeom>
            <a:solidFill>
              <a:srgbClr val="BBF1E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0"/>
                </a:spcBef>
              </a:pPr>
              <a:r>
                <a:rPr lang="en-US" altLang="zh-TW" sz="1800" b="0">
                  <a:latin typeface="+mn-lt"/>
                </a:rPr>
                <a:t>FP Adder</a:t>
              </a:r>
            </a:p>
          </p:txBody>
        </p:sp>
        <p:sp>
          <p:nvSpPr>
            <p:cNvPr id="999434" name="Rectangle 10"/>
            <p:cNvSpPr>
              <a:spLocks noChangeArrowheads="1"/>
            </p:cNvSpPr>
            <p:nvPr/>
          </p:nvSpPr>
          <p:spPr bwMode="auto">
            <a:xfrm>
              <a:off x="3044" y="2764"/>
              <a:ext cx="904" cy="202"/>
            </a:xfrm>
            <a:prstGeom prst="rect">
              <a:avLst/>
            </a:prstGeom>
            <a:solidFill>
              <a:srgbClr val="BBF1E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0"/>
                </a:spcBef>
              </a:pPr>
              <a:r>
                <a:rPr lang="en-US" altLang="zh-TW" sz="1800" b="0">
                  <a:latin typeface="+mn-lt"/>
                </a:rPr>
                <a:t>Res Stations</a:t>
              </a:r>
            </a:p>
          </p:txBody>
        </p:sp>
        <p:sp>
          <p:nvSpPr>
            <p:cNvPr id="999435" name="Rectangle 11"/>
            <p:cNvSpPr>
              <a:spLocks noChangeArrowheads="1"/>
            </p:cNvSpPr>
            <p:nvPr/>
          </p:nvSpPr>
          <p:spPr bwMode="auto">
            <a:xfrm>
              <a:off x="4298" y="2764"/>
              <a:ext cx="904" cy="202"/>
            </a:xfrm>
            <a:prstGeom prst="rect">
              <a:avLst/>
            </a:prstGeom>
            <a:solidFill>
              <a:srgbClr val="BBF1E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0"/>
                </a:spcBef>
              </a:pPr>
              <a:r>
                <a:rPr lang="en-US" altLang="zh-TW" sz="1800" b="0">
                  <a:latin typeface="+mn-lt"/>
                </a:rPr>
                <a:t>Res Stations</a:t>
              </a:r>
            </a:p>
          </p:txBody>
        </p:sp>
        <p:sp>
          <p:nvSpPr>
            <p:cNvPr id="999436" name="Line 12"/>
            <p:cNvSpPr>
              <a:spLocks noChangeShapeType="1"/>
            </p:cNvSpPr>
            <p:nvPr/>
          </p:nvSpPr>
          <p:spPr bwMode="auto">
            <a:xfrm>
              <a:off x="2988" y="3420"/>
              <a:ext cx="25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37" name="Line 13"/>
            <p:cNvSpPr>
              <a:spLocks noChangeShapeType="1"/>
            </p:cNvSpPr>
            <p:nvPr/>
          </p:nvSpPr>
          <p:spPr bwMode="auto">
            <a:xfrm>
              <a:off x="5556" y="1104"/>
              <a:ext cx="0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38" name="Line 14"/>
            <p:cNvSpPr>
              <a:spLocks noChangeShapeType="1"/>
            </p:cNvSpPr>
            <p:nvPr/>
          </p:nvSpPr>
          <p:spPr bwMode="auto">
            <a:xfrm flipH="1">
              <a:off x="4696" y="1104"/>
              <a:ext cx="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39" name="Line 15"/>
            <p:cNvSpPr>
              <a:spLocks noChangeShapeType="1"/>
            </p:cNvSpPr>
            <p:nvPr/>
          </p:nvSpPr>
          <p:spPr bwMode="auto">
            <a:xfrm>
              <a:off x="4708" y="1104"/>
              <a:ext cx="0" cy="1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40" name="Line 16"/>
            <p:cNvSpPr>
              <a:spLocks noChangeShapeType="1"/>
            </p:cNvSpPr>
            <p:nvPr/>
          </p:nvSpPr>
          <p:spPr bwMode="auto">
            <a:xfrm>
              <a:off x="3549" y="3191"/>
              <a:ext cx="0" cy="2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41" name="Line 17"/>
            <p:cNvSpPr>
              <a:spLocks noChangeShapeType="1"/>
            </p:cNvSpPr>
            <p:nvPr/>
          </p:nvSpPr>
          <p:spPr bwMode="auto">
            <a:xfrm>
              <a:off x="4756" y="3215"/>
              <a:ext cx="0" cy="2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42" name="Line 18"/>
            <p:cNvSpPr>
              <a:spLocks noChangeShapeType="1"/>
            </p:cNvSpPr>
            <p:nvPr/>
          </p:nvSpPr>
          <p:spPr bwMode="auto">
            <a:xfrm>
              <a:off x="3526" y="2322"/>
              <a:ext cx="0" cy="4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43" name="Line 19"/>
            <p:cNvSpPr>
              <a:spLocks noChangeShapeType="1"/>
            </p:cNvSpPr>
            <p:nvPr/>
          </p:nvSpPr>
          <p:spPr bwMode="auto">
            <a:xfrm>
              <a:off x="3526" y="2491"/>
              <a:ext cx="12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44" name="Line 20"/>
            <p:cNvSpPr>
              <a:spLocks noChangeShapeType="1"/>
            </p:cNvSpPr>
            <p:nvPr/>
          </p:nvSpPr>
          <p:spPr bwMode="auto">
            <a:xfrm>
              <a:off x="4756" y="2491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45" name="Line 21"/>
            <p:cNvSpPr>
              <a:spLocks noChangeShapeType="1"/>
            </p:cNvSpPr>
            <p:nvPr/>
          </p:nvSpPr>
          <p:spPr bwMode="auto">
            <a:xfrm>
              <a:off x="4433" y="1924"/>
              <a:ext cx="0" cy="5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46" name="Line 22"/>
            <p:cNvSpPr>
              <a:spLocks noChangeShapeType="1"/>
            </p:cNvSpPr>
            <p:nvPr/>
          </p:nvSpPr>
          <p:spPr bwMode="auto">
            <a:xfrm flipH="1">
              <a:off x="4445" y="2214"/>
              <a:ext cx="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47" name="Line 23"/>
            <p:cNvSpPr>
              <a:spLocks noChangeShapeType="1"/>
            </p:cNvSpPr>
            <p:nvPr/>
          </p:nvSpPr>
          <p:spPr bwMode="auto">
            <a:xfrm flipH="1">
              <a:off x="4732" y="2491"/>
              <a:ext cx="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999448" name="Line 24"/>
            <p:cNvSpPr>
              <a:spLocks noChangeShapeType="1"/>
            </p:cNvSpPr>
            <p:nvPr/>
          </p:nvSpPr>
          <p:spPr bwMode="auto">
            <a:xfrm flipH="1">
              <a:off x="5365" y="2214"/>
              <a:ext cx="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0590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9073</TotalTime>
  <Words>2544</Words>
  <Application>Microsoft Office PowerPoint</Application>
  <PresentationFormat>如螢幕大小 (4:3)</PresentationFormat>
  <Paragraphs>1228</Paragraphs>
  <Slides>37</Slides>
  <Notes>31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8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工作表</vt:lpstr>
      <vt:lpstr>CS5100 Advanced Computer Architecture  Hardware-Based Speculation</vt:lpstr>
      <vt:lpstr>About This Lecture</vt:lpstr>
      <vt:lpstr>OOO Commit in Tomasulo Algorithm</vt:lpstr>
      <vt:lpstr>What’s Wrong with OOO Commitment?</vt:lpstr>
      <vt:lpstr>What’s Wrong with OOO Commitment?</vt:lpstr>
      <vt:lpstr>Desired Features</vt:lpstr>
      <vt:lpstr>Hardware-Based Speculation</vt:lpstr>
      <vt:lpstr>Tomasulo Algorithm with Speculation</vt:lpstr>
      <vt:lpstr>Reorder Buffer (ROB)</vt:lpstr>
      <vt:lpstr>Speculative Tomasulo Algorithm</vt:lpstr>
      <vt:lpstr>Speculative Tomasulo Algorithm</vt:lpstr>
      <vt:lpstr>Commit Step</vt:lpstr>
      <vt:lpstr>Handling Incorrect Speculation</vt:lpstr>
      <vt:lpstr>Handling Precise Exception/Interrupt</vt:lpstr>
      <vt:lpstr>Handling Precise Exception/Interrupt</vt:lpstr>
      <vt:lpstr>Tomasulo without Speculation</vt:lpstr>
      <vt:lpstr>Tomasulo with Speculation via ROB</vt:lpstr>
      <vt:lpstr>Speculative Tomasulo with ROB</vt:lpstr>
      <vt:lpstr>Speculative Tomasulo with ROB</vt:lpstr>
      <vt:lpstr>Speculative Tomasulo with ROB</vt:lpstr>
      <vt:lpstr>Speculative Tomasulo with ROB</vt:lpstr>
      <vt:lpstr>Speculative Tomasulo with ROB</vt:lpstr>
      <vt:lpstr>Speculative Tomasulo with ROB</vt:lpstr>
      <vt:lpstr>Speculative Tomasulo with ROB</vt:lpstr>
      <vt:lpstr>Speculative Tomasulo with ROB</vt:lpstr>
      <vt:lpstr>Speculative Tomasulo with ROB</vt:lpstr>
      <vt:lpstr>Speculative Tomasulo with ROB</vt:lpstr>
      <vt:lpstr>Speculative Tomasulo with ROB</vt:lpstr>
      <vt:lpstr>ROB Handling Precise Interrupts</vt:lpstr>
      <vt:lpstr>ROB Handling Precise Interrupts</vt:lpstr>
      <vt:lpstr>ROB Handling Precise Interrupts</vt:lpstr>
      <vt:lpstr>ROB Handling Precise Interrupts</vt:lpstr>
      <vt:lpstr>ROB Handling Precise Interrupts</vt:lpstr>
      <vt:lpstr>ROB Handling Precise Interrupts</vt:lpstr>
      <vt:lpstr>ROB Handling Precise Interrupts</vt:lpstr>
      <vt:lpstr>Recap</vt:lpstr>
      <vt:lpstr>Program State: Basic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CS5100 Advanced Computer Architecture  Dynamic Scheduling I</dc:title>
  <dc:creator>Chung-Ta King</dc:creator>
  <cp:lastModifiedBy>Chung-Ta King</cp:lastModifiedBy>
  <cp:revision>1084</cp:revision>
  <dcterms:created xsi:type="dcterms:W3CDTF">2000-02-07T23:54:30Z</dcterms:created>
  <dcterms:modified xsi:type="dcterms:W3CDTF">2019-04-14T07:51:34Z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