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665" r:id="rId2"/>
    <p:sldId id="697" r:id="rId3"/>
    <p:sldId id="698" r:id="rId4"/>
    <p:sldId id="696" r:id="rId5"/>
    <p:sldId id="699" r:id="rId6"/>
    <p:sldId id="703" r:id="rId7"/>
    <p:sldId id="704" r:id="rId8"/>
    <p:sldId id="705" r:id="rId9"/>
    <p:sldId id="707" r:id="rId10"/>
    <p:sldId id="708" r:id="rId11"/>
    <p:sldId id="709" r:id="rId12"/>
    <p:sldId id="710" r:id="rId13"/>
    <p:sldId id="713" r:id="rId14"/>
    <p:sldId id="720" r:id="rId15"/>
    <p:sldId id="718" r:id="rId16"/>
    <p:sldId id="706" r:id="rId17"/>
    <p:sldId id="711" r:id="rId18"/>
    <p:sldId id="700" r:id="rId19"/>
    <p:sldId id="691" r:id="rId20"/>
    <p:sldId id="692" r:id="rId21"/>
    <p:sldId id="721" r:id="rId22"/>
    <p:sldId id="689" r:id="rId23"/>
    <p:sldId id="693" r:id="rId24"/>
    <p:sldId id="694" r:id="rId25"/>
    <p:sldId id="722" r:id="rId26"/>
    <p:sldId id="695" r:id="rId27"/>
    <p:sldId id="723" r:id="rId2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99FF99"/>
    <a:srgbClr val="99CCFF"/>
    <a:srgbClr val="33CC33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47" d="100"/>
          <a:sy n="47" d="100"/>
        </p:scale>
        <p:origin x="1498" y="34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3161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5963" y="509588"/>
            <a:ext cx="3397250" cy="25479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2388" y="3227388"/>
            <a:ext cx="7261225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2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82950" y="442913"/>
            <a:ext cx="3367088" cy="2524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3227388"/>
            <a:ext cx="8534400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89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959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82950" y="442913"/>
            <a:ext cx="3367088" cy="2524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3227388"/>
            <a:ext cx="8534400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3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That is, any computer, no matter how primitive or advance, can be divided into five parts:</a:t>
            </a:r>
          </a:p>
          <a:p>
            <a:r>
              <a:rPr lang="en-US" altLang="zh-TW" dirty="0" smtClean="0"/>
              <a:t>1. The input devices bring the data from the outside world into the computer.</a:t>
            </a:r>
          </a:p>
          <a:p>
            <a:r>
              <a:rPr lang="en-US" altLang="zh-TW" dirty="0" smtClean="0"/>
              <a:t>2. These data are kept in the computer’s memory  until ...</a:t>
            </a:r>
          </a:p>
          <a:p>
            <a:r>
              <a:rPr lang="en-US" altLang="zh-TW" dirty="0" smtClean="0"/>
              <a:t>3. The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request and process them.</a:t>
            </a:r>
          </a:p>
          <a:p>
            <a:r>
              <a:rPr lang="en-US" altLang="zh-TW" dirty="0" smtClean="0"/>
              <a:t>4. The operation of the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is controlled by the computer’s controller.</a:t>
            </a:r>
          </a:p>
          <a:p>
            <a:r>
              <a:rPr lang="en-US" altLang="zh-TW" dirty="0" smtClean="0"/>
              <a:t>All the work done by the computer will NOT do us any good unless we can get the data back to the outside world. </a:t>
            </a:r>
          </a:p>
          <a:p>
            <a:r>
              <a:rPr lang="en-US" altLang="zh-TW" dirty="0" smtClean="0"/>
              <a:t> 5. Getting the data back to the outside world is the job of the output devices.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most COMMON way to connect these 5 components together is to use a network of busses.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0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6803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82950" y="442913"/>
            <a:ext cx="3367088" cy="2524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3227388"/>
            <a:ext cx="8534400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4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82950" y="442913"/>
            <a:ext cx="3367088" cy="2524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3227388"/>
            <a:ext cx="8534400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75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8B0A82-FDA9-4D58-9A70-F9EC88088A56}" type="datetime4">
              <a:rPr lang="en-US" altLang="zh-TW" smtClean="0">
                <a:latin typeface="Times New Roman" panose="02020603050405020304" pitchFamily="18" charset="0"/>
              </a:rPr>
              <a:pPr/>
              <a:t>February 16, 2019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mtClean="0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D1369E-6EE0-4BCF-BE5C-F2EE344352ED}" type="slidenum">
              <a:rPr lang="en-US" altLang="zh-TW">
                <a:latin typeface="Times New Roman" panose="02020603050405020304" pitchFamily="18" charset="0"/>
              </a:rPr>
              <a:pPr/>
              <a:t>17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137735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5963" y="509588"/>
            <a:ext cx="3397250" cy="25479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2388" y="3227388"/>
            <a:ext cx="7261225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7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5963" y="509588"/>
            <a:ext cx="3397250" cy="2547937"/>
          </a:xfrm>
          <a:ln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7388"/>
            <a:ext cx="7261225" cy="3057525"/>
          </a:xfrm>
          <a:ln/>
        </p:spPr>
        <p:txBody>
          <a:bodyPr lIns="92084" tIns="46043" rIns="92084" bIns="46043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02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82950" y="442913"/>
            <a:ext cx="3367088" cy="252412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3227388"/>
            <a:ext cx="8534400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96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 smtClean="0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 smtClean="0"/>
              <a:t>Outline-3</a:t>
            </a:r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>
                <a:solidFill>
                  <a:srgbClr val="C00000"/>
                </a:solidFill>
                <a:latin typeface="+mn-lt"/>
              </a:rPr>
              <a:t>CS4100: Computer Architecture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Course Overview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016"/>
            <a:ext cx="7778750" cy="1727647"/>
          </a:xfrm>
        </p:spPr>
        <p:txBody>
          <a:bodyPr/>
          <a:lstStyle/>
          <a:p>
            <a:r>
              <a:rPr lang="en-US" altLang="zh-TW" dirty="0" smtClean="0"/>
              <a:t>Prof. Chung-Ta King</a:t>
            </a:r>
          </a:p>
          <a:p>
            <a:r>
              <a:rPr lang="en-US" altLang="zh-TW" sz="2800" dirty="0" smtClean="0"/>
              <a:t>Department of Computer Science</a:t>
            </a:r>
          </a:p>
          <a:p>
            <a:r>
              <a:rPr lang="en-US" altLang="zh-TW" sz="2800" dirty="0" smtClean="0"/>
              <a:t>National Tsing Hua University, Taiwan</a:t>
            </a:r>
            <a:endParaRPr lang="zh-TW" altLang="en-US" sz="28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43283" y="5877272"/>
            <a:ext cx="8146333" cy="2769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TW" sz="1200" dirty="0" smtClean="0">
                <a:latin typeface="+mn-lt"/>
                <a:ea typeface="標楷體" pitchFamily="65" charset="-120"/>
                <a:cs typeface="Calibri" pitchFamily="34" charset="0"/>
              </a:rPr>
              <a:t>(</a:t>
            </a:r>
            <a:r>
              <a:rPr lang="en-US" altLang="zh-TW" sz="1200" dirty="0">
                <a:latin typeface="+mn-lt"/>
                <a:ea typeface="標楷體" pitchFamily="65" charset="-120"/>
                <a:cs typeface="Calibri" pitchFamily="34" charset="0"/>
              </a:rPr>
              <a:t>A</a:t>
            </a:r>
            <a:r>
              <a:rPr lang="en-US" altLang="zh-TW" sz="1200" dirty="0" smtClean="0">
                <a:latin typeface="+mn-lt"/>
                <a:ea typeface="標楷體" pitchFamily="65" charset="-120"/>
                <a:cs typeface="Calibri" pitchFamily="34" charset="0"/>
              </a:rPr>
              <a:t>dapted from textbook slides </a:t>
            </a:r>
            <a:r>
              <a:rPr lang="en-US" altLang="zh-TW" sz="1200" dirty="0">
                <a:latin typeface="+mn-lt"/>
                <a:ea typeface="標楷體" pitchFamily="65" charset="-120"/>
                <a:cs typeface="Calibri" pitchFamily="34" charset="0"/>
              </a:rPr>
              <a:t>https://</a:t>
            </a:r>
            <a:r>
              <a:rPr lang="en-US" altLang="zh-TW" sz="1200" dirty="0" smtClean="0">
                <a:latin typeface="+mn-lt"/>
                <a:ea typeface="標楷體" pitchFamily="65" charset="-120"/>
                <a:cs typeface="Calibri" pitchFamily="34" charset="0"/>
              </a:rPr>
              <a:t>www.elsevier.com/books-and-journals/book-companion/9780128122754/lecture-slides) </a:t>
            </a:r>
            <a:endParaRPr lang="zh-TW" altLang="en-US" sz="1200" dirty="0" smtClean="0">
              <a:latin typeface="+mn-lt"/>
              <a:ea typeface="標楷體" pitchFamily="65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Inside the Processor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Components (registers, ALU) </a:t>
            </a:r>
            <a:br>
              <a:rPr lang="en-US" altLang="zh-TW" dirty="0" smtClean="0"/>
            </a:br>
            <a:r>
              <a:rPr lang="en-US" altLang="zh-TW" dirty="0" smtClean="0"/>
              <a:t>consist of logic gates via</a:t>
            </a:r>
            <a:br>
              <a:rPr lang="en-US" altLang="zh-TW" dirty="0" smtClean="0"/>
            </a:br>
            <a:r>
              <a:rPr lang="en-US" altLang="zh-TW" b="1" i="1" dirty="0" smtClean="0">
                <a:solidFill>
                  <a:srgbClr val="FF0000"/>
                </a:solidFill>
              </a:rPr>
              <a:t>logic design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9</a:t>
            </a:fld>
            <a:endParaRPr lang="zh-TW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84927" y="5734417"/>
            <a:ext cx="5388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100" dirty="0">
                <a:latin typeface="+mn-lt"/>
              </a:rPr>
              <a:t>http://gyan.fragnel.ac.in/~</a:t>
            </a:r>
            <a:r>
              <a:rPr lang="en-US" altLang="zh-TW" sz="1100" dirty="0" smtClean="0">
                <a:latin typeface="+mn-lt"/>
              </a:rPr>
              <a:t>surve/COA/ISA/FixedPoint.html</a:t>
            </a:r>
          </a:p>
          <a:p>
            <a:pPr marL="0"/>
            <a:r>
              <a:rPr lang="en-US" altLang="zh-TW" sz="1100" dirty="0" smtClean="0">
                <a:latin typeface="+mn-lt"/>
              </a:rPr>
              <a:t>http</a:t>
            </a:r>
            <a:r>
              <a:rPr lang="en-US" altLang="zh-TW" sz="1100" dirty="0">
                <a:latin typeface="+mn-lt"/>
              </a:rPr>
              <a:t>://users.ece.utexas.edu/~valvano/Volume1/E-Book/C4_DigitalLogic_files/image014.gif</a:t>
            </a:r>
            <a:endParaRPr lang="zh-TW" altLang="en-US" sz="1100" dirty="0">
              <a:latin typeface="+mn-lt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939615" y="1052735"/>
            <a:ext cx="3906683" cy="5014761"/>
            <a:chOff x="4939615" y="1052735"/>
            <a:chExt cx="3906683" cy="5014761"/>
          </a:xfrm>
        </p:grpSpPr>
        <p:pic>
          <p:nvPicPr>
            <p:cNvPr id="9218" name="Picture 2" descr="http://users.ece.utexas.edu/~valvano/Volume1/E-Book/C4_DigitalLogic_files/image014.gi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615" y="1052735"/>
              <a:ext cx="3906683" cy="5014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5475864" y="1052736"/>
              <a:ext cx="907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/>
              <a:r>
                <a:rPr lang="en-US" altLang="zh-TW" sz="1800" b="1" dirty="0" smtClean="0">
                  <a:solidFill>
                    <a:srgbClr val="0000FF"/>
                  </a:solidFill>
                  <a:latin typeface="+mn-lt"/>
                </a:rPr>
                <a:t>register</a:t>
              </a:r>
              <a:endParaRPr lang="zh-TW" altLang="en-US" sz="1800" b="1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36670" y="2561123"/>
            <a:ext cx="4494909" cy="3118501"/>
            <a:chOff x="636670" y="2561123"/>
            <a:chExt cx="4494909" cy="3118501"/>
          </a:xfrm>
        </p:grpSpPr>
        <p:pic>
          <p:nvPicPr>
            <p:cNvPr id="9220" name="Picture 4" descr="Ripple-carry adder, illustrating the delay of the carry bit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70" y="2561123"/>
              <a:ext cx="3798173" cy="311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4389068" y="4120373"/>
              <a:ext cx="7425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/>
              <a:r>
                <a:rPr lang="en-US" altLang="zh-TW" sz="1800" b="1" dirty="0" smtClean="0">
                  <a:solidFill>
                    <a:srgbClr val="0000FF"/>
                  </a:solidFill>
                  <a:latin typeface="+mn-lt"/>
                </a:rPr>
                <a:t>adder</a:t>
              </a:r>
              <a:endParaRPr lang="zh-TW" altLang="en-US" sz="1800" b="1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 bwMode="auto">
          <a:xfrm>
            <a:off x="780983" y="1918757"/>
            <a:ext cx="1846801" cy="4976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0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Logic Gate Can Be Made by Transistors</a:t>
            </a:r>
            <a:endParaRPr lang="zh-TW" alt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CMOS NAND: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10</a:t>
            </a:fld>
            <a:endParaRPr lang="zh-TW" altLang="zh-TW"/>
          </a:p>
        </p:txBody>
      </p:sp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4404946" cy="275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8919" y="1196752"/>
            <a:ext cx="2127738" cy="415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7523" y="4536123"/>
            <a:ext cx="3650273" cy="111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右箭號 5"/>
          <p:cNvSpPr/>
          <p:nvPr/>
        </p:nvSpPr>
        <p:spPr bwMode="auto">
          <a:xfrm flipH="1">
            <a:off x="5796136" y="3140968"/>
            <a:ext cx="648072" cy="648072"/>
          </a:xfrm>
          <a:prstGeom prst="rightArrow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87642" y="5317757"/>
            <a:ext cx="314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Transistors are nothing but ON/OFF switches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1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Transistor to Switch ON/OFF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5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9753" y="1595119"/>
            <a:ext cx="3754695" cy="33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1595119"/>
            <a:ext cx="3744416" cy="338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1595119"/>
            <a:ext cx="3744416" cy="338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589" y="1607760"/>
            <a:ext cx="3774509" cy="3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151786" y="1052736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800" b="1" dirty="0" smtClean="0">
                <a:solidFill>
                  <a:srgbClr val="FF0000"/>
                </a:solidFill>
                <a:latin typeface="+mn-lt"/>
              </a:rPr>
              <a:t>ON</a:t>
            </a:r>
            <a:endParaRPr lang="zh-TW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63334" y="105273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800" b="1" dirty="0" smtClean="0">
                <a:latin typeface="+mn-lt"/>
              </a:rPr>
              <a:t>OFF</a:t>
            </a:r>
            <a:endParaRPr lang="zh-TW" altLang="en-US" sz="2800" b="1" dirty="0">
              <a:latin typeface="+mn-lt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15429" y="5570076"/>
            <a:ext cx="6768071" cy="523220"/>
            <a:chOff x="915429" y="5481965"/>
            <a:chExt cx="6768071" cy="5232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915429" y="5481965"/>
              <a:ext cx="676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/>
              <a:r>
                <a:rPr lang="en-US" altLang="zh-TW" sz="2800" dirty="0" smtClean="0">
                  <a:latin typeface="+mn-lt"/>
                </a:rPr>
                <a:t>This is a topic of </a:t>
              </a:r>
              <a:r>
                <a:rPr lang="en-US" altLang="zh-TW" sz="2800" b="1" i="1" dirty="0" smtClean="0">
                  <a:solidFill>
                    <a:srgbClr val="FF0000"/>
                  </a:solidFill>
                  <a:latin typeface="+mn-lt"/>
                </a:rPr>
                <a:t>electronic and circuit design</a:t>
              </a:r>
              <a:endParaRPr lang="zh-TW" altLang="en-US" sz="2800" b="1" i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376063" y="5512456"/>
              <a:ext cx="4148265" cy="49272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</p:grpSp>
      <p:pic>
        <p:nvPicPr>
          <p:cNvPr id="14" name="圖片 13" descr="File:SPST &lt;strong&gt;switch&lt;/strong&gt; symbol.svg - Wikimedia Commons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929106" y="4965559"/>
            <a:ext cx="1847251" cy="5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8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Computer Architecture Stand?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Computer architecture is not just computer hardware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159786" name="AutoShape 42"/>
          <p:cNvSpPr>
            <a:spLocks/>
          </p:cNvSpPr>
          <p:nvPr/>
        </p:nvSpPr>
        <p:spPr bwMode="auto">
          <a:xfrm>
            <a:off x="334392" y="5063799"/>
            <a:ext cx="2469945" cy="836845"/>
          </a:xfrm>
          <a:prstGeom prst="callout1">
            <a:avLst>
              <a:gd name="adj1" fmla="val 0"/>
              <a:gd name="adj2" fmla="val 51107"/>
              <a:gd name="adj3" fmla="val -169103"/>
              <a:gd name="adj4" fmla="val 61818"/>
            </a:avLst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+mn-lt"/>
                <a:ea typeface="+mj-ea"/>
              </a:rPr>
              <a:t>Instruction </a:t>
            </a:r>
            <a:r>
              <a:rPr lang="en-US" altLang="zh-TW" b="1" dirty="0" smtClean="0">
                <a:solidFill>
                  <a:srgbClr val="0000FF"/>
                </a:solidFill>
                <a:latin typeface="+mn-lt"/>
                <a:ea typeface="+mj-ea"/>
              </a:rPr>
              <a:t>Set Architecture (ISA)</a:t>
            </a:r>
            <a:endParaRPr lang="zh-TW" altLang="en-US" b="1" dirty="0">
              <a:solidFill>
                <a:srgbClr val="0000FF"/>
              </a:solidFill>
              <a:latin typeface="+mn-lt"/>
              <a:ea typeface="+mj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3604" y="1669577"/>
            <a:ext cx="7797801" cy="4351711"/>
            <a:chOff x="461597" y="1479067"/>
            <a:chExt cx="7797801" cy="4351711"/>
          </a:xfrm>
        </p:grpSpPr>
        <p:sp>
          <p:nvSpPr>
            <p:cNvPr id="3" name="矩形 2"/>
            <p:cNvSpPr/>
            <p:nvPr/>
          </p:nvSpPr>
          <p:spPr bwMode="auto">
            <a:xfrm>
              <a:off x="2815480" y="1479067"/>
              <a:ext cx="3744397" cy="1733909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415027" y="1866803"/>
              <a:ext cx="2799211" cy="129576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2642800" y="3429000"/>
              <a:ext cx="1794948" cy="49836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</a:rPr>
                <a:t>Processor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5655587" y="1962037"/>
              <a:ext cx="1179213" cy="67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 algn="ctr">
                <a:lnSpc>
                  <a:spcPct val="102000"/>
                </a:lnSpc>
              </a:pPr>
              <a:r>
                <a:rPr lang="en-US" altLang="zh-TW" sz="2000" b="1" dirty="0" smtClean="0">
                  <a:latin typeface="+mn-lt"/>
                  <a:ea typeface="+mj-ea"/>
                </a:rPr>
                <a:t>Operating</a:t>
              </a:r>
              <a:br>
                <a:rPr lang="en-US" altLang="zh-TW" sz="2000" b="1" dirty="0" smtClean="0">
                  <a:latin typeface="+mn-lt"/>
                  <a:ea typeface="+mj-ea"/>
                </a:rPr>
              </a:br>
              <a:r>
                <a:rPr lang="en-US" altLang="zh-TW" sz="2000" b="1" dirty="0" smtClean="0">
                  <a:latin typeface="+mn-lt"/>
                  <a:ea typeface="+mj-ea"/>
                </a:rPr>
                <a:t>System</a:t>
              </a:r>
              <a:endParaRPr lang="en-US" altLang="zh-TW" sz="2000" b="1" dirty="0">
                <a:latin typeface="+mn-lt"/>
                <a:ea typeface="+mj-ea"/>
              </a:endParaRPr>
            </a:p>
          </p:txBody>
        </p:sp>
        <p:sp>
          <p:nvSpPr>
            <p:cNvPr id="159761" name="Rectangle 17"/>
            <p:cNvSpPr>
              <a:spLocks noChangeArrowheads="1"/>
            </p:cNvSpPr>
            <p:nvPr/>
          </p:nvSpPr>
          <p:spPr bwMode="auto">
            <a:xfrm>
              <a:off x="2904089" y="1574012"/>
              <a:ext cx="1331443" cy="36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2000" b="1" dirty="0" smtClean="0">
                  <a:latin typeface="+mn-lt"/>
                  <a:ea typeface="+mj-ea"/>
                </a:rPr>
                <a:t>Application</a:t>
              </a:r>
              <a:endParaRPr lang="en-US" altLang="zh-TW" sz="2000" b="1" dirty="0">
                <a:latin typeface="+mn-lt"/>
                <a:ea typeface="+mj-ea"/>
              </a:endParaRPr>
            </a:p>
          </p:txBody>
        </p:sp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3397131" y="4500388"/>
              <a:ext cx="3798929" cy="44853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+mn-lt"/>
                </a:rPr>
                <a:t>Digital </a:t>
              </a:r>
              <a:r>
                <a:rPr lang="en-US" altLang="zh-TW" sz="2000" b="1" dirty="0" smtClean="0">
                  <a:latin typeface="+mn-lt"/>
                </a:rPr>
                <a:t>Design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3675103" y="4946172"/>
              <a:ext cx="3242984" cy="42569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+mn-lt"/>
                </a:rPr>
                <a:t>Circuit </a:t>
              </a:r>
              <a:r>
                <a:rPr lang="en-US" altLang="zh-TW" sz="2000" b="1" dirty="0" smtClean="0">
                  <a:latin typeface="+mn-lt"/>
                </a:rPr>
                <a:t>Design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/>
          </p:nvSpPr>
          <p:spPr bwMode="auto">
            <a:xfrm>
              <a:off x="3233542" y="3922577"/>
              <a:ext cx="4126109" cy="581431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err="1">
                  <a:latin typeface="+mn-lt"/>
                </a:rPr>
                <a:t>Datapath</a:t>
              </a:r>
              <a:r>
                <a:rPr lang="en-US" altLang="zh-TW" sz="2000" b="1" dirty="0">
                  <a:latin typeface="+mn-lt"/>
                </a:rPr>
                <a:t> &amp; Control </a:t>
              </a:r>
            </a:p>
          </p:txBody>
        </p:sp>
        <p:sp>
          <p:nvSpPr>
            <p:cNvPr id="159774" name="Rectangle 30"/>
            <p:cNvSpPr>
              <a:spLocks noChangeArrowheads="1"/>
            </p:cNvSpPr>
            <p:nvPr/>
          </p:nvSpPr>
          <p:spPr bwMode="auto">
            <a:xfrm>
              <a:off x="3833371" y="5371863"/>
              <a:ext cx="2926447" cy="4589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+mn-lt"/>
                </a:rPr>
                <a:t>Transistors</a:t>
              </a:r>
              <a:endParaRPr lang="zh-TW" altLang="en-US" sz="2000" dirty="0">
                <a:latin typeface="+mn-lt"/>
                <a:ea typeface="+mj-ea"/>
              </a:endParaRPr>
            </a:p>
          </p:txBody>
        </p:sp>
        <p:sp>
          <p:nvSpPr>
            <p:cNvPr id="159777" name="Text Box 33"/>
            <p:cNvSpPr txBox="1">
              <a:spLocks noChangeArrowheads="1"/>
            </p:cNvSpPr>
            <p:nvPr/>
          </p:nvSpPr>
          <p:spPr bwMode="auto">
            <a:xfrm>
              <a:off x="461597" y="3361912"/>
              <a:ext cx="1231471" cy="400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C00000"/>
                  </a:solidFill>
                  <a:latin typeface="+mn-lt"/>
                  <a:ea typeface="+mj-ea"/>
                </a:rPr>
                <a:t>Hardware</a:t>
              </a:r>
            </a:p>
          </p:txBody>
        </p:sp>
        <p:sp>
          <p:nvSpPr>
            <p:cNvPr id="159778" name="Text Box 34"/>
            <p:cNvSpPr txBox="1">
              <a:spLocks noChangeArrowheads="1"/>
            </p:cNvSpPr>
            <p:nvPr/>
          </p:nvSpPr>
          <p:spPr bwMode="auto">
            <a:xfrm>
              <a:off x="461597" y="2811629"/>
              <a:ext cx="1147404" cy="400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C00000"/>
                  </a:solidFill>
                  <a:latin typeface="+mn-lt"/>
                  <a:ea typeface="+mj-ea"/>
                </a:rPr>
                <a:t>Software</a:t>
              </a:r>
            </a:p>
          </p:txBody>
        </p:sp>
        <p:sp>
          <p:nvSpPr>
            <p:cNvPr id="159779" name="Line 35"/>
            <p:cNvSpPr>
              <a:spLocks noChangeShapeType="1"/>
            </p:cNvSpPr>
            <p:nvPr/>
          </p:nvSpPr>
          <p:spPr bwMode="auto">
            <a:xfrm flipV="1">
              <a:off x="2267744" y="1866803"/>
              <a:ext cx="0" cy="12957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  <a:ea typeface="+mj-ea"/>
              </a:endParaRPr>
            </a:p>
          </p:txBody>
        </p:sp>
        <p:sp>
          <p:nvSpPr>
            <p:cNvPr id="159780" name="Line 36"/>
            <p:cNvSpPr>
              <a:spLocks noChangeShapeType="1"/>
            </p:cNvSpPr>
            <p:nvPr/>
          </p:nvSpPr>
          <p:spPr bwMode="auto">
            <a:xfrm>
              <a:off x="2267744" y="3399290"/>
              <a:ext cx="0" cy="13954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  <a:ea typeface="+mj-ea"/>
              </a:endParaRPr>
            </a:p>
          </p:txBody>
        </p:sp>
        <p:sp>
          <p:nvSpPr>
            <p:cNvPr id="159781" name="Rectangle 37"/>
            <p:cNvSpPr>
              <a:spLocks noChangeArrowheads="1"/>
            </p:cNvSpPr>
            <p:nvPr/>
          </p:nvSpPr>
          <p:spPr bwMode="auto">
            <a:xfrm>
              <a:off x="3424397" y="2301063"/>
              <a:ext cx="1635902" cy="4319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  <a:ea typeface="+mj-ea"/>
                </a:rPr>
                <a:t>Compiler</a:t>
              </a:r>
              <a:endParaRPr lang="zh-TW" altLang="en-US" sz="2000" b="1" dirty="0">
                <a:latin typeface="+mn-lt"/>
                <a:ea typeface="+mj-ea"/>
              </a:endParaRPr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3315337" y="2729505"/>
              <a:ext cx="1854023" cy="4319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  <a:ea typeface="+mj-ea"/>
                </a:rPr>
                <a:t>Assembler</a:t>
              </a:r>
              <a:endParaRPr lang="zh-TW" altLang="en-US" sz="2000" b="1" dirty="0">
                <a:latin typeface="+mn-lt"/>
                <a:ea typeface="+mj-ea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436593" y="3429000"/>
              <a:ext cx="1794948" cy="49836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  <a:ea typeface="+mj-ea"/>
                </a:rPr>
                <a:t>Memory</a:t>
              </a:r>
              <a:endParaRPr lang="zh-TW" altLang="en-US" sz="2000" b="1" dirty="0">
                <a:latin typeface="+mn-lt"/>
                <a:ea typeface="+mj-ea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6231541" y="3429000"/>
              <a:ext cx="1794948" cy="49836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  <a:ea typeface="+mj-ea"/>
                </a:rPr>
                <a:t>I/O System</a:t>
              </a:r>
              <a:endParaRPr lang="zh-TW" altLang="en-US" sz="2000" b="1" dirty="0">
                <a:latin typeface="+mn-lt"/>
                <a:ea typeface="+mj-ea"/>
              </a:endParaRPr>
            </a:p>
          </p:txBody>
        </p:sp>
        <p:sp>
          <p:nvSpPr>
            <p:cNvPr id="159768" name="Rectangle 24" descr="50%"/>
            <p:cNvSpPr>
              <a:spLocks noChangeArrowheads="1"/>
            </p:cNvSpPr>
            <p:nvPr/>
          </p:nvSpPr>
          <p:spPr bwMode="auto">
            <a:xfrm>
              <a:off x="570657" y="3154680"/>
              <a:ext cx="7688741" cy="29508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  <a:ea typeface="+mj-ea"/>
              </a:endParaRPr>
            </a:p>
          </p:txBody>
        </p:sp>
      </p:grpSp>
      <p:sp>
        <p:nvSpPr>
          <p:cNvPr id="159748" name="Oval 4" descr="5%"/>
          <p:cNvSpPr>
            <a:spLocks noChangeArrowheads="1"/>
          </p:cNvSpPr>
          <p:nvPr/>
        </p:nvSpPr>
        <p:spPr bwMode="auto">
          <a:xfrm>
            <a:off x="251520" y="3130885"/>
            <a:ext cx="8568952" cy="1696187"/>
          </a:xfrm>
          <a:prstGeom prst="ellipse">
            <a:avLst/>
          </a:prstGeom>
          <a:solidFill>
            <a:srgbClr val="FF33CC">
              <a:alpha val="20000"/>
            </a:srgbClr>
          </a:solidFill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6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6" grpId="0" animBg="1" autoUpdateAnimBg="0"/>
      <p:bldP spid="1597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 Architecture (ISA)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Instruction Set Architecture (or </a:t>
            </a:r>
            <a:r>
              <a:rPr lang="en-US" altLang="zh-TW" i="1" dirty="0" smtClean="0"/>
              <a:t>architecture</a:t>
            </a:r>
            <a:r>
              <a:rPr lang="en-US" altLang="zh-TW" dirty="0" smtClean="0"/>
              <a:t> in short)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b="1" dirty="0" smtClean="0">
                <a:solidFill>
                  <a:srgbClr val="FF0000"/>
                </a:solidFill>
              </a:rPr>
              <a:t>abstract</a:t>
            </a:r>
            <a:r>
              <a:rPr lang="en-US" altLang="zh-TW" dirty="0" smtClean="0"/>
              <a:t> </a:t>
            </a:r>
            <a:r>
              <a:rPr lang="en-US" altLang="zh-TW" dirty="0"/>
              <a:t>interface </a:t>
            </a:r>
            <a:r>
              <a:rPr lang="en-US" altLang="zh-TW" dirty="0" smtClean="0"/>
              <a:t>between the </a:t>
            </a:r>
            <a:r>
              <a:rPr lang="en-US" altLang="zh-TW" dirty="0"/>
              <a:t>hardware and </a:t>
            </a:r>
            <a:r>
              <a:rPr lang="en-US" altLang="zh-TW" dirty="0" smtClean="0"/>
              <a:t>the lowest-level software</a:t>
            </a:r>
            <a:endParaRPr lang="en-US" altLang="zh-TW" dirty="0"/>
          </a:p>
          <a:p>
            <a:pPr lvl="1"/>
            <a:r>
              <a:rPr lang="en-US" altLang="zh-TW" dirty="0" smtClean="0"/>
              <a:t>Encompasses </a:t>
            </a:r>
            <a:r>
              <a:rPr lang="en-US" altLang="zh-TW" u="sng" dirty="0"/>
              <a:t>all </a:t>
            </a:r>
            <a:r>
              <a:rPr lang="en-US" altLang="zh-TW" u="sng" dirty="0" smtClean="0"/>
              <a:t>the information </a:t>
            </a:r>
            <a:r>
              <a:rPr lang="en-US" altLang="zh-TW" u="sng" dirty="0"/>
              <a:t>necessary </a:t>
            </a:r>
            <a:r>
              <a:rPr lang="en-US" altLang="zh-TW" u="sng" dirty="0" smtClean="0"/>
              <a:t>to write </a:t>
            </a:r>
            <a:r>
              <a:rPr lang="en-US" altLang="zh-TW" u="sng" dirty="0"/>
              <a:t>a machine </a:t>
            </a:r>
            <a:r>
              <a:rPr lang="en-US" altLang="zh-TW" u="sng" dirty="0" smtClean="0"/>
              <a:t>language program </a:t>
            </a:r>
            <a:r>
              <a:rPr lang="en-US" altLang="zh-TW" u="sng" dirty="0"/>
              <a:t>that will </a:t>
            </a:r>
            <a:r>
              <a:rPr lang="en-US" altLang="zh-TW" u="sng" dirty="0" smtClean="0"/>
              <a:t>run </a:t>
            </a:r>
            <a:r>
              <a:rPr lang="en-US" altLang="zh-TW" b="1" u="sng" dirty="0" smtClean="0"/>
              <a:t>correctly</a:t>
            </a:r>
            <a:r>
              <a:rPr lang="en-US" altLang="zh-TW" dirty="0"/>
              <a:t>, </a:t>
            </a:r>
            <a:r>
              <a:rPr lang="en-US" altLang="zh-TW" dirty="0" smtClean="0"/>
              <a:t>including instructions</a:t>
            </a:r>
            <a:r>
              <a:rPr lang="en-US" altLang="zh-TW" dirty="0"/>
              <a:t>, registers</a:t>
            </a:r>
            <a:r>
              <a:rPr lang="en-US" altLang="zh-TW" dirty="0" smtClean="0"/>
              <a:t>, memory </a:t>
            </a:r>
            <a:r>
              <a:rPr lang="en-US" altLang="zh-TW" dirty="0"/>
              <a:t>access, I/O, </a:t>
            </a:r>
            <a:r>
              <a:rPr lang="en-US" altLang="zh-TW" dirty="0" smtClean="0"/>
              <a:t>and so on</a:t>
            </a:r>
          </a:p>
          <a:p>
            <a:r>
              <a:rPr lang="en-US" altLang="zh-TW" dirty="0" smtClean="0"/>
              <a:t>Why ISA important?</a:t>
            </a:r>
            <a:endParaRPr lang="en-US" altLang="zh-TW" dirty="0"/>
          </a:p>
          <a:p>
            <a:pPr lvl="1"/>
            <a:r>
              <a:rPr lang="en-US" altLang="zh-TW" dirty="0" smtClean="0"/>
              <a:t>Enables many </a:t>
            </a:r>
            <a:r>
              <a:rPr lang="en-US" altLang="zh-TW" dirty="0"/>
              <a:t>implementations </a:t>
            </a:r>
            <a:r>
              <a:rPr lang="en-US" altLang="zh-TW" dirty="0" smtClean="0"/>
              <a:t>of that architecture of </a:t>
            </a:r>
            <a:r>
              <a:rPr lang="en-US" altLang="zh-TW" dirty="0"/>
              <a:t>varying cost and </a:t>
            </a:r>
            <a:r>
              <a:rPr lang="en-US" altLang="zh-TW" dirty="0" smtClean="0"/>
              <a:t>performance to </a:t>
            </a:r>
            <a:r>
              <a:rPr lang="en-US" altLang="zh-TW" dirty="0"/>
              <a:t>run identical </a:t>
            </a:r>
            <a:r>
              <a:rPr lang="en-US" altLang="zh-TW" dirty="0" smtClean="0"/>
              <a:t>software, e.g. different x86 processors to run same Windows OS</a:t>
            </a:r>
          </a:p>
          <a:p>
            <a:pPr lvl="1"/>
            <a:r>
              <a:rPr lang="en-US" altLang="zh-TW" dirty="0" smtClean="0"/>
              <a:t>Allows </a:t>
            </a:r>
            <a:r>
              <a:rPr lang="en-US" altLang="zh-TW" dirty="0"/>
              <a:t>computer designers to </a:t>
            </a:r>
            <a:r>
              <a:rPr lang="en-US" altLang="zh-TW" dirty="0" smtClean="0"/>
              <a:t>design functions </a:t>
            </a:r>
            <a:r>
              <a:rPr lang="en-US" altLang="zh-TW" dirty="0"/>
              <a:t>independently from the hardware that </a:t>
            </a:r>
            <a:r>
              <a:rPr lang="en-US" altLang="zh-TW" dirty="0" smtClean="0"/>
              <a:t>implements them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2195736" y="1916832"/>
            <a:ext cx="432048" cy="2160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單箭頭接點 7"/>
          <p:cNvCxnSpPr/>
          <p:nvPr/>
        </p:nvCxnSpPr>
        <p:spPr bwMode="auto">
          <a:xfrm flipH="1">
            <a:off x="1979712" y="1916832"/>
            <a:ext cx="144016" cy="32403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69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ISA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84992" tIns="42497" rIns="84992" bIns="42497" numCol="1" anchor="t" anchorCtr="0" compatLnSpc="1">
            <a:prstTxWarp prst="textNoShape">
              <a:avLst/>
            </a:prstTxWarp>
          </a:bodyPr>
          <a:lstStyle/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Intel 8051	(8-bit microcontroller)		1980-</a:t>
            </a:r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TI MSP-430	(16-bit microcontroller)	1993-</a:t>
            </a:r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Digital </a:t>
            </a:r>
            <a:r>
              <a:rPr lang="en-US" altLang="zh-TW" dirty="0"/>
              <a:t>Alpha	(v1, v3)	</a:t>
            </a:r>
            <a:r>
              <a:rPr lang="en-US" altLang="zh-TW" dirty="0" smtClean="0"/>
              <a:t>	1992-2004</a:t>
            </a:r>
            <a:endParaRPr lang="en-US" altLang="zh-TW" dirty="0"/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/>
              <a:t>HP PA-RISC	(v1.1, v2.0)	</a:t>
            </a:r>
            <a:r>
              <a:rPr lang="en-US" altLang="zh-TW" dirty="0" smtClean="0"/>
              <a:t>	1986-2008</a:t>
            </a:r>
            <a:endParaRPr lang="en-US" altLang="zh-TW" dirty="0"/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/>
              <a:t>Sun </a:t>
            </a:r>
            <a:r>
              <a:rPr lang="en-US" altLang="zh-TW" dirty="0" err="1"/>
              <a:t>Sparc</a:t>
            </a:r>
            <a:r>
              <a:rPr lang="en-US" altLang="zh-TW" dirty="0"/>
              <a:t>	(v8, v9)	</a:t>
            </a:r>
            <a:r>
              <a:rPr lang="en-US" altLang="zh-TW" dirty="0" smtClean="0"/>
              <a:t>	1987-2017</a:t>
            </a:r>
            <a:endParaRPr lang="en-US" altLang="zh-TW" dirty="0"/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MIPS</a:t>
            </a:r>
            <a:r>
              <a:rPr lang="en-US" altLang="zh-TW" dirty="0"/>
              <a:t>	</a:t>
            </a:r>
            <a:r>
              <a:rPr lang="en-US" altLang="zh-TW" dirty="0" smtClean="0"/>
              <a:t>(I</a:t>
            </a:r>
            <a:r>
              <a:rPr lang="zh-TW" altLang="en-US" dirty="0" smtClean="0"/>
              <a:t> </a:t>
            </a:r>
            <a:r>
              <a:rPr lang="en-US" altLang="zh-TW" dirty="0" smtClean="0"/>
              <a:t>~ V,</a:t>
            </a:r>
            <a:r>
              <a:rPr lang="zh-TW" altLang="en-US" dirty="0" smtClean="0"/>
              <a:t> </a:t>
            </a:r>
            <a:r>
              <a:rPr lang="en-US" altLang="zh-TW" dirty="0" smtClean="0"/>
              <a:t>32/64)</a:t>
            </a:r>
            <a:r>
              <a:rPr lang="en-US" altLang="zh-TW" dirty="0"/>
              <a:t>	</a:t>
            </a:r>
            <a:r>
              <a:rPr lang="en-US" altLang="zh-TW" dirty="0" smtClean="0"/>
              <a:t>	1985-</a:t>
            </a:r>
            <a:endParaRPr lang="en-US" altLang="zh-TW" dirty="0"/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Intel x86</a:t>
            </a:r>
            <a:r>
              <a:rPr lang="en-US" altLang="zh-TW" dirty="0"/>
              <a:t>	(8086,80286,80386,	</a:t>
            </a:r>
            <a:r>
              <a:rPr lang="en-US" altLang="zh-TW" dirty="0" smtClean="0"/>
              <a:t>	1978-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80486,Pentium, MMX,</a:t>
            </a:r>
            <a:br>
              <a:rPr lang="en-US" altLang="zh-TW" dirty="0"/>
            </a:br>
            <a:r>
              <a:rPr lang="en-US" altLang="zh-TW" dirty="0"/>
              <a:t>	SIMD, IA-64, </a:t>
            </a:r>
            <a:r>
              <a:rPr lang="en-US" altLang="zh-TW" dirty="0" smtClean="0"/>
              <a:t>...)</a:t>
            </a:r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ARM	(v2~v7, v8)		1985-</a:t>
            </a:r>
          </a:p>
          <a:p>
            <a:pPr marL="187574" indent="-187574">
              <a:buNone/>
              <a:tabLst>
                <a:tab pos="2274334" algn="l"/>
                <a:tab pos="5536361" algn="l"/>
              </a:tabLst>
            </a:pPr>
            <a:r>
              <a:rPr lang="en-US" altLang="zh-TW" dirty="0" smtClean="0"/>
              <a:t>RISC-V	(v2.2)		2010-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957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01-04-P37449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70"/>
          <a:stretch/>
        </p:blipFill>
        <p:spPr bwMode="auto">
          <a:xfrm>
            <a:off x="2927535" y="1052736"/>
            <a:ext cx="6180969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Computer Architecture Is Thus about …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SW/HW interface (ISA)</a:t>
            </a:r>
          </a:p>
          <a:p>
            <a:r>
              <a:rPr lang="en-US" altLang="zh-TW" dirty="0" smtClean="0"/>
              <a:t>Computer organization</a:t>
            </a:r>
          </a:p>
          <a:p>
            <a:r>
              <a:rPr lang="en-US" altLang="zh-TW" dirty="0" smtClean="0"/>
              <a:t>Quantitative design</a:t>
            </a:r>
            <a:br>
              <a:rPr lang="en-US" altLang="zh-TW" dirty="0" smtClean="0"/>
            </a:br>
            <a:r>
              <a:rPr lang="en-US" altLang="zh-TW" dirty="0" smtClean="0"/>
              <a:t>methodology</a:t>
            </a:r>
            <a:br>
              <a:rPr lang="en-US" altLang="zh-TW" dirty="0" smtClean="0"/>
            </a:br>
            <a:r>
              <a:rPr lang="en-US" altLang="zh-TW" dirty="0" smtClean="0"/>
              <a:t>(based on performance,</a:t>
            </a:r>
            <a:br>
              <a:rPr lang="en-US" altLang="zh-TW" dirty="0" smtClean="0"/>
            </a:br>
            <a:r>
              <a:rPr lang="en-US" altLang="zh-TW" dirty="0" smtClean="0"/>
              <a:t>power, cost, …)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7017973" y="1988840"/>
            <a:ext cx="57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ISA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5508104" y="2060848"/>
            <a:ext cx="1509869" cy="38965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86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this course?</a:t>
            </a:r>
          </a:p>
          <a:p>
            <a:pPr lvl="1"/>
            <a:r>
              <a:rPr lang="en-US" altLang="zh-TW" dirty="0" smtClean="0"/>
              <a:t>How does a computer work?</a:t>
            </a:r>
          </a:p>
          <a:p>
            <a:pPr lvl="1"/>
            <a:r>
              <a:rPr lang="en-US" altLang="zh-TW" dirty="0" smtClean="0"/>
              <a:t>And, where does computer architecture stand?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Course outline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Course administration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5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smtClean="0"/>
              <a:t>What You Will Learn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 dirty="0" smtClean="0"/>
              <a:t>How programs are translated into the machine language</a:t>
            </a:r>
          </a:p>
          <a:p>
            <a:pPr lvl="1"/>
            <a:r>
              <a:rPr lang="en-AU" altLang="zh-TW" dirty="0" smtClean="0"/>
              <a:t>And how the hardware executes them</a:t>
            </a:r>
          </a:p>
          <a:p>
            <a:r>
              <a:rPr lang="en-AU" altLang="zh-TW" dirty="0" smtClean="0"/>
              <a:t>The hardware/software interface</a:t>
            </a:r>
          </a:p>
          <a:p>
            <a:r>
              <a:rPr lang="en-AU" altLang="zh-TW" dirty="0" smtClean="0"/>
              <a:t>What determines program performance</a:t>
            </a:r>
          </a:p>
          <a:p>
            <a:pPr lvl="1"/>
            <a:r>
              <a:rPr lang="en-AU" altLang="zh-TW" dirty="0" smtClean="0"/>
              <a:t>And how it can be improved</a:t>
            </a:r>
          </a:p>
          <a:p>
            <a:r>
              <a:rPr lang="en-AU" altLang="zh-TW" dirty="0" smtClean="0"/>
              <a:t>How computer hardware (processor, memory) works</a:t>
            </a:r>
          </a:p>
          <a:p>
            <a:r>
              <a:rPr lang="en-AU" altLang="zh-TW" dirty="0" smtClean="0"/>
              <a:t>How hardware designers improve performance</a:t>
            </a:r>
          </a:p>
          <a:p>
            <a:r>
              <a:rPr lang="en-AU" altLang="zh-TW" dirty="0" smtClean="0">
                <a:solidFill>
                  <a:schemeClr val="bg1">
                    <a:lumMod val="65000"/>
                  </a:schemeClr>
                </a:solidFill>
              </a:rPr>
              <a:t>What is parallel processing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36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</a:t>
            </a:r>
            <a:endParaRPr lang="en-US" altLang="zh-TW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Computer Organization and Design RISC-V Edition: The Hardware/Software Interface</a:t>
            </a:r>
            <a:r>
              <a:rPr lang="en-US" altLang="zh-TW" dirty="0" smtClean="0"/>
              <a:t>, 1st ed.,</a:t>
            </a:r>
            <a:br>
              <a:rPr lang="en-US" altLang="zh-TW" dirty="0" smtClean="0"/>
            </a:br>
            <a:r>
              <a:rPr lang="en-US" altLang="zh-TW" dirty="0" smtClean="0"/>
              <a:t>David Patterson and John Hennessy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en-US" altLang="zh-TW" dirty="0"/>
              <a:t>Morgan </a:t>
            </a:r>
            <a:r>
              <a:rPr lang="en-US" altLang="zh-TW" dirty="0" smtClean="0"/>
              <a:t>Kaufmann, Apr. 2017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18</a:t>
            </a:fld>
            <a:endParaRPr lang="zh-TW" altLang="zh-TW"/>
          </a:p>
        </p:txBody>
      </p:sp>
      <p:pic>
        <p:nvPicPr>
          <p:cNvPr id="3" name="Picture 2" descr="https://images-na.ssl-images-amazon.com/images/I/518RFZBocCL._SX40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885261" cy="35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gogoro」的圖片搜尋結果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31000" y="1897425"/>
            <a:ext cx="1440160" cy="138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03781" y="3212976"/>
            <a:ext cx="2332715" cy="14393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726" y="4437112"/>
            <a:ext cx="2547940" cy="16561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38" y="3120661"/>
            <a:ext cx="1719016" cy="14319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Computers Are Pervasive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</a:t>
            </a:fld>
            <a:endParaRPr lang="zh-TW" altLang="zh-TW"/>
          </a:p>
        </p:txBody>
      </p:sp>
      <p:sp>
        <p:nvSpPr>
          <p:cNvPr id="5" name="圓角矩形 4"/>
          <p:cNvSpPr/>
          <p:nvPr/>
        </p:nvSpPr>
        <p:spPr bwMode="auto">
          <a:xfrm>
            <a:off x="2051720" y="3082770"/>
            <a:ext cx="4602433" cy="1210326"/>
          </a:xfrm>
          <a:prstGeom prst="roundRect">
            <a:avLst>
              <a:gd name="adj" fmla="val 28877"/>
            </a:avLst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You find computers everywhere</a:t>
            </a:r>
            <a:endParaRPr kumimoji="0" lang="zh-TW" altLang="en-US" sz="3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7809" y="4552616"/>
            <a:ext cx="1129601" cy="1490149"/>
          </a:xfrm>
          <a:prstGeom prst="rect">
            <a:avLst/>
          </a:prstGeom>
        </p:spPr>
      </p:pic>
      <p:sp>
        <p:nvSpPr>
          <p:cNvPr id="11" name="AutoShape 2" descr="「gogoro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9375" y="4734617"/>
            <a:ext cx="1905000" cy="12241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6" y="1132984"/>
            <a:ext cx="2782585" cy="185505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6170" y="4639577"/>
            <a:ext cx="839911" cy="128667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5656" y="1268760"/>
            <a:ext cx="1604424" cy="1669994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 bwMode="auto">
          <a:xfrm>
            <a:off x="1962035" y="3081338"/>
            <a:ext cx="4740752" cy="1210326"/>
          </a:xfrm>
          <a:prstGeom prst="roundRect">
            <a:avLst>
              <a:gd name="adj" fmla="val 28877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dirty="0" smtClean="0">
                <a:solidFill>
                  <a:schemeClr val="bg1"/>
                </a:solidFill>
                <a:latin typeface="+mn-lt"/>
                <a:ea typeface="標楷體" panose="03000509000000000000" pitchFamily="65" charset="-120"/>
              </a:rPr>
              <a:t>We cannot live our daily life without them</a:t>
            </a:r>
            <a:endParaRPr kumimoji="0" lang="zh-TW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44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Topics Covered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dirty="0"/>
              <a:t>	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zh-TW" altLang="en-US" dirty="0"/>
              <a:t>		</a:t>
            </a:r>
            <a:r>
              <a:rPr lang="en-US" altLang="zh-TW" b="1" u="sng" dirty="0"/>
              <a:t>Topic</a:t>
            </a:r>
            <a:r>
              <a:rPr lang="en-US" altLang="zh-TW" dirty="0"/>
              <a:t>					   </a:t>
            </a:r>
            <a:r>
              <a:rPr lang="en-US" altLang="zh-TW" b="1" u="sng" dirty="0"/>
              <a:t>Chapter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Computer Abstractions and </a:t>
            </a:r>
            <a:r>
              <a:rPr lang="en-US" altLang="zh-TW" dirty="0" smtClean="0"/>
              <a:t>Technology</a:t>
            </a:r>
            <a:r>
              <a:rPr lang="en-US" altLang="zh-TW" dirty="0"/>
              <a:t>		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Instructions</a:t>
            </a:r>
            <a:r>
              <a:rPr lang="en-US" altLang="zh-TW" dirty="0"/>
              <a:t>: Language of the </a:t>
            </a:r>
            <a:r>
              <a:rPr lang="en-US" altLang="zh-TW" dirty="0" smtClean="0"/>
              <a:t>Computer</a:t>
            </a:r>
            <a:r>
              <a:rPr lang="en-US" altLang="zh-TW" dirty="0"/>
              <a:t>		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Arithmetic for Computers				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The </a:t>
            </a:r>
            <a:r>
              <a:rPr lang="en-US" altLang="zh-TW" dirty="0" smtClean="0"/>
              <a:t>RISC-V Processor			</a:t>
            </a:r>
            <a:r>
              <a:rPr lang="en-US" altLang="zh-TW" dirty="0"/>
              <a:t>		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Large and Fast: Exploiting Memory </a:t>
            </a:r>
            <a:r>
              <a:rPr lang="en-US" altLang="zh-TW" dirty="0" smtClean="0"/>
              <a:t>Hierarchy</a:t>
            </a:r>
            <a:r>
              <a:rPr lang="en-US" altLang="zh-TW" dirty="0"/>
              <a:t>	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Parallel Processors from Client to Cloud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957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this course?</a:t>
            </a:r>
          </a:p>
          <a:p>
            <a:pPr lvl="1"/>
            <a:r>
              <a:rPr lang="en-US" altLang="zh-TW" dirty="0" smtClean="0"/>
              <a:t>How does a computer work?</a:t>
            </a:r>
          </a:p>
          <a:p>
            <a:pPr lvl="1"/>
            <a:r>
              <a:rPr lang="en-US" altLang="zh-TW" dirty="0" smtClean="0"/>
              <a:t>And, where does computer architecture stand?</a:t>
            </a:r>
          </a:p>
          <a:p>
            <a:endParaRPr lang="en-US" altLang="zh-TW" dirty="0" smtClean="0"/>
          </a:p>
          <a:p>
            <a:r>
              <a:rPr lang="en-US" altLang="zh-TW" dirty="0"/>
              <a:t>Course outline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Course administration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07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Course Administration: CS4100-01</a:t>
            </a:r>
            <a:endParaRPr lang="en-US" altLang="zh-TW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授課老師: 金仲達</a:t>
            </a:r>
          </a:p>
          <a:p>
            <a:pPr lvl="1"/>
            <a:r>
              <a:rPr lang="zh-TW" altLang="en-US" dirty="0" smtClean="0"/>
              <a:t>辦公室: 台達</a:t>
            </a:r>
            <a:r>
              <a:rPr lang="en-US" altLang="zh-TW" dirty="0" smtClean="0"/>
              <a:t>640</a:t>
            </a:r>
          </a:p>
          <a:p>
            <a:pPr lvl="1"/>
            <a:r>
              <a:rPr lang="zh-TW" altLang="en-US" dirty="0" smtClean="0"/>
              <a:t>電話: </a:t>
            </a:r>
            <a:r>
              <a:rPr lang="en-US" altLang="zh-TW" dirty="0" smtClean="0"/>
              <a:t>4</a:t>
            </a:r>
            <a:r>
              <a:rPr lang="zh-TW" altLang="en-US" dirty="0" smtClean="0"/>
              <a:t>2804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email: king@cs.nthu.edu.tw</a:t>
            </a:r>
            <a:endParaRPr lang="zh-TW" altLang="en-US" dirty="0" smtClean="0"/>
          </a:p>
          <a:p>
            <a:r>
              <a:rPr lang="zh-TW" altLang="en-US" dirty="0" smtClean="0"/>
              <a:t>上課時間:</a:t>
            </a:r>
          </a:p>
          <a:p>
            <a:pPr lvl="1"/>
            <a:r>
              <a:rPr lang="zh-TW" altLang="en-US" dirty="0" smtClean="0"/>
              <a:t>星期二1</a:t>
            </a:r>
            <a:r>
              <a:rPr lang="zh-TW" altLang="zh-TW" dirty="0" smtClean="0"/>
              <a:t>0:10-12:00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星期四1</a:t>
            </a:r>
            <a:r>
              <a:rPr lang="zh-TW" altLang="zh-TW" dirty="0" smtClean="0"/>
              <a:t>0:10-11:00</a:t>
            </a:r>
          </a:p>
          <a:p>
            <a:r>
              <a:rPr lang="zh-TW" altLang="en-US" dirty="0" smtClean="0"/>
              <a:t>上課地點: 台達館1</a:t>
            </a:r>
            <a:r>
              <a:rPr lang="en-US" altLang="zh-TW" dirty="0" smtClean="0"/>
              <a:t>05</a:t>
            </a:r>
            <a:r>
              <a:rPr lang="zh-TW" altLang="en-US" dirty="0" smtClean="0"/>
              <a:t>室 </a:t>
            </a:r>
          </a:p>
          <a:p>
            <a:r>
              <a:rPr lang="zh-TW" altLang="en-US" dirty="0" smtClean="0"/>
              <a:t>課程網頁: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iLSM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http://www.cs.nthu.edu.tw/~king/courses/cs4100.html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325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Prerequisites</a:t>
            </a:r>
            <a:endParaRPr lang="en-US" altLang="zh-TW" dirty="0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Programming: </a:t>
            </a:r>
          </a:p>
          <a:p>
            <a:pPr lvl="1"/>
            <a:r>
              <a:rPr lang="en-US" altLang="zh-TW" dirty="0" smtClean="0"/>
              <a:t>Any programming language (C or C++ preferred)</a:t>
            </a:r>
          </a:p>
          <a:p>
            <a:r>
              <a:rPr lang="en-US" altLang="zh-TW" dirty="0" smtClean="0"/>
              <a:t>Logic design: </a:t>
            </a:r>
          </a:p>
          <a:p>
            <a:pPr lvl="1"/>
            <a:r>
              <a:rPr lang="en-US" altLang="zh-TW" dirty="0" smtClean="0"/>
              <a:t>Logic equations, schematic diagrams, finite state machine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62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Expected Course Workload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Learn </a:t>
            </a:r>
            <a:r>
              <a:rPr lang="en-US" altLang="zh-TW" dirty="0"/>
              <a:t>processor </a:t>
            </a:r>
            <a:r>
              <a:rPr lang="en-US" altLang="zh-TW" dirty="0" smtClean="0"/>
              <a:t>emulators </a:t>
            </a:r>
            <a:r>
              <a:rPr lang="en-US" altLang="zh-TW" dirty="0"/>
              <a:t>and benchmarking</a:t>
            </a:r>
          </a:p>
          <a:p>
            <a:r>
              <a:rPr lang="en-US" altLang="zh-TW" dirty="0" smtClean="0">
                <a:sym typeface="Symbol" panose="05050102010706020507" pitchFamily="18" charset="2"/>
              </a:rPr>
              <a:t>4</a:t>
            </a:r>
            <a:r>
              <a:rPr lang="en-US" altLang="zh-TW" dirty="0" smtClean="0">
                <a:sym typeface="Symbol" panose="05050102010706020507" pitchFamily="18" charset="2"/>
              </a:rPr>
              <a:t>~7 </a:t>
            </a:r>
            <a:r>
              <a:rPr lang="en-US" altLang="zh-TW" dirty="0">
                <a:sym typeface="Symbol" panose="05050102010706020507" pitchFamily="18" charset="2"/>
              </a:rPr>
              <a:t>homework </a:t>
            </a:r>
            <a:r>
              <a:rPr lang="en-US" altLang="zh-TW" dirty="0" smtClean="0">
                <a:sym typeface="Symbol" panose="05050102010706020507" pitchFamily="18" charset="2"/>
              </a:rPr>
              <a:t>assignments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smtClean="0"/>
              <a:t>Assignments are </a:t>
            </a:r>
            <a:r>
              <a:rPr lang="en-US" altLang="zh-TW" dirty="0"/>
              <a:t>a mixture of design, calculation, programming, measurement, and discussion problems</a:t>
            </a:r>
          </a:p>
          <a:p>
            <a:pPr lvl="1"/>
            <a:r>
              <a:rPr lang="en-US" altLang="zh-TW" dirty="0"/>
              <a:t>Assignments will be posted on </a:t>
            </a:r>
            <a:r>
              <a:rPr lang="en-US" altLang="zh-TW" dirty="0" err="1" smtClean="0"/>
              <a:t>iLMS</a:t>
            </a:r>
            <a:endParaRPr lang="en-US" altLang="zh-TW" dirty="0"/>
          </a:p>
          <a:p>
            <a:pPr lvl="1"/>
            <a:r>
              <a:rPr lang="en-US" altLang="zh-TW" dirty="0"/>
              <a:t>Independent of, but complement, examinations</a:t>
            </a:r>
          </a:p>
          <a:p>
            <a:r>
              <a:rPr lang="en-US" altLang="zh-TW" dirty="0"/>
              <a:t>One mid-term and one final examination</a:t>
            </a:r>
          </a:p>
          <a:p>
            <a:r>
              <a:rPr lang="en-US" altLang="zh-TW" dirty="0"/>
              <a:t>Grade </a:t>
            </a:r>
            <a:r>
              <a:rPr lang="en-US" altLang="zh-TW" dirty="0" smtClean="0"/>
              <a:t>breakdown (may adjust final grades)</a:t>
            </a:r>
            <a:endParaRPr lang="en-US" altLang="zh-TW" dirty="0"/>
          </a:p>
          <a:p>
            <a:pPr lvl="1"/>
            <a:r>
              <a:rPr lang="en-US" altLang="zh-TW" dirty="0"/>
              <a:t>Homework </a:t>
            </a:r>
            <a:r>
              <a:rPr lang="en-US" altLang="zh-TW" dirty="0" smtClean="0"/>
              <a:t>a</a:t>
            </a:r>
            <a:r>
              <a:rPr lang="en-US" altLang="zh-TW" dirty="0" smtClean="0"/>
              <a:t>ssignments</a:t>
            </a:r>
            <a:r>
              <a:rPr lang="en-US" altLang="zh-TW" dirty="0"/>
              <a:t>	</a:t>
            </a:r>
            <a:r>
              <a:rPr lang="en-US" altLang="zh-TW" dirty="0" smtClean="0"/>
              <a:t>50%</a:t>
            </a:r>
          </a:p>
          <a:p>
            <a:pPr lvl="1"/>
            <a:r>
              <a:rPr lang="en-US" altLang="zh-TW" dirty="0" smtClean="0"/>
              <a:t>Class participation and </a:t>
            </a:r>
            <a:r>
              <a:rPr lang="en-US" altLang="zh-TW" dirty="0" smtClean="0"/>
              <a:t>quiz</a:t>
            </a:r>
            <a:r>
              <a:rPr lang="en-US" altLang="zh-TW" dirty="0" smtClean="0"/>
              <a:t>	10%</a:t>
            </a:r>
            <a:endParaRPr lang="en-US" altLang="zh-TW" dirty="0"/>
          </a:p>
          <a:p>
            <a:pPr lvl="1"/>
            <a:r>
              <a:rPr lang="en-US" altLang="zh-TW" dirty="0"/>
              <a:t>Midterm </a:t>
            </a:r>
            <a:r>
              <a:rPr lang="en-US" altLang="zh-TW" dirty="0" smtClean="0"/>
              <a:t>exam </a:t>
            </a:r>
            <a:r>
              <a:rPr lang="en-US" altLang="zh-TW" dirty="0"/>
              <a:t>		</a:t>
            </a:r>
            <a:r>
              <a:rPr lang="en-US" altLang="zh-TW" dirty="0" smtClean="0"/>
              <a:t>	20%</a:t>
            </a:r>
            <a:endParaRPr lang="en-US" altLang="zh-TW" dirty="0"/>
          </a:p>
          <a:p>
            <a:pPr lvl="1"/>
            <a:r>
              <a:rPr lang="en-US" altLang="zh-TW" dirty="0"/>
              <a:t>Final </a:t>
            </a:r>
            <a:r>
              <a:rPr lang="en-US" altLang="zh-TW" dirty="0" smtClean="0"/>
              <a:t>exam</a:t>
            </a:r>
            <a:r>
              <a:rPr lang="en-US" altLang="zh-TW" dirty="0"/>
              <a:t>			</a:t>
            </a:r>
            <a:r>
              <a:rPr lang="en-US" altLang="zh-TW" dirty="0" smtClean="0"/>
              <a:t>2</a:t>
            </a:r>
            <a:r>
              <a:rPr lang="en-US" altLang="zh-TW" dirty="0"/>
              <a:t>0</a:t>
            </a:r>
            <a:r>
              <a:rPr lang="en-US" altLang="zh-TW" dirty="0" smtClean="0"/>
              <a:t>%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23</a:t>
            </a:fld>
            <a:endParaRPr lang="zh-TW" altLang="zh-TW"/>
          </a:p>
        </p:txBody>
      </p:sp>
      <p:sp>
        <p:nvSpPr>
          <p:cNvPr id="3" name="圓角矩形 2"/>
          <p:cNvSpPr/>
          <p:nvPr/>
        </p:nvSpPr>
        <p:spPr bwMode="auto">
          <a:xfrm>
            <a:off x="6155870" y="5222492"/>
            <a:ext cx="2479824" cy="8640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Can bring 1-page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 note of A4 size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0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Resources on the Internet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Course website of Prof. </a:t>
            </a:r>
            <a:r>
              <a:rPr lang="en-US" altLang="zh-TW" dirty="0" err="1" smtClean="0"/>
              <a:t>Tingting</a:t>
            </a:r>
            <a:r>
              <a:rPr lang="en-US" altLang="zh-TW" dirty="0" smtClean="0"/>
              <a:t> Hwang</a:t>
            </a:r>
          </a:p>
          <a:p>
            <a:pPr lvl="1"/>
            <a:r>
              <a:rPr lang="en-US" altLang="zh-TW" dirty="0" smtClean="0"/>
              <a:t>http://www.cs.nthu.edu.tw/~tingting/cs4100.html</a:t>
            </a:r>
          </a:p>
          <a:p>
            <a:r>
              <a:rPr lang="en-US" altLang="zh-TW" dirty="0" smtClean="0"/>
              <a:t>Open Course Ware (OCW)</a:t>
            </a:r>
          </a:p>
          <a:p>
            <a:pPr lvl="1"/>
            <a:r>
              <a:rPr lang="en-US" altLang="zh-TW" sz="2000" dirty="0" smtClean="0"/>
              <a:t>http://ocw.nthu.edu.tw/ocw/index.php?page=course&amp;cid=76&amp;</a:t>
            </a:r>
          </a:p>
          <a:p>
            <a:r>
              <a:rPr lang="en-US" altLang="zh-TW" dirty="0" err="1" smtClean="0"/>
              <a:t>ShareCourse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http://www.sharecourse.net/sharecourse/course/view/courseInfo/26</a:t>
            </a:r>
          </a:p>
          <a:p>
            <a:r>
              <a:rPr lang="en-US" altLang="zh-TW" dirty="0" smtClean="0"/>
              <a:t>MOOCs</a:t>
            </a:r>
          </a:p>
          <a:p>
            <a:pPr lvl="1"/>
            <a:r>
              <a:rPr lang="en-US" altLang="zh-TW" dirty="0" smtClean="0"/>
              <a:t>http://mooc.nthu.edu.tw/sharecourse/course/view/courseInfo/112 </a:t>
            </a:r>
            <a:r>
              <a:rPr lang="en-US" altLang="zh-TW" dirty="0" smtClean="0"/>
              <a:t>&lt;--</a:t>
            </a:r>
            <a:r>
              <a:rPr lang="en-US" altLang="zh-TW" dirty="0" smtClean="0"/>
              <a:t> </a:t>
            </a:r>
            <a:r>
              <a:rPr lang="en-US" altLang="zh-TW" dirty="0" smtClean="0"/>
              <a:t>need to register for the course first</a:t>
            </a:r>
          </a:p>
          <a:p>
            <a:r>
              <a:rPr lang="en-US" altLang="zh-TW" dirty="0" smtClean="0"/>
              <a:t>Online resources of textbook:</a:t>
            </a:r>
            <a:endParaRPr lang="en-US" altLang="zh-TW" dirty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www.elsevier.com/books-and-journals/book-companion/9780128122754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666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Problems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Cannot turn in homework on time</a:t>
            </a:r>
          </a:p>
          <a:p>
            <a:pPr lvl="1"/>
            <a:r>
              <a:rPr lang="en-US" altLang="zh-TW" dirty="0"/>
              <a:t>No late homework is accepted</a:t>
            </a:r>
          </a:p>
          <a:p>
            <a:r>
              <a:rPr lang="en-US" altLang="zh-TW" dirty="0"/>
              <a:t>Forgot to turn in </a:t>
            </a:r>
            <a:r>
              <a:rPr lang="en-US" altLang="zh-TW" dirty="0" smtClean="0"/>
              <a:t>homework/Dog </a:t>
            </a:r>
            <a:r>
              <a:rPr lang="en-US" altLang="zh-TW" dirty="0"/>
              <a:t>ate computer</a:t>
            </a:r>
          </a:p>
          <a:p>
            <a:pPr lvl="1"/>
            <a:r>
              <a:rPr lang="en-US" altLang="zh-TW" dirty="0"/>
              <a:t>???</a:t>
            </a:r>
          </a:p>
          <a:p>
            <a:r>
              <a:rPr lang="en-US" altLang="zh-TW" dirty="0"/>
              <a:t>What is cheating?</a:t>
            </a:r>
          </a:p>
          <a:p>
            <a:pPr lvl="1"/>
            <a:r>
              <a:rPr lang="en-US" altLang="zh-TW" dirty="0"/>
              <a:t>Study together in groups is encouraged</a:t>
            </a:r>
          </a:p>
          <a:p>
            <a:pPr lvl="1"/>
            <a:r>
              <a:rPr lang="en-US" altLang="zh-TW" dirty="0"/>
              <a:t>Work must be your own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92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class on the following days:</a:t>
            </a:r>
          </a:p>
          <a:p>
            <a:pPr lvl="1"/>
            <a:r>
              <a:rPr lang="en-US" altLang="zh-TW" dirty="0" smtClean="0"/>
              <a:t>3/26 (Tue.): </a:t>
            </a:r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3/28 (Thu.): </a:t>
            </a:r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4/18 (Thu.): 1 </a:t>
            </a:r>
            <a:r>
              <a:rPr lang="en-US" altLang="zh-TW" dirty="0" err="1" smtClean="0"/>
              <a:t>hr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Makeup plan: class on selected Thursdays 11:00-12:00</a:t>
            </a:r>
          </a:p>
          <a:p>
            <a:pPr lvl="1"/>
            <a:r>
              <a:rPr lang="en-US" altLang="zh-TW" dirty="0" smtClean="0"/>
              <a:t>3/7</a:t>
            </a:r>
          </a:p>
          <a:p>
            <a:pPr lvl="1"/>
            <a:r>
              <a:rPr lang="en-US" altLang="zh-TW" dirty="0" smtClean="0"/>
              <a:t>3/14</a:t>
            </a:r>
          </a:p>
          <a:p>
            <a:pPr lvl="1"/>
            <a:r>
              <a:rPr lang="en-US" altLang="zh-TW" dirty="0" smtClean="0"/>
              <a:t>3/21</a:t>
            </a:r>
          </a:p>
          <a:p>
            <a:pPr lvl="1"/>
            <a:r>
              <a:rPr lang="en-US" altLang="zh-TW" dirty="0" smtClean="0"/>
              <a:t>4/11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120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Surprisingly, Computers Are Similar Inside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</a:t>
            </a:fld>
            <a:endParaRPr lang="zh-TW" altLang="zh-TW"/>
          </a:p>
        </p:txBody>
      </p:sp>
      <p:grpSp>
        <p:nvGrpSpPr>
          <p:cNvPr id="34" name="群組 33"/>
          <p:cNvGrpSpPr/>
          <p:nvPr/>
        </p:nvGrpSpPr>
        <p:grpSpPr>
          <a:xfrm>
            <a:off x="296691" y="1124744"/>
            <a:ext cx="8764056" cy="4842539"/>
            <a:chOff x="296691" y="1178749"/>
            <a:chExt cx="8764056" cy="484253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96691" y="1196752"/>
              <a:ext cx="6434309" cy="48245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471497" y="1628800"/>
              <a:ext cx="1906366" cy="3265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552523" y="1827022"/>
              <a:ext cx="1644883" cy="779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TW" altLang="en-US" sz="2800" b="1" dirty="0">
                  <a:latin typeface="+mn-lt"/>
                </a:rPr>
                <a:t> </a:t>
              </a:r>
              <a:r>
                <a:rPr lang="en-US" altLang="zh-TW" sz="2800" b="1" dirty="0">
                  <a:latin typeface="+mn-lt"/>
                </a:rPr>
                <a:t>Processor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TW" sz="2800" b="1" dirty="0">
                  <a:latin typeface="+mn-lt"/>
                </a:rPr>
                <a:t> </a:t>
              </a:r>
              <a:r>
                <a:rPr lang="en-US" altLang="zh-TW" dirty="0">
                  <a:latin typeface="+mn-lt"/>
                </a:rPr>
                <a:t>(active)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626438" y="1628800"/>
              <a:ext cx="1740012" cy="3303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580605" y="1628800"/>
              <a:ext cx="1740012" cy="3303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937510" y="1270540"/>
              <a:ext cx="1802336" cy="50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2800" b="1" dirty="0">
                  <a:latin typeface="+mn-lt"/>
                </a:rPr>
                <a:t>Computer</a:t>
              </a:r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619018" y="2648224"/>
              <a:ext cx="1576718" cy="887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>
              <a:off x="619018" y="3780919"/>
              <a:ext cx="1576718" cy="887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822353" y="2761494"/>
              <a:ext cx="1219958" cy="727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2800" b="1" dirty="0">
                  <a:solidFill>
                    <a:srgbClr val="0000FF"/>
                  </a:solidFill>
                  <a:latin typeface="+mn-lt"/>
                </a:rPr>
                <a:t>Control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TW" dirty="0">
                  <a:latin typeface="+mn-lt"/>
                </a:rPr>
                <a:t>(“brain”)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657032" y="3894189"/>
              <a:ext cx="1502793" cy="727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2800" b="1" dirty="0" err="1">
                  <a:solidFill>
                    <a:srgbClr val="0000FF"/>
                  </a:solidFill>
                  <a:latin typeface="+mn-lt"/>
                </a:rPr>
                <a:t>Datapath</a:t>
              </a:r>
              <a:endParaRPr lang="en-US" altLang="zh-TW" sz="2800" b="1" dirty="0">
                <a:solidFill>
                  <a:srgbClr val="0000FF"/>
                </a:solidFill>
                <a:latin typeface="+mn-lt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TW" dirty="0" smtClean="0">
                  <a:latin typeface="+mn-lt"/>
                </a:rPr>
                <a:t>(“process”)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2733516" y="1921413"/>
              <a:ext cx="1539890" cy="2715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8615" tIns="23446" rIns="58615" bIns="23446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2800" b="1" dirty="0">
                  <a:latin typeface="+mn-lt"/>
                </a:rPr>
                <a:t>Memory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TW" dirty="0">
                  <a:latin typeface="+mn-lt"/>
                </a:rPr>
                <a:t>(passive)</a:t>
              </a:r>
              <a:endParaRPr lang="en-US" altLang="zh-TW" b="1" dirty="0">
                <a:latin typeface="+mn-lt"/>
              </a:endParaRPr>
            </a:p>
            <a:p>
              <a:pPr>
                <a:lnSpc>
                  <a:spcPct val="85000"/>
                </a:lnSpc>
              </a:pPr>
              <a:endParaRPr lang="en-US" altLang="zh-TW" sz="2800" b="1" dirty="0">
                <a:latin typeface="+mn-lt"/>
              </a:endParaRPr>
            </a:p>
            <a:p>
              <a:pPr>
                <a:lnSpc>
                  <a:spcPct val="85000"/>
                </a:lnSpc>
              </a:pPr>
              <a:r>
                <a:rPr lang="en-US" altLang="zh-TW" dirty="0">
                  <a:latin typeface="+mn-lt"/>
                </a:rPr>
                <a:t>(where </a:t>
              </a:r>
            </a:p>
            <a:p>
              <a:pPr>
                <a:lnSpc>
                  <a:spcPct val="85000"/>
                </a:lnSpc>
              </a:pPr>
              <a:r>
                <a:rPr lang="en-US" altLang="zh-TW" u="sng" dirty="0">
                  <a:latin typeface="+mn-lt"/>
                </a:rPr>
                <a:t>programs</a:t>
              </a:r>
              <a:r>
                <a:rPr lang="en-US" altLang="zh-TW" dirty="0">
                  <a:latin typeface="+mn-lt"/>
                </a:rPr>
                <a:t>, </a:t>
              </a:r>
            </a:p>
            <a:p>
              <a:pPr>
                <a:lnSpc>
                  <a:spcPct val="85000"/>
                </a:lnSpc>
              </a:pPr>
              <a:r>
                <a:rPr lang="en-US" altLang="zh-TW" b="1" dirty="0">
                  <a:solidFill>
                    <a:srgbClr val="FF0000"/>
                  </a:solidFill>
                  <a:latin typeface="+mn-lt"/>
                </a:rPr>
                <a:t>data</a:t>
              </a:r>
              <a:r>
                <a:rPr lang="en-US" altLang="zh-TW" dirty="0">
                  <a:latin typeface="+mn-lt"/>
                </a:rPr>
                <a:t> </a:t>
              </a:r>
              <a:r>
                <a:rPr lang="en-US" altLang="zh-TW" dirty="0" smtClean="0">
                  <a:latin typeface="+mn-lt"/>
                </a:rPr>
                <a:t>live </a:t>
              </a:r>
              <a:r>
                <a:rPr lang="en-US" altLang="zh-TW" dirty="0">
                  <a:latin typeface="+mn-lt"/>
                </a:rPr>
                <a:t>when</a:t>
              </a:r>
            </a:p>
            <a:p>
              <a:pPr>
                <a:lnSpc>
                  <a:spcPct val="85000"/>
                </a:lnSpc>
              </a:pPr>
              <a:r>
                <a:rPr lang="en-US" altLang="zh-TW" dirty="0">
                  <a:latin typeface="+mn-lt"/>
                </a:rPr>
                <a:t>running)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4830521" y="1921413"/>
              <a:ext cx="1256379" cy="41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2800" b="1" dirty="0">
                  <a:latin typeface="+mn-lt"/>
                </a:rPr>
                <a:t>Devices</a:t>
              </a:r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4746956" y="2421685"/>
              <a:ext cx="1409220" cy="887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4746956" y="3856431"/>
              <a:ext cx="1409220" cy="88727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4932040" y="2651982"/>
              <a:ext cx="916670" cy="41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2800" b="1" dirty="0">
                  <a:solidFill>
                    <a:srgbClr val="0000FF"/>
                  </a:solidFill>
                  <a:latin typeface="+mn-lt"/>
                </a:rPr>
                <a:t>Input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821530" y="4111288"/>
              <a:ext cx="1187578" cy="41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2800" b="1" dirty="0">
                  <a:solidFill>
                    <a:srgbClr val="0000FF"/>
                  </a:solidFill>
                  <a:latin typeface="+mn-lt"/>
                </a:rPr>
                <a:t>Output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6921061" y="1178749"/>
              <a:ext cx="1683387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b="1" dirty="0">
                  <a:solidFill>
                    <a:srgbClr val="006600"/>
                  </a:solidFill>
                  <a:latin typeface="+mn-lt"/>
                </a:rPr>
                <a:t>Keyboard, </a:t>
              </a:r>
              <a:br>
                <a:rPr lang="en-US" altLang="zh-TW" sz="2800" b="1" dirty="0">
                  <a:solidFill>
                    <a:srgbClr val="006600"/>
                  </a:solidFill>
                  <a:latin typeface="+mn-lt"/>
                </a:rPr>
              </a:br>
              <a:r>
                <a:rPr lang="en-US" altLang="zh-TW" sz="2800" b="1" dirty="0">
                  <a:solidFill>
                    <a:srgbClr val="006600"/>
                  </a:solidFill>
                  <a:latin typeface="+mn-lt"/>
                </a:rPr>
                <a:t>Mouse</a:t>
              </a:r>
              <a:endParaRPr lang="en-US" altLang="zh-TW" sz="2800" dirty="0">
                <a:solidFill>
                  <a:srgbClr val="006600"/>
                </a:solidFill>
                <a:latin typeface="+mn-lt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7140110" y="4934642"/>
              <a:ext cx="143494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solidFill>
                    <a:srgbClr val="006600"/>
                  </a:solidFill>
                  <a:latin typeface="+mn-lt"/>
                </a:rPr>
                <a:t>Display</a:t>
              </a:r>
              <a:r>
                <a:rPr lang="en-US" altLang="zh-TW" sz="2800" dirty="0">
                  <a:solidFill>
                    <a:srgbClr val="006600"/>
                  </a:solidFill>
                  <a:latin typeface="+mn-lt"/>
                </a:rPr>
                <a:t>, </a:t>
              </a:r>
              <a:br>
                <a:rPr lang="en-US" altLang="zh-TW" sz="2800" dirty="0">
                  <a:solidFill>
                    <a:srgbClr val="006600"/>
                  </a:solidFill>
                  <a:latin typeface="+mn-lt"/>
                </a:rPr>
              </a:br>
              <a:r>
                <a:rPr lang="en-US" altLang="zh-TW" sz="2800" b="1" dirty="0" smtClean="0">
                  <a:solidFill>
                    <a:srgbClr val="006600"/>
                  </a:solidFill>
                  <a:latin typeface="+mn-lt"/>
                </a:rPr>
                <a:t>Speaker</a:t>
              </a:r>
              <a:endParaRPr lang="en-US" altLang="zh-TW" sz="2800" dirty="0">
                <a:solidFill>
                  <a:srgbClr val="006600"/>
                </a:solidFill>
                <a:latin typeface="+mn-lt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6007032" y="4436731"/>
              <a:ext cx="1093722" cy="906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5907603" y="1944802"/>
              <a:ext cx="994293" cy="906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2112483" cy="243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b="1" dirty="0">
                  <a:solidFill>
                    <a:srgbClr val="006600"/>
                  </a:solidFill>
                  <a:latin typeface="+mn-lt"/>
                </a:rPr>
                <a:t>Disk</a:t>
              </a:r>
              <a:r>
                <a:rPr lang="en-US" altLang="zh-TW" sz="2800" dirty="0">
                  <a:solidFill>
                    <a:schemeClr val="accent1"/>
                  </a:solidFill>
                  <a:latin typeface="+mn-lt"/>
                </a:rPr>
                <a:t> </a:t>
              </a:r>
              <a:br>
                <a:rPr lang="en-US" altLang="zh-TW" sz="2800" dirty="0">
                  <a:solidFill>
                    <a:schemeClr val="accent1"/>
                  </a:solidFill>
                  <a:latin typeface="+mn-lt"/>
                </a:rPr>
              </a:br>
              <a:r>
                <a:rPr lang="en-US" altLang="zh-TW" dirty="0">
                  <a:latin typeface="+mn-lt"/>
                </a:rPr>
                <a:t>(</a:t>
              </a:r>
              <a:r>
                <a:rPr lang="en-US" altLang="zh-TW" dirty="0" smtClean="0">
                  <a:latin typeface="+mn-lt"/>
                </a:rPr>
                <a:t>where </a:t>
              </a:r>
              <a:r>
                <a:rPr lang="en-US" altLang="zh-TW" u="sng" dirty="0" smtClean="0">
                  <a:latin typeface="+mn-lt"/>
                </a:rPr>
                <a:t>programs</a:t>
              </a:r>
              <a:r>
                <a:rPr lang="en-US" altLang="zh-TW" dirty="0">
                  <a:latin typeface="+mn-lt"/>
                </a:rPr>
                <a:t>, 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data</a:t>
              </a:r>
              <a:r>
                <a:rPr lang="en-US" altLang="zh-TW" dirty="0" smtClean="0">
                  <a:latin typeface="+mn-lt"/>
                </a:rPr>
                <a:t> live when not </a:t>
              </a:r>
              <a:r>
                <a:rPr lang="en-US" altLang="zh-TW" dirty="0">
                  <a:latin typeface="+mn-lt"/>
                </a:rPr>
                <a:t>running</a:t>
              </a:r>
              <a:r>
                <a:rPr lang="en-US" altLang="zh-TW" dirty="0" smtClean="0">
                  <a:latin typeface="+mn-lt"/>
                </a:rPr>
                <a:t>), </a:t>
              </a:r>
              <a:r>
                <a:rPr lang="en-US" altLang="zh-TW" sz="2800" b="1" dirty="0">
                  <a:solidFill>
                    <a:srgbClr val="006600"/>
                  </a:solidFill>
                  <a:latin typeface="+mn-lt"/>
                </a:rPr>
                <a:t>Network</a:t>
              </a: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H="1" flipV="1">
              <a:off x="6007032" y="3304036"/>
              <a:ext cx="894864" cy="4530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V="1">
              <a:off x="6007032" y="3870383"/>
              <a:ext cx="894864" cy="4530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552523" y="5373216"/>
              <a:ext cx="5768094" cy="4661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 sz="3600">
                <a:latin typeface="+mn-lt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159664" y="5445224"/>
              <a:ext cx="2484344" cy="413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2800" b="1" dirty="0" smtClean="0">
                  <a:latin typeface="+mn-lt"/>
                </a:rPr>
                <a:t>Interconnection</a:t>
              </a:r>
              <a:endParaRPr lang="en-US" altLang="zh-TW" sz="2800" b="1" dirty="0">
                <a:latin typeface="+mn-lt"/>
              </a:endParaRPr>
            </a:p>
          </p:txBody>
        </p:sp>
        <p:sp>
          <p:nvSpPr>
            <p:cNvPr id="31" name="上-下雙向箭號 30"/>
            <p:cNvSpPr/>
            <p:nvPr/>
          </p:nvSpPr>
          <p:spPr bwMode="auto">
            <a:xfrm>
              <a:off x="1259632" y="4941107"/>
              <a:ext cx="284303" cy="432110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  <p:sp>
          <p:nvSpPr>
            <p:cNvPr id="32" name="上-下雙向箭號 31"/>
            <p:cNvSpPr/>
            <p:nvPr/>
          </p:nvSpPr>
          <p:spPr bwMode="auto">
            <a:xfrm>
              <a:off x="3513845" y="4941168"/>
              <a:ext cx="284303" cy="432110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  <p:sp>
          <p:nvSpPr>
            <p:cNvPr id="33" name="上-下雙向箭號 32"/>
            <p:cNvSpPr/>
            <p:nvPr/>
          </p:nvSpPr>
          <p:spPr bwMode="auto">
            <a:xfrm>
              <a:off x="5406421" y="4937498"/>
              <a:ext cx="284303" cy="432110"/>
            </a:xfrm>
            <a:prstGeom prst="up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this course?</a:t>
            </a:r>
          </a:p>
          <a:p>
            <a:pPr lvl="1"/>
            <a:r>
              <a:rPr lang="en-US" altLang="zh-TW" dirty="0" smtClean="0"/>
              <a:t>How does a computer work?</a:t>
            </a:r>
          </a:p>
          <a:p>
            <a:pPr lvl="1"/>
            <a:r>
              <a:rPr lang="en-US" altLang="zh-TW" dirty="0" smtClean="0"/>
              <a:t>And, where does computer architecture stand?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Course outline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Course administration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5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Let Us Start with a Program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develop programs in high-level languages (HLL) through an </a:t>
            </a:r>
            <a:r>
              <a:rPr lang="en-US" altLang="zh-TW" i="1" dirty="0" smtClean="0"/>
              <a:t>integrated development environment</a:t>
            </a:r>
            <a:r>
              <a:rPr lang="en-US" altLang="zh-TW" dirty="0" smtClean="0"/>
              <a:t> (IDE)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HLL provides a level of </a:t>
            </a:r>
            <a:r>
              <a:rPr lang="en-US" altLang="zh-TW" b="1" dirty="0" smtClean="0">
                <a:solidFill>
                  <a:srgbClr val="FF0000"/>
                </a:solidFill>
              </a:rPr>
              <a:t>abstraction</a:t>
            </a:r>
            <a:r>
              <a:rPr lang="en-US" altLang="zh-TW" dirty="0" smtClean="0"/>
              <a:t> closer to problem domain that is good for productivity and portability </a:t>
            </a:r>
          </a:p>
          <a:p>
            <a:pPr lvl="1"/>
            <a:r>
              <a:rPr lang="en-US" altLang="zh-TW" dirty="0" smtClean="0"/>
              <a:t>Programs implement </a:t>
            </a:r>
            <a:r>
              <a:rPr lang="en-US" altLang="zh-TW" b="1" dirty="0" smtClean="0">
                <a:solidFill>
                  <a:srgbClr val="FF0000"/>
                </a:solidFill>
              </a:rPr>
              <a:t>algorithms</a:t>
            </a:r>
            <a:r>
              <a:rPr lang="en-US" altLang="zh-TW" dirty="0" smtClean="0"/>
              <a:t> and often take input 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process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them, produce output 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endParaRPr lang="en-AU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611560" y="1995413"/>
            <a:ext cx="424026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wap(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pPr marL="0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 = v[k];</a:t>
            </a:r>
          </a:p>
          <a:p>
            <a:pPr marL="0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v[k] = v[k+1];</a:t>
            </a:r>
          </a:p>
          <a:p>
            <a:pPr marL="0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v[k+1] = temp;</a:t>
            </a:r>
          </a:p>
          <a:p>
            <a:pPr marL="0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「ide eclips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2365" y="1988840"/>
            <a:ext cx="3484091" cy="233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 bwMode="auto">
          <a:xfrm>
            <a:off x="3888000" y="5184000"/>
            <a:ext cx="1332000" cy="360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35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Program Translated to Machine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HLL program must be translated into </a:t>
            </a:r>
            <a:r>
              <a:rPr lang="en-US" altLang="zh-TW" i="1" dirty="0" smtClean="0"/>
              <a:t>machine instructions</a:t>
            </a:r>
            <a:r>
              <a:rPr lang="en-US" altLang="zh-TW" dirty="0" smtClean="0"/>
              <a:t> to instruct computer processor how to execute (e.g. process input to produce output)</a:t>
            </a:r>
          </a:p>
          <a:p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compiler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(called by IDE) translates a HLL program into an </a:t>
            </a:r>
            <a:r>
              <a:rPr lang="en-US" altLang="zh-TW" i="1" dirty="0" smtClean="0"/>
              <a:t>assembly language </a:t>
            </a:r>
            <a:r>
              <a:rPr lang="en-US" altLang="zh-TW" dirty="0" smtClean="0"/>
              <a:t>program</a:t>
            </a:r>
            <a:endParaRPr lang="en-US" altLang="zh-TW" dirty="0"/>
          </a:p>
          <a:p>
            <a:pPr lvl="1"/>
            <a:r>
              <a:rPr lang="en-US" altLang="zh-TW" dirty="0"/>
              <a:t>Textual representation </a:t>
            </a:r>
            <a:r>
              <a:rPr lang="en-US" altLang="zh-TW" dirty="0" smtClean="0"/>
              <a:t>of machine instructions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13" y="3717032"/>
            <a:ext cx="3215657" cy="2321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05225"/>
            <a:ext cx="2946896" cy="17120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單箭頭接點 16"/>
          <p:cNvCxnSpPr/>
          <p:nvPr/>
        </p:nvCxnSpPr>
        <p:spPr bwMode="auto">
          <a:xfrm flipV="1">
            <a:off x="3641370" y="4753918"/>
            <a:ext cx="1902343" cy="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橢圓 18"/>
          <p:cNvSpPr/>
          <p:nvPr/>
        </p:nvSpPr>
        <p:spPr bwMode="auto">
          <a:xfrm>
            <a:off x="3738872" y="4910219"/>
            <a:ext cx="1697224" cy="67902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Compiler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15616" y="2448000"/>
            <a:ext cx="1332000" cy="396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87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Program Translated to Machine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i="1" dirty="0" smtClean="0">
                <a:solidFill>
                  <a:srgbClr val="FF0000"/>
                </a:solidFill>
              </a:rPr>
              <a:t>assembler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translates an assembly language program into </a:t>
            </a:r>
            <a:r>
              <a:rPr lang="en-US" altLang="zh-TW" i="1" dirty="0" smtClean="0"/>
              <a:t>machine executable code</a:t>
            </a:r>
          </a:p>
          <a:p>
            <a:r>
              <a:rPr lang="en-US" altLang="zh-TW" dirty="0" smtClean="0"/>
              <a:t>An </a:t>
            </a:r>
            <a:r>
              <a:rPr lang="en-US" altLang="zh-TW" i="1" dirty="0" smtClean="0">
                <a:solidFill>
                  <a:srgbClr val="FF0000"/>
                </a:solidFill>
              </a:rPr>
              <a:t>linker</a:t>
            </a:r>
            <a:r>
              <a:rPr lang="en-US" altLang="zh-TW" dirty="0" smtClean="0"/>
              <a:t> links separately compiled code modules and shared libraries into an </a:t>
            </a:r>
            <a:r>
              <a:rPr lang="en-US" altLang="zh-TW" i="1" dirty="0" smtClean="0"/>
              <a:t>executable</a:t>
            </a:r>
            <a:r>
              <a:rPr lang="en-US" altLang="zh-TW" dirty="0" smtClean="0"/>
              <a:t> program (file) containing encoded machine instructions and data, whereas the file is stored on the disk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917541"/>
            <a:ext cx="2814611" cy="203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076" y="4191861"/>
            <a:ext cx="3448202" cy="14830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3248887" y="4878670"/>
            <a:ext cx="2126065" cy="200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橢圓 8"/>
          <p:cNvSpPr/>
          <p:nvPr/>
        </p:nvSpPr>
        <p:spPr bwMode="auto">
          <a:xfrm>
            <a:off x="3286720" y="5023356"/>
            <a:ext cx="1990730" cy="67902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Assembler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7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the Program Is to Be Executed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Operating </a:t>
            </a:r>
            <a:r>
              <a:rPr lang="en-US" altLang="zh-TW" b="1" i="1" dirty="0">
                <a:solidFill>
                  <a:srgbClr val="FF0000"/>
                </a:solidFill>
              </a:rPr>
              <a:t>system </a:t>
            </a:r>
            <a:r>
              <a:rPr lang="en-US" altLang="zh-TW" dirty="0" smtClean="0"/>
              <a:t>uses </a:t>
            </a:r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loader</a:t>
            </a:r>
            <a:r>
              <a:rPr lang="en-US" altLang="zh-TW" dirty="0"/>
              <a:t> </a:t>
            </a:r>
            <a:r>
              <a:rPr lang="en-US" altLang="zh-TW" dirty="0" smtClean="0"/>
              <a:t>to load (part of) the binary executable program from disk into </a:t>
            </a:r>
            <a:r>
              <a:rPr lang="en-US" altLang="zh-TW" u="sng" dirty="0"/>
              <a:t>memory</a:t>
            </a:r>
            <a:r>
              <a:rPr lang="en-US" altLang="zh-TW" dirty="0"/>
              <a:t> and </a:t>
            </a:r>
            <a:r>
              <a:rPr lang="en-US" altLang="zh-TW" dirty="0" smtClean="0"/>
              <a:t>prepare the executable code </a:t>
            </a:r>
            <a:r>
              <a:rPr lang="en-US" altLang="zh-TW" dirty="0"/>
              <a:t>for </a:t>
            </a:r>
            <a:r>
              <a:rPr lang="en-US" altLang="zh-TW" dirty="0" smtClean="0"/>
              <a:t>running</a:t>
            </a:r>
          </a:p>
          <a:p>
            <a:r>
              <a:rPr lang="en-US" altLang="zh-TW" dirty="0" smtClean="0"/>
              <a:t>Once </a:t>
            </a:r>
            <a:r>
              <a:rPr lang="en-US" altLang="zh-TW" dirty="0"/>
              <a:t>loading is </a:t>
            </a:r>
            <a:r>
              <a:rPr lang="en-US" altLang="zh-TW" dirty="0" smtClean="0"/>
              <a:t>completed, operating </a:t>
            </a:r>
            <a:r>
              <a:rPr lang="en-US" altLang="zh-TW" dirty="0"/>
              <a:t>system starts the program by passing </a:t>
            </a:r>
            <a:r>
              <a:rPr lang="en-US" altLang="zh-TW" dirty="0" smtClean="0"/>
              <a:t>CPU control </a:t>
            </a:r>
            <a:r>
              <a:rPr lang="en-US" altLang="zh-TW" dirty="0"/>
              <a:t>to </a:t>
            </a:r>
            <a:r>
              <a:rPr lang="en-US" altLang="zh-TW" dirty="0" smtClean="0"/>
              <a:t>the loaded </a:t>
            </a:r>
            <a:r>
              <a:rPr lang="en-US" altLang="zh-TW" dirty="0"/>
              <a:t>program </a:t>
            </a:r>
            <a:r>
              <a:rPr lang="en-US" altLang="zh-TW" dirty="0" smtClean="0"/>
              <a:t>code</a:t>
            </a:r>
          </a:p>
          <a:p>
            <a:r>
              <a:rPr lang="en-US" altLang="zh-TW" dirty="0" smtClean="0"/>
              <a:t>Now computer</a:t>
            </a:r>
            <a:br>
              <a:rPr lang="en-US" altLang="zh-TW" dirty="0" smtClean="0"/>
            </a:br>
            <a:r>
              <a:rPr lang="en-US" altLang="zh-TW" dirty="0" smtClean="0"/>
              <a:t>hardware part</a:t>
            </a:r>
            <a:br>
              <a:rPr lang="en-US" altLang="zh-TW" dirty="0" smtClean="0"/>
            </a:br>
            <a:r>
              <a:rPr lang="en-US" altLang="zh-TW" dirty="0" smtClean="0"/>
              <a:t>starts to work to</a:t>
            </a:r>
            <a:br>
              <a:rPr lang="en-US" altLang="zh-TW" dirty="0" smtClean="0"/>
            </a:br>
            <a:r>
              <a:rPr lang="en-US" altLang="zh-TW" dirty="0" smtClean="0"/>
              <a:t>execute this </a:t>
            </a:r>
            <a:br>
              <a:rPr lang="en-US" altLang="zh-TW" dirty="0" smtClean="0"/>
            </a:br>
            <a:r>
              <a:rPr lang="en-US" altLang="zh-TW" dirty="0" smtClean="0"/>
              <a:t>program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66976" y="3501008"/>
            <a:ext cx="4881488" cy="244827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999595" y="3649273"/>
            <a:ext cx="1446294" cy="15717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079983" y="3768112"/>
            <a:ext cx="1210084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TW" altLang="en-US" sz="2000" b="1" dirty="0">
                <a:latin typeface="+mn-lt"/>
              </a:rPr>
              <a:t> </a:t>
            </a:r>
            <a:r>
              <a:rPr lang="en-US" altLang="zh-TW" sz="2000" b="1" dirty="0" smtClean="0">
                <a:latin typeface="+mn-lt"/>
              </a:rPr>
              <a:t>Processor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634475" y="3653700"/>
            <a:ext cx="1320087" cy="1589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117034" y="3653700"/>
            <a:ext cx="1320087" cy="15899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4111514" y="4106684"/>
            <a:ext cx="1196201" cy="402436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4111514" y="4682998"/>
            <a:ext cx="1196201" cy="402436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316764" y="4200160"/>
            <a:ext cx="823568" cy="28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1800" b="1" dirty="0" smtClean="0">
                <a:solidFill>
                  <a:srgbClr val="0000FF"/>
                </a:solidFill>
                <a:latin typeface="+mn-lt"/>
              </a:rPr>
              <a:t>Control</a:t>
            </a:r>
            <a:endParaRPr lang="en-US" altLang="zh-TW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207224" y="4725144"/>
            <a:ext cx="1006375" cy="28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1800" b="1" dirty="0" err="1" smtClean="0">
                <a:solidFill>
                  <a:srgbClr val="0000FF"/>
                </a:solidFill>
                <a:latin typeface="+mn-lt"/>
              </a:rPr>
              <a:t>Datapath</a:t>
            </a:r>
            <a:endParaRPr lang="en-US" altLang="zh-TW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5719259" y="3768112"/>
            <a:ext cx="1168261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615" tIns="23446" rIns="58615" bIns="23446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2000" b="1" dirty="0" smtClean="0">
                <a:latin typeface="+mn-lt"/>
              </a:rPr>
              <a:t>Memory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7316712" y="3768112"/>
            <a:ext cx="933020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2000" b="1" dirty="0">
                <a:latin typeface="+mn-lt"/>
              </a:rPr>
              <a:t>Devices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061067" y="5507397"/>
            <a:ext cx="4376054" cy="2790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18387" y="5517232"/>
            <a:ext cx="1808709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2000" b="1" dirty="0" smtClean="0">
                <a:latin typeface="+mn-lt"/>
              </a:rPr>
              <a:t>Interconnection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32" name="上-下雙向箭號 31"/>
          <p:cNvSpPr/>
          <p:nvPr/>
        </p:nvSpPr>
        <p:spPr bwMode="auto">
          <a:xfrm>
            <a:off x="4597526" y="5248774"/>
            <a:ext cx="215691" cy="25862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3" name="上-下雙向箭號 32"/>
          <p:cNvSpPr/>
          <p:nvPr/>
        </p:nvSpPr>
        <p:spPr bwMode="auto">
          <a:xfrm>
            <a:off x="6307720" y="5248810"/>
            <a:ext cx="215691" cy="25862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4" name="上-下雙向箭號 33"/>
          <p:cNvSpPr/>
          <p:nvPr/>
        </p:nvSpPr>
        <p:spPr bwMode="auto">
          <a:xfrm>
            <a:off x="7743552" y="5246614"/>
            <a:ext cx="215691" cy="258623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5" name="圓柱 34"/>
          <p:cNvSpPr/>
          <p:nvPr/>
        </p:nvSpPr>
        <p:spPr bwMode="auto">
          <a:xfrm>
            <a:off x="7316712" y="4200160"/>
            <a:ext cx="933020" cy="813017"/>
          </a:xfrm>
          <a:prstGeom prst="can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452320" y="4509120"/>
            <a:ext cx="506923" cy="360040"/>
          </a:xfrm>
          <a:prstGeom prst="rect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001101001011</a:t>
            </a:r>
            <a:endParaRPr kumimoji="0" lang="zh-TW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02178" y="4363450"/>
            <a:ext cx="413387" cy="296894"/>
          </a:xfrm>
          <a:prstGeom prst="rect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zh-TW" sz="800" dirty="0" smtClean="0">
                <a:ea typeface="標楷體" panose="03000509000000000000" pitchFamily="65" charset="-120"/>
              </a:rPr>
              <a:t>001101001011</a:t>
            </a:r>
            <a:endParaRPr kumimoji="0" lang="zh-TW" altLang="en-US" sz="800" dirty="0">
              <a:ea typeface="標楷體" panose="03000509000000000000" pitchFamily="65" charset="-120"/>
            </a:endParaRPr>
          </a:p>
        </p:txBody>
      </p:sp>
      <p:cxnSp>
        <p:nvCxnSpPr>
          <p:cNvPr id="40" name="弧形接點 39"/>
          <p:cNvCxnSpPr>
            <a:stCxn id="36" idx="1"/>
            <a:endCxn id="37" idx="3"/>
          </p:cNvCxnSpPr>
          <p:nvPr/>
        </p:nvCxnSpPr>
        <p:spPr bwMode="auto">
          <a:xfrm rot="10800000">
            <a:off x="6415566" y="4511898"/>
            <a:ext cx="1036755" cy="17724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矩形 42"/>
          <p:cNvSpPr/>
          <p:nvPr/>
        </p:nvSpPr>
        <p:spPr bwMode="auto">
          <a:xfrm>
            <a:off x="827584" y="1088784"/>
            <a:ext cx="2628000" cy="468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9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圓角矩形 42"/>
          <p:cNvSpPr/>
          <p:nvPr/>
        </p:nvSpPr>
        <p:spPr bwMode="auto">
          <a:xfrm>
            <a:off x="395537" y="2348880"/>
            <a:ext cx="6304238" cy="3816424"/>
          </a:xfrm>
          <a:prstGeom prst="roundRect">
            <a:avLst>
              <a:gd name="adj" fmla="val 745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b="1" i="1" dirty="0">
              <a:latin typeface="+mn-lt"/>
            </a:endParaRPr>
          </a:p>
        </p:txBody>
      </p:sp>
      <p:sp>
        <p:nvSpPr>
          <p:cNvPr id="2160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Processor Executes the Machine Code</a:t>
            </a:r>
            <a:endParaRPr lang="zh-TW" altLang="en-US" dirty="0"/>
          </a:p>
        </p:txBody>
      </p:sp>
      <p:sp>
        <p:nvSpPr>
          <p:cNvPr id="28" name="內容版面配置區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computer processor </a:t>
            </a:r>
            <a:r>
              <a:rPr lang="en-US" altLang="zh-TW" dirty="0" smtClean="0"/>
              <a:t>fetches </a:t>
            </a:r>
            <a:r>
              <a:rPr lang="en-US" altLang="zh-TW" dirty="0"/>
              <a:t>instructions from the program code in the memory and </a:t>
            </a:r>
            <a:r>
              <a:rPr lang="en-US" altLang="zh-TW" dirty="0" smtClean="0"/>
              <a:t>processes data </a:t>
            </a:r>
            <a:r>
              <a:rPr lang="en-US" altLang="zh-TW" dirty="0"/>
              <a:t>in the memory </a:t>
            </a:r>
            <a:r>
              <a:rPr lang="en-US" altLang="zh-TW" dirty="0" smtClean="0"/>
              <a:t>as instructed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216067" name="Freeform 2051"/>
          <p:cNvSpPr>
            <a:spLocks/>
          </p:cNvSpPr>
          <p:nvPr/>
        </p:nvSpPr>
        <p:spPr bwMode="auto">
          <a:xfrm>
            <a:off x="3529259" y="3834321"/>
            <a:ext cx="1928446" cy="618392"/>
          </a:xfrm>
          <a:custGeom>
            <a:avLst/>
            <a:gdLst>
              <a:gd name="T0" fmla="*/ 0 w 937"/>
              <a:gd name="T1" fmla="*/ 0 h 289"/>
              <a:gd name="T2" fmla="*/ 376 w 937"/>
              <a:gd name="T3" fmla="*/ 0 h 289"/>
              <a:gd name="T4" fmla="*/ 472 w 937"/>
              <a:gd name="T5" fmla="*/ 96 h 289"/>
              <a:gd name="T6" fmla="*/ 560 w 937"/>
              <a:gd name="T7" fmla="*/ 0 h 289"/>
              <a:gd name="T8" fmla="*/ 936 w 937"/>
              <a:gd name="T9" fmla="*/ 0 h 289"/>
              <a:gd name="T10" fmla="*/ 752 w 937"/>
              <a:gd name="T11" fmla="*/ 288 h 289"/>
              <a:gd name="T12" fmla="*/ 184 w 937"/>
              <a:gd name="T13" fmla="*/ 288 h 289"/>
              <a:gd name="T14" fmla="*/ 0 w 937"/>
              <a:gd name="T15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289">
                <a:moveTo>
                  <a:pt x="0" y="0"/>
                </a:moveTo>
                <a:lnTo>
                  <a:pt x="376" y="0"/>
                </a:lnTo>
                <a:lnTo>
                  <a:pt x="472" y="96"/>
                </a:lnTo>
                <a:lnTo>
                  <a:pt x="560" y="0"/>
                </a:lnTo>
                <a:lnTo>
                  <a:pt x="936" y="0"/>
                </a:lnTo>
                <a:lnTo>
                  <a:pt x="752" y="288"/>
                </a:lnTo>
                <a:lnTo>
                  <a:pt x="184" y="288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 w="381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6068" name="Line 2052"/>
          <p:cNvSpPr>
            <a:spLocks noChangeShapeType="1"/>
          </p:cNvSpPr>
          <p:nvPr/>
        </p:nvSpPr>
        <p:spPr bwMode="auto">
          <a:xfrm>
            <a:off x="4984386" y="3322902"/>
            <a:ext cx="0" cy="52314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6069" name="Line 2053"/>
          <p:cNvSpPr>
            <a:spLocks noChangeShapeType="1"/>
          </p:cNvSpPr>
          <p:nvPr/>
        </p:nvSpPr>
        <p:spPr bwMode="auto">
          <a:xfrm>
            <a:off x="3820870" y="3517797"/>
            <a:ext cx="0" cy="3282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6073" name="Line 2057"/>
          <p:cNvSpPr>
            <a:spLocks noChangeShapeType="1"/>
          </p:cNvSpPr>
          <p:nvPr/>
        </p:nvSpPr>
        <p:spPr bwMode="auto">
          <a:xfrm>
            <a:off x="2555776" y="3554923"/>
            <a:ext cx="430823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16074" name="Line 2058"/>
          <p:cNvSpPr>
            <a:spLocks noChangeShapeType="1"/>
          </p:cNvSpPr>
          <p:nvPr/>
        </p:nvSpPr>
        <p:spPr bwMode="auto">
          <a:xfrm>
            <a:off x="2555776" y="3668574"/>
            <a:ext cx="507023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16075" name="Line 2059"/>
          <p:cNvSpPr>
            <a:spLocks noChangeShapeType="1"/>
          </p:cNvSpPr>
          <p:nvPr/>
        </p:nvSpPr>
        <p:spPr bwMode="auto">
          <a:xfrm>
            <a:off x="2555776" y="3782225"/>
            <a:ext cx="583223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16076" name="Rectangle 2060"/>
          <p:cNvSpPr>
            <a:spLocks noChangeArrowheads="1"/>
          </p:cNvSpPr>
          <p:nvPr/>
        </p:nvSpPr>
        <p:spPr bwMode="auto">
          <a:xfrm>
            <a:off x="2396360" y="4755268"/>
            <a:ext cx="381000" cy="25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585" tIns="24912" rIns="17585" bIns="24912"/>
          <a:lstStyle>
            <a:lvl1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ts val="1108"/>
              </a:lnSpc>
            </a:pPr>
            <a:r>
              <a:rPr lang="en-US" altLang="zh-TW" sz="2000" dirty="0">
                <a:solidFill>
                  <a:srgbClr val="000000"/>
                </a:solidFill>
                <a:latin typeface="+mn-lt"/>
              </a:rPr>
              <a:t>Z</a:t>
            </a:r>
          </a:p>
        </p:txBody>
      </p:sp>
      <p:sp>
        <p:nvSpPr>
          <p:cNvPr id="216077" name="Rectangle 2061"/>
          <p:cNvSpPr>
            <a:spLocks noChangeArrowheads="1"/>
          </p:cNvSpPr>
          <p:nvPr/>
        </p:nvSpPr>
        <p:spPr bwMode="auto">
          <a:xfrm>
            <a:off x="2395750" y="4536015"/>
            <a:ext cx="394188" cy="25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585" tIns="24912" rIns="17585" bIns="24912"/>
          <a:lstStyle>
            <a:lvl1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ts val="1108"/>
              </a:lnSpc>
            </a:pPr>
            <a:r>
              <a:rPr lang="en-US" altLang="zh-TW" sz="2000" dirty="0">
                <a:solidFill>
                  <a:srgbClr val="000000"/>
                </a:solidFill>
                <a:latin typeface="+mn-lt"/>
              </a:rPr>
              <a:t>N</a:t>
            </a:r>
          </a:p>
        </p:txBody>
      </p:sp>
      <p:sp>
        <p:nvSpPr>
          <p:cNvPr id="216081" name="Rectangle 2065"/>
          <p:cNvSpPr>
            <a:spLocks noChangeArrowheads="1"/>
          </p:cNvSpPr>
          <p:nvPr/>
        </p:nvSpPr>
        <p:spPr bwMode="auto">
          <a:xfrm>
            <a:off x="3485298" y="2520888"/>
            <a:ext cx="1853711" cy="803478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1" dirty="0" smtClean="0">
                <a:latin typeface="+mn-lt"/>
                <a:ea typeface="標楷體" panose="03000509000000000000" pitchFamily="65" charset="-120"/>
              </a:rPr>
              <a:t>Register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16085" name="Line 2069"/>
          <p:cNvSpPr>
            <a:spLocks noChangeShapeType="1"/>
          </p:cNvSpPr>
          <p:nvPr/>
        </p:nvSpPr>
        <p:spPr bwMode="auto">
          <a:xfrm>
            <a:off x="3820870" y="3355140"/>
            <a:ext cx="0" cy="49090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6087" name="Rectangle 2071"/>
          <p:cNvSpPr>
            <a:spLocks noChangeArrowheads="1"/>
          </p:cNvSpPr>
          <p:nvPr/>
        </p:nvSpPr>
        <p:spPr bwMode="auto">
          <a:xfrm>
            <a:off x="6950846" y="2770451"/>
            <a:ext cx="1941634" cy="1756997"/>
          </a:xfrm>
          <a:prstGeom prst="rect">
            <a:avLst/>
          </a:prstGeom>
          <a:solidFill>
            <a:srgbClr val="99FF99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800" b="1" dirty="0" smtClean="0">
                <a:latin typeface="+mn-lt"/>
                <a:ea typeface="標楷體" panose="03000509000000000000" pitchFamily="65" charset="-120"/>
              </a:rPr>
              <a:t>Memory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16089" name="Rectangle 2073"/>
          <p:cNvSpPr>
            <a:spLocks noChangeArrowheads="1"/>
          </p:cNvSpPr>
          <p:nvPr/>
        </p:nvSpPr>
        <p:spPr bwMode="auto">
          <a:xfrm>
            <a:off x="4450985" y="5337805"/>
            <a:ext cx="1197220" cy="467458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1">
                <a:latin typeface="+mn-lt"/>
              </a:rPr>
              <a:t>PC</a:t>
            </a:r>
          </a:p>
        </p:txBody>
      </p:sp>
      <p:sp>
        <p:nvSpPr>
          <p:cNvPr id="216090" name="Rectangle 2074"/>
          <p:cNvSpPr>
            <a:spLocks noChangeArrowheads="1"/>
          </p:cNvSpPr>
          <p:nvPr/>
        </p:nvSpPr>
        <p:spPr bwMode="auto">
          <a:xfrm>
            <a:off x="2433077" y="5337805"/>
            <a:ext cx="1217735" cy="467458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800" b="1" dirty="0">
                <a:latin typeface="+mn-lt"/>
                <a:ea typeface="標楷體" panose="03000509000000000000" pitchFamily="65" charset="-120"/>
              </a:rPr>
              <a:t>IR</a:t>
            </a:r>
          </a:p>
        </p:txBody>
      </p:sp>
      <p:sp>
        <p:nvSpPr>
          <p:cNvPr id="216096" name="Rectangle 2080"/>
          <p:cNvSpPr>
            <a:spLocks noChangeArrowheads="1"/>
          </p:cNvSpPr>
          <p:nvPr/>
        </p:nvSpPr>
        <p:spPr bwMode="auto">
          <a:xfrm>
            <a:off x="899592" y="3510508"/>
            <a:ext cx="1496158" cy="1460989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b="1" dirty="0" smtClean="0">
                <a:latin typeface="+mn-lt"/>
                <a:ea typeface="標楷體" panose="03000509000000000000" pitchFamily="65" charset="-120"/>
              </a:rPr>
              <a:t>Controller</a:t>
            </a:r>
            <a:endParaRPr lang="zh-TW" altLang="en-US" dirty="0">
              <a:latin typeface="+mn-lt"/>
            </a:endParaRPr>
          </a:p>
        </p:txBody>
      </p:sp>
      <p:sp>
        <p:nvSpPr>
          <p:cNvPr id="216098" name="Text Box 2082"/>
          <p:cNvSpPr txBox="1">
            <a:spLocks noChangeArrowheads="1"/>
          </p:cNvSpPr>
          <p:nvPr/>
        </p:nvSpPr>
        <p:spPr bwMode="auto">
          <a:xfrm>
            <a:off x="4056798" y="3969136"/>
            <a:ext cx="780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+mn-lt"/>
              </a:rPr>
              <a:t>ALU</a:t>
            </a:r>
          </a:p>
        </p:txBody>
      </p:sp>
      <p:sp>
        <p:nvSpPr>
          <p:cNvPr id="216099" name="Line 2083"/>
          <p:cNvSpPr>
            <a:spLocks noChangeShapeType="1"/>
          </p:cNvSpPr>
          <p:nvPr/>
        </p:nvSpPr>
        <p:spPr bwMode="auto">
          <a:xfrm>
            <a:off x="1384635" y="4961239"/>
            <a:ext cx="0" cy="33996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16100" name="Rectangle 2084"/>
          <p:cNvSpPr>
            <a:spLocks noChangeArrowheads="1"/>
          </p:cNvSpPr>
          <p:nvPr/>
        </p:nvSpPr>
        <p:spPr bwMode="auto">
          <a:xfrm>
            <a:off x="903989" y="5328810"/>
            <a:ext cx="1103434" cy="40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585" tIns="24912" rIns="17585" bIns="24912" anchor="ctr"/>
          <a:lstStyle>
            <a:lvl1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ts val="1108"/>
              </a:lnSpc>
            </a:pPr>
            <a:r>
              <a:rPr lang="en-US" altLang="zh-TW" b="1" dirty="0">
                <a:solidFill>
                  <a:srgbClr val="000000"/>
                </a:solidFill>
                <a:latin typeface="+mn-lt"/>
                <a:ea typeface="標楷體" panose="03000509000000000000" pitchFamily="65" charset="-120"/>
              </a:rPr>
              <a:t>clock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411760" y="2780928"/>
            <a:ext cx="969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2000" dirty="0" smtClean="0">
                <a:latin typeface="+mn-lt"/>
              </a:rPr>
              <a:t>Control signals</a:t>
            </a:r>
            <a:endParaRPr lang="zh-TW" altLang="en-US" sz="2000" dirty="0">
              <a:latin typeface="+mn-lt"/>
            </a:endParaRPr>
          </a:p>
        </p:txBody>
      </p:sp>
      <p:cxnSp>
        <p:nvCxnSpPr>
          <p:cNvPr id="8" name="肘形接點 7"/>
          <p:cNvCxnSpPr>
            <a:stCxn id="216089" idx="2"/>
            <a:endCxn id="216087" idx="2"/>
          </p:cNvCxnSpPr>
          <p:nvPr/>
        </p:nvCxnSpPr>
        <p:spPr bwMode="auto">
          <a:xfrm rot="5400000" flipH="1" flipV="1">
            <a:off x="5846721" y="3730322"/>
            <a:ext cx="1277815" cy="2872068"/>
          </a:xfrm>
          <a:prstGeom prst="bentConnector3">
            <a:avLst>
              <a:gd name="adj1" fmla="val -1789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肘形接點 9"/>
          <p:cNvCxnSpPr>
            <a:stCxn id="216090" idx="0"/>
          </p:cNvCxnSpPr>
          <p:nvPr/>
        </p:nvCxnSpPr>
        <p:spPr bwMode="auto">
          <a:xfrm rot="5400000" flipH="1" flipV="1">
            <a:off x="4393653" y="3639905"/>
            <a:ext cx="346193" cy="304960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接點 11"/>
          <p:cNvCxnSpPr/>
          <p:nvPr/>
        </p:nvCxnSpPr>
        <p:spPr bwMode="auto">
          <a:xfrm rot="10800000" flipV="1">
            <a:off x="6109776" y="3648949"/>
            <a:ext cx="486508" cy="138112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endCxn id="216087" idx="1"/>
          </p:cNvCxnSpPr>
          <p:nvPr/>
        </p:nvCxnSpPr>
        <p:spPr bwMode="auto">
          <a:xfrm>
            <a:off x="5580112" y="3648949"/>
            <a:ext cx="1370734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接點 18"/>
          <p:cNvCxnSpPr>
            <a:stCxn id="216098" idx="2"/>
            <a:endCxn id="216081" idx="3"/>
          </p:cNvCxnSpPr>
          <p:nvPr/>
        </p:nvCxnSpPr>
        <p:spPr bwMode="auto">
          <a:xfrm rot="5400000" flipH="1" flipV="1">
            <a:off x="4108092" y="3261440"/>
            <a:ext cx="1569729" cy="892104"/>
          </a:xfrm>
          <a:prstGeom prst="bentConnector4">
            <a:avLst>
              <a:gd name="adj1" fmla="val -14563"/>
              <a:gd name="adj2" fmla="val 12562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肘形接點 21"/>
          <p:cNvCxnSpPr/>
          <p:nvPr/>
        </p:nvCxnSpPr>
        <p:spPr bwMode="auto">
          <a:xfrm rot="5400000">
            <a:off x="3390009" y="3802139"/>
            <a:ext cx="169907" cy="155034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接點 57"/>
          <p:cNvCxnSpPr/>
          <p:nvPr/>
        </p:nvCxnSpPr>
        <p:spPr bwMode="auto">
          <a:xfrm rot="5400000">
            <a:off x="3408003" y="3836544"/>
            <a:ext cx="322306" cy="159471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肘形接點 24"/>
          <p:cNvCxnSpPr>
            <a:stCxn id="216090" idx="1"/>
          </p:cNvCxnSpPr>
          <p:nvPr/>
        </p:nvCxnSpPr>
        <p:spPr bwMode="auto">
          <a:xfrm rot="10800000">
            <a:off x="2007423" y="4971498"/>
            <a:ext cx="425654" cy="60003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2986599" y="2393441"/>
            <a:ext cx="3304224" cy="37084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22423" y="2393441"/>
            <a:ext cx="2215833" cy="37084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64088" y="2422476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err="1" smtClean="0">
                <a:solidFill>
                  <a:srgbClr val="FF0000"/>
                </a:solidFill>
                <a:latin typeface="+mn-lt"/>
              </a:rPr>
              <a:t>Datapath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87862" y="2422476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Control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肘形接點 32"/>
          <p:cNvCxnSpPr/>
          <p:nvPr/>
        </p:nvCxnSpPr>
        <p:spPr bwMode="auto">
          <a:xfrm rot="5400000" flipH="1" flipV="1">
            <a:off x="5711628" y="3559054"/>
            <a:ext cx="1548000" cy="2872068"/>
          </a:xfrm>
          <a:prstGeom prst="bentConnector3">
            <a:avLst>
              <a:gd name="adj1" fmla="val -17890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肘形接點 80"/>
          <p:cNvCxnSpPr>
            <a:stCxn id="216087" idx="1"/>
          </p:cNvCxnSpPr>
          <p:nvPr/>
        </p:nvCxnSpPr>
        <p:spPr bwMode="auto">
          <a:xfrm rot="10800000" flipV="1">
            <a:off x="6084170" y="3648950"/>
            <a:ext cx="866677" cy="1377198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肘形接點 81"/>
          <p:cNvCxnSpPr/>
          <p:nvPr/>
        </p:nvCxnSpPr>
        <p:spPr bwMode="auto">
          <a:xfrm rot="5400000" flipH="1" flipV="1">
            <a:off x="4410975" y="3651504"/>
            <a:ext cx="322385" cy="3024000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肘形接點 82"/>
          <p:cNvCxnSpPr>
            <a:stCxn id="216090" idx="1"/>
          </p:cNvCxnSpPr>
          <p:nvPr/>
        </p:nvCxnSpPr>
        <p:spPr bwMode="auto">
          <a:xfrm rot="10800000">
            <a:off x="2007423" y="4961240"/>
            <a:ext cx="425654" cy="610295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Line 2059"/>
          <p:cNvSpPr>
            <a:spLocks noChangeShapeType="1"/>
          </p:cNvSpPr>
          <p:nvPr/>
        </p:nvSpPr>
        <p:spPr bwMode="auto">
          <a:xfrm>
            <a:off x="2546644" y="3791671"/>
            <a:ext cx="583223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87" name="Line 2069"/>
          <p:cNvSpPr>
            <a:spLocks noChangeShapeType="1"/>
          </p:cNvSpPr>
          <p:nvPr/>
        </p:nvSpPr>
        <p:spPr bwMode="auto">
          <a:xfrm flipH="1">
            <a:off x="3820869" y="3291570"/>
            <a:ext cx="0" cy="5563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88" name="Line 2052"/>
          <p:cNvSpPr>
            <a:spLocks noChangeShapeType="1"/>
          </p:cNvSpPr>
          <p:nvPr/>
        </p:nvSpPr>
        <p:spPr bwMode="auto">
          <a:xfrm>
            <a:off x="4984386" y="3213048"/>
            <a:ext cx="0" cy="64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800">
              <a:latin typeface="+mn-lt"/>
            </a:endParaRPr>
          </a:p>
        </p:txBody>
      </p:sp>
      <p:cxnSp>
        <p:nvCxnSpPr>
          <p:cNvPr id="89" name="肘形接點 88"/>
          <p:cNvCxnSpPr/>
          <p:nvPr/>
        </p:nvCxnSpPr>
        <p:spPr bwMode="auto">
          <a:xfrm rot="5400000" flipH="1" flipV="1">
            <a:off x="4032000" y="3168000"/>
            <a:ext cx="1728000" cy="864000"/>
          </a:xfrm>
          <a:prstGeom prst="bentConnector4">
            <a:avLst>
              <a:gd name="adj1" fmla="val -14563"/>
              <a:gd name="adj2" fmla="val 12562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 bwMode="auto">
          <a:xfrm>
            <a:off x="7033496" y="3969135"/>
            <a:ext cx="1164508" cy="253065"/>
          </a:xfrm>
          <a:prstGeom prst="rect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001101001011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450431" y="5443891"/>
            <a:ext cx="1164508" cy="253065"/>
          </a:xfrm>
          <a:prstGeom prst="rect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001101001011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6" name="Line 2059"/>
          <p:cNvSpPr>
            <a:spLocks noChangeShapeType="1"/>
          </p:cNvSpPr>
          <p:nvPr/>
        </p:nvSpPr>
        <p:spPr bwMode="auto">
          <a:xfrm>
            <a:off x="2546644" y="3554923"/>
            <a:ext cx="583223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614939" y="3068960"/>
            <a:ext cx="525013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0011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695506" y="2996952"/>
            <a:ext cx="525013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0100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90732" y="2629915"/>
            <a:ext cx="525013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0111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7" name="肘形接點 6"/>
          <p:cNvCxnSpPr/>
          <p:nvPr/>
        </p:nvCxnSpPr>
        <p:spPr bwMode="auto">
          <a:xfrm rot="16200000" flipV="1">
            <a:off x="7074264" y="3519136"/>
            <a:ext cx="324000" cy="576000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橢圓 8"/>
          <p:cNvSpPr/>
          <p:nvPr/>
        </p:nvSpPr>
        <p:spPr bwMode="auto">
          <a:xfrm>
            <a:off x="4284016" y="4068000"/>
            <a:ext cx="360000" cy="36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+</a:t>
            </a:r>
            <a:endParaRPr kumimoji="0" lang="zh-TW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8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44" grpId="0" animBg="1"/>
      <p:bldP spid="45" grpId="0" animBg="1"/>
      <p:bldP spid="46" grpId="0" animBg="1"/>
      <p:bldP spid="4" grpId="0" animBg="1"/>
      <p:bldP spid="48" grpId="0" animBg="1"/>
      <p:bldP spid="49" grpId="0" animBg="1"/>
      <p:bldP spid="9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11772</TotalTime>
  <Words>1126</Words>
  <Application>Microsoft Office PowerPoint</Application>
  <PresentationFormat>如螢幕大小 (4:3)</PresentationFormat>
  <Paragraphs>284</Paragraphs>
  <Slides>27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CS4100: Computer Architecture  Course Overview</vt:lpstr>
      <vt:lpstr>Computers Are Pervasive</vt:lpstr>
      <vt:lpstr>Surprisingly, Computers Are Similar Inside</vt:lpstr>
      <vt:lpstr>Outline</vt:lpstr>
      <vt:lpstr>Let Us Start with a Program </vt:lpstr>
      <vt:lpstr>Program Translated to Machine Code</vt:lpstr>
      <vt:lpstr>Program Translated to Machine Code</vt:lpstr>
      <vt:lpstr>When the Program Is to Be Executed</vt:lpstr>
      <vt:lpstr>Processor Executes the Machine Code</vt:lpstr>
      <vt:lpstr>Inside the Processor</vt:lpstr>
      <vt:lpstr>Logic Gate Can Be Made by Transistors</vt:lpstr>
      <vt:lpstr>A Transistor to Switch ON/OFF</vt:lpstr>
      <vt:lpstr>Where Computer Architecture Stand?</vt:lpstr>
      <vt:lpstr>Instruction Set Architecture (ISA)</vt:lpstr>
      <vt:lpstr>Example ISA</vt:lpstr>
      <vt:lpstr>Computer Architecture Is Thus about … </vt:lpstr>
      <vt:lpstr>Outline</vt:lpstr>
      <vt:lpstr>What You Will Learn</vt:lpstr>
      <vt:lpstr>Textbook</vt:lpstr>
      <vt:lpstr>Topics Covered</vt:lpstr>
      <vt:lpstr>Outline</vt:lpstr>
      <vt:lpstr>Course Administration: CS4100-01</vt:lpstr>
      <vt:lpstr>Prerequisites</vt:lpstr>
      <vt:lpstr>Expected Course Workload</vt:lpstr>
      <vt:lpstr>Resources on the Internet</vt:lpstr>
      <vt:lpstr>Course Problems</vt:lpstr>
      <vt:lpstr>Course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1386</cp:revision>
  <dcterms:created xsi:type="dcterms:W3CDTF">2000-02-07T23:54:30Z</dcterms:created>
  <dcterms:modified xsi:type="dcterms:W3CDTF">2019-02-16T13:40:36Z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