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64"/>
  </p:notesMasterIdLst>
  <p:handoutMasterIdLst>
    <p:handoutMasterId r:id="rId65"/>
  </p:handoutMasterIdLst>
  <p:sldIdLst>
    <p:sldId id="665" r:id="rId2"/>
    <p:sldId id="1029" r:id="rId3"/>
    <p:sldId id="980" r:id="rId4"/>
    <p:sldId id="1032" r:id="rId5"/>
    <p:sldId id="868" r:id="rId6"/>
    <p:sldId id="869" r:id="rId7"/>
    <p:sldId id="870" r:id="rId8"/>
    <p:sldId id="1040" r:id="rId9"/>
    <p:sldId id="1041" r:id="rId10"/>
    <p:sldId id="1052" r:id="rId11"/>
    <p:sldId id="1043" r:id="rId12"/>
    <p:sldId id="871" r:id="rId13"/>
    <p:sldId id="872" r:id="rId14"/>
    <p:sldId id="1037" r:id="rId15"/>
    <p:sldId id="1038" r:id="rId16"/>
    <p:sldId id="1039" r:id="rId17"/>
    <p:sldId id="880" r:id="rId18"/>
    <p:sldId id="991" r:id="rId19"/>
    <p:sldId id="985" r:id="rId20"/>
    <p:sldId id="986" r:id="rId21"/>
    <p:sldId id="987" r:id="rId22"/>
    <p:sldId id="988" r:id="rId23"/>
    <p:sldId id="989" r:id="rId24"/>
    <p:sldId id="990" r:id="rId25"/>
    <p:sldId id="992" r:id="rId26"/>
    <p:sldId id="1045" r:id="rId27"/>
    <p:sldId id="881" r:id="rId28"/>
    <p:sldId id="882" r:id="rId29"/>
    <p:sldId id="883" r:id="rId30"/>
    <p:sldId id="1046" r:id="rId31"/>
    <p:sldId id="1049" r:id="rId32"/>
    <p:sldId id="1047" r:id="rId33"/>
    <p:sldId id="1048" r:id="rId34"/>
    <p:sldId id="1050" r:id="rId35"/>
    <p:sldId id="1024" r:id="rId36"/>
    <p:sldId id="1030" r:id="rId37"/>
    <p:sldId id="1009" r:id="rId38"/>
    <p:sldId id="1010" r:id="rId39"/>
    <p:sldId id="1011" r:id="rId40"/>
    <p:sldId id="1008" r:id="rId41"/>
    <p:sldId id="1035" r:id="rId42"/>
    <p:sldId id="1012" r:id="rId43"/>
    <p:sldId id="1025" r:id="rId44"/>
    <p:sldId id="1026" r:id="rId45"/>
    <p:sldId id="1001" r:id="rId46"/>
    <p:sldId id="994" r:id="rId47"/>
    <p:sldId id="896" r:id="rId48"/>
    <p:sldId id="899" r:id="rId49"/>
    <p:sldId id="900" r:id="rId50"/>
    <p:sldId id="902" r:id="rId51"/>
    <p:sldId id="1006" r:id="rId52"/>
    <p:sldId id="1033" r:id="rId53"/>
    <p:sldId id="1034" r:id="rId54"/>
    <p:sldId id="1013" r:id="rId55"/>
    <p:sldId id="1015" r:id="rId56"/>
    <p:sldId id="1016" r:id="rId57"/>
    <p:sldId id="1031" r:id="rId58"/>
    <p:sldId id="996" r:id="rId59"/>
    <p:sldId id="997" r:id="rId60"/>
    <p:sldId id="1028" r:id="rId61"/>
    <p:sldId id="998" r:id="rId62"/>
    <p:sldId id="1027" r:id="rId63"/>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99FF99"/>
    <a:srgbClr val="0000FF"/>
    <a:srgbClr val="33CC33"/>
    <a:srgbClr val="FF33CC"/>
    <a:srgbClr val="3399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43" d="100"/>
          <a:sy n="43" d="100"/>
        </p:scale>
        <p:origin x="1546" y="58"/>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440"/>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p:cNvSpPr>
          <p:nvPr>
            <p:ph type="sldImg"/>
          </p:nvPr>
        </p:nvSpPr>
        <p:spPr bwMode="auto">
          <a:xfrm>
            <a:off x="3255963" y="509588"/>
            <a:ext cx="3397250" cy="2547937"/>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a:spLocks noGrp="1" noChangeArrowheads="1"/>
          </p:cNvSpPr>
          <p:nvPr>
            <p:ph type="body" idx="1"/>
          </p:nvPr>
        </p:nvSpPr>
        <p:spPr bwMode="auto">
          <a:xfrm>
            <a:off x="1322388" y="3227388"/>
            <a:ext cx="7261225"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84" tIns="46043" rIns="92084" bIns="46043"/>
          <a:lstStyle/>
          <a:p>
            <a:endParaRPr lang="zh-TW" altLang="en-US"/>
          </a:p>
        </p:txBody>
      </p:sp>
    </p:spTree>
    <p:extLst>
      <p:ext uri="{BB962C8B-B14F-4D97-AF65-F5344CB8AC3E}">
        <p14:creationId xmlns:p14="http://schemas.microsoft.com/office/powerpoint/2010/main" val="243402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A18822-17D5-4F88-BD74-C1C5381ADB95}"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327F29-FA2B-4CE3-A786-91736566788D}" type="slidenum">
              <a:rPr lang="en-AU" altLang="zh-TW">
                <a:latin typeface="Times New Roman" panose="02020603050405020304" pitchFamily="18" charset="0"/>
              </a:rPr>
              <a:pPr/>
              <a:t>12</a:t>
            </a:fld>
            <a:endParaRPr lang="en-AU" altLang="zh-TW">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1902809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A18822-17D5-4F88-BD74-C1C5381ADB95}"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327F29-FA2B-4CE3-A786-91736566788D}" type="slidenum">
              <a:rPr lang="en-AU" altLang="zh-TW">
                <a:latin typeface="Times New Roman" panose="02020603050405020304" pitchFamily="18" charset="0"/>
              </a:rPr>
              <a:pPr/>
              <a:t>13</a:t>
            </a:fld>
            <a:endParaRPr lang="en-AU" altLang="zh-TW">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1822974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A18822-17D5-4F88-BD74-C1C5381ADB95}"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327F29-FA2B-4CE3-A786-91736566788D}" type="slidenum">
              <a:rPr lang="en-AU" altLang="zh-TW">
                <a:latin typeface="Times New Roman" panose="02020603050405020304" pitchFamily="18" charset="0"/>
              </a:rPr>
              <a:pPr/>
              <a:t>14</a:t>
            </a:fld>
            <a:endParaRPr lang="en-AU" altLang="zh-TW">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3004837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A18822-17D5-4F88-BD74-C1C5381ADB95}"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327F29-FA2B-4CE3-A786-91736566788D}" type="slidenum">
              <a:rPr lang="en-AU" altLang="zh-TW">
                <a:latin typeface="Times New Roman" panose="02020603050405020304" pitchFamily="18" charset="0"/>
              </a:rPr>
              <a:pPr/>
              <a:t>15</a:t>
            </a:fld>
            <a:endParaRPr lang="en-AU" altLang="zh-TW">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3081113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82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D197006-F34B-412E-A93F-1AB3F2123270}"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82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82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D9E68AA-BCDA-4CE6-BB52-88CA8D951D61}" type="slidenum">
              <a:rPr lang="en-AU" altLang="zh-TW">
                <a:latin typeface="Times New Roman" panose="02020603050405020304" pitchFamily="18" charset="0"/>
              </a:rPr>
              <a:pPr/>
              <a:t>16</a:t>
            </a:fld>
            <a:endParaRPr lang="en-AU" altLang="zh-TW">
              <a:latin typeface="Times New Roman" panose="02020603050405020304" pitchFamily="18" charset="0"/>
            </a:endParaRPr>
          </a:p>
        </p:txBody>
      </p:sp>
      <p:sp>
        <p:nvSpPr>
          <p:cNvPr id="138246" name="Rectangle 2"/>
          <p:cNvSpPr>
            <a:spLocks noGrp="1" noRot="1" noChangeAspect="1" noChangeArrowheads="1" noTextEdit="1"/>
          </p:cNvSpPr>
          <p:nvPr>
            <p:ph type="sldImg"/>
          </p:nvPr>
        </p:nvSpPr>
        <p:spPr>
          <a:ln/>
        </p:spPr>
      </p:sp>
      <p:sp>
        <p:nvSpPr>
          <p:cNvPr id="1382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677452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259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877176D-74CE-4A06-967A-A697F4BF7200}"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259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259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B14DBFE-11C5-482F-94CB-73012FD6D8F9}" type="slidenum">
              <a:rPr lang="en-AU" altLang="zh-TW">
                <a:latin typeface="Times New Roman" panose="02020603050405020304" pitchFamily="18" charset="0"/>
              </a:rPr>
              <a:pPr/>
              <a:t>17</a:t>
            </a:fld>
            <a:endParaRPr lang="en-AU" altLang="zh-TW">
              <a:latin typeface="Times New Roman" panose="02020603050405020304" pitchFamily="18" charset="0"/>
            </a:endParaRPr>
          </a:p>
        </p:txBody>
      </p:sp>
      <p:sp>
        <p:nvSpPr>
          <p:cNvPr id="125958" name="Rectangle 2"/>
          <p:cNvSpPr>
            <a:spLocks noGrp="1" noRot="1" noChangeAspect="1" noChangeArrowheads="1" noTextEdit="1"/>
          </p:cNvSpPr>
          <p:nvPr>
            <p:ph type="sldImg"/>
          </p:nvPr>
        </p:nvSpPr>
        <p:spPr>
          <a:ln/>
        </p:spPr>
      </p:sp>
      <p:sp>
        <p:nvSpPr>
          <p:cNvPr id="1259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5811796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49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B7E6C4A-47A8-43FE-AF89-6C4F99170D44}"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49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49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3106805-F325-43EB-9C27-AA7F83E4F3BA}" type="slidenum">
              <a:rPr lang="en-AU" altLang="zh-TW">
                <a:latin typeface="Times New Roman" panose="02020603050405020304" pitchFamily="18" charset="0"/>
              </a:rPr>
              <a:pPr/>
              <a:t>18</a:t>
            </a:fld>
            <a:endParaRPr lang="en-AU" altLang="zh-TW">
              <a:latin typeface="Times New Roman" panose="02020603050405020304" pitchFamily="18" charset="0"/>
            </a:endParaRPr>
          </a:p>
        </p:txBody>
      </p:sp>
      <p:sp>
        <p:nvSpPr>
          <p:cNvPr id="149510" name="Rectangle 2"/>
          <p:cNvSpPr>
            <a:spLocks noGrp="1" noRot="1" noChangeAspect="1" noChangeArrowheads="1" noTextEdit="1"/>
          </p:cNvSpPr>
          <p:nvPr>
            <p:ph type="sldImg"/>
          </p:nvPr>
        </p:nvSpPr>
        <p:spPr>
          <a:ln/>
        </p:spPr>
      </p:sp>
      <p:sp>
        <p:nvSpPr>
          <p:cNvPr id="149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082573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505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9297039-501D-486D-A67E-DDB6124D25B8}"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505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505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37215A8-7BB3-432D-9D5C-0F28ED68CAD8}" type="slidenum">
              <a:rPr lang="en-AU" altLang="zh-TW">
                <a:latin typeface="Times New Roman" panose="02020603050405020304" pitchFamily="18" charset="0"/>
              </a:rPr>
              <a:pPr/>
              <a:t>19</a:t>
            </a:fld>
            <a:endParaRPr lang="en-AU" altLang="zh-TW">
              <a:latin typeface="Times New Roman" panose="02020603050405020304" pitchFamily="18" charset="0"/>
            </a:endParaRPr>
          </a:p>
        </p:txBody>
      </p:sp>
      <p:sp>
        <p:nvSpPr>
          <p:cNvPr id="150534" name="Rectangle 2"/>
          <p:cNvSpPr>
            <a:spLocks noGrp="1" noRot="1" noChangeAspect="1" noChangeArrowheads="1" noTextEdit="1"/>
          </p:cNvSpPr>
          <p:nvPr>
            <p:ph type="sldImg"/>
          </p:nvPr>
        </p:nvSpPr>
        <p:spPr>
          <a:ln/>
        </p:spPr>
      </p:sp>
      <p:sp>
        <p:nvSpPr>
          <p:cNvPr id="1505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086050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515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346D04F-6B88-4AA2-AD7C-F27D504C19BD}"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515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515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452E249-BB0B-4974-A139-44D1AD66729D}" type="slidenum">
              <a:rPr lang="en-AU" altLang="zh-TW">
                <a:latin typeface="Times New Roman" panose="02020603050405020304" pitchFamily="18" charset="0"/>
              </a:rPr>
              <a:pPr/>
              <a:t>20</a:t>
            </a:fld>
            <a:endParaRPr lang="en-AU" altLang="zh-TW">
              <a:latin typeface="Times New Roman" panose="02020603050405020304" pitchFamily="18" charset="0"/>
            </a:endParaRPr>
          </a:p>
        </p:txBody>
      </p:sp>
      <p:sp>
        <p:nvSpPr>
          <p:cNvPr id="151558" name="Rectangle 2"/>
          <p:cNvSpPr>
            <a:spLocks noGrp="1" noRot="1" noChangeAspect="1" noChangeArrowheads="1" noTextEdit="1"/>
          </p:cNvSpPr>
          <p:nvPr>
            <p:ph type="sldImg"/>
          </p:nvPr>
        </p:nvSpPr>
        <p:spPr>
          <a:ln/>
        </p:spPr>
      </p:sp>
      <p:sp>
        <p:nvSpPr>
          <p:cNvPr id="1515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22339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525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7764B11-409E-4D74-89EF-16C70F5B16B3}"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525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525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A1D0289-E7C3-4616-B2C9-A38533816528}" type="slidenum">
              <a:rPr lang="en-AU" altLang="zh-TW">
                <a:latin typeface="Times New Roman" panose="02020603050405020304" pitchFamily="18" charset="0"/>
              </a:rPr>
              <a:pPr/>
              <a:t>21</a:t>
            </a:fld>
            <a:endParaRPr lang="en-AU" altLang="zh-TW">
              <a:latin typeface="Times New Roman" panose="02020603050405020304" pitchFamily="18" charset="0"/>
            </a:endParaRPr>
          </a:p>
        </p:txBody>
      </p:sp>
      <p:sp>
        <p:nvSpPr>
          <p:cNvPr id="152582" name="Rectangle 2"/>
          <p:cNvSpPr>
            <a:spLocks noGrp="1" noRot="1" noChangeAspect="1" noChangeArrowheads="1" noTextEdit="1"/>
          </p:cNvSpPr>
          <p:nvPr>
            <p:ph type="sldImg"/>
          </p:nvPr>
        </p:nvSpPr>
        <p:spPr>
          <a:ln/>
        </p:spPr>
      </p:sp>
      <p:sp>
        <p:nvSpPr>
          <p:cNvPr id="1525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293700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259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877176D-74CE-4A06-967A-A697F4BF7200}"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259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259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B14DBFE-11C5-482F-94CB-73012FD6D8F9}" type="slidenum">
              <a:rPr lang="en-AU" altLang="zh-TW">
                <a:latin typeface="Times New Roman" panose="02020603050405020304" pitchFamily="18" charset="0"/>
              </a:rPr>
              <a:pPr/>
              <a:t>4</a:t>
            </a:fld>
            <a:endParaRPr lang="en-AU" altLang="zh-TW">
              <a:latin typeface="Times New Roman" panose="02020603050405020304" pitchFamily="18" charset="0"/>
            </a:endParaRPr>
          </a:p>
        </p:txBody>
      </p:sp>
      <p:sp>
        <p:nvSpPr>
          <p:cNvPr id="125958" name="Rectangle 2"/>
          <p:cNvSpPr>
            <a:spLocks noGrp="1" noRot="1" noChangeAspect="1" noChangeArrowheads="1" noTextEdit="1"/>
          </p:cNvSpPr>
          <p:nvPr>
            <p:ph type="sldImg"/>
          </p:nvPr>
        </p:nvSpPr>
        <p:spPr>
          <a:ln/>
        </p:spPr>
      </p:sp>
      <p:sp>
        <p:nvSpPr>
          <p:cNvPr id="1259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863167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53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58E33B0-0E95-4D5E-8873-2CF3A4E8B75A}"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53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53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48FDE5E-25DB-447B-8DA2-0B91C8E7AAE5}" type="slidenum">
              <a:rPr lang="en-AU" altLang="zh-TW">
                <a:latin typeface="Times New Roman" panose="02020603050405020304" pitchFamily="18" charset="0"/>
              </a:rPr>
              <a:pPr/>
              <a:t>22</a:t>
            </a:fld>
            <a:endParaRPr lang="en-AU" altLang="zh-TW">
              <a:latin typeface="Times New Roman" panose="02020603050405020304" pitchFamily="18" charset="0"/>
            </a:endParaRPr>
          </a:p>
        </p:txBody>
      </p:sp>
      <p:sp>
        <p:nvSpPr>
          <p:cNvPr id="153606" name="Rectangle 2"/>
          <p:cNvSpPr>
            <a:spLocks noGrp="1" noRot="1" noChangeAspect="1" noChangeArrowheads="1" noTextEdit="1"/>
          </p:cNvSpPr>
          <p:nvPr>
            <p:ph type="sldImg"/>
          </p:nvPr>
        </p:nvSpPr>
        <p:spPr>
          <a:ln/>
        </p:spPr>
      </p:sp>
      <p:sp>
        <p:nvSpPr>
          <p:cNvPr id="153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651852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556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B1A1692-AA00-40D6-AA6A-B00BEEEB76F4}"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556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556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EAE8153-4348-4A72-8E69-7659259E6B6F}" type="slidenum">
              <a:rPr lang="en-AU" altLang="zh-TW">
                <a:latin typeface="Times New Roman" panose="02020603050405020304" pitchFamily="18" charset="0"/>
              </a:rPr>
              <a:pPr/>
              <a:t>23</a:t>
            </a:fld>
            <a:endParaRPr lang="en-AU" altLang="zh-TW">
              <a:latin typeface="Times New Roman" panose="02020603050405020304" pitchFamily="18" charset="0"/>
            </a:endParaRPr>
          </a:p>
        </p:txBody>
      </p:sp>
      <p:sp>
        <p:nvSpPr>
          <p:cNvPr id="155654" name="Rectangle 2"/>
          <p:cNvSpPr>
            <a:spLocks noGrp="1" noRot="1" noChangeAspect="1" noChangeArrowheads="1" noTextEdit="1"/>
          </p:cNvSpPr>
          <p:nvPr>
            <p:ph type="sldImg"/>
          </p:nvPr>
        </p:nvSpPr>
        <p:spPr>
          <a:ln/>
        </p:spPr>
      </p:sp>
      <p:sp>
        <p:nvSpPr>
          <p:cNvPr id="1556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3374520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566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A974241-CAD8-4D25-85F1-6534E3F68E2A}"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566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566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3AEDE26-576C-4682-9DC4-3D516A68348A}" type="slidenum">
              <a:rPr lang="en-AU" altLang="zh-TW">
                <a:latin typeface="Times New Roman" panose="02020603050405020304" pitchFamily="18" charset="0"/>
              </a:rPr>
              <a:pPr/>
              <a:t>24</a:t>
            </a:fld>
            <a:endParaRPr lang="en-AU" altLang="zh-TW">
              <a:latin typeface="Times New Roman" panose="02020603050405020304" pitchFamily="18" charset="0"/>
            </a:endParaRPr>
          </a:p>
        </p:txBody>
      </p:sp>
      <p:sp>
        <p:nvSpPr>
          <p:cNvPr id="156678" name="Rectangle 2"/>
          <p:cNvSpPr>
            <a:spLocks noGrp="1" noRot="1" noChangeAspect="1" noChangeArrowheads="1" noTextEdit="1"/>
          </p:cNvSpPr>
          <p:nvPr>
            <p:ph type="sldImg"/>
          </p:nvPr>
        </p:nvSpPr>
        <p:spPr>
          <a:ln/>
        </p:spPr>
      </p:sp>
      <p:sp>
        <p:nvSpPr>
          <p:cNvPr id="1566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325238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92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7605CFA-4B7F-445A-B1BF-5DD84B26FEBC}"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92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92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91C86B0-DF70-4522-88F6-C808E0A0A11D}" type="slidenum">
              <a:rPr lang="en-AU" altLang="zh-TW">
                <a:latin typeface="Times New Roman" panose="02020603050405020304" pitchFamily="18" charset="0"/>
              </a:rPr>
              <a:pPr/>
              <a:t>26</a:t>
            </a:fld>
            <a:endParaRPr lang="en-AU" altLang="zh-TW">
              <a:latin typeface="Times New Roman" panose="02020603050405020304" pitchFamily="18" charset="0"/>
            </a:endParaRPr>
          </a:p>
        </p:txBody>
      </p:sp>
      <p:sp>
        <p:nvSpPr>
          <p:cNvPr id="139270" name="Rectangle 2"/>
          <p:cNvSpPr>
            <a:spLocks noGrp="1" noRot="1" noChangeAspect="1" noChangeArrowheads="1" noTextEdit="1"/>
          </p:cNvSpPr>
          <p:nvPr>
            <p:ph type="sldImg"/>
          </p:nvPr>
        </p:nvSpPr>
        <p:spPr>
          <a:ln/>
        </p:spPr>
      </p:sp>
      <p:sp>
        <p:nvSpPr>
          <p:cNvPr id="1392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130205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402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EBC974E-2534-4323-B0C6-83EB93052C05}"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402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402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A7BC259-C54A-4F68-9D62-1E786F3AD57A}" type="slidenum">
              <a:rPr lang="en-AU" altLang="zh-TW">
                <a:latin typeface="Times New Roman" panose="02020603050405020304" pitchFamily="18" charset="0"/>
              </a:rPr>
              <a:pPr/>
              <a:t>27</a:t>
            </a:fld>
            <a:endParaRPr lang="en-AU" altLang="zh-TW">
              <a:latin typeface="Times New Roman" panose="02020603050405020304" pitchFamily="18" charset="0"/>
            </a:endParaRPr>
          </a:p>
        </p:txBody>
      </p:sp>
      <p:sp>
        <p:nvSpPr>
          <p:cNvPr id="140294" name="Rectangle 2"/>
          <p:cNvSpPr>
            <a:spLocks noGrp="1" noRot="1" noChangeAspect="1" noChangeArrowheads="1" noTextEdit="1"/>
          </p:cNvSpPr>
          <p:nvPr>
            <p:ph type="sldImg"/>
          </p:nvPr>
        </p:nvSpPr>
        <p:spPr>
          <a:ln/>
        </p:spPr>
      </p:sp>
      <p:sp>
        <p:nvSpPr>
          <p:cNvPr id="1402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077614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413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33D3274-7903-4DB4-B8E3-E5D0F64F08C9}"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413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413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16A4D1-3658-46DE-B393-5E238D0794E4}" type="slidenum">
              <a:rPr lang="en-AU" altLang="zh-TW">
                <a:latin typeface="Times New Roman" panose="02020603050405020304" pitchFamily="18" charset="0"/>
              </a:rPr>
              <a:pPr/>
              <a:t>28</a:t>
            </a:fld>
            <a:endParaRPr lang="en-AU" altLang="zh-TW">
              <a:latin typeface="Times New Roman" panose="02020603050405020304" pitchFamily="18" charset="0"/>
            </a:endParaRPr>
          </a:p>
        </p:txBody>
      </p:sp>
      <p:sp>
        <p:nvSpPr>
          <p:cNvPr id="141318" name="Rectangle 2"/>
          <p:cNvSpPr>
            <a:spLocks noGrp="1" noRot="1" noChangeAspect="1" noChangeArrowheads="1" noTextEdit="1"/>
          </p:cNvSpPr>
          <p:nvPr>
            <p:ph type="sldImg"/>
          </p:nvPr>
        </p:nvSpPr>
        <p:spPr>
          <a:ln/>
        </p:spPr>
      </p:sp>
      <p:sp>
        <p:nvSpPr>
          <p:cNvPr id="1413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20914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A18822-17D5-4F88-BD74-C1C5381ADB95}"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327F29-FA2B-4CE3-A786-91736566788D}" type="slidenum">
              <a:rPr lang="en-AU" altLang="zh-TW">
                <a:latin typeface="Times New Roman" panose="02020603050405020304" pitchFamily="18" charset="0"/>
              </a:rPr>
              <a:pPr/>
              <a:t>29</a:t>
            </a:fld>
            <a:endParaRPr lang="en-AU" altLang="zh-TW">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2950333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A18822-17D5-4F88-BD74-C1C5381ADB95}"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327F29-FA2B-4CE3-A786-91736566788D}" type="slidenum">
              <a:rPr lang="en-AU" altLang="zh-TW">
                <a:latin typeface="Times New Roman" panose="02020603050405020304" pitchFamily="18" charset="0"/>
              </a:rPr>
              <a:pPr/>
              <a:t>30</a:t>
            </a:fld>
            <a:endParaRPr lang="en-AU" altLang="zh-TW">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4203537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A18822-17D5-4F88-BD74-C1C5381ADB95}"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327F29-FA2B-4CE3-A786-91736566788D}" type="slidenum">
              <a:rPr lang="en-AU" altLang="zh-TW">
                <a:latin typeface="Times New Roman" panose="02020603050405020304" pitchFamily="18" charset="0"/>
              </a:rPr>
              <a:pPr/>
              <a:t>31</a:t>
            </a:fld>
            <a:endParaRPr lang="en-AU" altLang="zh-TW">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2688035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A18822-17D5-4F88-BD74-C1C5381ADB95}"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327F29-FA2B-4CE3-A786-91736566788D}" type="slidenum">
              <a:rPr lang="en-AU" altLang="zh-TW">
                <a:latin typeface="Times New Roman" panose="02020603050405020304" pitchFamily="18" charset="0"/>
              </a:rPr>
              <a:pPr/>
              <a:t>32</a:t>
            </a:fld>
            <a:endParaRPr lang="en-AU" altLang="zh-TW">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2320015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269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F732B6E-22B5-479F-B5B9-146B0C93838B}"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269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269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8773C1B-9656-4569-AB21-37C9479B6E76}" type="slidenum">
              <a:rPr lang="en-AU" altLang="zh-TW">
                <a:latin typeface="Times New Roman" panose="02020603050405020304" pitchFamily="18" charset="0"/>
              </a:rPr>
              <a:pPr/>
              <a:t>5</a:t>
            </a:fld>
            <a:endParaRPr lang="en-AU" altLang="zh-TW">
              <a:latin typeface="Times New Roman" panose="02020603050405020304" pitchFamily="18" charset="0"/>
            </a:endParaRPr>
          </a:p>
        </p:txBody>
      </p:sp>
      <p:sp>
        <p:nvSpPr>
          <p:cNvPr id="126982" name="Rectangle 2"/>
          <p:cNvSpPr>
            <a:spLocks noGrp="1" noRot="1" noChangeAspect="1" noChangeArrowheads="1" noTextEdit="1"/>
          </p:cNvSpPr>
          <p:nvPr>
            <p:ph type="sldImg"/>
          </p:nvPr>
        </p:nvSpPr>
        <p:spPr>
          <a:ln/>
        </p:spPr>
      </p:sp>
      <p:sp>
        <p:nvSpPr>
          <p:cNvPr id="1269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298107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00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A18822-17D5-4F88-BD74-C1C5381ADB95}"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00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00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327F29-FA2B-4CE3-A786-91736566788D}" type="slidenum">
              <a:rPr lang="en-AU" altLang="zh-TW">
                <a:latin typeface="Times New Roman" panose="02020603050405020304" pitchFamily="18" charset="0"/>
              </a:rPr>
              <a:pPr/>
              <a:t>33</a:t>
            </a:fld>
            <a:endParaRPr lang="en-AU" altLang="zh-TW">
              <a:latin typeface="Times New Roman" panose="02020603050405020304" pitchFamily="18" charset="0"/>
            </a:endParaRPr>
          </a:p>
        </p:txBody>
      </p:sp>
      <p:sp>
        <p:nvSpPr>
          <p:cNvPr id="130054" name="Rectangle 2"/>
          <p:cNvSpPr>
            <a:spLocks noGrp="1" noRot="1" noChangeAspect="1" noChangeArrowheads="1" noTextEdit="1"/>
          </p:cNvSpPr>
          <p:nvPr>
            <p:ph type="sldImg"/>
          </p:nvPr>
        </p:nvSpPr>
        <p:spPr>
          <a:ln/>
        </p:spPr>
      </p:sp>
      <p:sp>
        <p:nvSpPr>
          <p:cNvPr id="1300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3164679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454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78EFB14-3782-4A7C-9A86-FD3DAE1FBE83}"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454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454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CE0AF8A-756E-4ED9-A356-3DE4A264F654}" type="slidenum">
              <a:rPr lang="en-AU" altLang="zh-TW">
                <a:latin typeface="Times New Roman" panose="02020603050405020304" pitchFamily="18" charset="0"/>
              </a:rPr>
              <a:pPr/>
              <a:t>36</a:t>
            </a:fld>
            <a:endParaRPr lang="en-AU" altLang="zh-TW">
              <a:latin typeface="Times New Roman" panose="02020603050405020304" pitchFamily="18" charset="0"/>
            </a:endParaRPr>
          </a:p>
        </p:txBody>
      </p:sp>
      <p:sp>
        <p:nvSpPr>
          <p:cNvPr id="145414" name="Rectangle 2"/>
          <p:cNvSpPr>
            <a:spLocks noGrp="1" noRot="1" noChangeAspect="1" noChangeArrowheads="1" noTextEdit="1"/>
          </p:cNvSpPr>
          <p:nvPr>
            <p:ph type="sldImg"/>
          </p:nvPr>
        </p:nvSpPr>
        <p:spPr>
          <a:ln/>
        </p:spPr>
      </p:sp>
      <p:sp>
        <p:nvSpPr>
          <p:cNvPr id="1454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smtClean="0"/>
              <a:t>Read and write have same miss rate and miss penalty; I-cache and D-cache have same miss rate and miss penalty;</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Write buffer stalls are negligible.</a:t>
            </a:r>
            <a:endParaRPr lang="en-US" altLang="zh-TW" dirty="0" smtClean="0"/>
          </a:p>
        </p:txBody>
      </p:sp>
    </p:spTree>
    <p:extLst>
      <p:ext uri="{BB962C8B-B14F-4D97-AF65-F5344CB8AC3E}">
        <p14:creationId xmlns:p14="http://schemas.microsoft.com/office/powerpoint/2010/main" val="1065041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464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BFE5413-7E46-4F74-BD66-1208733EF57C}"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464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464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F4C8814-0795-461F-951E-014023BA2CB8}" type="slidenum">
              <a:rPr lang="en-AU" altLang="zh-TW">
                <a:latin typeface="Times New Roman" panose="02020603050405020304" pitchFamily="18" charset="0"/>
              </a:rPr>
              <a:pPr/>
              <a:t>37</a:t>
            </a:fld>
            <a:endParaRPr lang="en-AU" altLang="zh-TW">
              <a:latin typeface="Times New Roman" panose="02020603050405020304" pitchFamily="18" charset="0"/>
            </a:endParaRPr>
          </a:p>
        </p:txBody>
      </p:sp>
      <p:sp>
        <p:nvSpPr>
          <p:cNvPr id="146438" name="Rectangle 2"/>
          <p:cNvSpPr>
            <a:spLocks noGrp="1" noRot="1" noChangeAspect="1" noChangeArrowheads="1" noTextEdit="1"/>
          </p:cNvSpPr>
          <p:nvPr>
            <p:ph type="sldImg"/>
          </p:nvPr>
        </p:nvSpPr>
        <p:spPr>
          <a:ln/>
        </p:spPr>
      </p:sp>
      <p:sp>
        <p:nvSpPr>
          <p:cNvPr id="146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9884709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474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0C742EA-2FF4-4CE4-A395-02D2F1A031E7}"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474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474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060C6CE-F636-4AAB-831B-EA8386C9C38C}" type="slidenum">
              <a:rPr lang="en-AU" altLang="zh-TW">
                <a:latin typeface="Times New Roman" panose="02020603050405020304" pitchFamily="18" charset="0"/>
              </a:rPr>
              <a:pPr/>
              <a:t>38</a:t>
            </a:fld>
            <a:endParaRPr lang="en-AU" altLang="zh-TW">
              <a:latin typeface="Times New Roman" panose="02020603050405020304" pitchFamily="18" charset="0"/>
            </a:endParaRPr>
          </a:p>
        </p:txBody>
      </p:sp>
      <p:sp>
        <p:nvSpPr>
          <p:cNvPr id="147462" name="Rectangle 2"/>
          <p:cNvSpPr>
            <a:spLocks noGrp="1" noRot="1" noChangeAspect="1" noChangeArrowheads="1" noTextEdit="1"/>
          </p:cNvSpPr>
          <p:nvPr>
            <p:ph type="sldImg"/>
          </p:nvPr>
        </p:nvSpPr>
        <p:spPr>
          <a:ln/>
        </p:spPr>
      </p:sp>
      <p:sp>
        <p:nvSpPr>
          <p:cNvPr id="1474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982512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443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AECA87A-ED41-4C47-A246-58ABEAE1F990}"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443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443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B762D2F-C8DF-4560-A843-0F88632CFD27}" type="slidenum">
              <a:rPr lang="en-AU" altLang="zh-TW">
                <a:latin typeface="Times New Roman" panose="02020603050405020304" pitchFamily="18" charset="0"/>
              </a:rPr>
              <a:pPr/>
              <a:t>39</a:t>
            </a:fld>
            <a:endParaRPr lang="en-AU" altLang="zh-TW">
              <a:latin typeface="Times New Roman" panose="02020603050405020304" pitchFamily="18" charset="0"/>
            </a:endParaRPr>
          </a:p>
        </p:txBody>
      </p:sp>
      <p:sp>
        <p:nvSpPr>
          <p:cNvPr id="144390" name="Rectangle 2"/>
          <p:cNvSpPr>
            <a:spLocks noGrp="1" noRot="1" noChangeAspect="1" noChangeArrowheads="1" noTextEdit="1"/>
          </p:cNvSpPr>
          <p:nvPr>
            <p:ph type="sldImg"/>
          </p:nvPr>
        </p:nvSpPr>
        <p:spPr>
          <a:ln/>
        </p:spPr>
      </p:sp>
      <p:sp>
        <p:nvSpPr>
          <p:cNvPr id="1443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41718539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187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B59BF39-E238-4BB9-BB1C-05CC20A1A60D}"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187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187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BA34D47-C92A-4F7D-AE51-778B0B9FAACF}" type="slidenum">
              <a:rPr lang="en-AU" altLang="zh-TW">
                <a:latin typeface="Times New Roman" panose="02020603050405020304" pitchFamily="18" charset="0"/>
              </a:rPr>
              <a:pPr/>
              <a:t>40</a:t>
            </a:fld>
            <a:endParaRPr lang="en-AU" altLang="zh-TW">
              <a:latin typeface="Times New Roman" panose="02020603050405020304" pitchFamily="18" charset="0"/>
            </a:endParaRPr>
          </a:p>
        </p:txBody>
      </p:sp>
      <p:sp>
        <p:nvSpPr>
          <p:cNvPr id="118790" name="Rectangle 2"/>
          <p:cNvSpPr>
            <a:spLocks noGrp="1" noRot="1" noChangeAspect="1" noChangeArrowheads="1" noTextEdit="1"/>
          </p:cNvSpPr>
          <p:nvPr>
            <p:ph type="sldImg"/>
          </p:nvPr>
        </p:nvSpPr>
        <p:spPr>
          <a:ln/>
        </p:spPr>
      </p:sp>
      <p:sp>
        <p:nvSpPr>
          <p:cNvPr id="1187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7300461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484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2271840-7CE6-4550-BB81-FE179ED0617C}"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484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484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FA961B0-185D-4423-84D6-BAD9A9FC93F3}" type="slidenum">
              <a:rPr lang="en-AU" altLang="zh-TW">
                <a:latin typeface="Times New Roman" panose="02020603050405020304" pitchFamily="18" charset="0"/>
              </a:rPr>
              <a:pPr/>
              <a:t>41</a:t>
            </a:fld>
            <a:endParaRPr lang="en-AU" altLang="zh-TW">
              <a:latin typeface="Times New Roman" panose="02020603050405020304" pitchFamily="18" charset="0"/>
            </a:endParaRPr>
          </a:p>
        </p:txBody>
      </p:sp>
      <p:sp>
        <p:nvSpPr>
          <p:cNvPr id="148486" name="Rectangle 2"/>
          <p:cNvSpPr>
            <a:spLocks noGrp="1" noRot="1" noChangeAspect="1" noChangeArrowheads="1" noTextEdit="1"/>
          </p:cNvSpPr>
          <p:nvPr>
            <p:ph type="sldImg"/>
          </p:nvPr>
        </p:nvSpPr>
        <p:spPr>
          <a:ln/>
        </p:spPr>
      </p:sp>
      <p:sp>
        <p:nvSpPr>
          <p:cNvPr id="1484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41714580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TW" altLang="en-US" dirty="0"/>
              <a:t>(</a:t>
            </a:r>
            <a:r>
              <a:rPr lang="en-US" altLang="zh-TW" dirty="0"/>
              <a:t>Capacity miss) That is the cache misses are due to the fact that the cache is simply not large enough to contain all the blocks that are accessed by the program</a:t>
            </a:r>
            <a:r>
              <a:rPr lang="en-US" altLang="zh-TW" dirty="0" smtClean="0"/>
              <a:t>. The </a:t>
            </a:r>
            <a:r>
              <a:rPr lang="en-US" altLang="zh-TW" dirty="0"/>
              <a:t>solution to reduce the Capacity miss rate is simple: increase the cache size.</a:t>
            </a:r>
          </a:p>
          <a:p>
            <a:r>
              <a:rPr lang="en-US" altLang="zh-TW" dirty="0"/>
              <a:t>Here is a summary of other types of cache miss we talked about.</a:t>
            </a:r>
          </a:p>
          <a:p>
            <a:r>
              <a:rPr lang="en-US" altLang="zh-TW" dirty="0"/>
              <a:t>First is the Compulsory misses. These are the misses that we cannot avoid.  They are caused when we first start the program.</a:t>
            </a:r>
          </a:p>
          <a:p>
            <a:r>
              <a:rPr lang="en-US" altLang="zh-TW" dirty="0"/>
              <a:t>Then we talked about the conflict misses.  They are the misses that caused by multiple memory locations being mapped to the same cache location.</a:t>
            </a:r>
          </a:p>
          <a:p>
            <a:r>
              <a:rPr lang="en-US" altLang="zh-TW" dirty="0"/>
              <a:t>There are two solutions to reduce conflict misses.  The first one is, once again, increase the cache size.  The second one is to increase the associativity.</a:t>
            </a:r>
          </a:p>
          <a:p>
            <a:r>
              <a:rPr lang="en-US" altLang="zh-TW" dirty="0"/>
              <a:t>For example, say using a 2-way set associative cache instead of directed mapped cache.</a:t>
            </a:r>
          </a:p>
          <a:p>
            <a:r>
              <a:rPr lang="en-US" altLang="zh-TW" dirty="0"/>
              <a:t>But keep in mind that cache miss rate is only one part of the equation.  You also have to worry about cache access time and miss penalty.  Do NOT optimize miss rate alone.</a:t>
            </a:r>
          </a:p>
          <a:p>
            <a:r>
              <a:rPr lang="en-US" altLang="zh-TW" dirty="0"/>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ltLang="zh-TW" dirty="0"/>
          </a:p>
          <a:p>
            <a:r>
              <a:rPr lang="en-US" altLang="zh-TW" dirty="0"/>
              <a:t>+2 = 43 min. (Y:23)</a:t>
            </a:r>
          </a:p>
        </p:txBody>
      </p:sp>
      <p:sp>
        <p:nvSpPr>
          <p:cNvPr id="562179" name="Rectangle 3"/>
          <p:cNvSpPr>
            <a:spLocks noGrp="1" noRot="1" noChangeAspect="1" noChangeArrowheads="1"/>
          </p:cNvSpPr>
          <p:nvPr>
            <p:ph type="sldImg"/>
          </p:nvPr>
        </p:nvSpPr>
        <p:spPr bwMode="auto">
          <a:xfrm>
            <a:off x="3271838" y="438150"/>
            <a:ext cx="3382962"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974274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zh-TW" dirty="0"/>
          </a:p>
        </p:txBody>
      </p:sp>
      <p:sp>
        <p:nvSpPr>
          <p:cNvPr id="564227" name="Rectangle 3"/>
          <p:cNvSpPr>
            <a:spLocks noGrp="1" noRot="1" noChangeAspect="1" noChangeArrowheads="1"/>
          </p:cNvSpPr>
          <p:nvPr>
            <p:ph type="sldImg"/>
          </p:nvPr>
        </p:nvSpPr>
        <p:spPr bwMode="auto">
          <a:xfrm>
            <a:off x="3271838" y="438150"/>
            <a:ext cx="3382962"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4217769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61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F3E602C-89D8-43E3-BDF7-8A5C3FFB38FE}"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61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61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4792207-225C-4F7B-82C1-0D86F9C13DEA}" type="slidenum">
              <a:rPr lang="en-AU" altLang="zh-TW">
                <a:latin typeface="Times New Roman" panose="02020603050405020304" pitchFamily="18" charset="0"/>
              </a:rPr>
              <a:pPr/>
              <a:t>44</a:t>
            </a:fld>
            <a:endParaRPr lang="en-AU" altLang="zh-TW">
              <a:latin typeface="Times New Roman" panose="02020603050405020304" pitchFamily="18" charset="0"/>
            </a:endParaRPr>
          </a:p>
        </p:txBody>
      </p:sp>
      <p:sp>
        <p:nvSpPr>
          <p:cNvPr id="136198" name="Rectangle 2"/>
          <p:cNvSpPr>
            <a:spLocks noGrp="1" noRot="1" noChangeAspect="1" noChangeArrowheads="1" noTextEdit="1"/>
          </p:cNvSpPr>
          <p:nvPr>
            <p:ph type="sldImg"/>
          </p:nvPr>
        </p:nvSpPr>
        <p:spPr>
          <a:ln/>
        </p:spPr>
      </p:sp>
      <p:sp>
        <p:nvSpPr>
          <p:cNvPr id="1361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079795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280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68201E8-340D-4A52-A08C-2214BB13F38B}"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280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280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FD9D97-C6F9-4EC8-9A78-E014D226A6CA}" type="slidenum">
              <a:rPr lang="en-AU" altLang="zh-TW">
                <a:latin typeface="Times New Roman" panose="02020603050405020304" pitchFamily="18" charset="0"/>
              </a:rPr>
              <a:pPr/>
              <a:t>6</a:t>
            </a:fld>
            <a:endParaRPr lang="en-AU" altLang="zh-TW">
              <a:latin typeface="Times New Roman" panose="02020603050405020304" pitchFamily="18" charset="0"/>
            </a:endParaRPr>
          </a:p>
        </p:txBody>
      </p:sp>
      <p:sp>
        <p:nvSpPr>
          <p:cNvPr id="128006" name="Rectangle 2"/>
          <p:cNvSpPr>
            <a:spLocks noGrp="1" noRot="1" noChangeAspect="1" noChangeArrowheads="1" noTextEdit="1"/>
          </p:cNvSpPr>
          <p:nvPr>
            <p:ph type="sldImg"/>
          </p:nvPr>
        </p:nvSpPr>
        <p:spPr>
          <a:ln/>
        </p:spPr>
      </p:sp>
      <p:sp>
        <p:nvSpPr>
          <p:cNvPr id="1280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7636150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72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F85DE0F-3B6E-425A-98E5-4C35052CD03D}"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72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72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3A72C43-7B7A-4E41-8959-59765EE008E3}" type="slidenum">
              <a:rPr lang="en-AU" altLang="zh-TW">
                <a:latin typeface="Times New Roman" panose="02020603050405020304" pitchFamily="18" charset="0"/>
              </a:rPr>
              <a:pPr/>
              <a:t>45</a:t>
            </a:fld>
            <a:endParaRPr lang="en-AU" altLang="zh-TW">
              <a:latin typeface="Times New Roman" panose="02020603050405020304" pitchFamily="18" charset="0"/>
            </a:endParaRPr>
          </a:p>
        </p:txBody>
      </p:sp>
      <p:sp>
        <p:nvSpPr>
          <p:cNvPr id="137222" name="Rectangle 2"/>
          <p:cNvSpPr>
            <a:spLocks noGrp="1" noRot="1" noChangeAspect="1" noChangeArrowheads="1" noTextEdit="1"/>
          </p:cNvSpPr>
          <p:nvPr>
            <p:ph type="sldImg"/>
          </p:nvPr>
        </p:nvSpPr>
        <p:spPr>
          <a:ln/>
        </p:spPr>
      </p:sp>
      <p:sp>
        <p:nvSpPr>
          <p:cNvPr id="1372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smtClean="0"/>
          </a:p>
        </p:txBody>
      </p:sp>
    </p:spTree>
    <p:extLst>
      <p:ext uri="{BB962C8B-B14F-4D97-AF65-F5344CB8AC3E}">
        <p14:creationId xmlns:p14="http://schemas.microsoft.com/office/powerpoint/2010/main" val="22436514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546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501B321-BAD8-4376-97F4-532BFDF5E03A}"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546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546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6C0B4EE-B287-43CE-A007-790628FC5022}" type="slidenum">
              <a:rPr lang="en-AU" altLang="zh-TW">
                <a:latin typeface="Times New Roman" panose="02020603050405020304" pitchFamily="18" charset="0"/>
              </a:rPr>
              <a:pPr/>
              <a:t>46</a:t>
            </a:fld>
            <a:endParaRPr lang="en-AU" altLang="zh-TW">
              <a:latin typeface="Times New Roman" panose="02020603050405020304" pitchFamily="18" charset="0"/>
            </a:endParaRPr>
          </a:p>
        </p:txBody>
      </p:sp>
      <p:sp>
        <p:nvSpPr>
          <p:cNvPr id="154630" name="Rectangle 2"/>
          <p:cNvSpPr>
            <a:spLocks noGrp="1" noRot="1" noChangeAspect="1" noChangeArrowheads="1" noTextEdit="1"/>
          </p:cNvSpPr>
          <p:nvPr>
            <p:ph type="sldImg"/>
          </p:nvPr>
        </p:nvSpPr>
        <p:spPr>
          <a:ln/>
        </p:spPr>
      </p:sp>
      <p:sp>
        <p:nvSpPr>
          <p:cNvPr id="1546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7782547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576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2CFB12-2A1E-472B-A51E-2C4A64A56116}"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577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577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D59157A-EEB9-437C-BB25-1C89250536F4}" type="slidenum">
              <a:rPr lang="en-AU" altLang="zh-TW">
                <a:latin typeface="Times New Roman" panose="02020603050405020304" pitchFamily="18" charset="0"/>
              </a:rPr>
              <a:pPr/>
              <a:t>47</a:t>
            </a:fld>
            <a:endParaRPr lang="en-AU" altLang="zh-TW">
              <a:latin typeface="Times New Roman" panose="02020603050405020304" pitchFamily="18" charset="0"/>
            </a:endParaRPr>
          </a:p>
        </p:txBody>
      </p:sp>
      <p:sp>
        <p:nvSpPr>
          <p:cNvPr id="157702" name="Rectangle 2"/>
          <p:cNvSpPr>
            <a:spLocks noGrp="1" noRot="1" noChangeAspect="1" noChangeArrowheads="1" noTextEdit="1"/>
          </p:cNvSpPr>
          <p:nvPr>
            <p:ph type="sldImg"/>
          </p:nvPr>
        </p:nvSpPr>
        <p:spPr>
          <a:ln/>
        </p:spPr>
      </p:sp>
      <p:sp>
        <p:nvSpPr>
          <p:cNvPr id="1577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8685265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587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71CDF65-42A6-4F0A-B4F8-9F6DA7731F06}"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587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587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34C7751-4A97-4E99-B772-61CBDEEDEB27}" type="slidenum">
              <a:rPr lang="en-AU" altLang="zh-TW">
                <a:latin typeface="Times New Roman" panose="02020603050405020304" pitchFamily="18" charset="0"/>
              </a:rPr>
              <a:pPr/>
              <a:t>48</a:t>
            </a:fld>
            <a:endParaRPr lang="en-AU" altLang="zh-TW">
              <a:latin typeface="Times New Roman" panose="02020603050405020304" pitchFamily="18" charset="0"/>
            </a:endParaRPr>
          </a:p>
        </p:txBody>
      </p:sp>
      <p:sp>
        <p:nvSpPr>
          <p:cNvPr id="158726" name="Rectangle 2"/>
          <p:cNvSpPr>
            <a:spLocks noGrp="1" noRot="1" noChangeAspect="1" noChangeArrowheads="1" noTextEdit="1"/>
          </p:cNvSpPr>
          <p:nvPr>
            <p:ph type="sldImg"/>
          </p:nvPr>
        </p:nvSpPr>
        <p:spPr>
          <a:ln/>
        </p:spPr>
      </p:sp>
      <p:sp>
        <p:nvSpPr>
          <p:cNvPr id="1587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4054744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607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7E2F364-00FE-4453-AD54-E3FD528F6F44}"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607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607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0414AB5-7021-4ED7-97FD-CA0855693D2E}" type="slidenum">
              <a:rPr lang="en-AU" altLang="zh-TW">
                <a:latin typeface="Times New Roman" panose="02020603050405020304" pitchFamily="18" charset="0"/>
              </a:rPr>
              <a:pPr/>
              <a:t>49</a:t>
            </a:fld>
            <a:endParaRPr lang="en-AU" altLang="zh-TW">
              <a:latin typeface="Times New Roman" panose="02020603050405020304" pitchFamily="18" charset="0"/>
            </a:endParaRPr>
          </a:p>
        </p:txBody>
      </p:sp>
      <p:sp>
        <p:nvSpPr>
          <p:cNvPr id="160774" name="Rectangle 2"/>
          <p:cNvSpPr>
            <a:spLocks noGrp="1" noRot="1" noChangeAspect="1" noChangeArrowheads="1" noTextEdit="1"/>
          </p:cNvSpPr>
          <p:nvPr>
            <p:ph type="sldImg"/>
          </p:nvPr>
        </p:nvSpPr>
        <p:spPr>
          <a:ln/>
        </p:spPr>
      </p:sp>
      <p:sp>
        <p:nvSpPr>
          <p:cNvPr id="1607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0891630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904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ACB8234-1152-4580-8328-8F9FCF9A0F04}"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904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904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41004B1-ED0C-49D6-91DA-83FDF287B53F}" type="slidenum">
              <a:rPr lang="en-AU" altLang="zh-TW">
                <a:latin typeface="Times New Roman" panose="02020603050405020304" pitchFamily="18" charset="0"/>
              </a:rPr>
              <a:pPr/>
              <a:t>50</a:t>
            </a:fld>
            <a:endParaRPr lang="en-AU" altLang="zh-TW">
              <a:latin typeface="Times New Roman" panose="02020603050405020304" pitchFamily="18" charset="0"/>
            </a:endParaRPr>
          </a:p>
        </p:txBody>
      </p:sp>
      <p:sp>
        <p:nvSpPr>
          <p:cNvPr id="190470" name="Rectangle 2"/>
          <p:cNvSpPr>
            <a:spLocks noGrp="1" noRot="1" noChangeAspect="1" noChangeArrowheads="1" noTextEdit="1"/>
          </p:cNvSpPr>
          <p:nvPr>
            <p:ph type="sldImg"/>
          </p:nvPr>
        </p:nvSpPr>
        <p:spPr>
          <a:ln/>
        </p:spPr>
      </p:sp>
      <p:sp>
        <p:nvSpPr>
          <p:cNvPr id="1904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8497592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423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E534CFA-3D34-40C2-9923-26385166FD67}"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423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423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621C1F4-6BDD-4C5F-BF15-5AA8CF3DB709}" type="slidenum">
              <a:rPr lang="en-AU" altLang="zh-TW">
                <a:latin typeface="Times New Roman" panose="02020603050405020304" pitchFamily="18" charset="0"/>
              </a:rPr>
              <a:pPr/>
              <a:t>51</a:t>
            </a:fld>
            <a:endParaRPr lang="en-AU" altLang="zh-TW">
              <a:latin typeface="Times New Roman" panose="02020603050405020304" pitchFamily="18" charset="0"/>
            </a:endParaRPr>
          </a:p>
        </p:txBody>
      </p:sp>
      <p:sp>
        <p:nvSpPr>
          <p:cNvPr id="142342" name="Rectangle 2"/>
          <p:cNvSpPr>
            <a:spLocks noGrp="1" noRot="1" noChangeAspect="1" noChangeArrowheads="1" noTextEdit="1"/>
          </p:cNvSpPr>
          <p:nvPr>
            <p:ph type="sldImg"/>
          </p:nvPr>
        </p:nvSpPr>
        <p:spPr>
          <a:ln/>
        </p:spPr>
      </p:sp>
      <p:sp>
        <p:nvSpPr>
          <p:cNvPr id="1423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40067930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4336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6D1FE51-5902-486A-9A36-F52005093C37}"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4336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433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C2F9AE5-9C26-4126-BD22-DF0FBAD700E2}" type="slidenum">
              <a:rPr lang="en-AU" altLang="zh-TW">
                <a:latin typeface="Times New Roman" panose="02020603050405020304" pitchFamily="18" charset="0"/>
              </a:rPr>
              <a:pPr/>
              <a:t>52</a:t>
            </a:fld>
            <a:endParaRPr lang="en-AU" altLang="zh-TW">
              <a:latin typeface="Times New Roman" panose="02020603050405020304" pitchFamily="18" charset="0"/>
            </a:endParaRPr>
          </a:p>
        </p:txBody>
      </p:sp>
      <p:sp>
        <p:nvSpPr>
          <p:cNvPr id="143366" name="Rectangle 2"/>
          <p:cNvSpPr>
            <a:spLocks noGrp="1" noRot="1" noChangeAspect="1" noChangeArrowheads="1" noTextEdit="1"/>
          </p:cNvSpPr>
          <p:nvPr>
            <p:ph type="sldImg"/>
          </p:nvPr>
        </p:nvSpPr>
        <p:spPr>
          <a:ln/>
        </p:spPr>
      </p:sp>
      <p:sp>
        <p:nvSpPr>
          <p:cNvPr id="1433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4672342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914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A8F430A-54E9-4B6A-AC5F-7A8F7F309C35}"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914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914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8DB5342-D44E-4EB3-9242-E449C48DAD5F}" type="slidenum">
              <a:rPr lang="en-AU" altLang="zh-TW">
                <a:latin typeface="Times New Roman" panose="02020603050405020304" pitchFamily="18" charset="0"/>
              </a:rPr>
              <a:pPr/>
              <a:t>57</a:t>
            </a:fld>
            <a:endParaRPr lang="en-AU" altLang="zh-TW">
              <a:latin typeface="Times New Roman" panose="02020603050405020304" pitchFamily="18" charset="0"/>
            </a:endParaRPr>
          </a:p>
        </p:txBody>
      </p:sp>
      <p:sp>
        <p:nvSpPr>
          <p:cNvPr id="191494" name="Rectangle 2"/>
          <p:cNvSpPr>
            <a:spLocks noGrp="1" noRot="1" noChangeAspect="1" noChangeArrowheads="1" noTextEdit="1"/>
          </p:cNvSpPr>
          <p:nvPr>
            <p:ph type="sldImg"/>
          </p:nvPr>
        </p:nvSpPr>
        <p:spPr>
          <a:ln/>
        </p:spPr>
      </p:sp>
      <p:sp>
        <p:nvSpPr>
          <p:cNvPr id="1914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9172796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925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CEBD4FE-5C73-4084-909C-2B23A573D372}"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925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925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2770B0B-FE9E-4281-A931-E2A95F2074AB}" type="slidenum">
              <a:rPr lang="en-AU" altLang="zh-TW">
                <a:latin typeface="Times New Roman" panose="02020603050405020304" pitchFamily="18" charset="0"/>
              </a:rPr>
              <a:pPr/>
              <a:t>58</a:t>
            </a:fld>
            <a:endParaRPr lang="en-AU" altLang="zh-TW">
              <a:latin typeface="Times New Roman" panose="02020603050405020304" pitchFamily="18" charset="0"/>
            </a:endParaRPr>
          </a:p>
        </p:txBody>
      </p:sp>
      <p:sp>
        <p:nvSpPr>
          <p:cNvPr id="192518" name="Rectangle 2"/>
          <p:cNvSpPr>
            <a:spLocks noGrp="1" noRot="1" noChangeAspect="1" noChangeArrowheads="1" noTextEdit="1"/>
          </p:cNvSpPr>
          <p:nvPr>
            <p:ph type="sldImg"/>
          </p:nvPr>
        </p:nvSpPr>
        <p:spPr>
          <a:ln/>
        </p:spPr>
      </p:sp>
      <p:sp>
        <p:nvSpPr>
          <p:cNvPr id="1925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signals between the processor to the cache are</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1-bit Read or Write signal</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1-bit Valid signal, saying whether there is a cache operation or not</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32-bit address</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32-bit data from processor to cache</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32-bit data from cache to processor</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1-bit Ready signal, saying the cache operation is complete</a:t>
            </a:r>
            <a:endParaRPr lang="en-US" altLang="zh-TW" dirty="0" smtClean="0"/>
          </a:p>
        </p:txBody>
      </p:sp>
    </p:spTree>
    <p:extLst>
      <p:ext uri="{BB962C8B-B14F-4D97-AF65-F5344CB8AC3E}">
        <p14:creationId xmlns:p14="http://schemas.microsoft.com/office/powerpoint/2010/main" val="6103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3517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A2A04E9-6A01-4CAF-B766-6520F4E1785E}"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3517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351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6A3A8C9-710B-4DD3-84C7-0A18E4950969}" type="slidenum">
              <a:rPr lang="en-AU" altLang="zh-TW">
                <a:latin typeface="Times New Roman" panose="02020603050405020304" pitchFamily="18" charset="0"/>
              </a:rPr>
              <a:pPr/>
              <a:t>7</a:t>
            </a:fld>
            <a:endParaRPr lang="en-AU" altLang="zh-TW">
              <a:latin typeface="Times New Roman" panose="02020603050405020304" pitchFamily="18" charset="0"/>
            </a:endParaRPr>
          </a:p>
        </p:txBody>
      </p:sp>
      <p:sp>
        <p:nvSpPr>
          <p:cNvPr id="135174" name="Rectangle 2"/>
          <p:cNvSpPr>
            <a:spLocks noGrp="1" noRot="1" noChangeAspect="1" noChangeArrowheads="1" noTextEdit="1"/>
          </p:cNvSpPr>
          <p:nvPr>
            <p:ph type="sldImg"/>
          </p:nvPr>
        </p:nvSpPr>
        <p:spPr>
          <a:ln/>
        </p:spPr>
      </p:sp>
      <p:sp>
        <p:nvSpPr>
          <p:cNvPr id="1351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6090772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935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FEA3BC9-1A0E-428F-8742-362A638D2B9A}"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935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935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CF45933-2AA5-499B-8173-52D8BB2003FB}" type="slidenum">
              <a:rPr lang="en-AU" altLang="zh-TW">
                <a:latin typeface="Times New Roman" panose="02020603050405020304" pitchFamily="18" charset="0"/>
              </a:rPr>
              <a:pPr/>
              <a:t>60</a:t>
            </a:fld>
            <a:endParaRPr lang="en-AU" altLang="zh-TW">
              <a:latin typeface="Times New Roman" panose="02020603050405020304" pitchFamily="18" charset="0"/>
            </a:endParaRPr>
          </a:p>
        </p:txBody>
      </p:sp>
      <p:sp>
        <p:nvSpPr>
          <p:cNvPr id="193542" name="Rectangle 2"/>
          <p:cNvSpPr>
            <a:spLocks noGrp="1" noRot="1" noChangeAspect="1" noChangeArrowheads="1" noTextEdit="1"/>
          </p:cNvSpPr>
          <p:nvPr>
            <p:ph type="sldImg"/>
          </p:nvPr>
        </p:nvSpPr>
        <p:spPr>
          <a:ln/>
        </p:spPr>
      </p:sp>
      <p:sp>
        <p:nvSpPr>
          <p:cNvPr id="1935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3142827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TW" dirty="0" smtClean="0"/>
              <a:t>Memory </a:t>
            </a:r>
            <a:r>
              <a:rPr lang="en-US" altLang="zh-TW" dirty="0"/>
              <a:t>hierarchy works because of the Principle of Locality which says a program will access a relatively small portion of the address space at any instant of time.</a:t>
            </a:r>
          </a:p>
          <a:p>
            <a:r>
              <a:rPr lang="en-US" altLang="zh-TW" dirty="0"/>
              <a:t>There are two types of locality: temporal locality, or locality in time and spatial locality, or locality in space.</a:t>
            </a:r>
          </a:p>
          <a:p>
            <a:r>
              <a:rPr lang="en-US" altLang="zh-TW" dirty="0"/>
              <a:t>So far, we have covered three major categories of cache misses.</a:t>
            </a:r>
          </a:p>
          <a:p>
            <a:r>
              <a:rPr lang="en-US" altLang="zh-TW" dirty="0"/>
              <a:t>Compulsory misses are cache misses due to cold start. You cannot avoid them but if you are going to run billions of instructions anyway, compulsory misses usually don bother you.</a:t>
            </a:r>
          </a:p>
          <a:p>
            <a:r>
              <a:rPr lang="en-US" altLang="zh-TW" dirty="0"/>
              <a:t>Conflict misses are misses caused by multiple memory location being mapped to the same cache location.</a:t>
            </a:r>
          </a:p>
          <a:p>
            <a:r>
              <a:rPr lang="en-US" altLang="zh-TW" dirty="0"/>
              <a:t>The nightmare scenario is the ping pong effect when a block is read into the cache but  before we have a chance to use it, it was immediately forced out by another conflict  miss. </a:t>
            </a:r>
          </a:p>
          <a:p>
            <a:r>
              <a:rPr lang="en-US" altLang="zh-TW" dirty="0"/>
              <a:t>You can reduce Conflict misses by either increase the cache size or increase the associativity, or both.</a:t>
            </a:r>
          </a:p>
          <a:p>
            <a:r>
              <a:rPr lang="en-US" altLang="zh-TW" dirty="0"/>
              <a:t>Finally, Capacity misses occurs when the cache is not big enough to contains all the cache blocks required by the program. You can reduce this miss rate by making the cache larger.</a:t>
            </a:r>
          </a:p>
          <a:p>
            <a:r>
              <a:rPr lang="en-US" altLang="zh-TW" dirty="0"/>
              <a:t>There are two write policy as far as cache write is concerned.  Write through requires a write buffer and a nightmare scenario is when the store occurs so frequent that you saturates your write buffer.</a:t>
            </a:r>
          </a:p>
          <a:p>
            <a:r>
              <a:rPr lang="en-US" altLang="zh-TW" dirty="0"/>
              <a:t>The second write polity is write back.  In this case, you only write to the cache and only when the cache block is being replaced do you write the cache block back to memory.</a:t>
            </a:r>
          </a:p>
          <a:p>
            <a:endParaRPr lang="en-US" altLang="zh-TW" dirty="0"/>
          </a:p>
          <a:p>
            <a:r>
              <a:rPr lang="en-US" altLang="zh-TW" dirty="0"/>
              <a:t>+3 = 77 min. (Y:57)</a:t>
            </a:r>
          </a:p>
          <a:p>
            <a:endParaRPr lang="zh-TW" altLang="en-US" dirty="0"/>
          </a:p>
        </p:txBody>
      </p:sp>
      <p:sp>
        <p:nvSpPr>
          <p:cNvPr id="566275" name="Rectangle 3"/>
          <p:cNvSpPr>
            <a:spLocks noGrp="1" noRot="1" noChangeAspect="1" noChangeArrowheads="1"/>
          </p:cNvSpPr>
          <p:nvPr>
            <p:ph type="sldImg"/>
          </p:nvPr>
        </p:nvSpPr>
        <p:spPr bwMode="auto">
          <a:xfrm>
            <a:off x="3271838" y="438150"/>
            <a:ext cx="3382962"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925442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8</a:t>
            </a:fld>
            <a:endParaRPr lang="zh-TW" altLang="zh-TW"/>
          </a:p>
        </p:txBody>
      </p:sp>
    </p:spTree>
    <p:extLst>
      <p:ext uri="{BB962C8B-B14F-4D97-AF65-F5344CB8AC3E}">
        <p14:creationId xmlns:p14="http://schemas.microsoft.com/office/powerpoint/2010/main" val="3478774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9</a:t>
            </a:fld>
            <a:endParaRPr lang="zh-TW" altLang="zh-TW"/>
          </a:p>
        </p:txBody>
      </p:sp>
    </p:spTree>
    <p:extLst>
      <p:ext uri="{BB962C8B-B14F-4D97-AF65-F5344CB8AC3E}">
        <p14:creationId xmlns:p14="http://schemas.microsoft.com/office/powerpoint/2010/main" val="3131037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10</a:t>
            </a:fld>
            <a:endParaRPr lang="zh-TW" altLang="zh-TW"/>
          </a:p>
        </p:txBody>
      </p:sp>
    </p:spTree>
    <p:extLst>
      <p:ext uri="{BB962C8B-B14F-4D97-AF65-F5344CB8AC3E}">
        <p14:creationId xmlns:p14="http://schemas.microsoft.com/office/powerpoint/2010/main" val="1079539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290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D0C2810-E096-42D3-8C33-D19A373E5EFD}" type="datetime3">
              <a:rPr lang="en-AU" altLang="zh-TW" smtClean="0">
                <a:latin typeface="Times New Roman" panose="02020603050405020304" pitchFamily="18" charset="0"/>
              </a:rPr>
              <a:pPr/>
              <a:t>14 May, 2019</a:t>
            </a:fld>
            <a:endParaRPr lang="en-AU" altLang="zh-TW" smtClean="0">
              <a:latin typeface="Times New Roman" panose="02020603050405020304" pitchFamily="18" charset="0"/>
            </a:endParaRPr>
          </a:p>
        </p:txBody>
      </p:sp>
      <p:sp>
        <p:nvSpPr>
          <p:cNvPr id="1290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290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B66C645-CFC5-4536-96DF-1B83FF338123}" type="slidenum">
              <a:rPr lang="en-AU" altLang="zh-TW">
                <a:latin typeface="Times New Roman" panose="02020603050405020304" pitchFamily="18" charset="0"/>
              </a:rPr>
              <a:pPr/>
              <a:t>11</a:t>
            </a:fld>
            <a:endParaRPr lang="en-AU" altLang="zh-TW">
              <a:latin typeface="Times New Roman" panose="02020603050405020304" pitchFamily="18" charset="0"/>
            </a:endParaRPr>
          </a:p>
        </p:txBody>
      </p:sp>
      <p:sp>
        <p:nvSpPr>
          <p:cNvPr id="129030" name="Rectangle 2"/>
          <p:cNvSpPr>
            <a:spLocks noGrp="1" noRot="1" noChangeAspect="1" noChangeArrowheads="1" noTextEdit="1"/>
          </p:cNvSpPr>
          <p:nvPr>
            <p:ph type="sldImg"/>
          </p:nvPr>
        </p:nvSpPr>
        <p:spPr>
          <a:ln/>
        </p:spPr>
      </p:sp>
      <p:sp>
        <p:nvSpPr>
          <p:cNvPr id="1290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5592916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smtClean="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smtClean="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ltLang="zh-TW" smtClean="0"/>
              <a:t>Outline-3</a:t>
            </a:r>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r>
              <a:rPr lang="en-US" altLang="zh-TW" smtClean="0"/>
              <a:t>Outline-3</a:t>
            </a:r>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AU" altLang="zh-TW" smtClean="0"/>
              <a:t>Outline-3</a:t>
            </a:r>
            <a:endParaRPr lang="en-AU" altLang="zh-TW"/>
          </a:p>
        </p:txBody>
      </p:sp>
    </p:spTree>
    <p:extLst>
      <p:ext uri="{BB962C8B-B14F-4D97-AF65-F5344CB8AC3E}">
        <p14:creationId xmlns:p14="http://schemas.microsoft.com/office/powerpoint/2010/main" val="40342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ln/>
        </p:spPr>
        <p:txBody>
          <a:bodyPr/>
          <a:lstStyle>
            <a:lvl1pPr>
              <a:defRPr/>
            </a:lvl1pPr>
          </a:lstStyle>
          <a:p>
            <a:r>
              <a:rPr lang="en-AU" altLang="zh-TW" smtClean="0"/>
              <a:t>Outline-3</a:t>
            </a:r>
            <a:endParaRPr lang="en-AU" altLang="zh-TW"/>
          </a:p>
        </p:txBody>
      </p:sp>
    </p:spTree>
    <p:extLst>
      <p:ext uri="{BB962C8B-B14F-4D97-AF65-F5344CB8AC3E}">
        <p14:creationId xmlns:p14="http://schemas.microsoft.com/office/powerpoint/2010/main" val="321835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06400" y="1052736"/>
            <a:ext cx="4032250"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91050" y="1052736"/>
            <a:ext cx="4157414"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6"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r>
              <a:rPr lang="en-US" altLang="zh-TW" smtClean="0"/>
              <a:t>Outline-3</a:t>
            </a:r>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 id="2147483669" r:id="rId14"/>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a:xfrm>
            <a:off x="611188" y="692150"/>
            <a:ext cx="8010525" cy="2736850"/>
          </a:xfrm>
        </p:spPr>
        <p:txBody>
          <a:bodyPr/>
          <a:lstStyle/>
          <a:p>
            <a:r>
              <a:rPr lang="en-US" altLang="zh-TW" sz="3600" dirty="0" smtClean="0">
                <a:solidFill>
                  <a:srgbClr val="C00000"/>
                </a:solidFill>
                <a:latin typeface="+mn-lt"/>
              </a:rPr>
              <a:t>CS4100: Computer Architecture</a:t>
            </a:r>
            <a:r>
              <a:rPr lang="zh-TW" altLang="en-US" dirty="0" smtClean="0"/>
              <a:t/>
            </a:r>
            <a:br>
              <a:rPr lang="zh-TW" altLang="en-US" dirty="0" smtClean="0"/>
            </a:br>
            <a:r>
              <a:rPr lang="zh-TW" altLang="en-US" dirty="0" smtClean="0"/>
              <a:t/>
            </a:r>
            <a:br>
              <a:rPr lang="zh-TW" altLang="en-US" dirty="0" smtClean="0"/>
            </a:br>
            <a:r>
              <a:rPr lang="en-US" altLang="zh-TW" dirty="0" smtClean="0">
                <a:solidFill>
                  <a:srgbClr val="0000FF"/>
                </a:solidFill>
              </a:rPr>
              <a:t>Memory Hierarchy</a:t>
            </a:r>
            <a:r>
              <a:rPr lang="zh-TW" altLang="en-US" dirty="0" smtClean="0">
                <a:solidFill>
                  <a:srgbClr val="0000FF"/>
                </a:solidFill>
              </a:rPr>
              <a:t> </a:t>
            </a:r>
            <a:r>
              <a:rPr lang="en-US" altLang="zh-TW" dirty="0" smtClean="0">
                <a:solidFill>
                  <a:srgbClr val="0000FF"/>
                </a:solidFill>
              </a:rPr>
              <a:t>(II)</a:t>
            </a:r>
            <a:endParaRPr lang="en-US" altLang="zh-TW" dirty="0">
              <a:solidFill>
                <a:srgbClr val="0000FF"/>
              </a:solidFill>
            </a:endParaRPr>
          </a:p>
        </p:txBody>
      </p:sp>
      <p:sp>
        <p:nvSpPr>
          <p:cNvPr id="157701" name="Rectangle 5"/>
          <p:cNvSpPr>
            <a:spLocks noGrp="1" noChangeArrowheads="1"/>
          </p:cNvSpPr>
          <p:nvPr>
            <p:ph type="subTitle" idx="1"/>
          </p:nvPr>
        </p:nvSpPr>
        <p:spPr>
          <a:xfrm>
            <a:off x="755650" y="3861593"/>
            <a:ext cx="7778750" cy="1727647"/>
          </a:xfrm>
        </p:spPr>
        <p:txBody>
          <a:bodyPr/>
          <a:lstStyle/>
          <a:p>
            <a:r>
              <a:rPr lang="en-US" altLang="zh-TW" dirty="0" smtClean="0"/>
              <a:t>Prof. Chung-Ta King</a:t>
            </a:r>
          </a:p>
          <a:p>
            <a:r>
              <a:rPr lang="en-US" altLang="zh-TW" sz="2800" dirty="0" smtClean="0"/>
              <a:t>Department of Computer Science</a:t>
            </a:r>
          </a:p>
          <a:p>
            <a:r>
              <a:rPr lang="en-US" altLang="zh-TW" sz="2800" dirty="0" smtClean="0"/>
              <a:t>National Tsing Hua University, Taiwan</a:t>
            </a:r>
            <a:endParaRPr lang="zh-TW" altLang="en-US" sz="2800" dirty="0" smtClean="0"/>
          </a:p>
        </p:txBody>
      </p:sp>
    </p:spTree>
    <p:extLst>
      <p:ext uri="{BB962C8B-B14F-4D97-AF65-F5344CB8AC3E}">
        <p14:creationId xmlns:p14="http://schemas.microsoft.com/office/powerpoint/2010/main" val="1027858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025426"/>
            <a:ext cx="880863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標題 4"/>
          <p:cNvSpPr>
            <a:spLocks noGrp="1"/>
          </p:cNvSpPr>
          <p:nvPr>
            <p:ph type="title"/>
          </p:nvPr>
        </p:nvSpPr>
        <p:spPr/>
        <p:txBody>
          <a:bodyPr/>
          <a:lstStyle/>
          <a:p>
            <a:r>
              <a:rPr lang="en-US" altLang="zh-TW" dirty="0" smtClean="0"/>
              <a:t>MEM</a:t>
            </a:r>
            <a:r>
              <a:rPr lang="zh-TW" altLang="en-US" dirty="0" smtClean="0"/>
              <a:t> </a:t>
            </a:r>
            <a:r>
              <a:rPr lang="en-US" altLang="zh-TW" dirty="0" smtClean="0"/>
              <a:t>Stage of </a:t>
            </a:r>
            <a:r>
              <a:rPr lang="en-US" altLang="zh-TW" dirty="0" err="1" smtClean="0"/>
              <a:t>ld</a:t>
            </a:r>
            <a:endParaRPr lang="zh-TW" altLang="en-US" dirty="0"/>
          </a:p>
        </p:txBody>
      </p:sp>
      <p:sp>
        <p:nvSpPr>
          <p:cNvPr id="7" name="矩形 6"/>
          <p:cNvSpPr/>
          <p:nvPr/>
        </p:nvSpPr>
        <p:spPr bwMode="auto">
          <a:xfrm>
            <a:off x="6552232" y="3789040"/>
            <a:ext cx="108000" cy="648072"/>
          </a:xfrm>
          <a:prstGeom prst="rect">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13" name="文字方塊 12"/>
          <p:cNvSpPr txBox="1"/>
          <p:nvPr/>
        </p:nvSpPr>
        <p:spPr>
          <a:xfrm>
            <a:off x="5881490" y="3460938"/>
            <a:ext cx="692818" cy="400110"/>
          </a:xfrm>
          <a:prstGeom prst="rect">
            <a:avLst/>
          </a:prstGeom>
          <a:noFill/>
        </p:spPr>
        <p:txBody>
          <a:bodyPr wrap="none" rtlCol="0">
            <a:spAutoFit/>
          </a:bodyPr>
          <a:lstStyle/>
          <a:p>
            <a:r>
              <a:rPr lang="en-US" altLang="zh-TW" sz="2000" dirty="0" err="1" smtClean="0">
                <a:solidFill>
                  <a:srgbClr val="FF0000"/>
                </a:solidFill>
                <a:latin typeface="+mn-lt"/>
              </a:rPr>
              <a:t>Addr</a:t>
            </a:r>
            <a:endParaRPr lang="zh-TW" altLang="en-US" sz="2000" dirty="0" smtClean="0">
              <a:solidFill>
                <a:srgbClr val="FF0000"/>
              </a:solidFill>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9</a:t>
            </a:fld>
            <a:endParaRPr lang="zh-TW" altLang="zh-TW"/>
          </a:p>
        </p:txBody>
      </p:sp>
      <p:grpSp>
        <p:nvGrpSpPr>
          <p:cNvPr id="8" name="群組 7"/>
          <p:cNvGrpSpPr/>
          <p:nvPr/>
        </p:nvGrpSpPr>
        <p:grpSpPr>
          <a:xfrm>
            <a:off x="7020272" y="4005064"/>
            <a:ext cx="864096" cy="864096"/>
            <a:chOff x="7020272" y="4005064"/>
            <a:chExt cx="864096" cy="864096"/>
          </a:xfrm>
        </p:grpSpPr>
        <p:sp>
          <p:nvSpPr>
            <p:cNvPr id="10" name="矩形 9"/>
            <p:cNvSpPr/>
            <p:nvPr/>
          </p:nvSpPr>
          <p:spPr bwMode="auto">
            <a:xfrm>
              <a:off x="7020272" y="4113076"/>
              <a:ext cx="216024" cy="648072"/>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mn-lt"/>
                  <a:ea typeface="標楷體" panose="03000509000000000000" pitchFamily="65" charset="-120"/>
                </a:rPr>
                <a:t>$</a:t>
              </a: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11" name="矩形 10"/>
            <p:cNvSpPr/>
            <p:nvPr/>
          </p:nvSpPr>
          <p:spPr bwMode="auto">
            <a:xfrm>
              <a:off x="7308304" y="4005064"/>
              <a:ext cx="576064" cy="86409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mn-lt"/>
                  <a:ea typeface="標楷體" panose="03000509000000000000" pitchFamily="65" charset="-120"/>
                </a:rPr>
                <a:t>M</a:t>
              </a: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cxnSp>
          <p:nvCxnSpPr>
            <p:cNvPr id="12" name="直線接點 11"/>
            <p:cNvCxnSpPr/>
            <p:nvPr/>
          </p:nvCxnSpPr>
          <p:spPr bwMode="auto">
            <a:xfrm>
              <a:off x="7236296" y="4437112"/>
              <a:ext cx="720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81325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1428727"/>
            <a:ext cx="3672408" cy="1575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35896" y="1108356"/>
            <a:ext cx="5318111" cy="5272972"/>
          </a:xfrm>
          <a:prstGeom prst="rect">
            <a:avLst/>
          </a:prstGeom>
          <a:solidFill>
            <a:schemeClr val="bg1"/>
          </a:solidFill>
          <a:ln>
            <a:noFill/>
          </a:ln>
        </p:spPr>
      </p:pic>
      <p:sp>
        <p:nvSpPr>
          <p:cNvPr id="2" name="標題 1"/>
          <p:cNvSpPr>
            <a:spLocks noGrp="1"/>
          </p:cNvSpPr>
          <p:nvPr>
            <p:ph type="title"/>
          </p:nvPr>
        </p:nvSpPr>
        <p:spPr/>
        <p:txBody>
          <a:bodyPr/>
          <a:lstStyle/>
          <a:p>
            <a:r>
              <a:rPr lang="en-US" altLang="zh-TW" dirty="0" smtClean="0"/>
              <a:t>Direct-Mapped Cache</a:t>
            </a:r>
            <a:endParaRPr lang="zh-TW" altLang="en-US" dirty="0"/>
          </a:p>
        </p:txBody>
      </p:sp>
      <p:sp>
        <p:nvSpPr>
          <p:cNvPr id="5" name="矩形 4"/>
          <p:cNvSpPr/>
          <p:nvPr/>
        </p:nvSpPr>
        <p:spPr bwMode="auto">
          <a:xfrm>
            <a:off x="2736000" y="2132856"/>
            <a:ext cx="108000" cy="648072"/>
          </a:xfrm>
          <a:prstGeom prst="rect">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7" name="矩形 6"/>
          <p:cNvSpPr/>
          <p:nvPr/>
        </p:nvSpPr>
        <p:spPr bwMode="auto">
          <a:xfrm rot="5400000">
            <a:off x="6426332" y="530804"/>
            <a:ext cx="216024" cy="2268000"/>
          </a:xfrm>
          <a:prstGeom prst="rect">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cxnSp>
        <p:nvCxnSpPr>
          <p:cNvPr id="9" name="直線接點 8"/>
          <p:cNvCxnSpPr/>
          <p:nvPr/>
        </p:nvCxnSpPr>
        <p:spPr bwMode="auto">
          <a:xfrm>
            <a:off x="5400344" y="1843083"/>
            <a:ext cx="197896" cy="1161497"/>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直線接點 11"/>
          <p:cNvCxnSpPr/>
          <p:nvPr/>
        </p:nvCxnSpPr>
        <p:spPr bwMode="auto">
          <a:xfrm>
            <a:off x="6588224" y="1844824"/>
            <a:ext cx="288032" cy="1159756"/>
          </a:xfrm>
          <a:prstGeom prst="line">
            <a:avLst/>
          </a:prstGeom>
          <a:solidFill>
            <a:schemeClr val="accent1"/>
          </a:solid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3" name="文字方塊 12"/>
          <p:cNvSpPr txBox="1"/>
          <p:nvPr/>
        </p:nvSpPr>
        <p:spPr>
          <a:xfrm>
            <a:off x="395536" y="4581128"/>
            <a:ext cx="3024336" cy="830997"/>
          </a:xfrm>
          <a:prstGeom prst="rect">
            <a:avLst/>
          </a:prstGeom>
          <a:noFill/>
        </p:spPr>
        <p:txBody>
          <a:bodyPr wrap="square" rtlCol="0">
            <a:spAutoFit/>
          </a:bodyPr>
          <a:lstStyle/>
          <a:p>
            <a:r>
              <a:rPr lang="en-US" altLang="zh-TW" dirty="0" smtClean="0">
                <a:latin typeface="+mn-lt"/>
              </a:rPr>
              <a:t>Index bits need not be stored and compared</a:t>
            </a:r>
            <a:endParaRPr lang="zh-TW" altLang="en-US" dirty="0" smtClean="0">
              <a:latin typeface="+mn-lt"/>
            </a:endParaRPr>
          </a:p>
        </p:txBody>
      </p:sp>
      <p:sp>
        <p:nvSpPr>
          <p:cNvPr id="8" name="矩形 7"/>
          <p:cNvSpPr/>
          <p:nvPr/>
        </p:nvSpPr>
        <p:spPr bwMode="auto">
          <a:xfrm>
            <a:off x="4067944" y="1108356"/>
            <a:ext cx="4752528" cy="952492"/>
          </a:xfrm>
          <a:prstGeom prst="rect">
            <a:avLst/>
          </a:prstGeom>
          <a:no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10" name="文字方塊 9"/>
          <p:cNvSpPr txBox="1"/>
          <p:nvPr/>
        </p:nvSpPr>
        <p:spPr>
          <a:xfrm>
            <a:off x="7740352" y="1196752"/>
            <a:ext cx="1144106" cy="646331"/>
          </a:xfrm>
          <a:prstGeom prst="rect">
            <a:avLst/>
          </a:prstGeom>
          <a:noFill/>
        </p:spPr>
        <p:txBody>
          <a:bodyPr wrap="square" rtlCol="0">
            <a:spAutoFit/>
          </a:bodyPr>
          <a:lstStyle/>
          <a:p>
            <a:r>
              <a:rPr lang="en-US" altLang="zh-TW" sz="1800" dirty="0" smtClean="0">
                <a:latin typeface="+mn-lt"/>
              </a:rPr>
              <a:t>Cache controller</a:t>
            </a:r>
            <a:endParaRPr lang="zh-TW" altLang="en-US" sz="1800" dirty="0" smtClean="0">
              <a:latin typeface="+mn-lt"/>
            </a:endParaRPr>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10</a:t>
            </a:fld>
            <a:endParaRPr lang="zh-TW" altLang="zh-TW"/>
          </a:p>
        </p:txBody>
      </p:sp>
    </p:spTree>
    <p:extLst>
      <p:ext uri="{BB962C8B-B14F-4D97-AF65-F5344CB8AC3E}">
        <p14:creationId xmlns:p14="http://schemas.microsoft.com/office/powerpoint/2010/main" val="295046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path" presetSubtype="0" accel="50000" decel="50000" fill="hold" grpId="0" nodeType="clickEffect">
                                  <p:stCondLst>
                                    <p:cond delay="0"/>
                                  </p:stCondLst>
                                  <p:childTnLst>
                                    <p:animMotion origin="layout" path="M -4.72222E-6 -3.33333E-6 L 0.14966 -3.33333E-6 C 0.21667 -3.33333E-6 0.29931 -0.05069 0.29931 -0.09189 L 0.29931 -0.18356 " pathEditMode="relative" rAng="0" ptsTypes="AAAA">
                                      <p:cBhvr>
                                        <p:cTn id="6" dur="2000" fill="hold"/>
                                        <p:tgtEl>
                                          <p:spTgt spid="5"/>
                                        </p:tgtEl>
                                        <p:attrNameLst>
                                          <p:attrName>ppt_x</p:attrName>
                                          <p:attrName>ppt_y</p:attrName>
                                        </p:attrNameLst>
                                      </p:cBhvr>
                                      <p:rCtr x="14965" y="-9190"/>
                                    </p:animMotion>
                                  </p:childTnLst>
                                </p:cTn>
                              </p:par>
                            </p:childTnLst>
                          </p:cTn>
                        </p:par>
                        <p:par>
                          <p:cTn id="7" fill="hold">
                            <p:stCondLst>
                              <p:cond delay="2000"/>
                            </p:stCondLst>
                            <p:childTnLst>
                              <p:par>
                                <p:cTn id="8" presetID="10" presetClass="exit" presetSubtype="0" fill="hold" grpId="1" nodeType="after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1"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up)">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6"/>
          <p:cNvSpPr>
            <a:spLocks noGrp="1" noChangeArrowheads="1"/>
          </p:cNvSpPr>
          <p:nvPr>
            <p:ph type="title"/>
          </p:nvPr>
        </p:nvSpPr>
        <p:spPr/>
        <p:txBody>
          <a:bodyPr/>
          <a:lstStyle/>
          <a:p>
            <a:r>
              <a:rPr lang="en-US" altLang="zh-TW" dirty="0" smtClean="0"/>
              <a:t>Example</a:t>
            </a:r>
            <a:r>
              <a:rPr lang="zh-TW" altLang="en-US" dirty="0" smtClean="0"/>
              <a:t> </a:t>
            </a:r>
            <a:r>
              <a:rPr lang="en-US" altLang="zh-TW" dirty="0" smtClean="0"/>
              <a:t>of Direct Mapped Cache</a:t>
            </a:r>
            <a:endParaRPr lang="en-AU" altLang="zh-TW" dirty="0" smtClean="0"/>
          </a:p>
        </p:txBody>
      </p:sp>
      <p:sp>
        <p:nvSpPr>
          <p:cNvPr id="23556" name="Rectangle 57"/>
          <p:cNvSpPr>
            <a:spLocks noGrp="1" noChangeArrowheads="1"/>
          </p:cNvSpPr>
          <p:nvPr>
            <p:ph type="body" idx="1"/>
          </p:nvPr>
        </p:nvSpPr>
        <p:spPr/>
        <p:txBody>
          <a:bodyPr/>
          <a:lstStyle/>
          <a:p>
            <a:r>
              <a:rPr lang="en-US" altLang="zh-TW" dirty="0" smtClean="0"/>
              <a:t>8-blocks, 1 word/block, 10-bit address, direct mapped</a:t>
            </a:r>
          </a:p>
          <a:p>
            <a:r>
              <a:rPr lang="en-US" altLang="zh-TW" dirty="0" smtClean="0"/>
              <a:t>Initial state of the cache:</a:t>
            </a:r>
            <a:endParaRPr lang="en-AU" altLang="zh-TW" dirty="0" smtClean="0"/>
          </a:p>
        </p:txBody>
      </p:sp>
      <p:graphicFrame>
        <p:nvGraphicFramePr>
          <p:cNvPr id="254980" name="Group 4"/>
          <p:cNvGraphicFramePr>
            <a:graphicFrameLocks noGrp="1"/>
          </p:cNvGraphicFramePr>
          <p:nvPr>
            <p:extLst>
              <p:ext uri="{D42A27DB-BD31-4B8C-83A1-F6EECF244321}">
                <p14:modId xmlns:p14="http://schemas.microsoft.com/office/powerpoint/2010/main" val="3307622755"/>
              </p:ext>
            </p:extLst>
          </p:nvPr>
        </p:nvGraphicFramePr>
        <p:xfrm>
          <a:off x="1547813" y="2204864"/>
          <a:ext cx="6096000" cy="356632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Index</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V</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Tag</a:t>
                      </a:r>
                      <a:endParaRPr kumimoji="0" lang="en-AU"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Data</a:t>
                      </a:r>
                      <a:endParaRPr kumimoji="0" lang="en-AU"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投影片編號版面配置區 1"/>
          <p:cNvSpPr>
            <a:spLocks noGrp="1"/>
          </p:cNvSpPr>
          <p:nvPr>
            <p:ph type="sldNum" sz="quarter" idx="11"/>
          </p:nvPr>
        </p:nvSpPr>
        <p:spPr/>
        <p:txBody>
          <a:bodyPr/>
          <a:lstStyle/>
          <a:p>
            <a:fld id="{0EF8A0A4-1A2F-4B89-B3C7-02C31CE3A532}" type="slidenum">
              <a:rPr lang="zh-TW" altLang="en-US" smtClean="0"/>
              <a:pPr/>
              <a:t>11</a:t>
            </a:fld>
            <a:endParaRPr lang="zh-TW" altLang="zh-TW"/>
          </a:p>
        </p:txBody>
      </p:sp>
    </p:spTree>
    <p:extLst>
      <p:ext uri="{BB962C8B-B14F-4D97-AF65-F5344CB8AC3E}">
        <p14:creationId xmlns:p14="http://schemas.microsoft.com/office/powerpoint/2010/main" val="40037593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TW" dirty="0"/>
              <a:t>Example</a:t>
            </a:r>
            <a:r>
              <a:rPr lang="zh-TW" altLang="en-US" dirty="0"/>
              <a:t> </a:t>
            </a:r>
            <a:r>
              <a:rPr lang="en-US" altLang="zh-TW" dirty="0"/>
              <a:t>of Direct Mapped Cache</a:t>
            </a:r>
            <a:endParaRPr lang="en-AU" altLang="zh-TW" dirty="0" smtClean="0">
              <a:ea typeface="新細明體" panose="02020500000000000000" pitchFamily="18" charset="-120"/>
            </a:endParaRPr>
          </a:p>
        </p:txBody>
      </p:sp>
      <p:graphicFrame>
        <p:nvGraphicFramePr>
          <p:cNvPr id="257027" name="Group 3"/>
          <p:cNvGraphicFramePr>
            <a:graphicFrameLocks noGrp="1"/>
          </p:cNvGraphicFramePr>
          <p:nvPr>
            <p:extLst>
              <p:ext uri="{D42A27DB-BD31-4B8C-83A1-F6EECF244321}">
                <p14:modId xmlns:p14="http://schemas.microsoft.com/office/powerpoint/2010/main" val="3529290108"/>
              </p:ext>
            </p:extLst>
          </p:nvPr>
        </p:nvGraphicFramePr>
        <p:xfrm>
          <a:off x="1500336" y="2276872"/>
          <a:ext cx="6096000" cy="356632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Index</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V</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Tag</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Data</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000" b="1" i="0" u="none" strike="noStrike" cap="none" normalizeH="0" baseline="0" dirty="0" smtClean="0">
                        <a:ln>
                          <a:noFill/>
                        </a:ln>
                        <a:solidFill>
                          <a:srgbClr val="FF0000"/>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000" b="1" i="0" u="none" strike="noStrike" cap="none" normalizeH="0" baseline="0" dirty="0" smtClean="0">
                        <a:ln>
                          <a:noFill/>
                        </a:ln>
                        <a:solidFill>
                          <a:srgbClr val="FF0000"/>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7079" name="Group 55"/>
          <p:cNvGraphicFramePr>
            <a:graphicFrameLocks noGrp="1"/>
          </p:cNvGraphicFramePr>
          <p:nvPr>
            <p:extLst>
              <p:ext uri="{D42A27DB-BD31-4B8C-83A1-F6EECF244321}">
                <p14:modId xmlns:p14="http://schemas.microsoft.com/office/powerpoint/2010/main" val="1070382458"/>
              </p:ext>
            </p:extLst>
          </p:nvPr>
        </p:nvGraphicFramePr>
        <p:xfrm>
          <a:off x="2028204" y="1124744"/>
          <a:ext cx="6072188" cy="792560"/>
        </p:xfrm>
        <a:graphic>
          <a:graphicData uri="http://schemas.openxmlformats.org/drawingml/2006/table">
            <a:tbl>
              <a:tblPr/>
              <a:tblGrid>
                <a:gridCol w="1518047">
                  <a:extLst>
                    <a:ext uri="{9D8B030D-6E8A-4147-A177-3AD203B41FA5}">
                      <a16:colId xmlns:a16="http://schemas.microsoft.com/office/drawing/2014/main" val="20000"/>
                    </a:ext>
                  </a:extLst>
                </a:gridCol>
                <a:gridCol w="1518047">
                  <a:extLst>
                    <a:ext uri="{9D8B030D-6E8A-4147-A177-3AD203B41FA5}">
                      <a16:colId xmlns:a16="http://schemas.microsoft.com/office/drawing/2014/main" val="20001"/>
                    </a:ext>
                  </a:extLst>
                </a:gridCol>
                <a:gridCol w="1518047">
                  <a:extLst>
                    <a:ext uri="{9D8B030D-6E8A-4147-A177-3AD203B41FA5}">
                      <a16:colId xmlns:a16="http://schemas.microsoft.com/office/drawing/2014/main" val="20002"/>
                    </a:ext>
                  </a:extLst>
                </a:gridCol>
                <a:gridCol w="1518047">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Word </a:t>
                      </a:r>
                      <a:r>
                        <a:rPr kumimoji="0" lang="en-US" sz="2000" b="0" i="0" u="none" strike="noStrike" cap="none" normalizeH="0" baseline="0" dirty="0" err="1" smtClean="0">
                          <a:ln>
                            <a:noFill/>
                          </a:ln>
                          <a:solidFill>
                            <a:schemeClr val="tx1"/>
                          </a:solidFill>
                          <a:effectLst/>
                          <a:latin typeface="+mn-lt"/>
                        </a:rPr>
                        <a:t>addr</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Binary </a:t>
                      </a:r>
                      <a:r>
                        <a:rPr kumimoji="0" lang="en-US" sz="2000" b="0" i="0" u="none" strike="noStrike" cap="none" normalizeH="0" baseline="0" dirty="0" err="1" smtClean="0">
                          <a:ln>
                            <a:noFill/>
                          </a:ln>
                          <a:solidFill>
                            <a:schemeClr val="tx1"/>
                          </a:solidFill>
                          <a:effectLst/>
                          <a:latin typeface="+mn-lt"/>
                        </a:rPr>
                        <a:t>addr</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Cache block</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Hit/miss</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22</a:t>
                      </a:r>
                      <a:endParaRPr kumimoji="0" lang="en-AU" sz="2000" b="0" i="0" u="none" strike="noStrike" cap="none" normalizeH="0" baseline="0" smtClean="0">
                        <a:ln>
                          <a:noFill/>
                        </a:ln>
                        <a:solidFill>
                          <a:schemeClr val="tx1"/>
                        </a:solidFill>
                        <a:effectLst/>
                        <a:latin typeface="+mn-lt"/>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00010</a:t>
                      </a:r>
                      <a:r>
                        <a:rPr kumimoji="0" lang="en-US" sz="2000" b="0" i="0" u="sng" strike="noStrike" cap="none" normalizeH="0" baseline="0" dirty="0" smtClean="0">
                          <a:ln>
                            <a:noFill/>
                          </a:ln>
                          <a:solidFill>
                            <a:schemeClr val="tx1"/>
                          </a:solidFill>
                          <a:effectLst/>
                          <a:latin typeface="+mn-lt"/>
                        </a:rPr>
                        <a:t>110</a:t>
                      </a:r>
                      <a:r>
                        <a:rPr kumimoji="0" lang="en-US" sz="2000" b="0" i="0" u="none" strike="noStrike" cap="none" normalizeH="0" baseline="0" dirty="0" smtClean="0">
                          <a:ln>
                            <a:noFill/>
                          </a:ln>
                          <a:solidFill>
                            <a:schemeClr val="tx1"/>
                          </a:solidFill>
                          <a:effectLst/>
                          <a:latin typeface="+mn-lt"/>
                        </a:rPr>
                        <a:t>00</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110</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3" name="直線單箭頭接點 2"/>
          <p:cNvCxnSpPr/>
          <p:nvPr/>
        </p:nvCxnSpPr>
        <p:spPr bwMode="auto">
          <a:xfrm flipH="1">
            <a:off x="2267744" y="1916832"/>
            <a:ext cx="2377130" cy="3171537"/>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12</a:t>
            </a:fld>
            <a:endParaRPr lang="zh-TW" altLang="zh-TW"/>
          </a:p>
        </p:txBody>
      </p:sp>
      <p:sp>
        <p:nvSpPr>
          <p:cNvPr id="5" name="文字方塊 4"/>
          <p:cNvSpPr txBox="1"/>
          <p:nvPr/>
        </p:nvSpPr>
        <p:spPr>
          <a:xfrm>
            <a:off x="6967891" y="1516722"/>
            <a:ext cx="676788" cy="400110"/>
          </a:xfrm>
          <a:prstGeom prst="rect">
            <a:avLst/>
          </a:prstGeom>
          <a:noFill/>
        </p:spPr>
        <p:txBody>
          <a:bodyPr wrap="none" rtlCol="0">
            <a:spAutoFit/>
          </a:bodyPr>
          <a:lstStyle/>
          <a:p>
            <a:pPr marL="0"/>
            <a:r>
              <a:rPr lang="en-US" altLang="zh-TW" sz="2000" b="1" dirty="0" smtClean="0">
                <a:solidFill>
                  <a:srgbClr val="FF0000"/>
                </a:solidFill>
                <a:latin typeface="+mn-lt"/>
              </a:rPr>
              <a:t>Miss</a:t>
            </a:r>
            <a:endParaRPr lang="zh-TW" altLang="en-US" sz="2000" b="1" dirty="0">
              <a:solidFill>
                <a:srgbClr val="FF0000"/>
              </a:solidFill>
              <a:latin typeface="+mn-lt"/>
            </a:endParaRPr>
          </a:p>
        </p:txBody>
      </p:sp>
      <p:sp>
        <p:nvSpPr>
          <p:cNvPr id="6" name="文字方塊 5"/>
          <p:cNvSpPr txBox="1"/>
          <p:nvPr/>
        </p:nvSpPr>
        <p:spPr>
          <a:xfrm>
            <a:off x="4932040" y="5088369"/>
            <a:ext cx="2215919" cy="307777"/>
          </a:xfrm>
          <a:prstGeom prst="rect">
            <a:avLst/>
          </a:prstGeom>
          <a:solidFill>
            <a:schemeClr val="bg1"/>
          </a:solidFill>
        </p:spPr>
        <p:txBody>
          <a:bodyPr wrap="none" lIns="36000" tIns="0" rIns="36000" bIns="0" rtlCol="0" anchor="ctr" anchorCtr="1">
            <a:spAutoFit/>
          </a:bodyPr>
          <a:lstStyle/>
          <a:p>
            <a:pPr marL="0"/>
            <a:r>
              <a:rPr lang="en-US" altLang="zh-TW" sz="2000" b="1" dirty="0" smtClean="0">
                <a:solidFill>
                  <a:srgbClr val="FF0000"/>
                </a:solidFill>
                <a:latin typeface="+mn-lt"/>
              </a:rPr>
              <a:t>Mem[00 0101 1000]</a:t>
            </a:r>
            <a:endParaRPr lang="zh-TW" altLang="en-US" sz="2000" b="1" dirty="0">
              <a:solidFill>
                <a:srgbClr val="FF0000"/>
              </a:solidFill>
              <a:latin typeface="+mn-lt"/>
            </a:endParaRPr>
          </a:p>
        </p:txBody>
      </p:sp>
      <p:sp>
        <p:nvSpPr>
          <p:cNvPr id="10" name="文字方塊 9"/>
          <p:cNvSpPr txBox="1"/>
          <p:nvPr/>
        </p:nvSpPr>
        <p:spPr>
          <a:xfrm>
            <a:off x="2806602" y="5088369"/>
            <a:ext cx="205753" cy="307777"/>
          </a:xfrm>
          <a:prstGeom prst="rect">
            <a:avLst/>
          </a:prstGeom>
          <a:solidFill>
            <a:schemeClr val="bg1"/>
          </a:solidFill>
        </p:spPr>
        <p:txBody>
          <a:bodyPr wrap="none" lIns="36000" tIns="0" rIns="36000" bIns="0" rtlCol="0" anchor="ctr" anchorCtr="1">
            <a:spAutoFit/>
          </a:bodyPr>
          <a:lstStyle/>
          <a:p>
            <a:pPr marL="0"/>
            <a:r>
              <a:rPr lang="en-US" altLang="zh-TW" sz="2000" b="1" dirty="0" smtClean="0">
                <a:solidFill>
                  <a:srgbClr val="FF0000"/>
                </a:solidFill>
                <a:latin typeface="+mn-lt"/>
              </a:rPr>
              <a:t>Y</a:t>
            </a:r>
            <a:endParaRPr lang="zh-TW" altLang="en-US" sz="2000" b="1" dirty="0">
              <a:solidFill>
                <a:srgbClr val="FF0000"/>
              </a:solidFill>
              <a:latin typeface="+mn-lt"/>
            </a:endParaRPr>
          </a:p>
        </p:txBody>
      </p:sp>
      <p:sp>
        <p:nvSpPr>
          <p:cNvPr id="11" name="文字方塊 10"/>
          <p:cNvSpPr txBox="1"/>
          <p:nvPr/>
        </p:nvSpPr>
        <p:spPr>
          <a:xfrm>
            <a:off x="3490040" y="5088369"/>
            <a:ext cx="721920" cy="307777"/>
          </a:xfrm>
          <a:prstGeom prst="rect">
            <a:avLst/>
          </a:prstGeom>
          <a:solidFill>
            <a:schemeClr val="bg1"/>
          </a:solidFill>
        </p:spPr>
        <p:txBody>
          <a:bodyPr wrap="none" lIns="36000" tIns="0" rIns="36000" bIns="0" rtlCol="0" anchor="ctr" anchorCtr="1">
            <a:spAutoFit/>
          </a:bodyPr>
          <a:lstStyle/>
          <a:p>
            <a:pPr marL="0"/>
            <a:r>
              <a:rPr lang="en-US" altLang="zh-TW" sz="2000" b="1" dirty="0" smtClean="0">
                <a:solidFill>
                  <a:srgbClr val="FF0000"/>
                </a:solidFill>
                <a:latin typeface="+mn-lt"/>
              </a:rPr>
              <a:t>00010</a:t>
            </a:r>
            <a:endParaRPr lang="zh-TW" altLang="en-US" sz="2000" b="1" dirty="0">
              <a:solidFill>
                <a:srgbClr val="FF0000"/>
              </a:solidFill>
              <a:latin typeface="+mn-lt"/>
            </a:endParaRPr>
          </a:p>
        </p:txBody>
      </p:sp>
      <p:sp>
        <p:nvSpPr>
          <p:cNvPr id="7" name="文字方塊 6"/>
          <p:cNvSpPr txBox="1"/>
          <p:nvPr/>
        </p:nvSpPr>
        <p:spPr>
          <a:xfrm>
            <a:off x="410102" y="1285889"/>
            <a:ext cx="1423659" cy="461665"/>
          </a:xfrm>
          <a:prstGeom prst="rect">
            <a:avLst/>
          </a:prstGeom>
          <a:noFill/>
        </p:spPr>
        <p:txBody>
          <a:bodyPr wrap="none" rtlCol="0">
            <a:spAutoFit/>
          </a:bodyPr>
          <a:lstStyle/>
          <a:p>
            <a:pPr marL="0"/>
            <a:r>
              <a:rPr lang="en-US" altLang="zh-TW" dirty="0" smtClean="0">
                <a:latin typeface="+mn-lt"/>
              </a:rPr>
              <a:t>From CPU</a:t>
            </a:r>
            <a:endParaRPr lang="zh-TW" altLang="en-US" dirty="0">
              <a:latin typeface="+mn-lt"/>
            </a:endParaRPr>
          </a:p>
        </p:txBody>
      </p:sp>
      <p:sp>
        <p:nvSpPr>
          <p:cNvPr id="9" name="橢圓 8"/>
          <p:cNvSpPr/>
          <p:nvPr/>
        </p:nvSpPr>
        <p:spPr bwMode="auto">
          <a:xfrm>
            <a:off x="2699792" y="5088369"/>
            <a:ext cx="432048" cy="307777"/>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13" name="右彎箭號 12"/>
          <p:cNvSpPr/>
          <p:nvPr/>
        </p:nvSpPr>
        <p:spPr bwMode="auto">
          <a:xfrm flipH="1">
            <a:off x="7740352" y="5088369"/>
            <a:ext cx="648072" cy="754825"/>
          </a:xfrm>
          <a:prstGeom prst="bent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14" name="文字方塊 13"/>
          <p:cNvSpPr txBox="1"/>
          <p:nvPr/>
        </p:nvSpPr>
        <p:spPr>
          <a:xfrm>
            <a:off x="7668344" y="5733256"/>
            <a:ext cx="1256947" cy="461665"/>
          </a:xfrm>
          <a:prstGeom prst="rect">
            <a:avLst/>
          </a:prstGeom>
          <a:noFill/>
        </p:spPr>
        <p:txBody>
          <a:bodyPr wrap="none" rtlCol="0">
            <a:spAutoFit/>
          </a:bodyPr>
          <a:lstStyle/>
          <a:p>
            <a:pPr marL="0"/>
            <a:r>
              <a:rPr lang="en-US" altLang="zh-TW" dirty="0" smtClean="0">
                <a:latin typeface="+mn-lt"/>
              </a:rPr>
              <a:t>Memory</a:t>
            </a:r>
            <a:endParaRPr lang="zh-TW" altLang="en-US" dirty="0">
              <a:latin typeface="+mn-lt"/>
            </a:endParaRPr>
          </a:p>
        </p:txBody>
      </p:sp>
    </p:spTree>
    <p:extLst>
      <p:ext uri="{BB962C8B-B14F-4D97-AF65-F5344CB8AC3E}">
        <p14:creationId xmlns:p14="http://schemas.microsoft.com/office/powerpoint/2010/main" val="298979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p:stCondLst>
                              <p:cond delay="0"/>
                            </p:stCondLst>
                            <p:childTnLst>
                              <p:par>
                                <p:cTn id="22" presetID="22" presetClass="entr" presetSubtype="4"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10" grpId="0" animBg="1"/>
      <p:bldP spid="11" grpId="0" animBg="1"/>
      <p:bldP spid="9" grpId="0" animBg="1"/>
      <p:bldP spid="13"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TW" dirty="0"/>
              <a:t>Example</a:t>
            </a:r>
            <a:r>
              <a:rPr lang="zh-TW" altLang="en-US" dirty="0"/>
              <a:t> </a:t>
            </a:r>
            <a:r>
              <a:rPr lang="en-US" altLang="zh-TW" dirty="0"/>
              <a:t>of Direct Mapped Cache</a:t>
            </a:r>
            <a:endParaRPr lang="en-AU" altLang="zh-TW" dirty="0" smtClean="0">
              <a:ea typeface="新細明體" panose="02020500000000000000" pitchFamily="18" charset="-120"/>
            </a:endParaRPr>
          </a:p>
        </p:txBody>
      </p:sp>
      <p:graphicFrame>
        <p:nvGraphicFramePr>
          <p:cNvPr id="257027" name="Group 3"/>
          <p:cNvGraphicFramePr>
            <a:graphicFrameLocks noGrp="1"/>
          </p:cNvGraphicFramePr>
          <p:nvPr>
            <p:extLst>
              <p:ext uri="{D42A27DB-BD31-4B8C-83A1-F6EECF244321}">
                <p14:modId xmlns:p14="http://schemas.microsoft.com/office/powerpoint/2010/main" val="929910227"/>
              </p:ext>
            </p:extLst>
          </p:nvPr>
        </p:nvGraphicFramePr>
        <p:xfrm>
          <a:off x="1500336" y="2276872"/>
          <a:ext cx="6096000" cy="356632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Index</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V</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Tag</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Data</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000" b="1" i="0" u="none" strike="noStrike" cap="none" normalizeH="0" baseline="0" dirty="0" smtClean="0">
                        <a:ln>
                          <a:noFill/>
                        </a:ln>
                        <a:solidFill>
                          <a:srgbClr val="FF0000"/>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000" b="1" i="0" u="none" strike="noStrike" cap="none" normalizeH="0" baseline="0" dirty="0" smtClean="0">
                        <a:ln>
                          <a:noFill/>
                        </a:ln>
                        <a:solidFill>
                          <a:srgbClr val="FF0000"/>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57079" name="Group 55"/>
          <p:cNvGraphicFramePr>
            <a:graphicFrameLocks noGrp="1"/>
          </p:cNvGraphicFramePr>
          <p:nvPr>
            <p:extLst>
              <p:ext uri="{D42A27DB-BD31-4B8C-83A1-F6EECF244321}">
                <p14:modId xmlns:p14="http://schemas.microsoft.com/office/powerpoint/2010/main" val="73327134"/>
              </p:ext>
            </p:extLst>
          </p:nvPr>
        </p:nvGraphicFramePr>
        <p:xfrm>
          <a:off x="2028204" y="1124744"/>
          <a:ext cx="6072188" cy="792560"/>
        </p:xfrm>
        <a:graphic>
          <a:graphicData uri="http://schemas.openxmlformats.org/drawingml/2006/table">
            <a:tbl>
              <a:tblPr/>
              <a:tblGrid>
                <a:gridCol w="1518047">
                  <a:extLst>
                    <a:ext uri="{9D8B030D-6E8A-4147-A177-3AD203B41FA5}">
                      <a16:colId xmlns:a16="http://schemas.microsoft.com/office/drawing/2014/main" val="20000"/>
                    </a:ext>
                  </a:extLst>
                </a:gridCol>
                <a:gridCol w="1518047">
                  <a:extLst>
                    <a:ext uri="{9D8B030D-6E8A-4147-A177-3AD203B41FA5}">
                      <a16:colId xmlns:a16="http://schemas.microsoft.com/office/drawing/2014/main" val="20001"/>
                    </a:ext>
                  </a:extLst>
                </a:gridCol>
                <a:gridCol w="1518047">
                  <a:extLst>
                    <a:ext uri="{9D8B030D-6E8A-4147-A177-3AD203B41FA5}">
                      <a16:colId xmlns:a16="http://schemas.microsoft.com/office/drawing/2014/main" val="20002"/>
                    </a:ext>
                  </a:extLst>
                </a:gridCol>
                <a:gridCol w="1518047">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Word </a:t>
                      </a:r>
                      <a:r>
                        <a:rPr kumimoji="0" lang="en-US" sz="2000" b="0" i="0" u="none" strike="noStrike" cap="none" normalizeH="0" baseline="0" dirty="0" err="1" smtClean="0">
                          <a:ln>
                            <a:noFill/>
                          </a:ln>
                          <a:solidFill>
                            <a:schemeClr val="tx1"/>
                          </a:solidFill>
                          <a:effectLst/>
                          <a:latin typeface="+mn-lt"/>
                        </a:rPr>
                        <a:t>addr</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Binary </a:t>
                      </a:r>
                      <a:r>
                        <a:rPr kumimoji="0" lang="en-US" sz="2000" b="0" i="0" u="none" strike="noStrike" cap="none" normalizeH="0" baseline="0" dirty="0" err="1" smtClean="0">
                          <a:ln>
                            <a:noFill/>
                          </a:ln>
                          <a:solidFill>
                            <a:schemeClr val="tx1"/>
                          </a:solidFill>
                          <a:effectLst/>
                          <a:latin typeface="+mn-lt"/>
                        </a:rPr>
                        <a:t>addr</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Cache block</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Hit/miss</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26</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00011</a:t>
                      </a:r>
                      <a:r>
                        <a:rPr kumimoji="0" lang="en-US" sz="2000" b="0" i="0" u="sng" strike="noStrike" cap="none" normalizeH="0" baseline="0" dirty="0" smtClean="0">
                          <a:ln>
                            <a:noFill/>
                          </a:ln>
                          <a:solidFill>
                            <a:schemeClr val="tx1"/>
                          </a:solidFill>
                          <a:effectLst/>
                          <a:latin typeface="+mn-lt"/>
                        </a:rPr>
                        <a:t>010</a:t>
                      </a:r>
                      <a:r>
                        <a:rPr kumimoji="0" lang="en-US" sz="2000" b="0" i="0" u="none" strike="noStrike" cap="none" normalizeH="0" baseline="0" dirty="0" smtClean="0">
                          <a:ln>
                            <a:noFill/>
                          </a:ln>
                          <a:solidFill>
                            <a:schemeClr val="tx1"/>
                          </a:solidFill>
                          <a:effectLst/>
                          <a:latin typeface="+mn-lt"/>
                        </a:rPr>
                        <a:t>00</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010</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投影片編號版面配置區 1"/>
          <p:cNvSpPr>
            <a:spLocks noGrp="1"/>
          </p:cNvSpPr>
          <p:nvPr>
            <p:ph type="sldNum" sz="quarter" idx="11"/>
          </p:nvPr>
        </p:nvSpPr>
        <p:spPr/>
        <p:txBody>
          <a:bodyPr/>
          <a:lstStyle/>
          <a:p>
            <a:fld id="{0EF8A0A4-1A2F-4B89-B3C7-02C31CE3A532}" type="slidenum">
              <a:rPr lang="zh-TW" altLang="en-US" smtClean="0"/>
              <a:pPr/>
              <a:t>13</a:t>
            </a:fld>
            <a:endParaRPr lang="zh-TW" altLang="zh-TW"/>
          </a:p>
        </p:txBody>
      </p:sp>
      <p:sp>
        <p:nvSpPr>
          <p:cNvPr id="5" name="文字方塊 4"/>
          <p:cNvSpPr txBox="1"/>
          <p:nvPr/>
        </p:nvSpPr>
        <p:spPr>
          <a:xfrm>
            <a:off x="6967891" y="1516722"/>
            <a:ext cx="676788" cy="400110"/>
          </a:xfrm>
          <a:prstGeom prst="rect">
            <a:avLst/>
          </a:prstGeom>
          <a:noFill/>
        </p:spPr>
        <p:txBody>
          <a:bodyPr wrap="none" rtlCol="0">
            <a:spAutoFit/>
          </a:bodyPr>
          <a:lstStyle/>
          <a:p>
            <a:pPr marL="0"/>
            <a:r>
              <a:rPr lang="en-US" altLang="zh-TW" sz="2000" b="1" dirty="0" smtClean="0">
                <a:solidFill>
                  <a:srgbClr val="FF0000"/>
                </a:solidFill>
                <a:latin typeface="+mn-lt"/>
              </a:rPr>
              <a:t>Miss</a:t>
            </a:r>
            <a:endParaRPr lang="zh-TW" altLang="en-US" sz="2000" b="1" dirty="0">
              <a:solidFill>
                <a:srgbClr val="FF0000"/>
              </a:solidFill>
              <a:latin typeface="+mn-lt"/>
            </a:endParaRPr>
          </a:p>
        </p:txBody>
      </p:sp>
      <p:sp>
        <p:nvSpPr>
          <p:cNvPr id="6" name="文字方塊 5"/>
          <p:cNvSpPr txBox="1"/>
          <p:nvPr/>
        </p:nvSpPr>
        <p:spPr>
          <a:xfrm>
            <a:off x="4932040" y="5088369"/>
            <a:ext cx="2196683"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Mem[00 0101 1000]</a:t>
            </a:r>
            <a:endParaRPr lang="zh-TW" altLang="en-US" sz="2000" dirty="0">
              <a:latin typeface="+mn-lt"/>
            </a:endParaRPr>
          </a:p>
        </p:txBody>
      </p:sp>
      <p:sp>
        <p:nvSpPr>
          <p:cNvPr id="10" name="文字方塊 9"/>
          <p:cNvSpPr txBox="1"/>
          <p:nvPr/>
        </p:nvSpPr>
        <p:spPr>
          <a:xfrm>
            <a:off x="2806602" y="5088369"/>
            <a:ext cx="197737"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Y</a:t>
            </a:r>
            <a:endParaRPr lang="zh-TW" altLang="en-US" sz="2000" dirty="0">
              <a:latin typeface="+mn-lt"/>
            </a:endParaRPr>
          </a:p>
        </p:txBody>
      </p:sp>
      <p:sp>
        <p:nvSpPr>
          <p:cNvPr id="11" name="文字方塊 10"/>
          <p:cNvSpPr txBox="1"/>
          <p:nvPr/>
        </p:nvSpPr>
        <p:spPr>
          <a:xfrm>
            <a:off x="3490040" y="5088369"/>
            <a:ext cx="721920"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00010</a:t>
            </a:r>
            <a:endParaRPr lang="zh-TW" altLang="en-US" sz="2000" dirty="0">
              <a:latin typeface="+mn-lt"/>
            </a:endParaRPr>
          </a:p>
        </p:txBody>
      </p:sp>
      <p:sp>
        <p:nvSpPr>
          <p:cNvPr id="7" name="文字方塊 6"/>
          <p:cNvSpPr txBox="1"/>
          <p:nvPr/>
        </p:nvSpPr>
        <p:spPr>
          <a:xfrm>
            <a:off x="410102" y="1285889"/>
            <a:ext cx="1423659" cy="461665"/>
          </a:xfrm>
          <a:prstGeom prst="rect">
            <a:avLst/>
          </a:prstGeom>
          <a:noFill/>
        </p:spPr>
        <p:txBody>
          <a:bodyPr wrap="none" rtlCol="0">
            <a:spAutoFit/>
          </a:bodyPr>
          <a:lstStyle/>
          <a:p>
            <a:pPr marL="0"/>
            <a:r>
              <a:rPr lang="en-US" altLang="zh-TW" dirty="0" smtClean="0">
                <a:latin typeface="+mn-lt"/>
              </a:rPr>
              <a:t>From CPU</a:t>
            </a:r>
            <a:endParaRPr lang="zh-TW" altLang="en-US" dirty="0">
              <a:latin typeface="+mn-lt"/>
            </a:endParaRPr>
          </a:p>
        </p:txBody>
      </p:sp>
      <p:sp>
        <p:nvSpPr>
          <p:cNvPr id="12" name="文字方塊 11"/>
          <p:cNvSpPr txBox="1"/>
          <p:nvPr/>
        </p:nvSpPr>
        <p:spPr>
          <a:xfrm>
            <a:off x="4860032" y="3501008"/>
            <a:ext cx="2215919" cy="307777"/>
          </a:xfrm>
          <a:prstGeom prst="rect">
            <a:avLst/>
          </a:prstGeom>
          <a:solidFill>
            <a:schemeClr val="bg1"/>
          </a:solidFill>
        </p:spPr>
        <p:txBody>
          <a:bodyPr wrap="none" lIns="36000" tIns="0" rIns="36000" bIns="0" rtlCol="0" anchor="ctr" anchorCtr="1">
            <a:spAutoFit/>
          </a:bodyPr>
          <a:lstStyle/>
          <a:p>
            <a:pPr marL="0"/>
            <a:r>
              <a:rPr lang="en-US" altLang="zh-TW" sz="2000" b="1" dirty="0" smtClean="0">
                <a:solidFill>
                  <a:srgbClr val="FF0000"/>
                </a:solidFill>
                <a:latin typeface="+mn-lt"/>
              </a:rPr>
              <a:t>Mem[00 0110 1000]</a:t>
            </a:r>
            <a:endParaRPr lang="zh-TW" altLang="en-US" sz="2000" b="1" dirty="0">
              <a:solidFill>
                <a:srgbClr val="FF0000"/>
              </a:solidFill>
              <a:latin typeface="+mn-lt"/>
            </a:endParaRPr>
          </a:p>
        </p:txBody>
      </p:sp>
      <p:sp>
        <p:nvSpPr>
          <p:cNvPr id="13" name="文字方塊 12"/>
          <p:cNvSpPr txBox="1"/>
          <p:nvPr/>
        </p:nvSpPr>
        <p:spPr>
          <a:xfrm>
            <a:off x="2771800" y="3501008"/>
            <a:ext cx="205753" cy="307777"/>
          </a:xfrm>
          <a:prstGeom prst="rect">
            <a:avLst/>
          </a:prstGeom>
          <a:solidFill>
            <a:schemeClr val="bg1"/>
          </a:solidFill>
        </p:spPr>
        <p:txBody>
          <a:bodyPr wrap="none" lIns="36000" tIns="0" rIns="36000" bIns="0" rtlCol="0" anchor="ctr" anchorCtr="1">
            <a:spAutoFit/>
          </a:bodyPr>
          <a:lstStyle/>
          <a:p>
            <a:pPr marL="0"/>
            <a:r>
              <a:rPr lang="en-US" altLang="zh-TW" sz="2000" b="1" dirty="0" smtClean="0">
                <a:solidFill>
                  <a:srgbClr val="FF0000"/>
                </a:solidFill>
                <a:latin typeface="+mn-lt"/>
              </a:rPr>
              <a:t>Y</a:t>
            </a:r>
            <a:endParaRPr lang="zh-TW" altLang="en-US" sz="2000" b="1" dirty="0">
              <a:solidFill>
                <a:srgbClr val="FF0000"/>
              </a:solidFill>
              <a:latin typeface="+mn-lt"/>
            </a:endParaRPr>
          </a:p>
        </p:txBody>
      </p:sp>
      <p:sp>
        <p:nvSpPr>
          <p:cNvPr id="14" name="文字方塊 13"/>
          <p:cNvSpPr txBox="1"/>
          <p:nvPr/>
        </p:nvSpPr>
        <p:spPr>
          <a:xfrm>
            <a:off x="3455238" y="3501008"/>
            <a:ext cx="721920" cy="307777"/>
          </a:xfrm>
          <a:prstGeom prst="rect">
            <a:avLst/>
          </a:prstGeom>
          <a:solidFill>
            <a:schemeClr val="bg1"/>
          </a:solidFill>
        </p:spPr>
        <p:txBody>
          <a:bodyPr wrap="none" lIns="36000" tIns="0" rIns="36000" bIns="0" rtlCol="0" anchor="ctr" anchorCtr="1">
            <a:spAutoFit/>
          </a:bodyPr>
          <a:lstStyle/>
          <a:p>
            <a:pPr marL="0"/>
            <a:r>
              <a:rPr lang="en-US" altLang="zh-TW" sz="2000" b="1" dirty="0" smtClean="0">
                <a:solidFill>
                  <a:srgbClr val="FF0000"/>
                </a:solidFill>
                <a:latin typeface="+mn-lt"/>
              </a:rPr>
              <a:t>00011</a:t>
            </a:r>
            <a:endParaRPr lang="zh-TW" altLang="en-US" sz="2000" b="1" dirty="0">
              <a:solidFill>
                <a:srgbClr val="FF0000"/>
              </a:solidFill>
              <a:latin typeface="+mn-lt"/>
            </a:endParaRPr>
          </a:p>
        </p:txBody>
      </p:sp>
      <p:cxnSp>
        <p:nvCxnSpPr>
          <p:cNvPr id="15" name="直線單箭頭接點 14"/>
          <p:cNvCxnSpPr/>
          <p:nvPr/>
        </p:nvCxnSpPr>
        <p:spPr bwMode="auto">
          <a:xfrm flipH="1">
            <a:off x="2195736" y="1916832"/>
            <a:ext cx="2449138" cy="1584176"/>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橢圓 16"/>
          <p:cNvSpPr/>
          <p:nvPr/>
        </p:nvSpPr>
        <p:spPr bwMode="auto">
          <a:xfrm>
            <a:off x="2699792" y="3501008"/>
            <a:ext cx="432048" cy="307777"/>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19" name="右彎箭號 18"/>
          <p:cNvSpPr/>
          <p:nvPr/>
        </p:nvSpPr>
        <p:spPr bwMode="auto">
          <a:xfrm flipH="1">
            <a:off x="7740352" y="3501008"/>
            <a:ext cx="648072" cy="754825"/>
          </a:xfrm>
          <a:prstGeom prst="bent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20" name="文字方塊 19"/>
          <p:cNvSpPr txBox="1"/>
          <p:nvPr/>
        </p:nvSpPr>
        <p:spPr>
          <a:xfrm>
            <a:off x="7668344" y="4145895"/>
            <a:ext cx="1256947" cy="461665"/>
          </a:xfrm>
          <a:prstGeom prst="rect">
            <a:avLst/>
          </a:prstGeom>
          <a:noFill/>
        </p:spPr>
        <p:txBody>
          <a:bodyPr wrap="none" rtlCol="0">
            <a:spAutoFit/>
          </a:bodyPr>
          <a:lstStyle/>
          <a:p>
            <a:pPr marL="0"/>
            <a:r>
              <a:rPr lang="en-US" altLang="zh-TW" dirty="0" smtClean="0">
                <a:latin typeface="+mn-lt"/>
              </a:rPr>
              <a:t>Memory</a:t>
            </a:r>
            <a:endParaRPr lang="zh-TW" altLang="en-US" dirty="0">
              <a:latin typeface="+mn-lt"/>
            </a:endParaRPr>
          </a:p>
        </p:txBody>
      </p:sp>
    </p:spTree>
    <p:extLst>
      <p:ext uri="{BB962C8B-B14F-4D97-AF65-F5344CB8AC3E}">
        <p14:creationId xmlns:p14="http://schemas.microsoft.com/office/powerpoint/2010/main" val="427102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par>
                          <p:cTn id="21" fill="hold">
                            <p:stCondLst>
                              <p:cond delay="0"/>
                            </p:stCondLst>
                            <p:childTnLst>
                              <p:par>
                                <p:cTn id="22" presetID="22" presetClass="entr" presetSubtype="4"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13" grpId="0" animBg="1"/>
      <p:bldP spid="14" grpId="0" animBg="1"/>
      <p:bldP spid="17" grpId="0" animBg="1"/>
      <p:bldP spid="19"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TW" dirty="0"/>
              <a:t>Example</a:t>
            </a:r>
            <a:r>
              <a:rPr lang="zh-TW" altLang="en-US" dirty="0"/>
              <a:t> </a:t>
            </a:r>
            <a:r>
              <a:rPr lang="en-US" altLang="zh-TW" dirty="0"/>
              <a:t>of Direct Mapped Cache</a:t>
            </a:r>
            <a:endParaRPr lang="en-AU" altLang="zh-TW" dirty="0" smtClean="0">
              <a:ea typeface="新細明體" panose="02020500000000000000" pitchFamily="18" charset="-120"/>
            </a:endParaRPr>
          </a:p>
        </p:txBody>
      </p:sp>
      <p:graphicFrame>
        <p:nvGraphicFramePr>
          <p:cNvPr id="257027" name="Group 3"/>
          <p:cNvGraphicFramePr>
            <a:graphicFrameLocks noGrp="1"/>
          </p:cNvGraphicFramePr>
          <p:nvPr>
            <p:extLst>
              <p:ext uri="{D42A27DB-BD31-4B8C-83A1-F6EECF244321}">
                <p14:modId xmlns:p14="http://schemas.microsoft.com/office/powerpoint/2010/main" val="174774245"/>
              </p:ext>
            </p:extLst>
          </p:nvPr>
        </p:nvGraphicFramePr>
        <p:xfrm>
          <a:off x="1500336" y="2276872"/>
          <a:ext cx="6096000" cy="356632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Index</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V</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Tag</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Data</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000" b="1" i="0" u="none" strike="noStrike" cap="none" normalizeH="0" baseline="0" dirty="0" smtClean="0">
                        <a:ln>
                          <a:noFill/>
                        </a:ln>
                        <a:solidFill>
                          <a:srgbClr val="FF0000"/>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000" b="1" i="0" u="none" strike="noStrike" cap="none" normalizeH="0" baseline="0" dirty="0" smtClean="0">
                        <a:ln>
                          <a:noFill/>
                        </a:ln>
                        <a:solidFill>
                          <a:srgbClr val="FF0000"/>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投影片編號版面配置區 1"/>
          <p:cNvSpPr>
            <a:spLocks noGrp="1"/>
          </p:cNvSpPr>
          <p:nvPr>
            <p:ph type="sldNum" sz="quarter" idx="11"/>
          </p:nvPr>
        </p:nvSpPr>
        <p:spPr/>
        <p:txBody>
          <a:bodyPr/>
          <a:lstStyle/>
          <a:p>
            <a:fld id="{0EF8A0A4-1A2F-4B89-B3C7-02C31CE3A532}" type="slidenum">
              <a:rPr lang="zh-TW" altLang="en-US" smtClean="0"/>
              <a:pPr/>
              <a:t>14</a:t>
            </a:fld>
            <a:endParaRPr lang="zh-TW" altLang="zh-TW"/>
          </a:p>
        </p:txBody>
      </p:sp>
      <p:sp>
        <p:nvSpPr>
          <p:cNvPr id="6" name="文字方塊 5"/>
          <p:cNvSpPr txBox="1"/>
          <p:nvPr/>
        </p:nvSpPr>
        <p:spPr>
          <a:xfrm>
            <a:off x="4860032" y="5088369"/>
            <a:ext cx="2196683"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Mem[00 0101 1000]</a:t>
            </a:r>
            <a:endParaRPr lang="zh-TW" altLang="en-US" sz="2000" dirty="0">
              <a:latin typeface="+mn-lt"/>
            </a:endParaRPr>
          </a:p>
        </p:txBody>
      </p:sp>
      <p:sp>
        <p:nvSpPr>
          <p:cNvPr id="10" name="文字方塊 9"/>
          <p:cNvSpPr txBox="1"/>
          <p:nvPr/>
        </p:nvSpPr>
        <p:spPr>
          <a:xfrm>
            <a:off x="2806602" y="5088369"/>
            <a:ext cx="197737"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Y</a:t>
            </a:r>
            <a:endParaRPr lang="zh-TW" altLang="en-US" sz="2000" dirty="0">
              <a:latin typeface="+mn-lt"/>
            </a:endParaRPr>
          </a:p>
        </p:txBody>
      </p:sp>
      <p:sp>
        <p:nvSpPr>
          <p:cNvPr id="11" name="文字方塊 10"/>
          <p:cNvSpPr txBox="1"/>
          <p:nvPr/>
        </p:nvSpPr>
        <p:spPr>
          <a:xfrm>
            <a:off x="3490040" y="5088369"/>
            <a:ext cx="721920"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00010</a:t>
            </a:r>
            <a:endParaRPr lang="zh-TW" altLang="en-US" sz="2000" dirty="0">
              <a:latin typeface="+mn-lt"/>
            </a:endParaRPr>
          </a:p>
        </p:txBody>
      </p:sp>
      <p:sp>
        <p:nvSpPr>
          <p:cNvPr id="12" name="文字方塊 11"/>
          <p:cNvSpPr txBox="1"/>
          <p:nvPr/>
        </p:nvSpPr>
        <p:spPr>
          <a:xfrm>
            <a:off x="4860032" y="3501008"/>
            <a:ext cx="2196683"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Mem[00 0110 1000]</a:t>
            </a:r>
            <a:endParaRPr lang="zh-TW" altLang="en-US" sz="2000" dirty="0">
              <a:latin typeface="+mn-lt"/>
            </a:endParaRPr>
          </a:p>
        </p:txBody>
      </p:sp>
      <p:sp>
        <p:nvSpPr>
          <p:cNvPr id="13" name="文字方塊 12"/>
          <p:cNvSpPr txBox="1"/>
          <p:nvPr/>
        </p:nvSpPr>
        <p:spPr>
          <a:xfrm>
            <a:off x="2771800" y="3501008"/>
            <a:ext cx="197737"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Y</a:t>
            </a:r>
            <a:endParaRPr lang="zh-TW" altLang="en-US" sz="2000" dirty="0">
              <a:latin typeface="+mn-lt"/>
            </a:endParaRPr>
          </a:p>
        </p:txBody>
      </p:sp>
      <p:sp>
        <p:nvSpPr>
          <p:cNvPr id="14" name="文字方塊 13"/>
          <p:cNvSpPr txBox="1"/>
          <p:nvPr/>
        </p:nvSpPr>
        <p:spPr>
          <a:xfrm>
            <a:off x="3455238" y="3501008"/>
            <a:ext cx="721920"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00011</a:t>
            </a:r>
            <a:endParaRPr lang="zh-TW" altLang="en-US" sz="2000" dirty="0">
              <a:latin typeface="+mn-lt"/>
            </a:endParaRPr>
          </a:p>
        </p:txBody>
      </p:sp>
      <p:cxnSp>
        <p:nvCxnSpPr>
          <p:cNvPr id="15" name="直線單箭頭接點 14"/>
          <p:cNvCxnSpPr/>
          <p:nvPr/>
        </p:nvCxnSpPr>
        <p:spPr bwMode="auto">
          <a:xfrm flipH="1">
            <a:off x="2195736" y="1916832"/>
            <a:ext cx="2304256" cy="316835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橢圓 16"/>
          <p:cNvSpPr/>
          <p:nvPr/>
        </p:nvSpPr>
        <p:spPr bwMode="auto">
          <a:xfrm>
            <a:off x="2699792" y="5085184"/>
            <a:ext cx="432048" cy="307777"/>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graphicFrame>
        <p:nvGraphicFramePr>
          <p:cNvPr id="16" name="Group 55"/>
          <p:cNvGraphicFramePr>
            <a:graphicFrameLocks noGrp="1"/>
          </p:cNvGraphicFramePr>
          <p:nvPr>
            <p:extLst>
              <p:ext uri="{D42A27DB-BD31-4B8C-83A1-F6EECF244321}">
                <p14:modId xmlns:p14="http://schemas.microsoft.com/office/powerpoint/2010/main" val="469215997"/>
              </p:ext>
            </p:extLst>
          </p:nvPr>
        </p:nvGraphicFramePr>
        <p:xfrm>
          <a:off x="2028204" y="1124744"/>
          <a:ext cx="6072188" cy="792560"/>
        </p:xfrm>
        <a:graphic>
          <a:graphicData uri="http://schemas.openxmlformats.org/drawingml/2006/table">
            <a:tbl>
              <a:tblPr/>
              <a:tblGrid>
                <a:gridCol w="1518047">
                  <a:extLst>
                    <a:ext uri="{9D8B030D-6E8A-4147-A177-3AD203B41FA5}">
                      <a16:colId xmlns:a16="http://schemas.microsoft.com/office/drawing/2014/main" val="20000"/>
                    </a:ext>
                  </a:extLst>
                </a:gridCol>
                <a:gridCol w="1518047">
                  <a:extLst>
                    <a:ext uri="{9D8B030D-6E8A-4147-A177-3AD203B41FA5}">
                      <a16:colId xmlns:a16="http://schemas.microsoft.com/office/drawing/2014/main" val="20001"/>
                    </a:ext>
                  </a:extLst>
                </a:gridCol>
                <a:gridCol w="1518047">
                  <a:extLst>
                    <a:ext uri="{9D8B030D-6E8A-4147-A177-3AD203B41FA5}">
                      <a16:colId xmlns:a16="http://schemas.microsoft.com/office/drawing/2014/main" val="20002"/>
                    </a:ext>
                  </a:extLst>
                </a:gridCol>
                <a:gridCol w="1518047">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Word </a:t>
                      </a:r>
                      <a:r>
                        <a:rPr kumimoji="0" lang="en-US" sz="2000" b="0" i="0" u="none" strike="noStrike" cap="none" normalizeH="0" baseline="0" dirty="0" err="1" smtClean="0">
                          <a:ln>
                            <a:noFill/>
                          </a:ln>
                          <a:solidFill>
                            <a:schemeClr val="tx1"/>
                          </a:solidFill>
                          <a:effectLst/>
                          <a:latin typeface="+mn-lt"/>
                        </a:rPr>
                        <a:t>addr</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Binary </a:t>
                      </a:r>
                      <a:r>
                        <a:rPr kumimoji="0" lang="en-US" sz="2000" b="0" i="0" u="none" strike="noStrike" cap="none" normalizeH="0" baseline="0" dirty="0" err="1" smtClean="0">
                          <a:ln>
                            <a:noFill/>
                          </a:ln>
                          <a:solidFill>
                            <a:schemeClr val="tx1"/>
                          </a:solidFill>
                          <a:effectLst/>
                          <a:latin typeface="+mn-lt"/>
                        </a:rPr>
                        <a:t>addr</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Cache block</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Hit/miss</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22</a:t>
                      </a:r>
                      <a:endParaRPr kumimoji="0" lang="en-AU" sz="2000" b="0" i="0" u="none" strike="noStrike" cap="none" normalizeH="0" baseline="0" smtClean="0">
                        <a:ln>
                          <a:noFill/>
                        </a:ln>
                        <a:solidFill>
                          <a:schemeClr val="tx1"/>
                        </a:solidFill>
                        <a:effectLst/>
                        <a:latin typeface="+mn-lt"/>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00010</a:t>
                      </a:r>
                      <a:r>
                        <a:rPr kumimoji="0" lang="en-US" sz="2000" b="0" i="0" u="sng" strike="noStrike" cap="none" normalizeH="0" baseline="0" dirty="0" smtClean="0">
                          <a:ln>
                            <a:noFill/>
                          </a:ln>
                          <a:solidFill>
                            <a:schemeClr val="tx1"/>
                          </a:solidFill>
                          <a:effectLst/>
                          <a:latin typeface="+mn-lt"/>
                        </a:rPr>
                        <a:t>110</a:t>
                      </a:r>
                      <a:r>
                        <a:rPr kumimoji="0" lang="en-US" sz="2000" b="0" i="0" u="none" strike="noStrike" cap="none" normalizeH="0" baseline="0" dirty="0" smtClean="0">
                          <a:ln>
                            <a:noFill/>
                          </a:ln>
                          <a:solidFill>
                            <a:schemeClr val="tx1"/>
                          </a:solidFill>
                          <a:effectLst/>
                          <a:latin typeface="+mn-lt"/>
                        </a:rPr>
                        <a:t>00</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110</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 name="文字方塊 17"/>
          <p:cNvSpPr txBox="1"/>
          <p:nvPr/>
        </p:nvSpPr>
        <p:spPr>
          <a:xfrm>
            <a:off x="7099084" y="1516722"/>
            <a:ext cx="497252" cy="400110"/>
          </a:xfrm>
          <a:prstGeom prst="rect">
            <a:avLst/>
          </a:prstGeom>
          <a:noFill/>
        </p:spPr>
        <p:txBody>
          <a:bodyPr wrap="none" rtlCol="0">
            <a:spAutoFit/>
          </a:bodyPr>
          <a:lstStyle/>
          <a:p>
            <a:pPr marL="0"/>
            <a:r>
              <a:rPr lang="en-US" altLang="zh-TW" sz="2000" b="1" dirty="0" smtClean="0">
                <a:solidFill>
                  <a:srgbClr val="FF0000"/>
                </a:solidFill>
                <a:latin typeface="+mn-lt"/>
              </a:rPr>
              <a:t>Hit</a:t>
            </a:r>
            <a:endParaRPr lang="zh-TW" altLang="en-US" sz="2000" b="1" dirty="0">
              <a:solidFill>
                <a:srgbClr val="FF0000"/>
              </a:solidFill>
              <a:latin typeface="+mn-lt"/>
            </a:endParaRPr>
          </a:p>
        </p:txBody>
      </p:sp>
      <p:sp>
        <p:nvSpPr>
          <p:cNvPr id="19" name="文字方塊 18"/>
          <p:cNvSpPr txBox="1"/>
          <p:nvPr/>
        </p:nvSpPr>
        <p:spPr>
          <a:xfrm>
            <a:off x="410102" y="1285889"/>
            <a:ext cx="1423659" cy="461665"/>
          </a:xfrm>
          <a:prstGeom prst="rect">
            <a:avLst/>
          </a:prstGeom>
          <a:noFill/>
        </p:spPr>
        <p:txBody>
          <a:bodyPr wrap="none" rtlCol="0">
            <a:spAutoFit/>
          </a:bodyPr>
          <a:lstStyle/>
          <a:p>
            <a:pPr marL="0"/>
            <a:r>
              <a:rPr lang="en-US" altLang="zh-TW" dirty="0" smtClean="0">
                <a:latin typeface="+mn-lt"/>
              </a:rPr>
              <a:t>From CPU</a:t>
            </a:r>
            <a:endParaRPr lang="zh-TW" altLang="en-US" dirty="0">
              <a:latin typeface="+mn-lt"/>
            </a:endParaRPr>
          </a:p>
        </p:txBody>
      </p:sp>
      <p:sp>
        <p:nvSpPr>
          <p:cNvPr id="23" name="橢圓 22"/>
          <p:cNvSpPr/>
          <p:nvPr/>
        </p:nvSpPr>
        <p:spPr bwMode="auto">
          <a:xfrm>
            <a:off x="3448239" y="5085184"/>
            <a:ext cx="763721" cy="307777"/>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25" name="右彎箭號 24"/>
          <p:cNvSpPr/>
          <p:nvPr/>
        </p:nvSpPr>
        <p:spPr bwMode="auto">
          <a:xfrm rot="5400000" flipH="1">
            <a:off x="7865737" y="4671767"/>
            <a:ext cx="648072" cy="754825"/>
          </a:xfrm>
          <a:prstGeom prst="bent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26" name="文字方塊 25"/>
          <p:cNvSpPr txBox="1"/>
          <p:nvPr/>
        </p:nvSpPr>
        <p:spPr>
          <a:xfrm>
            <a:off x="8044425" y="4350933"/>
            <a:ext cx="704039" cy="461665"/>
          </a:xfrm>
          <a:prstGeom prst="rect">
            <a:avLst/>
          </a:prstGeom>
          <a:noFill/>
        </p:spPr>
        <p:txBody>
          <a:bodyPr wrap="none" rtlCol="0">
            <a:spAutoFit/>
          </a:bodyPr>
          <a:lstStyle/>
          <a:p>
            <a:pPr marL="0"/>
            <a:r>
              <a:rPr lang="en-US" altLang="zh-TW" dirty="0" smtClean="0">
                <a:latin typeface="+mn-lt"/>
              </a:rPr>
              <a:t>CPU</a:t>
            </a:r>
            <a:endParaRPr lang="zh-TW" altLang="en-US" dirty="0">
              <a:latin typeface="+mn-lt"/>
            </a:endParaRPr>
          </a:p>
        </p:txBody>
      </p:sp>
    </p:spTree>
    <p:extLst>
      <p:ext uri="{BB962C8B-B14F-4D97-AF65-F5344CB8AC3E}">
        <p14:creationId xmlns:p14="http://schemas.microsoft.com/office/powerpoint/2010/main" val="174559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childTnLst>
                                </p:cTn>
                              </p:par>
                            </p:childTnLst>
                          </p:cTn>
                        </p:par>
                        <p:par>
                          <p:cTn id="24" fill="hold">
                            <p:stCondLst>
                              <p:cond delay="0"/>
                            </p:stCondLst>
                            <p:childTnLst>
                              <p:par>
                                <p:cTn id="25" presetID="22" presetClass="entr" presetSubtype="4"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23" grpId="0" animBg="1"/>
      <p:bldP spid="25" grpId="0" animBg="1"/>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zh-TW" dirty="0"/>
              <a:t>Example</a:t>
            </a:r>
            <a:r>
              <a:rPr lang="zh-TW" altLang="en-US" dirty="0"/>
              <a:t> </a:t>
            </a:r>
            <a:r>
              <a:rPr lang="en-US" altLang="zh-TW" dirty="0"/>
              <a:t>of Direct Mapped Cache</a:t>
            </a:r>
            <a:endParaRPr lang="en-AU" altLang="zh-TW" dirty="0" smtClean="0">
              <a:ea typeface="新細明體" panose="02020500000000000000" pitchFamily="18" charset="-120"/>
            </a:endParaRPr>
          </a:p>
        </p:txBody>
      </p:sp>
      <p:graphicFrame>
        <p:nvGraphicFramePr>
          <p:cNvPr id="257027" name="Group 3"/>
          <p:cNvGraphicFramePr>
            <a:graphicFrameLocks noGrp="1"/>
          </p:cNvGraphicFramePr>
          <p:nvPr>
            <p:extLst>
              <p:ext uri="{D42A27DB-BD31-4B8C-83A1-F6EECF244321}">
                <p14:modId xmlns:p14="http://schemas.microsoft.com/office/powerpoint/2010/main" val="4193719661"/>
              </p:ext>
            </p:extLst>
          </p:nvPr>
        </p:nvGraphicFramePr>
        <p:xfrm>
          <a:off x="1500336" y="2276872"/>
          <a:ext cx="6096000" cy="3566322"/>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Index</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V</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Tag</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Data</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Mem[00 0100 0000]</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Y</a:t>
                      </a: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Mem[00 0000 1100]</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000" b="1" i="0" u="none" strike="noStrike" cap="none" normalizeH="0" baseline="0" dirty="0" smtClean="0">
                        <a:ln>
                          <a:noFill/>
                        </a:ln>
                        <a:solidFill>
                          <a:srgbClr val="FF0000"/>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000" b="1" i="0" u="none" strike="noStrike" cap="none" normalizeH="0" baseline="0" dirty="0" smtClean="0">
                        <a:ln>
                          <a:noFill/>
                        </a:ln>
                        <a:solidFill>
                          <a:srgbClr val="FF0000"/>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投影片編號版面配置區 1"/>
          <p:cNvSpPr>
            <a:spLocks noGrp="1"/>
          </p:cNvSpPr>
          <p:nvPr>
            <p:ph type="sldNum" sz="quarter" idx="11"/>
          </p:nvPr>
        </p:nvSpPr>
        <p:spPr/>
        <p:txBody>
          <a:bodyPr/>
          <a:lstStyle/>
          <a:p>
            <a:fld id="{0EF8A0A4-1A2F-4B89-B3C7-02C31CE3A532}" type="slidenum">
              <a:rPr lang="zh-TW" altLang="en-US" smtClean="0"/>
              <a:pPr/>
              <a:t>15</a:t>
            </a:fld>
            <a:endParaRPr lang="zh-TW" altLang="zh-TW"/>
          </a:p>
        </p:txBody>
      </p:sp>
      <p:sp>
        <p:nvSpPr>
          <p:cNvPr id="6" name="文字方塊 5"/>
          <p:cNvSpPr txBox="1"/>
          <p:nvPr/>
        </p:nvSpPr>
        <p:spPr>
          <a:xfrm>
            <a:off x="4860032" y="5088369"/>
            <a:ext cx="2196683"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Mem[00 0101 1000]</a:t>
            </a:r>
            <a:endParaRPr lang="zh-TW" altLang="en-US" sz="2000" dirty="0">
              <a:latin typeface="+mn-lt"/>
            </a:endParaRPr>
          </a:p>
        </p:txBody>
      </p:sp>
      <p:sp>
        <p:nvSpPr>
          <p:cNvPr id="10" name="文字方塊 9"/>
          <p:cNvSpPr txBox="1"/>
          <p:nvPr/>
        </p:nvSpPr>
        <p:spPr>
          <a:xfrm>
            <a:off x="2806602" y="5088369"/>
            <a:ext cx="197737"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Y</a:t>
            </a:r>
            <a:endParaRPr lang="zh-TW" altLang="en-US" sz="2000" dirty="0">
              <a:latin typeface="+mn-lt"/>
            </a:endParaRPr>
          </a:p>
        </p:txBody>
      </p:sp>
      <p:sp>
        <p:nvSpPr>
          <p:cNvPr id="11" name="文字方塊 10"/>
          <p:cNvSpPr txBox="1"/>
          <p:nvPr/>
        </p:nvSpPr>
        <p:spPr>
          <a:xfrm>
            <a:off x="3490040" y="5088369"/>
            <a:ext cx="721920"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00010</a:t>
            </a:r>
            <a:endParaRPr lang="zh-TW" altLang="en-US" sz="2000" dirty="0">
              <a:latin typeface="+mn-lt"/>
            </a:endParaRPr>
          </a:p>
        </p:txBody>
      </p:sp>
      <p:sp>
        <p:nvSpPr>
          <p:cNvPr id="12" name="文字方塊 11"/>
          <p:cNvSpPr txBox="1"/>
          <p:nvPr/>
        </p:nvSpPr>
        <p:spPr>
          <a:xfrm>
            <a:off x="4860032" y="3501008"/>
            <a:ext cx="2196683"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Mem[00 0110 1000]</a:t>
            </a:r>
            <a:endParaRPr lang="zh-TW" altLang="en-US" sz="2000" dirty="0">
              <a:latin typeface="+mn-lt"/>
            </a:endParaRPr>
          </a:p>
        </p:txBody>
      </p:sp>
      <p:sp>
        <p:nvSpPr>
          <p:cNvPr id="13" name="文字方塊 12"/>
          <p:cNvSpPr txBox="1"/>
          <p:nvPr/>
        </p:nvSpPr>
        <p:spPr>
          <a:xfrm>
            <a:off x="2771800" y="3501008"/>
            <a:ext cx="197737"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Y</a:t>
            </a:r>
            <a:endParaRPr lang="zh-TW" altLang="en-US" sz="2000" dirty="0">
              <a:latin typeface="+mn-lt"/>
            </a:endParaRPr>
          </a:p>
        </p:txBody>
      </p:sp>
      <p:cxnSp>
        <p:nvCxnSpPr>
          <p:cNvPr id="15" name="直線單箭頭接點 14"/>
          <p:cNvCxnSpPr/>
          <p:nvPr/>
        </p:nvCxnSpPr>
        <p:spPr bwMode="auto">
          <a:xfrm flipH="1">
            <a:off x="2267744" y="1916832"/>
            <a:ext cx="2160240" cy="1584176"/>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aphicFrame>
        <p:nvGraphicFramePr>
          <p:cNvPr id="16" name="Group 55"/>
          <p:cNvGraphicFramePr>
            <a:graphicFrameLocks noGrp="1"/>
          </p:cNvGraphicFramePr>
          <p:nvPr>
            <p:extLst>
              <p:ext uri="{D42A27DB-BD31-4B8C-83A1-F6EECF244321}">
                <p14:modId xmlns:p14="http://schemas.microsoft.com/office/powerpoint/2010/main" val="3451176476"/>
              </p:ext>
            </p:extLst>
          </p:nvPr>
        </p:nvGraphicFramePr>
        <p:xfrm>
          <a:off x="2028204" y="1124744"/>
          <a:ext cx="6072188" cy="792560"/>
        </p:xfrm>
        <a:graphic>
          <a:graphicData uri="http://schemas.openxmlformats.org/drawingml/2006/table">
            <a:tbl>
              <a:tblPr/>
              <a:tblGrid>
                <a:gridCol w="1518047">
                  <a:extLst>
                    <a:ext uri="{9D8B030D-6E8A-4147-A177-3AD203B41FA5}">
                      <a16:colId xmlns:a16="http://schemas.microsoft.com/office/drawing/2014/main" val="20000"/>
                    </a:ext>
                  </a:extLst>
                </a:gridCol>
                <a:gridCol w="1518047">
                  <a:extLst>
                    <a:ext uri="{9D8B030D-6E8A-4147-A177-3AD203B41FA5}">
                      <a16:colId xmlns:a16="http://schemas.microsoft.com/office/drawing/2014/main" val="20001"/>
                    </a:ext>
                  </a:extLst>
                </a:gridCol>
                <a:gridCol w="1518047">
                  <a:extLst>
                    <a:ext uri="{9D8B030D-6E8A-4147-A177-3AD203B41FA5}">
                      <a16:colId xmlns:a16="http://schemas.microsoft.com/office/drawing/2014/main" val="20002"/>
                    </a:ext>
                  </a:extLst>
                </a:gridCol>
                <a:gridCol w="1518047">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Word </a:t>
                      </a:r>
                      <a:r>
                        <a:rPr kumimoji="0" lang="en-US" sz="2000" b="0" i="0" u="none" strike="noStrike" cap="none" normalizeH="0" baseline="0" dirty="0" err="1" smtClean="0">
                          <a:ln>
                            <a:noFill/>
                          </a:ln>
                          <a:solidFill>
                            <a:schemeClr val="tx1"/>
                          </a:solidFill>
                          <a:effectLst/>
                          <a:latin typeface="+mn-lt"/>
                        </a:rPr>
                        <a:t>addr</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Binary </a:t>
                      </a:r>
                      <a:r>
                        <a:rPr kumimoji="0" lang="en-US" sz="2000" b="0" i="0" u="none" strike="noStrike" cap="none" normalizeH="0" baseline="0" dirty="0" err="1" smtClean="0">
                          <a:ln>
                            <a:noFill/>
                          </a:ln>
                          <a:solidFill>
                            <a:schemeClr val="tx1"/>
                          </a:solidFill>
                          <a:effectLst/>
                          <a:latin typeface="+mn-lt"/>
                        </a:rPr>
                        <a:t>addr</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Cache block</a:t>
                      </a: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Hit/miss</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18</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00010</a:t>
                      </a:r>
                      <a:r>
                        <a:rPr kumimoji="0" lang="en-US" sz="2000" b="0" i="0" u="sng" strike="noStrike" cap="none" normalizeH="0" baseline="0" dirty="0" smtClean="0">
                          <a:ln>
                            <a:noFill/>
                          </a:ln>
                          <a:solidFill>
                            <a:schemeClr val="tx1"/>
                          </a:solidFill>
                          <a:effectLst/>
                          <a:latin typeface="+mn-lt"/>
                        </a:rPr>
                        <a:t>010</a:t>
                      </a:r>
                      <a:r>
                        <a:rPr kumimoji="0" lang="en-US" sz="2000" b="0" i="0" u="none" strike="noStrike" cap="none" normalizeH="0" baseline="0" dirty="0" smtClean="0">
                          <a:ln>
                            <a:noFill/>
                          </a:ln>
                          <a:solidFill>
                            <a:schemeClr val="tx1"/>
                          </a:solidFill>
                          <a:effectLst/>
                          <a:latin typeface="+mn-lt"/>
                        </a:rPr>
                        <a:t>00</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010</a:t>
                      </a: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000" b="0" i="0" u="none" strike="noStrike" cap="none" normalizeH="0" baseline="0" dirty="0" smtClean="0">
                        <a:ln>
                          <a:noFill/>
                        </a:ln>
                        <a:solidFill>
                          <a:schemeClr val="tx1"/>
                        </a:solidFill>
                        <a:effectLst/>
                        <a:latin typeface="+mn-lt"/>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8" name="文字方塊 17"/>
          <p:cNvSpPr txBox="1"/>
          <p:nvPr/>
        </p:nvSpPr>
        <p:spPr>
          <a:xfrm>
            <a:off x="7020272" y="1516722"/>
            <a:ext cx="676788" cy="400110"/>
          </a:xfrm>
          <a:prstGeom prst="rect">
            <a:avLst/>
          </a:prstGeom>
          <a:noFill/>
        </p:spPr>
        <p:txBody>
          <a:bodyPr wrap="none" rtlCol="0">
            <a:spAutoFit/>
          </a:bodyPr>
          <a:lstStyle/>
          <a:p>
            <a:pPr marL="0"/>
            <a:r>
              <a:rPr lang="en-US" altLang="zh-TW" sz="2000" b="1" dirty="0" smtClean="0">
                <a:solidFill>
                  <a:srgbClr val="FF0000"/>
                </a:solidFill>
                <a:latin typeface="+mn-lt"/>
              </a:rPr>
              <a:t>Miss</a:t>
            </a:r>
            <a:endParaRPr lang="zh-TW" altLang="en-US" sz="2000" b="1" dirty="0">
              <a:solidFill>
                <a:srgbClr val="FF0000"/>
              </a:solidFill>
              <a:latin typeface="+mn-lt"/>
            </a:endParaRPr>
          </a:p>
        </p:txBody>
      </p:sp>
      <p:sp>
        <p:nvSpPr>
          <p:cNvPr id="19" name="文字方塊 18"/>
          <p:cNvSpPr txBox="1"/>
          <p:nvPr/>
        </p:nvSpPr>
        <p:spPr>
          <a:xfrm>
            <a:off x="410102" y="1285889"/>
            <a:ext cx="1423659" cy="461665"/>
          </a:xfrm>
          <a:prstGeom prst="rect">
            <a:avLst/>
          </a:prstGeom>
          <a:noFill/>
        </p:spPr>
        <p:txBody>
          <a:bodyPr wrap="none" rtlCol="0">
            <a:spAutoFit/>
          </a:bodyPr>
          <a:lstStyle/>
          <a:p>
            <a:pPr marL="0"/>
            <a:r>
              <a:rPr lang="en-US" altLang="zh-TW" dirty="0" smtClean="0">
                <a:latin typeface="+mn-lt"/>
              </a:rPr>
              <a:t>From CPU</a:t>
            </a:r>
            <a:endParaRPr lang="zh-TW" altLang="en-US" dirty="0">
              <a:latin typeface="+mn-lt"/>
            </a:endParaRPr>
          </a:p>
        </p:txBody>
      </p:sp>
      <p:sp>
        <p:nvSpPr>
          <p:cNvPr id="20" name="橢圓 19"/>
          <p:cNvSpPr/>
          <p:nvPr/>
        </p:nvSpPr>
        <p:spPr bwMode="auto">
          <a:xfrm>
            <a:off x="2699792" y="3501008"/>
            <a:ext cx="432048" cy="307777"/>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22" name="右彎箭號 21"/>
          <p:cNvSpPr/>
          <p:nvPr/>
        </p:nvSpPr>
        <p:spPr bwMode="auto">
          <a:xfrm flipH="1">
            <a:off x="7740352" y="3501008"/>
            <a:ext cx="648072" cy="754825"/>
          </a:xfrm>
          <a:prstGeom prst="bentArrow">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24" name="文字方塊 23"/>
          <p:cNvSpPr txBox="1"/>
          <p:nvPr/>
        </p:nvSpPr>
        <p:spPr>
          <a:xfrm>
            <a:off x="7668344" y="4145895"/>
            <a:ext cx="1256947" cy="461665"/>
          </a:xfrm>
          <a:prstGeom prst="rect">
            <a:avLst/>
          </a:prstGeom>
          <a:noFill/>
        </p:spPr>
        <p:txBody>
          <a:bodyPr wrap="none" rtlCol="0">
            <a:spAutoFit/>
          </a:bodyPr>
          <a:lstStyle/>
          <a:p>
            <a:pPr marL="0"/>
            <a:r>
              <a:rPr lang="en-US" altLang="zh-TW" dirty="0" smtClean="0">
                <a:latin typeface="+mn-lt"/>
              </a:rPr>
              <a:t>Memory</a:t>
            </a:r>
            <a:endParaRPr lang="zh-TW" altLang="en-US" dirty="0">
              <a:latin typeface="+mn-lt"/>
            </a:endParaRPr>
          </a:p>
        </p:txBody>
      </p:sp>
      <p:sp>
        <p:nvSpPr>
          <p:cNvPr id="27" name="文字方塊 26"/>
          <p:cNvSpPr txBox="1"/>
          <p:nvPr/>
        </p:nvSpPr>
        <p:spPr>
          <a:xfrm>
            <a:off x="4860032" y="3501008"/>
            <a:ext cx="2215919" cy="307777"/>
          </a:xfrm>
          <a:prstGeom prst="rect">
            <a:avLst/>
          </a:prstGeom>
          <a:solidFill>
            <a:schemeClr val="bg1"/>
          </a:solidFill>
        </p:spPr>
        <p:txBody>
          <a:bodyPr wrap="none" lIns="36000" tIns="0" rIns="36000" bIns="0" rtlCol="0" anchor="ctr" anchorCtr="1">
            <a:spAutoFit/>
          </a:bodyPr>
          <a:lstStyle/>
          <a:p>
            <a:pPr marL="0"/>
            <a:r>
              <a:rPr lang="en-US" altLang="zh-TW" sz="2000" b="1" dirty="0" smtClean="0">
                <a:solidFill>
                  <a:srgbClr val="FF0000"/>
                </a:solidFill>
                <a:latin typeface="+mn-lt"/>
              </a:rPr>
              <a:t>Mem[00 0100 1000]</a:t>
            </a:r>
            <a:endParaRPr lang="zh-TW" altLang="en-US" sz="2000" b="1" dirty="0">
              <a:solidFill>
                <a:srgbClr val="FF0000"/>
              </a:solidFill>
              <a:latin typeface="+mn-lt"/>
            </a:endParaRPr>
          </a:p>
        </p:txBody>
      </p:sp>
      <p:sp>
        <p:nvSpPr>
          <p:cNvPr id="28" name="文字方塊 27"/>
          <p:cNvSpPr txBox="1"/>
          <p:nvPr/>
        </p:nvSpPr>
        <p:spPr>
          <a:xfrm>
            <a:off x="2771800" y="3501008"/>
            <a:ext cx="205753" cy="307777"/>
          </a:xfrm>
          <a:prstGeom prst="rect">
            <a:avLst/>
          </a:prstGeom>
          <a:solidFill>
            <a:schemeClr val="bg1"/>
          </a:solidFill>
        </p:spPr>
        <p:txBody>
          <a:bodyPr wrap="none" lIns="36000" tIns="0" rIns="36000" bIns="0" rtlCol="0" anchor="ctr" anchorCtr="1">
            <a:spAutoFit/>
          </a:bodyPr>
          <a:lstStyle/>
          <a:p>
            <a:pPr marL="0"/>
            <a:r>
              <a:rPr lang="en-US" altLang="zh-TW" sz="2000" b="1" dirty="0" smtClean="0">
                <a:solidFill>
                  <a:srgbClr val="FF0000"/>
                </a:solidFill>
                <a:latin typeface="+mn-lt"/>
              </a:rPr>
              <a:t>Y</a:t>
            </a:r>
            <a:endParaRPr lang="zh-TW" altLang="en-US" sz="2000" b="1" dirty="0">
              <a:solidFill>
                <a:srgbClr val="FF0000"/>
              </a:solidFill>
              <a:latin typeface="+mn-lt"/>
            </a:endParaRPr>
          </a:p>
        </p:txBody>
      </p:sp>
      <p:sp>
        <p:nvSpPr>
          <p:cNvPr id="30" name="圓角矩形 29"/>
          <p:cNvSpPr/>
          <p:nvPr/>
        </p:nvSpPr>
        <p:spPr bwMode="auto">
          <a:xfrm>
            <a:off x="7451080" y="2000598"/>
            <a:ext cx="1441400" cy="564306"/>
          </a:xfrm>
          <a:prstGeom prst="roundRect">
            <a:avLst>
              <a:gd name="adj" fmla="val 32248"/>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smtClean="0">
                <a:latin typeface="+mn-lt"/>
              </a:rPr>
              <a:t>Replace</a:t>
            </a:r>
            <a:endParaRPr lang="zh-TW" altLang="en-US" i="1" dirty="0">
              <a:latin typeface="+mn-lt"/>
            </a:endParaRPr>
          </a:p>
        </p:txBody>
      </p:sp>
      <p:cxnSp>
        <p:nvCxnSpPr>
          <p:cNvPr id="31" name="直線單箭頭接點 30"/>
          <p:cNvCxnSpPr/>
          <p:nvPr/>
        </p:nvCxnSpPr>
        <p:spPr bwMode="auto">
          <a:xfrm flipH="1">
            <a:off x="6731000" y="2564904"/>
            <a:ext cx="937344" cy="936104"/>
          </a:xfrm>
          <a:prstGeom prst="straightConnector1">
            <a:avLst/>
          </a:prstGeom>
          <a:solidFill>
            <a:schemeClr val="accent1"/>
          </a:solidFill>
          <a:ln w="9525" cap="flat" cmpd="sng" algn="ctr">
            <a:solidFill>
              <a:schemeClr val="accent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文字方塊 13"/>
          <p:cNvSpPr txBox="1"/>
          <p:nvPr/>
        </p:nvSpPr>
        <p:spPr>
          <a:xfrm>
            <a:off x="3455238" y="3501008"/>
            <a:ext cx="721920" cy="307777"/>
          </a:xfrm>
          <a:prstGeom prst="rect">
            <a:avLst/>
          </a:prstGeom>
          <a:solidFill>
            <a:schemeClr val="bg1"/>
          </a:solidFill>
        </p:spPr>
        <p:txBody>
          <a:bodyPr wrap="none" lIns="36000" tIns="0" rIns="36000" bIns="0" rtlCol="0" anchor="ctr" anchorCtr="1">
            <a:spAutoFit/>
          </a:bodyPr>
          <a:lstStyle/>
          <a:p>
            <a:pPr marL="0"/>
            <a:r>
              <a:rPr lang="en-US" altLang="zh-TW" sz="2000" dirty="0" smtClean="0">
                <a:latin typeface="+mn-lt"/>
              </a:rPr>
              <a:t>00011</a:t>
            </a:r>
            <a:endParaRPr lang="zh-TW" altLang="en-US" sz="2000" dirty="0">
              <a:latin typeface="+mn-lt"/>
            </a:endParaRPr>
          </a:p>
        </p:txBody>
      </p:sp>
      <p:sp>
        <p:nvSpPr>
          <p:cNvPr id="25" name="橢圓 24"/>
          <p:cNvSpPr/>
          <p:nvPr/>
        </p:nvSpPr>
        <p:spPr bwMode="auto">
          <a:xfrm>
            <a:off x="3563888" y="1556792"/>
            <a:ext cx="763721" cy="307777"/>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29" name="文字方塊 28"/>
          <p:cNvSpPr txBox="1"/>
          <p:nvPr/>
        </p:nvSpPr>
        <p:spPr>
          <a:xfrm>
            <a:off x="3490040" y="3481263"/>
            <a:ext cx="721920" cy="307777"/>
          </a:xfrm>
          <a:prstGeom prst="rect">
            <a:avLst/>
          </a:prstGeom>
          <a:solidFill>
            <a:schemeClr val="bg1"/>
          </a:solidFill>
        </p:spPr>
        <p:txBody>
          <a:bodyPr wrap="none" lIns="36000" tIns="0" rIns="36000" bIns="0" rtlCol="0" anchor="ctr" anchorCtr="1">
            <a:spAutoFit/>
          </a:bodyPr>
          <a:lstStyle/>
          <a:p>
            <a:pPr marL="0"/>
            <a:r>
              <a:rPr lang="en-US" altLang="zh-TW" sz="2000" b="1" dirty="0" smtClean="0">
                <a:solidFill>
                  <a:srgbClr val="FF0000"/>
                </a:solidFill>
                <a:latin typeface="+mn-lt"/>
              </a:rPr>
              <a:t>00010</a:t>
            </a:r>
            <a:endParaRPr lang="zh-TW" altLang="en-US" sz="2000" b="1" dirty="0">
              <a:solidFill>
                <a:srgbClr val="FF0000"/>
              </a:solidFill>
              <a:latin typeface="+mn-lt"/>
            </a:endParaRPr>
          </a:p>
        </p:txBody>
      </p:sp>
      <p:sp>
        <p:nvSpPr>
          <p:cNvPr id="21" name="橢圓 20"/>
          <p:cNvSpPr/>
          <p:nvPr/>
        </p:nvSpPr>
        <p:spPr bwMode="auto">
          <a:xfrm>
            <a:off x="3448239" y="3481263"/>
            <a:ext cx="763721" cy="307777"/>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Tree>
    <p:extLst>
      <p:ext uri="{BB962C8B-B14F-4D97-AF65-F5344CB8AC3E}">
        <p14:creationId xmlns:p14="http://schemas.microsoft.com/office/powerpoint/2010/main" val="210957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childTnLst>
                          </p:cTn>
                        </p:par>
                        <p:par>
                          <p:cTn id="37" fill="hold">
                            <p:stCondLst>
                              <p:cond delay="500"/>
                            </p:stCondLst>
                            <p:childTnLst>
                              <p:par>
                                <p:cTn id="38" presetID="1" presetClass="exit" presetSubtype="0" fill="hold" grpId="1" nodeType="afterEffect">
                                  <p:stCondLst>
                                    <p:cond delay="0"/>
                                  </p:stCondLst>
                                  <p:childTnLst>
                                    <p:set>
                                      <p:cBhvr>
                                        <p:cTn id="39" dur="1" fill="hold">
                                          <p:stCondLst>
                                            <p:cond delay="0"/>
                                          </p:stCondLst>
                                        </p:cTn>
                                        <p:tgtEl>
                                          <p:spTgt spid="20"/>
                                        </p:tgtEl>
                                        <p:attrNameLst>
                                          <p:attrName>style.visibility</p:attrName>
                                        </p:attrNameLst>
                                      </p:cBhvr>
                                      <p:to>
                                        <p:strVal val="hidden"/>
                                      </p:to>
                                    </p:set>
                                  </p:childTnLst>
                                </p:cTn>
                              </p:par>
                            </p:childTnLst>
                          </p:cTn>
                        </p:par>
                        <p:par>
                          <p:cTn id="40" fill="hold">
                            <p:stCondLst>
                              <p:cond delay="500"/>
                            </p:stCondLst>
                            <p:childTnLst>
                              <p:par>
                                <p:cTn id="41" presetID="1" presetClass="exit" presetSubtype="0" fill="hold" grpId="1" nodeType="afterEffect">
                                  <p:stCondLst>
                                    <p:cond delay="0"/>
                                  </p:stCondLst>
                                  <p:childTnLst>
                                    <p:set>
                                      <p:cBhvr>
                                        <p:cTn id="42" dur="1" fill="hold">
                                          <p:stCondLst>
                                            <p:cond delay="0"/>
                                          </p:stCondLst>
                                        </p:cTn>
                                        <p:tgtEl>
                                          <p:spTgt spid="21"/>
                                        </p:tgtEl>
                                        <p:attrNameLst>
                                          <p:attrName>style.visibility</p:attrName>
                                        </p:attrNameLst>
                                      </p:cBhvr>
                                      <p:to>
                                        <p:strVal val="hidden"/>
                                      </p:to>
                                    </p:se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up)">
                                      <p:cBhvr>
                                        <p:cTn id="6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animBg="1"/>
      <p:bldP spid="20" grpId="1" animBg="1"/>
      <p:bldP spid="22" grpId="0" animBg="1"/>
      <p:bldP spid="24" grpId="0"/>
      <p:bldP spid="27" grpId="0" animBg="1"/>
      <p:bldP spid="28" grpId="0" animBg="1"/>
      <p:bldP spid="30" grpId="0" animBg="1"/>
      <p:bldP spid="25" grpId="0" animBg="1"/>
      <p:bldP spid="29" grpId="0" animBg="1"/>
      <p:bldP spid="21" grpId="0" animBg="1"/>
      <p:bldP spid="2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type="title"/>
          </p:nvPr>
        </p:nvSpPr>
        <p:spPr/>
        <p:txBody>
          <a:bodyPr/>
          <a:lstStyle/>
          <a:p>
            <a:r>
              <a:rPr lang="en-US" altLang="zh-TW" smtClean="0"/>
              <a:t>Cache Misses</a:t>
            </a:r>
            <a:endParaRPr lang="en-AU" altLang="zh-TW" smtClean="0"/>
          </a:p>
        </p:txBody>
      </p:sp>
      <p:sp>
        <p:nvSpPr>
          <p:cNvPr id="32772" name="Rectangle 5"/>
          <p:cNvSpPr>
            <a:spLocks noGrp="1" noChangeArrowheads="1"/>
          </p:cNvSpPr>
          <p:nvPr>
            <p:ph type="body" idx="1"/>
          </p:nvPr>
        </p:nvSpPr>
        <p:spPr/>
        <p:txBody>
          <a:bodyPr/>
          <a:lstStyle/>
          <a:p>
            <a:r>
              <a:rPr lang="en-US" altLang="zh-TW" dirty="0" smtClean="0"/>
              <a:t>On cache hit (instruction fetch, </a:t>
            </a:r>
            <a:r>
              <a:rPr lang="en-US" altLang="zh-TW" dirty="0" err="1" smtClean="0"/>
              <a:t>ld</a:t>
            </a:r>
            <a:r>
              <a:rPr lang="en-US" altLang="zh-TW" dirty="0" smtClean="0"/>
              <a:t>, </a:t>
            </a:r>
            <a:r>
              <a:rPr lang="en-US" altLang="zh-TW" dirty="0" err="1" smtClean="0"/>
              <a:t>sd</a:t>
            </a:r>
            <a:r>
              <a:rPr lang="en-US" altLang="zh-TW" dirty="0" smtClean="0"/>
              <a:t>), CPU proceeds normally</a:t>
            </a:r>
          </a:p>
          <a:p>
            <a:r>
              <a:rPr lang="en-US" altLang="zh-TW" dirty="0" smtClean="0"/>
              <a:t>On cache miss</a:t>
            </a:r>
          </a:p>
          <a:p>
            <a:pPr lvl="1"/>
            <a:r>
              <a:rPr lang="en-US" altLang="zh-TW" dirty="0" smtClean="0"/>
              <a:t>Stall the CPU pipeline</a:t>
            </a:r>
          </a:p>
          <a:p>
            <a:pPr lvl="1"/>
            <a:r>
              <a:rPr lang="en-US" altLang="zh-TW" dirty="0" smtClean="0"/>
              <a:t>Fetch block from main memory (DRAM)</a:t>
            </a:r>
          </a:p>
          <a:p>
            <a:pPr lvl="1"/>
            <a:r>
              <a:rPr lang="en-US" altLang="zh-TW" dirty="0" smtClean="0"/>
              <a:t>Instruction cache miss: restart instruction fetch</a:t>
            </a:r>
          </a:p>
          <a:p>
            <a:pPr lvl="1"/>
            <a:r>
              <a:rPr lang="en-US" altLang="zh-TW" dirty="0" smtClean="0"/>
              <a:t>Data cache miss: complete data access</a:t>
            </a:r>
          </a:p>
          <a:p>
            <a:pPr lvl="1"/>
            <a:r>
              <a:rPr lang="en-US" altLang="zh-TW" dirty="0" smtClean="0"/>
              <a:t>The </a:t>
            </a:r>
            <a:r>
              <a:rPr lang="en-US" altLang="zh-TW" u="sng" dirty="0" smtClean="0"/>
              <a:t>time</a:t>
            </a:r>
            <a:r>
              <a:rPr lang="en-US" altLang="zh-TW" dirty="0" smtClean="0"/>
              <a:t> to service a cache miss is called </a:t>
            </a:r>
            <a:r>
              <a:rPr lang="en-US" altLang="zh-TW" i="1" dirty="0" smtClean="0">
                <a:solidFill>
                  <a:srgbClr val="FF0000"/>
                </a:solidFill>
              </a:rPr>
              <a:t>miss penalty</a:t>
            </a:r>
          </a:p>
          <a:p>
            <a:r>
              <a:rPr lang="en-US" altLang="zh-TW" dirty="0" smtClean="0"/>
              <a:t>Problem with direct mapped: poor </a:t>
            </a:r>
            <a:r>
              <a:rPr lang="en-US" altLang="zh-TW" dirty="0"/>
              <a:t>temporal </a:t>
            </a:r>
            <a:r>
              <a:rPr lang="en-US" altLang="zh-TW" dirty="0" smtClean="0"/>
              <a:t>locality</a:t>
            </a:r>
            <a:endParaRPr lang="en-US" altLang="zh-TW" dirty="0"/>
          </a:p>
          <a:p>
            <a:pPr lvl="1"/>
            <a:r>
              <a:rPr lang="en-US" altLang="zh-TW" dirty="0"/>
              <a:t>Many addresses may map to the same </a:t>
            </a:r>
            <a:r>
              <a:rPr lang="en-US" altLang="zh-TW" dirty="0" smtClean="0"/>
              <a:t>location in cache</a:t>
            </a:r>
            <a:endParaRPr lang="en-US" altLang="zh-TW" dirty="0"/>
          </a:p>
          <a:p>
            <a:pPr lvl="1"/>
            <a:r>
              <a:rPr lang="en-US" altLang="zh-TW" dirty="0"/>
              <a:t>The next time </a:t>
            </a:r>
            <a:r>
              <a:rPr lang="en-US" altLang="zh-TW" dirty="0" smtClean="0"/>
              <a:t>block A </a:t>
            </a:r>
            <a:r>
              <a:rPr lang="en-US" altLang="zh-TW" dirty="0"/>
              <a:t>is accessed, </a:t>
            </a:r>
            <a:r>
              <a:rPr lang="en-US" altLang="zh-TW" dirty="0" smtClean="0"/>
              <a:t>its entry may be replaced </a:t>
            </a:r>
            <a:r>
              <a:rPr lang="en-US" altLang="zh-TW" dirty="0"/>
              <a:t>by </a:t>
            </a:r>
            <a:r>
              <a:rPr lang="en-US" altLang="zh-TW" dirty="0" smtClean="0"/>
              <a:t>another block A’, even if other entries in cache are free</a:t>
            </a:r>
            <a:endParaRPr lang="en-US" altLang="zh-TW" dirty="0"/>
          </a:p>
          <a:p>
            <a:endParaRPr lang="en-AU" altLang="zh-TW" i="1" dirty="0" smtClean="0">
              <a:solidFill>
                <a:srgbClr val="FF0000"/>
              </a:solidFill>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16</a:t>
            </a:fld>
            <a:endParaRPr lang="zh-TW" altLang="zh-TW"/>
          </a:p>
        </p:txBody>
      </p:sp>
    </p:spTree>
    <p:extLst>
      <p:ext uri="{BB962C8B-B14F-4D97-AF65-F5344CB8AC3E}">
        <p14:creationId xmlns:p14="http://schemas.microsoft.com/office/powerpoint/2010/main" val="208356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2">
                                            <p:txEl>
                                              <p:pRg st="7" end="7"/>
                                            </p:txEl>
                                          </p:spTgt>
                                        </p:tgtEl>
                                        <p:attrNameLst>
                                          <p:attrName>style.visibility</p:attrName>
                                        </p:attrNameLst>
                                      </p:cBhvr>
                                      <p:to>
                                        <p:strVal val="visible"/>
                                      </p:to>
                                    </p:set>
                                    <p:animEffect transition="in" filter="fade">
                                      <p:cBhvr>
                                        <p:cTn id="7" dur="500"/>
                                        <p:tgtEl>
                                          <p:spTgt spid="32772">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2772">
                                            <p:txEl>
                                              <p:pRg st="8" end="8"/>
                                            </p:txEl>
                                          </p:spTgt>
                                        </p:tgtEl>
                                        <p:attrNameLst>
                                          <p:attrName>style.visibility</p:attrName>
                                        </p:attrNameLst>
                                      </p:cBhvr>
                                      <p:to>
                                        <p:strVal val="visible"/>
                                      </p:to>
                                    </p:set>
                                    <p:animEffect transition="in" filter="fade">
                                      <p:cBhvr>
                                        <p:cTn id="10" dur="500"/>
                                        <p:tgtEl>
                                          <p:spTgt spid="32772">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2772">
                                            <p:txEl>
                                              <p:pRg st="9" end="9"/>
                                            </p:txEl>
                                          </p:spTgt>
                                        </p:tgtEl>
                                        <p:attrNameLst>
                                          <p:attrName>style.visibility</p:attrName>
                                        </p:attrNameLst>
                                      </p:cBhvr>
                                      <p:to>
                                        <p:strVal val="visible"/>
                                      </p:to>
                                    </p:set>
                                    <p:animEffect transition="in" filter="fade">
                                      <p:cBhvr>
                                        <p:cTn id="13" dur="500"/>
                                        <p:tgtEl>
                                          <p:spTgt spid="3277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7"/>
          <p:cNvSpPr>
            <a:spLocks noGrp="1" noChangeArrowheads="1"/>
          </p:cNvSpPr>
          <p:nvPr>
            <p:ph type="title"/>
          </p:nvPr>
        </p:nvSpPr>
        <p:spPr/>
        <p:txBody>
          <a:bodyPr/>
          <a:lstStyle/>
          <a:p>
            <a:r>
              <a:rPr lang="en-US" altLang="zh-TW" dirty="0" smtClean="0"/>
              <a:t>Other Block Placement Policies</a:t>
            </a:r>
            <a:endParaRPr lang="en-AU" altLang="zh-TW" dirty="0" smtClean="0"/>
          </a:p>
        </p:txBody>
      </p:sp>
      <p:sp>
        <p:nvSpPr>
          <p:cNvPr id="20485" name="Rectangle 8"/>
          <p:cNvSpPr>
            <a:spLocks noGrp="1" noChangeArrowheads="1"/>
          </p:cNvSpPr>
          <p:nvPr>
            <p:ph type="body" idx="1"/>
          </p:nvPr>
        </p:nvSpPr>
        <p:spPr/>
        <p:txBody>
          <a:bodyPr/>
          <a:lstStyle/>
          <a:p>
            <a:pPr marL="0" indent="0">
              <a:buNone/>
            </a:pPr>
            <a:r>
              <a:rPr lang="en-US" altLang="zh-TW" dirty="0" smtClean="0"/>
              <a:t>Q1: Where can a block be placed in upper level (cache)?</a:t>
            </a:r>
          </a:p>
          <a:p>
            <a:r>
              <a:rPr lang="en-US" altLang="zh-TW" dirty="0" smtClean="0"/>
              <a:t>One fixed location: </a:t>
            </a:r>
            <a:r>
              <a:rPr lang="en-US" altLang="zh-TW" i="1" dirty="0" smtClean="0"/>
              <a:t>direct mapped</a:t>
            </a:r>
          </a:p>
          <a:p>
            <a:r>
              <a:rPr lang="en-US" altLang="zh-TW" dirty="0" smtClean="0">
                <a:solidFill>
                  <a:srgbClr val="FF0000"/>
                </a:solidFill>
              </a:rPr>
              <a:t>A few locations: </a:t>
            </a:r>
            <a:r>
              <a:rPr lang="en-US" altLang="zh-TW" i="1" dirty="0" smtClean="0">
                <a:solidFill>
                  <a:srgbClr val="FF0000"/>
                </a:solidFill>
              </a:rPr>
              <a:t>set associative</a:t>
            </a:r>
          </a:p>
          <a:p>
            <a:r>
              <a:rPr lang="en-US" altLang="zh-TW" dirty="0" smtClean="0">
                <a:solidFill>
                  <a:srgbClr val="FF0000"/>
                </a:solidFill>
              </a:rPr>
              <a:t>Anywhere: </a:t>
            </a:r>
            <a:r>
              <a:rPr lang="en-US" altLang="zh-TW" i="1" dirty="0" smtClean="0">
                <a:solidFill>
                  <a:srgbClr val="FF0000"/>
                </a:solidFill>
              </a:rPr>
              <a:t>fully associative</a:t>
            </a:r>
          </a:p>
          <a:p>
            <a:endParaRPr lang="en-US" altLang="zh-TW" dirty="0"/>
          </a:p>
          <a:p>
            <a:endParaRPr lang="en-US" altLang="zh-TW" dirty="0" smtClean="0"/>
          </a:p>
          <a:p>
            <a:endParaRPr lang="en-AU" altLang="zh-TW" dirty="0" smtClean="0"/>
          </a:p>
        </p:txBody>
      </p:sp>
      <p:pic>
        <p:nvPicPr>
          <p:cNvPr id="7" name="Picture 6" descr="f05-0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9" y="1916832"/>
            <a:ext cx="3600400" cy="411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4644008" y="3212976"/>
            <a:ext cx="905056" cy="461665"/>
          </a:xfrm>
          <a:prstGeom prst="rect">
            <a:avLst/>
          </a:prstGeom>
          <a:noFill/>
        </p:spPr>
        <p:txBody>
          <a:bodyPr wrap="none" rtlCol="0">
            <a:spAutoFit/>
          </a:bodyPr>
          <a:lstStyle/>
          <a:p>
            <a:pPr marL="0"/>
            <a:r>
              <a:rPr lang="en-US" altLang="zh-TW" dirty="0" smtClean="0">
                <a:latin typeface="+mn-lt"/>
              </a:rPr>
              <a:t>cache</a:t>
            </a:r>
            <a:endParaRPr lang="zh-TW" altLang="en-US" dirty="0">
              <a:latin typeface="+mn-lt"/>
            </a:endParaRPr>
          </a:p>
        </p:txBody>
      </p:sp>
      <p:sp>
        <p:nvSpPr>
          <p:cNvPr id="9" name="文字方塊 8"/>
          <p:cNvSpPr txBox="1"/>
          <p:nvPr/>
        </p:nvSpPr>
        <p:spPr>
          <a:xfrm>
            <a:off x="4067944" y="5199583"/>
            <a:ext cx="1239314" cy="461665"/>
          </a:xfrm>
          <a:prstGeom prst="rect">
            <a:avLst/>
          </a:prstGeom>
          <a:noFill/>
        </p:spPr>
        <p:txBody>
          <a:bodyPr wrap="none" rtlCol="0">
            <a:spAutoFit/>
          </a:bodyPr>
          <a:lstStyle/>
          <a:p>
            <a:pPr marL="0"/>
            <a:r>
              <a:rPr lang="en-US" altLang="zh-TW" dirty="0" smtClean="0">
                <a:latin typeface="+mn-lt"/>
              </a:rPr>
              <a:t>memory</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17</a:t>
            </a:fld>
            <a:endParaRPr lang="zh-TW" altLang="zh-TW"/>
          </a:p>
        </p:txBody>
      </p:sp>
    </p:spTree>
    <p:extLst>
      <p:ext uri="{BB962C8B-B14F-4D97-AF65-F5344CB8AC3E}">
        <p14:creationId xmlns:p14="http://schemas.microsoft.com/office/powerpoint/2010/main" val="5998589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4"/>
          <p:cNvSpPr>
            <a:spLocks noGrp="1" noChangeArrowheads="1"/>
          </p:cNvSpPr>
          <p:nvPr>
            <p:ph type="title"/>
          </p:nvPr>
        </p:nvSpPr>
        <p:spPr/>
        <p:txBody>
          <a:bodyPr/>
          <a:lstStyle/>
          <a:p>
            <a:r>
              <a:rPr lang="en-US" altLang="zh-TW" smtClean="0"/>
              <a:t>Associative Caches</a:t>
            </a:r>
            <a:endParaRPr lang="en-AU" altLang="zh-TW" smtClean="0"/>
          </a:p>
        </p:txBody>
      </p:sp>
      <p:sp>
        <p:nvSpPr>
          <p:cNvPr id="43012" name="Rectangle 5"/>
          <p:cNvSpPr>
            <a:spLocks noGrp="1" noChangeArrowheads="1"/>
          </p:cNvSpPr>
          <p:nvPr>
            <p:ph type="body" idx="1"/>
          </p:nvPr>
        </p:nvSpPr>
        <p:spPr/>
        <p:txBody>
          <a:bodyPr/>
          <a:lstStyle/>
          <a:p>
            <a:r>
              <a:rPr lang="en-US" altLang="zh-TW" dirty="0" smtClean="0"/>
              <a:t>Fully associative:</a:t>
            </a:r>
          </a:p>
          <a:p>
            <a:pPr lvl="1"/>
            <a:r>
              <a:rPr lang="en-US" altLang="zh-TW" dirty="0" smtClean="0"/>
              <a:t>Let a block to go in any cache entry </a:t>
            </a:r>
            <a:r>
              <a:rPr lang="en-US" altLang="zh-TW" dirty="0" smtClean="0">
                <a:sym typeface="Wingdings" panose="05000000000000000000" pitchFamily="2" charset="2"/>
              </a:rPr>
              <a:t> hard to be replaced</a:t>
            </a:r>
          </a:p>
          <a:p>
            <a:pPr lvl="2"/>
            <a:r>
              <a:rPr lang="en-US" altLang="zh-TW" dirty="0" smtClean="0">
                <a:sym typeface="Wingdings" panose="05000000000000000000" pitchFamily="2" charset="2"/>
              </a:rPr>
              <a:t>Replaced only when the cache is full</a:t>
            </a:r>
            <a:endParaRPr lang="en-US" altLang="zh-TW" dirty="0" smtClean="0"/>
          </a:p>
          <a:p>
            <a:pPr lvl="1"/>
            <a:r>
              <a:rPr lang="en-US" altLang="zh-TW" dirty="0" smtClean="0"/>
              <a:t>Cache identification: all entries are searched at once to find the block </a:t>
            </a:r>
            <a:r>
              <a:rPr lang="en-US" altLang="zh-TW" dirty="0" smtClean="0">
                <a:sym typeface="Wingdings" panose="05000000000000000000" pitchFamily="2" charset="2"/>
              </a:rPr>
              <a:t> a c</a:t>
            </a:r>
            <a:r>
              <a:rPr lang="en-US" altLang="zh-TW" dirty="0" smtClean="0"/>
              <a:t>omparator per entry (expensive)</a:t>
            </a:r>
          </a:p>
          <a:p>
            <a:r>
              <a:rPr lang="en-US" altLang="zh-TW" dirty="0" smtClean="0"/>
              <a:t>n-way set associative: (a compromise)</a:t>
            </a:r>
          </a:p>
          <a:p>
            <a:pPr lvl="1"/>
            <a:r>
              <a:rPr lang="en-US" altLang="zh-TW" dirty="0" smtClean="0"/>
              <a:t>Each set contains </a:t>
            </a:r>
            <a:r>
              <a:rPr lang="en-US" altLang="zh-TW" i="1" dirty="0" smtClean="0"/>
              <a:t>n</a:t>
            </a:r>
            <a:r>
              <a:rPr lang="en-US" altLang="zh-TW" dirty="0" smtClean="0"/>
              <a:t> entries and a given block can go to any entries in a set </a:t>
            </a:r>
            <a:r>
              <a:rPr lang="en-US" altLang="zh-TW" dirty="0" smtClean="0">
                <a:sym typeface="Wingdings" panose="05000000000000000000" pitchFamily="2" charset="2"/>
              </a:rPr>
              <a:t> fewer locations to place</a:t>
            </a:r>
            <a:endParaRPr lang="en-AU" altLang="zh-TW" dirty="0" smtClean="0"/>
          </a:p>
          <a:p>
            <a:pPr lvl="1"/>
            <a:r>
              <a:rPr lang="en-US" altLang="zh-TW" dirty="0" smtClean="0"/>
              <a:t>Cache identification: </a:t>
            </a:r>
          </a:p>
          <a:p>
            <a:pPr lvl="2"/>
            <a:r>
              <a:rPr lang="en-US" altLang="zh-TW" dirty="0"/>
              <a:t>Block address determines which </a:t>
            </a:r>
            <a:r>
              <a:rPr lang="en-US" altLang="zh-TW" dirty="0" smtClean="0"/>
              <a:t>set: </a:t>
            </a:r>
            <a:br>
              <a:rPr lang="en-US" altLang="zh-TW" dirty="0" smtClean="0"/>
            </a:br>
            <a:r>
              <a:rPr lang="en-US" altLang="zh-TW" dirty="0" smtClean="0"/>
              <a:t>(</a:t>
            </a:r>
            <a:r>
              <a:rPr lang="en-US" altLang="zh-TW" dirty="0"/>
              <a:t>Block number) modulo (#Sets in cache)</a:t>
            </a:r>
          </a:p>
          <a:p>
            <a:pPr lvl="2"/>
            <a:r>
              <a:rPr lang="en-US" altLang="zh-TW" dirty="0" smtClean="0"/>
              <a:t>Search all entries in a given set at once </a:t>
            </a:r>
            <a:r>
              <a:rPr lang="en-US" altLang="zh-TW" dirty="0" smtClean="0">
                <a:sym typeface="Wingdings" panose="05000000000000000000" pitchFamily="2" charset="2"/>
              </a:rPr>
              <a:t> </a:t>
            </a:r>
            <a:r>
              <a:rPr lang="en-US" altLang="zh-TW" i="1" dirty="0" smtClean="0"/>
              <a:t>n</a:t>
            </a:r>
            <a:r>
              <a:rPr lang="en-US" altLang="zh-TW" dirty="0" smtClean="0"/>
              <a:t> comparators (less expensive)</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18</a:t>
            </a:fld>
            <a:endParaRPr lang="zh-TW" altLang="zh-TW"/>
          </a:p>
        </p:txBody>
      </p:sp>
    </p:spTree>
    <p:extLst>
      <p:ext uri="{BB962C8B-B14F-4D97-AF65-F5344CB8AC3E}">
        <p14:creationId xmlns:p14="http://schemas.microsoft.com/office/powerpoint/2010/main" val="165171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2">
                                            <p:txEl>
                                              <p:pRg st="4" end="4"/>
                                            </p:txEl>
                                          </p:spTgt>
                                        </p:tgtEl>
                                        <p:attrNameLst>
                                          <p:attrName>style.visibility</p:attrName>
                                        </p:attrNameLst>
                                      </p:cBhvr>
                                      <p:to>
                                        <p:strVal val="visible"/>
                                      </p:to>
                                    </p:set>
                                    <p:animEffect transition="in" filter="fade">
                                      <p:cBhvr>
                                        <p:cTn id="7" dur="500"/>
                                        <p:tgtEl>
                                          <p:spTgt spid="4301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3012">
                                            <p:txEl>
                                              <p:pRg st="5" end="5"/>
                                            </p:txEl>
                                          </p:spTgt>
                                        </p:tgtEl>
                                        <p:attrNameLst>
                                          <p:attrName>style.visibility</p:attrName>
                                        </p:attrNameLst>
                                      </p:cBhvr>
                                      <p:to>
                                        <p:strVal val="visible"/>
                                      </p:to>
                                    </p:set>
                                    <p:animEffect transition="in" filter="fade">
                                      <p:cBhvr>
                                        <p:cTn id="10" dur="500"/>
                                        <p:tgtEl>
                                          <p:spTgt spid="43012">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3012">
                                            <p:txEl>
                                              <p:pRg st="6" end="6"/>
                                            </p:txEl>
                                          </p:spTgt>
                                        </p:tgtEl>
                                        <p:attrNameLst>
                                          <p:attrName>style.visibility</p:attrName>
                                        </p:attrNameLst>
                                      </p:cBhvr>
                                      <p:to>
                                        <p:strVal val="visible"/>
                                      </p:to>
                                    </p:set>
                                    <p:animEffect transition="in" filter="fade">
                                      <p:cBhvr>
                                        <p:cTn id="13" dur="500"/>
                                        <p:tgtEl>
                                          <p:spTgt spid="43012">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3012">
                                            <p:txEl>
                                              <p:pRg st="8" end="8"/>
                                            </p:txEl>
                                          </p:spTgt>
                                        </p:tgtEl>
                                        <p:attrNameLst>
                                          <p:attrName>style.visibility</p:attrName>
                                        </p:attrNameLst>
                                      </p:cBhvr>
                                      <p:to>
                                        <p:strVal val="visible"/>
                                      </p:to>
                                    </p:set>
                                    <p:animEffect transition="in" filter="fade">
                                      <p:cBhvr>
                                        <p:cTn id="16" dur="500"/>
                                        <p:tgtEl>
                                          <p:spTgt spid="43012">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3012">
                                            <p:txEl>
                                              <p:pRg st="7" end="7"/>
                                            </p:txEl>
                                          </p:spTgt>
                                        </p:tgtEl>
                                        <p:attrNameLst>
                                          <p:attrName>style.visibility</p:attrName>
                                        </p:attrNameLst>
                                      </p:cBhvr>
                                      <p:to>
                                        <p:strVal val="visible"/>
                                      </p:to>
                                    </p:set>
                                    <p:animEffect transition="in" filter="fade">
                                      <p:cBhvr>
                                        <p:cTn id="19" dur="500"/>
                                        <p:tgtEl>
                                          <p:spTgt spid="430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Introduction to memory hierarchy (Sec. 5.1)</a:t>
            </a:r>
          </a:p>
          <a:p>
            <a:r>
              <a:rPr lang="en-US" altLang="zh-TW" dirty="0" smtClean="0"/>
              <a:t>Memory technologies</a:t>
            </a:r>
            <a:r>
              <a:rPr lang="zh-TW" altLang="en-US" dirty="0" smtClean="0"/>
              <a:t> </a:t>
            </a:r>
            <a:r>
              <a:rPr lang="en-US" altLang="zh-TW" dirty="0" smtClean="0"/>
              <a:t>(Sec. 5.2,</a:t>
            </a:r>
            <a:r>
              <a:rPr lang="zh-TW" altLang="en-US" dirty="0" smtClean="0"/>
              <a:t> </a:t>
            </a:r>
            <a:r>
              <a:rPr lang="en-US" altLang="zh-TW" dirty="0" smtClean="0"/>
              <a:t>5.5)</a:t>
            </a:r>
          </a:p>
          <a:p>
            <a:r>
              <a:rPr lang="en-US" altLang="zh-TW" dirty="0" smtClean="0">
                <a:solidFill>
                  <a:srgbClr val="FF0000"/>
                </a:solidFill>
              </a:rPr>
              <a:t>Caches (Sec. 5.3, 5.4, 5.9)</a:t>
            </a:r>
          </a:p>
          <a:p>
            <a:pPr lvl="1"/>
            <a:r>
              <a:rPr lang="en-US" altLang="zh-TW" dirty="0">
                <a:solidFill>
                  <a:srgbClr val="FF0000"/>
                </a:solidFill>
              </a:rPr>
              <a:t>Basic organization and design alternatives (Sec. 5.3)</a:t>
            </a:r>
          </a:p>
          <a:p>
            <a:pPr lvl="1"/>
            <a:r>
              <a:rPr lang="en-US" altLang="zh-TW" dirty="0"/>
              <a:t>Performance and design tradeoffs (Sec. 5.4)</a:t>
            </a:r>
          </a:p>
          <a:p>
            <a:pPr lvl="1"/>
            <a:r>
              <a:rPr lang="en-US" altLang="zh-TW" dirty="0"/>
              <a:t>Cache controller (Sec. 5.9)</a:t>
            </a:r>
          </a:p>
          <a:p>
            <a:r>
              <a:rPr lang="en-US" altLang="zh-TW" dirty="0" smtClean="0"/>
              <a:t>Virtual </a:t>
            </a:r>
            <a:r>
              <a:rPr lang="en-US" altLang="zh-TW" dirty="0"/>
              <a:t>memory (Sec. 5.7)</a:t>
            </a:r>
          </a:p>
          <a:p>
            <a:r>
              <a:rPr lang="en-US" altLang="zh-TW" dirty="0" smtClean="0"/>
              <a:t>Framework for memory hierarchy (Sec. 5.8)</a:t>
            </a:r>
          </a:p>
          <a:p>
            <a:r>
              <a:rPr lang="en-US" altLang="zh-TW" dirty="0"/>
              <a:t>Virtual machines </a:t>
            </a:r>
            <a:r>
              <a:rPr lang="en-US" altLang="zh-TW" dirty="0" smtClean="0"/>
              <a:t>(</a:t>
            </a:r>
            <a:r>
              <a:rPr lang="en-US" altLang="zh-TW" dirty="0"/>
              <a:t>Sec. </a:t>
            </a:r>
            <a:r>
              <a:rPr lang="en-US" altLang="zh-TW" dirty="0" smtClean="0"/>
              <a:t>5.6)</a:t>
            </a:r>
            <a:endParaRPr lang="en-US" altLang="zh-TW" dirty="0"/>
          </a:p>
          <a:p>
            <a:r>
              <a:rPr lang="en-US" altLang="zh-TW" dirty="0" smtClean="0">
                <a:solidFill>
                  <a:schemeClr val="bg1">
                    <a:lumMod val="65000"/>
                  </a:schemeClr>
                </a:solidFill>
              </a:rPr>
              <a:t>Parallelism and memory hierarchies (Sec. 5.10, 5.11)</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a:t>
            </a:fld>
            <a:endParaRPr lang="zh-TW" altLang="zh-TW"/>
          </a:p>
        </p:txBody>
      </p:sp>
    </p:spTree>
    <p:extLst>
      <p:ext uri="{BB962C8B-B14F-4D97-AF65-F5344CB8AC3E}">
        <p14:creationId xmlns:p14="http://schemas.microsoft.com/office/powerpoint/2010/main" val="39530560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5" name="Picture 5" descr="f05-13-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88" y="1268760"/>
            <a:ext cx="8706392" cy="3600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2"/>
          <p:cNvSpPr>
            <a:spLocks noGrp="1" noChangeArrowheads="1"/>
          </p:cNvSpPr>
          <p:nvPr>
            <p:ph type="title"/>
          </p:nvPr>
        </p:nvSpPr>
        <p:spPr/>
        <p:txBody>
          <a:bodyPr/>
          <a:lstStyle/>
          <a:p>
            <a:pPr eaLnBrk="1" hangingPunct="1"/>
            <a:r>
              <a:rPr lang="en-US" altLang="zh-TW" smtClean="0"/>
              <a:t>Associative Cache Example</a:t>
            </a:r>
            <a:endParaRPr lang="en-AU" altLang="zh-TW" smtClean="0">
              <a:ea typeface="新細明體" panose="02020500000000000000" pitchFamily="18" charset="-120"/>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19</a:t>
            </a:fld>
            <a:endParaRPr lang="zh-TW" altLang="zh-TW"/>
          </a:p>
        </p:txBody>
      </p:sp>
      <p:sp>
        <p:nvSpPr>
          <p:cNvPr id="3" name="圓角矩形 2"/>
          <p:cNvSpPr/>
          <p:nvPr/>
        </p:nvSpPr>
        <p:spPr bwMode="auto">
          <a:xfrm>
            <a:off x="7020272" y="5013176"/>
            <a:ext cx="1944216" cy="1008112"/>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1800" dirty="0" smtClean="0">
                <a:latin typeface="+mj-lt"/>
              </a:rPr>
              <a:t>Data R/W only </a:t>
            </a:r>
            <a:r>
              <a:rPr lang="en-US" altLang="zh-TW" sz="1800" u="sng" dirty="0" smtClean="0">
                <a:latin typeface="+mj-lt"/>
              </a:rPr>
              <a:t>after</a:t>
            </a:r>
            <a:r>
              <a:rPr lang="en-US" altLang="zh-TW" sz="1800" dirty="0" smtClean="0">
                <a:latin typeface="+mj-lt"/>
              </a:rPr>
              <a:t> tag search &amp; hit/miss </a:t>
            </a:r>
            <a:r>
              <a:rPr lang="en-US" altLang="zh-TW" sz="1800" dirty="0">
                <a:latin typeface="+mj-lt"/>
              </a:rPr>
              <a:t>decision</a:t>
            </a:r>
            <a:endParaRPr lang="zh-TW" altLang="en-US" sz="1800" i="1" dirty="0">
              <a:latin typeface="+mj-lt"/>
            </a:endParaRPr>
          </a:p>
        </p:txBody>
      </p:sp>
      <p:sp>
        <p:nvSpPr>
          <p:cNvPr id="6" name="圓角矩形 5"/>
          <p:cNvSpPr/>
          <p:nvPr/>
        </p:nvSpPr>
        <p:spPr bwMode="auto">
          <a:xfrm>
            <a:off x="827584" y="5013176"/>
            <a:ext cx="1944216" cy="1008112"/>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1800" dirty="0" smtClean="0">
                <a:latin typeface="+mj-lt"/>
              </a:rPr>
              <a:t>Data R/W and tag search at the same time</a:t>
            </a:r>
            <a:endParaRPr lang="zh-TW" altLang="en-US" sz="1800" i="1" dirty="0">
              <a:latin typeface="+mj-lt"/>
            </a:endParaRPr>
          </a:p>
        </p:txBody>
      </p:sp>
      <p:sp>
        <p:nvSpPr>
          <p:cNvPr id="4" name="文字方塊 3"/>
          <p:cNvSpPr txBox="1"/>
          <p:nvPr/>
        </p:nvSpPr>
        <p:spPr>
          <a:xfrm>
            <a:off x="3918240" y="5661248"/>
            <a:ext cx="1229824" cy="461665"/>
          </a:xfrm>
          <a:prstGeom prst="rect">
            <a:avLst/>
          </a:prstGeom>
          <a:noFill/>
        </p:spPr>
        <p:txBody>
          <a:bodyPr wrap="none" rtlCol="0">
            <a:spAutoFit/>
          </a:bodyPr>
          <a:lstStyle/>
          <a:p>
            <a:pPr marL="0"/>
            <a:r>
              <a:rPr lang="en-US" altLang="zh-TW" dirty="0" smtClean="0">
                <a:latin typeface="+mn-lt"/>
              </a:rPr>
              <a:t>Fig. 5.14</a:t>
            </a:r>
            <a:endParaRPr lang="zh-TW" altLang="en-US" dirty="0">
              <a:latin typeface="+mn-lt"/>
            </a:endParaRPr>
          </a:p>
        </p:txBody>
      </p:sp>
    </p:spTree>
    <p:extLst>
      <p:ext uri="{BB962C8B-B14F-4D97-AF65-F5344CB8AC3E}">
        <p14:creationId xmlns:p14="http://schemas.microsoft.com/office/powerpoint/2010/main" val="184559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5"/>
          <p:cNvSpPr>
            <a:spLocks noGrp="1" noChangeArrowheads="1"/>
          </p:cNvSpPr>
          <p:nvPr>
            <p:ph type="title"/>
          </p:nvPr>
        </p:nvSpPr>
        <p:spPr/>
        <p:txBody>
          <a:bodyPr/>
          <a:lstStyle/>
          <a:p>
            <a:pPr eaLnBrk="1" hangingPunct="1"/>
            <a:r>
              <a:rPr lang="en-US" altLang="zh-TW" smtClean="0"/>
              <a:t>Spectrum of Associativity</a:t>
            </a:r>
            <a:endParaRPr lang="en-AU" altLang="zh-TW" smtClean="0">
              <a:ea typeface="新細明體" panose="02020500000000000000" pitchFamily="18" charset="-120"/>
            </a:endParaRPr>
          </a:p>
        </p:txBody>
      </p:sp>
      <p:sp>
        <p:nvSpPr>
          <p:cNvPr id="45060" name="Rectangle 6"/>
          <p:cNvSpPr>
            <a:spLocks noGrp="1" noChangeArrowheads="1"/>
          </p:cNvSpPr>
          <p:nvPr>
            <p:ph type="body" idx="1"/>
          </p:nvPr>
        </p:nvSpPr>
        <p:spPr/>
        <p:txBody>
          <a:bodyPr/>
          <a:lstStyle/>
          <a:p>
            <a:pPr eaLnBrk="1" hangingPunct="1"/>
            <a:r>
              <a:rPr lang="en-US" altLang="zh-TW" dirty="0" smtClean="0"/>
              <a:t>For a cache </a:t>
            </a:r>
            <a:br>
              <a:rPr lang="en-US" altLang="zh-TW" dirty="0" smtClean="0"/>
            </a:br>
            <a:r>
              <a:rPr lang="en-US" altLang="zh-TW" dirty="0" smtClean="0"/>
              <a:t>with 8 entries</a:t>
            </a:r>
            <a:endParaRPr lang="en-AU" altLang="zh-TW" dirty="0" smtClean="0">
              <a:ea typeface="新細明體" panose="02020500000000000000" pitchFamily="18" charset="-120"/>
            </a:endParaRPr>
          </a:p>
        </p:txBody>
      </p:sp>
      <p:pic>
        <p:nvPicPr>
          <p:cNvPr id="45061" name="Picture 7" descr="f05-14-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55776" y="1140439"/>
            <a:ext cx="6336836" cy="4955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1"/>
          </p:nvPr>
        </p:nvSpPr>
        <p:spPr/>
        <p:txBody>
          <a:bodyPr/>
          <a:lstStyle/>
          <a:p>
            <a:fld id="{0EF8A0A4-1A2F-4B89-B3C7-02C31CE3A532}" type="slidenum">
              <a:rPr lang="zh-TW" altLang="en-US" smtClean="0"/>
              <a:pPr/>
              <a:t>20</a:t>
            </a:fld>
            <a:endParaRPr lang="zh-TW" altLang="zh-TW"/>
          </a:p>
        </p:txBody>
      </p:sp>
      <p:sp>
        <p:nvSpPr>
          <p:cNvPr id="3" name="文字方塊 2"/>
          <p:cNvSpPr txBox="1"/>
          <p:nvPr/>
        </p:nvSpPr>
        <p:spPr>
          <a:xfrm>
            <a:off x="406400" y="5589240"/>
            <a:ext cx="1229824" cy="461665"/>
          </a:xfrm>
          <a:prstGeom prst="rect">
            <a:avLst/>
          </a:prstGeom>
          <a:noFill/>
        </p:spPr>
        <p:txBody>
          <a:bodyPr wrap="none" rtlCol="0">
            <a:spAutoFit/>
          </a:bodyPr>
          <a:lstStyle/>
          <a:p>
            <a:pPr marL="0"/>
            <a:r>
              <a:rPr lang="en-US" altLang="zh-TW" dirty="0" smtClean="0">
                <a:latin typeface="+mn-lt"/>
              </a:rPr>
              <a:t>Fig. 5.15</a:t>
            </a:r>
            <a:endParaRPr lang="zh-TW" altLang="en-US" dirty="0">
              <a:latin typeface="+mn-lt"/>
            </a:endParaRPr>
          </a:p>
        </p:txBody>
      </p:sp>
    </p:spTree>
    <p:extLst>
      <p:ext uri="{BB962C8B-B14F-4D97-AF65-F5344CB8AC3E}">
        <p14:creationId xmlns:p14="http://schemas.microsoft.com/office/powerpoint/2010/main" val="38864757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64"/>
          <p:cNvSpPr>
            <a:spLocks noGrp="1" noChangeArrowheads="1"/>
          </p:cNvSpPr>
          <p:nvPr>
            <p:ph type="title"/>
          </p:nvPr>
        </p:nvSpPr>
        <p:spPr/>
        <p:txBody>
          <a:bodyPr/>
          <a:lstStyle/>
          <a:p>
            <a:r>
              <a:rPr lang="en-US" altLang="zh-TW" smtClean="0"/>
              <a:t>Associativity Example</a:t>
            </a:r>
            <a:endParaRPr lang="en-AU" altLang="zh-TW" smtClean="0"/>
          </a:p>
        </p:txBody>
      </p:sp>
      <p:sp>
        <p:nvSpPr>
          <p:cNvPr id="46084" name="Rectangle 65"/>
          <p:cNvSpPr>
            <a:spLocks noGrp="1" noChangeArrowheads="1"/>
          </p:cNvSpPr>
          <p:nvPr>
            <p:ph type="body" idx="1"/>
          </p:nvPr>
        </p:nvSpPr>
        <p:spPr/>
        <p:txBody>
          <a:bodyPr/>
          <a:lstStyle/>
          <a:p>
            <a:r>
              <a:rPr lang="en-US" altLang="zh-TW" dirty="0" smtClean="0"/>
              <a:t>Compare 4-block caches</a:t>
            </a:r>
          </a:p>
          <a:p>
            <a:pPr lvl="1"/>
            <a:r>
              <a:rPr lang="en-US" altLang="zh-TW" dirty="0" smtClean="0"/>
              <a:t>Direct mapped, 2-way set associative, fully associative</a:t>
            </a:r>
          </a:p>
          <a:p>
            <a:pPr lvl="1"/>
            <a:r>
              <a:rPr lang="en-US" altLang="zh-TW" dirty="0" smtClean="0"/>
              <a:t>Block access sequence: 0, 8, 0, 6, 8</a:t>
            </a:r>
          </a:p>
          <a:p>
            <a:r>
              <a:rPr lang="en-US" altLang="zh-TW" dirty="0" smtClean="0"/>
              <a:t>Direct mapped:</a:t>
            </a:r>
          </a:p>
        </p:txBody>
      </p:sp>
      <p:graphicFrame>
        <p:nvGraphicFramePr>
          <p:cNvPr id="304132" name="Group 4"/>
          <p:cNvGraphicFramePr>
            <a:graphicFrameLocks noGrp="1"/>
          </p:cNvGraphicFramePr>
          <p:nvPr>
            <p:extLst>
              <p:ext uri="{D42A27DB-BD31-4B8C-83A1-F6EECF244321}">
                <p14:modId xmlns:p14="http://schemas.microsoft.com/office/powerpoint/2010/main" val="1130697120"/>
              </p:ext>
            </p:extLst>
          </p:nvPr>
        </p:nvGraphicFramePr>
        <p:xfrm>
          <a:off x="611560" y="2924154"/>
          <a:ext cx="7848871" cy="2449062"/>
        </p:xfrm>
        <a:graphic>
          <a:graphicData uri="http://schemas.openxmlformats.org/drawingml/2006/table">
            <a:tbl>
              <a:tblPr/>
              <a:tblGrid>
                <a:gridCol w="1120248">
                  <a:extLst>
                    <a:ext uri="{9D8B030D-6E8A-4147-A177-3AD203B41FA5}">
                      <a16:colId xmlns:a16="http://schemas.microsoft.com/office/drawing/2014/main" val="20000"/>
                    </a:ext>
                  </a:extLst>
                </a:gridCol>
                <a:gridCol w="1123816">
                  <a:extLst>
                    <a:ext uri="{9D8B030D-6E8A-4147-A177-3AD203B41FA5}">
                      <a16:colId xmlns:a16="http://schemas.microsoft.com/office/drawing/2014/main" val="20001"/>
                    </a:ext>
                  </a:extLst>
                </a:gridCol>
                <a:gridCol w="1120248">
                  <a:extLst>
                    <a:ext uri="{9D8B030D-6E8A-4147-A177-3AD203B41FA5}">
                      <a16:colId xmlns:a16="http://schemas.microsoft.com/office/drawing/2014/main" val="20002"/>
                    </a:ext>
                  </a:extLst>
                </a:gridCol>
                <a:gridCol w="1120248">
                  <a:extLst>
                    <a:ext uri="{9D8B030D-6E8A-4147-A177-3AD203B41FA5}">
                      <a16:colId xmlns:a16="http://schemas.microsoft.com/office/drawing/2014/main" val="20003"/>
                    </a:ext>
                  </a:extLst>
                </a:gridCol>
                <a:gridCol w="1122031">
                  <a:extLst>
                    <a:ext uri="{9D8B030D-6E8A-4147-A177-3AD203B41FA5}">
                      <a16:colId xmlns:a16="http://schemas.microsoft.com/office/drawing/2014/main" val="20004"/>
                    </a:ext>
                  </a:extLst>
                </a:gridCol>
                <a:gridCol w="1122032">
                  <a:extLst>
                    <a:ext uri="{9D8B030D-6E8A-4147-A177-3AD203B41FA5}">
                      <a16:colId xmlns:a16="http://schemas.microsoft.com/office/drawing/2014/main" val="20005"/>
                    </a:ext>
                  </a:extLst>
                </a:gridCol>
                <a:gridCol w="1120248">
                  <a:extLst>
                    <a:ext uri="{9D8B030D-6E8A-4147-A177-3AD203B41FA5}">
                      <a16:colId xmlns:a16="http://schemas.microsoft.com/office/drawing/2014/main" val="20006"/>
                    </a:ext>
                  </a:extLst>
                </a:gridCol>
              </a:tblGrid>
              <a:tr h="349866">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Block address</a:t>
                      </a:r>
                      <a:endParaRPr kumimoji="0" lang="en-AU" sz="2000" b="0" i="0" u="none" strike="noStrike" cap="none" normalizeH="0" baseline="0" dirty="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Cache index</a:t>
                      </a:r>
                      <a:endParaRPr kumimoji="0" lang="en-AU" sz="2000" b="0" i="0" u="none" strike="noStrike" cap="none" normalizeH="0" baseline="0" dirty="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Hit/miss</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Cache content after access</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49866">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smtClean="0">
                          <a:ln>
                            <a:noFill/>
                          </a:ln>
                          <a:solidFill>
                            <a:schemeClr val="tx1"/>
                          </a:solidFill>
                          <a:effectLst/>
                          <a:latin typeface="+mn-lt"/>
                        </a:rPr>
                        <a:t>Blk</a:t>
                      </a:r>
                      <a:r>
                        <a:rPr kumimoji="0" lang="en-US" sz="2000" b="0" i="0" u="none" strike="noStrike" cap="none" normalizeH="0" baseline="0" dirty="0" smtClean="0">
                          <a:ln>
                            <a:noFill/>
                          </a:ln>
                          <a:solidFill>
                            <a:schemeClr val="tx1"/>
                          </a:solidFill>
                          <a:effectLst/>
                          <a:latin typeface="+mn-lt"/>
                        </a:rPr>
                        <a:t> 0</a:t>
                      </a:r>
                      <a:endParaRPr kumimoji="0" lang="en-AU" sz="2000" b="0" i="0" u="none" strike="noStrike" cap="none" normalizeH="0" baseline="0" dirty="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smtClean="0">
                          <a:ln>
                            <a:noFill/>
                          </a:ln>
                          <a:solidFill>
                            <a:schemeClr val="tx1"/>
                          </a:solidFill>
                          <a:effectLst/>
                          <a:latin typeface="+mn-lt"/>
                        </a:rPr>
                        <a:t>Blk</a:t>
                      </a:r>
                      <a:r>
                        <a:rPr kumimoji="0" lang="en-US" sz="2000" b="0" i="0" u="none" strike="noStrike" cap="none" normalizeH="0" baseline="0" dirty="0" smtClean="0">
                          <a:ln>
                            <a:noFill/>
                          </a:ln>
                          <a:solidFill>
                            <a:schemeClr val="tx1"/>
                          </a:solidFill>
                          <a:effectLst/>
                          <a:latin typeface="+mn-lt"/>
                        </a:rPr>
                        <a:t> 1</a:t>
                      </a:r>
                      <a:endParaRPr kumimoji="0" lang="en-AU" sz="2000" b="0" i="0" u="none" strike="noStrike" cap="none" normalizeH="0" baseline="0" dirty="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smtClean="0">
                          <a:ln>
                            <a:noFill/>
                          </a:ln>
                          <a:solidFill>
                            <a:schemeClr val="tx1"/>
                          </a:solidFill>
                          <a:effectLst/>
                          <a:latin typeface="+mn-lt"/>
                        </a:rPr>
                        <a:t>Blk</a:t>
                      </a:r>
                      <a:r>
                        <a:rPr kumimoji="0" lang="en-US" sz="2000" b="0" i="0" u="none" strike="noStrike" cap="none" normalizeH="0" baseline="0" dirty="0" smtClean="0">
                          <a:ln>
                            <a:noFill/>
                          </a:ln>
                          <a:solidFill>
                            <a:schemeClr val="tx1"/>
                          </a:solidFill>
                          <a:effectLst/>
                          <a:latin typeface="+mn-lt"/>
                        </a:rPr>
                        <a:t> 2</a:t>
                      </a:r>
                      <a:endParaRPr kumimoji="0" lang="en-AU" sz="2000" b="0" i="0" u="none" strike="noStrike" cap="none" normalizeH="0" baseline="0" dirty="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smtClean="0">
                          <a:ln>
                            <a:noFill/>
                          </a:ln>
                          <a:solidFill>
                            <a:schemeClr val="tx1"/>
                          </a:solidFill>
                          <a:effectLst/>
                          <a:latin typeface="+mn-lt"/>
                        </a:rPr>
                        <a:t>Blk</a:t>
                      </a:r>
                      <a:r>
                        <a:rPr kumimoji="0" lang="en-US" sz="2000" b="0" i="0" u="none" strike="noStrike" cap="none" normalizeH="0" baseline="0" dirty="0" smtClean="0">
                          <a:ln>
                            <a:noFill/>
                          </a:ln>
                          <a:solidFill>
                            <a:schemeClr val="tx1"/>
                          </a:solidFill>
                          <a:effectLst/>
                          <a:latin typeface="+mn-lt"/>
                        </a:rPr>
                        <a:t> 3</a:t>
                      </a:r>
                      <a:endParaRPr kumimoji="0" lang="en-AU" sz="2000" b="0" i="0" u="none" strike="noStrike" cap="none" normalizeH="0" baseline="0" dirty="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86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0</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0</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miss</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rgbClr val="FF0000"/>
                          </a:solidFill>
                          <a:effectLst/>
                          <a:latin typeface="+mn-lt"/>
                        </a:rPr>
                        <a:t>Mem[0]</a:t>
                      </a:r>
                      <a:endParaRPr kumimoji="0" lang="en-AU" sz="2000" b="1" i="0" u="none" strike="noStrike" cap="none" normalizeH="0" baseline="0" dirty="0" smtClean="0">
                        <a:ln>
                          <a:noFill/>
                        </a:ln>
                        <a:solidFill>
                          <a:srgbClr val="FF0000"/>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86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8</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0</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miss</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rgbClr val="FF0000"/>
                          </a:solidFill>
                          <a:effectLst/>
                          <a:latin typeface="+mn-lt"/>
                        </a:rPr>
                        <a:t>Mem[8]</a:t>
                      </a:r>
                      <a:endParaRPr kumimoji="0" lang="en-AU" sz="2000" b="1" i="0" u="none" strike="noStrike" cap="none" normalizeH="0" baseline="0" smtClean="0">
                        <a:ln>
                          <a:noFill/>
                        </a:ln>
                        <a:solidFill>
                          <a:srgbClr val="FF0000"/>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86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0</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0</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miss</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rgbClr val="FF0000"/>
                          </a:solidFill>
                          <a:effectLst/>
                          <a:latin typeface="+mn-lt"/>
                        </a:rPr>
                        <a:t>Mem[0]</a:t>
                      </a:r>
                      <a:endParaRPr kumimoji="0" lang="en-AU" sz="2000" b="1" i="0" u="none" strike="noStrike" cap="none" normalizeH="0" baseline="0" smtClean="0">
                        <a:ln>
                          <a:noFill/>
                        </a:ln>
                        <a:solidFill>
                          <a:srgbClr val="FF0000"/>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986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6</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2</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miss</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Mem[0]</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smtClean="0">
                          <a:ln>
                            <a:noFill/>
                          </a:ln>
                          <a:solidFill>
                            <a:srgbClr val="FF0000"/>
                          </a:solidFill>
                          <a:effectLst/>
                          <a:latin typeface="+mn-lt"/>
                        </a:rPr>
                        <a:t>Mem[6]</a:t>
                      </a:r>
                      <a:endParaRPr kumimoji="0" lang="en-AU" sz="2000" b="1" i="0" u="none" strike="noStrike" cap="none" normalizeH="0" baseline="0" dirty="0" smtClean="0">
                        <a:ln>
                          <a:noFill/>
                        </a:ln>
                        <a:solidFill>
                          <a:srgbClr val="FF0000"/>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86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8</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0</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miss</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rgbClr val="FF0000"/>
                          </a:solidFill>
                          <a:effectLst/>
                          <a:latin typeface="+mn-lt"/>
                        </a:rPr>
                        <a:t>Mem[8]</a:t>
                      </a:r>
                      <a:endParaRPr kumimoji="0" lang="en-AU" sz="2000" b="1" i="0" u="none" strike="noStrike" cap="none" normalizeH="0" baseline="0" smtClean="0">
                        <a:ln>
                          <a:noFill/>
                        </a:ln>
                        <a:solidFill>
                          <a:srgbClr val="FF0000"/>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mn-lt"/>
                        </a:rPr>
                        <a:t>Mem[6]</a:t>
                      </a:r>
                      <a:endParaRPr kumimoji="0" lang="en-AU" sz="20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投影片編號版面配置區 1"/>
          <p:cNvSpPr>
            <a:spLocks noGrp="1"/>
          </p:cNvSpPr>
          <p:nvPr>
            <p:ph type="sldNum" sz="quarter" idx="11"/>
          </p:nvPr>
        </p:nvSpPr>
        <p:spPr/>
        <p:txBody>
          <a:bodyPr/>
          <a:lstStyle/>
          <a:p>
            <a:fld id="{0EF8A0A4-1A2F-4B89-B3C7-02C31CE3A532}" type="slidenum">
              <a:rPr lang="zh-TW" altLang="en-US" smtClean="0"/>
              <a:pPr/>
              <a:t>21</a:t>
            </a:fld>
            <a:endParaRPr lang="zh-TW" altLang="zh-TW"/>
          </a:p>
        </p:txBody>
      </p:sp>
      <p:sp>
        <p:nvSpPr>
          <p:cNvPr id="6" name="直線圖說文字 1 5"/>
          <p:cNvSpPr/>
          <p:nvPr/>
        </p:nvSpPr>
        <p:spPr bwMode="auto">
          <a:xfrm>
            <a:off x="6171332" y="5488716"/>
            <a:ext cx="1512168" cy="600790"/>
          </a:xfrm>
          <a:prstGeom prst="borderCallout1">
            <a:avLst>
              <a:gd name="adj1" fmla="val 48597"/>
              <a:gd name="adj2" fmla="val 970"/>
              <a:gd name="adj3" fmla="val -49850"/>
              <a:gd name="adj4" fmla="val -34844"/>
            </a:avLst>
          </a:prstGeom>
          <a:solidFill>
            <a:srgbClr val="99FF99"/>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1800" dirty="0" smtClean="0">
                <a:latin typeface="+mj-lt"/>
              </a:rPr>
              <a:t>Space not fully utilized</a:t>
            </a:r>
            <a:endParaRPr lang="zh-TW" altLang="en-US" sz="1800" dirty="0">
              <a:latin typeface="+mj-lt"/>
            </a:endParaRPr>
          </a:p>
        </p:txBody>
      </p:sp>
    </p:spTree>
    <p:extLst>
      <p:ext uri="{BB962C8B-B14F-4D97-AF65-F5344CB8AC3E}">
        <p14:creationId xmlns:p14="http://schemas.microsoft.com/office/powerpoint/2010/main" val="131178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18"/>
          <p:cNvSpPr>
            <a:spLocks noGrp="1" noChangeArrowheads="1"/>
          </p:cNvSpPr>
          <p:nvPr>
            <p:ph type="title"/>
          </p:nvPr>
        </p:nvSpPr>
        <p:spPr/>
        <p:txBody>
          <a:bodyPr/>
          <a:lstStyle/>
          <a:p>
            <a:r>
              <a:rPr lang="en-US" altLang="zh-TW" smtClean="0"/>
              <a:t>Associativity Example</a:t>
            </a:r>
            <a:endParaRPr lang="en-AU" altLang="zh-TW" smtClean="0"/>
          </a:p>
        </p:txBody>
      </p:sp>
      <p:sp>
        <p:nvSpPr>
          <p:cNvPr id="47108" name="Rectangle 119"/>
          <p:cNvSpPr>
            <a:spLocks noGrp="1" noChangeArrowheads="1"/>
          </p:cNvSpPr>
          <p:nvPr>
            <p:ph type="body" idx="1"/>
          </p:nvPr>
        </p:nvSpPr>
        <p:spPr/>
        <p:txBody>
          <a:bodyPr/>
          <a:lstStyle/>
          <a:p>
            <a:r>
              <a:rPr lang="en-US" altLang="zh-TW" dirty="0" smtClean="0"/>
              <a:t>2-way set associative:</a:t>
            </a:r>
          </a:p>
          <a:p>
            <a:pPr lvl="1"/>
            <a:endParaRPr lang="en-US" altLang="zh-TW" dirty="0" smtClean="0"/>
          </a:p>
          <a:p>
            <a:pPr lvl="1"/>
            <a:endParaRPr lang="en-US" altLang="zh-TW" dirty="0" smtClean="0"/>
          </a:p>
          <a:p>
            <a:pPr lvl="1"/>
            <a:endParaRPr lang="en-US" altLang="zh-TW" dirty="0" smtClean="0"/>
          </a:p>
          <a:p>
            <a:pPr lvl="1"/>
            <a:endParaRPr lang="en-US" altLang="zh-TW" dirty="0" smtClean="0"/>
          </a:p>
          <a:p>
            <a:pPr lvl="1"/>
            <a:endParaRPr lang="en-US" altLang="zh-TW" dirty="0" smtClean="0"/>
          </a:p>
          <a:p>
            <a:r>
              <a:rPr lang="en-US" altLang="zh-TW" dirty="0" smtClean="0"/>
              <a:t>Fully associative:</a:t>
            </a:r>
            <a:endParaRPr lang="en-US" altLang="zh-TW" dirty="0"/>
          </a:p>
        </p:txBody>
      </p:sp>
      <p:graphicFrame>
        <p:nvGraphicFramePr>
          <p:cNvPr id="306180" name="Group 4"/>
          <p:cNvGraphicFramePr>
            <a:graphicFrameLocks noGrp="1"/>
          </p:cNvGraphicFramePr>
          <p:nvPr>
            <p:extLst>
              <p:ext uri="{D42A27DB-BD31-4B8C-83A1-F6EECF244321}">
                <p14:modId xmlns:p14="http://schemas.microsoft.com/office/powerpoint/2010/main" val="3059320936"/>
              </p:ext>
            </p:extLst>
          </p:nvPr>
        </p:nvGraphicFramePr>
        <p:xfrm>
          <a:off x="1258888" y="1556792"/>
          <a:ext cx="6985000" cy="1920240"/>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mn-lt"/>
                        </a:rPr>
                        <a:t>Block address</a:t>
                      </a:r>
                      <a:endParaRPr kumimoji="0" lang="en-AU" sz="1800" b="0" i="0" u="none" strike="noStrike" cap="none" normalizeH="0" baseline="0" dirty="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Cache index</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Hit/miss</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Cache content after access</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Set 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Set 1</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miss</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rgbClr val="FF0000"/>
                          </a:solidFill>
                          <a:effectLst/>
                          <a:latin typeface="+mn-lt"/>
                        </a:rPr>
                        <a:t>Mem[0]</a:t>
                      </a:r>
                      <a:endParaRPr kumimoji="0" lang="en-AU" sz="1800" b="1" i="0" u="none" strike="noStrike" cap="none" normalizeH="0" baseline="0" dirty="0" smtClean="0">
                        <a:ln>
                          <a:noFill/>
                        </a:ln>
                        <a:solidFill>
                          <a:srgbClr val="FF0000"/>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8</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miss</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Mem[0]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rgbClr val="FF0000"/>
                          </a:solidFill>
                          <a:effectLst/>
                          <a:latin typeface="+mn-lt"/>
                        </a:rPr>
                        <a:t>Mem[8]</a:t>
                      </a:r>
                      <a:endParaRPr kumimoji="0" lang="en-AU" sz="1800" b="1" i="0" u="none" strike="noStrike" cap="none" normalizeH="0" baseline="0" dirty="0" smtClean="0">
                        <a:ln>
                          <a:noFill/>
                        </a:ln>
                        <a:solidFill>
                          <a:srgbClr val="FF0000"/>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hit</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rgbClr val="0000FF"/>
                          </a:solidFill>
                          <a:effectLst/>
                          <a:latin typeface="+mn-lt"/>
                        </a:rPr>
                        <a:t>Mem[0]</a:t>
                      </a:r>
                      <a:endParaRPr kumimoji="0" lang="en-AU" sz="1800" b="1" i="0" u="none" strike="noStrike" cap="none" normalizeH="0" baseline="0" dirty="0" smtClean="0">
                        <a:ln>
                          <a:noFill/>
                        </a:ln>
                        <a:solidFill>
                          <a:srgbClr val="0000FF"/>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Mem[8]</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6</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miss</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Mem[0]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mn-lt"/>
                        </a:rPr>
                        <a:t>Mem[6]</a:t>
                      </a:r>
                      <a:endParaRPr kumimoji="0" lang="en-AU" sz="1800" b="1" i="0" u="none" strike="noStrike" cap="none" normalizeH="0" baseline="0" smtClean="0">
                        <a:ln>
                          <a:noFill/>
                        </a:ln>
                        <a:solidFill>
                          <a:srgbClr val="FF0000"/>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8</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miss</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rgbClr val="FF0000"/>
                          </a:solidFill>
                          <a:effectLst/>
                          <a:latin typeface="+mn-lt"/>
                        </a:rPr>
                        <a:t>Mem[8]</a:t>
                      </a:r>
                      <a:endParaRPr kumimoji="0" lang="en-AU" sz="1800" b="1" i="0" u="none" strike="noStrike" cap="none" normalizeH="0" baseline="0" smtClean="0">
                        <a:ln>
                          <a:noFill/>
                        </a:ln>
                        <a:solidFill>
                          <a:srgbClr val="FF0000"/>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Mem[6]</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306239" name="Group 63"/>
          <p:cNvGraphicFramePr>
            <a:graphicFrameLocks noGrp="1"/>
          </p:cNvGraphicFramePr>
          <p:nvPr>
            <p:extLst>
              <p:ext uri="{D42A27DB-BD31-4B8C-83A1-F6EECF244321}">
                <p14:modId xmlns:p14="http://schemas.microsoft.com/office/powerpoint/2010/main" val="3588883117"/>
              </p:ext>
            </p:extLst>
          </p:nvPr>
        </p:nvGraphicFramePr>
        <p:xfrm>
          <a:off x="1258888" y="4101048"/>
          <a:ext cx="6985000" cy="1920240"/>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4268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mn-lt"/>
                        </a:rPr>
                        <a:t>Block address</a:t>
                      </a:r>
                      <a:endParaRPr kumimoji="0" lang="en-AU" sz="1800" b="0" i="0" u="none" strike="noStrike" cap="none" normalizeH="0" baseline="0" dirty="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Hit/miss</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Cache content after access</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miss</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rgbClr val="FF0000"/>
                          </a:solidFill>
                          <a:effectLst/>
                          <a:latin typeface="+mn-lt"/>
                        </a:rPr>
                        <a:t>Mem[0]</a:t>
                      </a:r>
                      <a:endParaRPr kumimoji="0" lang="en-AU" sz="1800" b="1" i="0" u="none" strike="noStrike" cap="none" normalizeH="0" baseline="0" dirty="0" smtClean="0">
                        <a:ln>
                          <a:noFill/>
                        </a:ln>
                        <a:solidFill>
                          <a:srgbClr val="FF0000"/>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8</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miss</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Mem[0]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rgbClr val="FF0000"/>
                          </a:solidFill>
                          <a:effectLst/>
                          <a:latin typeface="+mn-lt"/>
                        </a:rPr>
                        <a:t>Mem[8]</a:t>
                      </a:r>
                      <a:endParaRPr kumimoji="0" lang="en-AU" sz="1800" b="1" i="0" u="none" strike="noStrike" cap="none" normalizeH="0" baseline="0" dirty="0" smtClean="0">
                        <a:ln>
                          <a:noFill/>
                        </a:ln>
                        <a:solidFill>
                          <a:srgbClr val="FF0000"/>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hit</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rgbClr val="0000FF"/>
                          </a:solidFill>
                          <a:effectLst/>
                          <a:latin typeface="+mn-lt"/>
                        </a:rPr>
                        <a:t>Mem[0]</a:t>
                      </a:r>
                      <a:endParaRPr kumimoji="0" lang="en-AU" sz="1800" b="1" i="0" u="none" strike="noStrike" cap="none" normalizeH="0" baseline="0" dirty="0" smtClean="0">
                        <a:ln>
                          <a:noFill/>
                        </a:ln>
                        <a:solidFill>
                          <a:srgbClr val="0000FF"/>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Mem[8]</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6</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miss</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Mem[0]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Mem[8]</a:t>
                      </a:r>
                      <a:endParaRPr kumimoji="0" lang="en-AU" sz="1800" b="1" i="0" u="none" strike="noStrike" cap="none" normalizeH="0" baseline="0" smtClean="0">
                        <a:ln>
                          <a:noFill/>
                        </a:ln>
                        <a:solidFill>
                          <a:schemeClr val="hlink"/>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rgbClr val="FF0000"/>
                          </a:solidFill>
                          <a:effectLst/>
                          <a:latin typeface="+mn-lt"/>
                        </a:rPr>
                        <a:t>Mem[6]</a:t>
                      </a:r>
                      <a:endParaRPr kumimoji="0" lang="en-AU" sz="1800" b="1" i="0" u="none" strike="noStrike" cap="none" normalizeH="0" baseline="0" dirty="0" smtClean="0">
                        <a:ln>
                          <a:noFill/>
                        </a:ln>
                        <a:solidFill>
                          <a:srgbClr val="FF0000"/>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8</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hit</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Mem[0]</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rgbClr val="0000FF"/>
                          </a:solidFill>
                          <a:effectLst/>
                          <a:latin typeface="+mn-lt"/>
                        </a:rPr>
                        <a:t>Mem[8]</a:t>
                      </a:r>
                      <a:endParaRPr kumimoji="0" lang="en-AU" sz="1800" b="1" i="0" u="none" strike="noStrike" cap="none" normalizeH="0" baseline="0" dirty="0" smtClean="0">
                        <a:ln>
                          <a:noFill/>
                        </a:ln>
                        <a:solidFill>
                          <a:srgbClr val="0000FF"/>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mn-lt"/>
                        </a:rPr>
                        <a:t>Mem[6]</a:t>
                      </a:r>
                      <a:endParaRPr kumimoji="0" lang="en-AU" sz="1800" b="0" i="0" u="none" strike="noStrike" cap="none" normalizeH="0" baseline="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smtClean="0">
                        <a:ln>
                          <a:noFill/>
                        </a:ln>
                        <a:solidFill>
                          <a:schemeClr val="tx1"/>
                        </a:solidFill>
                        <a:effectLst/>
                        <a:latin typeface="+mn-lt"/>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矩形 3"/>
          <p:cNvSpPr/>
          <p:nvPr/>
        </p:nvSpPr>
        <p:spPr bwMode="auto">
          <a:xfrm>
            <a:off x="3923928" y="3621718"/>
            <a:ext cx="3888432" cy="35937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dirty="0" smtClean="0">
                <a:latin typeface="+mn-lt"/>
              </a:rPr>
              <a:t>associativity </a:t>
            </a:r>
            <a:r>
              <a:rPr lang="en-US" altLang="zh-TW" dirty="0" smtClean="0">
                <a:latin typeface="+mn-lt"/>
                <a:sym typeface="Symbol" panose="05050102010706020507" pitchFamily="18" charset="2"/>
              </a:rPr>
              <a:t></a:t>
            </a:r>
            <a:r>
              <a:rPr lang="en-US" altLang="zh-TW" dirty="0" smtClean="0">
                <a:latin typeface="+mn-lt"/>
              </a:rPr>
              <a:t> </a:t>
            </a:r>
            <a:r>
              <a:rPr lang="en-US" altLang="zh-TW" dirty="0" smtClean="0">
                <a:latin typeface="+mn-lt"/>
                <a:sym typeface="Wingdings" panose="05000000000000000000" pitchFamily="2" charset="2"/>
              </a:rPr>
              <a:t> miss rate </a:t>
            </a:r>
            <a:r>
              <a:rPr lang="en-US" altLang="zh-TW" dirty="0" smtClean="0">
                <a:latin typeface="+mn-lt"/>
                <a:sym typeface="Symbol" panose="05050102010706020507" pitchFamily="18" charset="2"/>
              </a:rPr>
              <a:t></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22</a:t>
            </a:fld>
            <a:endParaRPr lang="zh-TW" altLang="zh-TW"/>
          </a:p>
        </p:txBody>
      </p:sp>
      <p:sp>
        <p:nvSpPr>
          <p:cNvPr id="3" name="直線圖說文字 1 2"/>
          <p:cNvSpPr/>
          <p:nvPr/>
        </p:nvSpPr>
        <p:spPr bwMode="auto">
          <a:xfrm>
            <a:off x="7487804" y="2216517"/>
            <a:ext cx="1512168" cy="600790"/>
          </a:xfrm>
          <a:prstGeom prst="borderCallout1">
            <a:avLst>
              <a:gd name="adj1" fmla="val 48597"/>
              <a:gd name="adj2" fmla="val 970"/>
              <a:gd name="adj3" fmla="val 140400"/>
              <a:gd name="adj4" fmla="val -92988"/>
            </a:avLst>
          </a:prstGeom>
          <a:solidFill>
            <a:srgbClr val="99FF99"/>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1800" dirty="0" smtClean="0">
                <a:latin typeface="+mj-lt"/>
              </a:rPr>
              <a:t>Replacement matters</a:t>
            </a:r>
            <a:endParaRPr lang="zh-TW" altLang="en-US" sz="1800" dirty="0">
              <a:latin typeface="+mj-lt"/>
            </a:endParaRPr>
          </a:p>
        </p:txBody>
      </p:sp>
    </p:spTree>
    <p:extLst>
      <p:ext uri="{BB962C8B-B14F-4D97-AF65-F5344CB8AC3E}">
        <p14:creationId xmlns:p14="http://schemas.microsoft.com/office/powerpoint/2010/main" val="298894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108">
                                            <p:txEl>
                                              <p:pRg st="6" end="6"/>
                                            </p:txEl>
                                          </p:spTgt>
                                        </p:tgtEl>
                                        <p:attrNameLst>
                                          <p:attrName>style.visibility</p:attrName>
                                        </p:attrNameLst>
                                      </p:cBhvr>
                                      <p:to>
                                        <p:strVal val="visible"/>
                                      </p:to>
                                    </p:set>
                                    <p:animEffect transition="in" filter="fade">
                                      <p:cBhvr>
                                        <p:cTn id="7" dur="500"/>
                                        <p:tgtEl>
                                          <p:spTgt spid="47108">
                                            <p:txEl>
                                              <p:pRg st="6" end="6"/>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06239"/>
                                        </p:tgtEl>
                                        <p:attrNameLst>
                                          <p:attrName>style.visibility</p:attrName>
                                        </p:attrNameLst>
                                      </p:cBhvr>
                                      <p:to>
                                        <p:strVal val="visible"/>
                                      </p:to>
                                    </p:set>
                                    <p:animEffect transition="in" filter="fade">
                                      <p:cBhvr>
                                        <p:cTn id="11" dur="500"/>
                                        <p:tgtEl>
                                          <p:spTgt spid="30623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1+#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f05-17-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3413" y="1052736"/>
            <a:ext cx="6061075" cy="5041900"/>
          </a:xfrm>
          <a:prstGeom prst="rect">
            <a:avLst/>
          </a:prstGeom>
          <a:solidFill>
            <a:schemeClr val="bg1"/>
          </a:solidFill>
          <a:ln>
            <a:noFill/>
          </a:ln>
        </p:spPr>
      </p:pic>
      <p:sp>
        <p:nvSpPr>
          <p:cNvPr id="49155" name="Rectangle 2"/>
          <p:cNvSpPr>
            <a:spLocks noGrp="1" noChangeArrowheads="1"/>
          </p:cNvSpPr>
          <p:nvPr>
            <p:ph type="title"/>
          </p:nvPr>
        </p:nvSpPr>
        <p:spPr/>
        <p:txBody>
          <a:bodyPr/>
          <a:lstStyle/>
          <a:p>
            <a:r>
              <a:rPr lang="en-US" altLang="zh-TW" smtClean="0"/>
              <a:t>Set Associative Cache Organization</a:t>
            </a:r>
            <a:endParaRPr lang="en-AU" altLang="zh-TW" smtClean="0"/>
          </a:p>
        </p:txBody>
      </p:sp>
      <p:sp>
        <p:nvSpPr>
          <p:cNvPr id="2" name="內容版面配置區 1"/>
          <p:cNvSpPr>
            <a:spLocks noGrp="1"/>
          </p:cNvSpPr>
          <p:nvPr>
            <p:ph idx="1"/>
          </p:nvPr>
        </p:nvSpPr>
        <p:spPr/>
        <p:txBody>
          <a:bodyPr/>
          <a:lstStyle/>
          <a:p>
            <a:r>
              <a:rPr lang="en-US" altLang="zh-TW" sz="2400" dirty="0" smtClean="0"/>
              <a:t>Increasing associativity </a:t>
            </a:r>
            <a:br>
              <a:rPr lang="en-US" altLang="zh-TW" sz="2400" dirty="0" smtClean="0"/>
            </a:br>
            <a:r>
              <a:rPr lang="en-US" altLang="zh-TW" sz="2400" dirty="0" smtClean="0"/>
              <a:t>shrinks index, expands </a:t>
            </a:r>
            <a:br>
              <a:rPr lang="en-US" altLang="zh-TW" sz="2400" dirty="0" smtClean="0"/>
            </a:br>
            <a:r>
              <a:rPr lang="en-US" altLang="zh-TW" sz="2400" dirty="0" smtClean="0"/>
              <a:t>tag</a:t>
            </a:r>
          </a:p>
          <a:p>
            <a:endParaRPr lang="en-US" altLang="zh-TW" sz="2400" dirty="0"/>
          </a:p>
          <a:p>
            <a:endParaRPr lang="en-US" altLang="zh-TW" sz="2400" dirty="0" smtClean="0"/>
          </a:p>
          <a:p>
            <a:endParaRPr lang="en-US" altLang="zh-TW" sz="2400" dirty="0"/>
          </a:p>
          <a:p>
            <a:endParaRPr lang="en-US" altLang="zh-TW" sz="2400" dirty="0" smtClean="0"/>
          </a:p>
          <a:p>
            <a:endParaRPr lang="en-US" altLang="zh-TW" sz="2400" dirty="0"/>
          </a:p>
          <a:p>
            <a:endParaRPr lang="en-US" altLang="zh-TW" sz="2400" dirty="0" smtClean="0"/>
          </a:p>
          <a:p>
            <a:endParaRPr lang="en-US" altLang="zh-TW" sz="2400" dirty="0" smtClean="0"/>
          </a:p>
          <a:p>
            <a:r>
              <a:rPr lang="en-US" altLang="zh-TW" sz="2400" dirty="0" smtClean="0"/>
              <a:t>Fully associativity</a:t>
            </a:r>
            <a:br>
              <a:rPr lang="en-US" altLang="zh-TW" sz="2400" dirty="0" smtClean="0"/>
            </a:br>
            <a:r>
              <a:rPr lang="en-US" altLang="zh-TW" sz="2400" dirty="0" smtClean="0">
                <a:sym typeface="Wingdings" panose="05000000000000000000" pitchFamily="2" charset="2"/>
              </a:rPr>
              <a:t> no index field</a:t>
            </a:r>
            <a:endParaRPr lang="en-US" altLang="zh-TW" sz="2400" dirty="0" smtClean="0"/>
          </a:p>
          <a:p>
            <a:endParaRPr lang="zh-TW" altLang="en-US" dirty="0"/>
          </a:p>
        </p:txBody>
      </p:sp>
      <p:sp>
        <p:nvSpPr>
          <p:cNvPr id="3" name="直線圖說文字 1 2"/>
          <p:cNvSpPr/>
          <p:nvPr/>
        </p:nvSpPr>
        <p:spPr bwMode="auto">
          <a:xfrm>
            <a:off x="325750" y="3068960"/>
            <a:ext cx="1728192" cy="648072"/>
          </a:xfrm>
          <a:prstGeom prst="borderCallout1">
            <a:avLst>
              <a:gd name="adj1" fmla="val 100347"/>
              <a:gd name="adj2" fmla="val 59240"/>
              <a:gd name="adj3" fmla="val 171998"/>
              <a:gd name="adj4" fmla="val 182872"/>
            </a:avLst>
          </a:prstGeom>
          <a:solidFill>
            <a:srgbClr val="FFFF00"/>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latin typeface="+mn-lt"/>
              </a:rPr>
              <a:t>4 comparators</a:t>
            </a:r>
            <a:endParaRPr lang="zh-TW" altLang="en-US" sz="2000" dirty="0">
              <a:latin typeface="+mn-lt"/>
            </a:endParaRPr>
          </a:p>
        </p:txBody>
      </p:sp>
      <p:sp>
        <p:nvSpPr>
          <p:cNvPr id="4" name="文字方塊 3"/>
          <p:cNvSpPr txBox="1"/>
          <p:nvPr/>
        </p:nvSpPr>
        <p:spPr>
          <a:xfrm>
            <a:off x="6008151" y="1844824"/>
            <a:ext cx="2964979" cy="461665"/>
          </a:xfrm>
          <a:prstGeom prst="rect">
            <a:avLst/>
          </a:prstGeom>
          <a:noFill/>
        </p:spPr>
        <p:txBody>
          <a:bodyPr wrap="none" rtlCol="0">
            <a:spAutoFit/>
          </a:bodyPr>
          <a:lstStyle/>
          <a:p>
            <a:pPr marL="0"/>
            <a:r>
              <a:rPr lang="en-US" altLang="zh-TW" dirty="0" smtClean="0">
                <a:latin typeface="+mn-lt"/>
              </a:rPr>
              <a:t>4-way set associativity</a:t>
            </a:r>
            <a:endParaRPr lang="zh-TW" altLang="en-US" dirty="0">
              <a:latin typeface="+mn-lt"/>
            </a:endParaRPr>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23</a:t>
            </a:fld>
            <a:endParaRPr lang="zh-TW" altLang="zh-TW"/>
          </a:p>
        </p:txBody>
      </p:sp>
      <p:sp>
        <p:nvSpPr>
          <p:cNvPr id="6" name="橢圓 5"/>
          <p:cNvSpPr/>
          <p:nvPr/>
        </p:nvSpPr>
        <p:spPr bwMode="auto">
          <a:xfrm>
            <a:off x="3347864" y="3933056"/>
            <a:ext cx="5256584" cy="576064"/>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7" name="文字方塊 6"/>
          <p:cNvSpPr txBox="1"/>
          <p:nvPr/>
        </p:nvSpPr>
        <p:spPr>
          <a:xfrm>
            <a:off x="3414184" y="5661248"/>
            <a:ext cx="1229824" cy="461665"/>
          </a:xfrm>
          <a:prstGeom prst="rect">
            <a:avLst/>
          </a:prstGeom>
          <a:noFill/>
        </p:spPr>
        <p:txBody>
          <a:bodyPr wrap="none" rtlCol="0">
            <a:spAutoFit/>
          </a:bodyPr>
          <a:lstStyle/>
          <a:p>
            <a:pPr marL="0"/>
            <a:r>
              <a:rPr lang="en-US" altLang="zh-TW" dirty="0" smtClean="0">
                <a:latin typeface="+mn-lt"/>
              </a:rPr>
              <a:t>Fig. 5.18</a:t>
            </a:r>
            <a:endParaRPr lang="zh-TW" altLang="en-US" dirty="0">
              <a:latin typeface="+mn-lt"/>
            </a:endParaRPr>
          </a:p>
        </p:txBody>
      </p:sp>
      <p:sp>
        <p:nvSpPr>
          <p:cNvPr id="8" name="文字方塊 7"/>
          <p:cNvSpPr txBox="1"/>
          <p:nvPr/>
        </p:nvSpPr>
        <p:spPr>
          <a:xfrm>
            <a:off x="5184000" y="1644769"/>
            <a:ext cx="259686" cy="307777"/>
          </a:xfrm>
          <a:prstGeom prst="rect">
            <a:avLst/>
          </a:prstGeom>
          <a:solidFill>
            <a:schemeClr val="bg1"/>
          </a:solidFill>
        </p:spPr>
        <p:txBody>
          <a:bodyPr wrap="none" lIns="0" tIns="0" rIns="0" bIns="0" rtlCol="0">
            <a:spAutoFit/>
          </a:bodyPr>
          <a:lstStyle/>
          <a:p>
            <a:pPr marL="0"/>
            <a:r>
              <a:rPr lang="en-US" altLang="zh-TW" sz="2000" b="1" dirty="0" smtClean="0">
                <a:solidFill>
                  <a:srgbClr val="FF0000"/>
                </a:solidFill>
                <a:latin typeface="+mn-lt"/>
              </a:rPr>
              <a:t>54</a:t>
            </a:r>
            <a:endParaRPr lang="zh-TW" altLang="en-US" sz="2000" b="1" dirty="0">
              <a:solidFill>
                <a:srgbClr val="FF0000"/>
              </a:solidFill>
              <a:latin typeface="+mn-lt"/>
            </a:endParaRPr>
          </a:p>
        </p:txBody>
      </p:sp>
    </p:spTree>
    <p:extLst>
      <p:ext uri="{BB962C8B-B14F-4D97-AF65-F5344CB8AC3E}">
        <p14:creationId xmlns:p14="http://schemas.microsoft.com/office/powerpoint/2010/main" val="152841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1" presetClass="entr" presetSubtype="1"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heel(1)">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4"/>
          <p:cNvSpPr>
            <a:spLocks noGrp="1" noChangeArrowheads="1"/>
          </p:cNvSpPr>
          <p:nvPr>
            <p:ph type="title"/>
          </p:nvPr>
        </p:nvSpPr>
        <p:spPr/>
        <p:txBody>
          <a:bodyPr/>
          <a:lstStyle/>
          <a:p>
            <a:r>
              <a:rPr lang="en-US" altLang="zh-TW" dirty="0" smtClean="0"/>
              <a:t>Q3: Block Replacement</a:t>
            </a:r>
            <a:endParaRPr lang="en-AU" altLang="zh-TW" dirty="0" smtClean="0"/>
          </a:p>
        </p:txBody>
      </p:sp>
      <p:sp>
        <p:nvSpPr>
          <p:cNvPr id="50180" name="Rectangle 5"/>
          <p:cNvSpPr>
            <a:spLocks noGrp="1" noChangeArrowheads="1"/>
          </p:cNvSpPr>
          <p:nvPr>
            <p:ph type="body" idx="1"/>
          </p:nvPr>
        </p:nvSpPr>
        <p:spPr/>
        <p:txBody>
          <a:bodyPr/>
          <a:lstStyle/>
          <a:p>
            <a:pPr marL="0" indent="0">
              <a:buNone/>
            </a:pPr>
            <a:r>
              <a:rPr lang="en-US" altLang="zh-TW" dirty="0"/>
              <a:t>Which block should be replaced on a miss</a:t>
            </a:r>
            <a:r>
              <a:rPr lang="en-US" altLang="zh-TW" dirty="0" smtClean="0"/>
              <a:t>?</a:t>
            </a:r>
          </a:p>
          <a:p>
            <a:r>
              <a:rPr lang="en-US" altLang="zh-TW" dirty="0" smtClean="0"/>
              <a:t>Direct mapped: no choice</a:t>
            </a:r>
          </a:p>
          <a:p>
            <a:r>
              <a:rPr lang="en-US" altLang="zh-TW" dirty="0" smtClean="0"/>
              <a:t>Set associative:</a:t>
            </a:r>
          </a:p>
          <a:p>
            <a:pPr lvl="1"/>
            <a:r>
              <a:rPr lang="en-US" altLang="zh-TW" dirty="0" smtClean="0"/>
              <a:t>Prefer non-valid entry, if there is one</a:t>
            </a:r>
          </a:p>
          <a:p>
            <a:pPr lvl="1"/>
            <a:r>
              <a:rPr lang="en-US" altLang="zh-TW" dirty="0" smtClean="0"/>
              <a:t>Otherwise, choose among entries in the set</a:t>
            </a:r>
          </a:p>
          <a:p>
            <a:r>
              <a:rPr lang="en-US" altLang="zh-TW" dirty="0" smtClean="0"/>
              <a:t>Replacement policy: affect miss rate</a:t>
            </a:r>
          </a:p>
          <a:p>
            <a:pPr lvl="1"/>
            <a:r>
              <a:rPr lang="en-US" altLang="zh-TW" dirty="0" smtClean="0"/>
              <a:t>Ideal: replace the block not to be used farthest in future</a:t>
            </a:r>
          </a:p>
          <a:p>
            <a:pPr lvl="1"/>
            <a:r>
              <a:rPr lang="en-US" altLang="zh-TW" i="1" dirty="0" smtClean="0"/>
              <a:t>Least-recently used </a:t>
            </a:r>
            <a:r>
              <a:rPr lang="en-US" altLang="zh-TW" dirty="0" smtClean="0"/>
              <a:t>(LRU): use past history to predict future</a:t>
            </a:r>
          </a:p>
          <a:p>
            <a:pPr lvl="2"/>
            <a:r>
              <a:rPr lang="en-US" altLang="zh-TW" dirty="0" smtClean="0"/>
              <a:t>Hardware chooses the one unused for the longest time</a:t>
            </a:r>
          </a:p>
          <a:p>
            <a:pPr lvl="2"/>
            <a:r>
              <a:rPr lang="en-US" altLang="zh-TW" dirty="0" smtClean="0"/>
              <a:t>Simple for 2-way, too hard &gt; 4-way </a:t>
            </a:r>
            <a:r>
              <a:rPr lang="en-US" altLang="zh-TW" dirty="0" smtClean="0">
                <a:sym typeface="Wingdings" panose="05000000000000000000" pitchFamily="2" charset="2"/>
              </a:rPr>
              <a:t> use approximation</a:t>
            </a:r>
            <a:endParaRPr lang="en-US" altLang="zh-TW" dirty="0" smtClean="0"/>
          </a:p>
          <a:p>
            <a:pPr lvl="1"/>
            <a:r>
              <a:rPr lang="en-US" altLang="zh-TW" i="1" dirty="0" smtClean="0"/>
              <a:t>Random</a:t>
            </a:r>
            <a:r>
              <a:rPr lang="en-US" altLang="zh-TW" dirty="0" smtClean="0"/>
              <a:t>:</a:t>
            </a:r>
          </a:p>
          <a:p>
            <a:pPr lvl="2"/>
            <a:r>
              <a:rPr lang="en-US" altLang="zh-TW" dirty="0" smtClean="0"/>
              <a:t>Give similar performance as LRU for high associativity</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24</a:t>
            </a:fld>
            <a:endParaRPr lang="zh-TW" altLang="zh-TW"/>
          </a:p>
        </p:txBody>
      </p:sp>
    </p:spTree>
    <p:extLst>
      <p:ext uri="{BB962C8B-B14F-4D97-AF65-F5344CB8AC3E}">
        <p14:creationId xmlns:p14="http://schemas.microsoft.com/office/powerpoint/2010/main" val="967053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80">
                                            <p:txEl>
                                              <p:pRg st="5" end="5"/>
                                            </p:txEl>
                                          </p:spTgt>
                                        </p:tgtEl>
                                        <p:attrNameLst>
                                          <p:attrName>style.visibility</p:attrName>
                                        </p:attrNameLst>
                                      </p:cBhvr>
                                      <p:to>
                                        <p:strVal val="visible"/>
                                      </p:to>
                                    </p:set>
                                    <p:animEffect transition="in" filter="fade">
                                      <p:cBhvr>
                                        <p:cTn id="7" dur="500"/>
                                        <p:tgtEl>
                                          <p:spTgt spid="50180">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0180">
                                            <p:txEl>
                                              <p:pRg st="6" end="6"/>
                                            </p:txEl>
                                          </p:spTgt>
                                        </p:tgtEl>
                                        <p:attrNameLst>
                                          <p:attrName>style.visibility</p:attrName>
                                        </p:attrNameLst>
                                      </p:cBhvr>
                                      <p:to>
                                        <p:strVal val="visible"/>
                                      </p:to>
                                    </p:set>
                                    <p:animEffect transition="in" filter="fade">
                                      <p:cBhvr>
                                        <p:cTn id="10" dur="500"/>
                                        <p:tgtEl>
                                          <p:spTgt spid="50180">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0180">
                                            <p:txEl>
                                              <p:pRg st="7" end="7"/>
                                            </p:txEl>
                                          </p:spTgt>
                                        </p:tgtEl>
                                        <p:attrNameLst>
                                          <p:attrName>style.visibility</p:attrName>
                                        </p:attrNameLst>
                                      </p:cBhvr>
                                      <p:to>
                                        <p:strVal val="visible"/>
                                      </p:to>
                                    </p:set>
                                    <p:animEffect transition="in" filter="fade">
                                      <p:cBhvr>
                                        <p:cTn id="13" dur="500"/>
                                        <p:tgtEl>
                                          <p:spTgt spid="50180">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0180">
                                            <p:txEl>
                                              <p:pRg st="8" end="8"/>
                                            </p:txEl>
                                          </p:spTgt>
                                        </p:tgtEl>
                                        <p:attrNameLst>
                                          <p:attrName>style.visibility</p:attrName>
                                        </p:attrNameLst>
                                      </p:cBhvr>
                                      <p:to>
                                        <p:strVal val="visible"/>
                                      </p:to>
                                    </p:set>
                                    <p:animEffect transition="in" filter="fade">
                                      <p:cBhvr>
                                        <p:cTn id="16" dur="500"/>
                                        <p:tgtEl>
                                          <p:spTgt spid="50180">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0180">
                                            <p:txEl>
                                              <p:pRg st="9" end="9"/>
                                            </p:txEl>
                                          </p:spTgt>
                                        </p:tgtEl>
                                        <p:attrNameLst>
                                          <p:attrName>style.visibility</p:attrName>
                                        </p:attrNameLst>
                                      </p:cBhvr>
                                      <p:to>
                                        <p:strVal val="visible"/>
                                      </p:to>
                                    </p:set>
                                    <p:animEffect transition="in" filter="fade">
                                      <p:cBhvr>
                                        <p:cTn id="19" dur="500"/>
                                        <p:tgtEl>
                                          <p:spTgt spid="50180">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0180">
                                            <p:txEl>
                                              <p:pRg st="10" end="10"/>
                                            </p:txEl>
                                          </p:spTgt>
                                        </p:tgtEl>
                                        <p:attrNameLst>
                                          <p:attrName>style.visibility</p:attrName>
                                        </p:attrNameLst>
                                      </p:cBhvr>
                                      <p:to>
                                        <p:strVal val="visible"/>
                                      </p:to>
                                    </p:set>
                                    <p:animEffect transition="in" filter="fade">
                                      <p:cBhvr>
                                        <p:cTn id="22" dur="500"/>
                                        <p:tgtEl>
                                          <p:spTgt spid="50180">
                                            <p:txEl>
                                              <p:pRg st="10" end="1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0180">
                                            <p:txEl>
                                              <p:pRg st="11" end="11"/>
                                            </p:txEl>
                                          </p:spTgt>
                                        </p:tgtEl>
                                        <p:attrNameLst>
                                          <p:attrName>style.visibility</p:attrName>
                                        </p:attrNameLst>
                                      </p:cBhvr>
                                      <p:to>
                                        <p:strVal val="visible"/>
                                      </p:to>
                                    </p:set>
                                    <p:animEffect transition="in" filter="fade">
                                      <p:cBhvr>
                                        <p:cTn id="25" dur="500"/>
                                        <p:tgtEl>
                                          <p:spTgt spid="5018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smtClean="0"/>
              <a:t>An Approximate LRU</a:t>
            </a:r>
            <a:endParaRPr lang="zh-TW" altLang="en-US" dirty="0"/>
          </a:p>
        </p:txBody>
      </p:sp>
      <p:sp>
        <p:nvSpPr>
          <p:cNvPr id="5" name="內容版面配置區 4"/>
          <p:cNvSpPr>
            <a:spLocks noGrp="1"/>
          </p:cNvSpPr>
          <p:nvPr>
            <p:ph idx="1"/>
          </p:nvPr>
        </p:nvSpPr>
        <p:spPr/>
        <p:txBody>
          <a:bodyPr/>
          <a:lstStyle/>
          <a:p>
            <a:r>
              <a:rPr lang="en-US" altLang="zh-TW" dirty="0" smtClean="0">
                <a:latin typeface="Calibri" panose="020F0502020204030204" pitchFamily="34" charset="0"/>
                <a:ea typeface="新細明體" panose="02020500000000000000" pitchFamily="18" charset="-120"/>
              </a:rPr>
              <a:t>A “</a:t>
            </a:r>
            <a:r>
              <a:rPr lang="en-US" altLang="zh-TW" i="1" dirty="0" smtClean="0">
                <a:latin typeface="Calibri" panose="020F0502020204030204" pitchFamily="34" charset="0"/>
                <a:ea typeface="新細明體" panose="02020500000000000000" pitchFamily="18" charset="-120"/>
              </a:rPr>
              <a:t>used bit</a:t>
            </a:r>
            <a:r>
              <a:rPr lang="en-US" altLang="zh-TW" dirty="0" smtClean="0">
                <a:latin typeface="Calibri" panose="020F0502020204030204" pitchFamily="34" charset="0"/>
                <a:ea typeface="新細明體" panose="02020500000000000000" pitchFamily="18" charset="-120"/>
              </a:rPr>
              <a:t>” (initial 0) is associated with every block</a:t>
            </a:r>
          </a:p>
          <a:p>
            <a:pPr lvl="1"/>
            <a:r>
              <a:rPr lang="en-US" altLang="zh-TW" dirty="0" smtClean="0">
                <a:latin typeface="Calibri" panose="020F0502020204030204" pitchFamily="34" charset="0"/>
                <a:ea typeface="新細明體" panose="02020500000000000000" pitchFamily="18" charset="-120"/>
              </a:rPr>
              <a:t>When a block is accessed (hit or miss), its used bit is set to 1</a:t>
            </a:r>
            <a:endParaRPr lang="en-US" altLang="zh-TW" dirty="0" smtClean="0">
              <a:solidFill>
                <a:srgbClr val="FF0000"/>
              </a:solidFill>
              <a:latin typeface="Calibri" panose="020F0502020204030204" pitchFamily="34" charset="0"/>
              <a:ea typeface="新細明體" panose="02020500000000000000" pitchFamily="18" charset="-120"/>
            </a:endParaRPr>
          </a:p>
          <a:p>
            <a:pPr lvl="1"/>
            <a:r>
              <a:rPr lang="en-US" altLang="zh-TW" dirty="0" smtClean="0">
                <a:latin typeface="Calibri" panose="020F0502020204030204" pitchFamily="34" charset="0"/>
                <a:ea typeface="新細明體" panose="02020500000000000000" pitchFamily="18" charset="-120"/>
              </a:rPr>
              <a:t>On a replacement, a </a:t>
            </a:r>
            <a:r>
              <a:rPr lang="en-US" altLang="zh-TW" i="1" dirty="0">
                <a:solidFill>
                  <a:srgbClr val="FF0000"/>
                </a:solidFill>
                <a:latin typeface="Calibri" panose="020F0502020204030204" pitchFamily="34" charset="0"/>
                <a:ea typeface="新細明體" panose="02020500000000000000" pitchFamily="18" charset="-120"/>
              </a:rPr>
              <a:t>replacement pointer</a:t>
            </a:r>
            <a:r>
              <a:rPr lang="en-US" altLang="zh-TW" dirty="0">
                <a:solidFill>
                  <a:srgbClr val="FF0000"/>
                </a:solidFill>
                <a:latin typeface="Calibri" panose="020F0502020204030204" pitchFamily="34" charset="0"/>
                <a:ea typeface="新細明體" panose="02020500000000000000" pitchFamily="18" charset="-120"/>
              </a:rPr>
              <a:t> </a:t>
            </a:r>
            <a:r>
              <a:rPr lang="en-US" altLang="zh-TW" dirty="0" smtClean="0">
                <a:latin typeface="Calibri" panose="020F0502020204030204" pitchFamily="34" charset="0"/>
                <a:ea typeface="新細明體" panose="02020500000000000000" pitchFamily="18" charset="-120"/>
              </a:rPr>
              <a:t>scans through the blocks to find a block with </a:t>
            </a:r>
            <a:r>
              <a:rPr lang="en-US" altLang="zh-TW" dirty="0">
                <a:latin typeface="Calibri" panose="020F0502020204030204" pitchFamily="34" charset="0"/>
                <a:ea typeface="新細明體" panose="02020500000000000000" pitchFamily="18" charset="-120"/>
              </a:rPr>
              <a:t>used bit = 0 </a:t>
            </a:r>
            <a:r>
              <a:rPr lang="en-US" altLang="zh-TW" dirty="0" smtClean="0">
                <a:latin typeface="Calibri" panose="020F0502020204030204" pitchFamily="34" charset="0"/>
                <a:ea typeface="新細明體" panose="02020500000000000000" pitchFamily="18" charset="-120"/>
              </a:rPr>
              <a:t>to replace</a:t>
            </a:r>
            <a:endParaRPr lang="en-US" altLang="zh-TW" dirty="0">
              <a:latin typeface="Calibri" panose="020F0502020204030204" pitchFamily="34" charset="0"/>
              <a:ea typeface="新細明體" panose="02020500000000000000" pitchFamily="18" charset="-120"/>
            </a:endParaRPr>
          </a:p>
          <a:p>
            <a:pPr lvl="1"/>
            <a:r>
              <a:rPr lang="en-US" altLang="zh-TW" dirty="0" smtClean="0">
                <a:latin typeface="Calibri" panose="020F0502020204030204" pitchFamily="34" charset="0"/>
                <a:ea typeface="新細明體" panose="02020500000000000000" pitchFamily="18" charset="-120"/>
              </a:rPr>
              <a:t>Along the way, the replacement pointer also reset the encountered used bits from 1 to 0</a:t>
            </a:r>
          </a:p>
          <a:p>
            <a:pPr lvl="2"/>
            <a:r>
              <a:rPr lang="en-US" altLang="zh-TW" dirty="0">
                <a:latin typeface="Calibri" panose="020F0502020204030204" pitchFamily="34" charset="0"/>
                <a:ea typeface="新細明體" panose="02020500000000000000" pitchFamily="18" charset="-120"/>
              </a:rPr>
              <a:t>A</a:t>
            </a:r>
            <a:r>
              <a:rPr lang="en-US" altLang="zh-TW" dirty="0" smtClean="0">
                <a:latin typeface="Calibri" panose="020F0502020204030204" pitchFamily="34" charset="0"/>
                <a:ea typeface="新細明體" panose="02020500000000000000" pitchFamily="18" charset="-120"/>
              </a:rPr>
              <a:t>lternatively, i</a:t>
            </a:r>
            <a:r>
              <a:rPr lang="en-US" altLang="zh-TW" dirty="0" smtClean="0"/>
              <a:t>f </a:t>
            </a:r>
            <a:r>
              <a:rPr lang="en-US" altLang="zh-TW" dirty="0"/>
              <a:t>on an access, all other used bits in a set are 1, they are </a:t>
            </a:r>
            <a:r>
              <a:rPr lang="en-US" altLang="zh-TW" dirty="0" smtClean="0"/>
              <a:t>reset </a:t>
            </a:r>
            <a:r>
              <a:rPr lang="en-US" altLang="zh-TW" dirty="0"/>
              <a:t>to 0 except the bit of the block that is accessed </a:t>
            </a:r>
          </a:p>
          <a:p>
            <a:pPr lvl="2"/>
            <a:endParaRPr lang="zh-TW" altLang="en-US" dirty="0"/>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25</a:t>
            </a:fld>
            <a:endParaRPr lang="zh-TW" altLang="zh-TW"/>
          </a:p>
        </p:txBody>
      </p:sp>
      <p:sp>
        <p:nvSpPr>
          <p:cNvPr id="33" name="Line 4"/>
          <p:cNvSpPr>
            <a:spLocks noChangeShapeType="1"/>
          </p:cNvSpPr>
          <p:nvPr/>
        </p:nvSpPr>
        <p:spPr bwMode="auto">
          <a:xfrm>
            <a:off x="2692121" y="4654986"/>
            <a:ext cx="324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4" name="Line 5"/>
          <p:cNvSpPr>
            <a:spLocks noChangeShapeType="1"/>
          </p:cNvSpPr>
          <p:nvPr/>
        </p:nvSpPr>
        <p:spPr bwMode="auto">
          <a:xfrm>
            <a:off x="2692121" y="4978249"/>
            <a:ext cx="324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 name="Line 6"/>
          <p:cNvSpPr>
            <a:spLocks noChangeShapeType="1"/>
          </p:cNvSpPr>
          <p:nvPr/>
        </p:nvSpPr>
        <p:spPr bwMode="auto">
          <a:xfrm>
            <a:off x="2692121" y="5301512"/>
            <a:ext cx="324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6" name="Line 7"/>
          <p:cNvSpPr>
            <a:spLocks noChangeShapeType="1"/>
          </p:cNvSpPr>
          <p:nvPr/>
        </p:nvSpPr>
        <p:spPr bwMode="auto">
          <a:xfrm>
            <a:off x="2692121" y="5624775"/>
            <a:ext cx="324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7" name="Line 8"/>
          <p:cNvSpPr>
            <a:spLocks noChangeShapeType="1"/>
          </p:cNvSpPr>
          <p:nvPr/>
        </p:nvSpPr>
        <p:spPr bwMode="auto">
          <a:xfrm>
            <a:off x="2692121" y="5948038"/>
            <a:ext cx="3240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9" name="Line 10"/>
          <p:cNvSpPr>
            <a:spLocks noChangeShapeType="1"/>
          </p:cNvSpPr>
          <p:nvPr/>
        </p:nvSpPr>
        <p:spPr bwMode="auto">
          <a:xfrm>
            <a:off x="3419872" y="4642846"/>
            <a:ext cx="0" cy="129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0" name="Line 11"/>
          <p:cNvSpPr>
            <a:spLocks noChangeShapeType="1"/>
          </p:cNvSpPr>
          <p:nvPr/>
        </p:nvSpPr>
        <p:spPr bwMode="auto">
          <a:xfrm>
            <a:off x="5930621" y="4642846"/>
            <a:ext cx="0" cy="129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1" name="Rectangle 12"/>
          <p:cNvSpPr>
            <a:spLocks noChangeArrowheads="1"/>
          </p:cNvSpPr>
          <p:nvPr/>
        </p:nvSpPr>
        <p:spPr bwMode="auto">
          <a:xfrm>
            <a:off x="3557934" y="5020277"/>
            <a:ext cx="273867" cy="364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dirty="0" smtClean="0">
                <a:latin typeface="+mn-lt"/>
              </a:rPr>
              <a:t>1</a:t>
            </a:r>
            <a:endParaRPr lang="zh-TW" altLang="en-US" dirty="0">
              <a:latin typeface="+mn-lt"/>
            </a:endParaRPr>
          </a:p>
        </p:txBody>
      </p:sp>
      <p:sp>
        <p:nvSpPr>
          <p:cNvPr id="42" name="Rectangle 13"/>
          <p:cNvSpPr>
            <a:spLocks noChangeArrowheads="1"/>
          </p:cNvSpPr>
          <p:nvPr/>
        </p:nvSpPr>
        <p:spPr bwMode="auto">
          <a:xfrm>
            <a:off x="3569657" y="5340142"/>
            <a:ext cx="273867" cy="364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dirty="0" smtClean="0">
                <a:latin typeface="+mn-lt"/>
              </a:rPr>
              <a:t>1</a:t>
            </a:r>
            <a:endParaRPr lang="zh-TW" altLang="en-US" dirty="0">
              <a:latin typeface="+mn-lt"/>
            </a:endParaRPr>
          </a:p>
        </p:txBody>
      </p:sp>
      <p:sp>
        <p:nvSpPr>
          <p:cNvPr id="43" name="Rectangle 14"/>
          <p:cNvSpPr>
            <a:spLocks noChangeArrowheads="1"/>
          </p:cNvSpPr>
          <p:nvPr/>
        </p:nvSpPr>
        <p:spPr bwMode="auto">
          <a:xfrm>
            <a:off x="3563888" y="5660006"/>
            <a:ext cx="273867" cy="36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zh-TW" altLang="en-US" dirty="0">
                <a:latin typeface="+mn-lt"/>
              </a:rPr>
              <a:t>0</a:t>
            </a:r>
          </a:p>
        </p:txBody>
      </p:sp>
      <p:sp>
        <p:nvSpPr>
          <p:cNvPr id="47" name="Line 18"/>
          <p:cNvSpPr>
            <a:spLocks noChangeShapeType="1"/>
          </p:cNvSpPr>
          <p:nvPr/>
        </p:nvSpPr>
        <p:spPr bwMode="auto">
          <a:xfrm>
            <a:off x="4211960" y="4642846"/>
            <a:ext cx="0" cy="129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8" name="Rectangle 19"/>
          <p:cNvSpPr>
            <a:spLocks noChangeArrowheads="1"/>
          </p:cNvSpPr>
          <p:nvPr/>
        </p:nvSpPr>
        <p:spPr bwMode="auto">
          <a:xfrm>
            <a:off x="4646748" y="4297753"/>
            <a:ext cx="545543" cy="36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dirty="0" smtClean="0">
                <a:latin typeface="+mn-lt"/>
              </a:rPr>
              <a:t>Tag</a:t>
            </a:r>
            <a:endParaRPr lang="en-US" altLang="zh-TW" dirty="0">
              <a:latin typeface="+mn-lt"/>
            </a:endParaRPr>
          </a:p>
        </p:txBody>
      </p:sp>
      <p:sp>
        <p:nvSpPr>
          <p:cNvPr id="49" name="Rectangle 20"/>
          <p:cNvSpPr>
            <a:spLocks noChangeArrowheads="1"/>
          </p:cNvSpPr>
          <p:nvPr/>
        </p:nvSpPr>
        <p:spPr bwMode="auto">
          <a:xfrm>
            <a:off x="1482343" y="4989564"/>
            <a:ext cx="1183414" cy="67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8615" tIns="23446" rIns="58615" bIns="23446">
            <a:spAutoFit/>
          </a:bodyPr>
          <a:lstStyle/>
          <a:p>
            <a:pPr>
              <a:lnSpc>
                <a:spcPct val="85000"/>
              </a:lnSpc>
            </a:pPr>
            <a:r>
              <a:rPr lang="en-US" altLang="zh-TW" i="1" dirty="0" smtClean="0">
                <a:latin typeface="+mn-lt"/>
              </a:rPr>
              <a:t>Blocks in a set</a:t>
            </a:r>
            <a:endParaRPr lang="en-US" altLang="zh-TW" i="1" dirty="0">
              <a:latin typeface="+mn-lt"/>
            </a:endParaRPr>
          </a:p>
        </p:txBody>
      </p:sp>
      <p:grpSp>
        <p:nvGrpSpPr>
          <p:cNvPr id="2" name="群組 1"/>
          <p:cNvGrpSpPr/>
          <p:nvPr/>
        </p:nvGrpSpPr>
        <p:grpSpPr>
          <a:xfrm>
            <a:off x="5930621" y="4507878"/>
            <a:ext cx="2385795" cy="677972"/>
            <a:chOff x="5210541" y="4293096"/>
            <a:chExt cx="2385795" cy="677972"/>
          </a:xfrm>
        </p:grpSpPr>
        <p:sp>
          <p:nvSpPr>
            <p:cNvPr id="50" name="Line 21"/>
            <p:cNvSpPr>
              <a:spLocks noChangeShapeType="1"/>
            </p:cNvSpPr>
            <p:nvPr/>
          </p:nvSpPr>
          <p:spPr bwMode="auto">
            <a:xfrm flipH="1">
              <a:off x="5210541" y="4569158"/>
              <a:ext cx="596411" cy="0"/>
            </a:xfrm>
            <a:prstGeom prst="line">
              <a:avLst/>
            </a:prstGeom>
            <a:noFill/>
            <a:ln w="28575">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51" name="Rectangle 22"/>
            <p:cNvSpPr>
              <a:spLocks noChangeArrowheads="1"/>
            </p:cNvSpPr>
            <p:nvPr/>
          </p:nvSpPr>
          <p:spPr bwMode="auto">
            <a:xfrm>
              <a:off x="5854190" y="4293096"/>
              <a:ext cx="1742146" cy="677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8615" tIns="23446" rIns="58615" bIns="23446">
              <a:spAutoFit/>
            </a:bodyPr>
            <a:lstStyle/>
            <a:p>
              <a:pPr>
                <a:lnSpc>
                  <a:spcPct val="85000"/>
                </a:lnSpc>
              </a:pPr>
              <a:r>
                <a:rPr lang="en-US" altLang="zh-TW" dirty="0" smtClean="0">
                  <a:latin typeface="+mn-lt"/>
                </a:rPr>
                <a:t>Replacement pointer </a:t>
              </a:r>
            </a:p>
          </p:txBody>
        </p:sp>
      </p:grpSp>
      <p:sp>
        <p:nvSpPr>
          <p:cNvPr id="52" name="Rectangle 23"/>
          <p:cNvSpPr>
            <a:spLocks noChangeArrowheads="1"/>
          </p:cNvSpPr>
          <p:nvPr/>
        </p:nvSpPr>
        <p:spPr bwMode="auto">
          <a:xfrm>
            <a:off x="3557934" y="4700412"/>
            <a:ext cx="273867" cy="364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dirty="0" smtClean="0">
                <a:latin typeface="+mn-lt"/>
              </a:rPr>
              <a:t>1</a:t>
            </a:r>
            <a:endParaRPr lang="zh-TW" altLang="en-US" dirty="0">
              <a:latin typeface="+mn-lt"/>
            </a:endParaRPr>
          </a:p>
        </p:txBody>
      </p:sp>
      <p:sp>
        <p:nvSpPr>
          <p:cNvPr id="56" name="Line 27"/>
          <p:cNvSpPr>
            <a:spLocks noChangeShapeType="1"/>
          </p:cNvSpPr>
          <p:nvPr/>
        </p:nvSpPr>
        <p:spPr bwMode="auto">
          <a:xfrm>
            <a:off x="2692121" y="4642846"/>
            <a:ext cx="0" cy="1296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57" name="Rectangle 28"/>
          <p:cNvSpPr>
            <a:spLocks noChangeArrowheads="1"/>
          </p:cNvSpPr>
          <p:nvPr/>
        </p:nvSpPr>
        <p:spPr bwMode="auto">
          <a:xfrm>
            <a:off x="3449178" y="4291854"/>
            <a:ext cx="762782" cy="379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dirty="0">
                <a:latin typeface="+mn-lt"/>
              </a:rPr>
              <a:t>U</a:t>
            </a:r>
            <a:r>
              <a:rPr lang="en-US" altLang="zh-TW" dirty="0" smtClean="0">
                <a:latin typeface="+mn-lt"/>
              </a:rPr>
              <a:t>sed</a:t>
            </a:r>
            <a:endParaRPr lang="en-US" altLang="zh-TW" dirty="0">
              <a:latin typeface="+mn-lt"/>
            </a:endParaRPr>
          </a:p>
        </p:txBody>
      </p:sp>
      <p:sp>
        <p:nvSpPr>
          <p:cNvPr id="58" name="Rectangle 29"/>
          <p:cNvSpPr>
            <a:spLocks noChangeArrowheads="1"/>
          </p:cNvSpPr>
          <p:nvPr/>
        </p:nvSpPr>
        <p:spPr bwMode="auto">
          <a:xfrm>
            <a:off x="2692788" y="4291854"/>
            <a:ext cx="752203" cy="379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dirty="0" smtClean="0">
                <a:latin typeface="+mn-lt"/>
              </a:rPr>
              <a:t>Valid</a:t>
            </a:r>
            <a:endParaRPr lang="en-US" altLang="zh-TW" dirty="0">
              <a:latin typeface="+mn-lt"/>
            </a:endParaRPr>
          </a:p>
        </p:txBody>
      </p:sp>
      <p:grpSp>
        <p:nvGrpSpPr>
          <p:cNvPr id="6" name="群組 5"/>
          <p:cNvGrpSpPr/>
          <p:nvPr/>
        </p:nvGrpSpPr>
        <p:grpSpPr>
          <a:xfrm>
            <a:off x="3563888" y="4706207"/>
            <a:ext cx="521425" cy="361282"/>
            <a:chOff x="3563888" y="4706207"/>
            <a:chExt cx="521425" cy="361282"/>
          </a:xfrm>
        </p:grpSpPr>
        <p:sp>
          <p:nvSpPr>
            <p:cNvPr id="29" name="Line 17"/>
            <p:cNvSpPr>
              <a:spLocks noChangeShapeType="1"/>
            </p:cNvSpPr>
            <p:nvPr/>
          </p:nvSpPr>
          <p:spPr bwMode="auto">
            <a:xfrm flipV="1">
              <a:off x="3563888" y="4762901"/>
              <a:ext cx="215412" cy="1992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0" name="Rectangle 14"/>
            <p:cNvSpPr>
              <a:spLocks noChangeArrowheads="1"/>
            </p:cNvSpPr>
            <p:nvPr/>
          </p:nvSpPr>
          <p:spPr bwMode="auto">
            <a:xfrm>
              <a:off x="3811446" y="4706207"/>
              <a:ext cx="273867" cy="36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zh-TW" altLang="en-US" dirty="0">
                  <a:latin typeface="+mn-lt"/>
                </a:rPr>
                <a:t>0</a:t>
              </a:r>
            </a:p>
          </p:txBody>
        </p:sp>
      </p:grpSp>
      <p:grpSp>
        <p:nvGrpSpPr>
          <p:cNvPr id="7" name="群組 6"/>
          <p:cNvGrpSpPr/>
          <p:nvPr/>
        </p:nvGrpSpPr>
        <p:grpSpPr>
          <a:xfrm>
            <a:off x="3563888" y="5021656"/>
            <a:ext cx="521425" cy="361282"/>
            <a:chOff x="3563888" y="5021656"/>
            <a:chExt cx="521425" cy="361282"/>
          </a:xfrm>
        </p:grpSpPr>
        <p:sp>
          <p:nvSpPr>
            <p:cNvPr id="28" name="Line 17"/>
            <p:cNvSpPr>
              <a:spLocks noChangeShapeType="1"/>
            </p:cNvSpPr>
            <p:nvPr/>
          </p:nvSpPr>
          <p:spPr bwMode="auto">
            <a:xfrm flipV="1">
              <a:off x="3563888" y="5083942"/>
              <a:ext cx="215412" cy="1992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1" name="Rectangle 14"/>
            <p:cNvSpPr>
              <a:spLocks noChangeArrowheads="1"/>
            </p:cNvSpPr>
            <p:nvPr/>
          </p:nvSpPr>
          <p:spPr bwMode="auto">
            <a:xfrm>
              <a:off x="3811446" y="5021656"/>
              <a:ext cx="273867" cy="36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zh-TW" altLang="en-US" dirty="0">
                  <a:latin typeface="+mn-lt"/>
                </a:rPr>
                <a:t>0</a:t>
              </a:r>
            </a:p>
          </p:txBody>
        </p:sp>
      </p:grpSp>
      <p:grpSp>
        <p:nvGrpSpPr>
          <p:cNvPr id="8" name="群組 7"/>
          <p:cNvGrpSpPr/>
          <p:nvPr/>
        </p:nvGrpSpPr>
        <p:grpSpPr>
          <a:xfrm>
            <a:off x="3596034" y="5341199"/>
            <a:ext cx="489279" cy="361282"/>
            <a:chOff x="3596034" y="5341199"/>
            <a:chExt cx="489279" cy="361282"/>
          </a:xfrm>
        </p:grpSpPr>
        <p:sp>
          <p:nvSpPr>
            <p:cNvPr id="46" name="Line 17"/>
            <p:cNvSpPr>
              <a:spLocks noChangeShapeType="1"/>
            </p:cNvSpPr>
            <p:nvPr/>
          </p:nvSpPr>
          <p:spPr bwMode="auto">
            <a:xfrm flipV="1">
              <a:off x="3596034" y="5388706"/>
              <a:ext cx="215412" cy="1992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2" name="Rectangle 14"/>
            <p:cNvSpPr>
              <a:spLocks noChangeArrowheads="1"/>
            </p:cNvSpPr>
            <p:nvPr/>
          </p:nvSpPr>
          <p:spPr bwMode="auto">
            <a:xfrm>
              <a:off x="3811446" y="5341199"/>
              <a:ext cx="273867" cy="36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zh-TW" altLang="en-US" dirty="0">
                  <a:latin typeface="+mn-lt"/>
                </a:rPr>
                <a:t>0</a:t>
              </a:r>
            </a:p>
          </p:txBody>
        </p:sp>
      </p:grpSp>
    </p:spTree>
    <p:extLst>
      <p:ext uri="{BB962C8B-B14F-4D97-AF65-F5344CB8AC3E}">
        <p14:creationId xmlns:p14="http://schemas.microsoft.com/office/powerpoint/2010/main" val="656135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44444E-6 -4.44444E-6 L -0.0007 0.14561 " pathEditMode="relative" rAng="0" ptsTypes="AA">
                                      <p:cBhvr>
                                        <p:cTn id="6" dur="2000" fill="hold"/>
                                        <p:tgtEl>
                                          <p:spTgt spid="2"/>
                                        </p:tgtEl>
                                        <p:attrNameLst>
                                          <p:attrName>ppt_x</p:attrName>
                                          <p:attrName>ppt_y</p:attrName>
                                        </p:attrNameLst>
                                      </p:cBhvr>
                                      <p:rCtr x="-35" y="7269"/>
                                    </p:animMotion>
                                  </p:childTnLst>
                                </p:cTn>
                              </p:par>
                            </p:childTnLst>
                          </p:cTn>
                        </p:par>
                        <p:par>
                          <p:cTn id="7" fill="hold">
                            <p:stCondLst>
                              <p:cond delay="2000"/>
                            </p:stCondLst>
                            <p:childTnLst>
                              <p:par>
                                <p:cTn id="8" presetID="10"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par>
                          <p:cTn id="11" fill="hold">
                            <p:stCondLst>
                              <p:cond delay="30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childTnLst>
                                </p:cTn>
                              </p:par>
                            </p:childTnLst>
                          </p:cTn>
                        </p:par>
                        <p:par>
                          <p:cTn id="15" fill="hold">
                            <p:stCondLst>
                              <p:cond delay="4000"/>
                            </p:stCondLst>
                            <p:childTnLst>
                              <p:par>
                                <p:cTn id="16" presetID="10" presetClass="entr" presetSubtype="0"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Grp="1" noChangeArrowheads="1"/>
          </p:cNvSpPr>
          <p:nvPr>
            <p:ph type="title"/>
          </p:nvPr>
        </p:nvSpPr>
        <p:spPr/>
        <p:txBody>
          <a:bodyPr/>
          <a:lstStyle/>
          <a:p>
            <a:r>
              <a:rPr lang="en-US" altLang="zh-TW" dirty="0" smtClean="0"/>
              <a:t>Q4: Write Policy</a:t>
            </a:r>
            <a:endParaRPr lang="en-AU" altLang="zh-TW" dirty="0" smtClean="0"/>
          </a:p>
        </p:txBody>
      </p:sp>
      <p:sp>
        <p:nvSpPr>
          <p:cNvPr id="33796" name="Rectangle 5"/>
          <p:cNvSpPr>
            <a:spLocks noGrp="1" noChangeArrowheads="1"/>
          </p:cNvSpPr>
          <p:nvPr>
            <p:ph type="body" idx="1"/>
          </p:nvPr>
        </p:nvSpPr>
        <p:spPr/>
        <p:txBody>
          <a:bodyPr/>
          <a:lstStyle/>
          <a:p>
            <a:r>
              <a:rPr lang="en-US" altLang="zh-TW" dirty="0" smtClean="0"/>
              <a:t>On write hit, could just update the block in cache</a:t>
            </a:r>
          </a:p>
          <a:p>
            <a:pPr lvl="1"/>
            <a:r>
              <a:rPr lang="en-US" altLang="zh-TW" dirty="0" smtClean="0"/>
              <a:t>But then cache and memory would be inconsistent</a:t>
            </a:r>
          </a:p>
          <a:p>
            <a:r>
              <a:rPr lang="en-US" altLang="zh-TW" i="1" dirty="0" smtClean="0"/>
              <a:t>Write through</a:t>
            </a:r>
            <a:r>
              <a:rPr lang="en-US" altLang="zh-TW" dirty="0" smtClean="0"/>
              <a:t>: also update memory</a:t>
            </a:r>
          </a:p>
          <a:p>
            <a:pPr lvl="1"/>
            <a:r>
              <a:rPr lang="en-US" altLang="zh-TW" dirty="0" smtClean="0"/>
              <a:t>But makes write hits very long, e.g., if base CPI = 1, 10% of instructions are stores, write to memory takes 100 cycles</a:t>
            </a:r>
          </a:p>
          <a:p>
            <a:pPr lvl="2"/>
            <a:r>
              <a:rPr lang="en-US" altLang="zh-TW" dirty="0" smtClean="0"/>
              <a:t> Effective CPI = 1 + 0.1×100 = 11</a:t>
            </a:r>
          </a:p>
          <a:p>
            <a:r>
              <a:rPr lang="en-US" altLang="zh-TW" dirty="0" smtClean="0"/>
              <a:t>Solution: </a:t>
            </a:r>
            <a:r>
              <a:rPr lang="en-US" altLang="zh-TW" i="1" dirty="0" smtClean="0"/>
              <a:t>write buffer</a:t>
            </a:r>
          </a:p>
          <a:p>
            <a:pPr lvl="1"/>
            <a:r>
              <a:rPr lang="en-US" altLang="zh-TW" dirty="0" smtClean="0"/>
              <a:t>Holds data waiting to be written to memory</a:t>
            </a:r>
          </a:p>
          <a:p>
            <a:pPr lvl="1"/>
            <a:r>
              <a:rPr lang="en-US" altLang="zh-TW" dirty="0" smtClean="0"/>
              <a:t>CPU continues as if write is done, and stalls on write only if write buffer is full</a:t>
            </a:r>
          </a:p>
        </p:txBody>
      </p:sp>
      <p:grpSp>
        <p:nvGrpSpPr>
          <p:cNvPr id="2" name="群組 1"/>
          <p:cNvGrpSpPr/>
          <p:nvPr/>
        </p:nvGrpSpPr>
        <p:grpSpPr>
          <a:xfrm>
            <a:off x="3550989" y="4869160"/>
            <a:ext cx="5197475" cy="1330251"/>
            <a:chOff x="3203848" y="4869160"/>
            <a:chExt cx="5197475" cy="1330251"/>
          </a:xfrm>
        </p:grpSpPr>
        <p:sp>
          <p:nvSpPr>
            <p:cNvPr id="4" name="Rectangle 4"/>
            <p:cNvSpPr>
              <a:spLocks noChangeArrowheads="1"/>
            </p:cNvSpPr>
            <p:nvPr/>
          </p:nvSpPr>
          <p:spPr bwMode="auto">
            <a:xfrm>
              <a:off x="3203848" y="4869160"/>
              <a:ext cx="1463675" cy="965200"/>
            </a:xfrm>
            <a:prstGeom prst="rect">
              <a:avLst/>
            </a:prstGeom>
            <a:solidFill>
              <a:srgbClr val="99CCFF"/>
            </a:solidFill>
            <a:ln w="25400">
              <a:solidFill>
                <a:schemeClr val="tx1"/>
              </a:solidFill>
              <a:miter lim="800000"/>
              <a:headEnd/>
              <a:tailEnd/>
            </a:ln>
            <a:effectLst/>
          </p:spPr>
          <p:txBody>
            <a:bodyPr wrap="none" anchor="ctr"/>
            <a:lstStyle/>
            <a:p>
              <a:pPr algn="ctr">
                <a:spcBef>
                  <a:spcPct val="0"/>
                </a:spcBef>
              </a:pPr>
              <a:r>
                <a:rPr kumimoji="1" lang="en-US" altLang="zh-TW" sz="2000" dirty="0">
                  <a:latin typeface="+mn-lt"/>
                </a:rPr>
                <a:t>Processor</a:t>
              </a:r>
              <a:endParaRPr lang="zh-TW" altLang="en-US" dirty="0">
                <a:latin typeface="+mn-lt"/>
              </a:endParaRPr>
            </a:p>
          </p:txBody>
        </p:sp>
        <p:sp>
          <p:nvSpPr>
            <p:cNvPr id="5" name="Rectangle 6"/>
            <p:cNvSpPr>
              <a:spLocks noChangeArrowheads="1"/>
            </p:cNvSpPr>
            <p:nvPr/>
          </p:nvSpPr>
          <p:spPr bwMode="auto">
            <a:xfrm>
              <a:off x="5835923" y="4869160"/>
              <a:ext cx="889000" cy="584200"/>
            </a:xfrm>
            <a:prstGeom prst="rect">
              <a:avLst/>
            </a:prstGeom>
            <a:solidFill>
              <a:srgbClr val="99FF99"/>
            </a:solidFill>
            <a:ln w="25400">
              <a:solidFill>
                <a:schemeClr val="tx1"/>
              </a:solidFill>
              <a:miter lim="800000"/>
              <a:headEnd/>
              <a:tailEnd/>
            </a:ln>
            <a:effectLst/>
          </p:spPr>
          <p:txBody>
            <a:bodyPr wrap="none" anchor="ctr"/>
            <a:lstStyle/>
            <a:p>
              <a:pPr algn="ctr">
                <a:spcBef>
                  <a:spcPct val="0"/>
                </a:spcBef>
              </a:pPr>
              <a:r>
                <a:rPr kumimoji="1" lang="en-US" altLang="zh-TW" sz="2000" dirty="0">
                  <a:latin typeface="+mn-lt"/>
                </a:rPr>
                <a:t>Cache</a:t>
              </a:r>
              <a:endParaRPr lang="zh-TW" altLang="en-US" dirty="0">
                <a:latin typeface="+mn-lt"/>
              </a:endParaRPr>
            </a:p>
          </p:txBody>
        </p:sp>
        <p:sp>
          <p:nvSpPr>
            <p:cNvPr id="6" name="Rectangle 8"/>
            <p:cNvSpPr>
              <a:spLocks noChangeArrowheads="1"/>
            </p:cNvSpPr>
            <p:nvPr/>
          </p:nvSpPr>
          <p:spPr bwMode="auto">
            <a:xfrm>
              <a:off x="5835923" y="5554960"/>
              <a:ext cx="889000" cy="279400"/>
            </a:xfrm>
            <a:prstGeom prst="rect">
              <a:avLst/>
            </a:prstGeom>
            <a:solidFill>
              <a:srgbClr val="FFCC99"/>
            </a:solidFill>
            <a:ln w="25400">
              <a:solidFill>
                <a:schemeClr val="tx1"/>
              </a:solidFill>
              <a:miter lim="800000"/>
              <a:headEnd/>
              <a:tailEnd/>
            </a:ln>
            <a:effectLst/>
          </p:spPr>
          <p:txBody>
            <a:bodyPr wrap="none" anchor="ctr"/>
            <a:lstStyle/>
            <a:p>
              <a:endParaRPr lang="zh-TW" altLang="en-US">
                <a:latin typeface="+mn-lt"/>
              </a:endParaRPr>
            </a:p>
          </p:txBody>
        </p:sp>
        <p:sp>
          <p:nvSpPr>
            <p:cNvPr id="7" name="Line 9"/>
            <p:cNvSpPr>
              <a:spLocks noChangeShapeType="1"/>
            </p:cNvSpPr>
            <p:nvPr/>
          </p:nvSpPr>
          <p:spPr bwMode="auto">
            <a:xfrm>
              <a:off x="6051823" y="5542260"/>
              <a:ext cx="0" cy="304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8" name="Line 10"/>
            <p:cNvSpPr>
              <a:spLocks noChangeShapeType="1"/>
            </p:cNvSpPr>
            <p:nvPr/>
          </p:nvSpPr>
          <p:spPr bwMode="auto">
            <a:xfrm>
              <a:off x="6280423" y="5542260"/>
              <a:ext cx="0" cy="304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9" name="Line 11"/>
            <p:cNvSpPr>
              <a:spLocks noChangeShapeType="1"/>
            </p:cNvSpPr>
            <p:nvPr/>
          </p:nvSpPr>
          <p:spPr bwMode="auto">
            <a:xfrm>
              <a:off x="6509023" y="5542260"/>
              <a:ext cx="0" cy="3048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0" name="Line 12"/>
            <p:cNvSpPr>
              <a:spLocks noChangeShapeType="1"/>
            </p:cNvSpPr>
            <p:nvPr/>
          </p:nvSpPr>
          <p:spPr bwMode="auto">
            <a:xfrm>
              <a:off x="5366023" y="5694660"/>
              <a:ext cx="4572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1" name="Line 13"/>
            <p:cNvSpPr>
              <a:spLocks noChangeShapeType="1"/>
            </p:cNvSpPr>
            <p:nvPr/>
          </p:nvSpPr>
          <p:spPr bwMode="auto">
            <a:xfrm>
              <a:off x="4680223" y="5161260"/>
              <a:ext cx="1143000" cy="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2" name="Rectangle 15"/>
            <p:cNvSpPr>
              <a:spLocks noChangeArrowheads="1"/>
            </p:cNvSpPr>
            <p:nvPr/>
          </p:nvSpPr>
          <p:spPr bwMode="auto">
            <a:xfrm>
              <a:off x="7359923" y="4869160"/>
              <a:ext cx="1041400" cy="965200"/>
            </a:xfrm>
            <a:prstGeom prst="rect">
              <a:avLst/>
            </a:prstGeom>
            <a:solidFill>
              <a:srgbClr val="FFC000"/>
            </a:solidFill>
            <a:ln w="25400">
              <a:solidFill>
                <a:schemeClr val="tx1"/>
              </a:solidFill>
              <a:miter lim="800000"/>
              <a:headEnd/>
              <a:tailEnd/>
            </a:ln>
            <a:effectLst/>
          </p:spPr>
          <p:txBody>
            <a:bodyPr wrap="none" anchor="ctr"/>
            <a:lstStyle/>
            <a:p>
              <a:pPr algn="ctr"/>
              <a:r>
                <a:rPr kumimoji="1" lang="en-US" altLang="zh-TW" sz="2000" dirty="0" smtClean="0">
                  <a:latin typeface="+mn-lt"/>
                </a:rPr>
                <a:t>Memory</a:t>
              </a:r>
              <a:endParaRPr kumimoji="1" lang="zh-TW" altLang="en-US" sz="2000" dirty="0">
                <a:latin typeface="+mn-lt"/>
              </a:endParaRPr>
            </a:p>
          </p:txBody>
        </p:sp>
        <p:sp>
          <p:nvSpPr>
            <p:cNvPr id="13" name="Line 17"/>
            <p:cNvSpPr>
              <a:spLocks noChangeShapeType="1"/>
            </p:cNvSpPr>
            <p:nvPr/>
          </p:nvSpPr>
          <p:spPr bwMode="auto">
            <a:xfrm>
              <a:off x="6737623" y="5694660"/>
              <a:ext cx="6096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4" name="Line 18"/>
            <p:cNvSpPr>
              <a:spLocks noChangeShapeType="1"/>
            </p:cNvSpPr>
            <p:nvPr/>
          </p:nvSpPr>
          <p:spPr bwMode="auto">
            <a:xfrm>
              <a:off x="6737623" y="5161260"/>
              <a:ext cx="609600"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5" name="Line 19"/>
            <p:cNvSpPr>
              <a:spLocks noChangeShapeType="1"/>
            </p:cNvSpPr>
            <p:nvPr/>
          </p:nvSpPr>
          <p:spPr bwMode="auto">
            <a:xfrm>
              <a:off x="5366023" y="5161260"/>
              <a:ext cx="0" cy="53340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28" name="Rectangle 14"/>
            <p:cNvSpPr>
              <a:spLocks noChangeArrowheads="1"/>
            </p:cNvSpPr>
            <p:nvPr/>
          </p:nvSpPr>
          <p:spPr bwMode="auto">
            <a:xfrm>
              <a:off x="5547573" y="5798659"/>
              <a:ext cx="146520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spcBef>
                  <a:spcPct val="0"/>
                </a:spcBef>
              </a:pPr>
              <a:r>
                <a:rPr kumimoji="1" lang="en-US" altLang="zh-TW" sz="2000" dirty="0">
                  <a:latin typeface="+mn-lt"/>
                </a:rPr>
                <a:t>Write Buffer</a:t>
              </a:r>
            </a:p>
          </p:txBody>
        </p:sp>
      </p:gr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26</a:t>
            </a:fld>
            <a:endParaRPr lang="zh-TW" altLang="zh-TW"/>
          </a:p>
        </p:txBody>
      </p:sp>
    </p:spTree>
    <p:extLst>
      <p:ext uri="{BB962C8B-B14F-4D97-AF65-F5344CB8AC3E}">
        <p14:creationId xmlns:p14="http://schemas.microsoft.com/office/powerpoint/2010/main" val="170967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96">
                                            <p:txEl>
                                              <p:pRg st="2" end="2"/>
                                            </p:txEl>
                                          </p:spTgt>
                                        </p:tgtEl>
                                        <p:attrNameLst>
                                          <p:attrName>style.visibility</p:attrName>
                                        </p:attrNameLst>
                                      </p:cBhvr>
                                      <p:to>
                                        <p:strVal val="visible"/>
                                      </p:to>
                                    </p:set>
                                    <p:animEffect transition="in" filter="fade">
                                      <p:cBhvr>
                                        <p:cTn id="7" dur="500"/>
                                        <p:tgtEl>
                                          <p:spTgt spid="3379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796">
                                            <p:txEl>
                                              <p:pRg st="3" end="3"/>
                                            </p:txEl>
                                          </p:spTgt>
                                        </p:tgtEl>
                                        <p:attrNameLst>
                                          <p:attrName>style.visibility</p:attrName>
                                        </p:attrNameLst>
                                      </p:cBhvr>
                                      <p:to>
                                        <p:strVal val="visible"/>
                                      </p:to>
                                    </p:set>
                                    <p:animEffect transition="in" filter="fade">
                                      <p:cBhvr>
                                        <p:cTn id="10" dur="500"/>
                                        <p:tgtEl>
                                          <p:spTgt spid="3379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796">
                                            <p:txEl>
                                              <p:pRg st="4" end="4"/>
                                            </p:txEl>
                                          </p:spTgt>
                                        </p:tgtEl>
                                        <p:attrNameLst>
                                          <p:attrName>style.visibility</p:attrName>
                                        </p:attrNameLst>
                                      </p:cBhvr>
                                      <p:to>
                                        <p:strVal val="visible"/>
                                      </p:to>
                                    </p:set>
                                    <p:animEffect transition="in" filter="fade">
                                      <p:cBhvr>
                                        <p:cTn id="13" dur="500"/>
                                        <p:tgtEl>
                                          <p:spTgt spid="3379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796">
                                            <p:txEl>
                                              <p:pRg st="5" end="5"/>
                                            </p:txEl>
                                          </p:spTgt>
                                        </p:tgtEl>
                                        <p:attrNameLst>
                                          <p:attrName>style.visibility</p:attrName>
                                        </p:attrNameLst>
                                      </p:cBhvr>
                                      <p:to>
                                        <p:strVal val="visible"/>
                                      </p:to>
                                    </p:set>
                                    <p:animEffect transition="in" filter="fade">
                                      <p:cBhvr>
                                        <p:cTn id="18" dur="500"/>
                                        <p:tgtEl>
                                          <p:spTgt spid="33796">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3796">
                                            <p:txEl>
                                              <p:pRg st="6" end="6"/>
                                            </p:txEl>
                                          </p:spTgt>
                                        </p:tgtEl>
                                        <p:attrNameLst>
                                          <p:attrName>style.visibility</p:attrName>
                                        </p:attrNameLst>
                                      </p:cBhvr>
                                      <p:to>
                                        <p:strVal val="visible"/>
                                      </p:to>
                                    </p:set>
                                    <p:animEffect transition="in" filter="fade">
                                      <p:cBhvr>
                                        <p:cTn id="21" dur="500"/>
                                        <p:tgtEl>
                                          <p:spTgt spid="33796">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3796">
                                            <p:txEl>
                                              <p:pRg st="7" end="7"/>
                                            </p:txEl>
                                          </p:spTgt>
                                        </p:tgtEl>
                                        <p:attrNameLst>
                                          <p:attrName>style.visibility</p:attrName>
                                        </p:attrNameLst>
                                      </p:cBhvr>
                                      <p:to>
                                        <p:strVal val="visible"/>
                                      </p:to>
                                    </p:set>
                                    <p:animEffect transition="in" filter="fade">
                                      <p:cBhvr>
                                        <p:cTn id="24" dur="500"/>
                                        <p:tgtEl>
                                          <p:spTgt spid="33796">
                                            <p:txEl>
                                              <p:pRg st="7" end="7"/>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4"/>
          <p:cNvSpPr>
            <a:spLocks noGrp="1" noChangeArrowheads="1"/>
          </p:cNvSpPr>
          <p:nvPr>
            <p:ph type="title"/>
          </p:nvPr>
        </p:nvSpPr>
        <p:spPr/>
        <p:txBody>
          <a:bodyPr/>
          <a:lstStyle/>
          <a:p>
            <a:r>
              <a:rPr lang="en-US" altLang="zh-TW" dirty="0" smtClean="0"/>
              <a:t>Write Policy</a:t>
            </a:r>
            <a:endParaRPr lang="en-AU" altLang="zh-TW" dirty="0" smtClean="0"/>
          </a:p>
        </p:txBody>
      </p:sp>
      <p:sp>
        <p:nvSpPr>
          <p:cNvPr id="34820" name="Rectangle 5"/>
          <p:cNvSpPr>
            <a:spLocks noGrp="1" noChangeArrowheads="1"/>
          </p:cNvSpPr>
          <p:nvPr>
            <p:ph type="body" idx="1"/>
          </p:nvPr>
        </p:nvSpPr>
        <p:spPr/>
        <p:txBody>
          <a:bodyPr/>
          <a:lstStyle/>
          <a:p>
            <a:r>
              <a:rPr lang="en-US" altLang="zh-TW" dirty="0" smtClean="0"/>
              <a:t>Alternative: </a:t>
            </a:r>
            <a:r>
              <a:rPr lang="en-US" altLang="zh-TW" i="1" dirty="0" smtClean="0"/>
              <a:t>Write back</a:t>
            </a:r>
          </a:p>
          <a:p>
            <a:pPr lvl="1"/>
            <a:r>
              <a:rPr lang="en-US" altLang="zh-TW" dirty="0" smtClean="0"/>
              <a:t>On write hit, only update block in cache but not in memory </a:t>
            </a:r>
          </a:p>
          <a:p>
            <a:pPr lvl="2"/>
            <a:r>
              <a:rPr lang="en-US" altLang="zh-TW" dirty="0" smtClean="0"/>
              <a:t>Faster write hits, less traffic to memory</a:t>
            </a:r>
          </a:p>
          <a:p>
            <a:pPr lvl="2"/>
            <a:r>
              <a:rPr lang="en-US" altLang="zh-TW" dirty="0" smtClean="0"/>
              <a:t>But cache </a:t>
            </a:r>
            <a:r>
              <a:rPr lang="en-US" altLang="zh-TW" dirty="0"/>
              <a:t>and memory </a:t>
            </a:r>
            <a:r>
              <a:rPr lang="en-US" altLang="zh-TW" dirty="0" smtClean="0"/>
              <a:t>are inconsistent</a:t>
            </a:r>
          </a:p>
          <a:p>
            <a:pPr lvl="1"/>
            <a:r>
              <a:rPr lang="en-US" altLang="zh-TW" dirty="0" smtClean="0"/>
              <a:t>Need to track whether a block is </a:t>
            </a:r>
            <a:r>
              <a:rPr lang="en-US" altLang="zh-TW" u="sng" dirty="0" smtClean="0"/>
              <a:t>dirty</a:t>
            </a:r>
            <a:r>
              <a:rPr lang="en-US" altLang="zh-TW" dirty="0" smtClean="0"/>
              <a:t>, by adding a </a:t>
            </a:r>
            <a:r>
              <a:rPr lang="en-US" altLang="zh-TW" i="1" dirty="0" smtClean="0"/>
              <a:t>dirty bit </a:t>
            </a:r>
            <a:r>
              <a:rPr lang="en-US" altLang="zh-TW" dirty="0" smtClean="0"/>
              <a:t>to each cache block</a:t>
            </a:r>
          </a:p>
          <a:p>
            <a:pPr lvl="1"/>
            <a:r>
              <a:rPr lang="en-US" altLang="zh-TW" dirty="0" smtClean="0"/>
              <a:t>When a dirty block is to be replaced by a newly requested block, write it back to memory </a:t>
            </a:r>
            <a:r>
              <a:rPr lang="en-US" altLang="zh-TW" dirty="0" smtClean="0">
                <a:sym typeface="Wingdings" panose="05000000000000000000" pitchFamily="2" charset="2"/>
              </a:rPr>
              <a:t> longer read/write misses</a:t>
            </a:r>
            <a:endParaRPr lang="en-US" altLang="zh-TW" dirty="0" smtClean="0"/>
          </a:p>
          <a:p>
            <a:pPr lvl="2"/>
            <a:r>
              <a:rPr lang="en-US" altLang="zh-TW" dirty="0" smtClean="0"/>
              <a:t>Can use the write buffer to hold the write-back block while </a:t>
            </a:r>
            <a:r>
              <a:rPr lang="en-US" altLang="zh-TW" dirty="0"/>
              <a:t>the </a:t>
            </a:r>
            <a:r>
              <a:rPr lang="en-US" altLang="zh-TW" dirty="0" smtClean="0"/>
              <a:t>newly requested </a:t>
            </a:r>
            <a:r>
              <a:rPr lang="en-US" altLang="zh-TW" dirty="0"/>
              <a:t>block is read from memory. The write-back </a:t>
            </a:r>
            <a:r>
              <a:rPr lang="en-US" altLang="zh-TW" dirty="0" smtClean="0"/>
              <a:t>block </a:t>
            </a:r>
            <a:r>
              <a:rPr lang="en-US" altLang="zh-TW" dirty="0"/>
              <a:t>is later written back to </a:t>
            </a:r>
            <a:r>
              <a:rPr lang="en-US" altLang="zh-TW" dirty="0" smtClean="0"/>
              <a:t>memory.</a:t>
            </a:r>
            <a:endParaRPr lang="en-AU"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27</a:t>
            </a:fld>
            <a:endParaRPr lang="zh-TW" altLang="zh-TW"/>
          </a:p>
        </p:txBody>
      </p:sp>
    </p:spTree>
    <p:extLst>
      <p:ext uri="{BB962C8B-B14F-4D97-AF65-F5344CB8AC3E}">
        <p14:creationId xmlns:p14="http://schemas.microsoft.com/office/powerpoint/2010/main" val="14865357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4"/>
          <p:cNvSpPr>
            <a:spLocks noGrp="1" noChangeArrowheads="1"/>
          </p:cNvSpPr>
          <p:nvPr>
            <p:ph type="title"/>
          </p:nvPr>
        </p:nvSpPr>
        <p:spPr/>
        <p:txBody>
          <a:bodyPr/>
          <a:lstStyle/>
          <a:p>
            <a:r>
              <a:rPr lang="en-US" altLang="zh-TW" dirty="0" smtClean="0"/>
              <a:t>Write Policy</a:t>
            </a:r>
            <a:endParaRPr lang="en-AU" altLang="zh-TW" dirty="0" smtClean="0"/>
          </a:p>
        </p:txBody>
      </p:sp>
      <p:sp>
        <p:nvSpPr>
          <p:cNvPr id="35844" name="Rectangle 5"/>
          <p:cNvSpPr>
            <a:spLocks noGrp="1" noChangeArrowheads="1"/>
          </p:cNvSpPr>
          <p:nvPr>
            <p:ph type="body" idx="1"/>
          </p:nvPr>
        </p:nvSpPr>
        <p:spPr/>
        <p:txBody>
          <a:bodyPr/>
          <a:lstStyle/>
          <a:p>
            <a:pPr marL="0" indent="0">
              <a:buNone/>
            </a:pPr>
            <a:r>
              <a:rPr lang="en-US" altLang="zh-TW" dirty="0" smtClean="0"/>
              <a:t>How to handle the write-missed block, which is in the memory?</a:t>
            </a:r>
          </a:p>
          <a:p>
            <a:r>
              <a:rPr lang="en-US" altLang="zh-TW" dirty="0" smtClean="0"/>
              <a:t>For write through</a:t>
            </a:r>
          </a:p>
          <a:p>
            <a:pPr lvl="1"/>
            <a:r>
              <a:rPr lang="en-US" altLang="zh-TW" i="1" dirty="0" smtClean="0"/>
              <a:t>Write allocate </a:t>
            </a:r>
            <a:r>
              <a:rPr lang="en-US" altLang="zh-TW" dirty="0" smtClean="0"/>
              <a:t>on miss: fetch the block into cache</a:t>
            </a:r>
          </a:p>
          <a:p>
            <a:pPr lvl="2"/>
            <a:r>
              <a:rPr lang="en-US" altLang="zh-TW" dirty="0" smtClean="0"/>
              <a:t>So that later reads from the block will hit</a:t>
            </a:r>
          </a:p>
          <a:p>
            <a:pPr lvl="1"/>
            <a:r>
              <a:rPr lang="en-US" altLang="zh-TW" i="1" dirty="0" smtClean="0"/>
              <a:t>No write allocate</a:t>
            </a:r>
            <a:r>
              <a:rPr lang="en-US" altLang="zh-TW" dirty="0" smtClean="0"/>
              <a:t>: don’t fetch the block into cache</a:t>
            </a:r>
          </a:p>
          <a:p>
            <a:pPr lvl="2"/>
            <a:r>
              <a:rPr lang="en-US" altLang="zh-TW" dirty="0" smtClean="0"/>
              <a:t>Since programs often write a whole array before reading it, e.g., initialization</a:t>
            </a:r>
          </a:p>
          <a:p>
            <a:pPr lvl="2"/>
            <a:r>
              <a:rPr lang="en-US" altLang="zh-TW" dirty="0" smtClean="0"/>
              <a:t>Also, writes usually end a series of computations</a:t>
            </a:r>
          </a:p>
          <a:p>
            <a:r>
              <a:rPr lang="en-US" altLang="zh-TW" dirty="0" smtClean="0"/>
              <a:t>For write back</a:t>
            </a:r>
          </a:p>
          <a:p>
            <a:pPr lvl="1"/>
            <a:r>
              <a:rPr lang="en-US" altLang="zh-TW" dirty="0" smtClean="0"/>
              <a:t>Usually fetch the block into cache (write allocate)</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28</a:t>
            </a:fld>
            <a:endParaRPr lang="zh-TW" altLang="zh-TW"/>
          </a:p>
        </p:txBody>
      </p:sp>
    </p:spTree>
    <p:extLst>
      <p:ext uri="{BB962C8B-B14F-4D97-AF65-F5344CB8AC3E}">
        <p14:creationId xmlns:p14="http://schemas.microsoft.com/office/powerpoint/2010/main" val="2259591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Cache Memory</a:t>
            </a:r>
            <a:endParaRPr lang="zh-TW" altLang="en-US" dirty="0"/>
          </a:p>
        </p:txBody>
      </p:sp>
      <p:sp>
        <p:nvSpPr>
          <p:cNvPr id="3" name="內容版面配置區 2"/>
          <p:cNvSpPr>
            <a:spLocks noGrp="1"/>
          </p:cNvSpPr>
          <p:nvPr>
            <p:ph idx="1"/>
          </p:nvPr>
        </p:nvSpPr>
        <p:spPr/>
        <p:txBody>
          <a:bodyPr/>
          <a:lstStyle/>
          <a:p>
            <a:r>
              <a:rPr lang="en-US" altLang="zh-TW" dirty="0"/>
              <a:t>Cache memory</a:t>
            </a:r>
          </a:p>
          <a:p>
            <a:pPr lvl="1"/>
            <a:r>
              <a:rPr lang="en-US" altLang="zh-TW" dirty="0"/>
              <a:t>The level of the memory hierarchy closest to the </a:t>
            </a:r>
            <a:r>
              <a:rPr lang="en-US" altLang="zh-TW" dirty="0" smtClean="0"/>
              <a:t>CPU</a:t>
            </a:r>
          </a:p>
          <a:p>
            <a:pPr lvl="1"/>
            <a:r>
              <a:rPr lang="en-US" altLang="zh-TW" dirty="0" smtClean="0"/>
              <a:t>Give CPU an illusion of a very</a:t>
            </a:r>
            <a:br>
              <a:rPr lang="en-US" altLang="zh-TW" dirty="0" smtClean="0"/>
            </a:br>
            <a:r>
              <a:rPr lang="en-US" altLang="zh-TW" u="sng" dirty="0" smtClean="0"/>
              <a:t>fast</a:t>
            </a:r>
            <a:r>
              <a:rPr lang="en-US" altLang="zh-TW" dirty="0" smtClean="0"/>
              <a:t> </a:t>
            </a:r>
            <a:r>
              <a:rPr lang="en-US" altLang="zh-TW" dirty="0" smtClean="0">
                <a:solidFill>
                  <a:srgbClr val="FF0000"/>
                </a:solidFill>
              </a:rPr>
              <a:t>main memory</a:t>
            </a:r>
          </a:p>
          <a:p>
            <a:pPr lvl="1"/>
            <a:r>
              <a:rPr lang="en-US" altLang="zh-TW" dirty="0" smtClean="0"/>
              <a:t>Target of instruction fetch,</a:t>
            </a:r>
            <a:br>
              <a:rPr lang="en-US" altLang="zh-TW" dirty="0" smtClean="0"/>
            </a:br>
            <a:r>
              <a:rPr lang="en-US" altLang="zh-TW" dirty="0" err="1" smtClean="0"/>
              <a:t>ld</a:t>
            </a:r>
            <a:r>
              <a:rPr lang="en-US" altLang="zh-TW" dirty="0" smtClean="0"/>
              <a:t> and </a:t>
            </a:r>
            <a:r>
              <a:rPr lang="en-US" altLang="zh-TW" dirty="0" err="1" smtClean="0"/>
              <a:t>sd</a:t>
            </a:r>
            <a:endParaRPr lang="en-US" altLang="zh-TW" dirty="0" smtClean="0"/>
          </a:p>
          <a:p>
            <a:pPr lvl="1"/>
            <a:endParaRPr lang="en-US" altLang="zh-TW" dirty="0" smtClean="0"/>
          </a:p>
          <a:p>
            <a:r>
              <a:rPr lang="en-US" altLang="zh-TW" dirty="0" smtClean="0"/>
              <a:t>4 questions for cache design:</a:t>
            </a:r>
            <a:endParaRPr lang="en-US" altLang="zh-TW" dirty="0"/>
          </a:p>
          <a:p>
            <a:pPr lvl="1"/>
            <a:r>
              <a:rPr lang="en-US" altLang="zh-TW" dirty="0"/>
              <a:t>Q1: </a:t>
            </a:r>
            <a:r>
              <a:rPr lang="en-US" altLang="zh-TW" dirty="0" smtClean="0"/>
              <a:t>block placement</a:t>
            </a:r>
            <a:endParaRPr lang="en-US" altLang="zh-TW" dirty="0"/>
          </a:p>
          <a:p>
            <a:pPr lvl="1"/>
            <a:r>
              <a:rPr lang="en-US" altLang="zh-TW" dirty="0"/>
              <a:t>Q2: </a:t>
            </a:r>
            <a:r>
              <a:rPr lang="en-US" altLang="zh-TW" dirty="0" smtClean="0"/>
              <a:t>block identification</a:t>
            </a:r>
            <a:endParaRPr lang="en-US" altLang="zh-TW" dirty="0"/>
          </a:p>
          <a:p>
            <a:pPr lvl="1"/>
            <a:r>
              <a:rPr lang="en-US" altLang="zh-TW" dirty="0"/>
              <a:t>Q3: </a:t>
            </a:r>
            <a:r>
              <a:rPr lang="en-US" altLang="zh-TW" dirty="0" smtClean="0"/>
              <a:t>block replacement</a:t>
            </a:r>
            <a:endParaRPr lang="en-US" altLang="zh-TW" dirty="0"/>
          </a:p>
          <a:p>
            <a:pPr lvl="1"/>
            <a:r>
              <a:rPr lang="en-US" altLang="zh-TW" dirty="0"/>
              <a:t>Q4: </a:t>
            </a:r>
            <a:r>
              <a:rPr lang="en-US" altLang="zh-TW" dirty="0" smtClean="0"/>
              <a:t>write policy</a:t>
            </a:r>
            <a:endParaRPr lang="en-US" altLang="zh-TW" dirty="0"/>
          </a:p>
          <a:p>
            <a:endParaRPr lang="zh-TW" altLang="en-US" dirty="0"/>
          </a:p>
        </p:txBody>
      </p:sp>
      <p:sp>
        <p:nvSpPr>
          <p:cNvPr id="4" name="矩形 3"/>
          <p:cNvSpPr/>
          <p:nvPr/>
        </p:nvSpPr>
        <p:spPr bwMode="auto">
          <a:xfrm>
            <a:off x="5964569" y="2060848"/>
            <a:ext cx="1766510" cy="1023573"/>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1" hangingPunct="1"/>
            <a:r>
              <a:rPr lang="en-US" altLang="zh-TW" sz="2000" b="1" dirty="0" smtClean="0">
                <a:latin typeface="+mn-lt"/>
              </a:rPr>
              <a:t>CPU</a:t>
            </a:r>
            <a:endParaRPr lang="zh-TW" altLang="en-US" sz="2000" b="1" dirty="0">
              <a:latin typeface="+mn-lt"/>
            </a:endParaRPr>
          </a:p>
        </p:txBody>
      </p:sp>
      <p:sp>
        <p:nvSpPr>
          <p:cNvPr id="5" name="Rectangle 8"/>
          <p:cNvSpPr>
            <a:spLocks noChangeArrowheads="1"/>
          </p:cNvSpPr>
          <p:nvPr/>
        </p:nvSpPr>
        <p:spPr bwMode="auto">
          <a:xfrm>
            <a:off x="6256049" y="2570070"/>
            <a:ext cx="1192823" cy="398585"/>
          </a:xfrm>
          <a:prstGeom prst="rect">
            <a:avLst/>
          </a:prstGeom>
          <a:solidFill>
            <a:srgbClr val="FFFF00"/>
          </a:solidFill>
          <a:ln w="25400">
            <a:solidFill>
              <a:schemeClr val="tx1"/>
            </a:solidFill>
            <a:miter lim="800000"/>
            <a:headEnd/>
            <a:tailEnd/>
          </a:ln>
          <a:effectLst/>
          <a:extLst/>
        </p:spPr>
        <p:txBody>
          <a:bodyPr wrap="none" anchor="ctr"/>
          <a:lstStyle/>
          <a:p>
            <a:pPr algn="ctr"/>
            <a:r>
              <a:rPr lang="en-US" altLang="zh-TW" sz="2000" b="1" dirty="0" smtClean="0">
                <a:latin typeface="+mn-lt"/>
              </a:rPr>
              <a:t>Registers</a:t>
            </a:r>
            <a:endParaRPr lang="en-US" altLang="zh-TW" sz="2000" b="1" dirty="0">
              <a:latin typeface="+mn-lt"/>
            </a:endParaRPr>
          </a:p>
        </p:txBody>
      </p:sp>
      <p:sp>
        <p:nvSpPr>
          <p:cNvPr id="6" name="Rectangle 14"/>
          <p:cNvSpPr>
            <a:spLocks noChangeArrowheads="1"/>
          </p:cNvSpPr>
          <p:nvPr/>
        </p:nvSpPr>
        <p:spPr bwMode="auto">
          <a:xfrm>
            <a:off x="5875049" y="3484471"/>
            <a:ext cx="1954823" cy="468923"/>
          </a:xfrm>
          <a:prstGeom prst="rect">
            <a:avLst/>
          </a:prstGeom>
          <a:solidFill>
            <a:srgbClr val="FFFF00"/>
          </a:solidFill>
          <a:ln w="25400">
            <a:solidFill>
              <a:schemeClr val="tx1"/>
            </a:solidFill>
            <a:miter lim="800000"/>
            <a:headEnd/>
            <a:tailEnd/>
          </a:ln>
          <a:effectLst/>
          <a:extLst/>
        </p:spPr>
        <p:txBody>
          <a:bodyPr wrap="none" anchor="ctr"/>
          <a:lstStyle/>
          <a:p>
            <a:pPr algn="ctr"/>
            <a:r>
              <a:rPr lang="en-US" altLang="zh-TW" sz="2000" b="1" dirty="0" smtClean="0">
                <a:latin typeface="+mn-lt"/>
              </a:rPr>
              <a:t>Cache (SRAM)</a:t>
            </a:r>
            <a:endParaRPr lang="en-US" altLang="zh-TW" sz="2000" b="1" dirty="0">
              <a:latin typeface="+mn-lt"/>
            </a:endParaRPr>
          </a:p>
        </p:txBody>
      </p:sp>
      <p:sp>
        <p:nvSpPr>
          <p:cNvPr id="7" name="Rectangle 15"/>
          <p:cNvSpPr>
            <a:spLocks noChangeArrowheads="1"/>
          </p:cNvSpPr>
          <p:nvPr/>
        </p:nvSpPr>
        <p:spPr bwMode="auto">
          <a:xfrm>
            <a:off x="5417849" y="4469209"/>
            <a:ext cx="2869223" cy="468923"/>
          </a:xfrm>
          <a:prstGeom prst="rect">
            <a:avLst/>
          </a:prstGeom>
          <a:solidFill>
            <a:srgbClr val="FFFF00"/>
          </a:solidFill>
          <a:ln w="25400">
            <a:solidFill>
              <a:schemeClr val="tx1"/>
            </a:solidFill>
            <a:miter lim="800000"/>
            <a:headEnd/>
            <a:tailEnd/>
          </a:ln>
          <a:effectLst/>
          <a:extLst/>
        </p:spPr>
        <p:txBody>
          <a:bodyPr wrap="none" anchor="ctr"/>
          <a:lstStyle/>
          <a:p>
            <a:pPr algn="ctr"/>
            <a:r>
              <a:rPr lang="en-US" altLang="zh-TW" sz="2000" b="1" dirty="0" smtClean="0">
                <a:latin typeface="+mn-lt"/>
              </a:rPr>
              <a:t>Memory (DRAM)</a:t>
            </a:r>
            <a:endParaRPr lang="en-US" altLang="zh-TW" sz="2000" b="1" dirty="0">
              <a:latin typeface="+mn-lt"/>
            </a:endParaRPr>
          </a:p>
        </p:txBody>
      </p:sp>
      <p:sp>
        <p:nvSpPr>
          <p:cNvPr id="8" name="Rectangle 16"/>
          <p:cNvSpPr>
            <a:spLocks noChangeArrowheads="1"/>
          </p:cNvSpPr>
          <p:nvPr/>
        </p:nvSpPr>
        <p:spPr bwMode="auto">
          <a:xfrm>
            <a:off x="4884449" y="5453947"/>
            <a:ext cx="3936023" cy="468923"/>
          </a:xfrm>
          <a:prstGeom prst="rect">
            <a:avLst/>
          </a:prstGeom>
          <a:solidFill>
            <a:srgbClr val="FFFF00"/>
          </a:solidFill>
          <a:ln w="25400">
            <a:solidFill>
              <a:schemeClr val="tx1"/>
            </a:solidFill>
            <a:miter lim="800000"/>
            <a:headEnd/>
            <a:tailEnd/>
          </a:ln>
          <a:effectLst/>
          <a:extLst/>
        </p:spPr>
        <p:txBody>
          <a:bodyPr wrap="none" anchor="ctr"/>
          <a:lstStyle/>
          <a:p>
            <a:pPr algn="ctr"/>
            <a:r>
              <a:rPr lang="en-US" altLang="zh-TW" sz="2000" b="1" dirty="0">
                <a:latin typeface="+mn-lt"/>
              </a:rPr>
              <a:t>Disk</a:t>
            </a:r>
            <a:endParaRPr lang="zh-TW" altLang="en-US" sz="2000" b="1" dirty="0">
              <a:latin typeface="+mn-lt"/>
            </a:endParaRPr>
          </a:p>
        </p:txBody>
      </p:sp>
      <p:sp>
        <p:nvSpPr>
          <p:cNvPr id="14" name="Line 18"/>
          <p:cNvSpPr>
            <a:spLocks noChangeShapeType="1"/>
          </p:cNvSpPr>
          <p:nvPr/>
        </p:nvSpPr>
        <p:spPr bwMode="auto">
          <a:xfrm>
            <a:off x="6852460" y="2980378"/>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5" name="Line 19"/>
          <p:cNvSpPr>
            <a:spLocks noChangeShapeType="1"/>
          </p:cNvSpPr>
          <p:nvPr/>
        </p:nvSpPr>
        <p:spPr bwMode="auto">
          <a:xfrm>
            <a:off x="6852460" y="3965117"/>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6" name="Line 20"/>
          <p:cNvSpPr>
            <a:spLocks noChangeShapeType="1"/>
          </p:cNvSpPr>
          <p:nvPr/>
        </p:nvSpPr>
        <p:spPr bwMode="auto">
          <a:xfrm>
            <a:off x="6852460" y="4949855"/>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7" name="Rectangle 22"/>
          <p:cNvSpPr>
            <a:spLocks noChangeArrowheads="1"/>
          </p:cNvSpPr>
          <p:nvPr/>
        </p:nvSpPr>
        <p:spPr bwMode="auto">
          <a:xfrm>
            <a:off x="7014399" y="3084421"/>
            <a:ext cx="1663413"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dirty="0">
                <a:latin typeface="+mn-lt"/>
              </a:rPr>
              <a:t>Instr. </a:t>
            </a:r>
            <a:r>
              <a:rPr lang="en-US" altLang="zh-TW" sz="2000" dirty="0" smtClean="0">
                <a:latin typeface="+mn-lt"/>
              </a:rPr>
              <a:t>operands</a:t>
            </a:r>
            <a:endParaRPr lang="en-US" altLang="zh-TW" sz="2000" dirty="0">
              <a:latin typeface="+mn-lt"/>
            </a:endParaRPr>
          </a:p>
        </p:txBody>
      </p:sp>
      <p:sp>
        <p:nvSpPr>
          <p:cNvPr id="18" name="Rectangle 23"/>
          <p:cNvSpPr>
            <a:spLocks noChangeArrowheads="1"/>
          </p:cNvSpPr>
          <p:nvPr/>
        </p:nvSpPr>
        <p:spPr bwMode="auto">
          <a:xfrm>
            <a:off x="7014399" y="4069159"/>
            <a:ext cx="776440"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Blocks</a:t>
            </a:r>
          </a:p>
        </p:txBody>
      </p:sp>
      <p:sp>
        <p:nvSpPr>
          <p:cNvPr id="19" name="Rectangle 24"/>
          <p:cNvSpPr>
            <a:spLocks noChangeArrowheads="1"/>
          </p:cNvSpPr>
          <p:nvPr/>
        </p:nvSpPr>
        <p:spPr bwMode="auto">
          <a:xfrm>
            <a:off x="7014399" y="5053898"/>
            <a:ext cx="716680"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Pages</a:t>
            </a:r>
          </a:p>
        </p:txBody>
      </p:sp>
      <p:sp>
        <p:nvSpPr>
          <p:cNvPr id="21" name="右中括弧 20"/>
          <p:cNvSpPr/>
          <p:nvPr/>
        </p:nvSpPr>
        <p:spPr bwMode="auto">
          <a:xfrm rot="5400000">
            <a:off x="6677566" y="1997396"/>
            <a:ext cx="375678" cy="2230775"/>
          </a:xfrm>
          <a:prstGeom prst="rightBracket">
            <a:avLst>
              <a:gd name="adj" fmla="val 104046"/>
            </a:avLst>
          </a:prstGeom>
          <a:noFill/>
          <a:ln w="762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22" name="橢圓 21"/>
          <p:cNvSpPr/>
          <p:nvPr/>
        </p:nvSpPr>
        <p:spPr bwMode="auto">
          <a:xfrm>
            <a:off x="4884449" y="3393381"/>
            <a:ext cx="3793363" cy="1660517"/>
          </a:xfrm>
          <a:prstGeom prst="ellipse">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9" name="投影片編號版面配置區 8"/>
          <p:cNvSpPr>
            <a:spLocks noGrp="1"/>
          </p:cNvSpPr>
          <p:nvPr>
            <p:ph type="sldNum" sz="quarter" idx="11"/>
          </p:nvPr>
        </p:nvSpPr>
        <p:spPr/>
        <p:txBody>
          <a:bodyPr/>
          <a:lstStyle/>
          <a:p>
            <a:fld id="{0EF8A0A4-1A2F-4B89-B3C7-02C31CE3A532}" type="slidenum">
              <a:rPr lang="zh-TW" altLang="en-US" smtClean="0"/>
              <a:pPr/>
              <a:t>2</a:t>
            </a:fld>
            <a:endParaRPr lang="zh-TW" altLang="zh-TW"/>
          </a:p>
        </p:txBody>
      </p:sp>
    </p:spTree>
    <p:extLst>
      <p:ext uri="{BB962C8B-B14F-4D97-AF65-F5344CB8AC3E}">
        <p14:creationId xmlns:p14="http://schemas.microsoft.com/office/powerpoint/2010/main" val="213013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anim calcmode="lin" valueType="num">
                                      <p:cBhvr>
                                        <p:cTn id="8" dur="2000" fill="hold"/>
                                        <p:tgtEl>
                                          <p:spTgt spid="22"/>
                                        </p:tgtEl>
                                        <p:attrNameLst>
                                          <p:attrName>ppt_w</p:attrName>
                                        </p:attrNameLst>
                                      </p:cBhvr>
                                      <p:tavLst>
                                        <p:tav tm="0" fmla="#ppt_w*sin(2.5*pi*$)">
                                          <p:val>
                                            <p:fltVal val="0"/>
                                          </p:val>
                                        </p:tav>
                                        <p:tav tm="100000">
                                          <p:val>
                                            <p:fltVal val="1"/>
                                          </p:val>
                                        </p:tav>
                                      </p:tavLst>
                                    </p:anim>
                                    <p:anim calcmode="lin" valueType="num">
                                      <p:cBhvr>
                                        <p:cTn id="9" dur="2000" fill="hold"/>
                                        <p:tgtEl>
                                          <p:spTgt spid="2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lstStyle/>
          <a:p>
            <a:r>
              <a:rPr lang="en-US" altLang="zh-TW" dirty="0" smtClean="0"/>
              <a:t>Write hit: direct mapped</a:t>
            </a:r>
            <a:endParaRPr lang="zh-TW" altLang="en-US" dirty="0"/>
          </a:p>
        </p:txBody>
      </p:sp>
      <p:sp>
        <p:nvSpPr>
          <p:cNvPr id="24579" name="Rectangle 2"/>
          <p:cNvSpPr>
            <a:spLocks noGrp="1" noChangeArrowheads="1"/>
          </p:cNvSpPr>
          <p:nvPr>
            <p:ph type="title"/>
          </p:nvPr>
        </p:nvSpPr>
        <p:spPr/>
        <p:txBody>
          <a:bodyPr/>
          <a:lstStyle/>
          <a:p>
            <a:pPr eaLnBrk="1" hangingPunct="1"/>
            <a:r>
              <a:rPr lang="en-US" altLang="zh-TW" dirty="0" smtClean="0"/>
              <a:t>Example: Write Through with Allocate</a:t>
            </a:r>
            <a:endParaRPr lang="en-AU" altLang="zh-TW" dirty="0" smtClean="0">
              <a:ea typeface="新細明體" panose="02020500000000000000" pitchFamily="18" charset="-12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29</a:t>
            </a:fld>
            <a:endParaRPr lang="zh-TW" altLang="zh-TW"/>
          </a:p>
        </p:txBody>
      </p:sp>
      <p:graphicFrame>
        <p:nvGraphicFramePr>
          <p:cNvPr id="257027" name="Group 3"/>
          <p:cNvGraphicFramePr>
            <a:graphicFrameLocks noGrp="1"/>
          </p:cNvGraphicFramePr>
          <p:nvPr>
            <p:extLst>
              <p:ext uri="{D42A27DB-BD31-4B8C-83A1-F6EECF244321}">
                <p14:modId xmlns:p14="http://schemas.microsoft.com/office/powerpoint/2010/main" val="2655817775"/>
              </p:ext>
            </p:extLst>
          </p:nvPr>
        </p:nvGraphicFramePr>
        <p:xfrm>
          <a:off x="2632782" y="2088258"/>
          <a:ext cx="3163354" cy="3337722"/>
        </p:xfrm>
        <a:graphic>
          <a:graphicData uri="http://schemas.openxmlformats.org/drawingml/2006/table">
            <a:tbl>
              <a:tblPr/>
              <a:tblGrid>
                <a:gridCol w="792000">
                  <a:extLst>
                    <a:ext uri="{9D8B030D-6E8A-4147-A177-3AD203B41FA5}">
                      <a16:colId xmlns:a16="http://schemas.microsoft.com/office/drawing/2014/main" val="20000"/>
                    </a:ext>
                  </a:extLst>
                </a:gridCol>
                <a:gridCol w="52713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80120">
                  <a:extLst>
                    <a:ext uri="{9D8B030D-6E8A-4147-A177-3AD203B41FA5}">
                      <a16:colId xmlns:a16="http://schemas.microsoft.com/office/drawing/2014/main" val="20003"/>
                    </a:ext>
                  </a:extLst>
                </a:gridCol>
              </a:tblGrid>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Index</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V</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Tag</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Data</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A</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B</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Y</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C</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00010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D</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矩形 2"/>
          <p:cNvSpPr/>
          <p:nvPr/>
        </p:nvSpPr>
        <p:spPr bwMode="auto">
          <a:xfrm>
            <a:off x="547906" y="3078268"/>
            <a:ext cx="885604" cy="1049674"/>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latin typeface="+mj-lt"/>
              </a:rPr>
              <a:t>CPU</a:t>
            </a:r>
            <a:endParaRPr lang="zh-TW" altLang="en-US" sz="2000" dirty="0">
              <a:latin typeface="+mj-lt"/>
            </a:endParaRPr>
          </a:p>
        </p:txBody>
      </p:sp>
      <p:sp>
        <p:nvSpPr>
          <p:cNvPr id="26" name="矩形 25"/>
          <p:cNvSpPr/>
          <p:nvPr/>
        </p:nvSpPr>
        <p:spPr bwMode="auto">
          <a:xfrm>
            <a:off x="7367902" y="1475492"/>
            <a:ext cx="1268098" cy="474589"/>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32" name="矩形 31"/>
          <p:cNvSpPr/>
          <p:nvPr/>
        </p:nvSpPr>
        <p:spPr bwMode="auto">
          <a:xfrm>
            <a:off x="7367902" y="1950081"/>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3" name="矩形 32"/>
          <p:cNvSpPr/>
          <p:nvPr/>
        </p:nvSpPr>
        <p:spPr bwMode="auto">
          <a:xfrm>
            <a:off x="7367902" y="2199760"/>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D</a:t>
            </a:r>
            <a:endParaRPr lang="zh-TW" altLang="en-US" sz="2000" i="1" dirty="0">
              <a:latin typeface="+mn-lt"/>
            </a:endParaRPr>
          </a:p>
        </p:txBody>
      </p:sp>
      <p:sp>
        <p:nvSpPr>
          <p:cNvPr id="34" name="矩形 33"/>
          <p:cNvSpPr/>
          <p:nvPr/>
        </p:nvSpPr>
        <p:spPr bwMode="auto">
          <a:xfrm>
            <a:off x="7367902" y="2463099"/>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5" name="矩形 34"/>
          <p:cNvSpPr/>
          <p:nvPr/>
        </p:nvSpPr>
        <p:spPr bwMode="auto">
          <a:xfrm>
            <a:off x="7367902" y="2695079"/>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6" name="矩形 35"/>
          <p:cNvSpPr/>
          <p:nvPr/>
        </p:nvSpPr>
        <p:spPr bwMode="auto">
          <a:xfrm>
            <a:off x="7367902" y="2958417"/>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7" name="矩形 36"/>
          <p:cNvSpPr/>
          <p:nvPr/>
        </p:nvSpPr>
        <p:spPr bwMode="auto">
          <a:xfrm>
            <a:off x="7367902" y="320809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B</a:t>
            </a:r>
            <a:endParaRPr lang="zh-TW" altLang="en-US" sz="2000" i="1" dirty="0">
              <a:latin typeface="+mn-lt"/>
            </a:endParaRPr>
          </a:p>
        </p:txBody>
      </p:sp>
      <p:sp>
        <p:nvSpPr>
          <p:cNvPr id="38" name="矩形 37"/>
          <p:cNvSpPr/>
          <p:nvPr/>
        </p:nvSpPr>
        <p:spPr bwMode="auto">
          <a:xfrm>
            <a:off x="7367902" y="3471436"/>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9" name="矩形 38"/>
          <p:cNvSpPr/>
          <p:nvPr/>
        </p:nvSpPr>
        <p:spPr bwMode="auto">
          <a:xfrm>
            <a:off x="7367902" y="3732126"/>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a:t>
            </a:r>
            <a:endParaRPr lang="zh-TW" altLang="en-US" sz="2000" i="1" dirty="0">
              <a:latin typeface="+mn-lt"/>
            </a:endParaRPr>
          </a:p>
        </p:txBody>
      </p:sp>
      <p:sp>
        <p:nvSpPr>
          <p:cNvPr id="40" name="矩形 39"/>
          <p:cNvSpPr/>
          <p:nvPr/>
        </p:nvSpPr>
        <p:spPr bwMode="auto">
          <a:xfrm>
            <a:off x="7367902" y="3995464"/>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41" name="矩形 40"/>
          <p:cNvSpPr/>
          <p:nvPr/>
        </p:nvSpPr>
        <p:spPr bwMode="auto">
          <a:xfrm>
            <a:off x="7367902" y="4245145"/>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44" name="矩形 43"/>
          <p:cNvSpPr/>
          <p:nvPr/>
        </p:nvSpPr>
        <p:spPr bwMode="auto">
          <a:xfrm>
            <a:off x="7369200" y="4983580"/>
            <a:ext cx="1268098" cy="706549"/>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46" name="文字方塊 45"/>
          <p:cNvSpPr txBox="1"/>
          <p:nvPr/>
        </p:nvSpPr>
        <p:spPr>
          <a:xfrm>
            <a:off x="7009216" y="5310531"/>
            <a:ext cx="370367" cy="422725"/>
          </a:xfrm>
          <a:prstGeom prst="rect">
            <a:avLst/>
          </a:prstGeom>
          <a:noFill/>
        </p:spPr>
        <p:txBody>
          <a:bodyPr wrap="none" rtlCol="0">
            <a:spAutoFit/>
          </a:bodyPr>
          <a:lstStyle/>
          <a:p>
            <a:pPr marL="0" algn="r"/>
            <a:r>
              <a:rPr lang="en-US" altLang="zh-TW" sz="1800" dirty="0" smtClean="0">
                <a:latin typeface="+mn-lt"/>
              </a:rPr>
              <a:t>0</a:t>
            </a:r>
            <a:endParaRPr lang="zh-TW" altLang="en-US" sz="1800" dirty="0">
              <a:latin typeface="+mn-lt"/>
            </a:endParaRPr>
          </a:p>
        </p:txBody>
      </p:sp>
      <p:sp>
        <p:nvSpPr>
          <p:cNvPr id="47" name="文字方塊 46"/>
          <p:cNvSpPr txBox="1"/>
          <p:nvPr/>
        </p:nvSpPr>
        <p:spPr>
          <a:xfrm>
            <a:off x="7008843" y="4674714"/>
            <a:ext cx="370367" cy="422725"/>
          </a:xfrm>
          <a:prstGeom prst="rect">
            <a:avLst/>
          </a:prstGeom>
          <a:noFill/>
        </p:spPr>
        <p:txBody>
          <a:bodyPr wrap="none" rtlCol="0">
            <a:spAutoFit/>
          </a:bodyPr>
          <a:lstStyle/>
          <a:p>
            <a:pPr marL="0" algn="r"/>
            <a:r>
              <a:rPr lang="en-US" altLang="zh-TW" sz="1800" dirty="0" smtClean="0">
                <a:latin typeface="+mn-lt"/>
              </a:rPr>
              <a:t>8</a:t>
            </a:r>
            <a:endParaRPr lang="zh-TW" altLang="en-US" sz="1800" dirty="0">
              <a:latin typeface="+mn-lt"/>
            </a:endParaRPr>
          </a:p>
        </p:txBody>
      </p:sp>
      <p:sp>
        <p:nvSpPr>
          <p:cNvPr id="48" name="矩形 47"/>
          <p:cNvSpPr/>
          <p:nvPr/>
        </p:nvSpPr>
        <p:spPr bwMode="auto">
          <a:xfrm>
            <a:off x="7367902" y="3996031"/>
            <a:ext cx="1268098" cy="511041"/>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49" name="文字方塊 48"/>
          <p:cNvSpPr txBox="1"/>
          <p:nvPr/>
        </p:nvSpPr>
        <p:spPr>
          <a:xfrm>
            <a:off x="6876256" y="3658767"/>
            <a:ext cx="514025" cy="422725"/>
          </a:xfrm>
          <a:prstGeom prst="rect">
            <a:avLst/>
          </a:prstGeom>
          <a:noFill/>
        </p:spPr>
        <p:txBody>
          <a:bodyPr wrap="none" rtlCol="0">
            <a:spAutoFit/>
          </a:bodyPr>
          <a:lstStyle/>
          <a:p>
            <a:pPr marL="0" algn="r"/>
            <a:r>
              <a:rPr lang="en-US" altLang="zh-TW" sz="1800" dirty="0" smtClean="0">
                <a:latin typeface="+mn-lt"/>
              </a:rPr>
              <a:t>64</a:t>
            </a:r>
            <a:endParaRPr lang="zh-TW" altLang="en-US" sz="1800" dirty="0">
              <a:latin typeface="+mn-lt"/>
            </a:endParaRPr>
          </a:p>
        </p:txBody>
      </p:sp>
      <p:sp>
        <p:nvSpPr>
          <p:cNvPr id="53" name="文字方塊 52"/>
          <p:cNvSpPr txBox="1"/>
          <p:nvPr/>
        </p:nvSpPr>
        <p:spPr>
          <a:xfrm>
            <a:off x="6876256" y="4384230"/>
            <a:ext cx="514025" cy="422725"/>
          </a:xfrm>
          <a:prstGeom prst="rect">
            <a:avLst/>
          </a:prstGeom>
          <a:noFill/>
        </p:spPr>
        <p:txBody>
          <a:bodyPr wrap="none" rtlCol="0">
            <a:spAutoFit/>
          </a:bodyPr>
          <a:lstStyle/>
          <a:p>
            <a:pPr marL="0" algn="r"/>
            <a:r>
              <a:rPr lang="en-US" altLang="zh-TW" sz="1800" dirty="0" smtClean="0">
                <a:latin typeface="+mn-lt"/>
              </a:rPr>
              <a:t>12</a:t>
            </a:r>
            <a:endParaRPr lang="zh-TW" altLang="en-US" sz="1800" dirty="0">
              <a:latin typeface="+mn-lt"/>
            </a:endParaRPr>
          </a:p>
        </p:txBody>
      </p:sp>
      <p:sp>
        <p:nvSpPr>
          <p:cNvPr id="54" name="矩形 53"/>
          <p:cNvSpPr/>
          <p:nvPr/>
        </p:nvSpPr>
        <p:spPr bwMode="auto">
          <a:xfrm>
            <a:off x="7369200" y="446664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C</a:t>
            </a:r>
            <a:endParaRPr lang="zh-TW" altLang="en-US" sz="2000" i="1" dirty="0">
              <a:latin typeface="+mn-lt"/>
            </a:endParaRPr>
          </a:p>
        </p:txBody>
      </p:sp>
      <p:sp>
        <p:nvSpPr>
          <p:cNvPr id="55" name="矩形 54"/>
          <p:cNvSpPr/>
          <p:nvPr/>
        </p:nvSpPr>
        <p:spPr bwMode="auto">
          <a:xfrm>
            <a:off x="7369200" y="472733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Z</a:t>
            </a:r>
            <a:endParaRPr lang="zh-TW" altLang="en-US" sz="2000" i="1" dirty="0">
              <a:latin typeface="+mn-lt"/>
            </a:endParaRPr>
          </a:p>
        </p:txBody>
      </p:sp>
      <p:sp>
        <p:nvSpPr>
          <p:cNvPr id="57" name="文字方塊 56"/>
          <p:cNvSpPr txBox="1"/>
          <p:nvPr/>
        </p:nvSpPr>
        <p:spPr>
          <a:xfrm>
            <a:off x="6876256" y="3137326"/>
            <a:ext cx="514025" cy="422725"/>
          </a:xfrm>
          <a:prstGeom prst="rect">
            <a:avLst/>
          </a:prstGeom>
          <a:noFill/>
        </p:spPr>
        <p:txBody>
          <a:bodyPr wrap="none" rtlCol="0">
            <a:spAutoFit/>
          </a:bodyPr>
          <a:lstStyle/>
          <a:p>
            <a:pPr marL="0" algn="r"/>
            <a:r>
              <a:rPr lang="en-US" altLang="zh-TW" sz="1800" dirty="0" smtClean="0">
                <a:latin typeface="+mn-lt"/>
              </a:rPr>
              <a:t>72</a:t>
            </a:r>
            <a:endParaRPr lang="zh-TW" altLang="en-US" sz="1800" dirty="0">
              <a:latin typeface="+mn-lt"/>
            </a:endParaRPr>
          </a:p>
        </p:txBody>
      </p:sp>
      <p:sp>
        <p:nvSpPr>
          <p:cNvPr id="58" name="文字方塊 57"/>
          <p:cNvSpPr txBox="1"/>
          <p:nvPr/>
        </p:nvSpPr>
        <p:spPr>
          <a:xfrm>
            <a:off x="6876256" y="2110992"/>
            <a:ext cx="514025" cy="422725"/>
          </a:xfrm>
          <a:prstGeom prst="rect">
            <a:avLst/>
          </a:prstGeom>
          <a:noFill/>
        </p:spPr>
        <p:txBody>
          <a:bodyPr wrap="none" rtlCol="0">
            <a:spAutoFit/>
          </a:bodyPr>
          <a:lstStyle/>
          <a:p>
            <a:pPr marL="0" algn="r"/>
            <a:r>
              <a:rPr lang="en-US" altLang="zh-TW" sz="1800" dirty="0" smtClean="0">
                <a:latin typeface="+mn-lt"/>
              </a:rPr>
              <a:t>88</a:t>
            </a:r>
            <a:endParaRPr lang="zh-TW" altLang="en-US" sz="1800" dirty="0">
              <a:latin typeface="+mn-lt"/>
            </a:endParaRPr>
          </a:p>
        </p:txBody>
      </p:sp>
      <p:sp>
        <p:nvSpPr>
          <p:cNvPr id="5" name="向右箭號 4"/>
          <p:cNvSpPr/>
          <p:nvPr/>
        </p:nvSpPr>
        <p:spPr bwMode="auto">
          <a:xfrm>
            <a:off x="1433510" y="3419708"/>
            <a:ext cx="402186" cy="392359"/>
          </a:xfrm>
          <a:prstGeom prst="rightArrow">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7" name="文字方塊 6"/>
          <p:cNvSpPr txBox="1"/>
          <p:nvPr/>
        </p:nvSpPr>
        <p:spPr>
          <a:xfrm>
            <a:off x="1139683" y="3071326"/>
            <a:ext cx="1537922" cy="400110"/>
          </a:xfrm>
          <a:prstGeom prst="rect">
            <a:avLst/>
          </a:prstGeom>
          <a:noFill/>
        </p:spPr>
        <p:txBody>
          <a:bodyPr wrap="none" rtlCol="0">
            <a:spAutoFit/>
          </a:bodyPr>
          <a:lstStyle/>
          <a:p>
            <a:pPr marL="0"/>
            <a:r>
              <a:rPr lang="en-US" altLang="zh-TW" sz="2000" dirty="0" err="1" smtClean="0">
                <a:solidFill>
                  <a:srgbClr val="0000FF"/>
                </a:solidFill>
                <a:latin typeface="+mn-lt"/>
              </a:rPr>
              <a:t>sw</a:t>
            </a:r>
            <a:r>
              <a:rPr lang="en-US" altLang="zh-TW" sz="2000" dirty="0" smtClean="0">
                <a:solidFill>
                  <a:srgbClr val="0000FF"/>
                </a:solidFill>
                <a:latin typeface="+mn-lt"/>
              </a:rPr>
              <a:t> </a:t>
            </a:r>
            <a:r>
              <a:rPr lang="en-US" altLang="zh-TW" sz="2000" dirty="0">
                <a:solidFill>
                  <a:srgbClr val="0000FF"/>
                </a:solidFill>
                <a:latin typeface="+mn-lt"/>
              </a:rPr>
              <a:t>E</a:t>
            </a:r>
            <a:r>
              <a:rPr lang="en-US" altLang="zh-TW" sz="2000" dirty="0" smtClean="0">
                <a:solidFill>
                  <a:srgbClr val="0000FF"/>
                </a:solidFill>
                <a:latin typeface="+mn-lt"/>
                <a:sym typeface="Wingdings" panose="05000000000000000000" pitchFamily="2" charset="2"/>
              </a:rPr>
              <a:t>M[72]</a:t>
            </a:r>
            <a:endParaRPr lang="zh-TW" altLang="en-US" sz="2000" dirty="0">
              <a:solidFill>
                <a:srgbClr val="0000FF"/>
              </a:solidFill>
              <a:latin typeface="+mn-lt"/>
            </a:endParaRPr>
          </a:p>
        </p:txBody>
      </p:sp>
      <p:sp>
        <p:nvSpPr>
          <p:cNvPr id="8" name="手繪多邊形 7"/>
          <p:cNvSpPr/>
          <p:nvPr/>
        </p:nvSpPr>
        <p:spPr bwMode="auto">
          <a:xfrm>
            <a:off x="1982804" y="3384158"/>
            <a:ext cx="818148" cy="202210"/>
          </a:xfrm>
          <a:custGeom>
            <a:avLst/>
            <a:gdLst>
              <a:gd name="connsiteX0" fmla="*/ 0 w 818148"/>
              <a:gd name="connsiteY0" fmla="*/ 0 h 202210"/>
              <a:gd name="connsiteX1" fmla="*/ 163630 w 818148"/>
              <a:gd name="connsiteY1" fmla="*/ 202130 h 202210"/>
              <a:gd name="connsiteX2" fmla="*/ 818148 w 818148"/>
              <a:gd name="connsiteY2" fmla="*/ 19250 h 202210"/>
            </a:gdLst>
            <a:ahLst/>
            <a:cxnLst>
              <a:cxn ang="0">
                <a:pos x="connsiteX0" y="connsiteY0"/>
              </a:cxn>
              <a:cxn ang="0">
                <a:pos x="connsiteX1" y="connsiteY1"/>
              </a:cxn>
              <a:cxn ang="0">
                <a:pos x="connsiteX2" y="connsiteY2"/>
              </a:cxn>
            </a:cxnLst>
            <a:rect l="l" t="t" r="r" b="b"/>
            <a:pathLst>
              <a:path w="818148" h="202210">
                <a:moveTo>
                  <a:pt x="0" y="0"/>
                </a:moveTo>
                <a:cubicBezTo>
                  <a:pt x="13636" y="99461"/>
                  <a:pt x="27272" y="198922"/>
                  <a:pt x="163630" y="202130"/>
                </a:cubicBezTo>
                <a:cubicBezTo>
                  <a:pt x="299988" y="205338"/>
                  <a:pt x="559068" y="112294"/>
                  <a:pt x="818148" y="19250"/>
                </a:cubicBezTo>
              </a:path>
            </a:pathLst>
          </a:custGeom>
          <a:noFill/>
          <a:ln w="9525"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9" name="爆炸 1 8"/>
          <p:cNvSpPr/>
          <p:nvPr/>
        </p:nvSpPr>
        <p:spPr bwMode="auto">
          <a:xfrm>
            <a:off x="1676506" y="3604636"/>
            <a:ext cx="1149036" cy="863543"/>
          </a:xfrm>
          <a:prstGeom prst="irregularSeal1">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b="1" dirty="0" smtClean="0">
                <a:solidFill>
                  <a:schemeClr val="bg1"/>
                </a:solidFill>
                <a:latin typeface="+mj-lt"/>
              </a:rPr>
              <a:t>hit</a:t>
            </a:r>
            <a:endParaRPr lang="zh-TW" altLang="en-US" sz="2000" b="1" dirty="0">
              <a:solidFill>
                <a:schemeClr val="bg1"/>
              </a:solidFill>
              <a:latin typeface="+mj-lt"/>
            </a:endParaRPr>
          </a:p>
        </p:txBody>
      </p:sp>
      <p:sp>
        <p:nvSpPr>
          <p:cNvPr id="65" name="文字方塊 64"/>
          <p:cNvSpPr txBox="1"/>
          <p:nvPr/>
        </p:nvSpPr>
        <p:spPr>
          <a:xfrm>
            <a:off x="5242662" y="3230732"/>
            <a:ext cx="121426" cy="307777"/>
          </a:xfrm>
          <a:prstGeom prst="rect">
            <a:avLst/>
          </a:prstGeom>
          <a:solidFill>
            <a:schemeClr val="bg1"/>
          </a:solidFill>
        </p:spPr>
        <p:txBody>
          <a:bodyPr wrap="square" lIns="0" tIns="0" rIns="0" bIns="0" rtlCol="0" anchor="ctr" anchorCtr="1">
            <a:spAutoFit/>
          </a:bodyPr>
          <a:lstStyle/>
          <a:p>
            <a:pPr marL="0"/>
            <a:r>
              <a:rPr lang="en-US" altLang="zh-TW" sz="2000" b="1" dirty="0" smtClean="0">
                <a:solidFill>
                  <a:srgbClr val="FF0000"/>
                </a:solidFill>
                <a:latin typeface="+mn-lt"/>
              </a:rPr>
              <a:t>E</a:t>
            </a:r>
            <a:endParaRPr lang="zh-TW" altLang="en-US" sz="2000" b="1" dirty="0">
              <a:solidFill>
                <a:srgbClr val="FF0000"/>
              </a:solidFill>
              <a:latin typeface="+mn-lt"/>
            </a:endParaRPr>
          </a:p>
        </p:txBody>
      </p:sp>
      <p:sp>
        <p:nvSpPr>
          <p:cNvPr id="68" name="文字方塊 67"/>
          <p:cNvSpPr txBox="1"/>
          <p:nvPr/>
        </p:nvSpPr>
        <p:spPr>
          <a:xfrm>
            <a:off x="6109864" y="2297590"/>
            <a:ext cx="756938" cy="646331"/>
          </a:xfrm>
          <a:prstGeom prst="rect">
            <a:avLst/>
          </a:prstGeom>
          <a:noFill/>
        </p:spPr>
        <p:txBody>
          <a:bodyPr wrap="none" rtlCol="0">
            <a:spAutoFit/>
          </a:bodyPr>
          <a:lstStyle/>
          <a:p>
            <a:pPr marL="0" algn="ctr"/>
            <a:r>
              <a:rPr lang="en-US" altLang="zh-TW" sz="1800" dirty="0" smtClean="0">
                <a:latin typeface="+mn-lt"/>
              </a:rPr>
              <a:t>Write</a:t>
            </a:r>
          </a:p>
          <a:p>
            <a:pPr marL="0" algn="ctr"/>
            <a:r>
              <a:rPr lang="en-US" altLang="zh-TW" sz="1800" dirty="0" smtClean="0">
                <a:latin typeface="+mn-lt"/>
              </a:rPr>
              <a:t>buffer</a:t>
            </a:r>
            <a:endParaRPr lang="zh-TW" altLang="en-US" sz="1800" dirty="0">
              <a:latin typeface="+mn-lt"/>
            </a:endParaRPr>
          </a:p>
        </p:txBody>
      </p:sp>
      <p:sp>
        <p:nvSpPr>
          <p:cNvPr id="70" name="矩形 69"/>
          <p:cNvSpPr/>
          <p:nvPr/>
        </p:nvSpPr>
        <p:spPr bwMode="auto">
          <a:xfrm>
            <a:off x="7369200" y="3209132"/>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b="1" i="1" dirty="0" smtClean="0">
                <a:solidFill>
                  <a:srgbClr val="FF0000"/>
                </a:solidFill>
                <a:latin typeface="+mn-lt"/>
              </a:rPr>
              <a:t>E</a:t>
            </a:r>
            <a:endParaRPr lang="zh-TW" altLang="en-US" sz="2000" b="1" i="1" dirty="0">
              <a:solidFill>
                <a:srgbClr val="FF0000"/>
              </a:solidFill>
              <a:latin typeface="+mn-lt"/>
            </a:endParaRPr>
          </a:p>
        </p:txBody>
      </p:sp>
      <p:sp>
        <p:nvSpPr>
          <p:cNvPr id="43" name="文字方塊 42"/>
          <p:cNvSpPr txBox="1"/>
          <p:nvPr/>
        </p:nvSpPr>
        <p:spPr>
          <a:xfrm>
            <a:off x="7462540" y="1126905"/>
            <a:ext cx="1078821" cy="400110"/>
          </a:xfrm>
          <a:prstGeom prst="rect">
            <a:avLst/>
          </a:prstGeom>
          <a:noFill/>
        </p:spPr>
        <p:txBody>
          <a:bodyPr wrap="none" rtlCol="0">
            <a:spAutoFit/>
          </a:bodyPr>
          <a:lstStyle/>
          <a:p>
            <a:pPr marL="0"/>
            <a:r>
              <a:rPr lang="en-US" altLang="zh-TW" sz="2000" dirty="0" smtClean="0">
                <a:latin typeface="+mn-lt"/>
              </a:rPr>
              <a:t>Memory</a:t>
            </a:r>
            <a:endParaRPr lang="zh-TW" altLang="en-US" sz="2000" dirty="0">
              <a:latin typeface="+mn-lt"/>
            </a:endParaRPr>
          </a:p>
        </p:txBody>
      </p:sp>
      <p:sp>
        <p:nvSpPr>
          <p:cNvPr id="42" name="矩形 41"/>
          <p:cNvSpPr/>
          <p:nvPr/>
        </p:nvSpPr>
        <p:spPr bwMode="auto">
          <a:xfrm rot="5400000">
            <a:off x="6001200" y="3248944"/>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45" name="矩形 44"/>
          <p:cNvSpPr/>
          <p:nvPr/>
        </p:nvSpPr>
        <p:spPr bwMode="auto">
          <a:xfrm rot="5400000">
            <a:off x="6178351" y="3248944"/>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vert270" wrap="square" lIns="36000" tIns="36000" rIns="36000" bIns="36000" numCol="1" spcCol="0" rtlCol="0" fromWordArt="0" anchor="ctr" anchorCtr="1" forceAA="0" compatLnSpc="1">
            <a:prstTxWarp prst="textNoShape">
              <a:avLst/>
            </a:prstTxWarp>
            <a:noAutofit/>
          </a:bodyPr>
          <a:lstStyle/>
          <a:p>
            <a:pPr algn="ctr" eaLnBrk="1" hangingPunct="1"/>
            <a:endParaRPr lang="zh-TW" altLang="en-US" sz="2000" b="1" i="1" dirty="0">
              <a:solidFill>
                <a:srgbClr val="FF0000"/>
              </a:solidFill>
              <a:latin typeface="+mn-lt"/>
            </a:endParaRPr>
          </a:p>
        </p:txBody>
      </p:sp>
      <p:cxnSp>
        <p:nvCxnSpPr>
          <p:cNvPr id="67" name="直線單箭頭接點 66"/>
          <p:cNvCxnSpPr/>
          <p:nvPr/>
        </p:nvCxnSpPr>
        <p:spPr bwMode="auto">
          <a:xfrm flipH="1">
            <a:off x="5435607" y="3356992"/>
            <a:ext cx="1008601" cy="0"/>
          </a:xfrm>
          <a:prstGeom prst="straightConnector1">
            <a:avLst/>
          </a:prstGeom>
          <a:solidFill>
            <a:schemeClr val="accent1"/>
          </a:solidFill>
          <a:ln w="9525"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直線單箭頭接點 49"/>
          <p:cNvCxnSpPr/>
          <p:nvPr/>
        </p:nvCxnSpPr>
        <p:spPr bwMode="auto">
          <a:xfrm flipH="1">
            <a:off x="6682351" y="3359859"/>
            <a:ext cx="396000" cy="0"/>
          </a:xfrm>
          <a:prstGeom prst="straightConnector1">
            <a:avLst/>
          </a:prstGeom>
          <a:solidFill>
            <a:schemeClr val="accent1"/>
          </a:solidFill>
          <a:ln w="9525"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1" name="矩形 50"/>
          <p:cNvSpPr/>
          <p:nvPr/>
        </p:nvSpPr>
        <p:spPr bwMode="auto">
          <a:xfrm rot="5400000">
            <a:off x="6177600" y="3250800"/>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vert270" wrap="square" lIns="36000" tIns="36000" rIns="36000" bIns="36000" numCol="1" spcCol="0" rtlCol="0" fromWordArt="0" anchor="ctr" anchorCtr="1" forceAA="0" compatLnSpc="1">
            <a:prstTxWarp prst="textNoShape">
              <a:avLst/>
            </a:prstTxWarp>
            <a:noAutofit/>
          </a:bodyPr>
          <a:lstStyle/>
          <a:p>
            <a:pPr algn="ctr" eaLnBrk="1" hangingPunct="1"/>
            <a:r>
              <a:rPr lang="en-US" altLang="zh-TW" sz="2000" b="1" i="1" dirty="0" smtClean="0">
                <a:solidFill>
                  <a:srgbClr val="FF0000"/>
                </a:solidFill>
                <a:latin typeface="+mn-lt"/>
              </a:rPr>
              <a:t>E</a:t>
            </a:r>
            <a:endParaRPr lang="zh-TW" altLang="en-US" sz="2000" b="1" i="1" dirty="0">
              <a:solidFill>
                <a:srgbClr val="FF0000"/>
              </a:solidFill>
              <a:latin typeface="+mn-lt"/>
            </a:endParaRPr>
          </a:p>
        </p:txBody>
      </p:sp>
    </p:spTree>
    <p:extLst>
      <p:ext uri="{BB962C8B-B14F-4D97-AF65-F5344CB8AC3E}">
        <p14:creationId xmlns:p14="http://schemas.microsoft.com/office/powerpoint/2010/main" val="156641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par>
                          <p:cTn id="27" fill="hold">
                            <p:stCondLst>
                              <p:cond delay="0"/>
                            </p:stCondLst>
                            <p:childTnLst>
                              <p:par>
                                <p:cTn id="28" presetID="10" presetClass="entr" presetSubtype="0" fill="hold" grpId="0"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left)">
                                      <p:cBhvr>
                                        <p:cTn id="35" dur="500"/>
                                        <p:tgtEl>
                                          <p:spTgt spid="67"/>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wipe(left)">
                                      <p:cBhvr>
                                        <p:cTn id="44" dur="500"/>
                                        <p:tgtEl>
                                          <p:spTgt spid="50"/>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fade">
                                      <p:cBhvr>
                                        <p:cTn id="4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8" grpId="1" animBg="1"/>
      <p:bldP spid="9" grpId="0" animBg="1"/>
      <p:bldP spid="65" grpId="0" animBg="1"/>
      <p:bldP spid="70" grpId="0" animBg="1"/>
      <p:bldP spid="5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r>
              <a:rPr lang="en-US" altLang="zh-TW" smtClean="0"/>
              <a:t>Example: Write Through with Allocate</a:t>
            </a:r>
            <a:endParaRPr lang="en-AU" altLang="zh-TW" dirty="0" smtClean="0"/>
          </a:p>
        </p:txBody>
      </p:sp>
      <p:sp>
        <p:nvSpPr>
          <p:cNvPr id="4" name="內容版面配置區 3"/>
          <p:cNvSpPr>
            <a:spLocks noGrp="1"/>
          </p:cNvSpPr>
          <p:nvPr>
            <p:ph idx="1"/>
          </p:nvPr>
        </p:nvSpPr>
        <p:spPr/>
        <p:txBody>
          <a:bodyPr/>
          <a:lstStyle/>
          <a:p>
            <a:r>
              <a:rPr lang="en-US" altLang="zh-TW" dirty="0" smtClean="0"/>
              <a:t>Write miss: </a:t>
            </a:r>
            <a:r>
              <a:rPr lang="en-US" altLang="zh-TW" dirty="0"/>
              <a:t>direct </a:t>
            </a:r>
            <a:r>
              <a:rPr lang="en-US" altLang="zh-TW" dirty="0" smtClean="0"/>
              <a:t>mapped</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pPr lvl="1"/>
            <a:r>
              <a:rPr lang="en-US" altLang="zh-TW" dirty="0"/>
              <a:t>What happen on read miss, e.g., </a:t>
            </a:r>
            <a:r>
              <a:rPr lang="en-US" altLang="zh-TW" dirty="0" err="1"/>
              <a:t>lw</a:t>
            </a:r>
            <a:r>
              <a:rPr lang="en-US" altLang="zh-TW" dirty="0"/>
              <a:t> </a:t>
            </a:r>
            <a:r>
              <a:rPr lang="en-US" altLang="zh-TW" dirty="0" smtClean="0"/>
              <a:t>x2</a:t>
            </a:r>
            <a:r>
              <a:rPr lang="en-US" altLang="zh-TW" dirty="0">
                <a:sym typeface="Wingdings" panose="05000000000000000000" pitchFamily="2" charset="2"/>
              </a:rPr>
              <a:t>M[72]?</a:t>
            </a:r>
            <a:endParaRPr lang="en-US" altLang="zh-TW" dirty="0"/>
          </a:p>
          <a:p>
            <a:pPr lvl="1"/>
            <a:endParaRPr lang="zh-TW" altLang="en-US"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30</a:t>
            </a:fld>
            <a:endParaRPr lang="zh-TW" altLang="zh-TW"/>
          </a:p>
        </p:txBody>
      </p:sp>
      <p:graphicFrame>
        <p:nvGraphicFramePr>
          <p:cNvPr id="257027" name="Group 3"/>
          <p:cNvGraphicFramePr>
            <a:graphicFrameLocks noGrp="1"/>
          </p:cNvGraphicFramePr>
          <p:nvPr>
            <p:extLst>
              <p:ext uri="{D42A27DB-BD31-4B8C-83A1-F6EECF244321}">
                <p14:modId xmlns:p14="http://schemas.microsoft.com/office/powerpoint/2010/main" val="3318342109"/>
              </p:ext>
            </p:extLst>
          </p:nvPr>
        </p:nvGraphicFramePr>
        <p:xfrm>
          <a:off x="2632782" y="2088258"/>
          <a:ext cx="3163354" cy="3337722"/>
        </p:xfrm>
        <a:graphic>
          <a:graphicData uri="http://schemas.openxmlformats.org/drawingml/2006/table">
            <a:tbl>
              <a:tblPr/>
              <a:tblGrid>
                <a:gridCol w="792000">
                  <a:extLst>
                    <a:ext uri="{9D8B030D-6E8A-4147-A177-3AD203B41FA5}">
                      <a16:colId xmlns:a16="http://schemas.microsoft.com/office/drawing/2014/main" val="20000"/>
                    </a:ext>
                  </a:extLst>
                </a:gridCol>
                <a:gridCol w="52713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80120">
                  <a:extLst>
                    <a:ext uri="{9D8B030D-6E8A-4147-A177-3AD203B41FA5}">
                      <a16:colId xmlns:a16="http://schemas.microsoft.com/office/drawing/2014/main" val="20003"/>
                    </a:ext>
                  </a:extLst>
                </a:gridCol>
              </a:tblGrid>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Index</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V</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Tag</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Data</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A</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rgbClr val="FF0000"/>
                          </a:solidFill>
                          <a:effectLst/>
                          <a:latin typeface="+mn-lt"/>
                        </a:rPr>
                        <a:t>E</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Y</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C</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00010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D</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矩形 2"/>
          <p:cNvSpPr/>
          <p:nvPr/>
        </p:nvSpPr>
        <p:spPr bwMode="auto">
          <a:xfrm>
            <a:off x="547906" y="3078268"/>
            <a:ext cx="885604" cy="1049674"/>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latin typeface="+mj-lt"/>
              </a:rPr>
              <a:t>CPU</a:t>
            </a:r>
            <a:endParaRPr lang="zh-TW" altLang="en-US" sz="2000" dirty="0">
              <a:latin typeface="+mj-lt"/>
            </a:endParaRPr>
          </a:p>
        </p:txBody>
      </p:sp>
      <p:sp>
        <p:nvSpPr>
          <p:cNvPr id="26" name="矩形 25"/>
          <p:cNvSpPr/>
          <p:nvPr/>
        </p:nvSpPr>
        <p:spPr bwMode="auto">
          <a:xfrm>
            <a:off x="7367902" y="1475492"/>
            <a:ext cx="1268098" cy="474589"/>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32" name="矩形 31"/>
          <p:cNvSpPr/>
          <p:nvPr/>
        </p:nvSpPr>
        <p:spPr bwMode="auto">
          <a:xfrm>
            <a:off x="7367902" y="1950081"/>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3" name="矩形 32"/>
          <p:cNvSpPr/>
          <p:nvPr/>
        </p:nvSpPr>
        <p:spPr bwMode="auto">
          <a:xfrm>
            <a:off x="7367902" y="2199760"/>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D</a:t>
            </a:r>
            <a:endParaRPr lang="zh-TW" altLang="en-US" sz="2000" i="1" dirty="0">
              <a:latin typeface="+mn-lt"/>
            </a:endParaRPr>
          </a:p>
        </p:txBody>
      </p:sp>
      <p:sp>
        <p:nvSpPr>
          <p:cNvPr id="34" name="矩形 33"/>
          <p:cNvSpPr/>
          <p:nvPr/>
        </p:nvSpPr>
        <p:spPr bwMode="auto">
          <a:xfrm>
            <a:off x="7367902" y="2463099"/>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5" name="矩形 34"/>
          <p:cNvSpPr/>
          <p:nvPr/>
        </p:nvSpPr>
        <p:spPr bwMode="auto">
          <a:xfrm>
            <a:off x="7367902" y="2695079"/>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6" name="矩形 35"/>
          <p:cNvSpPr/>
          <p:nvPr/>
        </p:nvSpPr>
        <p:spPr bwMode="auto">
          <a:xfrm>
            <a:off x="7367902" y="2958417"/>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7" name="矩形 36"/>
          <p:cNvSpPr/>
          <p:nvPr/>
        </p:nvSpPr>
        <p:spPr bwMode="auto">
          <a:xfrm>
            <a:off x="7367902" y="320809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a:latin typeface="+mn-lt"/>
              </a:rPr>
              <a:t>E</a:t>
            </a:r>
            <a:endParaRPr lang="zh-TW" altLang="en-US" sz="2000" i="1" dirty="0">
              <a:latin typeface="+mn-lt"/>
            </a:endParaRPr>
          </a:p>
        </p:txBody>
      </p:sp>
      <p:sp>
        <p:nvSpPr>
          <p:cNvPr id="38" name="矩形 37"/>
          <p:cNvSpPr/>
          <p:nvPr/>
        </p:nvSpPr>
        <p:spPr bwMode="auto">
          <a:xfrm>
            <a:off x="7367902" y="3471436"/>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9" name="矩形 38"/>
          <p:cNvSpPr/>
          <p:nvPr/>
        </p:nvSpPr>
        <p:spPr bwMode="auto">
          <a:xfrm>
            <a:off x="7367902" y="3732126"/>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a:t>
            </a:r>
            <a:endParaRPr lang="zh-TW" altLang="en-US" sz="2000" i="1" dirty="0">
              <a:latin typeface="+mn-lt"/>
            </a:endParaRPr>
          </a:p>
        </p:txBody>
      </p:sp>
      <p:sp>
        <p:nvSpPr>
          <p:cNvPr id="40" name="矩形 39"/>
          <p:cNvSpPr/>
          <p:nvPr/>
        </p:nvSpPr>
        <p:spPr bwMode="auto">
          <a:xfrm>
            <a:off x="7367902" y="3995464"/>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41" name="矩形 40"/>
          <p:cNvSpPr/>
          <p:nvPr/>
        </p:nvSpPr>
        <p:spPr bwMode="auto">
          <a:xfrm>
            <a:off x="7367902" y="4245145"/>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44" name="矩形 43"/>
          <p:cNvSpPr/>
          <p:nvPr/>
        </p:nvSpPr>
        <p:spPr bwMode="auto">
          <a:xfrm>
            <a:off x="7369200" y="4983580"/>
            <a:ext cx="1268098" cy="706549"/>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46" name="文字方塊 45"/>
          <p:cNvSpPr txBox="1"/>
          <p:nvPr/>
        </p:nvSpPr>
        <p:spPr>
          <a:xfrm>
            <a:off x="7009216" y="5310531"/>
            <a:ext cx="370367" cy="422725"/>
          </a:xfrm>
          <a:prstGeom prst="rect">
            <a:avLst/>
          </a:prstGeom>
          <a:noFill/>
        </p:spPr>
        <p:txBody>
          <a:bodyPr wrap="none" rtlCol="0">
            <a:spAutoFit/>
          </a:bodyPr>
          <a:lstStyle/>
          <a:p>
            <a:pPr marL="0" algn="r"/>
            <a:r>
              <a:rPr lang="en-US" altLang="zh-TW" sz="1800" dirty="0" smtClean="0">
                <a:latin typeface="+mn-lt"/>
              </a:rPr>
              <a:t>0</a:t>
            </a:r>
            <a:endParaRPr lang="zh-TW" altLang="en-US" sz="1800" dirty="0">
              <a:latin typeface="+mn-lt"/>
            </a:endParaRPr>
          </a:p>
        </p:txBody>
      </p:sp>
      <p:sp>
        <p:nvSpPr>
          <p:cNvPr id="47" name="文字方塊 46"/>
          <p:cNvSpPr txBox="1"/>
          <p:nvPr/>
        </p:nvSpPr>
        <p:spPr>
          <a:xfrm>
            <a:off x="7008843" y="4674714"/>
            <a:ext cx="370367" cy="422725"/>
          </a:xfrm>
          <a:prstGeom prst="rect">
            <a:avLst/>
          </a:prstGeom>
          <a:noFill/>
        </p:spPr>
        <p:txBody>
          <a:bodyPr wrap="none" rtlCol="0">
            <a:spAutoFit/>
          </a:bodyPr>
          <a:lstStyle/>
          <a:p>
            <a:pPr marL="0" algn="r"/>
            <a:r>
              <a:rPr lang="en-US" altLang="zh-TW" sz="1800" dirty="0" smtClean="0">
                <a:latin typeface="+mn-lt"/>
              </a:rPr>
              <a:t>8</a:t>
            </a:r>
            <a:endParaRPr lang="zh-TW" altLang="en-US" sz="1800" dirty="0">
              <a:latin typeface="+mn-lt"/>
            </a:endParaRPr>
          </a:p>
        </p:txBody>
      </p:sp>
      <p:sp>
        <p:nvSpPr>
          <p:cNvPr id="48" name="矩形 47"/>
          <p:cNvSpPr/>
          <p:nvPr/>
        </p:nvSpPr>
        <p:spPr bwMode="auto">
          <a:xfrm>
            <a:off x="7367902" y="3996031"/>
            <a:ext cx="1268098" cy="511041"/>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49" name="文字方塊 48"/>
          <p:cNvSpPr txBox="1"/>
          <p:nvPr/>
        </p:nvSpPr>
        <p:spPr>
          <a:xfrm>
            <a:off x="6876256" y="3658767"/>
            <a:ext cx="514025" cy="422725"/>
          </a:xfrm>
          <a:prstGeom prst="rect">
            <a:avLst/>
          </a:prstGeom>
          <a:noFill/>
        </p:spPr>
        <p:txBody>
          <a:bodyPr wrap="none" rtlCol="0">
            <a:spAutoFit/>
          </a:bodyPr>
          <a:lstStyle/>
          <a:p>
            <a:pPr marL="0" algn="r"/>
            <a:r>
              <a:rPr lang="en-US" altLang="zh-TW" sz="1800" dirty="0" smtClean="0">
                <a:latin typeface="+mn-lt"/>
              </a:rPr>
              <a:t>64</a:t>
            </a:r>
            <a:endParaRPr lang="zh-TW" altLang="en-US" sz="1800" dirty="0">
              <a:latin typeface="+mn-lt"/>
            </a:endParaRPr>
          </a:p>
        </p:txBody>
      </p:sp>
      <p:sp>
        <p:nvSpPr>
          <p:cNvPr id="53" name="文字方塊 52"/>
          <p:cNvSpPr txBox="1"/>
          <p:nvPr/>
        </p:nvSpPr>
        <p:spPr>
          <a:xfrm>
            <a:off x="6876256" y="4384230"/>
            <a:ext cx="514025" cy="422725"/>
          </a:xfrm>
          <a:prstGeom prst="rect">
            <a:avLst/>
          </a:prstGeom>
          <a:noFill/>
        </p:spPr>
        <p:txBody>
          <a:bodyPr wrap="none" rtlCol="0">
            <a:spAutoFit/>
          </a:bodyPr>
          <a:lstStyle/>
          <a:p>
            <a:pPr marL="0" algn="r"/>
            <a:r>
              <a:rPr lang="en-US" altLang="zh-TW" sz="1800" dirty="0" smtClean="0">
                <a:latin typeface="+mn-lt"/>
              </a:rPr>
              <a:t>12</a:t>
            </a:r>
            <a:endParaRPr lang="zh-TW" altLang="en-US" sz="1800" dirty="0">
              <a:latin typeface="+mn-lt"/>
            </a:endParaRPr>
          </a:p>
        </p:txBody>
      </p:sp>
      <p:sp>
        <p:nvSpPr>
          <p:cNvPr id="54" name="矩形 53"/>
          <p:cNvSpPr/>
          <p:nvPr/>
        </p:nvSpPr>
        <p:spPr bwMode="auto">
          <a:xfrm>
            <a:off x="7369200" y="446664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C</a:t>
            </a:r>
            <a:endParaRPr lang="zh-TW" altLang="en-US" sz="2000" i="1" dirty="0">
              <a:latin typeface="+mn-lt"/>
            </a:endParaRPr>
          </a:p>
        </p:txBody>
      </p:sp>
      <p:sp>
        <p:nvSpPr>
          <p:cNvPr id="55" name="矩形 54"/>
          <p:cNvSpPr/>
          <p:nvPr/>
        </p:nvSpPr>
        <p:spPr bwMode="auto">
          <a:xfrm>
            <a:off x="7369200" y="472733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Z</a:t>
            </a:r>
            <a:endParaRPr lang="zh-TW" altLang="en-US" sz="2000" i="1" dirty="0">
              <a:latin typeface="+mn-lt"/>
            </a:endParaRPr>
          </a:p>
        </p:txBody>
      </p:sp>
      <p:sp>
        <p:nvSpPr>
          <p:cNvPr id="57" name="文字方塊 56"/>
          <p:cNvSpPr txBox="1"/>
          <p:nvPr/>
        </p:nvSpPr>
        <p:spPr>
          <a:xfrm>
            <a:off x="6876256" y="3137326"/>
            <a:ext cx="514025" cy="422725"/>
          </a:xfrm>
          <a:prstGeom prst="rect">
            <a:avLst/>
          </a:prstGeom>
          <a:noFill/>
        </p:spPr>
        <p:txBody>
          <a:bodyPr wrap="none" rtlCol="0">
            <a:spAutoFit/>
          </a:bodyPr>
          <a:lstStyle/>
          <a:p>
            <a:pPr marL="0" algn="r"/>
            <a:r>
              <a:rPr lang="en-US" altLang="zh-TW" sz="1800" dirty="0" smtClean="0">
                <a:latin typeface="+mn-lt"/>
              </a:rPr>
              <a:t>72</a:t>
            </a:r>
            <a:endParaRPr lang="zh-TW" altLang="en-US" sz="1800" dirty="0">
              <a:latin typeface="+mn-lt"/>
            </a:endParaRPr>
          </a:p>
        </p:txBody>
      </p:sp>
      <p:sp>
        <p:nvSpPr>
          <p:cNvPr id="58" name="文字方塊 57"/>
          <p:cNvSpPr txBox="1"/>
          <p:nvPr/>
        </p:nvSpPr>
        <p:spPr>
          <a:xfrm>
            <a:off x="6876256" y="2110992"/>
            <a:ext cx="514025" cy="422725"/>
          </a:xfrm>
          <a:prstGeom prst="rect">
            <a:avLst/>
          </a:prstGeom>
          <a:noFill/>
        </p:spPr>
        <p:txBody>
          <a:bodyPr wrap="none" rtlCol="0">
            <a:spAutoFit/>
          </a:bodyPr>
          <a:lstStyle/>
          <a:p>
            <a:pPr marL="0" algn="r"/>
            <a:r>
              <a:rPr lang="en-US" altLang="zh-TW" sz="1800" dirty="0" smtClean="0">
                <a:latin typeface="+mn-lt"/>
              </a:rPr>
              <a:t>88</a:t>
            </a:r>
            <a:endParaRPr lang="zh-TW" altLang="en-US" sz="1800" dirty="0">
              <a:latin typeface="+mn-lt"/>
            </a:endParaRPr>
          </a:p>
        </p:txBody>
      </p:sp>
      <p:sp>
        <p:nvSpPr>
          <p:cNvPr id="5" name="向右箭號 4"/>
          <p:cNvSpPr/>
          <p:nvPr/>
        </p:nvSpPr>
        <p:spPr bwMode="auto">
          <a:xfrm>
            <a:off x="1433510" y="3419708"/>
            <a:ext cx="402186" cy="392359"/>
          </a:xfrm>
          <a:prstGeom prst="rightArrow">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7" name="文字方塊 6"/>
          <p:cNvSpPr txBox="1"/>
          <p:nvPr/>
        </p:nvSpPr>
        <p:spPr>
          <a:xfrm>
            <a:off x="1139683" y="3071326"/>
            <a:ext cx="1416093" cy="400110"/>
          </a:xfrm>
          <a:prstGeom prst="rect">
            <a:avLst/>
          </a:prstGeom>
          <a:noFill/>
        </p:spPr>
        <p:txBody>
          <a:bodyPr wrap="none" rtlCol="0">
            <a:spAutoFit/>
          </a:bodyPr>
          <a:lstStyle/>
          <a:p>
            <a:pPr marL="0"/>
            <a:r>
              <a:rPr lang="en-US" altLang="zh-TW" sz="2000" dirty="0" err="1" smtClean="0">
                <a:solidFill>
                  <a:srgbClr val="0000FF"/>
                </a:solidFill>
                <a:latin typeface="+mn-lt"/>
              </a:rPr>
              <a:t>sw</a:t>
            </a:r>
            <a:r>
              <a:rPr lang="en-US" altLang="zh-TW" sz="2000" dirty="0" smtClean="0">
                <a:solidFill>
                  <a:srgbClr val="0000FF"/>
                </a:solidFill>
                <a:latin typeface="+mn-lt"/>
              </a:rPr>
              <a:t> X</a:t>
            </a:r>
            <a:r>
              <a:rPr lang="en-US" altLang="zh-TW" sz="2000" dirty="0" smtClean="0">
                <a:solidFill>
                  <a:srgbClr val="0000FF"/>
                </a:solidFill>
                <a:latin typeface="+mn-lt"/>
                <a:sym typeface="Wingdings" panose="05000000000000000000" pitchFamily="2" charset="2"/>
              </a:rPr>
              <a:t>M[8]</a:t>
            </a:r>
            <a:endParaRPr lang="zh-TW" altLang="en-US" sz="2000" dirty="0">
              <a:solidFill>
                <a:srgbClr val="0000FF"/>
              </a:solidFill>
              <a:latin typeface="+mn-lt"/>
            </a:endParaRPr>
          </a:p>
        </p:txBody>
      </p:sp>
      <p:sp>
        <p:nvSpPr>
          <p:cNvPr id="8" name="手繪多邊形 7"/>
          <p:cNvSpPr/>
          <p:nvPr/>
        </p:nvSpPr>
        <p:spPr bwMode="auto">
          <a:xfrm>
            <a:off x="1982804" y="3384158"/>
            <a:ext cx="818148" cy="202210"/>
          </a:xfrm>
          <a:custGeom>
            <a:avLst/>
            <a:gdLst>
              <a:gd name="connsiteX0" fmla="*/ 0 w 818148"/>
              <a:gd name="connsiteY0" fmla="*/ 0 h 202210"/>
              <a:gd name="connsiteX1" fmla="*/ 163630 w 818148"/>
              <a:gd name="connsiteY1" fmla="*/ 202130 h 202210"/>
              <a:gd name="connsiteX2" fmla="*/ 818148 w 818148"/>
              <a:gd name="connsiteY2" fmla="*/ 19250 h 202210"/>
            </a:gdLst>
            <a:ahLst/>
            <a:cxnLst>
              <a:cxn ang="0">
                <a:pos x="connsiteX0" y="connsiteY0"/>
              </a:cxn>
              <a:cxn ang="0">
                <a:pos x="connsiteX1" y="connsiteY1"/>
              </a:cxn>
              <a:cxn ang="0">
                <a:pos x="connsiteX2" y="connsiteY2"/>
              </a:cxn>
            </a:cxnLst>
            <a:rect l="l" t="t" r="r" b="b"/>
            <a:pathLst>
              <a:path w="818148" h="202210">
                <a:moveTo>
                  <a:pt x="0" y="0"/>
                </a:moveTo>
                <a:cubicBezTo>
                  <a:pt x="13636" y="99461"/>
                  <a:pt x="27272" y="198922"/>
                  <a:pt x="163630" y="202130"/>
                </a:cubicBezTo>
                <a:cubicBezTo>
                  <a:pt x="299988" y="205338"/>
                  <a:pt x="559068" y="112294"/>
                  <a:pt x="818148" y="19250"/>
                </a:cubicBezTo>
              </a:path>
            </a:pathLst>
          </a:custGeom>
          <a:noFill/>
          <a:ln w="9525"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9" name="爆炸 1 8"/>
          <p:cNvSpPr/>
          <p:nvPr/>
        </p:nvSpPr>
        <p:spPr bwMode="auto">
          <a:xfrm>
            <a:off x="1676506" y="3604636"/>
            <a:ext cx="1149036" cy="863543"/>
          </a:xfrm>
          <a:prstGeom prst="irregularSeal1">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b="1" dirty="0" smtClean="0">
                <a:solidFill>
                  <a:schemeClr val="bg1"/>
                </a:solidFill>
                <a:latin typeface="+mj-lt"/>
              </a:rPr>
              <a:t>miss</a:t>
            </a:r>
            <a:endParaRPr lang="zh-TW" altLang="en-US" sz="2000" b="1" dirty="0">
              <a:solidFill>
                <a:schemeClr val="bg1"/>
              </a:solidFill>
              <a:latin typeface="+mj-lt"/>
            </a:endParaRPr>
          </a:p>
        </p:txBody>
      </p:sp>
      <p:grpSp>
        <p:nvGrpSpPr>
          <p:cNvPr id="60" name="群組 59"/>
          <p:cNvGrpSpPr/>
          <p:nvPr/>
        </p:nvGrpSpPr>
        <p:grpSpPr>
          <a:xfrm>
            <a:off x="5796136" y="3419708"/>
            <a:ext cx="1337132" cy="1439299"/>
            <a:chOff x="5796136" y="3645024"/>
            <a:chExt cx="1337132" cy="1439299"/>
          </a:xfrm>
        </p:grpSpPr>
        <p:cxnSp>
          <p:nvCxnSpPr>
            <p:cNvPr id="23" name="直線單箭頭接點 22"/>
            <p:cNvCxnSpPr/>
            <p:nvPr/>
          </p:nvCxnSpPr>
          <p:spPr bwMode="auto">
            <a:xfrm flipH="1" flipV="1">
              <a:off x="5796136" y="3645024"/>
              <a:ext cx="1337132" cy="1439299"/>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9" name="文字方塊 58"/>
            <p:cNvSpPr txBox="1"/>
            <p:nvPr/>
          </p:nvSpPr>
          <p:spPr>
            <a:xfrm>
              <a:off x="6156176" y="4190310"/>
              <a:ext cx="304892" cy="400110"/>
            </a:xfrm>
            <a:prstGeom prst="rect">
              <a:avLst/>
            </a:prstGeom>
            <a:noFill/>
          </p:spPr>
          <p:txBody>
            <a:bodyPr wrap="none" rtlCol="0">
              <a:spAutoFit/>
            </a:bodyPr>
            <a:lstStyle/>
            <a:p>
              <a:pPr marL="0"/>
              <a:r>
                <a:rPr lang="en-US" altLang="zh-TW" sz="2000" dirty="0" smtClean="0">
                  <a:solidFill>
                    <a:srgbClr val="FF0000"/>
                  </a:solidFill>
                  <a:latin typeface="+mn-lt"/>
                </a:rPr>
                <a:t>Z</a:t>
              </a:r>
              <a:endParaRPr lang="zh-TW" altLang="en-US" sz="2000" dirty="0">
                <a:solidFill>
                  <a:srgbClr val="FF0000"/>
                </a:solidFill>
                <a:latin typeface="+mn-lt"/>
              </a:endParaRPr>
            </a:p>
          </p:txBody>
        </p:sp>
      </p:grpSp>
      <p:sp>
        <p:nvSpPr>
          <p:cNvPr id="61" name="文字方塊 60"/>
          <p:cNvSpPr txBox="1"/>
          <p:nvPr/>
        </p:nvSpPr>
        <p:spPr>
          <a:xfrm>
            <a:off x="5248594" y="3249980"/>
            <a:ext cx="120226" cy="307777"/>
          </a:xfrm>
          <a:prstGeom prst="rect">
            <a:avLst/>
          </a:prstGeom>
          <a:solidFill>
            <a:schemeClr val="bg1"/>
          </a:solidFill>
        </p:spPr>
        <p:txBody>
          <a:bodyPr wrap="none" lIns="0" tIns="0" rIns="0" bIns="0" rtlCol="0" anchor="ctr" anchorCtr="1">
            <a:spAutoFit/>
          </a:bodyPr>
          <a:lstStyle/>
          <a:p>
            <a:pPr marL="0"/>
            <a:r>
              <a:rPr lang="en-US" altLang="zh-TW" sz="2000" dirty="0" smtClean="0">
                <a:solidFill>
                  <a:srgbClr val="FF0000"/>
                </a:solidFill>
                <a:latin typeface="+mn-lt"/>
              </a:rPr>
              <a:t>Z</a:t>
            </a:r>
            <a:endParaRPr lang="zh-TW" altLang="en-US" sz="2000" dirty="0">
              <a:solidFill>
                <a:srgbClr val="FF0000"/>
              </a:solidFill>
              <a:latin typeface="+mn-lt"/>
            </a:endParaRPr>
          </a:p>
        </p:txBody>
      </p:sp>
      <p:sp>
        <p:nvSpPr>
          <p:cNvPr id="64" name="文字方塊 63"/>
          <p:cNvSpPr txBox="1"/>
          <p:nvPr/>
        </p:nvSpPr>
        <p:spPr>
          <a:xfrm>
            <a:off x="4068000" y="3212976"/>
            <a:ext cx="649217" cy="307777"/>
          </a:xfrm>
          <a:prstGeom prst="rect">
            <a:avLst/>
          </a:prstGeom>
          <a:solidFill>
            <a:schemeClr val="bg1"/>
          </a:solidFill>
        </p:spPr>
        <p:txBody>
          <a:bodyPr wrap="none" lIns="0" tIns="0" rIns="0" bIns="0" rtlCol="0" anchor="ctr" anchorCtr="1">
            <a:spAutoFit/>
          </a:bodyPr>
          <a:lstStyle/>
          <a:p>
            <a:pPr marL="0"/>
            <a:r>
              <a:rPr lang="en-US" altLang="zh-TW" sz="2000" dirty="0" smtClean="0">
                <a:solidFill>
                  <a:srgbClr val="FF0000"/>
                </a:solidFill>
                <a:latin typeface="+mn-lt"/>
              </a:rPr>
              <a:t>00000</a:t>
            </a:r>
            <a:endParaRPr lang="zh-TW" altLang="en-US" sz="2000" dirty="0">
              <a:solidFill>
                <a:srgbClr val="FF0000"/>
              </a:solidFill>
              <a:latin typeface="+mn-lt"/>
            </a:endParaRPr>
          </a:p>
        </p:txBody>
      </p:sp>
      <p:sp>
        <p:nvSpPr>
          <p:cNvPr id="65" name="文字方塊 64"/>
          <p:cNvSpPr txBox="1"/>
          <p:nvPr/>
        </p:nvSpPr>
        <p:spPr>
          <a:xfrm>
            <a:off x="5242662" y="3212976"/>
            <a:ext cx="141064" cy="307777"/>
          </a:xfrm>
          <a:prstGeom prst="rect">
            <a:avLst/>
          </a:prstGeom>
          <a:solidFill>
            <a:schemeClr val="bg1"/>
          </a:solidFill>
        </p:spPr>
        <p:txBody>
          <a:bodyPr wrap="none" lIns="0" tIns="0" rIns="0" bIns="0" rtlCol="0" anchor="ctr" anchorCtr="1">
            <a:spAutoFit/>
          </a:bodyPr>
          <a:lstStyle/>
          <a:p>
            <a:pPr marL="0"/>
            <a:r>
              <a:rPr lang="en-US" altLang="zh-TW" sz="2000" b="1" dirty="0" smtClean="0">
                <a:solidFill>
                  <a:srgbClr val="FF0000"/>
                </a:solidFill>
                <a:latin typeface="+mn-lt"/>
              </a:rPr>
              <a:t>X</a:t>
            </a:r>
            <a:endParaRPr lang="zh-TW" altLang="en-US" sz="2000" b="1" dirty="0">
              <a:solidFill>
                <a:srgbClr val="FF0000"/>
              </a:solidFill>
              <a:latin typeface="+mn-lt"/>
            </a:endParaRPr>
          </a:p>
        </p:txBody>
      </p:sp>
      <p:sp>
        <p:nvSpPr>
          <p:cNvPr id="70" name="矩形 69"/>
          <p:cNvSpPr/>
          <p:nvPr/>
        </p:nvSpPr>
        <p:spPr bwMode="auto">
          <a:xfrm>
            <a:off x="7369200" y="4728284"/>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b="1" i="1" dirty="0">
                <a:solidFill>
                  <a:srgbClr val="FF0000"/>
                </a:solidFill>
                <a:latin typeface="+mn-lt"/>
              </a:rPr>
              <a:t>X</a:t>
            </a:r>
            <a:endParaRPr lang="zh-TW" altLang="en-US" sz="2000" b="1" i="1" dirty="0">
              <a:solidFill>
                <a:srgbClr val="FF0000"/>
              </a:solidFill>
              <a:latin typeface="+mn-lt"/>
            </a:endParaRPr>
          </a:p>
        </p:txBody>
      </p:sp>
      <p:sp>
        <p:nvSpPr>
          <p:cNvPr id="45" name="文字方塊 44"/>
          <p:cNvSpPr txBox="1"/>
          <p:nvPr/>
        </p:nvSpPr>
        <p:spPr>
          <a:xfrm>
            <a:off x="7462540" y="1126905"/>
            <a:ext cx="1078821" cy="400110"/>
          </a:xfrm>
          <a:prstGeom prst="rect">
            <a:avLst/>
          </a:prstGeom>
          <a:noFill/>
        </p:spPr>
        <p:txBody>
          <a:bodyPr wrap="none" rtlCol="0">
            <a:spAutoFit/>
          </a:bodyPr>
          <a:lstStyle/>
          <a:p>
            <a:pPr marL="0"/>
            <a:r>
              <a:rPr lang="en-US" altLang="zh-TW" sz="2000" dirty="0" smtClean="0">
                <a:latin typeface="+mn-lt"/>
              </a:rPr>
              <a:t>Memory</a:t>
            </a:r>
            <a:endParaRPr lang="zh-TW" altLang="en-US" sz="2000" dirty="0">
              <a:latin typeface="+mn-lt"/>
            </a:endParaRPr>
          </a:p>
        </p:txBody>
      </p:sp>
      <p:sp>
        <p:nvSpPr>
          <p:cNvPr id="43" name="文字方塊 42"/>
          <p:cNvSpPr txBox="1"/>
          <p:nvPr/>
        </p:nvSpPr>
        <p:spPr>
          <a:xfrm>
            <a:off x="6109864" y="2297590"/>
            <a:ext cx="756938" cy="646331"/>
          </a:xfrm>
          <a:prstGeom prst="rect">
            <a:avLst/>
          </a:prstGeom>
          <a:noFill/>
        </p:spPr>
        <p:txBody>
          <a:bodyPr wrap="none" rtlCol="0">
            <a:spAutoFit/>
          </a:bodyPr>
          <a:lstStyle/>
          <a:p>
            <a:pPr marL="0" algn="ctr"/>
            <a:r>
              <a:rPr lang="en-US" altLang="zh-TW" sz="1800" dirty="0" smtClean="0">
                <a:latin typeface="+mn-lt"/>
              </a:rPr>
              <a:t>Write</a:t>
            </a:r>
          </a:p>
          <a:p>
            <a:pPr marL="0" algn="ctr"/>
            <a:r>
              <a:rPr lang="en-US" altLang="zh-TW" sz="1800" dirty="0" smtClean="0">
                <a:latin typeface="+mn-lt"/>
              </a:rPr>
              <a:t>buffer</a:t>
            </a:r>
            <a:endParaRPr lang="zh-TW" altLang="en-US" sz="1800" dirty="0">
              <a:latin typeface="+mn-lt"/>
            </a:endParaRPr>
          </a:p>
        </p:txBody>
      </p:sp>
      <p:sp>
        <p:nvSpPr>
          <p:cNvPr id="50" name="矩形 49"/>
          <p:cNvSpPr/>
          <p:nvPr/>
        </p:nvSpPr>
        <p:spPr bwMode="auto">
          <a:xfrm rot="5400000">
            <a:off x="6001200" y="3248944"/>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51" name="矩形 50"/>
          <p:cNvSpPr/>
          <p:nvPr/>
        </p:nvSpPr>
        <p:spPr bwMode="auto">
          <a:xfrm rot="5400000">
            <a:off x="6178351" y="3248944"/>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vert270" wrap="square" lIns="36000" tIns="36000" rIns="36000" bIns="36000" numCol="1" spcCol="0" rtlCol="0" fromWordArt="0" anchor="ctr" anchorCtr="1" forceAA="0" compatLnSpc="1">
            <a:prstTxWarp prst="textNoShape">
              <a:avLst/>
            </a:prstTxWarp>
            <a:noAutofit/>
          </a:bodyPr>
          <a:lstStyle/>
          <a:p>
            <a:pPr algn="ctr" eaLnBrk="1" hangingPunct="1"/>
            <a:endParaRPr lang="zh-TW" altLang="en-US" sz="2000" b="1" i="1" dirty="0">
              <a:solidFill>
                <a:srgbClr val="FF0000"/>
              </a:solidFill>
              <a:latin typeface="+mn-lt"/>
            </a:endParaRPr>
          </a:p>
        </p:txBody>
      </p:sp>
      <p:cxnSp>
        <p:nvCxnSpPr>
          <p:cNvPr id="52" name="直線單箭頭接點 51"/>
          <p:cNvCxnSpPr/>
          <p:nvPr/>
        </p:nvCxnSpPr>
        <p:spPr bwMode="auto">
          <a:xfrm flipH="1" flipV="1">
            <a:off x="6682351" y="3359859"/>
            <a:ext cx="450917" cy="1499148"/>
          </a:xfrm>
          <a:prstGeom prst="straightConnector1">
            <a:avLst/>
          </a:prstGeom>
          <a:solidFill>
            <a:schemeClr val="accent1"/>
          </a:solidFill>
          <a:ln w="9525"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6" name="矩形 55"/>
          <p:cNvSpPr/>
          <p:nvPr/>
        </p:nvSpPr>
        <p:spPr bwMode="auto">
          <a:xfrm rot="5400000">
            <a:off x="6177600" y="3250800"/>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vert270" wrap="square" lIns="36000" tIns="36000" rIns="36000" bIns="36000" numCol="1" spcCol="0" rtlCol="0" fromWordArt="0" anchor="ctr" anchorCtr="1" forceAA="0" compatLnSpc="1">
            <a:prstTxWarp prst="textNoShape">
              <a:avLst/>
            </a:prstTxWarp>
            <a:noAutofit/>
          </a:bodyPr>
          <a:lstStyle/>
          <a:p>
            <a:pPr algn="ctr" eaLnBrk="1" hangingPunct="1"/>
            <a:r>
              <a:rPr lang="en-US" altLang="zh-TW" sz="2000" b="1" i="1" dirty="0" smtClean="0">
                <a:solidFill>
                  <a:srgbClr val="FF0000"/>
                </a:solidFill>
                <a:latin typeface="+mn-lt"/>
              </a:rPr>
              <a:t>X</a:t>
            </a:r>
            <a:endParaRPr lang="zh-TW" altLang="en-US" sz="2000" b="1" i="1" dirty="0">
              <a:solidFill>
                <a:srgbClr val="FF0000"/>
              </a:solidFill>
              <a:latin typeface="+mn-lt"/>
            </a:endParaRPr>
          </a:p>
        </p:txBody>
      </p:sp>
      <p:cxnSp>
        <p:nvCxnSpPr>
          <p:cNvPr id="62" name="直線單箭頭接點 61"/>
          <p:cNvCxnSpPr/>
          <p:nvPr/>
        </p:nvCxnSpPr>
        <p:spPr bwMode="auto">
          <a:xfrm flipH="1">
            <a:off x="5435607" y="3356992"/>
            <a:ext cx="1008601" cy="0"/>
          </a:xfrm>
          <a:prstGeom prst="straightConnector1">
            <a:avLst/>
          </a:prstGeom>
          <a:solidFill>
            <a:schemeClr val="accent1"/>
          </a:solidFill>
          <a:ln w="9525"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3860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par>
                          <p:cTn id="27" fill="hold">
                            <p:stCondLst>
                              <p:cond delay="0"/>
                            </p:stCondLst>
                            <p:childTnLst>
                              <p:par>
                                <p:cTn id="28" presetID="22" presetClass="entr" presetSubtype="4"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wipe(down)">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500"/>
                                        <p:tgtEl>
                                          <p:spTgt spid="6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fade">
                                      <p:cBhvr>
                                        <p:cTn id="38" dur="500"/>
                                        <p:tgtEl>
                                          <p:spTgt spid="61"/>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60"/>
                                        </p:tgtEl>
                                        <p:attrNameLst>
                                          <p:attrName>style.visibility</p:attrName>
                                        </p:attrNameLst>
                                      </p:cBhvr>
                                      <p:to>
                                        <p:strVal val="hidden"/>
                                      </p:to>
                                    </p:set>
                                  </p:childTnLst>
                                </p:cTn>
                              </p:par>
                            </p:childTnLst>
                          </p:cTn>
                        </p:par>
                        <p:par>
                          <p:cTn id="43" fill="hold">
                            <p:stCondLst>
                              <p:cond delay="0"/>
                            </p:stCondLst>
                            <p:childTnLst>
                              <p:par>
                                <p:cTn id="44" presetID="10" presetClass="entr" presetSubtype="0" fill="hold" grpId="0" nodeType="after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fade">
                                      <p:cBhvr>
                                        <p:cTn id="46" dur="500"/>
                                        <p:tgtEl>
                                          <p:spTgt spid="6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2"/>
                                        </p:tgtEl>
                                        <p:attrNameLst>
                                          <p:attrName>style.visibility</p:attrName>
                                        </p:attrNameLst>
                                      </p:cBhvr>
                                      <p:to>
                                        <p:strVal val="visible"/>
                                      </p:to>
                                    </p:set>
                                    <p:animEffect transition="in" filter="wipe(left)">
                                      <p:cBhvr>
                                        <p:cTn id="51" dur="500"/>
                                        <p:tgtEl>
                                          <p:spTgt spid="62"/>
                                        </p:tgtEl>
                                      </p:cBhvr>
                                    </p:animEffec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fade">
                                      <p:cBhvr>
                                        <p:cTn id="55" dur="500"/>
                                        <p:tgtEl>
                                          <p:spTgt spid="5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500"/>
                                        <p:tgtEl>
                                          <p:spTgt spid="52"/>
                                        </p:tgtEl>
                                      </p:cBhvr>
                                    </p:animEffec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fad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fade">
                                      <p:cBhvr>
                                        <p:cTn id="69"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8" grpId="1" animBg="1"/>
      <p:bldP spid="9" grpId="0" animBg="1"/>
      <p:bldP spid="61" grpId="0" animBg="1"/>
      <p:bldP spid="64" grpId="0" animBg="1"/>
      <p:bldP spid="65" grpId="0" animBg="1"/>
      <p:bldP spid="70" grpId="0" animBg="1"/>
      <p:bldP spid="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r>
              <a:rPr lang="en-US" altLang="zh-TW" dirty="0" smtClean="0"/>
              <a:t>Write miss under no write allocate</a:t>
            </a:r>
            <a:endParaRPr lang="zh-TW" altLang="en-US" dirty="0"/>
          </a:p>
        </p:txBody>
      </p:sp>
      <p:sp>
        <p:nvSpPr>
          <p:cNvPr id="24579" name="Rectangle 2"/>
          <p:cNvSpPr>
            <a:spLocks noGrp="1" noChangeArrowheads="1"/>
          </p:cNvSpPr>
          <p:nvPr>
            <p:ph type="title"/>
          </p:nvPr>
        </p:nvSpPr>
        <p:spPr/>
        <p:txBody>
          <a:bodyPr/>
          <a:lstStyle/>
          <a:p>
            <a:pPr eaLnBrk="1" hangingPunct="1"/>
            <a:r>
              <a:rPr lang="en-US" altLang="zh-TW" dirty="0" smtClean="0"/>
              <a:t>Example: Write Through with No-Allocate</a:t>
            </a:r>
            <a:endParaRPr lang="en-AU" altLang="zh-TW" dirty="0" smtClean="0">
              <a:ea typeface="新細明體" panose="02020500000000000000" pitchFamily="18" charset="-12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31</a:t>
            </a:fld>
            <a:endParaRPr lang="zh-TW" altLang="zh-TW"/>
          </a:p>
        </p:txBody>
      </p:sp>
      <p:graphicFrame>
        <p:nvGraphicFramePr>
          <p:cNvPr id="257027" name="Group 3"/>
          <p:cNvGraphicFramePr>
            <a:graphicFrameLocks noGrp="1"/>
          </p:cNvGraphicFramePr>
          <p:nvPr>
            <p:extLst>
              <p:ext uri="{D42A27DB-BD31-4B8C-83A1-F6EECF244321}">
                <p14:modId xmlns:p14="http://schemas.microsoft.com/office/powerpoint/2010/main" val="1152564116"/>
              </p:ext>
            </p:extLst>
          </p:nvPr>
        </p:nvGraphicFramePr>
        <p:xfrm>
          <a:off x="2632782" y="2088258"/>
          <a:ext cx="3163354" cy="3337722"/>
        </p:xfrm>
        <a:graphic>
          <a:graphicData uri="http://schemas.openxmlformats.org/drawingml/2006/table">
            <a:tbl>
              <a:tblPr/>
              <a:tblGrid>
                <a:gridCol w="792000">
                  <a:extLst>
                    <a:ext uri="{9D8B030D-6E8A-4147-A177-3AD203B41FA5}">
                      <a16:colId xmlns:a16="http://schemas.microsoft.com/office/drawing/2014/main" val="20000"/>
                    </a:ext>
                  </a:extLst>
                </a:gridCol>
                <a:gridCol w="527138">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980120">
                  <a:extLst>
                    <a:ext uri="{9D8B030D-6E8A-4147-A177-3AD203B41FA5}">
                      <a16:colId xmlns:a16="http://schemas.microsoft.com/office/drawing/2014/main" val="20003"/>
                    </a:ext>
                  </a:extLst>
                </a:gridCol>
              </a:tblGrid>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Index</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V</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Tag</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Data</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A</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E</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Y</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C</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00010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D</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矩形 2"/>
          <p:cNvSpPr/>
          <p:nvPr/>
        </p:nvSpPr>
        <p:spPr bwMode="auto">
          <a:xfrm>
            <a:off x="547906" y="3078268"/>
            <a:ext cx="885604" cy="1049674"/>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latin typeface="+mj-lt"/>
              </a:rPr>
              <a:t>CPU</a:t>
            </a:r>
            <a:endParaRPr lang="zh-TW" altLang="en-US" sz="2000" dirty="0">
              <a:latin typeface="+mj-lt"/>
            </a:endParaRPr>
          </a:p>
        </p:txBody>
      </p:sp>
      <p:sp>
        <p:nvSpPr>
          <p:cNvPr id="26" name="矩形 25"/>
          <p:cNvSpPr/>
          <p:nvPr/>
        </p:nvSpPr>
        <p:spPr bwMode="auto">
          <a:xfrm>
            <a:off x="7367902" y="1475492"/>
            <a:ext cx="1268098" cy="474589"/>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32" name="矩形 31"/>
          <p:cNvSpPr/>
          <p:nvPr/>
        </p:nvSpPr>
        <p:spPr bwMode="auto">
          <a:xfrm>
            <a:off x="7367902" y="1950081"/>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3" name="矩形 32"/>
          <p:cNvSpPr/>
          <p:nvPr/>
        </p:nvSpPr>
        <p:spPr bwMode="auto">
          <a:xfrm>
            <a:off x="7367902" y="2199760"/>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D</a:t>
            </a:r>
            <a:endParaRPr lang="zh-TW" altLang="en-US" sz="2000" i="1" dirty="0">
              <a:latin typeface="+mn-lt"/>
            </a:endParaRPr>
          </a:p>
        </p:txBody>
      </p:sp>
      <p:sp>
        <p:nvSpPr>
          <p:cNvPr id="34" name="矩形 33"/>
          <p:cNvSpPr/>
          <p:nvPr/>
        </p:nvSpPr>
        <p:spPr bwMode="auto">
          <a:xfrm>
            <a:off x="7367902" y="2463099"/>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5" name="矩形 34"/>
          <p:cNvSpPr/>
          <p:nvPr/>
        </p:nvSpPr>
        <p:spPr bwMode="auto">
          <a:xfrm>
            <a:off x="7367902" y="2695079"/>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6" name="矩形 35"/>
          <p:cNvSpPr/>
          <p:nvPr/>
        </p:nvSpPr>
        <p:spPr bwMode="auto">
          <a:xfrm>
            <a:off x="7367902" y="2958417"/>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7" name="矩形 36"/>
          <p:cNvSpPr/>
          <p:nvPr/>
        </p:nvSpPr>
        <p:spPr bwMode="auto">
          <a:xfrm>
            <a:off x="7367902" y="320809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a:latin typeface="+mn-lt"/>
              </a:rPr>
              <a:t>E</a:t>
            </a:r>
            <a:endParaRPr lang="zh-TW" altLang="en-US" sz="2000" i="1" dirty="0">
              <a:latin typeface="+mn-lt"/>
            </a:endParaRPr>
          </a:p>
        </p:txBody>
      </p:sp>
      <p:sp>
        <p:nvSpPr>
          <p:cNvPr id="38" name="矩形 37"/>
          <p:cNvSpPr/>
          <p:nvPr/>
        </p:nvSpPr>
        <p:spPr bwMode="auto">
          <a:xfrm>
            <a:off x="7367902" y="3471436"/>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9" name="矩形 38"/>
          <p:cNvSpPr/>
          <p:nvPr/>
        </p:nvSpPr>
        <p:spPr bwMode="auto">
          <a:xfrm>
            <a:off x="7367902" y="3732126"/>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a:t>
            </a:r>
            <a:endParaRPr lang="zh-TW" altLang="en-US" sz="2000" i="1" dirty="0">
              <a:latin typeface="+mn-lt"/>
            </a:endParaRPr>
          </a:p>
        </p:txBody>
      </p:sp>
      <p:sp>
        <p:nvSpPr>
          <p:cNvPr id="40" name="矩形 39"/>
          <p:cNvSpPr/>
          <p:nvPr/>
        </p:nvSpPr>
        <p:spPr bwMode="auto">
          <a:xfrm>
            <a:off x="7367902" y="3995464"/>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41" name="矩形 40"/>
          <p:cNvSpPr/>
          <p:nvPr/>
        </p:nvSpPr>
        <p:spPr bwMode="auto">
          <a:xfrm>
            <a:off x="7367902" y="4245145"/>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44" name="矩形 43"/>
          <p:cNvSpPr/>
          <p:nvPr/>
        </p:nvSpPr>
        <p:spPr bwMode="auto">
          <a:xfrm>
            <a:off x="7369200" y="4983580"/>
            <a:ext cx="1268098" cy="706549"/>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46" name="文字方塊 45"/>
          <p:cNvSpPr txBox="1"/>
          <p:nvPr/>
        </p:nvSpPr>
        <p:spPr>
          <a:xfrm>
            <a:off x="7009216" y="5310531"/>
            <a:ext cx="370367" cy="422725"/>
          </a:xfrm>
          <a:prstGeom prst="rect">
            <a:avLst/>
          </a:prstGeom>
          <a:noFill/>
        </p:spPr>
        <p:txBody>
          <a:bodyPr wrap="none" rtlCol="0">
            <a:spAutoFit/>
          </a:bodyPr>
          <a:lstStyle/>
          <a:p>
            <a:pPr marL="0" algn="r"/>
            <a:r>
              <a:rPr lang="en-US" altLang="zh-TW" sz="1800" dirty="0" smtClean="0">
                <a:latin typeface="+mn-lt"/>
              </a:rPr>
              <a:t>0</a:t>
            </a:r>
            <a:endParaRPr lang="zh-TW" altLang="en-US" sz="1800" dirty="0">
              <a:latin typeface="+mn-lt"/>
            </a:endParaRPr>
          </a:p>
        </p:txBody>
      </p:sp>
      <p:sp>
        <p:nvSpPr>
          <p:cNvPr id="47" name="文字方塊 46"/>
          <p:cNvSpPr txBox="1"/>
          <p:nvPr/>
        </p:nvSpPr>
        <p:spPr>
          <a:xfrm>
            <a:off x="7008843" y="4674714"/>
            <a:ext cx="370367" cy="422725"/>
          </a:xfrm>
          <a:prstGeom prst="rect">
            <a:avLst/>
          </a:prstGeom>
          <a:noFill/>
        </p:spPr>
        <p:txBody>
          <a:bodyPr wrap="none" rtlCol="0">
            <a:spAutoFit/>
          </a:bodyPr>
          <a:lstStyle/>
          <a:p>
            <a:pPr marL="0" algn="r"/>
            <a:r>
              <a:rPr lang="en-US" altLang="zh-TW" sz="1800" dirty="0" smtClean="0">
                <a:latin typeface="+mn-lt"/>
              </a:rPr>
              <a:t>8</a:t>
            </a:r>
            <a:endParaRPr lang="zh-TW" altLang="en-US" sz="1800" dirty="0">
              <a:latin typeface="+mn-lt"/>
            </a:endParaRPr>
          </a:p>
        </p:txBody>
      </p:sp>
      <p:sp>
        <p:nvSpPr>
          <p:cNvPr id="48" name="矩形 47"/>
          <p:cNvSpPr/>
          <p:nvPr/>
        </p:nvSpPr>
        <p:spPr bwMode="auto">
          <a:xfrm>
            <a:off x="7367902" y="3996031"/>
            <a:ext cx="1268098" cy="511041"/>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49" name="文字方塊 48"/>
          <p:cNvSpPr txBox="1"/>
          <p:nvPr/>
        </p:nvSpPr>
        <p:spPr>
          <a:xfrm>
            <a:off x="6876256" y="3658767"/>
            <a:ext cx="514025" cy="422725"/>
          </a:xfrm>
          <a:prstGeom prst="rect">
            <a:avLst/>
          </a:prstGeom>
          <a:noFill/>
        </p:spPr>
        <p:txBody>
          <a:bodyPr wrap="none" rtlCol="0">
            <a:spAutoFit/>
          </a:bodyPr>
          <a:lstStyle/>
          <a:p>
            <a:pPr marL="0" algn="r"/>
            <a:r>
              <a:rPr lang="en-US" altLang="zh-TW" sz="1800" dirty="0" smtClean="0">
                <a:latin typeface="+mn-lt"/>
              </a:rPr>
              <a:t>64</a:t>
            </a:r>
            <a:endParaRPr lang="zh-TW" altLang="en-US" sz="1800" dirty="0">
              <a:latin typeface="+mn-lt"/>
            </a:endParaRPr>
          </a:p>
        </p:txBody>
      </p:sp>
      <p:sp>
        <p:nvSpPr>
          <p:cNvPr id="53" name="文字方塊 52"/>
          <p:cNvSpPr txBox="1"/>
          <p:nvPr/>
        </p:nvSpPr>
        <p:spPr>
          <a:xfrm>
            <a:off x="6876256" y="4384230"/>
            <a:ext cx="514025" cy="422725"/>
          </a:xfrm>
          <a:prstGeom prst="rect">
            <a:avLst/>
          </a:prstGeom>
          <a:noFill/>
        </p:spPr>
        <p:txBody>
          <a:bodyPr wrap="none" rtlCol="0">
            <a:spAutoFit/>
          </a:bodyPr>
          <a:lstStyle/>
          <a:p>
            <a:pPr marL="0" algn="r"/>
            <a:r>
              <a:rPr lang="en-US" altLang="zh-TW" sz="1800" dirty="0" smtClean="0">
                <a:latin typeface="+mn-lt"/>
              </a:rPr>
              <a:t>12</a:t>
            </a:r>
            <a:endParaRPr lang="zh-TW" altLang="en-US" sz="1800" dirty="0">
              <a:latin typeface="+mn-lt"/>
            </a:endParaRPr>
          </a:p>
        </p:txBody>
      </p:sp>
      <p:sp>
        <p:nvSpPr>
          <p:cNvPr id="54" name="矩形 53"/>
          <p:cNvSpPr/>
          <p:nvPr/>
        </p:nvSpPr>
        <p:spPr bwMode="auto">
          <a:xfrm>
            <a:off x="7369200" y="446664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C</a:t>
            </a:r>
            <a:endParaRPr lang="zh-TW" altLang="en-US" sz="2000" i="1" dirty="0">
              <a:latin typeface="+mn-lt"/>
            </a:endParaRPr>
          </a:p>
        </p:txBody>
      </p:sp>
      <p:sp>
        <p:nvSpPr>
          <p:cNvPr id="55" name="矩形 54"/>
          <p:cNvSpPr/>
          <p:nvPr/>
        </p:nvSpPr>
        <p:spPr bwMode="auto">
          <a:xfrm>
            <a:off x="7369200" y="472733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Z</a:t>
            </a:r>
            <a:endParaRPr lang="zh-TW" altLang="en-US" sz="2000" i="1" dirty="0">
              <a:latin typeface="+mn-lt"/>
            </a:endParaRPr>
          </a:p>
        </p:txBody>
      </p:sp>
      <p:sp>
        <p:nvSpPr>
          <p:cNvPr id="57" name="文字方塊 56"/>
          <p:cNvSpPr txBox="1"/>
          <p:nvPr/>
        </p:nvSpPr>
        <p:spPr>
          <a:xfrm>
            <a:off x="6876256" y="3137326"/>
            <a:ext cx="514025" cy="422725"/>
          </a:xfrm>
          <a:prstGeom prst="rect">
            <a:avLst/>
          </a:prstGeom>
          <a:noFill/>
        </p:spPr>
        <p:txBody>
          <a:bodyPr wrap="none" rtlCol="0">
            <a:spAutoFit/>
          </a:bodyPr>
          <a:lstStyle/>
          <a:p>
            <a:pPr marL="0" algn="r"/>
            <a:r>
              <a:rPr lang="en-US" altLang="zh-TW" sz="1800" dirty="0" smtClean="0">
                <a:latin typeface="+mn-lt"/>
              </a:rPr>
              <a:t>72</a:t>
            </a:r>
            <a:endParaRPr lang="zh-TW" altLang="en-US" sz="1800" dirty="0">
              <a:latin typeface="+mn-lt"/>
            </a:endParaRPr>
          </a:p>
        </p:txBody>
      </p:sp>
      <p:sp>
        <p:nvSpPr>
          <p:cNvPr id="58" name="文字方塊 57"/>
          <p:cNvSpPr txBox="1"/>
          <p:nvPr/>
        </p:nvSpPr>
        <p:spPr>
          <a:xfrm>
            <a:off x="6876256" y="2110992"/>
            <a:ext cx="514025" cy="422725"/>
          </a:xfrm>
          <a:prstGeom prst="rect">
            <a:avLst/>
          </a:prstGeom>
          <a:noFill/>
        </p:spPr>
        <p:txBody>
          <a:bodyPr wrap="none" rtlCol="0">
            <a:spAutoFit/>
          </a:bodyPr>
          <a:lstStyle/>
          <a:p>
            <a:pPr marL="0" algn="r"/>
            <a:r>
              <a:rPr lang="en-US" altLang="zh-TW" sz="1800" dirty="0" smtClean="0">
                <a:latin typeface="+mn-lt"/>
              </a:rPr>
              <a:t>88</a:t>
            </a:r>
            <a:endParaRPr lang="zh-TW" altLang="en-US" sz="1800" dirty="0">
              <a:latin typeface="+mn-lt"/>
            </a:endParaRPr>
          </a:p>
        </p:txBody>
      </p:sp>
      <p:sp>
        <p:nvSpPr>
          <p:cNvPr id="5" name="向右箭號 4"/>
          <p:cNvSpPr/>
          <p:nvPr/>
        </p:nvSpPr>
        <p:spPr bwMode="auto">
          <a:xfrm>
            <a:off x="1433510" y="3419708"/>
            <a:ext cx="402186" cy="392359"/>
          </a:xfrm>
          <a:prstGeom prst="rightArrow">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7" name="文字方塊 6"/>
          <p:cNvSpPr txBox="1"/>
          <p:nvPr/>
        </p:nvSpPr>
        <p:spPr>
          <a:xfrm>
            <a:off x="1139683" y="3071326"/>
            <a:ext cx="1416093" cy="400110"/>
          </a:xfrm>
          <a:prstGeom prst="rect">
            <a:avLst/>
          </a:prstGeom>
          <a:noFill/>
        </p:spPr>
        <p:txBody>
          <a:bodyPr wrap="none" rtlCol="0">
            <a:spAutoFit/>
          </a:bodyPr>
          <a:lstStyle/>
          <a:p>
            <a:pPr marL="0"/>
            <a:r>
              <a:rPr lang="en-US" altLang="zh-TW" sz="2000" dirty="0" err="1" smtClean="0">
                <a:solidFill>
                  <a:srgbClr val="0000FF"/>
                </a:solidFill>
                <a:latin typeface="+mn-lt"/>
              </a:rPr>
              <a:t>sw</a:t>
            </a:r>
            <a:r>
              <a:rPr lang="en-US" altLang="zh-TW" sz="2000" dirty="0" smtClean="0">
                <a:solidFill>
                  <a:srgbClr val="0000FF"/>
                </a:solidFill>
                <a:latin typeface="+mn-lt"/>
              </a:rPr>
              <a:t> X</a:t>
            </a:r>
            <a:r>
              <a:rPr lang="en-US" altLang="zh-TW" sz="2000" dirty="0" smtClean="0">
                <a:solidFill>
                  <a:srgbClr val="0000FF"/>
                </a:solidFill>
                <a:latin typeface="+mn-lt"/>
                <a:sym typeface="Wingdings" panose="05000000000000000000" pitchFamily="2" charset="2"/>
              </a:rPr>
              <a:t>M[8]</a:t>
            </a:r>
            <a:endParaRPr lang="zh-TW" altLang="en-US" sz="2000" dirty="0">
              <a:solidFill>
                <a:srgbClr val="0000FF"/>
              </a:solidFill>
              <a:latin typeface="+mn-lt"/>
            </a:endParaRPr>
          </a:p>
        </p:txBody>
      </p:sp>
      <p:sp>
        <p:nvSpPr>
          <p:cNvPr id="8" name="手繪多邊形 7"/>
          <p:cNvSpPr/>
          <p:nvPr/>
        </p:nvSpPr>
        <p:spPr bwMode="auto">
          <a:xfrm>
            <a:off x="1982804" y="3384158"/>
            <a:ext cx="818148" cy="202210"/>
          </a:xfrm>
          <a:custGeom>
            <a:avLst/>
            <a:gdLst>
              <a:gd name="connsiteX0" fmla="*/ 0 w 818148"/>
              <a:gd name="connsiteY0" fmla="*/ 0 h 202210"/>
              <a:gd name="connsiteX1" fmla="*/ 163630 w 818148"/>
              <a:gd name="connsiteY1" fmla="*/ 202130 h 202210"/>
              <a:gd name="connsiteX2" fmla="*/ 818148 w 818148"/>
              <a:gd name="connsiteY2" fmla="*/ 19250 h 202210"/>
            </a:gdLst>
            <a:ahLst/>
            <a:cxnLst>
              <a:cxn ang="0">
                <a:pos x="connsiteX0" y="connsiteY0"/>
              </a:cxn>
              <a:cxn ang="0">
                <a:pos x="connsiteX1" y="connsiteY1"/>
              </a:cxn>
              <a:cxn ang="0">
                <a:pos x="connsiteX2" y="connsiteY2"/>
              </a:cxn>
            </a:cxnLst>
            <a:rect l="l" t="t" r="r" b="b"/>
            <a:pathLst>
              <a:path w="818148" h="202210">
                <a:moveTo>
                  <a:pt x="0" y="0"/>
                </a:moveTo>
                <a:cubicBezTo>
                  <a:pt x="13636" y="99461"/>
                  <a:pt x="27272" y="198922"/>
                  <a:pt x="163630" y="202130"/>
                </a:cubicBezTo>
                <a:cubicBezTo>
                  <a:pt x="299988" y="205338"/>
                  <a:pt x="559068" y="112294"/>
                  <a:pt x="818148" y="19250"/>
                </a:cubicBezTo>
              </a:path>
            </a:pathLst>
          </a:custGeom>
          <a:noFill/>
          <a:ln w="9525"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9" name="爆炸 1 8"/>
          <p:cNvSpPr/>
          <p:nvPr/>
        </p:nvSpPr>
        <p:spPr bwMode="auto">
          <a:xfrm>
            <a:off x="1676506" y="3604636"/>
            <a:ext cx="1149036" cy="863543"/>
          </a:xfrm>
          <a:prstGeom prst="irregularSeal1">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b="1" dirty="0" smtClean="0">
                <a:solidFill>
                  <a:schemeClr val="bg1"/>
                </a:solidFill>
                <a:latin typeface="+mj-lt"/>
              </a:rPr>
              <a:t>miss</a:t>
            </a:r>
            <a:endParaRPr lang="zh-TW" altLang="en-US" sz="2000" b="1" dirty="0">
              <a:solidFill>
                <a:schemeClr val="bg1"/>
              </a:solidFill>
              <a:latin typeface="+mj-lt"/>
            </a:endParaRPr>
          </a:p>
        </p:txBody>
      </p:sp>
      <p:sp>
        <p:nvSpPr>
          <p:cNvPr id="70" name="矩形 69"/>
          <p:cNvSpPr/>
          <p:nvPr/>
        </p:nvSpPr>
        <p:spPr bwMode="auto">
          <a:xfrm>
            <a:off x="7369200" y="4725144"/>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b="1" i="1" dirty="0">
                <a:solidFill>
                  <a:srgbClr val="FF0000"/>
                </a:solidFill>
                <a:latin typeface="+mn-lt"/>
              </a:rPr>
              <a:t>X</a:t>
            </a:r>
            <a:endParaRPr lang="zh-TW" altLang="en-US" sz="2000" b="1" i="1" dirty="0">
              <a:solidFill>
                <a:srgbClr val="FF0000"/>
              </a:solidFill>
              <a:latin typeface="+mn-lt"/>
            </a:endParaRPr>
          </a:p>
        </p:txBody>
      </p:sp>
      <p:sp>
        <p:nvSpPr>
          <p:cNvPr id="42" name="文字方塊 41"/>
          <p:cNvSpPr txBox="1"/>
          <p:nvPr/>
        </p:nvSpPr>
        <p:spPr>
          <a:xfrm>
            <a:off x="7462540" y="1126905"/>
            <a:ext cx="1078821" cy="400110"/>
          </a:xfrm>
          <a:prstGeom prst="rect">
            <a:avLst/>
          </a:prstGeom>
          <a:noFill/>
        </p:spPr>
        <p:txBody>
          <a:bodyPr wrap="none" rtlCol="0">
            <a:spAutoFit/>
          </a:bodyPr>
          <a:lstStyle/>
          <a:p>
            <a:pPr marL="0"/>
            <a:r>
              <a:rPr lang="en-US" altLang="zh-TW" sz="2000" dirty="0" smtClean="0">
                <a:latin typeface="+mn-lt"/>
              </a:rPr>
              <a:t>Memory</a:t>
            </a:r>
            <a:endParaRPr lang="zh-TW" altLang="en-US" sz="2000" dirty="0">
              <a:latin typeface="+mn-lt"/>
            </a:endParaRPr>
          </a:p>
        </p:txBody>
      </p:sp>
      <p:sp>
        <p:nvSpPr>
          <p:cNvPr id="43" name="文字方塊 42"/>
          <p:cNvSpPr txBox="1"/>
          <p:nvPr/>
        </p:nvSpPr>
        <p:spPr>
          <a:xfrm>
            <a:off x="6109864" y="2297590"/>
            <a:ext cx="756938" cy="646331"/>
          </a:xfrm>
          <a:prstGeom prst="rect">
            <a:avLst/>
          </a:prstGeom>
          <a:noFill/>
        </p:spPr>
        <p:txBody>
          <a:bodyPr wrap="none" rtlCol="0">
            <a:spAutoFit/>
          </a:bodyPr>
          <a:lstStyle/>
          <a:p>
            <a:pPr marL="0" algn="ctr"/>
            <a:r>
              <a:rPr lang="en-US" altLang="zh-TW" sz="1800" dirty="0" smtClean="0">
                <a:latin typeface="+mn-lt"/>
              </a:rPr>
              <a:t>Write</a:t>
            </a:r>
          </a:p>
          <a:p>
            <a:pPr marL="0" algn="ctr"/>
            <a:r>
              <a:rPr lang="en-US" altLang="zh-TW" sz="1800" dirty="0" smtClean="0">
                <a:latin typeface="+mn-lt"/>
              </a:rPr>
              <a:t>buffer</a:t>
            </a:r>
            <a:endParaRPr lang="zh-TW" altLang="en-US" sz="1800" dirty="0">
              <a:latin typeface="+mn-lt"/>
            </a:endParaRPr>
          </a:p>
        </p:txBody>
      </p:sp>
      <p:sp>
        <p:nvSpPr>
          <p:cNvPr id="45" name="矩形 44"/>
          <p:cNvSpPr/>
          <p:nvPr/>
        </p:nvSpPr>
        <p:spPr bwMode="auto">
          <a:xfrm rot="5400000">
            <a:off x="6001200" y="3248944"/>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50" name="矩形 49"/>
          <p:cNvSpPr/>
          <p:nvPr/>
        </p:nvSpPr>
        <p:spPr bwMode="auto">
          <a:xfrm rot="5400000">
            <a:off x="6178351" y="3248944"/>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vert270" wrap="square" lIns="36000" tIns="36000" rIns="36000" bIns="36000" numCol="1" spcCol="0" rtlCol="0" fromWordArt="0" anchor="ctr" anchorCtr="1" forceAA="0" compatLnSpc="1">
            <a:prstTxWarp prst="textNoShape">
              <a:avLst/>
            </a:prstTxWarp>
            <a:noAutofit/>
          </a:bodyPr>
          <a:lstStyle/>
          <a:p>
            <a:pPr algn="ctr" eaLnBrk="1" hangingPunct="1"/>
            <a:endParaRPr lang="zh-TW" altLang="en-US" sz="2000" b="1" i="1" dirty="0">
              <a:solidFill>
                <a:srgbClr val="FF0000"/>
              </a:solidFill>
              <a:latin typeface="+mn-lt"/>
            </a:endParaRPr>
          </a:p>
        </p:txBody>
      </p:sp>
      <p:sp>
        <p:nvSpPr>
          <p:cNvPr id="51" name="矩形 50"/>
          <p:cNvSpPr/>
          <p:nvPr/>
        </p:nvSpPr>
        <p:spPr bwMode="auto">
          <a:xfrm rot="5400000">
            <a:off x="6177600" y="3250800"/>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vert270" wrap="square" lIns="36000" tIns="36000" rIns="36000" bIns="36000" numCol="1" spcCol="0" rtlCol="0" fromWordArt="0" anchor="ctr" anchorCtr="1" forceAA="0" compatLnSpc="1">
            <a:prstTxWarp prst="textNoShape">
              <a:avLst/>
            </a:prstTxWarp>
            <a:noAutofit/>
          </a:bodyPr>
          <a:lstStyle/>
          <a:p>
            <a:pPr algn="ctr" eaLnBrk="1" hangingPunct="1"/>
            <a:r>
              <a:rPr lang="en-US" altLang="zh-TW" sz="2000" b="1" i="1" dirty="0" smtClean="0">
                <a:solidFill>
                  <a:srgbClr val="FF0000"/>
                </a:solidFill>
                <a:latin typeface="+mn-lt"/>
              </a:rPr>
              <a:t>X</a:t>
            </a:r>
            <a:endParaRPr lang="zh-TW" altLang="en-US" sz="2000" b="1" i="1" dirty="0">
              <a:solidFill>
                <a:srgbClr val="FF0000"/>
              </a:solidFill>
              <a:latin typeface="+mn-lt"/>
            </a:endParaRPr>
          </a:p>
        </p:txBody>
      </p:sp>
      <p:cxnSp>
        <p:nvCxnSpPr>
          <p:cNvPr id="52" name="直線單箭頭接點 51"/>
          <p:cNvCxnSpPr/>
          <p:nvPr/>
        </p:nvCxnSpPr>
        <p:spPr bwMode="auto">
          <a:xfrm flipH="1">
            <a:off x="2483768" y="3284984"/>
            <a:ext cx="3960000" cy="0"/>
          </a:xfrm>
          <a:prstGeom prst="straightConnector1">
            <a:avLst/>
          </a:prstGeom>
          <a:solidFill>
            <a:schemeClr val="accent1"/>
          </a:solidFill>
          <a:ln w="9525"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直線單箭頭接點 55"/>
          <p:cNvCxnSpPr/>
          <p:nvPr/>
        </p:nvCxnSpPr>
        <p:spPr bwMode="auto">
          <a:xfrm flipH="1" flipV="1">
            <a:off x="6682351" y="3359859"/>
            <a:ext cx="450917" cy="1499148"/>
          </a:xfrm>
          <a:prstGeom prst="straightConnector1">
            <a:avLst/>
          </a:prstGeom>
          <a:solidFill>
            <a:schemeClr val="accent1"/>
          </a:solidFill>
          <a:ln w="9525"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77120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par>
                          <p:cTn id="27" fill="hold">
                            <p:stCondLst>
                              <p:cond delay="0"/>
                            </p:stCondLst>
                            <p:childTnLst>
                              <p:par>
                                <p:cTn id="28" presetID="22" presetClass="entr" presetSubtype="8" fill="hold" nodeType="after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wipe(left)">
                                      <p:cBhvr>
                                        <p:cTn id="30" dur="500"/>
                                        <p:tgtEl>
                                          <p:spTgt spid="52"/>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fade">
                                      <p:cBhvr>
                                        <p:cTn id="34" dur="500"/>
                                        <p:tgtEl>
                                          <p:spTgt spid="5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left)">
                                      <p:cBhvr>
                                        <p:cTn id="39" dur="500"/>
                                        <p:tgtEl>
                                          <p:spTgt spid="56"/>
                                        </p:tgtEl>
                                      </p:cBhvr>
                                    </p:animEffect>
                                  </p:childTnLst>
                                </p:cTn>
                              </p:par>
                            </p:childTnLst>
                          </p:cTn>
                        </p:par>
                        <p:par>
                          <p:cTn id="40" fill="hold">
                            <p:stCondLst>
                              <p:cond delay="500"/>
                            </p:stCondLst>
                            <p:childTnLst>
                              <p:par>
                                <p:cTn id="41" presetID="10" presetClass="entr" presetSubtype="0" fill="hold" grpId="0" nodeType="afterEffect">
                                  <p:stCondLst>
                                    <p:cond delay="0"/>
                                  </p:stCondLst>
                                  <p:childTnLst>
                                    <p:set>
                                      <p:cBhvr>
                                        <p:cTn id="42" dur="1" fill="hold">
                                          <p:stCondLst>
                                            <p:cond delay="0"/>
                                          </p:stCondLst>
                                        </p:cTn>
                                        <p:tgtEl>
                                          <p:spTgt spid="70"/>
                                        </p:tgtEl>
                                        <p:attrNameLst>
                                          <p:attrName>style.visibility</p:attrName>
                                        </p:attrNameLst>
                                      </p:cBhvr>
                                      <p:to>
                                        <p:strVal val="visible"/>
                                      </p:to>
                                    </p:set>
                                    <p:animEffect transition="in" filter="fade">
                                      <p:cBhvr>
                                        <p:cTn id="4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8" grpId="1" animBg="1"/>
      <p:bldP spid="9" grpId="0" animBg="1"/>
      <p:bldP spid="70" grpId="0" animBg="1"/>
      <p:bldP spid="5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r>
              <a:rPr lang="en-US" altLang="zh-TW" dirty="0" smtClean="0"/>
              <a:t>Write hit: </a:t>
            </a:r>
            <a:r>
              <a:rPr lang="en-US" altLang="zh-TW" dirty="0"/>
              <a:t>direct mapped</a:t>
            </a:r>
            <a:endParaRPr lang="en-US" altLang="zh-TW" dirty="0" smtClean="0"/>
          </a:p>
          <a:p>
            <a:pPr lvl="1"/>
            <a:r>
              <a:rPr lang="en-US" altLang="zh-TW" dirty="0" smtClean="0"/>
              <a:t>Initially, cache contents consistent with memory</a:t>
            </a:r>
            <a:endParaRPr lang="zh-TW" altLang="en-US" dirty="0"/>
          </a:p>
        </p:txBody>
      </p:sp>
      <p:sp>
        <p:nvSpPr>
          <p:cNvPr id="24579" name="Rectangle 2"/>
          <p:cNvSpPr>
            <a:spLocks noGrp="1" noChangeArrowheads="1"/>
          </p:cNvSpPr>
          <p:nvPr>
            <p:ph type="title"/>
          </p:nvPr>
        </p:nvSpPr>
        <p:spPr/>
        <p:txBody>
          <a:bodyPr/>
          <a:lstStyle/>
          <a:p>
            <a:pPr eaLnBrk="1" hangingPunct="1"/>
            <a:r>
              <a:rPr lang="en-US" altLang="zh-TW" dirty="0" smtClean="0"/>
              <a:t>Example: Write Back</a:t>
            </a:r>
            <a:endParaRPr lang="en-AU" altLang="zh-TW" dirty="0" smtClean="0">
              <a:ea typeface="新細明體" panose="02020500000000000000" pitchFamily="18" charset="-12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32</a:t>
            </a:fld>
            <a:endParaRPr lang="zh-TW" altLang="zh-TW"/>
          </a:p>
        </p:txBody>
      </p:sp>
      <p:graphicFrame>
        <p:nvGraphicFramePr>
          <p:cNvPr id="257027" name="Group 3"/>
          <p:cNvGraphicFramePr>
            <a:graphicFrameLocks noGrp="1"/>
          </p:cNvGraphicFramePr>
          <p:nvPr>
            <p:extLst>
              <p:ext uri="{D42A27DB-BD31-4B8C-83A1-F6EECF244321}">
                <p14:modId xmlns:p14="http://schemas.microsoft.com/office/powerpoint/2010/main" val="3515791901"/>
              </p:ext>
            </p:extLst>
          </p:nvPr>
        </p:nvGraphicFramePr>
        <p:xfrm>
          <a:off x="2633056" y="2088258"/>
          <a:ext cx="3523120" cy="3337722"/>
        </p:xfrm>
        <a:graphic>
          <a:graphicData uri="http://schemas.openxmlformats.org/drawingml/2006/table">
            <a:tbl>
              <a:tblPr/>
              <a:tblGrid>
                <a:gridCol w="751376">
                  <a:extLst>
                    <a:ext uri="{9D8B030D-6E8A-4147-A177-3AD203B41FA5}">
                      <a16:colId xmlns:a16="http://schemas.microsoft.com/office/drawing/2014/main" val="20000"/>
                    </a:ext>
                  </a:extLst>
                </a:gridCol>
                <a:gridCol w="500100">
                  <a:extLst>
                    <a:ext uri="{9D8B030D-6E8A-4147-A177-3AD203B41FA5}">
                      <a16:colId xmlns:a16="http://schemas.microsoft.com/office/drawing/2014/main" val="20001"/>
                    </a:ext>
                  </a:extLst>
                </a:gridCol>
                <a:gridCol w="464256">
                  <a:extLst>
                    <a:ext uri="{9D8B030D-6E8A-4147-A177-3AD203B41FA5}">
                      <a16:colId xmlns:a16="http://schemas.microsoft.com/office/drawing/2014/main" val="1421031115"/>
                    </a:ext>
                  </a:extLst>
                </a:gridCol>
                <a:gridCol w="943292">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tblGrid>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Index</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V</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D</a:t>
                      </a:r>
                    </a:p>
                  </a:txBody>
                  <a:tcPr marT="45729" marB="45729"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Tag</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Data</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A</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B</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Y</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C</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00010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D</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矩形 2"/>
          <p:cNvSpPr/>
          <p:nvPr/>
        </p:nvSpPr>
        <p:spPr bwMode="auto">
          <a:xfrm>
            <a:off x="547906" y="3078268"/>
            <a:ext cx="885604" cy="1049674"/>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latin typeface="+mj-lt"/>
              </a:rPr>
              <a:t>CPU</a:t>
            </a:r>
            <a:endParaRPr lang="zh-TW" altLang="en-US" sz="2000" dirty="0">
              <a:latin typeface="+mj-lt"/>
            </a:endParaRPr>
          </a:p>
        </p:txBody>
      </p:sp>
      <p:sp>
        <p:nvSpPr>
          <p:cNvPr id="26" name="矩形 25"/>
          <p:cNvSpPr/>
          <p:nvPr/>
        </p:nvSpPr>
        <p:spPr bwMode="auto">
          <a:xfrm>
            <a:off x="7367902" y="1475492"/>
            <a:ext cx="1268098" cy="474589"/>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32" name="矩形 31"/>
          <p:cNvSpPr/>
          <p:nvPr/>
        </p:nvSpPr>
        <p:spPr bwMode="auto">
          <a:xfrm>
            <a:off x="7367902" y="1950081"/>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3" name="矩形 32"/>
          <p:cNvSpPr/>
          <p:nvPr/>
        </p:nvSpPr>
        <p:spPr bwMode="auto">
          <a:xfrm>
            <a:off x="7367902" y="2199760"/>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D</a:t>
            </a:r>
            <a:endParaRPr lang="zh-TW" altLang="en-US" sz="2000" i="1" dirty="0">
              <a:latin typeface="+mn-lt"/>
            </a:endParaRPr>
          </a:p>
        </p:txBody>
      </p:sp>
      <p:sp>
        <p:nvSpPr>
          <p:cNvPr id="34" name="矩形 33"/>
          <p:cNvSpPr/>
          <p:nvPr/>
        </p:nvSpPr>
        <p:spPr bwMode="auto">
          <a:xfrm>
            <a:off x="7367902" y="2463099"/>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5" name="矩形 34"/>
          <p:cNvSpPr/>
          <p:nvPr/>
        </p:nvSpPr>
        <p:spPr bwMode="auto">
          <a:xfrm>
            <a:off x="7367902" y="2695079"/>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6" name="矩形 35"/>
          <p:cNvSpPr/>
          <p:nvPr/>
        </p:nvSpPr>
        <p:spPr bwMode="auto">
          <a:xfrm>
            <a:off x="7367902" y="2958417"/>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7" name="矩形 36"/>
          <p:cNvSpPr/>
          <p:nvPr/>
        </p:nvSpPr>
        <p:spPr bwMode="auto">
          <a:xfrm>
            <a:off x="7367902" y="320809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B</a:t>
            </a:r>
            <a:endParaRPr lang="zh-TW" altLang="en-US" sz="2000" i="1" dirty="0">
              <a:latin typeface="+mn-lt"/>
            </a:endParaRPr>
          </a:p>
        </p:txBody>
      </p:sp>
      <p:sp>
        <p:nvSpPr>
          <p:cNvPr id="38" name="矩形 37"/>
          <p:cNvSpPr/>
          <p:nvPr/>
        </p:nvSpPr>
        <p:spPr bwMode="auto">
          <a:xfrm>
            <a:off x="7367902" y="3471436"/>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9" name="矩形 38"/>
          <p:cNvSpPr/>
          <p:nvPr/>
        </p:nvSpPr>
        <p:spPr bwMode="auto">
          <a:xfrm>
            <a:off x="7367902" y="3732126"/>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a:t>
            </a:r>
            <a:endParaRPr lang="zh-TW" altLang="en-US" sz="2000" i="1" dirty="0">
              <a:latin typeface="+mn-lt"/>
            </a:endParaRPr>
          </a:p>
        </p:txBody>
      </p:sp>
      <p:sp>
        <p:nvSpPr>
          <p:cNvPr id="40" name="矩形 39"/>
          <p:cNvSpPr/>
          <p:nvPr/>
        </p:nvSpPr>
        <p:spPr bwMode="auto">
          <a:xfrm>
            <a:off x="7367902" y="3995464"/>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41" name="矩形 40"/>
          <p:cNvSpPr/>
          <p:nvPr/>
        </p:nvSpPr>
        <p:spPr bwMode="auto">
          <a:xfrm>
            <a:off x="7367902" y="4245145"/>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44" name="矩形 43"/>
          <p:cNvSpPr/>
          <p:nvPr/>
        </p:nvSpPr>
        <p:spPr bwMode="auto">
          <a:xfrm>
            <a:off x="7369200" y="4983580"/>
            <a:ext cx="1268098" cy="706549"/>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46" name="文字方塊 45"/>
          <p:cNvSpPr txBox="1"/>
          <p:nvPr/>
        </p:nvSpPr>
        <p:spPr>
          <a:xfrm>
            <a:off x="7009216" y="5310531"/>
            <a:ext cx="370367" cy="422725"/>
          </a:xfrm>
          <a:prstGeom prst="rect">
            <a:avLst/>
          </a:prstGeom>
          <a:noFill/>
        </p:spPr>
        <p:txBody>
          <a:bodyPr wrap="none" rtlCol="0">
            <a:spAutoFit/>
          </a:bodyPr>
          <a:lstStyle/>
          <a:p>
            <a:pPr marL="0" algn="r"/>
            <a:r>
              <a:rPr lang="en-US" altLang="zh-TW" sz="1800" dirty="0" smtClean="0">
                <a:latin typeface="+mn-lt"/>
              </a:rPr>
              <a:t>0</a:t>
            </a:r>
            <a:endParaRPr lang="zh-TW" altLang="en-US" sz="1800" dirty="0">
              <a:latin typeface="+mn-lt"/>
            </a:endParaRPr>
          </a:p>
        </p:txBody>
      </p:sp>
      <p:sp>
        <p:nvSpPr>
          <p:cNvPr id="47" name="文字方塊 46"/>
          <p:cNvSpPr txBox="1"/>
          <p:nvPr/>
        </p:nvSpPr>
        <p:spPr>
          <a:xfrm>
            <a:off x="7008843" y="4674714"/>
            <a:ext cx="370367" cy="422725"/>
          </a:xfrm>
          <a:prstGeom prst="rect">
            <a:avLst/>
          </a:prstGeom>
          <a:noFill/>
        </p:spPr>
        <p:txBody>
          <a:bodyPr wrap="none" rtlCol="0">
            <a:spAutoFit/>
          </a:bodyPr>
          <a:lstStyle/>
          <a:p>
            <a:pPr marL="0" algn="r"/>
            <a:r>
              <a:rPr lang="en-US" altLang="zh-TW" sz="1800" dirty="0" smtClean="0">
                <a:latin typeface="+mn-lt"/>
              </a:rPr>
              <a:t>8</a:t>
            </a:r>
            <a:endParaRPr lang="zh-TW" altLang="en-US" sz="1800" dirty="0">
              <a:latin typeface="+mn-lt"/>
            </a:endParaRPr>
          </a:p>
        </p:txBody>
      </p:sp>
      <p:sp>
        <p:nvSpPr>
          <p:cNvPr id="48" name="矩形 47"/>
          <p:cNvSpPr/>
          <p:nvPr/>
        </p:nvSpPr>
        <p:spPr bwMode="auto">
          <a:xfrm>
            <a:off x="7367902" y="3996031"/>
            <a:ext cx="1268098" cy="511041"/>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49" name="文字方塊 48"/>
          <p:cNvSpPr txBox="1"/>
          <p:nvPr/>
        </p:nvSpPr>
        <p:spPr>
          <a:xfrm>
            <a:off x="6876256" y="3658767"/>
            <a:ext cx="514025" cy="422725"/>
          </a:xfrm>
          <a:prstGeom prst="rect">
            <a:avLst/>
          </a:prstGeom>
          <a:noFill/>
        </p:spPr>
        <p:txBody>
          <a:bodyPr wrap="none" rtlCol="0">
            <a:spAutoFit/>
          </a:bodyPr>
          <a:lstStyle/>
          <a:p>
            <a:pPr marL="0" algn="r"/>
            <a:r>
              <a:rPr lang="en-US" altLang="zh-TW" sz="1800" dirty="0" smtClean="0">
                <a:latin typeface="+mn-lt"/>
              </a:rPr>
              <a:t>64</a:t>
            </a:r>
            <a:endParaRPr lang="zh-TW" altLang="en-US" sz="1800" dirty="0">
              <a:latin typeface="+mn-lt"/>
            </a:endParaRPr>
          </a:p>
        </p:txBody>
      </p:sp>
      <p:sp>
        <p:nvSpPr>
          <p:cNvPr id="53" name="文字方塊 52"/>
          <p:cNvSpPr txBox="1"/>
          <p:nvPr/>
        </p:nvSpPr>
        <p:spPr>
          <a:xfrm>
            <a:off x="6876256" y="4384230"/>
            <a:ext cx="514025" cy="422725"/>
          </a:xfrm>
          <a:prstGeom prst="rect">
            <a:avLst/>
          </a:prstGeom>
          <a:noFill/>
        </p:spPr>
        <p:txBody>
          <a:bodyPr wrap="none" rtlCol="0">
            <a:spAutoFit/>
          </a:bodyPr>
          <a:lstStyle/>
          <a:p>
            <a:pPr marL="0" algn="r"/>
            <a:r>
              <a:rPr lang="en-US" altLang="zh-TW" sz="1800" dirty="0" smtClean="0">
                <a:latin typeface="+mn-lt"/>
              </a:rPr>
              <a:t>12</a:t>
            </a:r>
            <a:endParaRPr lang="zh-TW" altLang="en-US" sz="1800" dirty="0">
              <a:latin typeface="+mn-lt"/>
            </a:endParaRPr>
          </a:p>
        </p:txBody>
      </p:sp>
      <p:sp>
        <p:nvSpPr>
          <p:cNvPr id="54" name="矩形 53"/>
          <p:cNvSpPr/>
          <p:nvPr/>
        </p:nvSpPr>
        <p:spPr bwMode="auto">
          <a:xfrm>
            <a:off x="7369200" y="446664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C</a:t>
            </a:r>
            <a:endParaRPr lang="zh-TW" altLang="en-US" sz="2000" i="1" dirty="0">
              <a:latin typeface="+mn-lt"/>
            </a:endParaRPr>
          </a:p>
        </p:txBody>
      </p:sp>
      <p:sp>
        <p:nvSpPr>
          <p:cNvPr id="55" name="矩形 54"/>
          <p:cNvSpPr/>
          <p:nvPr/>
        </p:nvSpPr>
        <p:spPr bwMode="auto">
          <a:xfrm>
            <a:off x="7369200" y="472733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Z</a:t>
            </a:r>
            <a:endParaRPr lang="zh-TW" altLang="en-US" sz="2000" i="1" dirty="0">
              <a:latin typeface="+mn-lt"/>
            </a:endParaRPr>
          </a:p>
        </p:txBody>
      </p:sp>
      <p:sp>
        <p:nvSpPr>
          <p:cNvPr id="57" name="文字方塊 56"/>
          <p:cNvSpPr txBox="1"/>
          <p:nvPr/>
        </p:nvSpPr>
        <p:spPr>
          <a:xfrm>
            <a:off x="6876256" y="3137326"/>
            <a:ext cx="514025" cy="422725"/>
          </a:xfrm>
          <a:prstGeom prst="rect">
            <a:avLst/>
          </a:prstGeom>
          <a:noFill/>
        </p:spPr>
        <p:txBody>
          <a:bodyPr wrap="none" rtlCol="0">
            <a:spAutoFit/>
          </a:bodyPr>
          <a:lstStyle/>
          <a:p>
            <a:pPr marL="0" algn="r"/>
            <a:r>
              <a:rPr lang="en-US" altLang="zh-TW" sz="1800" dirty="0" smtClean="0">
                <a:latin typeface="+mn-lt"/>
              </a:rPr>
              <a:t>72</a:t>
            </a:r>
            <a:endParaRPr lang="zh-TW" altLang="en-US" sz="1800" dirty="0">
              <a:latin typeface="+mn-lt"/>
            </a:endParaRPr>
          </a:p>
        </p:txBody>
      </p:sp>
      <p:sp>
        <p:nvSpPr>
          <p:cNvPr id="58" name="文字方塊 57"/>
          <p:cNvSpPr txBox="1"/>
          <p:nvPr/>
        </p:nvSpPr>
        <p:spPr>
          <a:xfrm>
            <a:off x="6876256" y="2110992"/>
            <a:ext cx="514025" cy="422725"/>
          </a:xfrm>
          <a:prstGeom prst="rect">
            <a:avLst/>
          </a:prstGeom>
          <a:noFill/>
        </p:spPr>
        <p:txBody>
          <a:bodyPr wrap="none" rtlCol="0">
            <a:spAutoFit/>
          </a:bodyPr>
          <a:lstStyle/>
          <a:p>
            <a:pPr marL="0" algn="r"/>
            <a:r>
              <a:rPr lang="en-US" altLang="zh-TW" sz="1800" dirty="0" smtClean="0">
                <a:latin typeface="+mn-lt"/>
              </a:rPr>
              <a:t>88</a:t>
            </a:r>
            <a:endParaRPr lang="zh-TW" altLang="en-US" sz="1800" dirty="0">
              <a:latin typeface="+mn-lt"/>
            </a:endParaRPr>
          </a:p>
        </p:txBody>
      </p:sp>
      <p:sp>
        <p:nvSpPr>
          <p:cNvPr id="5" name="向右箭號 4"/>
          <p:cNvSpPr/>
          <p:nvPr/>
        </p:nvSpPr>
        <p:spPr bwMode="auto">
          <a:xfrm>
            <a:off x="1433510" y="3419708"/>
            <a:ext cx="402186" cy="392359"/>
          </a:xfrm>
          <a:prstGeom prst="rightArrow">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7" name="文字方塊 6"/>
          <p:cNvSpPr txBox="1"/>
          <p:nvPr/>
        </p:nvSpPr>
        <p:spPr>
          <a:xfrm>
            <a:off x="1139683" y="3071326"/>
            <a:ext cx="1537922" cy="400110"/>
          </a:xfrm>
          <a:prstGeom prst="rect">
            <a:avLst/>
          </a:prstGeom>
          <a:noFill/>
        </p:spPr>
        <p:txBody>
          <a:bodyPr wrap="none" rtlCol="0">
            <a:spAutoFit/>
          </a:bodyPr>
          <a:lstStyle/>
          <a:p>
            <a:pPr marL="0"/>
            <a:r>
              <a:rPr lang="en-US" altLang="zh-TW" sz="2000" dirty="0" err="1" smtClean="0">
                <a:solidFill>
                  <a:srgbClr val="0000FF"/>
                </a:solidFill>
                <a:latin typeface="+mn-lt"/>
              </a:rPr>
              <a:t>sw</a:t>
            </a:r>
            <a:r>
              <a:rPr lang="en-US" altLang="zh-TW" sz="2000" dirty="0" smtClean="0">
                <a:solidFill>
                  <a:srgbClr val="0000FF"/>
                </a:solidFill>
                <a:latin typeface="+mn-lt"/>
              </a:rPr>
              <a:t> E</a:t>
            </a:r>
            <a:r>
              <a:rPr lang="en-US" altLang="zh-TW" sz="2000" dirty="0" smtClean="0">
                <a:solidFill>
                  <a:srgbClr val="0000FF"/>
                </a:solidFill>
                <a:latin typeface="+mn-lt"/>
                <a:sym typeface="Wingdings" panose="05000000000000000000" pitchFamily="2" charset="2"/>
              </a:rPr>
              <a:t>M[72]</a:t>
            </a:r>
            <a:endParaRPr lang="zh-TW" altLang="en-US" sz="2000" dirty="0">
              <a:solidFill>
                <a:srgbClr val="0000FF"/>
              </a:solidFill>
              <a:latin typeface="+mn-lt"/>
            </a:endParaRPr>
          </a:p>
        </p:txBody>
      </p:sp>
      <p:sp>
        <p:nvSpPr>
          <p:cNvPr id="8" name="手繪多邊形 7"/>
          <p:cNvSpPr/>
          <p:nvPr/>
        </p:nvSpPr>
        <p:spPr bwMode="auto">
          <a:xfrm>
            <a:off x="1982804" y="3384158"/>
            <a:ext cx="818148" cy="202210"/>
          </a:xfrm>
          <a:custGeom>
            <a:avLst/>
            <a:gdLst>
              <a:gd name="connsiteX0" fmla="*/ 0 w 818148"/>
              <a:gd name="connsiteY0" fmla="*/ 0 h 202210"/>
              <a:gd name="connsiteX1" fmla="*/ 163630 w 818148"/>
              <a:gd name="connsiteY1" fmla="*/ 202130 h 202210"/>
              <a:gd name="connsiteX2" fmla="*/ 818148 w 818148"/>
              <a:gd name="connsiteY2" fmla="*/ 19250 h 202210"/>
            </a:gdLst>
            <a:ahLst/>
            <a:cxnLst>
              <a:cxn ang="0">
                <a:pos x="connsiteX0" y="connsiteY0"/>
              </a:cxn>
              <a:cxn ang="0">
                <a:pos x="connsiteX1" y="connsiteY1"/>
              </a:cxn>
              <a:cxn ang="0">
                <a:pos x="connsiteX2" y="connsiteY2"/>
              </a:cxn>
            </a:cxnLst>
            <a:rect l="l" t="t" r="r" b="b"/>
            <a:pathLst>
              <a:path w="818148" h="202210">
                <a:moveTo>
                  <a:pt x="0" y="0"/>
                </a:moveTo>
                <a:cubicBezTo>
                  <a:pt x="13636" y="99461"/>
                  <a:pt x="27272" y="198922"/>
                  <a:pt x="163630" y="202130"/>
                </a:cubicBezTo>
                <a:cubicBezTo>
                  <a:pt x="299988" y="205338"/>
                  <a:pt x="559068" y="112294"/>
                  <a:pt x="818148" y="19250"/>
                </a:cubicBezTo>
              </a:path>
            </a:pathLst>
          </a:custGeom>
          <a:noFill/>
          <a:ln w="9525"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9" name="爆炸 1 8"/>
          <p:cNvSpPr/>
          <p:nvPr/>
        </p:nvSpPr>
        <p:spPr bwMode="auto">
          <a:xfrm>
            <a:off x="1676506" y="3604636"/>
            <a:ext cx="1149036" cy="863543"/>
          </a:xfrm>
          <a:prstGeom prst="irregularSeal1">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b="1" dirty="0" smtClean="0">
                <a:solidFill>
                  <a:schemeClr val="bg1"/>
                </a:solidFill>
                <a:latin typeface="+mj-lt"/>
              </a:rPr>
              <a:t>hit</a:t>
            </a:r>
            <a:endParaRPr lang="zh-TW" altLang="en-US" sz="2000" b="1" dirty="0">
              <a:solidFill>
                <a:schemeClr val="bg1"/>
              </a:solidFill>
              <a:latin typeface="+mj-lt"/>
            </a:endParaRPr>
          </a:p>
        </p:txBody>
      </p:sp>
      <p:sp>
        <p:nvSpPr>
          <p:cNvPr id="61" name="文字方塊 60"/>
          <p:cNvSpPr txBox="1"/>
          <p:nvPr/>
        </p:nvSpPr>
        <p:spPr>
          <a:xfrm>
            <a:off x="5632538" y="3237015"/>
            <a:ext cx="163598" cy="307777"/>
          </a:xfrm>
          <a:prstGeom prst="rect">
            <a:avLst/>
          </a:prstGeom>
          <a:solidFill>
            <a:schemeClr val="bg1"/>
          </a:solidFill>
        </p:spPr>
        <p:txBody>
          <a:bodyPr wrap="square" lIns="0" tIns="0" rIns="0" bIns="0" rtlCol="0" anchor="ctr" anchorCtr="1">
            <a:spAutoFit/>
          </a:bodyPr>
          <a:lstStyle/>
          <a:p>
            <a:pPr marL="0"/>
            <a:r>
              <a:rPr lang="en-US" altLang="zh-TW" sz="2000" b="1" dirty="0" smtClean="0">
                <a:solidFill>
                  <a:srgbClr val="FF0000"/>
                </a:solidFill>
                <a:latin typeface="+mn-lt"/>
              </a:rPr>
              <a:t>E</a:t>
            </a:r>
            <a:endParaRPr lang="zh-TW" altLang="en-US" sz="2000" b="1" dirty="0">
              <a:solidFill>
                <a:srgbClr val="FF0000"/>
              </a:solidFill>
              <a:latin typeface="+mn-lt"/>
            </a:endParaRPr>
          </a:p>
        </p:txBody>
      </p:sp>
      <p:sp>
        <p:nvSpPr>
          <p:cNvPr id="42" name="文字方塊 41"/>
          <p:cNvSpPr txBox="1"/>
          <p:nvPr/>
        </p:nvSpPr>
        <p:spPr>
          <a:xfrm>
            <a:off x="3995936" y="3230658"/>
            <a:ext cx="253497" cy="307777"/>
          </a:xfrm>
          <a:prstGeom prst="rect">
            <a:avLst/>
          </a:prstGeom>
          <a:solidFill>
            <a:schemeClr val="bg1"/>
          </a:solidFill>
        </p:spPr>
        <p:txBody>
          <a:bodyPr wrap="square" lIns="0" tIns="0" rIns="0" bIns="0" rtlCol="0" anchor="ctr" anchorCtr="1">
            <a:spAutoFit/>
          </a:bodyPr>
          <a:lstStyle/>
          <a:p>
            <a:pPr marL="0"/>
            <a:r>
              <a:rPr lang="en-US" altLang="zh-TW" sz="2000" b="1" dirty="0">
                <a:solidFill>
                  <a:srgbClr val="FF0000"/>
                </a:solidFill>
                <a:latin typeface="+mn-lt"/>
              </a:rPr>
              <a:t>Y</a:t>
            </a:r>
            <a:endParaRPr lang="zh-TW" altLang="en-US" sz="2000" b="1" dirty="0">
              <a:solidFill>
                <a:srgbClr val="FF0000"/>
              </a:solidFill>
              <a:latin typeface="+mn-lt"/>
            </a:endParaRPr>
          </a:p>
        </p:txBody>
      </p:sp>
      <p:sp>
        <p:nvSpPr>
          <p:cNvPr id="6" name="文字方塊 5"/>
          <p:cNvSpPr txBox="1"/>
          <p:nvPr/>
        </p:nvSpPr>
        <p:spPr>
          <a:xfrm>
            <a:off x="7462540" y="1126905"/>
            <a:ext cx="1078821" cy="400110"/>
          </a:xfrm>
          <a:prstGeom prst="rect">
            <a:avLst/>
          </a:prstGeom>
          <a:noFill/>
        </p:spPr>
        <p:txBody>
          <a:bodyPr wrap="none" rtlCol="0">
            <a:spAutoFit/>
          </a:bodyPr>
          <a:lstStyle/>
          <a:p>
            <a:pPr marL="0"/>
            <a:r>
              <a:rPr lang="en-US" altLang="zh-TW" sz="2000" dirty="0" smtClean="0">
                <a:latin typeface="+mn-lt"/>
              </a:rPr>
              <a:t>Memory</a:t>
            </a:r>
            <a:endParaRPr lang="zh-TW" altLang="en-US" sz="2000" dirty="0">
              <a:latin typeface="+mn-lt"/>
            </a:endParaRPr>
          </a:p>
        </p:txBody>
      </p:sp>
      <p:sp>
        <p:nvSpPr>
          <p:cNvPr id="10" name="橢圓 9"/>
          <p:cNvSpPr/>
          <p:nvPr/>
        </p:nvSpPr>
        <p:spPr bwMode="auto">
          <a:xfrm>
            <a:off x="7462540" y="3137326"/>
            <a:ext cx="1078821" cy="401109"/>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43" name="文字方塊 42"/>
          <p:cNvSpPr txBox="1"/>
          <p:nvPr/>
        </p:nvSpPr>
        <p:spPr>
          <a:xfrm>
            <a:off x="6263334" y="2297590"/>
            <a:ext cx="756938" cy="646331"/>
          </a:xfrm>
          <a:prstGeom prst="rect">
            <a:avLst/>
          </a:prstGeom>
          <a:noFill/>
        </p:spPr>
        <p:txBody>
          <a:bodyPr wrap="none" rtlCol="0">
            <a:spAutoFit/>
          </a:bodyPr>
          <a:lstStyle/>
          <a:p>
            <a:pPr marL="0" algn="ctr"/>
            <a:r>
              <a:rPr lang="en-US" altLang="zh-TW" sz="1800" dirty="0" smtClean="0">
                <a:latin typeface="+mn-lt"/>
              </a:rPr>
              <a:t>Write</a:t>
            </a:r>
          </a:p>
          <a:p>
            <a:pPr marL="0" algn="ctr"/>
            <a:r>
              <a:rPr lang="en-US" altLang="zh-TW" sz="1800" dirty="0" smtClean="0">
                <a:latin typeface="+mn-lt"/>
              </a:rPr>
              <a:t>buffer</a:t>
            </a:r>
            <a:endParaRPr lang="zh-TW" altLang="en-US" sz="1800" dirty="0">
              <a:latin typeface="+mn-lt"/>
            </a:endParaRPr>
          </a:p>
        </p:txBody>
      </p:sp>
      <p:sp>
        <p:nvSpPr>
          <p:cNvPr id="45" name="矩形 44"/>
          <p:cNvSpPr/>
          <p:nvPr/>
        </p:nvSpPr>
        <p:spPr bwMode="auto">
          <a:xfrm rot="5400000">
            <a:off x="6154670" y="3248944"/>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50" name="矩形 49"/>
          <p:cNvSpPr/>
          <p:nvPr/>
        </p:nvSpPr>
        <p:spPr bwMode="auto">
          <a:xfrm rot="5400000">
            <a:off x="6331821" y="3248944"/>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vert270" wrap="square" lIns="36000" tIns="36000" rIns="36000" bIns="36000" numCol="1" spcCol="0" rtlCol="0" fromWordArt="0" anchor="ctr" anchorCtr="1" forceAA="0" compatLnSpc="1">
            <a:prstTxWarp prst="textNoShape">
              <a:avLst/>
            </a:prstTxWarp>
            <a:noAutofit/>
          </a:bodyPr>
          <a:lstStyle/>
          <a:p>
            <a:pPr algn="ctr" eaLnBrk="1" hangingPunct="1"/>
            <a:endParaRPr lang="zh-TW" altLang="en-US" sz="2000" b="1" i="1" dirty="0">
              <a:solidFill>
                <a:srgbClr val="FF0000"/>
              </a:solidFill>
              <a:latin typeface="+mn-lt"/>
            </a:endParaRPr>
          </a:p>
        </p:txBody>
      </p:sp>
    </p:spTree>
    <p:extLst>
      <p:ext uri="{BB962C8B-B14F-4D97-AF65-F5344CB8AC3E}">
        <p14:creationId xmlns:p14="http://schemas.microsoft.com/office/powerpoint/2010/main" val="395893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fade">
                                      <p:cBhvr>
                                        <p:cTn id="29" dur="500"/>
                                        <p:tgtEl>
                                          <p:spTgt spid="6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heel(1)">
                                      <p:cBhvr>
                                        <p:cTn id="3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8" grpId="1" animBg="1"/>
      <p:bldP spid="9" grpId="0" animBg="1"/>
      <p:bldP spid="61" grpId="0" animBg="1"/>
      <p:bldP spid="42"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r>
              <a:rPr lang="en-US" altLang="zh-TW" dirty="0" smtClean="0"/>
              <a:t>Write miss: </a:t>
            </a:r>
            <a:r>
              <a:rPr lang="en-US" altLang="zh-TW" dirty="0"/>
              <a:t>direct </a:t>
            </a:r>
            <a:r>
              <a:rPr lang="en-US" altLang="zh-TW" dirty="0" smtClean="0"/>
              <a:t>mapped</a:t>
            </a:r>
          </a:p>
          <a:p>
            <a:pPr lvl="1"/>
            <a:r>
              <a:rPr lang="en-US" altLang="zh-TW" dirty="0" smtClean="0"/>
              <a:t>Normally with write allocate</a:t>
            </a:r>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a:p>
            <a:pPr lvl="1"/>
            <a:endParaRPr lang="en-US" altLang="zh-TW" dirty="0"/>
          </a:p>
          <a:p>
            <a:pPr lvl="1"/>
            <a:r>
              <a:rPr lang="en-US" altLang="zh-TW" dirty="0" smtClean="0"/>
              <a:t>What happen on read miss, e.g., </a:t>
            </a:r>
            <a:r>
              <a:rPr lang="en-US" altLang="zh-TW" dirty="0" err="1" smtClean="0"/>
              <a:t>lw</a:t>
            </a:r>
            <a:r>
              <a:rPr lang="en-US" altLang="zh-TW" dirty="0" smtClean="0"/>
              <a:t> x2</a:t>
            </a:r>
            <a:r>
              <a:rPr lang="en-US" altLang="zh-TW" dirty="0" smtClean="0">
                <a:sym typeface="Wingdings" panose="05000000000000000000" pitchFamily="2" charset="2"/>
              </a:rPr>
              <a:t>M[72]?</a:t>
            </a:r>
            <a:endParaRPr lang="en-US" altLang="zh-TW" dirty="0" smtClean="0"/>
          </a:p>
        </p:txBody>
      </p:sp>
      <p:sp>
        <p:nvSpPr>
          <p:cNvPr id="24579" name="Rectangle 2"/>
          <p:cNvSpPr>
            <a:spLocks noGrp="1" noChangeArrowheads="1"/>
          </p:cNvSpPr>
          <p:nvPr>
            <p:ph type="title"/>
          </p:nvPr>
        </p:nvSpPr>
        <p:spPr/>
        <p:txBody>
          <a:bodyPr/>
          <a:lstStyle/>
          <a:p>
            <a:pPr eaLnBrk="1" hangingPunct="1"/>
            <a:r>
              <a:rPr lang="en-US" altLang="zh-TW" dirty="0" smtClean="0"/>
              <a:t>Example: Write Back</a:t>
            </a:r>
            <a:endParaRPr lang="en-AU" altLang="zh-TW" dirty="0" smtClean="0">
              <a:ea typeface="新細明體" panose="02020500000000000000" pitchFamily="18" charset="-12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33</a:t>
            </a:fld>
            <a:endParaRPr lang="zh-TW" altLang="zh-TW"/>
          </a:p>
        </p:txBody>
      </p:sp>
      <p:graphicFrame>
        <p:nvGraphicFramePr>
          <p:cNvPr id="257027" name="Group 3"/>
          <p:cNvGraphicFramePr>
            <a:graphicFrameLocks noGrp="1"/>
          </p:cNvGraphicFramePr>
          <p:nvPr>
            <p:extLst>
              <p:ext uri="{D42A27DB-BD31-4B8C-83A1-F6EECF244321}">
                <p14:modId xmlns:p14="http://schemas.microsoft.com/office/powerpoint/2010/main" val="2692940489"/>
              </p:ext>
            </p:extLst>
          </p:nvPr>
        </p:nvGraphicFramePr>
        <p:xfrm>
          <a:off x="2633056" y="2088258"/>
          <a:ext cx="3523120" cy="3337722"/>
        </p:xfrm>
        <a:graphic>
          <a:graphicData uri="http://schemas.openxmlformats.org/drawingml/2006/table">
            <a:tbl>
              <a:tblPr/>
              <a:tblGrid>
                <a:gridCol w="751376">
                  <a:extLst>
                    <a:ext uri="{9D8B030D-6E8A-4147-A177-3AD203B41FA5}">
                      <a16:colId xmlns:a16="http://schemas.microsoft.com/office/drawing/2014/main" val="20000"/>
                    </a:ext>
                  </a:extLst>
                </a:gridCol>
                <a:gridCol w="500100">
                  <a:extLst>
                    <a:ext uri="{9D8B030D-6E8A-4147-A177-3AD203B41FA5}">
                      <a16:colId xmlns:a16="http://schemas.microsoft.com/office/drawing/2014/main" val="20001"/>
                    </a:ext>
                  </a:extLst>
                </a:gridCol>
                <a:gridCol w="464256">
                  <a:extLst>
                    <a:ext uri="{9D8B030D-6E8A-4147-A177-3AD203B41FA5}">
                      <a16:colId xmlns:a16="http://schemas.microsoft.com/office/drawing/2014/main" val="1421031115"/>
                    </a:ext>
                  </a:extLst>
                </a:gridCol>
                <a:gridCol w="943292">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tblGrid>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Index</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19050" cap="flat" cmpd="sng" algn="ctr">
                      <a:noFill/>
                      <a:prstDash val="solid"/>
                      <a:round/>
                      <a:headEnd type="none" w="med" len="med"/>
                      <a:tailEnd type="none" w="med" len="med"/>
                    </a:lnR>
                    <a:lnT w="28575" cap="flat" cmpd="sng" algn="ctr">
                      <a:noFill/>
                      <a:prstDash val="solid"/>
                      <a:round/>
                      <a:headEnd type="none" w="med" len="med"/>
                      <a:tailEnd type="none" w="med" len="med"/>
                    </a:lnT>
                    <a:lnB w="1905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V</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905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D</a:t>
                      </a:r>
                    </a:p>
                  </a:txBody>
                  <a:tcPr marT="45729" marB="45729"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Tag</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Data</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A</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rgbClr val="FF0000"/>
                          </a:solidFill>
                          <a:effectLst/>
                          <a:latin typeface="+mn-lt"/>
                        </a:rPr>
                        <a: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00011</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rgbClr val="FF0000"/>
                          </a:solidFill>
                          <a:effectLst/>
                          <a:latin typeface="+mn-lt"/>
                        </a:rPr>
                        <a:t>E</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Y</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00000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C</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101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110</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Y</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00010</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AU" sz="2000" b="0" i="0" u="none" strike="noStrike" cap="none" normalizeH="0" baseline="0" dirty="0" smtClean="0">
                          <a:ln>
                            <a:noFill/>
                          </a:ln>
                          <a:solidFill>
                            <a:schemeClr val="tx1"/>
                          </a:solidFill>
                          <a:effectLst/>
                          <a:latin typeface="+mn-lt"/>
                        </a:rPr>
                        <a:t>D</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0000">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111</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mn-lt"/>
                        </a:rPr>
                        <a:t>N</a:t>
                      </a:r>
                      <a:endParaRPr kumimoji="0" lang="en-AU" sz="2000" b="0" i="0" u="none" strike="noStrike" cap="none" normalizeH="0" baseline="0" dirty="0" smtClean="0">
                        <a:ln>
                          <a:noFill/>
                        </a:ln>
                        <a:solidFill>
                          <a:schemeClr val="tx1"/>
                        </a:solidFill>
                        <a:effectLst/>
                        <a:latin typeface="+mn-lt"/>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ts val="2200"/>
                        </a:lnSpc>
                        <a:spcBef>
                          <a:spcPts val="0"/>
                        </a:spcBef>
                        <a:spcAft>
                          <a:spcPct val="0"/>
                        </a:spcAft>
                        <a:buClr>
                          <a:schemeClr val="folHlink"/>
                        </a:buClr>
                        <a:buSzPct val="60000"/>
                        <a:buFont typeface="Wingdings" pitchFamily="2" charset="2"/>
                        <a:buNone/>
                        <a:tabLst/>
                      </a:pPr>
                      <a:endParaRPr kumimoji="0" lang="en-US" sz="2000" b="0" i="0" u="none" strike="noStrike" cap="none" normalizeH="0" baseline="0" dirty="0" smtClean="0">
                        <a:ln>
                          <a:noFill/>
                        </a:ln>
                        <a:solidFill>
                          <a:schemeClr val="tx1"/>
                        </a:solidFill>
                        <a:effectLst/>
                        <a:latin typeface="+mn-lt"/>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矩形 2"/>
          <p:cNvSpPr/>
          <p:nvPr/>
        </p:nvSpPr>
        <p:spPr bwMode="auto">
          <a:xfrm>
            <a:off x="547906" y="3078268"/>
            <a:ext cx="885604" cy="1049674"/>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latin typeface="+mj-lt"/>
              </a:rPr>
              <a:t>CPU</a:t>
            </a:r>
            <a:endParaRPr lang="zh-TW" altLang="en-US" sz="2000" dirty="0">
              <a:latin typeface="+mj-lt"/>
            </a:endParaRPr>
          </a:p>
        </p:txBody>
      </p:sp>
      <p:sp>
        <p:nvSpPr>
          <p:cNvPr id="26" name="矩形 25"/>
          <p:cNvSpPr/>
          <p:nvPr/>
        </p:nvSpPr>
        <p:spPr bwMode="auto">
          <a:xfrm>
            <a:off x="7367902" y="1475492"/>
            <a:ext cx="1268098" cy="474589"/>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32" name="矩形 31"/>
          <p:cNvSpPr/>
          <p:nvPr/>
        </p:nvSpPr>
        <p:spPr bwMode="auto">
          <a:xfrm>
            <a:off x="7367902" y="1950081"/>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3" name="矩形 32"/>
          <p:cNvSpPr/>
          <p:nvPr/>
        </p:nvSpPr>
        <p:spPr bwMode="auto">
          <a:xfrm>
            <a:off x="7367902" y="2199760"/>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D</a:t>
            </a:r>
            <a:endParaRPr lang="zh-TW" altLang="en-US" sz="2000" i="1" dirty="0">
              <a:latin typeface="+mn-lt"/>
            </a:endParaRPr>
          </a:p>
        </p:txBody>
      </p:sp>
      <p:sp>
        <p:nvSpPr>
          <p:cNvPr id="34" name="矩形 33"/>
          <p:cNvSpPr/>
          <p:nvPr/>
        </p:nvSpPr>
        <p:spPr bwMode="auto">
          <a:xfrm>
            <a:off x="7367902" y="2463099"/>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5" name="矩形 34"/>
          <p:cNvSpPr/>
          <p:nvPr/>
        </p:nvSpPr>
        <p:spPr bwMode="auto">
          <a:xfrm>
            <a:off x="7367902" y="2695079"/>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6" name="矩形 35"/>
          <p:cNvSpPr/>
          <p:nvPr/>
        </p:nvSpPr>
        <p:spPr bwMode="auto">
          <a:xfrm>
            <a:off x="7367902" y="2958417"/>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7" name="矩形 36"/>
          <p:cNvSpPr/>
          <p:nvPr/>
        </p:nvSpPr>
        <p:spPr bwMode="auto">
          <a:xfrm>
            <a:off x="7367902" y="320809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B</a:t>
            </a:r>
            <a:endParaRPr lang="zh-TW" altLang="en-US" sz="2000" i="1" dirty="0">
              <a:latin typeface="+mn-lt"/>
            </a:endParaRPr>
          </a:p>
        </p:txBody>
      </p:sp>
      <p:sp>
        <p:nvSpPr>
          <p:cNvPr id="38" name="矩形 37"/>
          <p:cNvSpPr/>
          <p:nvPr/>
        </p:nvSpPr>
        <p:spPr bwMode="auto">
          <a:xfrm>
            <a:off x="7367902" y="3471436"/>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39" name="矩形 38"/>
          <p:cNvSpPr/>
          <p:nvPr/>
        </p:nvSpPr>
        <p:spPr bwMode="auto">
          <a:xfrm>
            <a:off x="7367902" y="3732126"/>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a:t>
            </a:r>
            <a:endParaRPr lang="zh-TW" altLang="en-US" sz="2000" i="1" dirty="0">
              <a:latin typeface="+mn-lt"/>
            </a:endParaRPr>
          </a:p>
        </p:txBody>
      </p:sp>
      <p:sp>
        <p:nvSpPr>
          <p:cNvPr id="40" name="矩形 39"/>
          <p:cNvSpPr/>
          <p:nvPr/>
        </p:nvSpPr>
        <p:spPr bwMode="auto">
          <a:xfrm>
            <a:off x="7367902" y="3995464"/>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41" name="矩形 40"/>
          <p:cNvSpPr/>
          <p:nvPr/>
        </p:nvSpPr>
        <p:spPr bwMode="auto">
          <a:xfrm>
            <a:off x="7367902" y="4245145"/>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44" name="矩形 43"/>
          <p:cNvSpPr/>
          <p:nvPr/>
        </p:nvSpPr>
        <p:spPr bwMode="auto">
          <a:xfrm>
            <a:off x="7369200" y="4983580"/>
            <a:ext cx="1268098" cy="706549"/>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46" name="文字方塊 45"/>
          <p:cNvSpPr txBox="1"/>
          <p:nvPr/>
        </p:nvSpPr>
        <p:spPr>
          <a:xfrm>
            <a:off x="7009216" y="5310531"/>
            <a:ext cx="370367" cy="422725"/>
          </a:xfrm>
          <a:prstGeom prst="rect">
            <a:avLst/>
          </a:prstGeom>
          <a:noFill/>
        </p:spPr>
        <p:txBody>
          <a:bodyPr wrap="none" rtlCol="0">
            <a:spAutoFit/>
          </a:bodyPr>
          <a:lstStyle/>
          <a:p>
            <a:pPr marL="0" algn="r"/>
            <a:r>
              <a:rPr lang="en-US" altLang="zh-TW" sz="1800" dirty="0" smtClean="0">
                <a:latin typeface="+mn-lt"/>
              </a:rPr>
              <a:t>0</a:t>
            </a:r>
            <a:endParaRPr lang="zh-TW" altLang="en-US" sz="1800" dirty="0">
              <a:latin typeface="+mn-lt"/>
            </a:endParaRPr>
          </a:p>
        </p:txBody>
      </p:sp>
      <p:sp>
        <p:nvSpPr>
          <p:cNvPr id="47" name="文字方塊 46"/>
          <p:cNvSpPr txBox="1"/>
          <p:nvPr/>
        </p:nvSpPr>
        <p:spPr>
          <a:xfrm>
            <a:off x="7008843" y="4674714"/>
            <a:ext cx="370367" cy="422725"/>
          </a:xfrm>
          <a:prstGeom prst="rect">
            <a:avLst/>
          </a:prstGeom>
          <a:noFill/>
        </p:spPr>
        <p:txBody>
          <a:bodyPr wrap="none" rtlCol="0">
            <a:spAutoFit/>
          </a:bodyPr>
          <a:lstStyle/>
          <a:p>
            <a:pPr marL="0" algn="r"/>
            <a:r>
              <a:rPr lang="en-US" altLang="zh-TW" sz="1800" dirty="0" smtClean="0">
                <a:latin typeface="+mn-lt"/>
              </a:rPr>
              <a:t>8</a:t>
            </a:r>
            <a:endParaRPr lang="zh-TW" altLang="en-US" sz="1800" dirty="0">
              <a:latin typeface="+mn-lt"/>
            </a:endParaRPr>
          </a:p>
        </p:txBody>
      </p:sp>
      <p:sp>
        <p:nvSpPr>
          <p:cNvPr id="48" name="矩形 47"/>
          <p:cNvSpPr/>
          <p:nvPr/>
        </p:nvSpPr>
        <p:spPr bwMode="auto">
          <a:xfrm>
            <a:off x="7367902" y="3996031"/>
            <a:ext cx="1268098" cy="511041"/>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eaVert" wrap="square" lIns="252000" tIns="3600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a:t>
            </a:r>
            <a:endParaRPr lang="zh-TW" altLang="en-US" sz="2000" i="1" dirty="0">
              <a:latin typeface="+mn-lt"/>
            </a:endParaRPr>
          </a:p>
        </p:txBody>
      </p:sp>
      <p:sp>
        <p:nvSpPr>
          <p:cNvPr id="49" name="文字方塊 48"/>
          <p:cNvSpPr txBox="1"/>
          <p:nvPr/>
        </p:nvSpPr>
        <p:spPr>
          <a:xfrm>
            <a:off x="6876256" y="3658767"/>
            <a:ext cx="514025" cy="422725"/>
          </a:xfrm>
          <a:prstGeom prst="rect">
            <a:avLst/>
          </a:prstGeom>
          <a:noFill/>
        </p:spPr>
        <p:txBody>
          <a:bodyPr wrap="none" rtlCol="0">
            <a:spAutoFit/>
          </a:bodyPr>
          <a:lstStyle/>
          <a:p>
            <a:pPr marL="0" algn="r"/>
            <a:r>
              <a:rPr lang="en-US" altLang="zh-TW" sz="1800" dirty="0" smtClean="0">
                <a:latin typeface="+mn-lt"/>
              </a:rPr>
              <a:t>64</a:t>
            </a:r>
            <a:endParaRPr lang="zh-TW" altLang="en-US" sz="1800" dirty="0">
              <a:latin typeface="+mn-lt"/>
            </a:endParaRPr>
          </a:p>
        </p:txBody>
      </p:sp>
      <p:sp>
        <p:nvSpPr>
          <p:cNvPr id="53" name="文字方塊 52"/>
          <p:cNvSpPr txBox="1"/>
          <p:nvPr/>
        </p:nvSpPr>
        <p:spPr>
          <a:xfrm>
            <a:off x="6876256" y="4384230"/>
            <a:ext cx="514025" cy="422725"/>
          </a:xfrm>
          <a:prstGeom prst="rect">
            <a:avLst/>
          </a:prstGeom>
          <a:noFill/>
        </p:spPr>
        <p:txBody>
          <a:bodyPr wrap="none" rtlCol="0">
            <a:spAutoFit/>
          </a:bodyPr>
          <a:lstStyle/>
          <a:p>
            <a:pPr marL="0" algn="r"/>
            <a:r>
              <a:rPr lang="en-US" altLang="zh-TW" sz="1800" dirty="0" smtClean="0">
                <a:latin typeface="+mn-lt"/>
              </a:rPr>
              <a:t>12</a:t>
            </a:r>
            <a:endParaRPr lang="zh-TW" altLang="en-US" sz="1800" dirty="0">
              <a:latin typeface="+mn-lt"/>
            </a:endParaRPr>
          </a:p>
        </p:txBody>
      </p:sp>
      <p:sp>
        <p:nvSpPr>
          <p:cNvPr id="54" name="矩形 53"/>
          <p:cNvSpPr/>
          <p:nvPr/>
        </p:nvSpPr>
        <p:spPr bwMode="auto">
          <a:xfrm>
            <a:off x="7369200" y="446664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C</a:t>
            </a:r>
            <a:endParaRPr lang="zh-TW" altLang="en-US" sz="2000" i="1" dirty="0">
              <a:latin typeface="+mn-lt"/>
            </a:endParaRPr>
          </a:p>
        </p:txBody>
      </p:sp>
      <p:sp>
        <p:nvSpPr>
          <p:cNvPr id="55" name="矩形 54"/>
          <p:cNvSpPr/>
          <p:nvPr/>
        </p:nvSpPr>
        <p:spPr bwMode="auto">
          <a:xfrm>
            <a:off x="7369200" y="4727338"/>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smtClean="0">
                <a:latin typeface="+mn-lt"/>
              </a:rPr>
              <a:t>Z</a:t>
            </a:r>
            <a:endParaRPr lang="zh-TW" altLang="en-US" sz="2000" i="1" dirty="0">
              <a:latin typeface="+mn-lt"/>
            </a:endParaRPr>
          </a:p>
        </p:txBody>
      </p:sp>
      <p:sp>
        <p:nvSpPr>
          <p:cNvPr id="57" name="文字方塊 56"/>
          <p:cNvSpPr txBox="1"/>
          <p:nvPr/>
        </p:nvSpPr>
        <p:spPr>
          <a:xfrm>
            <a:off x="6876256" y="3137326"/>
            <a:ext cx="514025" cy="422725"/>
          </a:xfrm>
          <a:prstGeom prst="rect">
            <a:avLst/>
          </a:prstGeom>
          <a:noFill/>
        </p:spPr>
        <p:txBody>
          <a:bodyPr wrap="none" rtlCol="0">
            <a:spAutoFit/>
          </a:bodyPr>
          <a:lstStyle/>
          <a:p>
            <a:pPr marL="0" algn="r"/>
            <a:r>
              <a:rPr lang="en-US" altLang="zh-TW" sz="1800" dirty="0" smtClean="0">
                <a:latin typeface="+mn-lt"/>
              </a:rPr>
              <a:t>72</a:t>
            </a:r>
            <a:endParaRPr lang="zh-TW" altLang="en-US" sz="1800" dirty="0">
              <a:latin typeface="+mn-lt"/>
            </a:endParaRPr>
          </a:p>
        </p:txBody>
      </p:sp>
      <p:sp>
        <p:nvSpPr>
          <p:cNvPr id="58" name="文字方塊 57"/>
          <p:cNvSpPr txBox="1"/>
          <p:nvPr/>
        </p:nvSpPr>
        <p:spPr>
          <a:xfrm>
            <a:off x="6876256" y="2110992"/>
            <a:ext cx="514025" cy="422725"/>
          </a:xfrm>
          <a:prstGeom prst="rect">
            <a:avLst/>
          </a:prstGeom>
          <a:noFill/>
        </p:spPr>
        <p:txBody>
          <a:bodyPr wrap="none" rtlCol="0">
            <a:spAutoFit/>
          </a:bodyPr>
          <a:lstStyle/>
          <a:p>
            <a:pPr marL="0" algn="r"/>
            <a:r>
              <a:rPr lang="en-US" altLang="zh-TW" sz="1800" dirty="0" smtClean="0">
                <a:latin typeface="+mn-lt"/>
              </a:rPr>
              <a:t>88</a:t>
            </a:r>
            <a:endParaRPr lang="zh-TW" altLang="en-US" sz="1800" dirty="0">
              <a:latin typeface="+mn-lt"/>
            </a:endParaRPr>
          </a:p>
        </p:txBody>
      </p:sp>
      <p:sp>
        <p:nvSpPr>
          <p:cNvPr id="5" name="向右箭號 4"/>
          <p:cNvSpPr/>
          <p:nvPr/>
        </p:nvSpPr>
        <p:spPr bwMode="auto">
          <a:xfrm>
            <a:off x="1433510" y="3419708"/>
            <a:ext cx="402186" cy="392359"/>
          </a:xfrm>
          <a:prstGeom prst="rightArrow">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7" name="文字方塊 6"/>
          <p:cNvSpPr txBox="1"/>
          <p:nvPr/>
        </p:nvSpPr>
        <p:spPr>
          <a:xfrm>
            <a:off x="1139683" y="3071326"/>
            <a:ext cx="1416093" cy="400110"/>
          </a:xfrm>
          <a:prstGeom prst="rect">
            <a:avLst/>
          </a:prstGeom>
          <a:noFill/>
        </p:spPr>
        <p:txBody>
          <a:bodyPr wrap="none" rtlCol="0">
            <a:spAutoFit/>
          </a:bodyPr>
          <a:lstStyle/>
          <a:p>
            <a:pPr marL="0"/>
            <a:r>
              <a:rPr lang="en-US" altLang="zh-TW" sz="2000" dirty="0" err="1" smtClean="0">
                <a:solidFill>
                  <a:srgbClr val="0000FF"/>
                </a:solidFill>
                <a:latin typeface="+mn-lt"/>
              </a:rPr>
              <a:t>sw</a:t>
            </a:r>
            <a:r>
              <a:rPr lang="en-US" altLang="zh-TW" sz="2000" dirty="0" smtClean="0">
                <a:solidFill>
                  <a:srgbClr val="0000FF"/>
                </a:solidFill>
                <a:latin typeface="+mn-lt"/>
              </a:rPr>
              <a:t> </a:t>
            </a:r>
            <a:r>
              <a:rPr lang="en-US" altLang="zh-TW" sz="2000" dirty="0">
                <a:solidFill>
                  <a:srgbClr val="0000FF"/>
                </a:solidFill>
                <a:latin typeface="+mn-lt"/>
              </a:rPr>
              <a:t>X</a:t>
            </a:r>
            <a:r>
              <a:rPr lang="en-US" altLang="zh-TW" sz="2000" dirty="0" smtClean="0">
                <a:solidFill>
                  <a:srgbClr val="0000FF"/>
                </a:solidFill>
                <a:latin typeface="+mn-lt"/>
                <a:sym typeface="Wingdings" panose="05000000000000000000" pitchFamily="2" charset="2"/>
              </a:rPr>
              <a:t>M[8]</a:t>
            </a:r>
            <a:endParaRPr lang="zh-TW" altLang="en-US" sz="2000" dirty="0">
              <a:solidFill>
                <a:srgbClr val="0000FF"/>
              </a:solidFill>
              <a:latin typeface="+mn-lt"/>
            </a:endParaRPr>
          </a:p>
        </p:txBody>
      </p:sp>
      <p:sp>
        <p:nvSpPr>
          <p:cNvPr id="8" name="手繪多邊形 7"/>
          <p:cNvSpPr/>
          <p:nvPr/>
        </p:nvSpPr>
        <p:spPr bwMode="auto">
          <a:xfrm>
            <a:off x="1982804" y="3384158"/>
            <a:ext cx="818148" cy="202210"/>
          </a:xfrm>
          <a:custGeom>
            <a:avLst/>
            <a:gdLst>
              <a:gd name="connsiteX0" fmla="*/ 0 w 818148"/>
              <a:gd name="connsiteY0" fmla="*/ 0 h 202210"/>
              <a:gd name="connsiteX1" fmla="*/ 163630 w 818148"/>
              <a:gd name="connsiteY1" fmla="*/ 202130 h 202210"/>
              <a:gd name="connsiteX2" fmla="*/ 818148 w 818148"/>
              <a:gd name="connsiteY2" fmla="*/ 19250 h 202210"/>
            </a:gdLst>
            <a:ahLst/>
            <a:cxnLst>
              <a:cxn ang="0">
                <a:pos x="connsiteX0" y="connsiteY0"/>
              </a:cxn>
              <a:cxn ang="0">
                <a:pos x="connsiteX1" y="connsiteY1"/>
              </a:cxn>
              <a:cxn ang="0">
                <a:pos x="connsiteX2" y="connsiteY2"/>
              </a:cxn>
            </a:cxnLst>
            <a:rect l="l" t="t" r="r" b="b"/>
            <a:pathLst>
              <a:path w="818148" h="202210">
                <a:moveTo>
                  <a:pt x="0" y="0"/>
                </a:moveTo>
                <a:cubicBezTo>
                  <a:pt x="13636" y="99461"/>
                  <a:pt x="27272" y="198922"/>
                  <a:pt x="163630" y="202130"/>
                </a:cubicBezTo>
                <a:cubicBezTo>
                  <a:pt x="299988" y="205338"/>
                  <a:pt x="559068" y="112294"/>
                  <a:pt x="818148" y="19250"/>
                </a:cubicBezTo>
              </a:path>
            </a:pathLst>
          </a:custGeom>
          <a:noFill/>
          <a:ln w="9525"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9" name="爆炸 1 8"/>
          <p:cNvSpPr/>
          <p:nvPr/>
        </p:nvSpPr>
        <p:spPr bwMode="auto">
          <a:xfrm>
            <a:off x="1676506" y="3604636"/>
            <a:ext cx="1149036" cy="863543"/>
          </a:xfrm>
          <a:prstGeom prst="irregularSeal1">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2000" b="1" dirty="0" smtClean="0">
                <a:solidFill>
                  <a:schemeClr val="bg1"/>
                </a:solidFill>
                <a:latin typeface="+mj-lt"/>
              </a:rPr>
              <a:t>miss</a:t>
            </a:r>
            <a:endParaRPr lang="zh-TW" altLang="en-US" sz="2000" b="1" dirty="0">
              <a:solidFill>
                <a:schemeClr val="bg1"/>
              </a:solidFill>
              <a:latin typeface="+mj-lt"/>
            </a:endParaRPr>
          </a:p>
        </p:txBody>
      </p:sp>
      <p:sp>
        <p:nvSpPr>
          <p:cNvPr id="6" name="文字方塊 5"/>
          <p:cNvSpPr txBox="1"/>
          <p:nvPr/>
        </p:nvSpPr>
        <p:spPr>
          <a:xfrm>
            <a:off x="7462540" y="1126905"/>
            <a:ext cx="1078821" cy="400110"/>
          </a:xfrm>
          <a:prstGeom prst="rect">
            <a:avLst/>
          </a:prstGeom>
          <a:noFill/>
        </p:spPr>
        <p:txBody>
          <a:bodyPr wrap="none" rtlCol="0">
            <a:spAutoFit/>
          </a:bodyPr>
          <a:lstStyle/>
          <a:p>
            <a:pPr marL="0"/>
            <a:r>
              <a:rPr lang="en-US" altLang="zh-TW" sz="2000" dirty="0" smtClean="0">
                <a:latin typeface="+mn-lt"/>
              </a:rPr>
              <a:t>Memory</a:t>
            </a:r>
            <a:endParaRPr lang="zh-TW" altLang="en-US" sz="2000" dirty="0">
              <a:latin typeface="+mn-lt"/>
            </a:endParaRPr>
          </a:p>
        </p:txBody>
      </p:sp>
      <p:sp>
        <p:nvSpPr>
          <p:cNvPr id="51" name="矩形 50"/>
          <p:cNvSpPr/>
          <p:nvPr/>
        </p:nvSpPr>
        <p:spPr bwMode="auto">
          <a:xfrm>
            <a:off x="7369200" y="3209132"/>
            <a:ext cx="1268098" cy="263338"/>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b="1" i="1" dirty="0" smtClean="0">
                <a:solidFill>
                  <a:srgbClr val="FF0000"/>
                </a:solidFill>
                <a:latin typeface="+mn-lt"/>
              </a:rPr>
              <a:t>E</a:t>
            </a:r>
            <a:endParaRPr lang="zh-TW" altLang="en-US" sz="2000" b="1" i="1" dirty="0">
              <a:solidFill>
                <a:srgbClr val="FF0000"/>
              </a:solidFill>
              <a:latin typeface="+mn-lt"/>
            </a:endParaRPr>
          </a:p>
        </p:txBody>
      </p:sp>
      <p:grpSp>
        <p:nvGrpSpPr>
          <p:cNvPr id="63" name="群組 62"/>
          <p:cNvGrpSpPr/>
          <p:nvPr/>
        </p:nvGrpSpPr>
        <p:grpSpPr>
          <a:xfrm>
            <a:off x="6146517" y="3437304"/>
            <a:ext cx="966209" cy="1369651"/>
            <a:chOff x="6103742" y="3645024"/>
            <a:chExt cx="966209" cy="1369651"/>
          </a:xfrm>
        </p:grpSpPr>
        <p:cxnSp>
          <p:nvCxnSpPr>
            <p:cNvPr id="64" name="直線單箭頭接點 63"/>
            <p:cNvCxnSpPr/>
            <p:nvPr/>
          </p:nvCxnSpPr>
          <p:spPr bwMode="auto">
            <a:xfrm flipH="1" flipV="1">
              <a:off x="6103742" y="3645024"/>
              <a:ext cx="966209" cy="1369651"/>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5" name="文字方塊 64"/>
            <p:cNvSpPr txBox="1"/>
            <p:nvPr/>
          </p:nvSpPr>
          <p:spPr>
            <a:xfrm>
              <a:off x="6329425" y="4244722"/>
              <a:ext cx="304892" cy="400110"/>
            </a:xfrm>
            <a:prstGeom prst="rect">
              <a:avLst/>
            </a:prstGeom>
            <a:noFill/>
          </p:spPr>
          <p:txBody>
            <a:bodyPr wrap="none" rtlCol="0">
              <a:spAutoFit/>
            </a:bodyPr>
            <a:lstStyle/>
            <a:p>
              <a:pPr marL="0"/>
              <a:r>
                <a:rPr lang="en-US" altLang="zh-TW" sz="2000" dirty="0" smtClean="0">
                  <a:solidFill>
                    <a:srgbClr val="FF0000"/>
                  </a:solidFill>
                  <a:latin typeface="+mn-lt"/>
                </a:rPr>
                <a:t>Z</a:t>
              </a:r>
              <a:endParaRPr lang="zh-TW" altLang="en-US" sz="2000" dirty="0">
                <a:solidFill>
                  <a:srgbClr val="FF0000"/>
                </a:solidFill>
                <a:latin typeface="+mn-lt"/>
              </a:endParaRPr>
            </a:p>
          </p:txBody>
        </p:sp>
      </p:grpSp>
      <p:sp>
        <p:nvSpPr>
          <p:cNvPr id="66" name="文字方塊 65"/>
          <p:cNvSpPr txBox="1"/>
          <p:nvPr/>
        </p:nvSpPr>
        <p:spPr>
          <a:xfrm>
            <a:off x="5647155" y="3241030"/>
            <a:ext cx="120226" cy="307777"/>
          </a:xfrm>
          <a:prstGeom prst="rect">
            <a:avLst/>
          </a:prstGeom>
          <a:solidFill>
            <a:schemeClr val="bg1"/>
          </a:solidFill>
        </p:spPr>
        <p:txBody>
          <a:bodyPr wrap="none" lIns="0" tIns="0" rIns="0" bIns="0" rtlCol="0" anchor="ctr" anchorCtr="1">
            <a:spAutoFit/>
          </a:bodyPr>
          <a:lstStyle/>
          <a:p>
            <a:pPr marL="0"/>
            <a:r>
              <a:rPr lang="en-US" altLang="zh-TW" sz="2000" dirty="0" smtClean="0">
                <a:solidFill>
                  <a:srgbClr val="FF0000"/>
                </a:solidFill>
                <a:latin typeface="+mn-lt"/>
              </a:rPr>
              <a:t>Z</a:t>
            </a:r>
            <a:endParaRPr lang="zh-TW" altLang="en-US" sz="2000" dirty="0">
              <a:solidFill>
                <a:srgbClr val="FF0000"/>
              </a:solidFill>
              <a:latin typeface="+mn-lt"/>
            </a:endParaRPr>
          </a:p>
        </p:txBody>
      </p:sp>
      <p:sp>
        <p:nvSpPr>
          <p:cNvPr id="67" name="文字方塊 66"/>
          <p:cNvSpPr txBox="1"/>
          <p:nvPr/>
        </p:nvSpPr>
        <p:spPr>
          <a:xfrm>
            <a:off x="4481471" y="3221755"/>
            <a:ext cx="649217" cy="307777"/>
          </a:xfrm>
          <a:prstGeom prst="rect">
            <a:avLst/>
          </a:prstGeom>
          <a:solidFill>
            <a:schemeClr val="bg1"/>
          </a:solidFill>
        </p:spPr>
        <p:txBody>
          <a:bodyPr wrap="none" lIns="0" tIns="0" rIns="0" bIns="0" rtlCol="0" anchor="ctr" anchorCtr="1">
            <a:spAutoFit/>
          </a:bodyPr>
          <a:lstStyle/>
          <a:p>
            <a:pPr marL="0"/>
            <a:r>
              <a:rPr lang="en-US" altLang="zh-TW" sz="2000" dirty="0" smtClean="0">
                <a:solidFill>
                  <a:srgbClr val="FF0000"/>
                </a:solidFill>
                <a:latin typeface="+mn-lt"/>
              </a:rPr>
              <a:t>00000</a:t>
            </a:r>
            <a:endParaRPr lang="zh-TW" altLang="en-US" sz="2000" dirty="0">
              <a:solidFill>
                <a:srgbClr val="FF0000"/>
              </a:solidFill>
              <a:latin typeface="+mn-lt"/>
            </a:endParaRPr>
          </a:p>
        </p:txBody>
      </p:sp>
      <p:sp>
        <p:nvSpPr>
          <p:cNvPr id="68" name="文字方塊 67"/>
          <p:cNvSpPr txBox="1"/>
          <p:nvPr/>
        </p:nvSpPr>
        <p:spPr>
          <a:xfrm>
            <a:off x="5655072" y="3223932"/>
            <a:ext cx="141064" cy="307777"/>
          </a:xfrm>
          <a:prstGeom prst="rect">
            <a:avLst/>
          </a:prstGeom>
          <a:solidFill>
            <a:schemeClr val="bg1"/>
          </a:solidFill>
        </p:spPr>
        <p:txBody>
          <a:bodyPr wrap="none" lIns="0" tIns="0" rIns="0" bIns="0" rtlCol="0" anchor="ctr" anchorCtr="1">
            <a:spAutoFit/>
          </a:bodyPr>
          <a:lstStyle/>
          <a:p>
            <a:pPr marL="0"/>
            <a:r>
              <a:rPr lang="en-US" altLang="zh-TW" sz="2000" b="1" dirty="0" smtClean="0">
                <a:solidFill>
                  <a:srgbClr val="FF0000"/>
                </a:solidFill>
                <a:latin typeface="+mn-lt"/>
              </a:rPr>
              <a:t>X</a:t>
            </a:r>
            <a:endParaRPr lang="zh-TW" altLang="en-US" sz="2000" b="1" dirty="0">
              <a:solidFill>
                <a:srgbClr val="FF0000"/>
              </a:solidFill>
              <a:latin typeface="+mn-lt"/>
            </a:endParaRPr>
          </a:p>
        </p:txBody>
      </p:sp>
      <p:sp>
        <p:nvSpPr>
          <p:cNvPr id="11" name="橢圓 10"/>
          <p:cNvSpPr/>
          <p:nvPr/>
        </p:nvSpPr>
        <p:spPr bwMode="auto">
          <a:xfrm>
            <a:off x="3923928" y="3221755"/>
            <a:ext cx="360040" cy="249681"/>
          </a:xfrm>
          <a:prstGeom prst="ellipse">
            <a:avLst/>
          </a:prstGeom>
          <a:noFill/>
          <a:ln w="952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
        <p:nvSpPr>
          <p:cNvPr id="52" name="文字方塊 51"/>
          <p:cNvSpPr txBox="1"/>
          <p:nvPr/>
        </p:nvSpPr>
        <p:spPr>
          <a:xfrm>
            <a:off x="6263334" y="2297590"/>
            <a:ext cx="756938" cy="646331"/>
          </a:xfrm>
          <a:prstGeom prst="rect">
            <a:avLst/>
          </a:prstGeom>
          <a:noFill/>
        </p:spPr>
        <p:txBody>
          <a:bodyPr wrap="none" rtlCol="0">
            <a:spAutoFit/>
          </a:bodyPr>
          <a:lstStyle/>
          <a:p>
            <a:pPr marL="0" algn="ctr"/>
            <a:r>
              <a:rPr lang="en-US" altLang="zh-TW" sz="1800" dirty="0" smtClean="0">
                <a:latin typeface="+mn-lt"/>
              </a:rPr>
              <a:t>Write</a:t>
            </a:r>
          </a:p>
          <a:p>
            <a:pPr marL="0" algn="ctr"/>
            <a:r>
              <a:rPr lang="en-US" altLang="zh-TW" sz="1800" dirty="0" smtClean="0">
                <a:latin typeface="+mn-lt"/>
              </a:rPr>
              <a:t>buffer</a:t>
            </a:r>
            <a:endParaRPr lang="zh-TW" altLang="en-US" sz="1800" dirty="0">
              <a:latin typeface="+mn-lt"/>
            </a:endParaRPr>
          </a:p>
        </p:txBody>
      </p:sp>
      <p:sp>
        <p:nvSpPr>
          <p:cNvPr id="56" name="矩形 55"/>
          <p:cNvSpPr/>
          <p:nvPr/>
        </p:nvSpPr>
        <p:spPr bwMode="auto">
          <a:xfrm rot="5400000">
            <a:off x="6154670" y="3248944"/>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sz="2000" i="1" dirty="0">
              <a:latin typeface="+mn-lt"/>
            </a:endParaRPr>
          </a:p>
        </p:txBody>
      </p:sp>
      <p:sp>
        <p:nvSpPr>
          <p:cNvPr id="59" name="矩形 58"/>
          <p:cNvSpPr/>
          <p:nvPr/>
        </p:nvSpPr>
        <p:spPr bwMode="auto">
          <a:xfrm rot="5400000">
            <a:off x="6331821" y="3248944"/>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vert270" wrap="square" lIns="36000" tIns="36000" rIns="36000" bIns="36000" numCol="1" spcCol="0" rtlCol="0" fromWordArt="0" anchor="ctr" anchorCtr="1" forceAA="0" compatLnSpc="1">
            <a:prstTxWarp prst="textNoShape">
              <a:avLst/>
            </a:prstTxWarp>
            <a:noAutofit/>
          </a:bodyPr>
          <a:lstStyle/>
          <a:p>
            <a:pPr algn="ctr" eaLnBrk="1" hangingPunct="1"/>
            <a:endParaRPr lang="zh-TW" altLang="en-US" sz="2000" b="1" i="1" dirty="0">
              <a:solidFill>
                <a:srgbClr val="FF0000"/>
              </a:solidFill>
              <a:latin typeface="+mn-lt"/>
            </a:endParaRPr>
          </a:p>
        </p:txBody>
      </p:sp>
      <p:sp>
        <p:nvSpPr>
          <p:cNvPr id="60" name="矩形 59"/>
          <p:cNvSpPr/>
          <p:nvPr/>
        </p:nvSpPr>
        <p:spPr bwMode="auto">
          <a:xfrm rot="5400000">
            <a:off x="6331070" y="3250800"/>
            <a:ext cx="828000" cy="180000"/>
          </a:xfrm>
          <a:prstGeom prst="rect">
            <a:avLst/>
          </a:prstGeom>
          <a:solidFill>
            <a:srgbClr val="99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vert270" wrap="square" lIns="36000" tIns="36000" rIns="36000" bIns="36000" numCol="1" spcCol="0" rtlCol="0" fromWordArt="0" anchor="ctr" anchorCtr="1" forceAA="0" compatLnSpc="1">
            <a:prstTxWarp prst="textNoShape">
              <a:avLst/>
            </a:prstTxWarp>
            <a:noAutofit/>
          </a:bodyPr>
          <a:lstStyle/>
          <a:p>
            <a:pPr algn="ctr" eaLnBrk="1" hangingPunct="1"/>
            <a:r>
              <a:rPr lang="en-US" altLang="zh-TW" sz="2000" b="1" i="1" dirty="0" smtClean="0">
                <a:solidFill>
                  <a:srgbClr val="FF0000"/>
                </a:solidFill>
                <a:latin typeface="+mn-lt"/>
              </a:rPr>
              <a:t>E</a:t>
            </a:r>
            <a:endParaRPr lang="zh-TW" altLang="en-US" sz="2000" b="1" i="1" dirty="0">
              <a:solidFill>
                <a:srgbClr val="FF0000"/>
              </a:solidFill>
              <a:latin typeface="+mn-lt"/>
            </a:endParaRPr>
          </a:p>
        </p:txBody>
      </p:sp>
      <p:cxnSp>
        <p:nvCxnSpPr>
          <p:cNvPr id="61" name="直線單箭頭接點 60"/>
          <p:cNvCxnSpPr/>
          <p:nvPr/>
        </p:nvCxnSpPr>
        <p:spPr bwMode="auto">
          <a:xfrm flipH="1">
            <a:off x="5868144" y="3356992"/>
            <a:ext cx="720000" cy="0"/>
          </a:xfrm>
          <a:prstGeom prst="straightConnector1">
            <a:avLst/>
          </a:prstGeom>
          <a:solidFill>
            <a:schemeClr val="accent1"/>
          </a:solidFill>
          <a:ln w="9525"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2" name="直線單箭頭接點 61"/>
          <p:cNvCxnSpPr/>
          <p:nvPr/>
        </p:nvCxnSpPr>
        <p:spPr bwMode="auto">
          <a:xfrm flipH="1">
            <a:off x="6804280" y="3359859"/>
            <a:ext cx="288000" cy="0"/>
          </a:xfrm>
          <a:prstGeom prst="straightConnector1">
            <a:avLst/>
          </a:prstGeom>
          <a:solidFill>
            <a:schemeClr val="accent1"/>
          </a:solidFill>
          <a:ln w="9525" cap="flat" cmpd="sng" algn="ctr">
            <a:solidFill>
              <a:srgbClr val="FF0000"/>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290092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par>
                          <p:cTn id="27" fill="hold">
                            <p:stCondLst>
                              <p:cond delay="0"/>
                            </p:stCondLst>
                            <p:childTnLst>
                              <p:par>
                                <p:cTn id="28" presetID="21" presetClass="entr" presetSubtype="1"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heel(1)">
                                      <p:cBhvr>
                                        <p:cTn id="30" dur="20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animEffect transition="in" filter="wipe(left)">
                                      <p:cBhvr>
                                        <p:cTn id="35" dur="500"/>
                                        <p:tgtEl>
                                          <p:spTgt spid="61"/>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left)">
                                      <p:cBhvr>
                                        <p:cTn id="44" dur="500"/>
                                        <p:tgtEl>
                                          <p:spTgt spid="62"/>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61"/>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60"/>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62"/>
                                        </p:tgtEl>
                                        <p:attrNameLst>
                                          <p:attrName>style.visibility</p:attrName>
                                        </p:attrNameLst>
                                      </p:cBhvr>
                                      <p:to>
                                        <p:strVal val="hidden"/>
                                      </p:to>
                                    </p:set>
                                  </p:childTnLst>
                                </p:cTn>
                              </p:par>
                            </p:childTnLst>
                          </p:cTn>
                        </p:par>
                        <p:par>
                          <p:cTn id="57" fill="hold">
                            <p:stCondLst>
                              <p:cond delay="0"/>
                            </p:stCondLst>
                            <p:childTnLst>
                              <p:par>
                                <p:cTn id="58" presetID="22" presetClass="entr" presetSubtype="4" fill="hold" nodeType="afterEffect">
                                  <p:stCondLst>
                                    <p:cond delay="0"/>
                                  </p:stCondLst>
                                  <p:childTnLst>
                                    <p:set>
                                      <p:cBhvr>
                                        <p:cTn id="59" dur="1" fill="hold">
                                          <p:stCondLst>
                                            <p:cond delay="0"/>
                                          </p:stCondLst>
                                        </p:cTn>
                                        <p:tgtEl>
                                          <p:spTgt spid="63"/>
                                        </p:tgtEl>
                                        <p:attrNameLst>
                                          <p:attrName>style.visibility</p:attrName>
                                        </p:attrNameLst>
                                      </p:cBhvr>
                                      <p:to>
                                        <p:strVal val="visible"/>
                                      </p:to>
                                    </p:set>
                                    <p:animEffect transition="in" filter="wipe(down)">
                                      <p:cBhvr>
                                        <p:cTn id="60"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67"/>
                                        </p:tgtEl>
                                        <p:attrNameLst>
                                          <p:attrName>style.visibility</p:attrName>
                                        </p:attrNameLst>
                                      </p:cBhvr>
                                      <p:to>
                                        <p:strVal val="visible"/>
                                      </p:to>
                                    </p:set>
                                    <p:animEffect transition="in" filter="fade">
                                      <p:cBhvr>
                                        <p:cTn id="65" dur="500"/>
                                        <p:tgtEl>
                                          <p:spTgt spid="6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fade">
                                      <p:cBhvr>
                                        <p:cTn id="68" dur="500"/>
                                        <p:tgtEl>
                                          <p:spTgt spid="6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68"/>
                                        </p:tgtEl>
                                        <p:attrNameLst>
                                          <p:attrName>style.visibility</p:attrName>
                                        </p:attrNameLst>
                                      </p:cBhvr>
                                      <p:to>
                                        <p:strVal val="visible"/>
                                      </p:to>
                                    </p:set>
                                    <p:animEffect transition="in" filter="fade">
                                      <p:cBhvr>
                                        <p:cTn id="73" dur="500"/>
                                        <p:tgtEl>
                                          <p:spTgt spid="6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4">
                                            <p:txEl>
                                              <p:pRg st="11" end="11"/>
                                            </p:txEl>
                                          </p:spTgt>
                                        </p:tgtEl>
                                        <p:attrNameLst>
                                          <p:attrName>style.visibility</p:attrName>
                                        </p:attrNameLst>
                                      </p:cBhvr>
                                      <p:to>
                                        <p:strVal val="visible"/>
                                      </p:to>
                                    </p:set>
                                    <p:animEffect transition="in" filter="fade">
                                      <p:cBhvr>
                                        <p:cTn id="7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8" grpId="1" animBg="1"/>
      <p:bldP spid="9" grpId="0" animBg="1"/>
      <p:bldP spid="51" grpId="0" animBg="1"/>
      <p:bldP spid="66" grpId="0" animBg="1"/>
      <p:bldP spid="67" grpId="0" animBg="1"/>
      <p:bldP spid="68" grpId="0" animBg="1"/>
      <p:bldP spid="11" grpId="0" animBg="1"/>
      <p:bldP spid="60" grpId="0" animBg="1"/>
      <p:bldP spid="60"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zh-TW" dirty="0" smtClean="0"/>
              <a:t>Summary: Comparing Cache Organizations</a:t>
            </a:r>
            <a:endParaRPr lang="en-US" altLang="zh-TW" dirty="0"/>
          </a:p>
        </p:txBody>
      </p:sp>
      <p:sp>
        <p:nvSpPr>
          <p:cNvPr id="556035" name="Rectangle 3"/>
          <p:cNvSpPr>
            <a:spLocks noGrp="1" noChangeArrowheads="1"/>
          </p:cNvSpPr>
          <p:nvPr>
            <p:ph type="body" idx="1"/>
          </p:nvPr>
        </p:nvSpPr>
        <p:spPr/>
        <p:txBody>
          <a:bodyPr/>
          <a:lstStyle/>
          <a:p>
            <a:pPr>
              <a:spcBef>
                <a:spcPts val="0"/>
              </a:spcBef>
            </a:pPr>
            <a:r>
              <a:rPr lang="en-US" altLang="zh-TW" dirty="0"/>
              <a:t>Direct mapped </a:t>
            </a:r>
            <a:r>
              <a:rPr lang="en-US" altLang="zh-TW" dirty="0" smtClean="0"/>
              <a:t>cache:</a:t>
            </a:r>
            <a:endParaRPr lang="en-US" altLang="zh-TW" dirty="0"/>
          </a:p>
          <a:p>
            <a:pPr lvl="1">
              <a:spcBef>
                <a:spcPts val="0"/>
              </a:spcBef>
            </a:pPr>
            <a:r>
              <a:rPr lang="en-US" altLang="zh-TW" dirty="0" smtClean="0"/>
              <a:t>Simple </a:t>
            </a:r>
            <a:r>
              <a:rPr lang="en-US" altLang="zh-TW" dirty="0"/>
              <a:t>and </a:t>
            </a:r>
            <a:r>
              <a:rPr lang="en-US" altLang="zh-TW" dirty="0" smtClean="0"/>
              <a:t>cheaper </a:t>
            </a:r>
            <a:r>
              <a:rPr lang="en-US" altLang="zh-TW" dirty="0"/>
              <a:t>to implement: </a:t>
            </a:r>
          </a:p>
          <a:p>
            <a:pPr lvl="2">
              <a:spcBef>
                <a:spcPts val="0"/>
              </a:spcBef>
            </a:pPr>
            <a:r>
              <a:rPr lang="en-US" altLang="zh-TW" dirty="0"/>
              <a:t>Only one location to store a block in the cache </a:t>
            </a:r>
            <a:r>
              <a:rPr lang="en-US" altLang="zh-TW" dirty="0">
                <a:sym typeface="Wingdings" panose="05000000000000000000" pitchFamily="2" charset="2"/>
              </a:rPr>
              <a:t> only one location to check (by simple indexing</a:t>
            </a:r>
            <a:r>
              <a:rPr lang="en-US" altLang="zh-TW" dirty="0" smtClean="0">
                <a:sym typeface="Wingdings" panose="05000000000000000000" pitchFamily="2" charset="2"/>
              </a:rPr>
              <a:t>) and replace</a:t>
            </a:r>
            <a:endParaRPr lang="en-US" altLang="zh-TW" dirty="0"/>
          </a:p>
          <a:p>
            <a:pPr lvl="1">
              <a:spcBef>
                <a:spcPts val="0"/>
              </a:spcBef>
            </a:pPr>
            <a:r>
              <a:rPr lang="en-US" altLang="zh-TW" dirty="0" smtClean="0"/>
              <a:t>Faster </a:t>
            </a:r>
            <a:r>
              <a:rPr lang="en-US" altLang="zh-TW" dirty="0"/>
              <a:t>in detecting a cache </a:t>
            </a:r>
            <a:r>
              <a:rPr lang="en-US" altLang="zh-TW" dirty="0" smtClean="0"/>
              <a:t>hit and to replace:</a:t>
            </a:r>
            <a:endParaRPr lang="en-US" altLang="zh-TW" dirty="0"/>
          </a:p>
          <a:p>
            <a:pPr lvl="2">
              <a:spcBef>
                <a:spcPts val="0"/>
              </a:spcBef>
            </a:pPr>
            <a:r>
              <a:rPr lang="en-US" altLang="zh-TW" dirty="0"/>
              <a:t>Read data and tag at same time; compare only one tag</a:t>
            </a:r>
          </a:p>
          <a:p>
            <a:pPr lvl="1">
              <a:spcBef>
                <a:spcPts val="0"/>
              </a:spcBef>
            </a:pPr>
            <a:r>
              <a:rPr lang="en-US" altLang="zh-TW" dirty="0"/>
              <a:t>Poor temporal locality </a:t>
            </a:r>
            <a:r>
              <a:rPr lang="en-US" altLang="zh-TW" dirty="0" smtClean="0">
                <a:sym typeface="Wingdings" panose="05000000000000000000" pitchFamily="2" charset="2"/>
              </a:rPr>
              <a:t></a:t>
            </a:r>
            <a:r>
              <a:rPr lang="zh-TW" altLang="en-US" dirty="0" smtClean="0">
                <a:sym typeface="Wingdings" panose="05000000000000000000" pitchFamily="2" charset="2"/>
              </a:rPr>
              <a:t> </a:t>
            </a:r>
            <a:r>
              <a:rPr lang="en-US" altLang="zh-TW" dirty="0" smtClean="0">
                <a:sym typeface="Wingdings" panose="05000000000000000000" pitchFamily="2" charset="2"/>
              </a:rPr>
              <a:t>higher miss rate</a:t>
            </a:r>
            <a:endParaRPr lang="en-US" altLang="zh-TW" dirty="0" smtClean="0"/>
          </a:p>
          <a:p>
            <a:pPr>
              <a:spcBef>
                <a:spcPts val="0"/>
              </a:spcBef>
            </a:pPr>
            <a:r>
              <a:rPr lang="en-US" altLang="zh-TW" dirty="0" smtClean="0"/>
              <a:t>N-way </a:t>
            </a:r>
            <a:r>
              <a:rPr lang="en-US" altLang="zh-TW" dirty="0"/>
              <a:t>set-associative </a:t>
            </a:r>
            <a:r>
              <a:rPr lang="en-US" altLang="zh-TW" dirty="0" smtClean="0"/>
              <a:t>cache:</a:t>
            </a:r>
            <a:endParaRPr lang="en-US" altLang="zh-TW" dirty="0"/>
          </a:p>
          <a:p>
            <a:pPr lvl="1">
              <a:spcBef>
                <a:spcPts val="0"/>
              </a:spcBef>
            </a:pPr>
            <a:r>
              <a:rPr lang="en-US" altLang="zh-TW" dirty="0" smtClean="0"/>
              <a:t>A block has a </a:t>
            </a:r>
            <a:r>
              <a:rPr lang="en-US" altLang="zh-TW" dirty="0"/>
              <a:t>choice of N </a:t>
            </a:r>
            <a:r>
              <a:rPr lang="en-US" altLang="zh-TW" dirty="0" smtClean="0"/>
              <a:t>locations </a:t>
            </a:r>
            <a:r>
              <a:rPr lang="en-US" altLang="zh-TW" dirty="0" smtClean="0">
                <a:sym typeface="Wingdings" panose="05000000000000000000" pitchFamily="2" charset="2"/>
              </a:rPr>
              <a:t> higher hit rate</a:t>
            </a:r>
            <a:endParaRPr lang="en-US" altLang="zh-TW" dirty="0"/>
          </a:p>
          <a:p>
            <a:pPr lvl="1">
              <a:spcBef>
                <a:spcPts val="0"/>
              </a:spcBef>
            </a:pPr>
            <a:r>
              <a:rPr lang="en-US" altLang="zh-TW" dirty="0" smtClean="0"/>
              <a:t>More expensive: N comparators, larger tag field</a:t>
            </a:r>
            <a:endParaRPr lang="en-US" altLang="zh-TW" dirty="0"/>
          </a:p>
          <a:p>
            <a:pPr lvl="1">
              <a:spcBef>
                <a:spcPts val="0"/>
              </a:spcBef>
            </a:pPr>
            <a:r>
              <a:rPr lang="en-US" altLang="zh-TW" dirty="0" smtClean="0"/>
              <a:t>Slower:</a:t>
            </a:r>
          </a:p>
          <a:p>
            <a:pPr lvl="2">
              <a:spcBef>
                <a:spcPts val="0"/>
              </a:spcBef>
            </a:pPr>
            <a:r>
              <a:rPr lang="en-US" altLang="zh-TW" dirty="0" smtClean="0"/>
              <a:t>Extra </a:t>
            </a:r>
            <a:r>
              <a:rPr lang="en-US" altLang="zh-TW" dirty="0"/>
              <a:t>MUX delay </a:t>
            </a:r>
            <a:r>
              <a:rPr lang="en-US" altLang="zh-TW" dirty="0" smtClean="0"/>
              <a:t>to select a block from the set</a:t>
            </a:r>
            <a:endParaRPr lang="en-US" altLang="zh-TW" dirty="0"/>
          </a:p>
          <a:p>
            <a:pPr lvl="2">
              <a:spcBef>
                <a:spcPts val="0"/>
              </a:spcBef>
            </a:pPr>
            <a:r>
              <a:rPr lang="en-US" altLang="zh-TW" dirty="0"/>
              <a:t>Data comes AFTER </a:t>
            </a:r>
            <a:r>
              <a:rPr lang="en-US" altLang="zh-TW" dirty="0" smtClean="0"/>
              <a:t>hit/miss </a:t>
            </a:r>
            <a:r>
              <a:rPr lang="en-US" altLang="zh-TW" dirty="0"/>
              <a:t>decision and set </a:t>
            </a:r>
            <a:r>
              <a:rPr lang="en-US" altLang="zh-TW" dirty="0" smtClean="0"/>
              <a:t>selection</a:t>
            </a:r>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34</a:t>
            </a:fld>
            <a:endParaRPr lang="zh-TW" altLang="zh-TW"/>
          </a:p>
        </p:txBody>
      </p:sp>
    </p:spTree>
    <p:extLst>
      <p:ext uri="{BB962C8B-B14F-4D97-AF65-F5344CB8AC3E}">
        <p14:creationId xmlns:p14="http://schemas.microsoft.com/office/powerpoint/2010/main" val="405245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6035">
                                            <p:txEl>
                                              <p:pRg st="6" end="6"/>
                                            </p:txEl>
                                          </p:spTgt>
                                        </p:tgtEl>
                                        <p:attrNameLst>
                                          <p:attrName>style.visibility</p:attrName>
                                        </p:attrNameLst>
                                      </p:cBhvr>
                                      <p:to>
                                        <p:strVal val="visible"/>
                                      </p:to>
                                    </p:set>
                                    <p:animEffect transition="in" filter="fade">
                                      <p:cBhvr>
                                        <p:cTn id="7" dur="500"/>
                                        <p:tgtEl>
                                          <p:spTgt spid="55603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6035">
                                            <p:txEl>
                                              <p:pRg st="7" end="7"/>
                                            </p:txEl>
                                          </p:spTgt>
                                        </p:tgtEl>
                                        <p:attrNameLst>
                                          <p:attrName>style.visibility</p:attrName>
                                        </p:attrNameLst>
                                      </p:cBhvr>
                                      <p:to>
                                        <p:strVal val="visible"/>
                                      </p:to>
                                    </p:set>
                                    <p:animEffect transition="in" filter="fade">
                                      <p:cBhvr>
                                        <p:cTn id="10" dur="500"/>
                                        <p:tgtEl>
                                          <p:spTgt spid="55603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56035">
                                            <p:txEl>
                                              <p:pRg st="8" end="8"/>
                                            </p:txEl>
                                          </p:spTgt>
                                        </p:tgtEl>
                                        <p:attrNameLst>
                                          <p:attrName>style.visibility</p:attrName>
                                        </p:attrNameLst>
                                      </p:cBhvr>
                                      <p:to>
                                        <p:strVal val="visible"/>
                                      </p:to>
                                    </p:set>
                                    <p:animEffect transition="in" filter="fade">
                                      <p:cBhvr>
                                        <p:cTn id="13" dur="500"/>
                                        <p:tgtEl>
                                          <p:spTgt spid="55603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56035">
                                            <p:txEl>
                                              <p:pRg st="9" end="9"/>
                                            </p:txEl>
                                          </p:spTgt>
                                        </p:tgtEl>
                                        <p:attrNameLst>
                                          <p:attrName>style.visibility</p:attrName>
                                        </p:attrNameLst>
                                      </p:cBhvr>
                                      <p:to>
                                        <p:strVal val="visible"/>
                                      </p:to>
                                    </p:set>
                                    <p:animEffect transition="in" filter="fade">
                                      <p:cBhvr>
                                        <p:cTn id="16" dur="500"/>
                                        <p:tgtEl>
                                          <p:spTgt spid="556035">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56035">
                                            <p:txEl>
                                              <p:pRg st="10" end="10"/>
                                            </p:txEl>
                                          </p:spTgt>
                                        </p:tgtEl>
                                        <p:attrNameLst>
                                          <p:attrName>style.visibility</p:attrName>
                                        </p:attrNameLst>
                                      </p:cBhvr>
                                      <p:to>
                                        <p:strVal val="visible"/>
                                      </p:to>
                                    </p:set>
                                    <p:animEffect transition="in" filter="fade">
                                      <p:cBhvr>
                                        <p:cTn id="19" dur="500"/>
                                        <p:tgtEl>
                                          <p:spTgt spid="556035">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56035">
                                            <p:txEl>
                                              <p:pRg st="11" end="11"/>
                                            </p:txEl>
                                          </p:spTgt>
                                        </p:tgtEl>
                                        <p:attrNameLst>
                                          <p:attrName>style.visibility</p:attrName>
                                        </p:attrNameLst>
                                      </p:cBhvr>
                                      <p:to>
                                        <p:strVal val="visible"/>
                                      </p:to>
                                    </p:set>
                                    <p:animEffect transition="in" filter="fade">
                                      <p:cBhvr>
                                        <p:cTn id="22" dur="500"/>
                                        <p:tgtEl>
                                          <p:spTgt spid="5560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Introduction to memory hierarchy (Sec. 5.1)</a:t>
            </a:r>
          </a:p>
          <a:p>
            <a:r>
              <a:rPr lang="en-US" altLang="zh-TW" dirty="0" smtClean="0"/>
              <a:t>Memory technologies</a:t>
            </a:r>
            <a:r>
              <a:rPr lang="zh-TW" altLang="en-US" dirty="0" smtClean="0"/>
              <a:t> </a:t>
            </a:r>
            <a:r>
              <a:rPr lang="en-US" altLang="zh-TW" dirty="0" smtClean="0"/>
              <a:t>(Sec. 5.2,</a:t>
            </a:r>
            <a:r>
              <a:rPr lang="zh-TW" altLang="en-US" dirty="0" smtClean="0"/>
              <a:t> </a:t>
            </a:r>
            <a:r>
              <a:rPr lang="en-US" altLang="zh-TW" dirty="0" smtClean="0"/>
              <a:t>5.5)</a:t>
            </a:r>
          </a:p>
          <a:p>
            <a:r>
              <a:rPr lang="en-US" altLang="zh-TW" dirty="0" smtClean="0">
                <a:solidFill>
                  <a:srgbClr val="FF0000"/>
                </a:solidFill>
              </a:rPr>
              <a:t>Caches (Sec. 5.3, 5.4, 5.9)</a:t>
            </a:r>
          </a:p>
          <a:p>
            <a:pPr lvl="1"/>
            <a:r>
              <a:rPr lang="en-US" altLang="zh-TW" dirty="0"/>
              <a:t>Basic organization and design alternatives (Sec. 5.3)</a:t>
            </a:r>
          </a:p>
          <a:p>
            <a:pPr lvl="1"/>
            <a:r>
              <a:rPr lang="en-US" altLang="zh-TW" dirty="0">
                <a:solidFill>
                  <a:srgbClr val="FF0000"/>
                </a:solidFill>
              </a:rPr>
              <a:t>Performance and design tradeoffs (Sec. 5.4)</a:t>
            </a:r>
          </a:p>
          <a:p>
            <a:pPr lvl="1"/>
            <a:r>
              <a:rPr lang="en-US" altLang="zh-TW" dirty="0"/>
              <a:t>Cache controller (Sec. 5.9)</a:t>
            </a:r>
          </a:p>
          <a:p>
            <a:r>
              <a:rPr lang="en-US" altLang="zh-TW" dirty="0" smtClean="0"/>
              <a:t>Virtual </a:t>
            </a:r>
            <a:r>
              <a:rPr lang="en-US" altLang="zh-TW" dirty="0"/>
              <a:t>memory (Sec. 5.7)</a:t>
            </a:r>
          </a:p>
          <a:p>
            <a:r>
              <a:rPr lang="en-US" altLang="zh-TW" dirty="0" smtClean="0"/>
              <a:t>Framework for memory hierarchy (Sec. 5.8)</a:t>
            </a:r>
          </a:p>
          <a:p>
            <a:r>
              <a:rPr lang="en-US" altLang="zh-TW" dirty="0"/>
              <a:t>Virtual machines </a:t>
            </a:r>
            <a:r>
              <a:rPr lang="en-US" altLang="zh-TW" dirty="0" smtClean="0"/>
              <a:t>(</a:t>
            </a:r>
            <a:r>
              <a:rPr lang="en-US" altLang="zh-TW" dirty="0"/>
              <a:t>Sec. </a:t>
            </a:r>
            <a:r>
              <a:rPr lang="en-US" altLang="zh-TW" dirty="0" smtClean="0"/>
              <a:t>5.6)</a:t>
            </a:r>
            <a:endParaRPr lang="en-US" altLang="zh-TW" dirty="0"/>
          </a:p>
          <a:p>
            <a:r>
              <a:rPr lang="en-US" altLang="zh-TW" dirty="0" smtClean="0">
                <a:solidFill>
                  <a:schemeClr val="bg1">
                    <a:lumMod val="65000"/>
                  </a:schemeClr>
                </a:solidFill>
              </a:rPr>
              <a:t>Parallelism and memory hierarchies (Sec. 5.10, 5.11)</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35</a:t>
            </a:fld>
            <a:endParaRPr lang="zh-TW" altLang="zh-TW"/>
          </a:p>
        </p:txBody>
      </p:sp>
    </p:spTree>
    <p:extLst>
      <p:ext uri="{BB962C8B-B14F-4D97-AF65-F5344CB8AC3E}">
        <p14:creationId xmlns:p14="http://schemas.microsoft.com/office/powerpoint/2010/main" val="18114563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6"/>
          <p:cNvSpPr>
            <a:spLocks noGrp="1" noChangeArrowheads="1"/>
          </p:cNvSpPr>
          <p:nvPr>
            <p:ph type="title"/>
          </p:nvPr>
        </p:nvSpPr>
        <p:spPr/>
        <p:txBody>
          <a:bodyPr/>
          <a:lstStyle/>
          <a:p>
            <a:r>
              <a:rPr lang="en-US" altLang="zh-TW" dirty="0" smtClean="0"/>
              <a:t>CPU Performance with Cache</a:t>
            </a:r>
            <a:endParaRPr lang="en-AU" altLang="zh-TW" dirty="0" smtClean="0"/>
          </a:p>
        </p:txBody>
      </p:sp>
      <mc:AlternateContent xmlns:mc="http://schemas.openxmlformats.org/markup-compatibility/2006" xmlns:a14="http://schemas.microsoft.com/office/drawing/2010/main">
        <mc:Choice Requires="a14">
          <p:sp>
            <p:nvSpPr>
              <p:cNvPr id="2053" name="Rectangle 7"/>
              <p:cNvSpPr>
                <a:spLocks noGrp="1" noChangeArrowheads="1"/>
              </p:cNvSpPr>
              <p:nvPr>
                <p:ph type="body" idx="1"/>
              </p:nvPr>
            </p:nvSpPr>
            <p:spPr/>
            <p:txBody>
              <a:bodyPr/>
              <a:lstStyle/>
              <a:p>
                <a:r>
                  <a:rPr lang="en-US" altLang="zh-TW" dirty="0" smtClean="0"/>
                  <a:t>CPU time = </a:t>
                </a:r>
                <a:br>
                  <a:rPr lang="en-US" altLang="zh-TW" dirty="0" smtClean="0"/>
                </a:br>
                <a:r>
                  <a:rPr lang="en-US" altLang="zh-TW" dirty="0" smtClean="0"/>
                  <a:t>    (</a:t>
                </a:r>
                <a:r>
                  <a:rPr lang="en-US" altLang="zh-TW" dirty="0"/>
                  <a:t>CPU execution </a:t>
                </a:r>
                <a:r>
                  <a:rPr lang="en-US" altLang="zh-TW" dirty="0" smtClean="0"/>
                  <a:t>cycles + Memory stall cycles) </a:t>
                </a:r>
                <a:br>
                  <a:rPr lang="en-US" altLang="zh-TW" dirty="0" smtClean="0"/>
                </a:br>
                <a:r>
                  <a:rPr lang="en-US" altLang="zh-TW" dirty="0" smtClean="0"/>
                  <a:t>      </a:t>
                </a:r>
                <a:r>
                  <a:rPr lang="en-US" altLang="zh-TW" dirty="0" smtClean="0">
                    <a:sym typeface="Symbol" panose="05050102010706020507" pitchFamily="18" charset="2"/>
                  </a:rPr>
                  <a:t></a:t>
                </a:r>
                <a:r>
                  <a:rPr lang="en-US" altLang="zh-TW" dirty="0" smtClean="0"/>
                  <a:t> </a:t>
                </a:r>
                <a:r>
                  <a:rPr lang="en-US" altLang="zh-TW" dirty="0"/>
                  <a:t>Clock cycle time</a:t>
                </a:r>
              </a:p>
              <a:p>
                <a:pPr lvl="1"/>
                <a:r>
                  <a:rPr lang="en-US" altLang="zh-TW" dirty="0" smtClean="0"/>
                  <a:t>CPU execution cycles: includes cache hit time</a:t>
                </a:r>
              </a:p>
              <a:p>
                <a:pPr lvl="1"/>
                <a:r>
                  <a:rPr lang="en-US" altLang="zh-TW" i="1" dirty="0" smtClean="0"/>
                  <a:t>Memory stall cycles</a:t>
                </a:r>
                <a:r>
                  <a:rPr lang="en-US" altLang="zh-TW" dirty="0" smtClean="0"/>
                  <a:t>: mainly from cache misses</a:t>
                </a:r>
              </a:p>
              <a:p>
                <a:r>
                  <a:rPr lang="en-US" altLang="zh-TW" dirty="0" smtClean="0"/>
                  <a:t>Memory stall cycles</a:t>
                </a:r>
              </a:p>
              <a:p>
                <a:pPr marL="457200" lvl="1" indent="0">
                  <a:buNone/>
                </a:pPr>
                <a:r>
                  <a:rPr lang="en-US" altLang="zh-TW" dirty="0" smtClean="0">
                    <a:ea typeface="Cambria Math" panose="02040503050406030204" pitchFamily="18" charset="0"/>
                  </a:rPr>
                  <a:t>	</a:t>
                </a:r>
                <a14:m>
                  <m:oMath xmlns:m="http://schemas.openxmlformats.org/officeDocument/2006/math">
                    <m:r>
                      <a:rPr lang="en-US" altLang="zh-TW" i="1" smtClean="0">
                        <a:latin typeface="Cambria Math" panose="02040503050406030204" pitchFamily="18" charset="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r>
                          <m:rPr>
                            <m:nor/>
                          </m:rPr>
                          <a:rPr lang="en-US" altLang="zh-TW" b="0" i="0" smtClean="0">
                            <a:ea typeface="Cambria Math" panose="02040503050406030204" pitchFamily="18" charset="0"/>
                          </a:rPr>
                          <m:t>Memory</m:t>
                        </m:r>
                        <m:r>
                          <m:rPr>
                            <m:nor/>
                          </m:rPr>
                          <a:rPr lang="en-US" altLang="zh-TW" b="0" i="0" smtClean="0">
                            <a:ea typeface="Cambria Math" panose="02040503050406030204" pitchFamily="18" charset="0"/>
                          </a:rPr>
                          <m:t> </m:t>
                        </m:r>
                        <m:r>
                          <m:rPr>
                            <m:nor/>
                          </m:rPr>
                          <a:rPr lang="en-US" altLang="zh-TW" b="0" i="0" smtClean="0">
                            <a:ea typeface="Cambria Math" panose="02040503050406030204" pitchFamily="18" charset="0"/>
                          </a:rPr>
                          <m:t>accesses</m:t>
                        </m:r>
                      </m:num>
                      <m:den>
                        <m:r>
                          <m:rPr>
                            <m:nor/>
                          </m:rPr>
                          <a:rPr lang="en-US" altLang="zh-TW" b="0" i="0" smtClean="0">
                            <a:ea typeface="Cambria Math" panose="02040503050406030204" pitchFamily="18" charset="0"/>
                          </a:rPr>
                          <m:t>Program</m:t>
                        </m:r>
                      </m:den>
                    </m:f>
                    <m:r>
                      <m:rPr>
                        <m:nor/>
                      </m:rPr>
                      <a:rPr lang="en-US" altLang="zh-TW" i="0" smtClean="0">
                        <a:ea typeface="Cambria Math" panose="02040503050406030204" pitchFamily="18" charset="0"/>
                      </a:rPr>
                      <m:t>×</m:t>
                    </m:r>
                    <m:r>
                      <m:rPr>
                        <m:nor/>
                      </m:rPr>
                      <a:rPr lang="en-US" altLang="zh-TW" b="0" i="0" smtClean="0">
                        <a:ea typeface="Cambria Math" panose="02040503050406030204" pitchFamily="18" charset="0"/>
                      </a:rPr>
                      <m:t>Miss</m:t>
                    </m:r>
                    <m:r>
                      <m:rPr>
                        <m:nor/>
                      </m:rPr>
                      <a:rPr lang="en-US" altLang="zh-TW" b="0" i="0" smtClean="0">
                        <a:ea typeface="Cambria Math" panose="02040503050406030204" pitchFamily="18" charset="0"/>
                      </a:rPr>
                      <m:t> </m:t>
                    </m:r>
                    <m:r>
                      <m:rPr>
                        <m:nor/>
                      </m:rPr>
                      <a:rPr lang="en-US" altLang="zh-TW" b="0" i="0" smtClean="0">
                        <a:ea typeface="Cambria Math" panose="02040503050406030204" pitchFamily="18" charset="0"/>
                      </a:rPr>
                      <m:t>rate</m:t>
                    </m:r>
                    <m:r>
                      <m:rPr>
                        <m:nor/>
                      </m:rPr>
                      <a:rPr lang="en-US" altLang="zh-TW" b="0" i="0" smtClean="0">
                        <a:ea typeface="Cambria Math" panose="02040503050406030204" pitchFamily="18" charset="0"/>
                      </a:rPr>
                      <m:t>×</m:t>
                    </m:r>
                    <m:r>
                      <m:rPr>
                        <m:nor/>
                      </m:rPr>
                      <a:rPr lang="en-US" altLang="zh-TW" b="0" i="0" smtClean="0">
                        <a:ea typeface="Cambria Math" panose="02040503050406030204" pitchFamily="18" charset="0"/>
                      </a:rPr>
                      <m:t>Miss</m:t>
                    </m:r>
                    <m:r>
                      <m:rPr>
                        <m:nor/>
                      </m:rPr>
                      <a:rPr lang="en-US" altLang="zh-TW" b="0" i="0" smtClean="0">
                        <a:ea typeface="Cambria Math" panose="02040503050406030204" pitchFamily="18" charset="0"/>
                      </a:rPr>
                      <m:t> </m:t>
                    </m:r>
                    <m:r>
                      <m:rPr>
                        <m:nor/>
                      </m:rPr>
                      <a:rPr lang="en-US" altLang="zh-TW" b="0" i="0" smtClean="0">
                        <a:ea typeface="Cambria Math" panose="02040503050406030204" pitchFamily="18" charset="0"/>
                      </a:rPr>
                      <m:t>penalty</m:t>
                    </m:r>
                  </m:oMath>
                </a14:m>
                <a:endParaRPr lang="en-US" altLang="zh-TW" dirty="0" smtClean="0"/>
              </a:p>
              <a:p>
                <a:pPr marL="457200" lvl="1" indent="0">
                  <a:buNone/>
                </a:pPr>
                <a:r>
                  <a:rPr lang="en-US" altLang="zh-TW" dirty="0" smtClean="0">
                    <a:ea typeface="Cambria Math" panose="02040503050406030204" pitchFamily="18" charset="0"/>
                  </a:rPr>
                  <a:t>	</a:t>
                </a:r>
                <a14:m>
                  <m:oMath xmlns:m="http://schemas.openxmlformats.org/officeDocument/2006/math">
                    <m:r>
                      <m:rPr>
                        <m:nor/>
                      </m:rPr>
                      <a:rPr lang="en-US" altLang="zh-TW" i="0" smtClean="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r>
                          <m:rPr>
                            <m:nor/>
                          </m:rPr>
                          <a:rPr lang="en-US" altLang="zh-TW" b="0" i="0" smtClean="0">
                            <a:ea typeface="Cambria Math" panose="02040503050406030204" pitchFamily="18" charset="0"/>
                          </a:rPr>
                          <m:t>Instructions</m:t>
                        </m:r>
                      </m:num>
                      <m:den>
                        <m:r>
                          <m:rPr>
                            <m:nor/>
                          </m:rPr>
                          <a:rPr lang="en-US" altLang="zh-TW" b="0" i="0" smtClean="0">
                            <a:ea typeface="Cambria Math" panose="02040503050406030204" pitchFamily="18" charset="0"/>
                          </a:rPr>
                          <m:t>Program</m:t>
                        </m:r>
                      </m:den>
                    </m:f>
                    <m:r>
                      <m:rPr>
                        <m:nor/>
                      </m:rPr>
                      <a:rPr lang="en-US" altLang="zh-TW" i="0" smtClean="0">
                        <a:ea typeface="Cambria Math" panose="02040503050406030204" pitchFamily="18" charset="0"/>
                      </a:rPr>
                      <m:t>×</m:t>
                    </m:r>
                    <m:f>
                      <m:fPr>
                        <m:ctrlPr>
                          <a:rPr lang="en-US" altLang="zh-TW" i="1" smtClean="0">
                            <a:latin typeface="Cambria Math" panose="02040503050406030204" pitchFamily="18" charset="0"/>
                            <a:ea typeface="Cambria Math" panose="02040503050406030204" pitchFamily="18" charset="0"/>
                          </a:rPr>
                        </m:ctrlPr>
                      </m:fPr>
                      <m:num>
                        <m:r>
                          <m:rPr>
                            <m:nor/>
                          </m:rPr>
                          <a:rPr lang="en-US" altLang="zh-TW" b="0" i="0" smtClean="0">
                            <a:ea typeface="Cambria Math" panose="02040503050406030204" pitchFamily="18" charset="0"/>
                          </a:rPr>
                          <m:t>Misses</m:t>
                        </m:r>
                      </m:num>
                      <m:den>
                        <m:r>
                          <m:rPr>
                            <m:nor/>
                          </m:rPr>
                          <a:rPr lang="en-US" altLang="zh-TW" b="0" i="0" smtClean="0">
                            <a:ea typeface="Cambria Math" panose="02040503050406030204" pitchFamily="18" charset="0"/>
                          </a:rPr>
                          <m:t>Instruction</m:t>
                        </m:r>
                      </m:den>
                    </m:f>
                    <m:r>
                      <m:rPr>
                        <m:nor/>
                      </m:rPr>
                      <a:rPr lang="en-US" altLang="zh-TW" i="0" smtClean="0">
                        <a:ea typeface="Cambria Math" panose="02040503050406030204" pitchFamily="18" charset="0"/>
                      </a:rPr>
                      <m:t>×</m:t>
                    </m:r>
                    <m:r>
                      <m:rPr>
                        <m:nor/>
                      </m:rPr>
                      <a:rPr lang="en-US" altLang="zh-TW" b="0" i="0" smtClean="0">
                        <a:ea typeface="Cambria Math" panose="02040503050406030204" pitchFamily="18" charset="0"/>
                      </a:rPr>
                      <m:t>Miss</m:t>
                    </m:r>
                    <m:r>
                      <m:rPr>
                        <m:nor/>
                      </m:rPr>
                      <a:rPr lang="en-US" altLang="zh-TW" b="0" i="0" smtClean="0">
                        <a:ea typeface="Cambria Math" panose="02040503050406030204" pitchFamily="18" charset="0"/>
                      </a:rPr>
                      <m:t> </m:t>
                    </m:r>
                    <m:r>
                      <m:rPr>
                        <m:nor/>
                      </m:rPr>
                      <a:rPr lang="en-US" altLang="zh-TW" b="0" i="0" smtClean="0">
                        <a:ea typeface="Cambria Math" panose="02040503050406030204" pitchFamily="18" charset="0"/>
                      </a:rPr>
                      <m:t>penalty</m:t>
                    </m:r>
                  </m:oMath>
                </a14:m>
                <a:endParaRPr lang="en-US" altLang="zh-TW" dirty="0" smtClean="0"/>
              </a:p>
              <a:p>
                <a:pPr lvl="1"/>
                <a:r>
                  <a:rPr lang="en-US" altLang="zh-TW" dirty="0" smtClean="0"/>
                  <a:t>Assuming: R/W have same miss rates and penalty; write buffer stalls ignored</a:t>
                </a:r>
                <a:endParaRPr lang="en-AU" altLang="zh-TW" dirty="0" smtClean="0"/>
              </a:p>
            </p:txBody>
          </p:sp>
        </mc:Choice>
        <mc:Fallback xmlns="">
          <p:sp>
            <p:nvSpPr>
              <p:cNvPr id="2053" name="Rectangle 7"/>
              <p:cNvSpPr>
                <a:spLocks noGrp="1" noRot="1" noChangeAspect="1" noMove="1" noResize="1" noEditPoints="1" noAdjustHandles="1" noChangeArrowheads="1" noChangeShapeType="1" noTextEdit="1"/>
              </p:cNvSpPr>
              <p:nvPr>
                <p:ph type="body" idx="1"/>
              </p:nvPr>
            </p:nvSpPr>
            <p:spPr>
              <a:blipFill rotWithShape="0">
                <a:blip r:embed="rId3"/>
                <a:stretch>
                  <a:fillRect l="-1535" t="-1327"/>
                </a:stretch>
              </a:blipFill>
            </p:spPr>
            <p:txBody>
              <a:bodyPr/>
              <a:lstStyle/>
              <a:p>
                <a:r>
                  <a:rPr lang="zh-TW" altLang="en-US">
                    <a:noFill/>
                  </a:rPr>
                  <a:t> </a:t>
                </a:r>
              </a:p>
            </p:txBody>
          </p:sp>
        </mc:Fallback>
      </mc:AlternateContent>
      <p:sp>
        <p:nvSpPr>
          <p:cNvPr id="2" name="投影片編號版面配置區 1"/>
          <p:cNvSpPr>
            <a:spLocks noGrp="1"/>
          </p:cNvSpPr>
          <p:nvPr>
            <p:ph type="sldNum" sz="quarter" idx="11"/>
          </p:nvPr>
        </p:nvSpPr>
        <p:spPr/>
        <p:txBody>
          <a:bodyPr/>
          <a:lstStyle/>
          <a:p>
            <a:fld id="{0EF8A0A4-1A2F-4B89-B3C7-02C31CE3A532}" type="slidenum">
              <a:rPr lang="zh-TW" altLang="en-US" smtClean="0"/>
              <a:pPr/>
              <a:t>36</a:t>
            </a:fld>
            <a:endParaRPr lang="zh-TW" altLang="zh-TW"/>
          </a:p>
        </p:txBody>
      </p:sp>
      <p:sp>
        <p:nvSpPr>
          <p:cNvPr id="3" name="橢圓 2"/>
          <p:cNvSpPr/>
          <p:nvPr/>
        </p:nvSpPr>
        <p:spPr bwMode="auto">
          <a:xfrm>
            <a:off x="3203848" y="4221088"/>
            <a:ext cx="3527152" cy="864096"/>
          </a:xfrm>
          <a:prstGeom prst="ellipse">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dirty="0">
              <a:latin typeface="+mj-lt"/>
            </a:endParaRPr>
          </a:p>
        </p:txBody>
      </p:sp>
    </p:spTree>
    <p:extLst>
      <p:ext uri="{BB962C8B-B14F-4D97-AF65-F5344CB8AC3E}">
        <p14:creationId xmlns:p14="http://schemas.microsoft.com/office/powerpoint/2010/main" val="102996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3">
                                            <p:txEl>
                                              <p:pRg st="3" end="3"/>
                                            </p:txEl>
                                          </p:spTgt>
                                        </p:tgtEl>
                                        <p:attrNameLst>
                                          <p:attrName>style.visibility</p:attrName>
                                        </p:attrNameLst>
                                      </p:cBhvr>
                                      <p:to>
                                        <p:strVal val="visible"/>
                                      </p:to>
                                    </p:set>
                                    <p:animEffect transition="in" filter="fade">
                                      <p:cBhvr>
                                        <p:cTn id="7" dur="500"/>
                                        <p:tgtEl>
                                          <p:spTgt spid="205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53">
                                            <p:txEl>
                                              <p:pRg st="4" end="4"/>
                                            </p:txEl>
                                          </p:spTgt>
                                        </p:tgtEl>
                                        <p:attrNameLst>
                                          <p:attrName>style.visibility</p:attrName>
                                        </p:attrNameLst>
                                      </p:cBhvr>
                                      <p:to>
                                        <p:strVal val="visible"/>
                                      </p:to>
                                    </p:set>
                                    <p:animEffect transition="in" filter="fade">
                                      <p:cBhvr>
                                        <p:cTn id="10" dur="500"/>
                                        <p:tgtEl>
                                          <p:spTgt spid="205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53">
                                            <p:txEl>
                                              <p:pRg st="5" end="5"/>
                                            </p:txEl>
                                          </p:spTgt>
                                        </p:tgtEl>
                                        <p:attrNameLst>
                                          <p:attrName>style.visibility</p:attrName>
                                        </p:attrNameLst>
                                      </p:cBhvr>
                                      <p:to>
                                        <p:strVal val="visible"/>
                                      </p:to>
                                    </p:set>
                                    <p:animEffect transition="in" filter="fade">
                                      <p:cBhvr>
                                        <p:cTn id="13" dur="500"/>
                                        <p:tgtEl>
                                          <p:spTgt spid="205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53">
                                            <p:txEl>
                                              <p:pRg st="6" end="6"/>
                                            </p:txEl>
                                          </p:spTgt>
                                        </p:tgtEl>
                                        <p:attrNameLst>
                                          <p:attrName>style.visibility</p:attrName>
                                        </p:attrNameLst>
                                      </p:cBhvr>
                                      <p:to>
                                        <p:strVal val="visible"/>
                                      </p:to>
                                    </p:set>
                                    <p:animEffect transition="in" filter="fade">
                                      <p:cBhvr>
                                        <p:cTn id="16" dur="500"/>
                                        <p:tgtEl>
                                          <p:spTgt spid="205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heel(1)">
                                      <p:cBhvr>
                                        <p:cTn id="2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
          <p:cNvSpPr>
            <a:spLocks noGrp="1" noChangeArrowheads="1"/>
          </p:cNvSpPr>
          <p:nvPr>
            <p:ph type="title"/>
          </p:nvPr>
        </p:nvSpPr>
        <p:spPr/>
        <p:txBody>
          <a:bodyPr/>
          <a:lstStyle/>
          <a:p>
            <a:r>
              <a:rPr lang="en-US" altLang="zh-TW" smtClean="0"/>
              <a:t>Cache Performance Example</a:t>
            </a:r>
            <a:endParaRPr lang="en-AU" altLang="zh-TW" smtClean="0"/>
          </a:p>
        </p:txBody>
      </p:sp>
      <p:sp>
        <p:nvSpPr>
          <p:cNvPr id="39940" name="Rectangle 5"/>
          <p:cNvSpPr>
            <a:spLocks noGrp="1" noChangeArrowheads="1"/>
          </p:cNvSpPr>
          <p:nvPr>
            <p:ph type="body" idx="1"/>
          </p:nvPr>
        </p:nvSpPr>
        <p:spPr/>
        <p:txBody>
          <a:bodyPr/>
          <a:lstStyle/>
          <a:p>
            <a:r>
              <a:rPr lang="en-US" altLang="zh-TW" dirty="0" smtClean="0"/>
              <a:t>Given</a:t>
            </a:r>
          </a:p>
          <a:p>
            <a:pPr lvl="1"/>
            <a:r>
              <a:rPr lang="en-US" altLang="zh-TW" dirty="0" smtClean="0"/>
              <a:t>I-cache miss rate = 2%</a:t>
            </a:r>
          </a:p>
          <a:p>
            <a:pPr lvl="1"/>
            <a:r>
              <a:rPr lang="en-US" altLang="zh-TW" dirty="0" smtClean="0"/>
              <a:t>D-cache miss rate = 4%</a:t>
            </a:r>
          </a:p>
          <a:p>
            <a:pPr lvl="1"/>
            <a:r>
              <a:rPr lang="en-US" altLang="zh-TW" dirty="0" smtClean="0"/>
              <a:t>Miss penalty = 100 cycles</a:t>
            </a:r>
          </a:p>
          <a:p>
            <a:pPr lvl="1"/>
            <a:r>
              <a:rPr lang="en-US" altLang="zh-TW" dirty="0" smtClean="0"/>
              <a:t>Base CPI (ideal cache) = 2</a:t>
            </a:r>
          </a:p>
          <a:p>
            <a:pPr lvl="1"/>
            <a:r>
              <a:rPr lang="en-US" altLang="zh-TW" dirty="0" smtClean="0"/>
              <a:t>Load and stores are 36% of instructions</a:t>
            </a:r>
          </a:p>
          <a:p>
            <a:r>
              <a:rPr lang="en-US" altLang="zh-TW" dirty="0" smtClean="0"/>
              <a:t>Miss cycles per instruction = misses/instr. </a:t>
            </a:r>
            <a:r>
              <a:rPr lang="en-US" altLang="zh-TW" dirty="0" smtClean="0">
                <a:sym typeface="Symbol" panose="05050102010706020507" pitchFamily="18" charset="2"/>
              </a:rPr>
              <a:t></a:t>
            </a:r>
            <a:r>
              <a:rPr lang="en-US" altLang="zh-TW" dirty="0" smtClean="0"/>
              <a:t> penalty</a:t>
            </a:r>
          </a:p>
          <a:p>
            <a:pPr lvl="1"/>
            <a:r>
              <a:rPr lang="en-US" altLang="zh-TW" dirty="0" smtClean="0"/>
              <a:t>I-cache: 0.02 × 100 = 2 cycles/instruction</a:t>
            </a:r>
          </a:p>
          <a:p>
            <a:pPr lvl="1"/>
            <a:r>
              <a:rPr lang="en-US" altLang="zh-TW" dirty="0" smtClean="0"/>
              <a:t>D-cache: 0.36 × 0.04 × 100 = 1.44 cycles/instruction</a:t>
            </a:r>
          </a:p>
          <a:p>
            <a:r>
              <a:rPr lang="en-US" altLang="zh-TW" dirty="0" smtClean="0"/>
              <a:t>Actual CPI = 2 + 2 + 1.44 = 5.44 cycles/instruction</a:t>
            </a:r>
          </a:p>
          <a:p>
            <a:pPr lvl="1"/>
            <a:r>
              <a:rPr lang="en-US" altLang="zh-TW" dirty="0" smtClean="0"/>
              <a:t>Ideal CPU is 5.44/2 =2.72 times faster</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37</a:t>
            </a:fld>
            <a:endParaRPr lang="zh-TW" altLang="zh-TW"/>
          </a:p>
        </p:txBody>
      </p:sp>
    </p:spTree>
    <p:extLst>
      <p:ext uri="{BB962C8B-B14F-4D97-AF65-F5344CB8AC3E}">
        <p14:creationId xmlns:p14="http://schemas.microsoft.com/office/powerpoint/2010/main" val="40194855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en-AU" altLang="zh-TW" dirty="0" smtClean="0"/>
              <a:t>Average Memory Access Time</a:t>
            </a:r>
          </a:p>
        </p:txBody>
      </p:sp>
      <p:sp>
        <p:nvSpPr>
          <p:cNvPr id="40964" name="Rectangle 3"/>
          <p:cNvSpPr>
            <a:spLocks noGrp="1" noChangeArrowheads="1"/>
          </p:cNvSpPr>
          <p:nvPr>
            <p:ph type="body" idx="1"/>
          </p:nvPr>
        </p:nvSpPr>
        <p:spPr/>
        <p:txBody>
          <a:bodyPr/>
          <a:lstStyle/>
          <a:p>
            <a:r>
              <a:rPr lang="en-AU" altLang="zh-TW" dirty="0" smtClean="0"/>
              <a:t>Hit time, though counted in CPU execution cycle, cannot be ignored in considering CPU performance</a:t>
            </a:r>
          </a:p>
          <a:p>
            <a:pPr lvl="1"/>
            <a:r>
              <a:rPr lang="en-AU" altLang="zh-TW" dirty="0" smtClean="0"/>
              <a:t>Tend to increase with more flexible and complex cache designs </a:t>
            </a:r>
            <a:r>
              <a:rPr lang="en-AU" altLang="zh-TW" dirty="0" smtClean="0">
                <a:sym typeface="Wingdings" panose="05000000000000000000" pitchFamily="2" charset="2"/>
              </a:rPr>
              <a:t> may </a:t>
            </a:r>
            <a:r>
              <a:rPr lang="en-US" altLang="zh-TW" dirty="0" smtClean="0"/>
              <a:t>dominate the improvement </a:t>
            </a:r>
            <a:r>
              <a:rPr lang="en-US" altLang="zh-TW" dirty="0"/>
              <a:t>in hit </a:t>
            </a:r>
            <a:r>
              <a:rPr lang="en-US" altLang="zh-TW" dirty="0" smtClean="0"/>
              <a:t>rate</a:t>
            </a:r>
          </a:p>
          <a:p>
            <a:r>
              <a:rPr lang="en-US" altLang="zh-TW" dirty="0" smtClean="0"/>
              <a:t>Consider </a:t>
            </a:r>
            <a:r>
              <a:rPr lang="en-AU" altLang="zh-TW" i="1" dirty="0" smtClean="0"/>
              <a:t>Average memory access time </a:t>
            </a:r>
            <a:r>
              <a:rPr lang="en-AU" altLang="zh-TW" dirty="0" smtClean="0"/>
              <a:t>(AMAT)</a:t>
            </a:r>
          </a:p>
          <a:p>
            <a:pPr lvl="1"/>
            <a:r>
              <a:rPr lang="en-AU" altLang="zh-TW" dirty="0" smtClean="0"/>
              <a:t>AMAT = Hit time + Miss rate </a:t>
            </a:r>
            <a:r>
              <a:rPr lang="en-US" altLang="zh-TW" dirty="0" smtClean="0"/>
              <a:t>× Miss penalty</a:t>
            </a:r>
          </a:p>
          <a:p>
            <a:r>
              <a:rPr lang="en-US" altLang="zh-TW" dirty="0" smtClean="0"/>
              <a:t>Example: AMAT per instruction</a:t>
            </a:r>
          </a:p>
          <a:p>
            <a:pPr lvl="1"/>
            <a:r>
              <a:rPr lang="en-US" altLang="zh-TW" dirty="0" smtClean="0"/>
              <a:t>CPU with 1ns clock, hit time = 1 cycle, miss penalty = 20 cycles, </a:t>
            </a:r>
            <a:r>
              <a:rPr lang="en-US" altLang="zh-TW" dirty="0"/>
              <a:t>miss </a:t>
            </a:r>
            <a:r>
              <a:rPr lang="en-US" altLang="zh-TW" dirty="0" smtClean="0"/>
              <a:t>rate = </a:t>
            </a:r>
            <a:r>
              <a:rPr lang="en-US" altLang="zh-TW" dirty="0"/>
              <a:t>0.05 misses per </a:t>
            </a:r>
            <a:r>
              <a:rPr lang="en-US" altLang="zh-TW" dirty="0" smtClean="0"/>
              <a:t>instruction</a:t>
            </a:r>
          </a:p>
          <a:p>
            <a:pPr lvl="1"/>
            <a:r>
              <a:rPr lang="en-US" altLang="zh-TW" dirty="0" smtClean="0"/>
              <a:t>R/W miss </a:t>
            </a:r>
            <a:r>
              <a:rPr lang="en-US" altLang="zh-TW" dirty="0"/>
              <a:t>penalties are </a:t>
            </a:r>
            <a:r>
              <a:rPr lang="en-US" altLang="zh-TW" dirty="0" smtClean="0"/>
              <a:t>the same; </a:t>
            </a:r>
            <a:r>
              <a:rPr lang="en-US" altLang="zh-TW" dirty="0"/>
              <a:t>ignore other write stalls</a:t>
            </a:r>
            <a:endParaRPr lang="en-US" altLang="zh-TW" dirty="0" smtClean="0"/>
          </a:p>
          <a:p>
            <a:pPr lvl="1"/>
            <a:r>
              <a:rPr lang="en-US" altLang="zh-TW" dirty="0" smtClean="0"/>
              <a:t>AMAT/instruction = 1 + 0.05 × 20 = 2ns</a:t>
            </a:r>
          </a:p>
          <a:p>
            <a:pPr lvl="2"/>
            <a:r>
              <a:rPr lang="en-US" altLang="zh-TW" dirty="0" smtClean="0"/>
              <a:t>2 cycles per instruction</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38</a:t>
            </a:fld>
            <a:endParaRPr lang="zh-TW" altLang="zh-TW"/>
          </a:p>
        </p:txBody>
      </p:sp>
    </p:spTree>
    <p:extLst>
      <p:ext uri="{BB962C8B-B14F-4D97-AF65-F5344CB8AC3E}">
        <p14:creationId xmlns:p14="http://schemas.microsoft.com/office/powerpoint/2010/main" val="223780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4">
                                            <p:txEl>
                                              <p:pRg st="2" end="2"/>
                                            </p:txEl>
                                          </p:spTgt>
                                        </p:tgtEl>
                                        <p:attrNameLst>
                                          <p:attrName>style.visibility</p:attrName>
                                        </p:attrNameLst>
                                      </p:cBhvr>
                                      <p:to>
                                        <p:strVal val="visible"/>
                                      </p:to>
                                    </p:set>
                                    <p:animEffect transition="in" filter="fade">
                                      <p:cBhvr>
                                        <p:cTn id="7" dur="500"/>
                                        <p:tgtEl>
                                          <p:spTgt spid="4096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64">
                                            <p:txEl>
                                              <p:pRg st="3" end="3"/>
                                            </p:txEl>
                                          </p:spTgt>
                                        </p:tgtEl>
                                        <p:attrNameLst>
                                          <p:attrName>style.visibility</p:attrName>
                                        </p:attrNameLst>
                                      </p:cBhvr>
                                      <p:to>
                                        <p:strVal val="visible"/>
                                      </p:to>
                                    </p:set>
                                    <p:animEffect transition="in" filter="fade">
                                      <p:cBhvr>
                                        <p:cTn id="10" dur="500"/>
                                        <p:tgtEl>
                                          <p:spTgt spid="40964">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64">
                                            <p:txEl>
                                              <p:pRg st="4" end="4"/>
                                            </p:txEl>
                                          </p:spTgt>
                                        </p:tgtEl>
                                        <p:attrNameLst>
                                          <p:attrName>style.visibility</p:attrName>
                                        </p:attrNameLst>
                                      </p:cBhvr>
                                      <p:to>
                                        <p:strVal val="visible"/>
                                      </p:to>
                                    </p:set>
                                    <p:animEffect transition="in" filter="fade">
                                      <p:cBhvr>
                                        <p:cTn id="15" dur="500"/>
                                        <p:tgtEl>
                                          <p:spTgt spid="40964">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0964">
                                            <p:txEl>
                                              <p:pRg st="5" end="5"/>
                                            </p:txEl>
                                          </p:spTgt>
                                        </p:tgtEl>
                                        <p:attrNameLst>
                                          <p:attrName>style.visibility</p:attrName>
                                        </p:attrNameLst>
                                      </p:cBhvr>
                                      <p:to>
                                        <p:strVal val="visible"/>
                                      </p:to>
                                    </p:set>
                                    <p:animEffect transition="in" filter="fade">
                                      <p:cBhvr>
                                        <p:cTn id="18" dur="500"/>
                                        <p:tgtEl>
                                          <p:spTgt spid="40964">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0964">
                                            <p:txEl>
                                              <p:pRg st="6" end="6"/>
                                            </p:txEl>
                                          </p:spTgt>
                                        </p:tgtEl>
                                        <p:attrNameLst>
                                          <p:attrName>style.visibility</p:attrName>
                                        </p:attrNameLst>
                                      </p:cBhvr>
                                      <p:to>
                                        <p:strVal val="visible"/>
                                      </p:to>
                                    </p:set>
                                    <p:animEffect transition="in" filter="fade">
                                      <p:cBhvr>
                                        <p:cTn id="21" dur="500"/>
                                        <p:tgtEl>
                                          <p:spTgt spid="40964">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0964">
                                            <p:txEl>
                                              <p:pRg st="7" end="7"/>
                                            </p:txEl>
                                          </p:spTgt>
                                        </p:tgtEl>
                                        <p:attrNameLst>
                                          <p:attrName>style.visibility</p:attrName>
                                        </p:attrNameLst>
                                      </p:cBhvr>
                                      <p:to>
                                        <p:strVal val="visible"/>
                                      </p:to>
                                    </p:set>
                                    <p:animEffect transition="in" filter="fade">
                                      <p:cBhvr>
                                        <p:cTn id="24" dur="500"/>
                                        <p:tgtEl>
                                          <p:spTgt spid="40964">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0964">
                                            <p:txEl>
                                              <p:pRg st="8" end="8"/>
                                            </p:txEl>
                                          </p:spTgt>
                                        </p:tgtEl>
                                        <p:attrNameLst>
                                          <p:attrName>style.visibility</p:attrName>
                                        </p:attrNameLst>
                                      </p:cBhvr>
                                      <p:to>
                                        <p:strVal val="visible"/>
                                      </p:to>
                                    </p:set>
                                    <p:animEffect transition="in" filter="fade">
                                      <p:cBhvr>
                                        <p:cTn id="27" dur="500"/>
                                        <p:tgtEl>
                                          <p:spTgt spid="4096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
          <p:cNvPicPr>
            <a:picLocks noChangeAspect="1"/>
          </p:cNvPicPr>
          <p:nvPr/>
        </p:nvPicPr>
        <p:blipFill rotWithShape="1">
          <a:blip r:embed="rId2">
            <a:extLst>
              <a:ext uri="{28A0092B-C50C-407E-A947-70E740481C1C}">
                <a14:useLocalDpi xmlns:a14="http://schemas.microsoft.com/office/drawing/2010/main" val="0"/>
              </a:ext>
            </a:extLst>
          </a:blip>
          <a:srcRect t="10577"/>
          <a:stretch/>
        </p:blipFill>
        <p:spPr bwMode="auto">
          <a:xfrm>
            <a:off x="323528" y="1628800"/>
            <a:ext cx="8553314"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標題 1"/>
          <p:cNvSpPr>
            <a:spLocks noGrp="1"/>
          </p:cNvSpPr>
          <p:nvPr>
            <p:ph type="title"/>
          </p:nvPr>
        </p:nvSpPr>
        <p:spPr/>
        <p:txBody>
          <a:bodyPr/>
          <a:lstStyle/>
          <a:p>
            <a:r>
              <a:rPr lang="en-US" altLang="zh-TW" dirty="0" smtClean="0"/>
              <a:t>Cache and the CPU Pipeline </a:t>
            </a:r>
            <a:endParaRPr lang="zh-TW" altLang="en-US" dirty="0"/>
          </a:p>
        </p:txBody>
      </p:sp>
      <p:grpSp>
        <p:nvGrpSpPr>
          <p:cNvPr id="10" name="群組 9"/>
          <p:cNvGrpSpPr/>
          <p:nvPr/>
        </p:nvGrpSpPr>
        <p:grpSpPr>
          <a:xfrm>
            <a:off x="7020272" y="3789040"/>
            <a:ext cx="864096" cy="864096"/>
            <a:chOff x="7020272" y="4005064"/>
            <a:chExt cx="864096" cy="864096"/>
          </a:xfrm>
        </p:grpSpPr>
        <p:sp>
          <p:nvSpPr>
            <p:cNvPr id="6" name="矩形 5"/>
            <p:cNvSpPr/>
            <p:nvPr/>
          </p:nvSpPr>
          <p:spPr bwMode="auto">
            <a:xfrm>
              <a:off x="7020272" y="4113076"/>
              <a:ext cx="216024" cy="648072"/>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mn-lt"/>
                  <a:ea typeface="標楷體" panose="03000509000000000000" pitchFamily="65" charset="-120"/>
                </a:rPr>
                <a:t>$</a:t>
              </a: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7" name="矩形 6"/>
            <p:cNvSpPr/>
            <p:nvPr/>
          </p:nvSpPr>
          <p:spPr bwMode="auto">
            <a:xfrm>
              <a:off x="7308304" y="4005064"/>
              <a:ext cx="576064" cy="86409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mn-lt"/>
                  <a:ea typeface="標楷體" panose="03000509000000000000" pitchFamily="65" charset="-120"/>
                </a:rPr>
                <a:t>M</a:t>
              </a: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cxnSp>
          <p:nvCxnSpPr>
            <p:cNvPr id="9" name="直線接點 8"/>
            <p:cNvCxnSpPr/>
            <p:nvPr/>
          </p:nvCxnSpPr>
          <p:spPr bwMode="auto">
            <a:xfrm>
              <a:off x="7236296" y="4437112"/>
              <a:ext cx="720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3</a:t>
            </a:fld>
            <a:endParaRPr lang="zh-TW" altLang="zh-TW"/>
          </a:p>
        </p:txBody>
      </p:sp>
      <p:grpSp>
        <p:nvGrpSpPr>
          <p:cNvPr id="15" name="群組 14"/>
          <p:cNvGrpSpPr/>
          <p:nvPr/>
        </p:nvGrpSpPr>
        <p:grpSpPr>
          <a:xfrm>
            <a:off x="1475656" y="3501008"/>
            <a:ext cx="864096" cy="864096"/>
            <a:chOff x="7020272" y="4005064"/>
            <a:chExt cx="864096" cy="864096"/>
          </a:xfrm>
        </p:grpSpPr>
        <p:sp>
          <p:nvSpPr>
            <p:cNvPr id="16" name="矩形 15"/>
            <p:cNvSpPr/>
            <p:nvPr/>
          </p:nvSpPr>
          <p:spPr bwMode="auto">
            <a:xfrm>
              <a:off x="7020272" y="4113076"/>
              <a:ext cx="216024" cy="648072"/>
            </a:xfrm>
            <a:prstGeom prst="rect">
              <a:avLst/>
            </a:prstGeom>
            <a:solidFill>
              <a:srgbClr val="FFC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mn-lt"/>
                  <a:ea typeface="標楷體" panose="03000509000000000000" pitchFamily="65" charset="-120"/>
                </a:rPr>
                <a:t>$</a:t>
              </a: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17" name="矩形 16"/>
            <p:cNvSpPr/>
            <p:nvPr/>
          </p:nvSpPr>
          <p:spPr bwMode="auto">
            <a:xfrm>
              <a:off x="7308304" y="4005064"/>
              <a:ext cx="576064" cy="86409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smtClean="0">
                  <a:ln>
                    <a:noFill/>
                  </a:ln>
                  <a:solidFill>
                    <a:schemeClr val="tx1"/>
                  </a:solidFill>
                  <a:effectLst/>
                  <a:latin typeface="+mn-lt"/>
                  <a:ea typeface="標楷體" panose="03000509000000000000" pitchFamily="65" charset="-120"/>
                </a:rPr>
                <a:t>M</a:t>
              </a: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cxnSp>
          <p:nvCxnSpPr>
            <p:cNvPr id="18" name="直線接點 17"/>
            <p:cNvCxnSpPr/>
            <p:nvPr/>
          </p:nvCxnSpPr>
          <p:spPr bwMode="auto">
            <a:xfrm>
              <a:off x="7236296" y="4437112"/>
              <a:ext cx="72008"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405097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p:cNvSpPr>
            <a:spLocks noGrp="1" noChangeArrowheads="1"/>
          </p:cNvSpPr>
          <p:nvPr>
            <p:ph type="title"/>
          </p:nvPr>
        </p:nvSpPr>
        <p:spPr/>
        <p:txBody>
          <a:bodyPr/>
          <a:lstStyle/>
          <a:p>
            <a:r>
              <a:rPr lang="en-US" altLang="zh-TW" dirty="0" smtClean="0"/>
              <a:t>Main Memory Supporting Caches</a:t>
            </a:r>
            <a:endParaRPr lang="en-AU" altLang="zh-TW" dirty="0" smtClean="0"/>
          </a:p>
        </p:txBody>
      </p:sp>
      <p:sp>
        <p:nvSpPr>
          <p:cNvPr id="38916" name="Rectangle 5"/>
          <p:cNvSpPr>
            <a:spLocks noGrp="1" noChangeArrowheads="1"/>
          </p:cNvSpPr>
          <p:nvPr>
            <p:ph type="body" idx="1"/>
          </p:nvPr>
        </p:nvSpPr>
        <p:spPr/>
        <p:txBody>
          <a:bodyPr/>
          <a:lstStyle/>
          <a:p>
            <a:r>
              <a:rPr lang="en-US" altLang="zh-TW" dirty="0" smtClean="0"/>
              <a:t>Use DRAMs for main memory</a:t>
            </a:r>
          </a:p>
          <a:p>
            <a:pPr lvl="1"/>
            <a:r>
              <a:rPr lang="en-US" altLang="zh-TW" dirty="0" smtClean="0"/>
              <a:t>Fixed width (e.g., 1 word)</a:t>
            </a:r>
          </a:p>
          <a:p>
            <a:pPr lvl="1"/>
            <a:r>
              <a:rPr lang="en-US" altLang="zh-TW" dirty="0" smtClean="0"/>
              <a:t>Connected by fixed-width clocked bus</a:t>
            </a:r>
          </a:p>
          <a:p>
            <a:pPr lvl="2"/>
            <a:r>
              <a:rPr lang="en-US" altLang="zh-TW" dirty="0" smtClean="0"/>
              <a:t>Bus clock is typically slower than CPU clock</a:t>
            </a:r>
          </a:p>
          <a:p>
            <a:r>
              <a:rPr lang="en-US" altLang="zh-TW" dirty="0" smtClean="0"/>
              <a:t>Example cache block read</a:t>
            </a:r>
          </a:p>
          <a:p>
            <a:pPr lvl="1"/>
            <a:r>
              <a:rPr lang="en-US" altLang="zh-TW" dirty="0" smtClean="0"/>
              <a:t>1 bus cycle for address transfer</a:t>
            </a:r>
          </a:p>
          <a:p>
            <a:pPr lvl="1"/>
            <a:r>
              <a:rPr lang="en-US" altLang="zh-TW" dirty="0" smtClean="0"/>
              <a:t>15 bus cycles per DRAM access</a:t>
            </a:r>
          </a:p>
          <a:p>
            <a:pPr lvl="1"/>
            <a:r>
              <a:rPr lang="en-US" altLang="zh-TW" dirty="0" smtClean="0"/>
              <a:t>1 bus cycle per data transfer</a:t>
            </a:r>
          </a:p>
          <a:p>
            <a:r>
              <a:rPr lang="en-US" altLang="zh-TW" dirty="0" smtClean="0"/>
              <a:t>To read a 4-word block with a 1-word-wide memory</a:t>
            </a:r>
          </a:p>
          <a:p>
            <a:pPr lvl="1"/>
            <a:r>
              <a:rPr lang="en-US" altLang="zh-TW" dirty="0" smtClean="0"/>
              <a:t>Miss penalty = 1 + 4×15 + 4×1 = 65 bus cycles</a:t>
            </a:r>
          </a:p>
          <a:p>
            <a:pPr lvl="1"/>
            <a:r>
              <a:rPr lang="en-US" altLang="zh-TW" dirty="0" smtClean="0"/>
              <a:t>Bandwidth = 16 bytes / 65 cycles = 0.25 B/cycle</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39</a:t>
            </a:fld>
            <a:endParaRPr lang="zh-TW" altLang="zh-TW"/>
          </a:p>
        </p:txBody>
      </p:sp>
    </p:spTree>
    <p:extLst>
      <p:ext uri="{BB962C8B-B14F-4D97-AF65-F5344CB8AC3E}">
        <p14:creationId xmlns:p14="http://schemas.microsoft.com/office/powerpoint/2010/main" val="247467060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6" descr="f05-11-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2" y="1124743"/>
            <a:ext cx="6840115" cy="492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2"/>
          <p:cNvSpPr>
            <a:spLocks noGrp="1" noChangeArrowheads="1"/>
          </p:cNvSpPr>
          <p:nvPr>
            <p:ph type="title"/>
          </p:nvPr>
        </p:nvSpPr>
        <p:spPr/>
        <p:txBody>
          <a:bodyPr/>
          <a:lstStyle/>
          <a:p>
            <a:r>
              <a:rPr lang="en-US" altLang="zh-TW" dirty="0"/>
              <a:t>Main Memory Supporting Caches</a:t>
            </a:r>
            <a:endParaRPr lang="en-AU" altLang="zh-TW" dirty="0" smtClean="0"/>
          </a:p>
        </p:txBody>
      </p:sp>
      <p:sp>
        <p:nvSpPr>
          <p:cNvPr id="3" name="內容版面配置區 2"/>
          <p:cNvSpPr>
            <a:spLocks noGrp="1"/>
          </p:cNvSpPr>
          <p:nvPr>
            <p:ph idx="1"/>
          </p:nvPr>
        </p:nvSpPr>
        <p:spPr>
          <a:xfrm>
            <a:off x="2915816" y="3987849"/>
            <a:ext cx="5832648" cy="2249463"/>
          </a:xfrm>
        </p:spPr>
        <p:txBody>
          <a:bodyPr/>
          <a:lstStyle/>
          <a:p>
            <a:r>
              <a:rPr lang="en-US" altLang="zh-TW" sz="2400" dirty="0" smtClean="0"/>
              <a:t>4-word wide memory</a:t>
            </a:r>
          </a:p>
          <a:p>
            <a:pPr lvl="1"/>
            <a:r>
              <a:rPr lang="en-US" altLang="zh-TW" sz="2000" dirty="0" smtClean="0"/>
              <a:t>Miss penalty = 1 + 15 + 1 = 17 bus cycles</a:t>
            </a:r>
          </a:p>
          <a:p>
            <a:pPr lvl="1"/>
            <a:r>
              <a:rPr lang="en-US" altLang="zh-TW" sz="2000" dirty="0" smtClean="0"/>
              <a:t>Bandwidth = 16 bytes / 17 cycles = 0.94 B/cycle</a:t>
            </a:r>
          </a:p>
          <a:p>
            <a:r>
              <a:rPr lang="en-US" altLang="zh-TW" sz="2400" dirty="0" smtClean="0"/>
              <a:t>4-bank interleaved memory</a:t>
            </a:r>
          </a:p>
          <a:p>
            <a:pPr lvl="1"/>
            <a:r>
              <a:rPr lang="en-US" altLang="zh-TW" sz="2000" dirty="0" smtClean="0"/>
              <a:t>Miss penalty = 1 + 15 + 4×1 = 20 bus cycles</a:t>
            </a:r>
          </a:p>
          <a:p>
            <a:pPr lvl="1"/>
            <a:r>
              <a:rPr lang="en-US" altLang="zh-TW" sz="2000" dirty="0" smtClean="0"/>
              <a:t>Bandwidth = 16 bytes / 20 cycles = 0.8 B/cycle</a:t>
            </a:r>
            <a:endParaRPr lang="en-AU" altLang="zh-TW" sz="2000" dirty="0" smtClean="0"/>
          </a:p>
          <a:p>
            <a:endParaRPr lang="zh-TW" altLang="en-US" sz="2400"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40</a:t>
            </a:fld>
            <a:endParaRPr lang="zh-TW" altLang="zh-TW"/>
          </a:p>
        </p:txBody>
      </p:sp>
    </p:spTree>
    <p:extLst>
      <p:ext uri="{BB962C8B-B14F-4D97-AF65-F5344CB8AC3E}">
        <p14:creationId xmlns:p14="http://schemas.microsoft.com/office/powerpoint/2010/main" val="19482742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4"/>
          <p:cNvSpPr>
            <a:spLocks noGrp="1" noChangeArrowheads="1"/>
          </p:cNvSpPr>
          <p:nvPr>
            <p:ph type="title"/>
          </p:nvPr>
        </p:nvSpPr>
        <p:spPr/>
        <p:txBody>
          <a:bodyPr/>
          <a:lstStyle/>
          <a:p>
            <a:pPr eaLnBrk="1" hangingPunct="1"/>
            <a:r>
              <a:rPr lang="en-US" altLang="zh-TW" dirty="0" smtClean="0"/>
              <a:t>Implications of Cache Performance</a:t>
            </a:r>
            <a:endParaRPr lang="en-AU" altLang="zh-TW" dirty="0" smtClean="0">
              <a:ea typeface="新細明體" panose="02020500000000000000" pitchFamily="18" charset="-120"/>
            </a:endParaRPr>
          </a:p>
        </p:txBody>
      </p:sp>
      <p:sp>
        <p:nvSpPr>
          <p:cNvPr id="41988" name="Rectangle 5"/>
          <p:cNvSpPr>
            <a:spLocks noGrp="1" noChangeArrowheads="1"/>
          </p:cNvSpPr>
          <p:nvPr>
            <p:ph type="body" idx="1"/>
          </p:nvPr>
        </p:nvSpPr>
        <p:spPr/>
        <p:txBody>
          <a:bodyPr/>
          <a:lstStyle/>
          <a:p>
            <a:pPr eaLnBrk="1" hangingPunct="1"/>
            <a:r>
              <a:rPr lang="en-US" altLang="zh-TW" dirty="0" smtClean="0"/>
              <a:t>When CPU performance is increased</a:t>
            </a:r>
          </a:p>
          <a:p>
            <a:pPr lvl="1" eaLnBrk="1" hangingPunct="1"/>
            <a:r>
              <a:rPr lang="en-US" altLang="zh-TW" dirty="0" smtClean="0"/>
              <a:t>Miss penalty becomes more significant</a:t>
            </a:r>
          </a:p>
          <a:p>
            <a:pPr eaLnBrk="1" hangingPunct="1"/>
            <a:r>
              <a:rPr lang="en-US" altLang="zh-TW" dirty="0" smtClean="0"/>
              <a:t>Decreasing base CPI</a:t>
            </a:r>
          </a:p>
          <a:p>
            <a:pPr lvl="1" eaLnBrk="1" hangingPunct="1"/>
            <a:r>
              <a:rPr lang="en-US" altLang="zh-TW" dirty="0" smtClean="0"/>
              <a:t>Greater proportion of time spent on memory stalls</a:t>
            </a:r>
          </a:p>
          <a:p>
            <a:pPr eaLnBrk="1" hangingPunct="1"/>
            <a:r>
              <a:rPr lang="en-US" altLang="zh-TW" dirty="0" smtClean="0"/>
              <a:t>Increasing clock rate</a:t>
            </a:r>
          </a:p>
          <a:p>
            <a:pPr lvl="1" eaLnBrk="1" hangingPunct="1"/>
            <a:r>
              <a:rPr lang="en-US" altLang="zh-TW" dirty="0" smtClean="0"/>
              <a:t>Memory stalls account for more CPU cycles</a:t>
            </a:r>
          </a:p>
          <a:p>
            <a:pPr eaLnBrk="1" hangingPunct="1"/>
            <a:r>
              <a:rPr lang="en-US" altLang="zh-TW" dirty="0" smtClean="0"/>
              <a:t>Can’t neglect cache behavior when evaluating system performance</a:t>
            </a:r>
          </a:p>
          <a:p>
            <a:pPr eaLnBrk="1" hangingPunct="1"/>
            <a:endParaRPr lang="en-AU" altLang="zh-TW" dirty="0" smtClean="0">
              <a:ea typeface="新細明體" panose="02020500000000000000" pitchFamily="18" charset="-12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41</a:t>
            </a:fld>
            <a:endParaRPr lang="zh-TW" altLang="zh-TW"/>
          </a:p>
        </p:txBody>
      </p:sp>
    </p:spTree>
    <p:extLst>
      <p:ext uri="{BB962C8B-B14F-4D97-AF65-F5344CB8AC3E}">
        <p14:creationId xmlns:p14="http://schemas.microsoft.com/office/powerpoint/2010/main" val="23524620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zh-TW"/>
              <a:t>Sources of Cache Misses</a:t>
            </a:r>
          </a:p>
        </p:txBody>
      </p:sp>
      <p:sp>
        <p:nvSpPr>
          <p:cNvPr id="561155" name="Rectangle 3"/>
          <p:cNvSpPr>
            <a:spLocks noGrp="1" noChangeArrowheads="1"/>
          </p:cNvSpPr>
          <p:nvPr>
            <p:ph type="body" idx="1"/>
          </p:nvPr>
        </p:nvSpPr>
        <p:spPr/>
        <p:txBody>
          <a:bodyPr/>
          <a:lstStyle/>
          <a:p>
            <a:r>
              <a:rPr lang="en-US" altLang="zh-TW" i="1" dirty="0">
                <a:solidFill>
                  <a:srgbClr val="FF0000"/>
                </a:solidFill>
              </a:rPr>
              <a:t>Compulsory</a:t>
            </a:r>
            <a:r>
              <a:rPr lang="en-US" altLang="zh-TW" dirty="0"/>
              <a:t> (cold </a:t>
            </a:r>
            <a:r>
              <a:rPr lang="en-US" altLang="zh-TW" dirty="0" smtClean="0"/>
              <a:t>start) misses:</a:t>
            </a:r>
            <a:endParaRPr lang="en-US" altLang="zh-TW" dirty="0"/>
          </a:p>
          <a:p>
            <a:pPr lvl="1"/>
            <a:r>
              <a:rPr lang="en-US" altLang="zh-TW" dirty="0"/>
              <a:t>First access to a block, not much we can do</a:t>
            </a:r>
          </a:p>
          <a:p>
            <a:pPr lvl="1"/>
            <a:r>
              <a:rPr lang="en-US" altLang="zh-TW" dirty="0" smtClean="0"/>
              <a:t>Solution: larger block size</a:t>
            </a:r>
            <a:endParaRPr lang="en-US" altLang="zh-TW" dirty="0"/>
          </a:p>
          <a:p>
            <a:r>
              <a:rPr lang="en-US" altLang="zh-TW" i="1" dirty="0">
                <a:solidFill>
                  <a:srgbClr val="FF0000"/>
                </a:solidFill>
              </a:rPr>
              <a:t>Conflict</a:t>
            </a:r>
            <a:r>
              <a:rPr lang="en-US" altLang="zh-TW" dirty="0"/>
              <a:t> (collision</a:t>
            </a:r>
            <a:r>
              <a:rPr lang="en-US" altLang="zh-TW" dirty="0" smtClean="0"/>
              <a:t>) misses:</a:t>
            </a:r>
            <a:endParaRPr lang="en-US" altLang="zh-TW" dirty="0"/>
          </a:p>
          <a:p>
            <a:pPr lvl="1"/>
            <a:r>
              <a:rPr lang="en-US" altLang="zh-TW" dirty="0"/>
              <a:t>&gt;1 memory blocks mapped to same location</a:t>
            </a:r>
          </a:p>
          <a:p>
            <a:pPr lvl="1"/>
            <a:r>
              <a:rPr lang="en-US" altLang="zh-TW" dirty="0"/>
              <a:t>Solution 1: increase cache size</a:t>
            </a:r>
          </a:p>
          <a:p>
            <a:pPr lvl="1"/>
            <a:r>
              <a:rPr lang="en-US" altLang="zh-TW" dirty="0"/>
              <a:t>Solution 2: increase associativity</a:t>
            </a:r>
          </a:p>
          <a:p>
            <a:r>
              <a:rPr lang="en-US" altLang="zh-TW" i="1" dirty="0" smtClean="0">
                <a:solidFill>
                  <a:srgbClr val="FF0000"/>
                </a:solidFill>
              </a:rPr>
              <a:t>Capacity</a:t>
            </a:r>
            <a:r>
              <a:rPr lang="en-US" altLang="zh-TW" dirty="0" smtClean="0"/>
              <a:t> misses:</a:t>
            </a:r>
            <a:endParaRPr lang="en-US" altLang="zh-TW" dirty="0"/>
          </a:p>
          <a:p>
            <a:pPr lvl="1"/>
            <a:r>
              <a:rPr lang="en-US" altLang="zh-TW" dirty="0"/>
              <a:t>Cache cannot </a:t>
            </a:r>
            <a:r>
              <a:rPr lang="en-US" altLang="zh-TW" dirty="0" smtClean="0"/>
              <a:t>hold all </a:t>
            </a:r>
            <a:r>
              <a:rPr lang="en-US" altLang="zh-TW" dirty="0"/>
              <a:t>blocks </a:t>
            </a:r>
            <a:r>
              <a:rPr lang="en-US" altLang="zh-TW" dirty="0" smtClean="0"/>
              <a:t>needed by program execution; a </a:t>
            </a:r>
            <a:r>
              <a:rPr lang="en-US" altLang="zh-TW" dirty="0"/>
              <a:t>replaced block is later accessed again</a:t>
            </a:r>
          </a:p>
          <a:p>
            <a:pPr lvl="1"/>
            <a:r>
              <a:rPr lang="en-US" altLang="zh-TW" dirty="0" smtClean="0"/>
              <a:t>Solution</a:t>
            </a:r>
            <a:r>
              <a:rPr lang="en-US" altLang="zh-TW" dirty="0"/>
              <a:t>: increase cache </a:t>
            </a:r>
            <a:r>
              <a:rPr lang="en-US" altLang="zh-TW" dirty="0" smtClean="0"/>
              <a:t>size</a:t>
            </a:r>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42</a:t>
            </a:fld>
            <a:endParaRPr lang="zh-TW" altLang="zh-TW"/>
          </a:p>
        </p:txBody>
      </p:sp>
    </p:spTree>
    <p:extLst>
      <p:ext uri="{BB962C8B-B14F-4D97-AF65-F5344CB8AC3E}">
        <p14:creationId xmlns:p14="http://schemas.microsoft.com/office/powerpoint/2010/main" val="4185094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Line 2"/>
          <p:cNvSpPr>
            <a:spLocks noChangeShapeType="1"/>
          </p:cNvSpPr>
          <p:nvPr/>
        </p:nvSpPr>
        <p:spPr bwMode="auto">
          <a:xfrm flipV="1">
            <a:off x="6340720" y="1912327"/>
            <a:ext cx="0" cy="119575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563203" name="Line 3"/>
          <p:cNvSpPr>
            <a:spLocks noChangeShapeType="1"/>
          </p:cNvSpPr>
          <p:nvPr/>
        </p:nvSpPr>
        <p:spPr bwMode="auto">
          <a:xfrm flipV="1">
            <a:off x="6340720" y="2615712"/>
            <a:ext cx="1295400" cy="492369"/>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563204" name="Line 4"/>
          <p:cNvSpPr>
            <a:spLocks noChangeShapeType="1"/>
          </p:cNvSpPr>
          <p:nvPr/>
        </p:nvSpPr>
        <p:spPr bwMode="auto">
          <a:xfrm>
            <a:off x="6340720" y="3108081"/>
            <a:ext cx="762000" cy="492369"/>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563205" name="Rectangle 5"/>
          <p:cNvSpPr>
            <a:spLocks noChangeArrowheads="1"/>
          </p:cNvSpPr>
          <p:nvPr/>
        </p:nvSpPr>
        <p:spPr bwMode="auto">
          <a:xfrm>
            <a:off x="7162800" y="2274277"/>
            <a:ext cx="137178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Associativity</a:t>
            </a:r>
          </a:p>
        </p:txBody>
      </p:sp>
      <p:sp>
        <p:nvSpPr>
          <p:cNvPr id="563206" name="Rectangle 6"/>
          <p:cNvSpPr>
            <a:spLocks noChangeArrowheads="1"/>
          </p:cNvSpPr>
          <p:nvPr/>
        </p:nvSpPr>
        <p:spPr bwMode="auto">
          <a:xfrm>
            <a:off x="5867400" y="1570892"/>
            <a:ext cx="1162813"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Cache Size</a:t>
            </a:r>
          </a:p>
        </p:txBody>
      </p:sp>
      <p:sp>
        <p:nvSpPr>
          <p:cNvPr id="563207" name="Rectangle 7"/>
          <p:cNvSpPr>
            <a:spLocks noChangeArrowheads="1"/>
          </p:cNvSpPr>
          <p:nvPr/>
        </p:nvSpPr>
        <p:spPr bwMode="auto">
          <a:xfrm>
            <a:off x="6781800" y="3610708"/>
            <a:ext cx="110831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Block Size</a:t>
            </a:r>
          </a:p>
        </p:txBody>
      </p:sp>
      <p:sp>
        <p:nvSpPr>
          <p:cNvPr id="563208" name="Line 8"/>
          <p:cNvSpPr>
            <a:spLocks noChangeShapeType="1"/>
          </p:cNvSpPr>
          <p:nvPr/>
        </p:nvSpPr>
        <p:spPr bwMode="auto">
          <a:xfrm flipV="1">
            <a:off x="6579577" y="4444512"/>
            <a:ext cx="0" cy="1055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563209" name="Rectangle 9"/>
          <p:cNvSpPr>
            <a:spLocks noChangeArrowheads="1"/>
          </p:cNvSpPr>
          <p:nvPr/>
        </p:nvSpPr>
        <p:spPr bwMode="auto">
          <a:xfrm>
            <a:off x="6031523" y="4454769"/>
            <a:ext cx="53873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Bad</a:t>
            </a:r>
          </a:p>
        </p:txBody>
      </p:sp>
      <p:sp>
        <p:nvSpPr>
          <p:cNvPr id="563210" name="Rectangle 10"/>
          <p:cNvSpPr>
            <a:spLocks noChangeArrowheads="1"/>
          </p:cNvSpPr>
          <p:nvPr/>
        </p:nvSpPr>
        <p:spPr bwMode="auto">
          <a:xfrm>
            <a:off x="5879124" y="5228492"/>
            <a:ext cx="68941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Good</a:t>
            </a:r>
          </a:p>
        </p:txBody>
      </p:sp>
      <p:sp>
        <p:nvSpPr>
          <p:cNvPr id="563211" name="Line 11"/>
          <p:cNvSpPr>
            <a:spLocks noChangeShapeType="1"/>
          </p:cNvSpPr>
          <p:nvPr/>
        </p:nvSpPr>
        <p:spPr bwMode="auto">
          <a:xfrm>
            <a:off x="6579577" y="5499589"/>
            <a:ext cx="1828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563212" name="Rectangle 12"/>
          <p:cNvSpPr>
            <a:spLocks noChangeArrowheads="1"/>
          </p:cNvSpPr>
          <p:nvPr/>
        </p:nvSpPr>
        <p:spPr bwMode="auto">
          <a:xfrm>
            <a:off x="6564924" y="5580185"/>
            <a:ext cx="56758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Less</a:t>
            </a:r>
          </a:p>
        </p:txBody>
      </p:sp>
      <p:sp>
        <p:nvSpPr>
          <p:cNvPr id="563213" name="Rectangle 13"/>
          <p:cNvSpPr>
            <a:spLocks noChangeArrowheads="1"/>
          </p:cNvSpPr>
          <p:nvPr/>
        </p:nvSpPr>
        <p:spPr bwMode="auto">
          <a:xfrm>
            <a:off x="8165124" y="5580185"/>
            <a:ext cx="691658"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More</a:t>
            </a:r>
          </a:p>
        </p:txBody>
      </p:sp>
      <p:sp>
        <p:nvSpPr>
          <p:cNvPr id="563214" name="Arc 14"/>
          <p:cNvSpPr>
            <a:spLocks/>
          </p:cNvSpPr>
          <p:nvPr/>
        </p:nvSpPr>
        <p:spPr bwMode="auto">
          <a:xfrm>
            <a:off x="6734908" y="4514850"/>
            <a:ext cx="1600200" cy="91440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563215" name="Arc 15"/>
          <p:cNvSpPr>
            <a:spLocks/>
          </p:cNvSpPr>
          <p:nvPr/>
        </p:nvSpPr>
        <p:spPr bwMode="auto">
          <a:xfrm>
            <a:off x="6884377" y="4585189"/>
            <a:ext cx="1371600" cy="84406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127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563216" name="Rectangle 16"/>
          <p:cNvSpPr>
            <a:spLocks noChangeArrowheads="1"/>
          </p:cNvSpPr>
          <p:nvPr/>
        </p:nvSpPr>
        <p:spPr bwMode="auto">
          <a:xfrm>
            <a:off x="6564923" y="5178669"/>
            <a:ext cx="95660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Factor A</a:t>
            </a:r>
          </a:p>
        </p:txBody>
      </p:sp>
      <p:sp>
        <p:nvSpPr>
          <p:cNvPr id="563217" name="Rectangle 17"/>
          <p:cNvSpPr>
            <a:spLocks noChangeArrowheads="1"/>
          </p:cNvSpPr>
          <p:nvPr/>
        </p:nvSpPr>
        <p:spPr bwMode="auto">
          <a:xfrm>
            <a:off x="8012723" y="5178669"/>
            <a:ext cx="94698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Factor B</a:t>
            </a:r>
          </a:p>
        </p:txBody>
      </p:sp>
      <p:grpSp>
        <p:nvGrpSpPr>
          <p:cNvPr id="563218" name="Group 18"/>
          <p:cNvGrpSpPr>
            <a:grpSpLocks/>
          </p:cNvGrpSpPr>
          <p:nvPr/>
        </p:nvGrpSpPr>
        <p:grpSpPr bwMode="auto">
          <a:xfrm>
            <a:off x="6811108" y="4444512"/>
            <a:ext cx="1444869" cy="703385"/>
            <a:chOff x="3937" y="2736"/>
            <a:chExt cx="911" cy="480"/>
          </a:xfrm>
        </p:grpSpPr>
        <p:sp>
          <p:nvSpPr>
            <p:cNvPr id="563219" name="Arc 19"/>
            <p:cNvSpPr>
              <a:spLocks/>
            </p:cNvSpPr>
            <p:nvPr/>
          </p:nvSpPr>
          <p:spPr bwMode="auto">
            <a:xfrm>
              <a:off x="3937" y="2736"/>
              <a:ext cx="456" cy="48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563220" name="Arc 20"/>
            <p:cNvSpPr>
              <a:spLocks/>
            </p:cNvSpPr>
            <p:nvPr/>
          </p:nvSpPr>
          <p:spPr bwMode="auto">
            <a:xfrm>
              <a:off x="4392" y="2736"/>
              <a:ext cx="456" cy="4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sp>
        <p:nvSpPr>
          <p:cNvPr id="563221" name="Rectangle 21"/>
          <p:cNvSpPr>
            <a:spLocks noGrp="1" noChangeArrowheads="1"/>
          </p:cNvSpPr>
          <p:nvPr>
            <p:ph type="title"/>
          </p:nvPr>
        </p:nvSpPr>
        <p:spPr/>
        <p:txBody>
          <a:bodyPr/>
          <a:lstStyle/>
          <a:p>
            <a:r>
              <a:rPr lang="en-US" altLang="zh-TW" smtClean="0"/>
              <a:t>Cache Design Space</a:t>
            </a:r>
            <a:endParaRPr lang="en-US" altLang="zh-TW"/>
          </a:p>
        </p:txBody>
      </p:sp>
      <p:sp>
        <p:nvSpPr>
          <p:cNvPr id="563222" name="Rectangle 22"/>
          <p:cNvSpPr>
            <a:spLocks noGrp="1" noChangeArrowheads="1"/>
          </p:cNvSpPr>
          <p:nvPr>
            <p:ph type="body" idx="1"/>
          </p:nvPr>
        </p:nvSpPr>
        <p:spPr/>
        <p:txBody>
          <a:bodyPr/>
          <a:lstStyle/>
          <a:p>
            <a:r>
              <a:rPr lang="en-US" altLang="zh-TW" dirty="0" smtClean="0"/>
              <a:t>Many interacting dimensions</a:t>
            </a:r>
          </a:p>
          <a:p>
            <a:pPr lvl="1"/>
            <a:r>
              <a:rPr lang="en-US" altLang="zh-TW" dirty="0" smtClean="0"/>
              <a:t>Cache size</a:t>
            </a:r>
          </a:p>
          <a:p>
            <a:pPr lvl="1"/>
            <a:r>
              <a:rPr lang="en-US" altLang="zh-TW" dirty="0" smtClean="0"/>
              <a:t>Block size</a:t>
            </a:r>
          </a:p>
          <a:p>
            <a:pPr lvl="1"/>
            <a:r>
              <a:rPr lang="en-US" altLang="zh-TW" dirty="0" smtClean="0"/>
              <a:t>Associativity</a:t>
            </a:r>
          </a:p>
          <a:p>
            <a:pPr lvl="1"/>
            <a:r>
              <a:rPr lang="en-US" altLang="zh-TW" dirty="0" smtClean="0"/>
              <a:t>Replacement policy</a:t>
            </a:r>
          </a:p>
          <a:p>
            <a:pPr lvl="1"/>
            <a:r>
              <a:rPr lang="en-US" altLang="zh-TW" dirty="0" smtClean="0"/>
              <a:t>Write-through vs write-back</a:t>
            </a:r>
          </a:p>
          <a:p>
            <a:pPr lvl="1"/>
            <a:r>
              <a:rPr lang="en-US" altLang="zh-TW" dirty="0" smtClean="0"/>
              <a:t>Write allocation</a:t>
            </a:r>
          </a:p>
          <a:p>
            <a:r>
              <a:rPr lang="en-US" altLang="zh-TW" dirty="0" smtClean="0"/>
              <a:t>The optimal choice is a compromise</a:t>
            </a:r>
          </a:p>
          <a:p>
            <a:pPr lvl="1"/>
            <a:r>
              <a:rPr lang="en-US" altLang="zh-TW" dirty="0" smtClean="0"/>
              <a:t>Depends on access characteristics</a:t>
            </a:r>
          </a:p>
          <a:p>
            <a:pPr lvl="2"/>
            <a:r>
              <a:rPr lang="en-US" altLang="zh-TW" dirty="0" smtClean="0"/>
              <a:t>Workload, use (I-cache, D-cache)</a:t>
            </a:r>
          </a:p>
          <a:p>
            <a:pPr lvl="1"/>
            <a:r>
              <a:rPr lang="en-US" altLang="zh-TW" dirty="0" smtClean="0"/>
              <a:t>Depends on technology and cost</a:t>
            </a:r>
          </a:p>
          <a:p>
            <a:r>
              <a:rPr lang="en-US" altLang="zh-TW" dirty="0" smtClean="0"/>
              <a:t>Simplicity often wins</a:t>
            </a:r>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43</a:t>
            </a:fld>
            <a:endParaRPr lang="zh-TW" altLang="zh-TW"/>
          </a:p>
        </p:txBody>
      </p:sp>
    </p:spTree>
    <p:extLst>
      <p:ext uri="{BB962C8B-B14F-4D97-AF65-F5344CB8AC3E}">
        <p14:creationId xmlns:p14="http://schemas.microsoft.com/office/powerpoint/2010/main" val="229420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16"/>
          <p:cNvSpPr>
            <a:spLocks noGrp="1" noChangeArrowheads="1"/>
          </p:cNvSpPr>
          <p:nvPr>
            <p:ph type="title"/>
          </p:nvPr>
        </p:nvSpPr>
        <p:spPr/>
        <p:txBody>
          <a:bodyPr/>
          <a:lstStyle/>
          <a:p>
            <a:r>
              <a:rPr lang="en-US" altLang="zh-TW" smtClean="0"/>
              <a:t>Design Tradeoff: Increase Block Size</a:t>
            </a:r>
            <a:endParaRPr lang="en-AU" altLang="zh-TW" dirty="0" smtClean="0"/>
          </a:p>
        </p:txBody>
      </p:sp>
      <p:sp>
        <p:nvSpPr>
          <p:cNvPr id="30724" name="Rectangle 17"/>
          <p:cNvSpPr>
            <a:spLocks noGrp="1" noChangeArrowheads="1"/>
          </p:cNvSpPr>
          <p:nvPr>
            <p:ph type="body" idx="1"/>
          </p:nvPr>
        </p:nvSpPr>
        <p:spPr/>
        <p:txBody>
          <a:bodyPr/>
          <a:lstStyle/>
          <a:p>
            <a:r>
              <a:rPr lang="en-US" altLang="zh-TW" dirty="0" smtClean="0"/>
              <a:t>Instead of 1024 blocks and 4 bytes/block, can organize the cache as 256 blocks and 16 bytes/block</a:t>
            </a:r>
          </a:p>
          <a:p>
            <a:endParaRPr lang="en-US" altLang="zh-TW" dirty="0" smtClean="0"/>
          </a:p>
          <a:p>
            <a:endParaRPr lang="en-US" altLang="zh-TW" dirty="0" smtClean="0"/>
          </a:p>
          <a:p>
            <a:endParaRPr lang="en-US" altLang="zh-TW" dirty="0" smtClean="0"/>
          </a:p>
          <a:p>
            <a:r>
              <a:rPr lang="en-US" altLang="zh-TW" dirty="0" smtClean="0"/>
              <a:t>To what block number does address 4500 map?</a:t>
            </a:r>
          </a:p>
          <a:p>
            <a:pPr lvl="1"/>
            <a:r>
              <a:rPr lang="en-US" altLang="zh-TW" dirty="0" smtClean="0"/>
              <a:t>Block address = </a:t>
            </a:r>
            <a:r>
              <a:rPr lang="en-US" altLang="zh-TW" dirty="0" smtClean="0">
                <a:sym typeface="Symbol" panose="05050102010706020507" pitchFamily="18" charset="2"/>
              </a:rPr>
              <a:t>4</a:t>
            </a:r>
            <a:r>
              <a:rPr lang="en-US" altLang="zh-TW" dirty="0">
                <a:sym typeface="Symbol" panose="05050102010706020507" pitchFamily="18" charset="2"/>
              </a:rPr>
              <a:t>5</a:t>
            </a:r>
            <a:r>
              <a:rPr lang="en-US" altLang="zh-TW" dirty="0" smtClean="0"/>
              <a:t>00/16</a:t>
            </a:r>
            <a:r>
              <a:rPr lang="en-US" altLang="zh-TW" dirty="0" smtClean="0">
                <a:sym typeface="Symbol" panose="05050102010706020507" pitchFamily="18" charset="2"/>
              </a:rPr>
              <a:t></a:t>
            </a:r>
            <a:r>
              <a:rPr lang="en-US" altLang="zh-TW" dirty="0" smtClean="0"/>
              <a:t> = 281</a:t>
            </a:r>
          </a:p>
          <a:p>
            <a:pPr lvl="2"/>
            <a:r>
              <a:rPr lang="en-US" altLang="zh-TW" dirty="0" smtClean="0"/>
              <a:t>4500=00…00100011001</a:t>
            </a:r>
            <a:r>
              <a:rPr lang="en-US" altLang="zh-TW" u="sng" dirty="0" smtClean="0"/>
              <a:t>0100</a:t>
            </a:r>
            <a:r>
              <a:rPr lang="en-US" altLang="zh-TW" baseline="-25000" dirty="0" smtClean="0"/>
              <a:t>2</a:t>
            </a:r>
            <a:r>
              <a:rPr lang="en-US" altLang="zh-TW" dirty="0" smtClean="0"/>
              <a:t> /10000</a:t>
            </a:r>
            <a:r>
              <a:rPr lang="en-US" altLang="zh-TW" baseline="-25000" dirty="0" smtClean="0"/>
              <a:t>2</a:t>
            </a:r>
            <a:r>
              <a:rPr lang="en-US" altLang="zh-TW" dirty="0" smtClean="0"/>
              <a:t> </a:t>
            </a:r>
            <a:r>
              <a:rPr lang="en-US" altLang="zh-TW" dirty="0" smtClean="0">
                <a:sym typeface="Wingdings" panose="05000000000000000000" pitchFamily="2" charset="2"/>
              </a:rPr>
              <a:t> </a:t>
            </a:r>
            <a:r>
              <a:rPr lang="en-US" altLang="zh-TW" dirty="0" smtClean="0"/>
              <a:t>00…001</a:t>
            </a:r>
            <a:r>
              <a:rPr lang="en-US" altLang="zh-TW" dirty="0" smtClean="0">
                <a:solidFill>
                  <a:srgbClr val="FF0000"/>
                </a:solidFill>
              </a:rPr>
              <a:t>00011001</a:t>
            </a:r>
            <a:r>
              <a:rPr lang="en-US" altLang="zh-TW" baseline="-25000" dirty="0" smtClean="0"/>
              <a:t>2</a:t>
            </a:r>
          </a:p>
          <a:p>
            <a:pPr lvl="1"/>
            <a:r>
              <a:rPr lang="en-US" altLang="zh-TW" dirty="0" smtClean="0"/>
              <a:t>Block number = 281 modulo 256 = 25 = 00011001</a:t>
            </a:r>
            <a:r>
              <a:rPr lang="en-US" altLang="zh-TW" baseline="-25000" dirty="0" smtClean="0"/>
              <a:t>2</a:t>
            </a:r>
          </a:p>
          <a:p>
            <a:pPr lvl="1"/>
            <a:endParaRPr lang="en-AU" altLang="zh-TW" dirty="0" smtClean="0"/>
          </a:p>
        </p:txBody>
      </p:sp>
      <p:grpSp>
        <p:nvGrpSpPr>
          <p:cNvPr id="30725" name="Group 18"/>
          <p:cNvGrpSpPr>
            <a:grpSpLocks/>
          </p:cNvGrpSpPr>
          <p:nvPr/>
        </p:nvGrpSpPr>
        <p:grpSpPr bwMode="auto">
          <a:xfrm>
            <a:off x="1691680" y="2060848"/>
            <a:ext cx="5230813" cy="1138238"/>
            <a:chOff x="1226" y="2755"/>
            <a:chExt cx="3295" cy="717"/>
          </a:xfrm>
        </p:grpSpPr>
        <p:sp>
          <p:nvSpPr>
            <p:cNvPr id="30726" name="Rectangle 4"/>
            <p:cNvSpPr>
              <a:spLocks noChangeArrowheads="1"/>
            </p:cNvSpPr>
            <p:nvPr/>
          </p:nvSpPr>
          <p:spPr bwMode="auto">
            <a:xfrm>
              <a:off x="1247" y="2976"/>
              <a:ext cx="1724"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dirty="0">
                  <a:latin typeface="+mn-lt"/>
                </a:rPr>
                <a:t>Tag</a:t>
              </a:r>
              <a:endParaRPr lang="en-AU" altLang="zh-TW" sz="2000" dirty="0">
                <a:latin typeface="+mn-lt"/>
              </a:endParaRPr>
            </a:p>
          </p:txBody>
        </p:sp>
        <p:sp>
          <p:nvSpPr>
            <p:cNvPr id="30727" name="Rectangle 5"/>
            <p:cNvSpPr>
              <a:spLocks noChangeArrowheads="1"/>
            </p:cNvSpPr>
            <p:nvPr/>
          </p:nvSpPr>
          <p:spPr bwMode="auto">
            <a:xfrm>
              <a:off x="2971" y="2976"/>
              <a:ext cx="862"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dirty="0">
                  <a:latin typeface="+mn-lt"/>
                </a:rPr>
                <a:t>Index</a:t>
              </a:r>
              <a:endParaRPr lang="en-AU" altLang="zh-TW" sz="2000" dirty="0">
                <a:latin typeface="+mn-lt"/>
              </a:endParaRPr>
            </a:p>
          </p:txBody>
        </p:sp>
        <p:sp>
          <p:nvSpPr>
            <p:cNvPr id="30728" name="Rectangle 6"/>
            <p:cNvSpPr>
              <a:spLocks noChangeArrowheads="1"/>
            </p:cNvSpPr>
            <p:nvPr/>
          </p:nvSpPr>
          <p:spPr bwMode="auto">
            <a:xfrm>
              <a:off x="3833" y="2976"/>
              <a:ext cx="635"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dirty="0">
                  <a:latin typeface="+mn-lt"/>
                </a:rPr>
                <a:t>Offset</a:t>
              </a:r>
              <a:endParaRPr lang="en-AU" altLang="zh-TW" sz="2000" dirty="0">
                <a:latin typeface="+mn-lt"/>
              </a:endParaRPr>
            </a:p>
          </p:txBody>
        </p:sp>
        <p:sp>
          <p:nvSpPr>
            <p:cNvPr id="30729" name="Text Box 7"/>
            <p:cNvSpPr txBox="1">
              <a:spLocks noChangeArrowheads="1"/>
            </p:cNvSpPr>
            <p:nvPr/>
          </p:nvSpPr>
          <p:spPr bwMode="auto">
            <a:xfrm>
              <a:off x="4323" y="2755"/>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a:latin typeface="+mn-lt"/>
                </a:rPr>
                <a:t>0</a:t>
              </a:r>
              <a:endParaRPr lang="en-AU" altLang="zh-TW" sz="2000">
                <a:latin typeface="+mn-lt"/>
              </a:endParaRPr>
            </a:p>
          </p:txBody>
        </p:sp>
        <p:sp>
          <p:nvSpPr>
            <p:cNvPr id="30730" name="Text Box 8"/>
            <p:cNvSpPr txBox="1">
              <a:spLocks noChangeArrowheads="1"/>
            </p:cNvSpPr>
            <p:nvPr/>
          </p:nvSpPr>
          <p:spPr bwMode="auto">
            <a:xfrm>
              <a:off x="3824" y="2755"/>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a:latin typeface="+mn-lt"/>
                </a:rPr>
                <a:t>3</a:t>
              </a:r>
              <a:endParaRPr lang="en-AU" altLang="zh-TW" sz="2000">
                <a:latin typeface="+mn-lt"/>
              </a:endParaRPr>
            </a:p>
          </p:txBody>
        </p:sp>
        <p:sp>
          <p:nvSpPr>
            <p:cNvPr id="30731" name="Text Box 9"/>
            <p:cNvSpPr txBox="1">
              <a:spLocks noChangeArrowheads="1"/>
            </p:cNvSpPr>
            <p:nvPr/>
          </p:nvSpPr>
          <p:spPr bwMode="auto">
            <a:xfrm>
              <a:off x="3601" y="2755"/>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a:latin typeface="+mn-lt"/>
                </a:rPr>
                <a:t>4</a:t>
              </a:r>
              <a:endParaRPr lang="en-AU" altLang="zh-TW" sz="2000">
                <a:latin typeface="+mn-lt"/>
              </a:endParaRPr>
            </a:p>
          </p:txBody>
        </p:sp>
        <p:sp>
          <p:nvSpPr>
            <p:cNvPr id="30732" name="Text Box 10"/>
            <p:cNvSpPr txBox="1">
              <a:spLocks noChangeArrowheads="1"/>
            </p:cNvSpPr>
            <p:nvPr/>
          </p:nvSpPr>
          <p:spPr bwMode="auto">
            <a:xfrm>
              <a:off x="2942" y="2755"/>
              <a:ext cx="2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dirty="0" smtClean="0">
                  <a:latin typeface="+mn-lt"/>
                </a:rPr>
                <a:t>11</a:t>
              </a:r>
              <a:endParaRPr lang="en-AU" altLang="zh-TW" sz="2000" dirty="0">
                <a:latin typeface="+mn-lt"/>
              </a:endParaRPr>
            </a:p>
          </p:txBody>
        </p:sp>
        <p:sp>
          <p:nvSpPr>
            <p:cNvPr id="30733" name="Text Box 11"/>
            <p:cNvSpPr txBox="1">
              <a:spLocks noChangeArrowheads="1"/>
            </p:cNvSpPr>
            <p:nvPr/>
          </p:nvSpPr>
          <p:spPr bwMode="auto">
            <a:xfrm>
              <a:off x="2677" y="2755"/>
              <a:ext cx="2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dirty="0" smtClean="0">
                  <a:latin typeface="+mn-lt"/>
                </a:rPr>
                <a:t>12</a:t>
              </a:r>
              <a:endParaRPr lang="en-AU" altLang="zh-TW" sz="2000" dirty="0">
                <a:latin typeface="+mn-lt"/>
              </a:endParaRPr>
            </a:p>
          </p:txBody>
        </p:sp>
        <p:sp>
          <p:nvSpPr>
            <p:cNvPr id="30734" name="Text Box 12"/>
            <p:cNvSpPr txBox="1">
              <a:spLocks noChangeArrowheads="1"/>
            </p:cNvSpPr>
            <p:nvPr/>
          </p:nvSpPr>
          <p:spPr bwMode="auto">
            <a:xfrm>
              <a:off x="1226" y="2755"/>
              <a:ext cx="2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dirty="0" smtClean="0">
                  <a:latin typeface="+mn-lt"/>
                </a:rPr>
                <a:t>63</a:t>
              </a:r>
              <a:endParaRPr lang="en-AU" altLang="zh-TW" sz="2000" dirty="0">
                <a:latin typeface="+mn-lt"/>
              </a:endParaRPr>
            </a:p>
          </p:txBody>
        </p:sp>
        <p:sp>
          <p:nvSpPr>
            <p:cNvPr id="30735" name="Text Box 13"/>
            <p:cNvSpPr txBox="1">
              <a:spLocks noChangeArrowheads="1"/>
            </p:cNvSpPr>
            <p:nvPr/>
          </p:nvSpPr>
          <p:spPr bwMode="auto">
            <a:xfrm>
              <a:off x="3912" y="3220"/>
              <a:ext cx="4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a:latin typeface="+mn-lt"/>
                </a:rPr>
                <a:t>4 bits</a:t>
              </a:r>
              <a:endParaRPr lang="en-AU" altLang="zh-TW" sz="2000">
                <a:latin typeface="+mn-lt"/>
              </a:endParaRPr>
            </a:p>
          </p:txBody>
        </p:sp>
        <p:sp>
          <p:nvSpPr>
            <p:cNvPr id="30736" name="Text Box 14"/>
            <p:cNvSpPr txBox="1">
              <a:spLocks noChangeArrowheads="1"/>
            </p:cNvSpPr>
            <p:nvPr/>
          </p:nvSpPr>
          <p:spPr bwMode="auto">
            <a:xfrm>
              <a:off x="3155" y="3220"/>
              <a:ext cx="4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dirty="0">
                  <a:latin typeface="+mn-lt"/>
                </a:rPr>
                <a:t>8</a:t>
              </a:r>
              <a:r>
                <a:rPr lang="en-US" altLang="zh-TW" sz="2000" dirty="0" smtClean="0">
                  <a:latin typeface="+mn-lt"/>
                </a:rPr>
                <a:t> </a:t>
              </a:r>
              <a:r>
                <a:rPr lang="en-US" altLang="zh-TW" sz="2000" dirty="0">
                  <a:latin typeface="+mn-lt"/>
                </a:rPr>
                <a:t>bits</a:t>
              </a:r>
              <a:endParaRPr lang="en-AU" altLang="zh-TW" sz="2000" dirty="0">
                <a:latin typeface="+mn-lt"/>
              </a:endParaRPr>
            </a:p>
          </p:txBody>
        </p:sp>
        <p:sp>
          <p:nvSpPr>
            <p:cNvPr id="30737" name="Text Box 15"/>
            <p:cNvSpPr txBox="1">
              <a:spLocks noChangeArrowheads="1"/>
            </p:cNvSpPr>
            <p:nvPr/>
          </p:nvSpPr>
          <p:spPr bwMode="auto">
            <a:xfrm>
              <a:off x="1843" y="3220"/>
              <a:ext cx="5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dirty="0" smtClean="0">
                  <a:latin typeface="+mn-lt"/>
                </a:rPr>
                <a:t>52 </a:t>
              </a:r>
              <a:r>
                <a:rPr lang="en-US" altLang="zh-TW" sz="2000" dirty="0">
                  <a:latin typeface="+mn-lt"/>
                </a:rPr>
                <a:t>bits</a:t>
              </a:r>
              <a:endParaRPr lang="en-AU" altLang="zh-TW" sz="2000" dirty="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44</a:t>
            </a:fld>
            <a:endParaRPr lang="zh-TW" altLang="zh-TW"/>
          </a:p>
        </p:txBody>
      </p:sp>
    </p:spTree>
    <p:extLst>
      <p:ext uri="{BB962C8B-B14F-4D97-AF65-F5344CB8AC3E}">
        <p14:creationId xmlns:p14="http://schemas.microsoft.com/office/powerpoint/2010/main" val="422446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24">
                                            <p:txEl>
                                              <p:pRg st="4" end="4"/>
                                            </p:txEl>
                                          </p:spTgt>
                                        </p:tgtEl>
                                        <p:attrNameLst>
                                          <p:attrName>style.visibility</p:attrName>
                                        </p:attrNameLst>
                                      </p:cBhvr>
                                      <p:to>
                                        <p:strVal val="visible"/>
                                      </p:to>
                                    </p:set>
                                    <p:animEffect transition="in" filter="fade">
                                      <p:cBhvr>
                                        <p:cTn id="7" dur="500"/>
                                        <p:tgtEl>
                                          <p:spTgt spid="3072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0724">
                                            <p:txEl>
                                              <p:pRg st="5" end="5"/>
                                            </p:txEl>
                                          </p:spTgt>
                                        </p:tgtEl>
                                        <p:attrNameLst>
                                          <p:attrName>style.visibility</p:attrName>
                                        </p:attrNameLst>
                                      </p:cBhvr>
                                      <p:to>
                                        <p:strVal val="visible"/>
                                      </p:to>
                                    </p:set>
                                    <p:animEffect transition="in" filter="fade">
                                      <p:cBhvr>
                                        <p:cTn id="10" dur="500"/>
                                        <p:tgtEl>
                                          <p:spTgt spid="3072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24">
                                            <p:txEl>
                                              <p:pRg st="7" end="7"/>
                                            </p:txEl>
                                          </p:spTgt>
                                        </p:tgtEl>
                                        <p:attrNameLst>
                                          <p:attrName>style.visibility</p:attrName>
                                        </p:attrNameLst>
                                      </p:cBhvr>
                                      <p:to>
                                        <p:strVal val="visible"/>
                                      </p:to>
                                    </p:set>
                                    <p:animEffect transition="in" filter="fade">
                                      <p:cBhvr>
                                        <p:cTn id="13" dur="500"/>
                                        <p:tgtEl>
                                          <p:spTgt spid="30724">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0724">
                                            <p:txEl>
                                              <p:pRg st="6" end="6"/>
                                            </p:txEl>
                                          </p:spTgt>
                                        </p:tgtEl>
                                        <p:attrNameLst>
                                          <p:attrName>style.visibility</p:attrName>
                                        </p:attrNameLst>
                                      </p:cBhvr>
                                      <p:to>
                                        <p:strVal val="visible"/>
                                      </p:to>
                                    </p:set>
                                    <p:animEffect transition="in" filter="fade">
                                      <p:cBhvr>
                                        <p:cTn id="16" dur="500"/>
                                        <p:tgtEl>
                                          <p:spTgt spid="307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type="title"/>
          </p:nvPr>
        </p:nvSpPr>
        <p:spPr/>
        <p:txBody>
          <a:bodyPr/>
          <a:lstStyle/>
          <a:p>
            <a:r>
              <a:rPr lang="en-US" altLang="zh-TW" smtClean="0"/>
              <a:t>Block Size Considerations</a:t>
            </a:r>
            <a:endParaRPr lang="en-AU" altLang="zh-TW" smtClean="0"/>
          </a:p>
        </p:txBody>
      </p:sp>
      <p:sp>
        <p:nvSpPr>
          <p:cNvPr id="31748" name="Rectangle 5"/>
          <p:cNvSpPr>
            <a:spLocks noGrp="1" noChangeArrowheads="1"/>
          </p:cNvSpPr>
          <p:nvPr>
            <p:ph type="body" idx="1"/>
          </p:nvPr>
        </p:nvSpPr>
        <p:spPr/>
        <p:txBody>
          <a:bodyPr/>
          <a:lstStyle/>
          <a:p>
            <a:r>
              <a:rPr lang="en-US" altLang="zh-TW" dirty="0" smtClean="0"/>
              <a:t>Larger blocks should reduce miss rate (compulsory misses) due to spatial locality</a:t>
            </a:r>
          </a:p>
          <a:p>
            <a:r>
              <a:rPr lang="en-US" altLang="zh-TW" dirty="0" smtClean="0"/>
              <a:t>But in a fixed-sized cache</a:t>
            </a:r>
          </a:p>
          <a:p>
            <a:pPr lvl="1"/>
            <a:r>
              <a:rPr lang="en-US" altLang="zh-TW" dirty="0" smtClean="0"/>
              <a:t>Larger blocks </a:t>
            </a:r>
            <a:r>
              <a:rPr lang="en-US" altLang="zh-TW" dirty="0" smtClean="0">
                <a:sym typeface="Symbol" panose="05050102010706020507" pitchFamily="18" charset="2"/>
              </a:rPr>
              <a:t> fewer of them</a:t>
            </a:r>
            <a:br>
              <a:rPr lang="en-US" altLang="zh-TW" dirty="0" smtClean="0">
                <a:sym typeface="Symbol" panose="05050102010706020507" pitchFamily="18" charset="2"/>
              </a:rPr>
            </a:br>
            <a:r>
              <a:rPr lang="en-US" altLang="zh-TW" dirty="0" smtClean="0">
                <a:sym typeface="Symbol" panose="05050102010706020507" pitchFamily="18" charset="2"/>
              </a:rPr>
              <a:t>More competition  increased miss rate (capacity misses)</a:t>
            </a:r>
          </a:p>
          <a:p>
            <a:r>
              <a:rPr lang="en-US" altLang="zh-TW" dirty="0" smtClean="0">
                <a:sym typeface="Symbol" panose="05050102010706020507" pitchFamily="18" charset="2"/>
              </a:rPr>
              <a:t>Larger blocks have larger miss penalty</a:t>
            </a:r>
          </a:p>
          <a:p>
            <a:pPr lvl="1"/>
            <a:r>
              <a:rPr lang="en-US" altLang="zh-TW" dirty="0" smtClean="0">
                <a:sym typeface="Symbol" panose="05050102010706020507" pitchFamily="18" charset="2"/>
              </a:rPr>
              <a:t>Can offset benefit of reduced miss rate</a:t>
            </a:r>
          </a:p>
          <a:p>
            <a:pPr lvl="1"/>
            <a:r>
              <a:rPr lang="en-US" altLang="zh-TW" dirty="0" smtClean="0">
                <a:sym typeface="Symbol" panose="05050102010706020507" pitchFamily="18" charset="2"/>
              </a:rPr>
              <a:t>Early restart and critical-word-first can help</a:t>
            </a:r>
          </a:p>
        </p:txBody>
      </p:sp>
      <p:sp>
        <p:nvSpPr>
          <p:cNvPr id="8" name="Rectangle 6"/>
          <p:cNvSpPr>
            <a:spLocks noChangeArrowheads="1"/>
          </p:cNvSpPr>
          <p:nvPr/>
        </p:nvSpPr>
        <p:spPr bwMode="auto">
          <a:xfrm>
            <a:off x="1115616" y="5861538"/>
            <a:ext cx="1006231"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Block Size</a:t>
            </a:r>
          </a:p>
        </p:txBody>
      </p:sp>
      <p:grpSp>
        <p:nvGrpSpPr>
          <p:cNvPr id="3" name="群組 2"/>
          <p:cNvGrpSpPr/>
          <p:nvPr/>
        </p:nvGrpSpPr>
        <p:grpSpPr>
          <a:xfrm>
            <a:off x="431262" y="4509120"/>
            <a:ext cx="2349012" cy="1412500"/>
            <a:chOff x="431262" y="4509120"/>
            <a:chExt cx="2349012" cy="1412500"/>
          </a:xfrm>
        </p:grpSpPr>
        <p:sp>
          <p:nvSpPr>
            <p:cNvPr id="4" name="Line 2"/>
            <p:cNvSpPr>
              <a:spLocks noChangeShapeType="1"/>
            </p:cNvSpPr>
            <p:nvPr/>
          </p:nvSpPr>
          <p:spPr bwMode="auto">
            <a:xfrm>
              <a:off x="799074" y="4746644"/>
              <a:ext cx="0" cy="1165584"/>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5" name="Line 3"/>
            <p:cNvSpPr>
              <a:spLocks noChangeShapeType="1"/>
            </p:cNvSpPr>
            <p:nvPr/>
          </p:nvSpPr>
          <p:spPr bwMode="auto">
            <a:xfrm>
              <a:off x="799074" y="5921620"/>
              <a:ext cx="19812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6" name="Rectangle 4"/>
            <p:cNvSpPr>
              <a:spLocks noChangeArrowheads="1"/>
            </p:cNvSpPr>
            <p:nvPr/>
          </p:nvSpPr>
          <p:spPr bwMode="auto">
            <a:xfrm>
              <a:off x="431262" y="4509120"/>
              <a:ext cx="1321782" cy="239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8615" tIns="23446" rIns="58615" bIns="23446">
              <a:spAutoFit/>
            </a:bodyPr>
            <a:lstStyle/>
            <a:p>
              <a:pPr>
                <a:lnSpc>
                  <a:spcPct val="85000"/>
                </a:lnSpc>
              </a:pPr>
              <a:r>
                <a:rPr lang="en-US" altLang="zh-TW" sz="1600" b="1" dirty="0" smtClean="0">
                  <a:latin typeface="+mn-lt"/>
                </a:rPr>
                <a:t>Miss Penalty</a:t>
              </a:r>
              <a:endParaRPr lang="en-US" altLang="zh-TW" sz="1600" b="1" dirty="0">
                <a:latin typeface="+mn-lt"/>
              </a:endParaRPr>
            </a:p>
          </p:txBody>
        </p:sp>
        <p:sp>
          <p:nvSpPr>
            <p:cNvPr id="7" name="Line 5"/>
            <p:cNvSpPr>
              <a:spLocks noChangeShapeType="1"/>
            </p:cNvSpPr>
            <p:nvPr/>
          </p:nvSpPr>
          <p:spPr bwMode="auto">
            <a:xfrm flipV="1">
              <a:off x="799074" y="4880535"/>
              <a:ext cx="1524000" cy="650678"/>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grpSp>
      <p:grpSp>
        <p:nvGrpSpPr>
          <p:cNvPr id="33" name="群組 32"/>
          <p:cNvGrpSpPr/>
          <p:nvPr/>
        </p:nvGrpSpPr>
        <p:grpSpPr>
          <a:xfrm>
            <a:off x="2899678" y="4509120"/>
            <a:ext cx="3031712" cy="1412500"/>
            <a:chOff x="2899678" y="4509120"/>
            <a:chExt cx="3031712" cy="1412500"/>
          </a:xfrm>
        </p:grpSpPr>
        <p:sp>
          <p:nvSpPr>
            <p:cNvPr id="9" name="Line 7"/>
            <p:cNvSpPr>
              <a:spLocks noChangeShapeType="1"/>
            </p:cNvSpPr>
            <p:nvPr/>
          </p:nvSpPr>
          <p:spPr bwMode="auto">
            <a:xfrm>
              <a:off x="3369922" y="4746644"/>
              <a:ext cx="0" cy="1165584"/>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10" name="Line 8"/>
            <p:cNvSpPr>
              <a:spLocks noChangeShapeType="1"/>
            </p:cNvSpPr>
            <p:nvPr/>
          </p:nvSpPr>
          <p:spPr bwMode="auto">
            <a:xfrm>
              <a:off x="3369922" y="5921620"/>
              <a:ext cx="19812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11" name="Rectangle 9"/>
            <p:cNvSpPr>
              <a:spLocks noChangeArrowheads="1"/>
            </p:cNvSpPr>
            <p:nvPr/>
          </p:nvSpPr>
          <p:spPr bwMode="auto">
            <a:xfrm>
              <a:off x="2899678" y="4509120"/>
              <a:ext cx="1066800" cy="239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8615" tIns="23446" rIns="58615" bIns="23446">
              <a:spAutoFit/>
            </a:bodyPr>
            <a:lstStyle/>
            <a:p>
              <a:pPr>
                <a:lnSpc>
                  <a:spcPct val="85000"/>
                </a:lnSpc>
              </a:pPr>
              <a:r>
                <a:rPr lang="en-US" altLang="zh-TW" sz="1600" b="1" dirty="0" smtClean="0">
                  <a:latin typeface="+mn-lt"/>
                </a:rPr>
                <a:t>Miss Rate</a:t>
              </a:r>
              <a:endParaRPr lang="en-US" altLang="zh-TW" sz="1600" b="1" dirty="0">
                <a:latin typeface="+mn-lt"/>
              </a:endParaRPr>
            </a:p>
          </p:txBody>
        </p:sp>
        <p:sp>
          <p:nvSpPr>
            <p:cNvPr id="12" name="Line 10"/>
            <p:cNvSpPr>
              <a:spLocks noChangeShapeType="1"/>
            </p:cNvSpPr>
            <p:nvPr/>
          </p:nvSpPr>
          <p:spPr bwMode="auto">
            <a:xfrm>
              <a:off x="3522322" y="4880535"/>
              <a:ext cx="152400" cy="455474"/>
            </a:xfrm>
            <a:prstGeom prst="line">
              <a:avLst/>
            </a:prstGeom>
            <a:noFill/>
            <a:ln w="254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13" name="Line 11"/>
            <p:cNvSpPr>
              <a:spLocks noChangeShapeType="1"/>
            </p:cNvSpPr>
            <p:nvPr/>
          </p:nvSpPr>
          <p:spPr bwMode="auto">
            <a:xfrm>
              <a:off x="3674722" y="5336009"/>
              <a:ext cx="304800" cy="390407"/>
            </a:xfrm>
            <a:prstGeom prst="line">
              <a:avLst/>
            </a:prstGeom>
            <a:noFill/>
            <a:ln w="254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14" name="Line 12"/>
            <p:cNvSpPr>
              <a:spLocks noChangeShapeType="1"/>
            </p:cNvSpPr>
            <p:nvPr/>
          </p:nvSpPr>
          <p:spPr bwMode="auto">
            <a:xfrm>
              <a:off x="3979522" y="5726417"/>
              <a:ext cx="381000" cy="65067"/>
            </a:xfrm>
            <a:prstGeom prst="line">
              <a:avLst/>
            </a:prstGeom>
            <a:noFill/>
            <a:ln w="254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15" name="Line 13"/>
            <p:cNvSpPr>
              <a:spLocks noChangeShapeType="1"/>
            </p:cNvSpPr>
            <p:nvPr/>
          </p:nvSpPr>
          <p:spPr bwMode="auto">
            <a:xfrm>
              <a:off x="4360522" y="5791484"/>
              <a:ext cx="381000" cy="0"/>
            </a:xfrm>
            <a:prstGeom prst="line">
              <a:avLst/>
            </a:prstGeom>
            <a:noFill/>
            <a:ln w="254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16" name="Line 14"/>
            <p:cNvSpPr>
              <a:spLocks noChangeShapeType="1"/>
            </p:cNvSpPr>
            <p:nvPr/>
          </p:nvSpPr>
          <p:spPr bwMode="auto">
            <a:xfrm flipV="1">
              <a:off x="4741522" y="5661349"/>
              <a:ext cx="381000" cy="130136"/>
            </a:xfrm>
            <a:prstGeom prst="line">
              <a:avLst/>
            </a:prstGeom>
            <a:noFill/>
            <a:ln w="25400">
              <a:solidFill>
                <a:srgbClr val="FFC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17" name="Line 15"/>
            <p:cNvSpPr>
              <a:spLocks noChangeShapeType="1"/>
            </p:cNvSpPr>
            <p:nvPr/>
          </p:nvSpPr>
          <p:spPr bwMode="auto">
            <a:xfrm flipV="1">
              <a:off x="3827122" y="4815467"/>
              <a:ext cx="241788" cy="585610"/>
            </a:xfrm>
            <a:prstGeom prst="line">
              <a:avLst/>
            </a:prstGeom>
            <a:noFill/>
            <a:ln w="127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18" name="Rectangle 16"/>
            <p:cNvSpPr>
              <a:spLocks noChangeArrowheads="1"/>
            </p:cNvSpPr>
            <p:nvPr/>
          </p:nvSpPr>
          <p:spPr bwMode="auto">
            <a:xfrm>
              <a:off x="3687910" y="4644005"/>
              <a:ext cx="2054867" cy="237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600" b="1" dirty="0">
                  <a:latin typeface="+mn-lt"/>
                </a:rPr>
                <a:t>Exploits </a:t>
              </a:r>
              <a:r>
                <a:rPr lang="en-US" altLang="zh-TW" sz="1600" b="1" dirty="0" smtClean="0">
                  <a:latin typeface="+mn-lt"/>
                </a:rPr>
                <a:t>spatial locality</a:t>
              </a:r>
              <a:endParaRPr lang="en-US" altLang="zh-TW" sz="1600" b="1" dirty="0">
                <a:latin typeface="+mn-lt"/>
              </a:endParaRPr>
            </a:p>
          </p:txBody>
        </p:sp>
        <p:sp>
          <p:nvSpPr>
            <p:cNvPr id="19" name="Line 17"/>
            <p:cNvSpPr>
              <a:spLocks noChangeShapeType="1"/>
            </p:cNvSpPr>
            <p:nvPr/>
          </p:nvSpPr>
          <p:spPr bwMode="auto">
            <a:xfrm flipV="1">
              <a:off x="4970122" y="5466146"/>
              <a:ext cx="76200" cy="195203"/>
            </a:xfrm>
            <a:prstGeom prst="line">
              <a:avLst/>
            </a:prstGeom>
            <a:noFill/>
            <a:ln w="127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20" name="Rectangle 18"/>
            <p:cNvSpPr>
              <a:spLocks noChangeArrowheads="1"/>
            </p:cNvSpPr>
            <p:nvPr/>
          </p:nvSpPr>
          <p:spPr bwMode="auto">
            <a:xfrm>
              <a:off x="4373710" y="4926625"/>
              <a:ext cx="1557680" cy="624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600" b="1">
                  <a:latin typeface="+mn-lt"/>
                </a:rPr>
                <a:t>Fewer blocks: </a:t>
              </a:r>
            </a:p>
            <a:p>
              <a:pPr>
                <a:lnSpc>
                  <a:spcPct val="85000"/>
                </a:lnSpc>
              </a:pPr>
              <a:r>
                <a:rPr lang="en-US" altLang="zh-TW" sz="1600" b="1">
                  <a:latin typeface="+mn-lt"/>
                </a:rPr>
                <a:t>compromises</a:t>
              </a:r>
            </a:p>
            <a:p>
              <a:pPr>
                <a:lnSpc>
                  <a:spcPct val="85000"/>
                </a:lnSpc>
              </a:pPr>
              <a:r>
                <a:rPr lang="en-US" altLang="zh-TW" sz="1600" b="1">
                  <a:latin typeface="+mn-lt"/>
                </a:rPr>
                <a:t>temporal locality</a:t>
              </a:r>
            </a:p>
          </p:txBody>
        </p:sp>
      </p:grpSp>
      <p:grpSp>
        <p:nvGrpSpPr>
          <p:cNvPr id="34" name="群組 33"/>
          <p:cNvGrpSpPr/>
          <p:nvPr/>
        </p:nvGrpSpPr>
        <p:grpSpPr>
          <a:xfrm>
            <a:off x="5841461" y="4509120"/>
            <a:ext cx="2979011" cy="1412500"/>
            <a:chOff x="5841461" y="4509120"/>
            <a:chExt cx="2979011" cy="1347432"/>
          </a:xfrm>
        </p:grpSpPr>
        <p:sp>
          <p:nvSpPr>
            <p:cNvPr id="21" name="Line 19"/>
            <p:cNvSpPr>
              <a:spLocks noChangeShapeType="1"/>
            </p:cNvSpPr>
            <p:nvPr/>
          </p:nvSpPr>
          <p:spPr bwMode="auto">
            <a:xfrm>
              <a:off x="6437874" y="4681576"/>
              <a:ext cx="0" cy="1165584"/>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22" name="Line 20"/>
            <p:cNvSpPr>
              <a:spLocks noChangeShapeType="1"/>
            </p:cNvSpPr>
            <p:nvPr/>
          </p:nvSpPr>
          <p:spPr bwMode="auto">
            <a:xfrm>
              <a:off x="6437874" y="5856552"/>
              <a:ext cx="19812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23" name="Rectangle 21"/>
            <p:cNvSpPr>
              <a:spLocks noChangeArrowheads="1"/>
            </p:cNvSpPr>
            <p:nvPr/>
          </p:nvSpPr>
          <p:spPr bwMode="auto">
            <a:xfrm>
              <a:off x="5841461" y="4509120"/>
              <a:ext cx="2104271" cy="239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8615" tIns="23446" rIns="58615" bIns="23446">
              <a:spAutoFit/>
            </a:bodyPr>
            <a:lstStyle/>
            <a:p>
              <a:pPr algn="ctr">
                <a:lnSpc>
                  <a:spcPct val="85000"/>
                </a:lnSpc>
              </a:pPr>
              <a:r>
                <a:rPr lang="en-US" altLang="zh-TW" sz="1600" b="1" dirty="0">
                  <a:latin typeface="+mn-lt"/>
                </a:rPr>
                <a:t>Ave. </a:t>
              </a:r>
              <a:r>
                <a:rPr lang="en-US" altLang="zh-TW" sz="1600" b="1" dirty="0" smtClean="0">
                  <a:latin typeface="+mn-lt"/>
                </a:rPr>
                <a:t>Access Time</a:t>
              </a:r>
              <a:endParaRPr lang="en-US" altLang="zh-TW" sz="1600" b="1" dirty="0">
                <a:latin typeface="+mn-lt"/>
              </a:endParaRPr>
            </a:p>
          </p:txBody>
        </p:sp>
        <p:sp>
          <p:nvSpPr>
            <p:cNvPr id="24" name="Line 22"/>
            <p:cNvSpPr>
              <a:spLocks noChangeShapeType="1"/>
            </p:cNvSpPr>
            <p:nvPr/>
          </p:nvSpPr>
          <p:spPr bwMode="auto">
            <a:xfrm>
              <a:off x="6590274" y="4815468"/>
              <a:ext cx="152400" cy="455474"/>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25" name="Line 23"/>
            <p:cNvSpPr>
              <a:spLocks noChangeShapeType="1"/>
            </p:cNvSpPr>
            <p:nvPr/>
          </p:nvSpPr>
          <p:spPr bwMode="auto">
            <a:xfrm>
              <a:off x="6742674" y="5270942"/>
              <a:ext cx="304800" cy="390407"/>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26" name="Line 24"/>
            <p:cNvSpPr>
              <a:spLocks noChangeShapeType="1"/>
            </p:cNvSpPr>
            <p:nvPr/>
          </p:nvSpPr>
          <p:spPr bwMode="auto">
            <a:xfrm>
              <a:off x="7047474" y="5661349"/>
              <a:ext cx="381000" cy="65067"/>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27" name="Line 25"/>
            <p:cNvSpPr>
              <a:spLocks noChangeShapeType="1"/>
            </p:cNvSpPr>
            <p:nvPr/>
          </p:nvSpPr>
          <p:spPr bwMode="auto">
            <a:xfrm flipV="1">
              <a:off x="7428474" y="5596281"/>
              <a:ext cx="304800" cy="130136"/>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28" name="Line 26"/>
            <p:cNvSpPr>
              <a:spLocks noChangeShapeType="1"/>
            </p:cNvSpPr>
            <p:nvPr/>
          </p:nvSpPr>
          <p:spPr bwMode="auto">
            <a:xfrm flipV="1">
              <a:off x="7733274" y="5336009"/>
              <a:ext cx="228600" cy="260271"/>
            </a:xfrm>
            <a:prstGeom prst="line">
              <a:avLst/>
            </a:prstGeom>
            <a:noFill/>
            <a:ln w="254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29" name="Line 27"/>
            <p:cNvSpPr>
              <a:spLocks noChangeShapeType="1"/>
            </p:cNvSpPr>
            <p:nvPr/>
          </p:nvSpPr>
          <p:spPr bwMode="auto">
            <a:xfrm flipH="1" flipV="1">
              <a:off x="7733274" y="5214473"/>
              <a:ext cx="76200" cy="260271"/>
            </a:xfrm>
            <a:prstGeom prst="line">
              <a:avLst/>
            </a:prstGeom>
            <a:noFill/>
            <a:ln w="127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30" name="Rectangle 28"/>
            <p:cNvSpPr>
              <a:spLocks noChangeArrowheads="1"/>
            </p:cNvSpPr>
            <p:nvPr/>
          </p:nvSpPr>
          <p:spPr bwMode="auto">
            <a:xfrm>
              <a:off x="6764771" y="4796489"/>
              <a:ext cx="2055701" cy="43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gn="ctr">
                <a:lnSpc>
                  <a:spcPct val="85000"/>
                </a:lnSpc>
              </a:pPr>
              <a:r>
                <a:rPr lang="en-US" altLang="zh-TW" sz="1600" b="1" dirty="0">
                  <a:latin typeface="+mn-lt"/>
                </a:rPr>
                <a:t>Increased </a:t>
              </a:r>
              <a:r>
                <a:rPr lang="en-US" altLang="zh-TW" sz="1600" b="1" dirty="0" smtClean="0">
                  <a:latin typeface="+mn-lt"/>
                </a:rPr>
                <a:t>miss penalty</a:t>
              </a:r>
              <a:endParaRPr lang="en-US" altLang="zh-TW" sz="1600" b="1" dirty="0">
                <a:latin typeface="+mn-lt"/>
              </a:endParaRPr>
            </a:p>
            <a:p>
              <a:pPr algn="ctr">
                <a:lnSpc>
                  <a:spcPct val="85000"/>
                </a:lnSpc>
              </a:pPr>
              <a:r>
                <a:rPr lang="en-US" altLang="zh-TW" sz="1600" b="1" dirty="0" smtClean="0">
                  <a:latin typeface="+mn-lt"/>
                </a:rPr>
                <a:t>and miss rate</a:t>
              </a:r>
              <a:endParaRPr lang="en-US" altLang="zh-TW" sz="1600" b="1" dirty="0">
                <a:latin typeface="+mn-lt"/>
              </a:endParaRPr>
            </a:p>
          </p:txBody>
        </p:sp>
      </p:grpSp>
      <p:sp>
        <p:nvSpPr>
          <p:cNvPr id="31" name="Rectangle 29"/>
          <p:cNvSpPr>
            <a:spLocks noChangeArrowheads="1"/>
          </p:cNvSpPr>
          <p:nvPr/>
        </p:nvSpPr>
        <p:spPr bwMode="auto">
          <a:xfrm>
            <a:off x="3844544" y="5861538"/>
            <a:ext cx="1006231"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Block Size</a:t>
            </a:r>
          </a:p>
        </p:txBody>
      </p:sp>
      <p:sp>
        <p:nvSpPr>
          <p:cNvPr id="32" name="Rectangle 30"/>
          <p:cNvSpPr>
            <a:spLocks noChangeArrowheads="1"/>
          </p:cNvSpPr>
          <p:nvPr/>
        </p:nvSpPr>
        <p:spPr bwMode="auto">
          <a:xfrm>
            <a:off x="6804248" y="5861538"/>
            <a:ext cx="1006231"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Block Size</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45</a:t>
            </a:fld>
            <a:endParaRPr lang="zh-TW" altLang="zh-TW"/>
          </a:p>
        </p:txBody>
      </p:sp>
    </p:spTree>
    <p:extLst>
      <p:ext uri="{BB962C8B-B14F-4D97-AF65-F5344CB8AC3E}">
        <p14:creationId xmlns:p14="http://schemas.microsoft.com/office/powerpoint/2010/main" val="3160236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4"/>
          <p:cNvSpPr>
            <a:spLocks noGrp="1" noChangeArrowheads="1"/>
          </p:cNvSpPr>
          <p:nvPr>
            <p:ph type="title"/>
          </p:nvPr>
        </p:nvSpPr>
        <p:spPr/>
        <p:txBody>
          <a:bodyPr/>
          <a:lstStyle/>
          <a:p>
            <a:r>
              <a:rPr lang="en-US" altLang="zh-TW" dirty="0" smtClean="0"/>
              <a:t>Design Tradeoff: How Much Associativity</a:t>
            </a:r>
            <a:endParaRPr lang="en-AU" altLang="zh-TW" dirty="0" smtClean="0"/>
          </a:p>
        </p:txBody>
      </p:sp>
      <p:sp>
        <p:nvSpPr>
          <p:cNvPr id="48132" name="Rectangle 5"/>
          <p:cNvSpPr>
            <a:spLocks noGrp="1" noChangeArrowheads="1"/>
          </p:cNvSpPr>
          <p:nvPr>
            <p:ph type="body" idx="1"/>
          </p:nvPr>
        </p:nvSpPr>
        <p:spPr/>
        <p:txBody>
          <a:bodyPr/>
          <a:lstStyle/>
          <a:p>
            <a:r>
              <a:rPr lang="en-US" altLang="zh-TW" dirty="0" smtClean="0"/>
              <a:t>Increasing associativity decreases miss rate (conflict misses)</a:t>
            </a:r>
          </a:p>
          <a:p>
            <a:pPr lvl="1"/>
            <a:r>
              <a:rPr lang="en-US" altLang="zh-TW" dirty="0" smtClean="0"/>
              <a:t>But with diminishing returns</a:t>
            </a:r>
          </a:p>
          <a:p>
            <a:pPr lvl="1"/>
            <a:r>
              <a:rPr lang="en-US" altLang="zh-TW" dirty="0" smtClean="0"/>
              <a:t>Also increases cost (e.g., more comparators) and hit time</a:t>
            </a:r>
          </a:p>
          <a:p>
            <a:r>
              <a:rPr lang="en-US" altLang="zh-TW" dirty="0" smtClean="0"/>
              <a:t>Simulation of a system with 64KB D-cache, 16-word blocks, SPEC2000</a:t>
            </a:r>
          </a:p>
          <a:p>
            <a:pPr lvl="1"/>
            <a:r>
              <a:rPr lang="en-US" altLang="zh-TW" dirty="0" smtClean="0"/>
              <a:t>1-way: 10.3%</a:t>
            </a:r>
          </a:p>
          <a:p>
            <a:pPr lvl="1"/>
            <a:r>
              <a:rPr lang="en-US" altLang="zh-TW" dirty="0" smtClean="0"/>
              <a:t>2-way: 8.6%</a:t>
            </a:r>
          </a:p>
          <a:p>
            <a:pPr lvl="1"/>
            <a:r>
              <a:rPr lang="en-US" altLang="zh-TW" dirty="0" smtClean="0"/>
              <a:t>4-way: 8.3%</a:t>
            </a:r>
          </a:p>
          <a:p>
            <a:pPr lvl="1"/>
            <a:r>
              <a:rPr lang="en-US" altLang="zh-TW" dirty="0" smtClean="0"/>
              <a:t>8-way: 8.1%</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46</a:t>
            </a:fld>
            <a:endParaRPr lang="zh-TW" altLang="zh-TW"/>
          </a:p>
        </p:txBody>
      </p:sp>
    </p:spTree>
    <p:extLst>
      <p:ext uri="{BB962C8B-B14F-4D97-AF65-F5344CB8AC3E}">
        <p14:creationId xmlns:p14="http://schemas.microsoft.com/office/powerpoint/2010/main" val="425679524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4"/>
          <p:cNvSpPr>
            <a:spLocks noGrp="1" noChangeArrowheads="1"/>
          </p:cNvSpPr>
          <p:nvPr>
            <p:ph type="title"/>
          </p:nvPr>
        </p:nvSpPr>
        <p:spPr/>
        <p:txBody>
          <a:bodyPr/>
          <a:lstStyle/>
          <a:p>
            <a:r>
              <a:rPr lang="en-US" altLang="zh-TW" dirty="0" smtClean="0"/>
              <a:t>Optimization: Multilevel Caches</a:t>
            </a:r>
            <a:endParaRPr lang="en-AU" altLang="zh-TW" dirty="0" smtClean="0"/>
          </a:p>
        </p:txBody>
      </p:sp>
      <p:sp>
        <p:nvSpPr>
          <p:cNvPr id="51204" name="Rectangle 5"/>
          <p:cNvSpPr>
            <a:spLocks noGrp="1" noChangeArrowheads="1"/>
          </p:cNvSpPr>
          <p:nvPr>
            <p:ph type="body" idx="1"/>
          </p:nvPr>
        </p:nvSpPr>
        <p:spPr/>
        <p:txBody>
          <a:bodyPr/>
          <a:lstStyle/>
          <a:p>
            <a:pPr marL="0" indent="0">
              <a:buNone/>
            </a:pPr>
            <a:r>
              <a:rPr lang="en-US" altLang="zh-TW" dirty="0" smtClean="0"/>
              <a:t>Why multilevel cache?</a:t>
            </a:r>
          </a:p>
          <a:p>
            <a:r>
              <a:rPr lang="en-US" altLang="zh-TW" dirty="0" smtClean="0"/>
              <a:t>Primary cache (Level-1) attached to CPU</a:t>
            </a:r>
          </a:p>
          <a:p>
            <a:pPr lvl="1"/>
            <a:r>
              <a:rPr lang="en-US" altLang="zh-TW" dirty="0" smtClean="0"/>
              <a:t>Small, but fast</a:t>
            </a:r>
          </a:p>
          <a:p>
            <a:r>
              <a:rPr lang="en-US" altLang="zh-TW" dirty="0" smtClean="0"/>
              <a:t>Level-2 cache services misses from primary cache</a:t>
            </a:r>
          </a:p>
          <a:p>
            <a:pPr lvl="1"/>
            <a:r>
              <a:rPr lang="en-US" altLang="zh-TW" dirty="0" smtClean="0"/>
              <a:t>Larger, slower, but still faster than main memory</a:t>
            </a:r>
          </a:p>
          <a:p>
            <a:pPr lvl="1"/>
            <a:r>
              <a:rPr lang="en-US" altLang="zh-TW" dirty="0" smtClean="0"/>
              <a:t>Reduce miss penalty</a:t>
            </a:r>
          </a:p>
          <a:p>
            <a:r>
              <a:rPr lang="en-US" altLang="zh-TW" dirty="0" smtClean="0"/>
              <a:t>Main memory services L-2 cache misses</a:t>
            </a:r>
          </a:p>
          <a:p>
            <a:r>
              <a:rPr lang="en-US" altLang="zh-TW" dirty="0" smtClean="0"/>
              <a:t>Some high-end systems include L-3 cache</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47</a:t>
            </a:fld>
            <a:endParaRPr lang="zh-TW" altLang="zh-TW"/>
          </a:p>
        </p:txBody>
      </p:sp>
    </p:spTree>
    <p:extLst>
      <p:ext uri="{BB962C8B-B14F-4D97-AF65-F5344CB8AC3E}">
        <p14:creationId xmlns:p14="http://schemas.microsoft.com/office/powerpoint/2010/main" val="30403682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4"/>
          <p:cNvSpPr>
            <a:spLocks noGrp="1" noChangeArrowheads="1"/>
          </p:cNvSpPr>
          <p:nvPr>
            <p:ph type="title"/>
          </p:nvPr>
        </p:nvSpPr>
        <p:spPr/>
        <p:txBody>
          <a:bodyPr/>
          <a:lstStyle/>
          <a:p>
            <a:r>
              <a:rPr lang="en-US" altLang="zh-TW" dirty="0" smtClean="0"/>
              <a:t>Multilevel Cache Example</a:t>
            </a:r>
            <a:endParaRPr lang="en-AU" altLang="zh-TW" dirty="0" smtClean="0"/>
          </a:p>
        </p:txBody>
      </p:sp>
      <p:sp>
        <p:nvSpPr>
          <p:cNvPr id="52228" name="Rectangle 5"/>
          <p:cNvSpPr>
            <a:spLocks noGrp="1" noChangeArrowheads="1"/>
          </p:cNvSpPr>
          <p:nvPr>
            <p:ph type="body" idx="1"/>
          </p:nvPr>
        </p:nvSpPr>
        <p:spPr/>
        <p:txBody>
          <a:bodyPr/>
          <a:lstStyle/>
          <a:p>
            <a:r>
              <a:rPr lang="en-US" altLang="zh-TW" dirty="0" smtClean="0"/>
              <a:t>Given</a:t>
            </a:r>
          </a:p>
          <a:p>
            <a:pPr lvl="1"/>
            <a:r>
              <a:rPr lang="en-US" altLang="zh-TW" dirty="0" smtClean="0"/>
              <a:t>CPU base CPI = 1, clock rate = 4GHz </a:t>
            </a:r>
            <a:r>
              <a:rPr lang="en-US" altLang="zh-TW" dirty="0" smtClean="0">
                <a:sym typeface="Wingdings" panose="05000000000000000000" pitchFamily="2" charset="2"/>
              </a:rPr>
              <a:t> cycle time = 0.25ns</a:t>
            </a:r>
            <a:endParaRPr lang="en-US" altLang="zh-TW" dirty="0" smtClean="0"/>
          </a:p>
          <a:p>
            <a:pPr lvl="1"/>
            <a:r>
              <a:rPr lang="en-US" altLang="zh-TW" dirty="0" smtClean="0"/>
              <a:t>Miss rate/instruction = 2%, Memory access time = 100ns</a:t>
            </a:r>
          </a:p>
          <a:p>
            <a:r>
              <a:rPr lang="en-US" altLang="zh-TW" dirty="0" smtClean="0"/>
              <a:t>With just primary (L-1) cache</a:t>
            </a:r>
          </a:p>
          <a:p>
            <a:pPr lvl="1"/>
            <a:r>
              <a:rPr lang="en-US" altLang="zh-TW" dirty="0" smtClean="0"/>
              <a:t>Miss penalty = 100ns/0.25ns = 400 cycles</a:t>
            </a:r>
          </a:p>
          <a:p>
            <a:pPr lvl="1"/>
            <a:r>
              <a:rPr lang="en-US" altLang="zh-TW" dirty="0" smtClean="0"/>
              <a:t>Effective CPI = 1 + 0.02 × 400 = 9 cycles/instruction</a:t>
            </a:r>
          </a:p>
          <a:p>
            <a:r>
              <a:rPr lang="en-US" altLang="zh-TW" dirty="0"/>
              <a:t>Now add L-2 cache</a:t>
            </a:r>
          </a:p>
          <a:p>
            <a:pPr lvl="1"/>
            <a:r>
              <a:rPr lang="en-US" altLang="zh-TW" dirty="0"/>
              <a:t>Access time = </a:t>
            </a:r>
            <a:r>
              <a:rPr lang="en-US" altLang="zh-TW" dirty="0" smtClean="0"/>
              <a:t>5ns, miss </a:t>
            </a:r>
            <a:r>
              <a:rPr lang="en-US" altLang="zh-TW" dirty="0"/>
              <a:t>rate to main memory = 0.5%</a:t>
            </a:r>
          </a:p>
          <a:p>
            <a:pPr lvl="1"/>
            <a:r>
              <a:rPr lang="en-US" altLang="zh-TW" dirty="0" smtClean="0"/>
              <a:t>L-1 cache miss penalty with </a:t>
            </a:r>
            <a:r>
              <a:rPr lang="en-US" altLang="zh-TW" dirty="0"/>
              <a:t>L-2 </a:t>
            </a:r>
            <a:r>
              <a:rPr lang="en-US" altLang="zh-TW" dirty="0" smtClean="0"/>
              <a:t>hit = </a:t>
            </a:r>
            <a:r>
              <a:rPr lang="en-US" altLang="zh-TW" dirty="0"/>
              <a:t>5ns/0.25ns = 20 cycles</a:t>
            </a:r>
          </a:p>
          <a:p>
            <a:pPr lvl="1"/>
            <a:r>
              <a:rPr lang="en-US" altLang="zh-TW" dirty="0" smtClean="0"/>
              <a:t>L-1 cache miss penalty with </a:t>
            </a:r>
            <a:r>
              <a:rPr lang="en-US" altLang="zh-TW" dirty="0"/>
              <a:t>L-2 </a:t>
            </a:r>
            <a:r>
              <a:rPr lang="en-US" altLang="zh-TW" dirty="0" smtClean="0"/>
              <a:t>miss = 400 </a:t>
            </a:r>
            <a:r>
              <a:rPr lang="en-US" altLang="zh-TW" dirty="0"/>
              <a:t>cycles</a:t>
            </a:r>
          </a:p>
          <a:p>
            <a:pPr lvl="1"/>
            <a:r>
              <a:rPr lang="en-US" altLang="zh-TW" dirty="0"/>
              <a:t>CPI = 1 + 0.02 × 20 + 0.005 × 400 = </a:t>
            </a:r>
            <a:r>
              <a:rPr lang="en-US" altLang="zh-TW" dirty="0" smtClean="0"/>
              <a:t>3.4 cycles/instruction</a:t>
            </a:r>
            <a:endParaRPr lang="en-US" altLang="zh-TW" dirty="0"/>
          </a:p>
          <a:p>
            <a:r>
              <a:rPr lang="en-US" altLang="zh-TW" dirty="0"/>
              <a:t>Performance ratio = 9/3.4 = 2.6</a:t>
            </a:r>
            <a:endParaRPr lang="en-AU" altLang="zh-TW" dirty="0"/>
          </a:p>
          <a:p>
            <a:pPr lvl="1"/>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48</a:t>
            </a:fld>
            <a:endParaRPr lang="zh-TW" altLang="zh-TW"/>
          </a:p>
        </p:txBody>
      </p:sp>
    </p:spTree>
    <p:extLst>
      <p:ext uri="{BB962C8B-B14F-4D97-AF65-F5344CB8AC3E}">
        <p14:creationId xmlns:p14="http://schemas.microsoft.com/office/powerpoint/2010/main" val="128749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8">
                                            <p:txEl>
                                              <p:pRg st="6" end="6"/>
                                            </p:txEl>
                                          </p:spTgt>
                                        </p:tgtEl>
                                        <p:attrNameLst>
                                          <p:attrName>style.visibility</p:attrName>
                                        </p:attrNameLst>
                                      </p:cBhvr>
                                      <p:to>
                                        <p:strVal val="visible"/>
                                      </p:to>
                                    </p:set>
                                    <p:animEffect transition="in" filter="fade">
                                      <p:cBhvr>
                                        <p:cTn id="7" dur="500"/>
                                        <p:tgtEl>
                                          <p:spTgt spid="52228">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2228">
                                            <p:txEl>
                                              <p:pRg st="7" end="7"/>
                                            </p:txEl>
                                          </p:spTgt>
                                        </p:tgtEl>
                                        <p:attrNameLst>
                                          <p:attrName>style.visibility</p:attrName>
                                        </p:attrNameLst>
                                      </p:cBhvr>
                                      <p:to>
                                        <p:strVal val="visible"/>
                                      </p:to>
                                    </p:set>
                                    <p:animEffect transition="in" filter="fade">
                                      <p:cBhvr>
                                        <p:cTn id="10" dur="500"/>
                                        <p:tgtEl>
                                          <p:spTgt spid="52228">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2228">
                                            <p:txEl>
                                              <p:pRg st="8" end="8"/>
                                            </p:txEl>
                                          </p:spTgt>
                                        </p:tgtEl>
                                        <p:attrNameLst>
                                          <p:attrName>style.visibility</p:attrName>
                                        </p:attrNameLst>
                                      </p:cBhvr>
                                      <p:to>
                                        <p:strVal val="visible"/>
                                      </p:to>
                                    </p:set>
                                    <p:animEffect transition="in" filter="fade">
                                      <p:cBhvr>
                                        <p:cTn id="13" dur="500"/>
                                        <p:tgtEl>
                                          <p:spTgt spid="52228">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2228">
                                            <p:txEl>
                                              <p:pRg st="9" end="9"/>
                                            </p:txEl>
                                          </p:spTgt>
                                        </p:tgtEl>
                                        <p:attrNameLst>
                                          <p:attrName>style.visibility</p:attrName>
                                        </p:attrNameLst>
                                      </p:cBhvr>
                                      <p:to>
                                        <p:strVal val="visible"/>
                                      </p:to>
                                    </p:set>
                                    <p:animEffect transition="in" filter="fade">
                                      <p:cBhvr>
                                        <p:cTn id="16" dur="500"/>
                                        <p:tgtEl>
                                          <p:spTgt spid="52228">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2228">
                                            <p:txEl>
                                              <p:pRg st="10" end="10"/>
                                            </p:txEl>
                                          </p:spTgt>
                                        </p:tgtEl>
                                        <p:attrNameLst>
                                          <p:attrName>style.visibility</p:attrName>
                                        </p:attrNameLst>
                                      </p:cBhvr>
                                      <p:to>
                                        <p:strVal val="visible"/>
                                      </p:to>
                                    </p:set>
                                    <p:animEffect transition="in" filter="fade">
                                      <p:cBhvr>
                                        <p:cTn id="19" dur="500"/>
                                        <p:tgtEl>
                                          <p:spTgt spid="52228">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2228">
                                            <p:txEl>
                                              <p:pRg st="11" end="11"/>
                                            </p:txEl>
                                          </p:spTgt>
                                        </p:tgtEl>
                                        <p:attrNameLst>
                                          <p:attrName>style.visibility</p:attrName>
                                        </p:attrNameLst>
                                      </p:cBhvr>
                                      <p:to>
                                        <p:strVal val="visible"/>
                                      </p:to>
                                    </p:set>
                                    <p:animEffect transition="in" filter="fade">
                                      <p:cBhvr>
                                        <p:cTn id="22" dur="500"/>
                                        <p:tgtEl>
                                          <p:spTgt spid="5222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7"/>
          <p:cNvSpPr>
            <a:spLocks noGrp="1" noChangeArrowheads="1"/>
          </p:cNvSpPr>
          <p:nvPr>
            <p:ph type="title"/>
          </p:nvPr>
        </p:nvSpPr>
        <p:spPr/>
        <p:txBody>
          <a:bodyPr/>
          <a:lstStyle/>
          <a:p>
            <a:r>
              <a:rPr lang="en-US" altLang="zh-TW" smtClean="0"/>
              <a:t>Q1: Block Placement</a:t>
            </a:r>
            <a:endParaRPr lang="en-AU" altLang="zh-TW" dirty="0" smtClean="0"/>
          </a:p>
        </p:txBody>
      </p:sp>
      <p:sp>
        <p:nvSpPr>
          <p:cNvPr id="20485" name="Rectangle 8"/>
          <p:cNvSpPr>
            <a:spLocks noGrp="1" noChangeArrowheads="1"/>
          </p:cNvSpPr>
          <p:nvPr>
            <p:ph type="body" idx="1"/>
          </p:nvPr>
        </p:nvSpPr>
        <p:spPr/>
        <p:txBody>
          <a:bodyPr/>
          <a:lstStyle/>
          <a:p>
            <a:pPr marL="0" indent="0">
              <a:buNone/>
            </a:pPr>
            <a:r>
              <a:rPr lang="en-US" altLang="zh-TW" dirty="0" smtClean="0"/>
              <a:t>Where can a block be placed in upper level (cache)?</a:t>
            </a:r>
          </a:p>
          <a:p>
            <a:r>
              <a:rPr lang="en-US" altLang="zh-TW" dirty="0" smtClean="0"/>
              <a:t>One fixed location: </a:t>
            </a:r>
            <a:r>
              <a:rPr lang="en-US" altLang="zh-TW" i="1" dirty="0" smtClean="0"/>
              <a:t>direct mapped</a:t>
            </a:r>
          </a:p>
          <a:p>
            <a:r>
              <a:rPr lang="en-US" altLang="zh-TW" dirty="0" smtClean="0"/>
              <a:t>A few locations: </a:t>
            </a:r>
            <a:r>
              <a:rPr lang="en-US" altLang="zh-TW" i="1" dirty="0" smtClean="0"/>
              <a:t>set associative</a:t>
            </a:r>
          </a:p>
          <a:p>
            <a:r>
              <a:rPr lang="en-US" altLang="zh-TW" dirty="0" smtClean="0"/>
              <a:t>Anywhere: </a:t>
            </a:r>
            <a:r>
              <a:rPr lang="en-US" altLang="zh-TW" i="1" dirty="0" smtClean="0"/>
              <a:t>fully associative</a:t>
            </a:r>
          </a:p>
          <a:p>
            <a:endParaRPr lang="en-US" altLang="zh-TW" dirty="0"/>
          </a:p>
          <a:p>
            <a:r>
              <a:rPr lang="en-US" altLang="zh-TW" dirty="0">
                <a:solidFill>
                  <a:srgbClr val="0000FF"/>
                </a:solidFill>
              </a:rPr>
              <a:t>Location </a:t>
            </a:r>
            <a:r>
              <a:rPr lang="en-US" altLang="zh-TW" dirty="0" smtClean="0">
                <a:solidFill>
                  <a:srgbClr val="0000FF"/>
                </a:solidFill>
              </a:rPr>
              <a:t>is determined </a:t>
            </a:r>
            <a:br>
              <a:rPr lang="en-US" altLang="zh-TW" dirty="0" smtClean="0">
                <a:solidFill>
                  <a:srgbClr val="0000FF"/>
                </a:solidFill>
              </a:rPr>
            </a:br>
            <a:r>
              <a:rPr lang="en-US" altLang="zh-TW" dirty="0" smtClean="0">
                <a:solidFill>
                  <a:srgbClr val="0000FF"/>
                </a:solidFill>
              </a:rPr>
              <a:t>by address of the block</a:t>
            </a:r>
          </a:p>
          <a:p>
            <a:r>
              <a:rPr lang="en-US" altLang="zh-TW" dirty="0" smtClean="0">
                <a:solidFill>
                  <a:srgbClr val="0000FF"/>
                </a:solidFill>
              </a:rPr>
              <a:t>Block placement determines</a:t>
            </a:r>
            <a:br>
              <a:rPr lang="en-US" altLang="zh-TW" dirty="0" smtClean="0">
                <a:solidFill>
                  <a:srgbClr val="0000FF"/>
                </a:solidFill>
              </a:rPr>
            </a:br>
            <a:r>
              <a:rPr lang="en-US" altLang="zh-TW" dirty="0" smtClean="0">
                <a:solidFill>
                  <a:srgbClr val="0000FF"/>
                </a:solidFill>
              </a:rPr>
              <a:t>how blocks are identified</a:t>
            </a:r>
            <a:br>
              <a:rPr lang="en-US" altLang="zh-TW" dirty="0" smtClean="0">
                <a:solidFill>
                  <a:srgbClr val="0000FF"/>
                </a:solidFill>
              </a:rPr>
            </a:br>
            <a:r>
              <a:rPr lang="en-US" altLang="zh-TW" dirty="0" smtClean="0">
                <a:solidFill>
                  <a:srgbClr val="0000FF"/>
                </a:solidFill>
              </a:rPr>
              <a:t>(Q2)</a:t>
            </a:r>
            <a:endParaRPr lang="en-US" altLang="zh-TW" dirty="0">
              <a:solidFill>
                <a:srgbClr val="0000FF"/>
              </a:solidFill>
            </a:endParaRPr>
          </a:p>
          <a:p>
            <a:endParaRPr lang="en-US" altLang="zh-TW" dirty="0" smtClean="0"/>
          </a:p>
          <a:p>
            <a:endParaRPr lang="en-AU" altLang="zh-TW" dirty="0" smtClean="0"/>
          </a:p>
        </p:txBody>
      </p:sp>
      <p:pic>
        <p:nvPicPr>
          <p:cNvPr id="7" name="Picture 6" descr="f05-0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9" y="1916832"/>
            <a:ext cx="3600400" cy="4112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字方塊 3"/>
          <p:cNvSpPr txBox="1"/>
          <p:nvPr/>
        </p:nvSpPr>
        <p:spPr>
          <a:xfrm>
            <a:off x="4644008" y="3212976"/>
            <a:ext cx="905056" cy="461665"/>
          </a:xfrm>
          <a:prstGeom prst="rect">
            <a:avLst/>
          </a:prstGeom>
          <a:noFill/>
        </p:spPr>
        <p:txBody>
          <a:bodyPr wrap="none" rtlCol="0">
            <a:spAutoFit/>
          </a:bodyPr>
          <a:lstStyle/>
          <a:p>
            <a:pPr marL="0"/>
            <a:r>
              <a:rPr lang="en-US" altLang="zh-TW" dirty="0" smtClean="0">
                <a:latin typeface="+mn-lt"/>
              </a:rPr>
              <a:t>cache</a:t>
            </a:r>
            <a:endParaRPr lang="zh-TW" altLang="en-US" dirty="0">
              <a:latin typeface="+mn-lt"/>
            </a:endParaRPr>
          </a:p>
        </p:txBody>
      </p:sp>
      <p:sp>
        <p:nvSpPr>
          <p:cNvPr id="9" name="文字方塊 8"/>
          <p:cNvSpPr txBox="1"/>
          <p:nvPr/>
        </p:nvSpPr>
        <p:spPr>
          <a:xfrm>
            <a:off x="4067944" y="5199583"/>
            <a:ext cx="1239314" cy="461665"/>
          </a:xfrm>
          <a:prstGeom prst="rect">
            <a:avLst/>
          </a:prstGeom>
          <a:noFill/>
        </p:spPr>
        <p:txBody>
          <a:bodyPr wrap="none" rtlCol="0">
            <a:spAutoFit/>
          </a:bodyPr>
          <a:lstStyle/>
          <a:p>
            <a:pPr marL="0"/>
            <a:r>
              <a:rPr lang="en-US" altLang="zh-TW" dirty="0" smtClean="0">
                <a:latin typeface="+mn-lt"/>
              </a:rPr>
              <a:t>memory</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a:t>
            </a:fld>
            <a:endParaRPr lang="zh-TW" altLang="zh-TW"/>
          </a:p>
        </p:txBody>
      </p:sp>
    </p:spTree>
    <p:extLst>
      <p:ext uri="{BB962C8B-B14F-4D97-AF65-F5344CB8AC3E}">
        <p14:creationId xmlns:p14="http://schemas.microsoft.com/office/powerpoint/2010/main" val="235515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85">
                                            <p:txEl>
                                              <p:pRg st="5" end="5"/>
                                            </p:txEl>
                                          </p:spTgt>
                                        </p:tgtEl>
                                        <p:attrNameLst>
                                          <p:attrName>style.visibility</p:attrName>
                                        </p:attrNameLst>
                                      </p:cBhvr>
                                      <p:to>
                                        <p:strVal val="visible"/>
                                      </p:to>
                                    </p:set>
                                    <p:animEffect transition="in" filter="fade">
                                      <p:cBhvr>
                                        <p:cTn id="7" dur="500"/>
                                        <p:tgtEl>
                                          <p:spTgt spid="2048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85">
                                            <p:txEl>
                                              <p:pRg st="6" end="6"/>
                                            </p:txEl>
                                          </p:spTgt>
                                        </p:tgtEl>
                                        <p:attrNameLst>
                                          <p:attrName>style.visibility</p:attrName>
                                        </p:attrNameLst>
                                      </p:cBhvr>
                                      <p:to>
                                        <p:strVal val="visible"/>
                                      </p:to>
                                    </p:set>
                                    <p:animEffect transition="in" filter="fade">
                                      <p:cBhvr>
                                        <p:cTn id="12" dur="500"/>
                                        <p:tgtEl>
                                          <p:spTgt spid="204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6"/>
          <p:cNvSpPr>
            <a:spLocks noGrp="1" noChangeArrowheads="1"/>
          </p:cNvSpPr>
          <p:nvPr>
            <p:ph type="title"/>
          </p:nvPr>
        </p:nvSpPr>
        <p:spPr/>
        <p:txBody>
          <a:bodyPr/>
          <a:lstStyle/>
          <a:p>
            <a:r>
              <a:rPr lang="en-US" altLang="zh-TW" smtClean="0"/>
              <a:t>Multilevel Cache Considerations</a:t>
            </a:r>
            <a:endParaRPr lang="en-AU" altLang="zh-TW" smtClean="0"/>
          </a:p>
        </p:txBody>
      </p:sp>
      <p:sp>
        <p:nvSpPr>
          <p:cNvPr id="54276" name="Rectangle 7"/>
          <p:cNvSpPr>
            <a:spLocks noGrp="1" noChangeArrowheads="1"/>
          </p:cNvSpPr>
          <p:nvPr>
            <p:ph type="body" idx="1"/>
          </p:nvPr>
        </p:nvSpPr>
        <p:spPr/>
        <p:txBody>
          <a:bodyPr/>
          <a:lstStyle/>
          <a:p>
            <a:r>
              <a:rPr lang="en-US" altLang="zh-TW" dirty="0" smtClean="0"/>
              <a:t>Primary cache</a:t>
            </a:r>
          </a:p>
          <a:p>
            <a:pPr lvl="1"/>
            <a:r>
              <a:rPr lang="en-US" altLang="zh-TW" dirty="0" smtClean="0"/>
              <a:t>Focus on minimal hit time to give a </a:t>
            </a:r>
            <a:r>
              <a:rPr lang="en-US" altLang="zh-TW" dirty="0"/>
              <a:t>shorter clock cycle or </a:t>
            </a:r>
            <a:r>
              <a:rPr lang="en-US" altLang="zh-TW" dirty="0" smtClean="0"/>
              <a:t>fewer pipeline stages</a:t>
            </a:r>
          </a:p>
          <a:p>
            <a:r>
              <a:rPr lang="en-US" altLang="zh-TW" dirty="0" smtClean="0"/>
              <a:t>L-2 cache</a:t>
            </a:r>
          </a:p>
          <a:p>
            <a:pPr lvl="1"/>
            <a:r>
              <a:rPr lang="en-US" altLang="zh-TW" dirty="0" smtClean="0"/>
              <a:t>Focus on low miss rate to avoid main memory access</a:t>
            </a:r>
          </a:p>
          <a:p>
            <a:pPr lvl="1"/>
            <a:r>
              <a:rPr lang="en-US" altLang="zh-TW" dirty="0" smtClean="0"/>
              <a:t>Hit time has less overall impact</a:t>
            </a:r>
          </a:p>
          <a:p>
            <a:r>
              <a:rPr lang="en-US" altLang="zh-TW" dirty="0" smtClean="0"/>
              <a:t>Results</a:t>
            </a:r>
          </a:p>
          <a:p>
            <a:pPr lvl="1"/>
            <a:r>
              <a:rPr lang="en-US" altLang="zh-TW" dirty="0" smtClean="0"/>
              <a:t>L-1 cache usually smaller than a single-level cache, with a block size smaller than in L-2 to match </a:t>
            </a:r>
            <a:r>
              <a:rPr lang="en-US" altLang="zh-TW" dirty="0"/>
              <a:t>smaller cache </a:t>
            </a:r>
            <a:r>
              <a:rPr lang="en-US" altLang="zh-TW" dirty="0" smtClean="0"/>
              <a:t>and reduce miss penalty</a:t>
            </a:r>
          </a:p>
          <a:p>
            <a:pPr lvl="1"/>
            <a:r>
              <a:rPr lang="en-US" altLang="zh-TW" dirty="0" smtClean="0"/>
              <a:t>L2 cache much larger than 1-level cache (for access time less critical); </a:t>
            </a:r>
            <a:r>
              <a:rPr lang="en-US" altLang="zh-TW" dirty="0"/>
              <a:t>larger block </a:t>
            </a:r>
            <a:r>
              <a:rPr lang="en-US" altLang="zh-TW" dirty="0" smtClean="0"/>
              <a:t>size, </a:t>
            </a:r>
            <a:r>
              <a:rPr lang="en-US" altLang="zh-TW" dirty="0"/>
              <a:t>higher </a:t>
            </a:r>
            <a:r>
              <a:rPr lang="en-US" altLang="zh-TW" dirty="0" smtClean="0"/>
              <a:t>associativity than L-1</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49</a:t>
            </a:fld>
            <a:endParaRPr lang="zh-TW" altLang="zh-TW"/>
          </a:p>
        </p:txBody>
      </p:sp>
    </p:spTree>
    <p:extLst>
      <p:ext uri="{BB962C8B-B14F-4D97-AF65-F5344CB8AC3E}">
        <p14:creationId xmlns:p14="http://schemas.microsoft.com/office/powerpoint/2010/main" val="301617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276">
                                            <p:txEl>
                                              <p:pRg st="5" end="5"/>
                                            </p:txEl>
                                          </p:spTgt>
                                        </p:tgtEl>
                                        <p:attrNameLst>
                                          <p:attrName>style.visibility</p:attrName>
                                        </p:attrNameLst>
                                      </p:cBhvr>
                                      <p:to>
                                        <p:strVal val="visible"/>
                                      </p:to>
                                    </p:set>
                                    <p:animEffect transition="in" filter="fade">
                                      <p:cBhvr>
                                        <p:cTn id="7" dur="500"/>
                                        <p:tgtEl>
                                          <p:spTgt spid="5427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4276">
                                            <p:txEl>
                                              <p:pRg st="6" end="6"/>
                                            </p:txEl>
                                          </p:spTgt>
                                        </p:tgtEl>
                                        <p:attrNameLst>
                                          <p:attrName>style.visibility</p:attrName>
                                        </p:attrNameLst>
                                      </p:cBhvr>
                                      <p:to>
                                        <p:strVal val="visible"/>
                                      </p:to>
                                    </p:set>
                                    <p:animEffect transition="in" filter="fade">
                                      <p:cBhvr>
                                        <p:cTn id="10" dur="500"/>
                                        <p:tgtEl>
                                          <p:spTgt spid="54276">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4276">
                                            <p:txEl>
                                              <p:pRg st="7" end="7"/>
                                            </p:txEl>
                                          </p:spTgt>
                                        </p:tgtEl>
                                        <p:attrNameLst>
                                          <p:attrName>style.visibility</p:attrName>
                                        </p:attrNameLst>
                                      </p:cBhvr>
                                      <p:to>
                                        <p:strVal val="visible"/>
                                      </p:to>
                                    </p:set>
                                    <p:animEffect transition="in" filter="fade">
                                      <p:cBhvr>
                                        <p:cTn id="13" dur="500"/>
                                        <p:tgtEl>
                                          <p:spTgt spid="5427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pPr eaLnBrk="1" hangingPunct="1"/>
            <a:r>
              <a:rPr lang="en-US" altLang="zh-TW" smtClean="0"/>
              <a:t>Cache Design Trade-offs</a:t>
            </a:r>
            <a:endParaRPr lang="en-AU" altLang="zh-TW" smtClean="0">
              <a:ea typeface="新細明體" panose="02020500000000000000" pitchFamily="18" charset="-120"/>
            </a:endParaRPr>
          </a:p>
        </p:txBody>
      </p:sp>
      <p:sp>
        <p:nvSpPr>
          <p:cNvPr id="2" name="投影片編號版面配置區 1"/>
          <p:cNvSpPr>
            <a:spLocks noGrp="1"/>
          </p:cNvSpPr>
          <p:nvPr>
            <p:ph type="sldNum" sz="quarter" idx="11"/>
          </p:nvPr>
        </p:nvSpPr>
        <p:spPr/>
        <p:txBody>
          <a:bodyPr/>
          <a:lstStyle/>
          <a:p>
            <a:fld id="{A28F8FC3-5E9A-4038-B5A8-66BD6BC00F38}" type="slidenum">
              <a:rPr lang="zh-TW" altLang="en-US" smtClean="0"/>
              <a:pPr/>
              <a:t>50</a:t>
            </a:fld>
            <a:endParaRPr lang="zh-TW" altLang="zh-TW"/>
          </a:p>
        </p:txBody>
      </p:sp>
      <p:sp>
        <p:nvSpPr>
          <p:cNvPr id="3" name="內容版面配置區 2"/>
          <p:cNvSpPr>
            <a:spLocks noGrp="1"/>
          </p:cNvSpPr>
          <p:nvPr>
            <p:ph idx="4294967295"/>
          </p:nvPr>
        </p:nvSpPr>
        <p:spPr>
          <a:xfrm>
            <a:off x="801688" y="1052513"/>
            <a:ext cx="8342312" cy="5057775"/>
          </a:xfrm>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pPr lvl="1"/>
            <a:endParaRPr lang="en-US" altLang="zh-TW" dirty="0"/>
          </a:p>
          <a:p>
            <a:pPr lvl="1"/>
            <a:endParaRPr lang="en-US" altLang="zh-TW" dirty="0" smtClean="0"/>
          </a:p>
          <a:p>
            <a:endParaRPr lang="en-US" altLang="zh-TW" dirty="0"/>
          </a:p>
          <a:p>
            <a:endParaRPr lang="en-US" altLang="zh-TW" dirty="0" smtClean="0"/>
          </a:p>
          <a:p>
            <a:endParaRPr lang="en-US" altLang="zh-TW" dirty="0"/>
          </a:p>
        </p:txBody>
      </p:sp>
      <p:graphicFrame>
        <p:nvGraphicFramePr>
          <p:cNvPr id="363523" name="Group 3"/>
          <p:cNvGraphicFramePr>
            <a:graphicFrameLocks noGrp="1"/>
          </p:cNvGraphicFramePr>
          <p:nvPr>
            <p:extLst>
              <p:ext uri="{D42A27DB-BD31-4B8C-83A1-F6EECF244321}">
                <p14:modId xmlns:p14="http://schemas.microsoft.com/office/powerpoint/2010/main" val="3591594845"/>
              </p:ext>
            </p:extLst>
          </p:nvPr>
        </p:nvGraphicFramePr>
        <p:xfrm>
          <a:off x="539552" y="1200120"/>
          <a:ext cx="8135937" cy="4389120"/>
        </p:xfrm>
        <a:graphic>
          <a:graphicData uri="http://schemas.openxmlformats.org/drawingml/2006/table">
            <a:tbl>
              <a:tblPr/>
              <a:tblGrid>
                <a:gridCol w="2711450">
                  <a:extLst>
                    <a:ext uri="{9D8B030D-6E8A-4147-A177-3AD203B41FA5}">
                      <a16:colId xmlns:a16="http://schemas.microsoft.com/office/drawing/2014/main" val="20000"/>
                    </a:ext>
                  </a:extLst>
                </a:gridCol>
                <a:gridCol w="2713037">
                  <a:extLst>
                    <a:ext uri="{9D8B030D-6E8A-4147-A177-3AD203B41FA5}">
                      <a16:colId xmlns:a16="http://schemas.microsoft.com/office/drawing/2014/main" val="20001"/>
                    </a:ext>
                  </a:extLst>
                </a:gridCol>
                <a:gridCol w="2711450">
                  <a:extLst>
                    <a:ext uri="{9D8B030D-6E8A-4147-A177-3AD203B41FA5}">
                      <a16:colId xmlns:a16="http://schemas.microsoft.com/office/drawing/2014/main" val="20002"/>
                    </a:ext>
                  </a:extLst>
                </a:gridCol>
              </a:tblGrid>
              <a:tr h="7366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Design Change</a:t>
                      </a:r>
                      <a:endParaRPr kumimoji="0" lang="en-AU" sz="24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Effect on Miss Rate</a:t>
                      </a:r>
                      <a:endParaRPr kumimoji="0" lang="en-AU" sz="24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Negative Performance Effect</a:t>
                      </a:r>
                      <a:endParaRPr kumimoji="0" lang="en-AU" sz="24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191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Increase cache size</a:t>
                      </a:r>
                      <a:endParaRPr kumimoji="0" lang="en-AU" sz="24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Decrease capacity misses</a:t>
                      </a:r>
                      <a:endParaRPr kumimoji="0" lang="en-AU" sz="24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May increase access time</a:t>
                      </a:r>
                      <a:endParaRPr kumimoji="0" lang="en-AU" sz="24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0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Increase associativity</a:t>
                      </a:r>
                      <a:endParaRPr kumimoji="0" lang="en-AU" sz="24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Decrease conflict misses</a:t>
                      </a:r>
                      <a:endParaRPr kumimoji="0" lang="en-AU" sz="24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May increase access time</a:t>
                      </a:r>
                      <a:endParaRPr kumimoji="0" lang="en-AU" sz="24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55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Increase block size</a:t>
                      </a:r>
                      <a:endParaRPr kumimoji="0" lang="en-AU" sz="24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smtClean="0">
                          <a:ln>
                            <a:noFill/>
                          </a:ln>
                          <a:solidFill>
                            <a:schemeClr val="tx1"/>
                          </a:solidFill>
                          <a:effectLst/>
                          <a:latin typeface="+mn-lt"/>
                        </a:rPr>
                        <a:t>Decrease compulsory misses</a:t>
                      </a:r>
                      <a:endParaRPr kumimoji="0" lang="en-AU" sz="24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smtClean="0">
                          <a:ln>
                            <a:noFill/>
                          </a:ln>
                          <a:solidFill>
                            <a:schemeClr val="tx1"/>
                          </a:solidFill>
                          <a:effectLst/>
                          <a:latin typeface="+mn-lt"/>
                        </a:rPr>
                        <a:t>Increases miss penalty and for very large block size, may increase miss rate due to pollution</a:t>
                      </a:r>
                      <a:endParaRPr kumimoji="0" lang="en-AU" sz="24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文字方塊 3"/>
          <p:cNvSpPr txBox="1"/>
          <p:nvPr/>
        </p:nvSpPr>
        <p:spPr>
          <a:xfrm>
            <a:off x="1403648" y="5733256"/>
            <a:ext cx="1229824" cy="461665"/>
          </a:xfrm>
          <a:prstGeom prst="rect">
            <a:avLst/>
          </a:prstGeom>
          <a:noFill/>
        </p:spPr>
        <p:txBody>
          <a:bodyPr wrap="none" rtlCol="0">
            <a:spAutoFit/>
          </a:bodyPr>
          <a:lstStyle/>
          <a:p>
            <a:pPr marL="0"/>
            <a:r>
              <a:rPr lang="en-US" altLang="zh-TW" dirty="0" smtClean="0">
                <a:latin typeface="+mn-lt"/>
              </a:rPr>
              <a:t>Fig. 5.37</a:t>
            </a:r>
            <a:endParaRPr lang="zh-TW" altLang="en-US" dirty="0">
              <a:latin typeface="+mn-lt"/>
            </a:endParaRPr>
          </a:p>
        </p:txBody>
      </p:sp>
    </p:spTree>
    <p:extLst>
      <p:ext uri="{BB962C8B-B14F-4D97-AF65-F5344CB8AC3E}">
        <p14:creationId xmlns:p14="http://schemas.microsoft.com/office/powerpoint/2010/main" val="21633911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en-AU" altLang="zh-TW" smtClean="0"/>
              <a:t>Example: Intrinsity FastMATH</a:t>
            </a:r>
          </a:p>
        </p:txBody>
      </p:sp>
      <p:sp>
        <p:nvSpPr>
          <p:cNvPr id="36868" name="Rectangle 3"/>
          <p:cNvSpPr>
            <a:spLocks noGrp="1" noChangeArrowheads="1"/>
          </p:cNvSpPr>
          <p:nvPr>
            <p:ph type="body" idx="1"/>
          </p:nvPr>
        </p:nvSpPr>
        <p:spPr/>
        <p:txBody>
          <a:bodyPr/>
          <a:lstStyle/>
          <a:p>
            <a:r>
              <a:rPr lang="en-AU" altLang="zh-TW" dirty="0" smtClean="0"/>
              <a:t>Embedded MIPS processor</a:t>
            </a:r>
          </a:p>
          <a:p>
            <a:pPr lvl="1"/>
            <a:r>
              <a:rPr lang="en-AU" altLang="zh-TW" dirty="0" smtClean="0"/>
              <a:t>12-stage pipeline</a:t>
            </a:r>
          </a:p>
          <a:p>
            <a:pPr lvl="1"/>
            <a:r>
              <a:rPr lang="en-AU" altLang="zh-TW" dirty="0" smtClean="0"/>
              <a:t>May have instruction and data accesses on each cycle</a:t>
            </a:r>
          </a:p>
          <a:p>
            <a:r>
              <a:rPr lang="en-AU" altLang="zh-TW" dirty="0" smtClean="0"/>
              <a:t>Split cache: separate I-cache and D-cache</a:t>
            </a:r>
          </a:p>
          <a:p>
            <a:pPr lvl="1"/>
            <a:r>
              <a:rPr lang="en-AU" altLang="zh-TW" dirty="0" smtClean="0"/>
              <a:t>Each 16KB: 256 blocks </a:t>
            </a:r>
            <a:r>
              <a:rPr lang="en-US" altLang="zh-TW" dirty="0" smtClean="0"/>
              <a:t>×</a:t>
            </a:r>
            <a:r>
              <a:rPr lang="en-AU" altLang="zh-TW" dirty="0" smtClean="0"/>
              <a:t> 16 words/block</a:t>
            </a:r>
          </a:p>
          <a:p>
            <a:pPr lvl="1"/>
            <a:r>
              <a:rPr lang="en-AU" altLang="zh-TW" dirty="0" smtClean="0"/>
              <a:t>Direct mapped</a:t>
            </a:r>
          </a:p>
          <a:p>
            <a:pPr lvl="1"/>
            <a:r>
              <a:rPr lang="en-AU" altLang="zh-TW" dirty="0" smtClean="0"/>
              <a:t>D-cache: write-through or write-back decided by OS</a:t>
            </a:r>
          </a:p>
          <a:p>
            <a:pPr lvl="1"/>
            <a:r>
              <a:rPr lang="en-AU" altLang="zh-TW" dirty="0" smtClean="0"/>
              <a:t>One-entry write buffer</a:t>
            </a:r>
          </a:p>
          <a:p>
            <a:r>
              <a:rPr lang="en-AU" altLang="zh-TW" dirty="0" smtClean="0"/>
              <a:t>SPEC2000 miss rates</a:t>
            </a:r>
          </a:p>
          <a:p>
            <a:pPr lvl="1"/>
            <a:r>
              <a:rPr lang="en-AU" altLang="zh-TW" dirty="0" smtClean="0"/>
              <a:t>I-cache: 0.4%</a:t>
            </a:r>
          </a:p>
          <a:p>
            <a:pPr lvl="1"/>
            <a:r>
              <a:rPr lang="en-AU" altLang="zh-TW" dirty="0" smtClean="0"/>
              <a:t>D-cache: 11.4%</a:t>
            </a:r>
          </a:p>
          <a:p>
            <a:pPr lvl="1"/>
            <a:r>
              <a:rPr lang="en-AU" altLang="zh-TW" dirty="0" smtClean="0"/>
              <a:t>Weighted average: 3.2%</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51</a:t>
            </a:fld>
            <a:endParaRPr lang="zh-TW" altLang="zh-TW"/>
          </a:p>
        </p:txBody>
      </p:sp>
    </p:spTree>
    <p:extLst>
      <p:ext uri="{BB962C8B-B14F-4D97-AF65-F5344CB8AC3E}">
        <p14:creationId xmlns:p14="http://schemas.microsoft.com/office/powerpoint/2010/main" val="2050532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AU" altLang="zh-TW" smtClean="0">
                <a:ea typeface="新細明體" panose="02020500000000000000" pitchFamily="18" charset="-120"/>
              </a:rPr>
              <a:t>Example: Intrinsity FastMATH</a:t>
            </a:r>
          </a:p>
        </p:txBody>
      </p:sp>
      <p:pic>
        <p:nvPicPr>
          <p:cNvPr id="37892" name="Picture 4" descr="f05-09-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1052736"/>
            <a:ext cx="7975600"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投影片編號版面配置區 1"/>
          <p:cNvSpPr>
            <a:spLocks noGrp="1"/>
          </p:cNvSpPr>
          <p:nvPr>
            <p:ph type="sldNum" sz="quarter" idx="11"/>
          </p:nvPr>
        </p:nvSpPr>
        <p:spPr/>
        <p:txBody>
          <a:bodyPr/>
          <a:lstStyle/>
          <a:p>
            <a:fld id="{27E26518-2301-4288-8958-BDA5B1B754F8}" type="slidenum">
              <a:rPr lang="zh-TW" altLang="en-US" smtClean="0"/>
              <a:pPr/>
              <a:t>52</a:t>
            </a:fld>
            <a:endParaRPr lang="zh-TW" altLang="zh-TW"/>
          </a:p>
        </p:txBody>
      </p:sp>
      <p:sp>
        <p:nvSpPr>
          <p:cNvPr id="3" name="文字方塊 2"/>
          <p:cNvSpPr txBox="1"/>
          <p:nvPr/>
        </p:nvSpPr>
        <p:spPr>
          <a:xfrm>
            <a:off x="2411760" y="5661248"/>
            <a:ext cx="1229824" cy="461665"/>
          </a:xfrm>
          <a:prstGeom prst="rect">
            <a:avLst/>
          </a:prstGeom>
          <a:noFill/>
        </p:spPr>
        <p:txBody>
          <a:bodyPr wrap="none" rtlCol="0">
            <a:spAutoFit/>
          </a:bodyPr>
          <a:lstStyle/>
          <a:p>
            <a:pPr marL="0"/>
            <a:r>
              <a:rPr lang="en-US" altLang="zh-TW" dirty="0" smtClean="0">
                <a:latin typeface="+mn-lt"/>
              </a:rPr>
              <a:t>Fig. 5.12</a:t>
            </a:r>
            <a:endParaRPr lang="zh-TW" altLang="en-US" dirty="0">
              <a:latin typeface="+mn-lt"/>
            </a:endParaRPr>
          </a:p>
        </p:txBody>
      </p:sp>
    </p:spTree>
    <p:extLst>
      <p:ext uri="{BB962C8B-B14F-4D97-AF65-F5344CB8AC3E}">
        <p14:creationId xmlns:p14="http://schemas.microsoft.com/office/powerpoint/2010/main" val="19404076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84213" y="261938"/>
            <a:ext cx="8259762" cy="646112"/>
          </a:xfrm>
        </p:spPr>
        <p:txBody>
          <a:bodyPr/>
          <a:lstStyle/>
          <a:p>
            <a:r>
              <a:rPr lang="en-US" altLang="zh-TW" sz="3600" smtClean="0"/>
              <a:t>Software Optimization via Blocking</a:t>
            </a:r>
          </a:p>
        </p:txBody>
      </p:sp>
      <p:sp>
        <p:nvSpPr>
          <p:cNvPr id="3" name="Content Placeholder 2"/>
          <p:cNvSpPr>
            <a:spLocks noGrp="1"/>
          </p:cNvSpPr>
          <p:nvPr>
            <p:ph idx="1"/>
          </p:nvPr>
        </p:nvSpPr>
        <p:spPr/>
        <p:txBody>
          <a:bodyPr/>
          <a:lstStyle/>
          <a:p>
            <a:pPr>
              <a:defRPr/>
            </a:pPr>
            <a:r>
              <a:rPr lang="en-US" dirty="0" smtClean="0"/>
              <a:t>Goal:  maximize accesses to data before it is replaced</a:t>
            </a:r>
          </a:p>
          <a:p>
            <a:pPr>
              <a:defRPr/>
            </a:pPr>
            <a:r>
              <a:rPr lang="en-US" dirty="0" smtClean="0"/>
              <a:t>Consider inner loops of DGEMM:</a:t>
            </a:r>
          </a:p>
          <a:p>
            <a:pPr marL="0" indent="0">
              <a:buFont typeface="Wingdings" panose="05000000000000000000" pitchFamily="2" charset="2"/>
              <a:buNone/>
              <a:defRPr/>
            </a:pPr>
            <a:r>
              <a:rPr lang="en-US" sz="2400" b="1" dirty="0" smtClean="0">
                <a:latin typeface="Courier New" pitchFamily="49" charset="0"/>
                <a:cs typeface="Courier New" pitchFamily="49" charset="0"/>
              </a:rPr>
              <a:t>  for </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j = 0; j &lt; n; ++j</a:t>
            </a:r>
            <a:r>
              <a:rPr lang="en-US" sz="2400" b="1" dirty="0" smtClean="0">
                <a:latin typeface="Courier New" pitchFamily="49" charset="0"/>
                <a:cs typeface="Courier New" pitchFamily="49" charset="0"/>
              </a:rPr>
              <a:t>)  {</a:t>
            </a:r>
            <a:endParaRPr lang="en-US" sz="2400" b="1" dirty="0">
              <a:latin typeface="Courier New" pitchFamily="49" charset="0"/>
              <a:cs typeface="Courier New" pitchFamily="49" charset="0"/>
            </a:endParaRPr>
          </a:p>
          <a:p>
            <a:pPr marL="0" indent="0">
              <a:buFont typeface="Wingdings" panose="05000000000000000000" pitchFamily="2" charset="2"/>
              <a:buNone/>
              <a:defRPr/>
            </a:pPr>
            <a:r>
              <a:rPr lang="en-US" sz="2400" b="1" dirty="0" smtClean="0">
                <a:latin typeface="Courier New" pitchFamily="49" charset="0"/>
                <a:cs typeface="Courier New" pitchFamily="49" charset="0"/>
              </a:rPr>
              <a:t>    double </a:t>
            </a:r>
            <a:r>
              <a:rPr lang="en-US" sz="2400" b="1" dirty="0" err="1">
                <a:latin typeface="Courier New" pitchFamily="49" charset="0"/>
                <a:cs typeface="Courier New" pitchFamily="49" charset="0"/>
              </a:rPr>
              <a:t>cij</a:t>
            </a:r>
            <a:r>
              <a:rPr lang="en-US" sz="2400" b="1" dirty="0">
                <a:latin typeface="Courier New" pitchFamily="49" charset="0"/>
                <a:cs typeface="Courier New" pitchFamily="49" charset="0"/>
              </a:rPr>
              <a:t> = C[</a:t>
            </a:r>
            <a:r>
              <a:rPr lang="en-US" sz="2400" b="1" dirty="0" err="1">
                <a:latin typeface="Courier New" pitchFamily="49" charset="0"/>
                <a:cs typeface="Courier New" pitchFamily="49" charset="0"/>
              </a:rPr>
              <a:t>i+j</a:t>
            </a:r>
            <a:r>
              <a:rPr lang="en-US" sz="2400" b="1" dirty="0">
                <a:latin typeface="Courier New" pitchFamily="49" charset="0"/>
                <a:cs typeface="Courier New" pitchFamily="49" charset="0"/>
              </a:rPr>
              <a:t>*n</a:t>
            </a:r>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p>
            <a:pPr marL="0" indent="0">
              <a:buFont typeface="Wingdings" panose="05000000000000000000" pitchFamily="2" charset="2"/>
              <a:buNone/>
              <a:defRPr/>
            </a:pPr>
            <a:r>
              <a:rPr lang="en-US" sz="2400" b="1" dirty="0" smtClean="0">
                <a:latin typeface="Courier New" pitchFamily="49" charset="0"/>
                <a:cs typeface="Courier New" pitchFamily="49" charset="0"/>
              </a:rPr>
              <a:t>    for(</a:t>
            </a: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 </a:t>
            </a:r>
            <a:r>
              <a:rPr lang="en-US" sz="2400" b="1" dirty="0">
                <a:latin typeface="Courier New" pitchFamily="49" charset="0"/>
                <a:cs typeface="Courier New" pitchFamily="49" charset="0"/>
              </a:rPr>
              <a:t>k = 0; k &lt; n; k</a:t>
            </a:r>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p>
            <a:pPr marL="0" indent="0">
              <a:buFont typeface="Wingdings" panose="05000000000000000000" pitchFamily="2" charset="2"/>
              <a:buNone/>
              <a:defRPr/>
            </a:pPr>
            <a:r>
              <a:rPr lang="pt-BR" sz="2400" b="1" dirty="0" smtClean="0">
                <a:latin typeface="Courier New" pitchFamily="49" charset="0"/>
                <a:cs typeface="Courier New" pitchFamily="49" charset="0"/>
              </a:rPr>
              <a:t>      cij </a:t>
            </a:r>
            <a:r>
              <a:rPr lang="pt-BR" sz="2400" b="1" dirty="0">
                <a:latin typeface="Courier New" pitchFamily="49" charset="0"/>
                <a:cs typeface="Courier New" pitchFamily="49" charset="0"/>
              </a:rPr>
              <a:t>+= A[i+k*n] * B[k+j*n</a:t>
            </a:r>
            <a:r>
              <a:rPr lang="pt-BR"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p>
            <a:pPr marL="0" indent="0">
              <a:buFont typeface="Wingdings" panose="05000000000000000000" pitchFamily="2" charset="2"/>
              <a:buNone/>
              <a:defRPr/>
            </a:pPr>
            <a:r>
              <a:rPr lang="en-US" sz="2400" b="1" dirty="0" smtClean="0">
                <a:latin typeface="Courier New" pitchFamily="49" charset="0"/>
                <a:cs typeface="Courier New" pitchFamily="49" charset="0"/>
              </a:rPr>
              <a:t>    C[</a:t>
            </a:r>
            <a:r>
              <a:rPr lang="en-US" sz="2400" b="1" dirty="0" err="1" smtClean="0">
                <a:latin typeface="Courier New" pitchFamily="49" charset="0"/>
                <a:cs typeface="Courier New" pitchFamily="49" charset="0"/>
              </a:rPr>
              <a:t>i+j</a:t>
            </a:r>
            <a:r>
              <a:rPr lang="en-US" sz="2400" b="1" dirty="0" smtClean="0">
                <a:latin typeface="Courier New" pitchFamily="49" charset="0"/>
                <a:cs typeface="Courier New" pitchFamily="49" charset="0"/>
              </a:rPr>
              <a:t>*n</a:t>
            </a:r>
            <a:r>
              <a:rPr lang="en-US" sz="2400" b="1" dirty="0">
                <a:latin typeface="Courier New" pitchFamily="49" charset="0"/>
                <a:cs typeface="Courier New" pitchFamily="49" charset="0"/>
              </a:rPr>
              <a:t>] = </a:t>
            </a:r>
            <a:r>
              <a:rPr lang="en-US" sz="2400" b="1" dirty="0" err="1">
                <a:latin typeface="Courier New" pitchFamily="49" charset="0"/>
                <a:cs typeface="Courier New" pitchFamily="49" charset="0"/>
              </a:rPr>
              <a:t>cij</a:t>
            </a:r>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p>
            <a:pPr marL="0" indent="0">
              <a:buFont typeface="Wingdings" panose="05000000000000000000" pitchFamily="2" charset="2"/>
              <a:buNone/>
              <a:defRPr/>
            </a:pPr>
            <a:r>
              <a:rPr lang="en-US" sz="2400" b="1" dirty="0" smtClean="0">
                <a:latin typeface="Courier New" pitchFamily="49" charset="0"/>
                <a:cs typeface="Courier New" pitchFamily="49" charset="0"/>
              </a:rPr>
              <a:t>  }</a:t>
            </a:r>
            <a:endParaRPr lang="en-US" sz="2400" b="1" dirty="0">
              <a:latin typeface="Courier New" pitchFamily="49" charset="0"/>
              <a:cs typeface="Courier New" pitchFamily="49" charset="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02594" y="4041678"/>
            <a:ext cx="6117878" cy="1979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2483768" y="4020684"/>
            <a:ext cx="432048" cy="36004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1600" b="1" dirty="0" smtClean="0">
                <a:latin typeface="+mn-lt"/>
              </a:rPr>
              <a:t>C</a:t>
            </a:r>
            <a:endParaRPr lang="zh-TW" altLang="en-US" sz="1600" b="1" dirty="0">
              <a:latin typeface="+mn-lt"/>
            </a:endParaRPr>
          </a:p>
        </p:txBody>
      </p:sp>
      <p:sp>
        <p:nvSpPr>
          <p:cNvPr id="6" name="矩形 5"/>
          <p:cNvSpPr/>
          <p:nvPr/>
        </p:nvSpPr>
        <p:spPr bwMode="auto">
          <a:xfrm>
            <a:off x="4561136" y="4020684"/>
            <a:ext cx="432048" cy="36004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1600" b="1" dirty="0" smtClean="0">
                <a:latin typeface="+mn-lt"/>
              </a:rPr>
              <a:t>A</a:t>
            </a:r>
            <a:endParaRPr lang="zh-TW" altLang="en-US" sz="1600" b="1" dirty="0">
              <a:latin typeface="+mn-lt"/>
            </a:endParaRPr>
          </a:p>
        </p:txBody>
      </p:sp>
      <p:sp>
        <p:nvSpPr>
          <p:cNvPr id="7" name="矩形 6"/>
          <p:cNvSpPr/>
          <p:nvPr/>
        </p:nvSpPr>
        <p:spPr bwMode="auto">
          <a:xfrm>
            <a:off x="6732240" y="4020684"/>
            <a:ext cx="432048" cy="36004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1600" b="1" dirty="0" smtClean="0">
                <a:latin typeface="+mn-lt"/>
              </a:rPr>
              <a:t>B</a:t>
            </a:r>
            <a:endParaRPr lang="zh-TW" altLang="en-US" sz="1600" b="1" dirty="0">
              <a:latin typeface="+mn-lt"/>
            </a:endParaRPr>
          </a:p>
        </p:txBody>
      </p:sp>
      <p:sp>
        <p:nvSpPr>
          <p:cNvPr id="5" name="橢圓 4"/>
          <p:cNvSpPr/>
          <p:nvPr/>
        </p:nvSpPr>
        <p:spPr bwMode="auto">
          <a:xfrm>
            <a:off x="3707904" y="4653136"/>
            <a:ext cx="360040" cy="360040"/>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9" name="直線單箭頭接點 8"/>
          <p:cNvCxnSpPr/>
          <p:nvPr/>
        </p:nvCxnSpPr>
        <p:spPr bwMode="auto">
          <a:xfrm>
            <a:off x="4993184" y="4725144"/>
            <a:ext cx="1656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rot="5400000">
            <a:off x="7308392" y="5229288"/>
            <a:ext cx="1584000" cy="0"/>
          </a:xfrm>
          <a:prstGeom prst="straightConnector1">
            <a:avLst/>
          </a:prstGeom>
          <a:solidFill>
            <a:schemeClr val="accent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a:off x="4993184" y="4810572"/>
            <a:ext cx="1656000" cy="0"/>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 name="直線單箭頭接點 12"/>
          <p:cNvCxnSpPr/>
          <p:nvPr/>
        </p:nvCxnSpPr>
        <p:spPr bwMode="auto">
          <a:xfrm rot="5400000">
            <a:off x="7596423" y="5229112"/>
            <a:ext cx="1584000" cy="0"/>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4" name="橢圓 13"/>
          <p:cNvSpPr/>
          <p:nvPr/>
        </p:nvSpPr>
        <p:spPr bwMode="auto">
          <a:xfrm>
            <a:off x="3995936" y="4653136"/>
            <a:ext cx="360040" cy="360040"/>
          </a:xfrm>
          <a:prstGeom prst="ellipse">
            <a:avLst/>
          </a:prstGeom>
          <a:noFill/>
          <a:ln w="38100" cap="flat" cmpd="sng" algn="ctr">
            <a:solidFill>
              <a:srgbClr val="0000FF"/>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15" name="直線單箭頭接點 14"/>
          <p:cNvCxnSpPr/>
          <p:nvPr/>
        </p:nvCxnSpPr>
        <p:spPr bwMode="auto">
          <a:xfrm>
            <a:off x="4993184" y="4896000"/>
            <a:ext cx="1656000"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直線單箭頭接點 15"/>
          <p:cNvCxnSpPr/>
          <p:nvPr/>
        </p:nvCxnSpPr>
        <p:spPr bwMode="auto">
          <a:xfrm rot="5400000">
            <a:off x="7884456" y="5229112"/>
            <a:ext cx="1584000"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7" name="橢圓 16"/>
          <p:cNvSpPr/>
          <p:nvPr/>
        </p:nvSpPr>
        <p:spPr bwMode="auto">
          <a:xfrm>
            <a:off x="4283968" y="4653136"/>
            <a:ext cx="360040" cy="360040"/>
          </a:xfrm>
          <a:prstGeom prst="ellipse">
            <a:avLst/>
          </a:prstGeom>
          <a:no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0" name="直線圖說文字 1 9"/>
          <p:cNvSpPr/>
          <p:nvPr/>
        </p:nvSpPr>
        <p:spPr bwMode="auto">
          <a:xfrm>
            <a:off x="6732240" y="2492896"/>
            <a:ext cx="1944216" cy="1008112"/>
          </a:xfrm>
          <a:prstGeom prst="borderCallout1">
            <a:avLst>
              <a:gd name="adj1" fmla="val 97005"/>
              <a:gd name="adj2" fmla="val 1811"/>
              <a:gd name="adj3" fmla="val 206761"/>
              <a:gd name="adj4" fmla="val -41100"/>
            </a:avLst>
          </a:prstGeom>
          <a:solidFill>
            <a:srgbClr val="FFFF00"/>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smtClean="0">
                <a:latin typeface="+mn-lt"/>
              </a:rPr>
              <a:t>Cache misses if k is large</a:t>
            </a:r>
            <a:endParaRPr lang="zh-TW" altLang="en-US" i="1" dirty="0">
              <a:latin typeface="+mn-lt"/>
            </a:endParaRPr>
          </a:p>
        </p:txBody>
      </p:sp>
      <p:sp>
        <p:nvSpPr>
          <p:cNvPr id="8" name="投影片編號版面配置區 7"/>
          <p:cNvSpPr>
            <a:spLocks noGrp="1"/>
          </p:cNvSpPr>
          <p:nvPr>
            <p:ph type="sldNum" sz="quarter" idx="11"/>
          </p:nvPr>
        </p:nvSpPr>
        <p:spPr/>
        <p:txBody>
          <a:bodyPr/>
          <a:lstStyle/>
          <a:p>
            <a:fld id="{0EF8A0A4-1A2F-4B89-B3C7-02C31CE3A532}" type="slidenum">
              <a:rPr lang="zh-TW" altLang="en-US" smtClean="0"/>
              <a:pPr/>
              <a:t>53</a:t>
            </a:fld>
            <a:endParaRPr lang="zh-TW" altLang="zh-TW"/>
          </a:p>
        </p:txBody>
      </p:sp>
      <p:sp>
        <p:nvSpPr>
          <p:cNvPr id="18" name="文字方塊 17"/>
          <p:cNvSpPr txBox="1"/>
          <p:nvPr/>
        </p:nvSpPr>
        <p:spPr>
          <a:xfrm>
            <a:off x="684213" y="5661248"/>
            <a:ext cx="1229824" cy="461665"/>
          </a:xfrm>
          <a:prstGeom prst="rect">
            <a:avLst/>
          </a:prstGeom>
          <a:noFill/>
        </p:spPr>
        <p:txBody>
          <a:bodyPr wrap="none" rtlCol="0">
            <a:spAutoFit/>
          </a:bodyPr>
          <a:lstStyle/>
          <a:p>
            <a:pPr marL="0"/>
            <a:r>
              <a:rPr lang="en-US" altLang="zh-TW" dirty="0" smtClean="0">
                <a:latin typeface="+mn-lt"/>
              </a:rPr>
              <a:t>Fig. 5.20</a:t>
            </a:r>
            <a:endParaRPr lang="zh-TW" altLang="en-US" dirty="0">
              <a:latin typeface="+mn-lt"/>
            </a:endParaRPr>
          </a:p>
        </p:txBody>
      </p:sp>
    </p:spTree>
    <p:extLst>
      <p:ext uri="{BB962C8B-B14F-4D97-AF65-F5344CB8AC3E}">
        <p14:creationId xmlns:p14="http://schemas.microsoft.com/office/powerpoint/2010/main" val="236937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heel(1)">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par>
                          <p:cTn id="25" fill="hold">
                            <p:stCondLst>
                              <p:cond delay="1000"/>
                            </p:stCondLst>
                            <p:childTnLst>
                              <p:par>
                                <p:cTn id="26" presetID="21" presetClass="entr" presetSubtype="1"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heel(1)">
                                      <p:cBhvr>
                                        <p:cTn id="28" dur="2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up)">
                                      <p:cBhvr>
                                        <p:cTn id="37" dur="500"/>
                                        <p:tgtEl>
                                          <p:spTgt spid="16"/>
                                        </p:tgtEl>
                                      </p:cBhvr>
                                    </p:animEffect>
                                  </p:childTnLst>
                                </p:cTn>
                              </p:par>
                            </p:childTnLst>
                          </p:cTn>
                        </p:par>
                        <p:par>
                          <p:cTn id="38" fill="hold">
                            <p:stCondLst>
                              <p:cond delay="1000"/>
                            </p:stCondLst>
                            <p:childTnLst>
                              <p:par>
                                <p:cTn id="39" presetID="21" presetClass="entr" presetSubtype="1"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heel(1)">
                                      <p:cBhvr>
                                        <p:cTn id="41" dur="20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additive="base">
                                        <p:cTn id="46" dur="500" fill="hold"/>
                                        <p:tgtEl>
                                          <p:spTgt spid="10"/>
                                        </p:tgtEl>
                                        <p:attrNameLst>
                                          <p:attrName>ppt_x</p:attrName>
                                        </p:attrNameLst>
                                      </p:cBhvr>
                                      <p:tavLst>
                                        <p:tav tm="0">
                                          <p:val>
                                            <p:strVal val="1+#ppt_w/2"/>
                                          </p:val>
                                        </p:tav>
                                        <p:tav tm="100000">
                                          <p:val>
                                            <p:strVal val="#ppt_x"/>
                                          </p:val>
                                        </p:tav>
                                      </p:tavLst>
                                    </p:anim>
                                    <p:anim calcmode="lin" valueType="num">
                                      <p:cBhvr additive="base">
                                        <p:cTn id="47"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4" grpId="0" animBg="1"/>
      <p:bldP spid="17" grpId="0" animBg="1"/>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zh-TW" smtClean="0"/>
              <a:t>Cache Blocked DGEMM</a:t>
            </a:r>
          </a:p>
        </p:txBody>
      </p:sp>
      <p:sp>
        <p:nvSpPr>
          <p:cNvPr id="59395" name="Content Placeholder 2"/>
          <p:cNvSpPr>
            <a:spLocks noGrp="1"/>
          </p:cNvSpPr>
          <p:nvPr>
            <p:ph idx="1"/>
          </p:nvPr>
        </p:nvSpPr>
        <p:spPr/>
        <p:txBody>
          <a:bodyPr/>
          <a:lstStyle/>
          <a:p>
            <a:pPr marL="0" indent="0">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void </a:t>
            </a:r>
            <a:r>
              <a:rPr lang="en-US" altLang="zh-TW" sz="1800" b="1" dirty="0" err="1" smtClean="0">
                <a:latin typeface="Courier New" panose="02070309020205020404" pitchFamily="49" charset="0"/>
                <a:cs typeface="Courier New" panose="02070309020205020404" pitchFamily="49" charset="0"/>
              </a:rPr>
              <a:t>do_block</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int</a:t>
            </a:r>
            <a:r>
              <a:rPr lang="en-US" altLang="zh-TW" sz="1800" b="1" dirty="0" smtClean="0">
                <a:latin typeface="Courier New" panose="02070309020205020404" pitchFamily="49" charset="0"/>
                <a:cs typeface="Courier New" panose="02070309020205020404" pitchFamily="49" charset="0"/>
              </a:rPr>
              <a:t> n, </a:t>
            </a:r>
            <a:r>
              <a:rPr lang="en-US" altLang="zh-TW" sz="1800" b="1" dirty="0" err="1" smtClean="0">
                <a:latin typeface="Courier New" panose="02070309020205020404" pitchFamily="49" charset="0"/>
                <a:cs typeface="Courier New" panose="02070309020205020404" pitchFamily="49" charset="0"/>
              </a:rPr>
              <a:t>int</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si</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int</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sj</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int</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sk</a:t>
            </a:r>
            <a:r>
              <a:rPr lang="en-US" altLang="zh-TW" sz="1800" b="1" dirty="0" smtClean="0">
                <a:latin typeface="Courier New" panose="02070309020205020404" pitchFamily="49" charset="0"/>
                <a:cs typeface="Courier New" panose="02070309020205020404" pitchFamily="49" charset="0"/>
              </a:rPr>
              <a:t>, double *A, </a:t>
            </a:r>
          </a:p>
          <a:p>
            <a:pPr marL="0" indent="0">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                 double *B, double *C) {</a:t>
            </a:r>
          </a:p>
          <a:p>
            <a:pPr marL="0" indent="0">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 for (</a:t>
            </a:r>
            <a:r>
              <a:rPr lang="en-US" altLang="zh-TW" sz="1800" b="1" dirty="0" err="1" smtClean="0">
                <a:latin typeface="Courier New" panose="02070309020205020404" pitchFamily="49" charset="0"/>
                <a:cs typeface="Courier New" panose="02070309020205020404" pitchFamily="49" charset="0"/>
              </a:rPr>
              <a:t>int</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i</a:t>
            </a:r>
            <a:r>
              <a:rPr lang="en-US" altLang="zh-TW" sz="1800" b="1" dirty="0" smtClean="0">
                <a:latin typeface="Courier New" panose="02070309020205020404" pitchFamily="49" charset="0"/>
                <a:cs typeface="Courier New" panose="02070309020205020404" pitchFamily="49" charset="0"/>
              </a:rPr>
              <a:t> = </a:t>
            </a:r>
            <a:r>
              <a:rPr lang="en-US" altLang="zh-TW" sz="1800" b="1" dirty="0" err="1" smtClean="0">
                <a:latin typeface="Courier New" panose="02070309020205020404" pitchFamily="49" charset="0"/>
                <a:cs typeface="Courier New" panose="02070309020205020404" pitchFamily="49" charset="0"/>
              </a:rPr>
              <a:t>si</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i</a:t>
            </a:r>
            <a:r>
              <a:rPr lang="en-US" altLang="zh-TW" sz="1800" b="1" dirty="0" smtClean="0">
                <a:latin typeface="Courier New" panose="02070309020205020404" pitchFamily="49" charset="0"/>
                <a:cs typeface="Courier New" panose="02070309020205020404" pitchFamily="49" charset="0"/>
              </a:rPr>
              <a:t> &lt; </a:t>
            </a:r>
            <a:r>
              <a:rPr lang="en-US" altLang="zh-TW" sz="1800" b="1" dirty="0" err="1" smtClean="0">
                <a:latin typeface="Courier New" panose="02070309020205020404" pitchFamily="49" charset="0"/>
                <a:cs typeface="Courier New" panose="02070309020205020404" pitchFamily="49" charset="0"/>
              </a:rPr>
              <a:t>si+BLOCKSIZE</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i</a:t>
            </a:r>
            <a:r>
              <a:rPr lang="en-US" altLang="zh-TW" sz="1800" b="1" dirty="0" smtClean="0">
                <a:latin typeface="Courier New" panose="02070309020205020404" pitchFamily="49" charset="0"/>
                <a:cs typeface="Courier New" panose="02070309020205020404" pitchFamily="49" charset="0"/>
              </a:rPr>
              <a:t>)</a:t>
            </a:r>
          </a:p>
          <a:p>
            <a:pPr marL="0" indent="0">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  for (</a:t>
            </a:r>
            <a:r>
              <a:rPr lang="en-US" altLang="zh-TW" sz="1800" b="1" dirty="0" err="1" smtClean="0">
                <a:latin typeface="Courier New" panose="02070309020205020404" pitchFamily="49" charset="0"/>
                <a:cs typeface="Courier New" panose="02070309020205020404" pitchFamily="49" charset="0"/>
              </a:rPr>
              <a:t>int</a:t>
            </a:r>
            <a:r>
              <a:rPr lang="en-US" altLang="zh-TW" sz="1800" b="1" dirty="0" smtClean="0">
                <a:latin typeface="Courier New" panose="02070309020205020404" pitchFamily="49" charset="0"/>
                <a:cs typeface="Courier New" panose="02070309020205020404" pitchFamily="49" charset="0"/>
              </a:rPr>
              <a:t> j = </a:t>
            </a:r>
            <a:r>
              <a:rPr lang="en-US" altLang="zh-TW" sz="1800" b="1" dirty="0" err="1" smtClean="0">
                <a:latin typeface="Courier New" panose="02070309020205020404" pitchFamily="49" charset="0"/>
                <a:cs typeface="Courier New" panose="02070309020205020404" pitchFamily="49" charset="0"/>
              </a:rPr>
              <a:t>sj</a:t>
            </a:r>
            <a:r>
              <a:rPr lang="en-US" altLang="zh-TW" sz="1800" b="1" dirty="0" smtClean="0">
                <a:latin typeface="Courier New" panose="02070309020205020404" pitchFamily="49" charset="0"/>
                <a:cs typeface="Courier New" panose="02070309020205020404" pitchFamily="49" charset="0"/>
              </a:rPr>
              <a:t>; j &lt; </a:t>
            </a:r>
            <a:r>
              <a:rPr lang="en-US" altLang="zh-TW" sz="1800" b="1" dirty="0" err="1" smtClean="0">
                <a:latin typeface="Courier New" panose="02070309020205020404" pitchFamily="49" charset="0"/>
                <a:cs typeface="Courier New" panose="02070309020205020404" pitchFamily="49" charset="0"/>
              </a:rPr>
              <a:t>sj+BLOCKSIZE</a:t>
            </a:r>
            <a:r>
              <a:rPr lang="en-US" altLang="zh-TW" sz="1800" b="1" dirty="0" smtClean="0">
                <a:latin typeface="Courier New" panose="02070309020205020404" pitchFamily="49" charset="0"/>
                <a:cs typeface="Courier New" panose="02070309020205020404" pitchFamily="49" charset="0"/>
              </a:rPr>
              <a:t>; ++j) {</a:t>
            </a:r>
          </a:p>
          <a:p>
            <a:pPr marL="0" indent="0">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   double </a:t>
            </a:r>
            <a:r>
              <a:rPr lang="en-US" altLang="zh-TW" sz="1800" b="1" dirty="0" err="1" smtClean="0">
                <a:latin typeface="Courier New" panose="02070309020205020404" pitchFamily="49" charset="0"/>
                <a:cs typeface="Courier New" panose="02070309020205020404" pitchFamily="49" charset="0"/>
              </a:rPr>
              <a:t>cij</a:t>
            </a:r>
            <a:r>
              <a:rPr lang="en-US" altLang="zh-TW" sz="1800" b="1" dirty="0" smtClean="0">
                <a:latin typeface="Courier New" panose="02070309020205020404" pitchFamily="49" charset="0"/>
                <a:cs typeface="Courier New" panose="02070309020205020404" pitchFamily="49" charset="0"/>
              </a:rPr>
              <a:t> = C[</a:t>
            </a:r>
            <a:r>
              <a:rPr lang="en-US" altLang="zh-TW" sz="1800" b="1" dirty="0" err="1" smtClean="0">
                <a:latin typeface="Courier New" panose="02070309020205020404" pitchFamily="49" charset="0"/>
                <a:cs typeface="Courier New" panose="02070309020205020404" pitchFamily="49" charset="0"/>
              </a:rPr>
              <a:t>i+j</a:t>
            </a:r>
            <a:r>
              <a:rPr lang="en-US" altLang="zh-TW" sz="1800" b="1" dirty="0" smtClean="0">
                <a:latin typeface="Courier New" panose="02070309020205020404" pitchFamily="49" charset="0"/>
                <a:cs typeface="Courier New" panose="02070309020205020404" pitchFamily="49" charset="0"/>
              </a:rPr>
              <a:t>*n];        /* </a:t>
            </a:r>
            <a:r>
              <a:rPr lang="en-US" altLang="zh-TW" sz="1800" b="1" dirty="0" err="1" smtClean="0">
                <a:latin typeface="Courier New" panose="02070309020205020404" pitchFamily="49" charset="0"/>
                <a:cs typeface="Courier New" panose="02070309020205020404" pitchFamily="49" charset="0"/>
              </a:rPr>
              <a:t>cij</a:t>
            </a:r>
            <a:r>
              <a:rPr lang="en-US" altLang="zh-TW" sz="1800" b="1" dirty="0" smtClean="0">
                <a:latin typeface="Courier New" panose="02070309020205020404" pitchFamily="49" charset="0"/>
                <a:cs typeface="Courier New" panose="02070309020205020404" pitchFamily="49" charset="0"/>
              </a:rPr>
              <a:t> = C[</a:t>
            </a:r>
            <a:r>
              <a:rPr lang="en-US" altLang="zh-TW" sz="1800" b="1" dirty="0" err="1" smtClean="0">
                <a:latin typeface="Courier New" panose="02070309020205020404" pitchFamily="49" charset="0"/>
                <a:cs typeface="Courier New" panose="02070309020205020404" pitchFamily="49" charset="0"/>
              </a:rPr>
              <a:t>i</a:t>
            </a:r>
            <a:r>
              <a:rPr lang="en-US" altLang="zh-TW" sz="1800" b="1" dirty="0" smtClean="0">
                <a:latin typeface="Courier New" panose="02070309020205020404" pitchFamily="49" charset="0"/>
                <a:cs typeface="Courier New" panose="02070309020205020404" pitchFamily="49" charset="0"/>
              </a:rPr>
              <a:t>][j] */</a:t>
            </a:r>
          </a:p>
          <a:p>
            <a:pPr marL="0" indent="0">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   for( </a:t>
            </a:r>
            <a:r>
              <a:rPr lang="en-US" altLang="zh-TW" sz="1800" b="1" dirty="0" err="1" smtClean="0">
                <a:latin typeface="Courier New" panose="02070309020205020404" pitchFamily="49" charset="0"/>
                <a:cs typeface="Courier New" panose="02070309020205020404" pitchFamily="49" charset="0"/>
              </a:rPr>
              <a:t>int</a:t>
            </a:r>
            <a:r>
              <a:rPr lang="en-US" altLang="zh-TW" sz="1800" b="1" dirty="0" smtClean="0">
                <a:latin typeface="Courier New" panose="02070309020205020404" pitchFamily="49" charset="0"/>
                <a:cs typeface="Courier New" panose="02070309020205020404" pitchFamily="49" charset="0"/>
              </a:rPr>
              <a:t> k = </a:t>
            </a:r>
            <a:r>
              <a:rPr lang="en-US" altLang="zh-TW" sz="1800" b="1" dirty="0" err="1" smtClean="0">
                <a:latin typeface="Courier New" panose="02070309020205020404" pitchFamily="49" charset="0"/>
                <a:cs typeface="Courier New" panose="02070309020205020404" pitchFamily="49" charset="0"/>
              </a:rPr>
              <a:t>sk</a:t>
            </a:r>
            <a:r>
              <a:rPr lang="en-US" altLang="zh-TW" sz="1800" b="1" dirty="0" smtClean="0">
                <a:latin typeface="Courier New" panose="02070309020205020404" pitchFamily="49" charset="0"/>
                <a:cs typeface="Courier New" panose="02070309020205020404" pitchFamily="49" charset="0"/>
              </a:rPr>
              <a:t>; k &lt; </a:t>
            </a:r>
            <a:r>
              <a:rPr lang="en-US" altLang="zh-TW" sz="1800" b="1" dirty="0" err="1" smtClean="0">
                <a:latin typeface="Courier New" panose="02070309020205020404" pitchFamily="49" charset="0"/>
                <a:cs typeface="Courier New" panose="02070309020205020404" pitchFamily="49" charset="0"/>
              </a:rPr>
              <a:t>sk+BLOCKSIZE</a:t>
            </a:r>
            <a:r>
              <a:rPr lang="en-US" altLang="zh-TW" sz="1800" b="1" dirty="0" smtClean="0">
                <a:latin typeface="Courier New" panose="02070309020205020404" pitchFamily="49" charset="0"/>
                <a:cs typeface="Courier New" panose="02070309020205020404" pitchFamily="49" charset="0"/>
              </a:rPr>
              <a:t>; k++ )</a:t>
            </a:r>
          </a:p>
          <a:p>
            <a:pPr marL="0" indent="0">
              <a:buFont typeface="Wingdings" panose="05000000000000000000" pitchFamily="2" charset="2"/>
              <a:buNone/>
            </a:pPr>
            <a:r>
              <a:rPr lang="pt-BR" altLang="zh-TW" sz="1800" b="1" dirty="0" smtClean="0">
                <a:latin typeface="Courier New" panose="02070309020205020404" pitchFamily="49" charset="0"/>
                <a:cs typeface="Courier New" panose="02070309020205020404" pitchFamily="49" charset="0"/>
              </a:rPr>
              <a:t>     cij += A[i+k*n] * B[k+j*n]; /* cij+=A[i][k]*B[k][j] */</a:t>
            </a:r>
          </a:p>
          <a:p>
            <a:pPr marL="0" indent="0">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   C[</a:t>
            </a:r>
            <a:r>
              <a:rPr lang="en-US" altLang="zh-TW" sz="1800" b="1" dirty="0" err="1" smtClean="0">
                <a:latin typeface="Courier New" panose="02070309020205020404" pitchFamily="49" charset="0"/>
                <a:cs typeface="Courier New" panose="02070309020205020404" pitchFamily="49" charset="0"/>
              </a:rPr>
              <a:t>i+j</a:t>
            </a:r>
            <a:r>
              <a:rPr lang="en-US" altLang="zh-TW" sz="1800" b="1" dirty="0" smtClean="0">
                <a:latin typeface="Courier New" panose="02070309020205020404" pitchFamily="49" charset="0"/>
                <a:cs typeface="Courier New" panose="02070309020205020404" pitchFamily="49" charset="0"/>
              </a:rPr>
              <a:t>*n] = </a:t>
            </a:r>
            <a:r>
              <a:rPr lang="en-US" altLang="zh-TW" sz="1800" b="1" dirty="0" err="1" smtClean="0">
                <a:latin typeface="Courier New" panose="02070309020205020404" pitchFamily="49" charset="0"/>
                <a:cs typeface="Courier New" panose="02070309020205020404" pitchFamily="49" charset="0"/>
              </a:rPr>
              <a:t>cij</a:t>
            </a:r>
            <a:r>
              <a:rPr lang="en-US" altLang="zh-TW" sz="1800" b="1" dirty="0" smtClean="0">
                <a:latin typeface="Courier New" panose="02070309020205020404" pitchFamily="49" charset="0"/>
                <a:cs typeface="Courier New" panose="02070309020205020404" pitchFamily="49" charset="0"/>
              </a:rPr>
              <a:t>;               /* C[</a:t>
            </a:r>
            <a:r>
              <a:rPr lang="en-US" altLang="zh-TW" sz="1800" b="1" dirty="0" err="1" smtClean="0">
                <a:latin typeface="Courier New" panose="02070309020205020404" pitchFamily="49" charset="0"/>
                <a:cs typeface="Courier New" panose="02070309020205020404" pitchFamily="49" charset="0"/>
              </a:rPr>
              <a:t>i</a:t>
            </a:r>
            <a:r>
              <a:rPr lang="en-US" altLang="zh-TW" sz="1800" b="1" dirty="0" smtClean="0">
                <a:latin typeface="Courier New" panose="02070309020205020404" pitchFamily="49" charset="0"/>
                <a:cs typeface="Courier New" panose="02070309020205020404" pitchFamily="49" charset="0"/>
              </a:rPr>
              <a:t>][j] = </a:t>
            </a:r>
            <a:r>
              <a:rPr lang="en-US" altLang="zh-TW" sz="1800" b="1" dirty="0" err="1" smtClean="0">
                <a:latin typeface="Courier New" panose="02070309020205020404" pitchFamily="49" charset="0"/>
                <a:cs typeface="Courier New" panose="02070309020205020404" pitchFamily="49" charset="0"/>
              </a:rPr>
              <a:t>cij</a:t>
            </a:r>
            <a:r>
              <a:rPr lang="en-US" altLang="zh-TW" sz="1800" b="1" dirty="0" smtClean="0">
                <a:latin typeface="Courier New" panose="02070309020205020404" pitchFamily="49" charset="0"/>
                <a:cs typeface="Courier New" panose="02070309020205020404" pitchFamily="49" charset="0"/>
              </a:rPr>
              <a:t> */</a:t>
            </a:r>
          </a:p>
          <a:p>
            <a:pPr marL="0" indent="0">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  }</a:t>
            </a:r>
          </a:p>
          <a:p>
            <a:pPr marL="0" indent="0">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 }</a:t>
            </a:r>
          </a:p>
          <a:p>
            <a:pPr marL="0" indent="0">
              <a:buFont typeface="Wingdings" panose="05000000000000000000" pitchFamily="2" charset="2"/>
              <a:buNone/>
            </a:pPr>
            <a:r>
              <a:rPr lang="fr-FR" altLang="zh-TW" sz="1800" b="1" dirty="0" smtClean="0">
                <a:latin typeface="Courier New" panose="02070309020205020404" pitchFamily="49" charset="0"/>
                <a:cs typeface="Courier New" panose="02070309020205020404" pitchFamily="49" charset="0"/>
              </a:rPr>
              <a:t>void dgemm (int n, double* A, double* B, double* C) </a:t>
            </a:r>
            <a:r>
              <a:rPr lang="en-US" altLang="zh-TW" sz="1800" b="1" dirty="0" smtClean="0">
                <a:latin typeface="Courier New" panose="02070309020205020404" pitchFamily="49" charset="0"/>
                <a:cs typeface="Courier New" panose="02070309020205020404" pitchFamily="49" charset="0"/>
              </a:rPr>
              <a:t>{</a:t>
            </a:r>
          </a:p>
          <a:p>
            <a:pPr marL="0" indent="0">
              <a:buFont typeface="Wingdings" panose="05000000000000000000" pitchFamily="2" charset="2"/>
              <a:buNone/>
            </a:pPr>
            <a:r>
              <a:rPr lang="sv-SE" altLang="zh-TW" sz="1800" b="1" dirty="0" smtClean="0">
                <a:latin typeface="Courier New" panose="02070309020205020404" pitchFamily="49" charset="0"/>
                <a:cs typeface="Courier New" panose="02070309020205020404" pitchFamily="49" charset="0"/>
              </a:rPr>
              <a:t> for ( int sj = 0; sj &lt; n; sj += BLOCKSIZE )</a:t>
            </a:r>
          </a:p>
          <a:p>
            <a:pPr marL="0" indent="0">
              <a:buFont typeface="Wingdings" panose="05000000000000000000" pitchFamily="2" charset="2"/>
              <a:buNone/>
            </a:pPr>
            <a:r>
              <a:rPr lang="it-IT" altLang="zh-TW" sz="1800" b="1" dirty="0" smtClean="0">
                <a:latin typeface="Courier New" panose="02070309020205020404" pitchFamily="49" charset="0"/>
                <a:cs typeface="Courier New" panose="02070309020205020404" pitchFamily="49" charset="0"/>
              </a:rPr>
              <a:t>  for ( int si = 0; si &lt; n; si += BLOCKSIZE )</a:t>
            </a:r>
          </a:p>
          <a:p>
            <a:pPr marL="0" indent="0">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   for ( </a:t>
            </a:r>
            <a:r>
              <a:rPr lang="en-US" altLang="zh-TW" sz="1800" b="1" dirty="0" err="1" smtClean="0">
                <a:latin typeface="Courier New" panose="02070309020205020404" pitchFamily="49" charset="0"/>
                <a:cs typeface="Courier New" panose="02070309020205020404" pitchFamily="49" charset="0"/>
              </a:rPr>
              <a:t>int</a:t>
            </a:r>
            <a:r>
              <a:rPr lang="en-US" altLang="zh-TW" sz="1800" b="1" dirty="0" smtClean="0">
                <a:latin typeface="Courier New" panose="02070309020205020404" pitchFamily="49" charset="0"/>
                <a:cs typeface="Courier New" panose="02070309020205020404" pitchFamily="49" charset="0"/>
              </a:rPr>
              <a:t> </a:t>
            </a:r>
            <a:r>
              <a:rPr lang="en-US" altLang="zh-TW" sz="1800" b="1" dirty="0" err="1" smtClean="0">
                <a:latin typeface="Courier New" panose="02070309020205020404" pitchFamily="49" charset="0"/>
                <a:cs typeface="Courier New" panose="02070309020205020404" pitchFamily="49" charset="0"/>
              </a:rPr>
              <a:t>sk</a:t>
            </a:r>
            <a:r>
              <a:rPr lang="en-US" altLang="zh-TW" sz="1800" b="1" dirty="0" smtClean="0">
                <a:latin typeface="Courier New" panose="02070309020205020404" pitchFamily="49" charset="0"/>
                <a:cs typeface="Courier New" panose="02070309020205020404" pitchFamily="49" charset="0"/>
              </a:rPr>
              <a:t> = 0; </a:t>
            </a:r>
            <a:r>
              <a:rPr lang="en-US" altLang="zh-TW" sz="1800" b="1" dirty="0" err="1" smtClean="0">
                <a:latin typeface="Courier New" panose="02070309020205020404" pitchFamily="49" charset="0"/>
                <a:cs typeface="Courier New" panose="02070309020205020404" pitchFamily="49" charset="0"/>
              </a:rPr>
              <a:t>sk</a:t>
            </a:r>
            <a:r>
              <a:rPr lang="en-US" altLang="zh-TW" sz="1800" b="1" dirty="0" smtClean="0">
                <a:latin typeface="Courier New" panose="02070309020205020404" pitchFamily="49" charset="0"/>
                <a:cs typeface="Courier New" panose="02070309020205020404" pitchFamily="49" charset="0"/>
              </a:rPr>
              <a:t> &lt; n; </a:t>
            </a:r>
            <a:r>
              <a:rPr lang="en-US" altLang="zh-TW" sz="1800" b="1" dirty="0" err="1" smtClean="0">
                <a:latin typeface="Courier New" panose="02070309020205020404" pitchFamily="49" charset="0"/>
                <a:cs typeface="Courier New" panose="02070309020205020404" pitchFamily="49" charset="0"/>
              </a:rPr>
              <a:t>sk</a:t>
            </a:r>
            <a:r>
              <a:rPr lang="en-US" altLang="zh-TW" sz="1800" b="1" dirty="0" smtClean="0">
                <a:latin typeface="Courier New" panose="02070309020205020404" pitchFamily="49" charset="0"/>
                <a:cs typeface="Courier New" panose="02070309020205020404" pitchFamily="49" charset="0"/>
              </a:rPr>
              <a:t> += BLOCKSIZE )</a:t>
            </a:r>
          </a:p>
          <a:p>
            <a:pPr marL="0" indent="0">
              <a:buFont typeface="Wingdings" panose="05000000000000000000" pitchFamily="2" charset="2"/>
              <a:buNone/>
            </a:pPr>
            <a:r>
              <a:rPr lang="pt-BR" altLang="zh-TW" sz="1800" b="1" dirty="0" smtClean="0">
                <a:latin typeface="Courier New" panose="02070309020205020404" pitchFamily="49" charset="0"/>
                <a:cs typeface="Courier New" panose="02070309020205020404" pitchFamily="49" charset="0"/>
              </a:rPr>
              <a:t>    do_block(n, si, sj, sk, A, B, C);</a:t>
            </a:r>
          </a:p>
          <a:p>
            <a:pPr marL="0" indent="0">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54</a:t>
            </a:fld>
            <a:endParaRPr lang="zh-TW" altLang="zh-TW"/>
          </a:p>
        </p:txBody>
      </p:sp>
    </p:spTree>
    <p:extLst>
      <p:ext uri="{BB962C8B-B14F-4D97-AF65-F5344CB8AC3E}">
        <p14:creationId xmlns:p14="http://schemas.microsoft.com/office/powerpoint/2010/main" val="57527771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84213" y="200025"/>
            <a:ext cx="8259762" cy="708025"/>
          </a:xfrm>
        </p:spPr>
        <p:txBody>
          <a:bodyPr/>
          <a:lstStyle/>
          <a:p>
            <a:r>
              <a:rPr lang="en-US" altLang="zh-TW" sz="4000" smtClean="0"/>
              <a:t>Blocked DGEMM Access Pattern</a:t>
            </a:r>
          </a:p>
        </p:txBody>
      </p:sp>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913" y="1100609"/>
            <a:ext cx="792480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extBox 5"/>
          <p:cNvSpPr txBox="1">
            <a:spLocks noChangeArrowheads="1"/>
          </p:cNvSpPr>
          <p:nvPr/>
        </p:nvSpPr>
        <p:spPr bwMode="auto">
          <a:xfrm>
            <a:off x="1403300" y="5723409"/>
            <a:ext cx="18367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dirty="0" err="1">
                <a:latin typeface="+mn-lt"/>
              </a:rPr>
              <a:t>Unoptimized</a:t>
            </a:r>
            <a:endParaRPr lang="en-US" altLang="zh-TW" dirty="0">
              <a:latin typeface="+mn-lt"/>
            </a:endParaRPr>
          </a:p>
        </p:txBody>
      </p:sp>
      <p:sp>
        <p:nvSpPr>
          <p:cNvPr id="60422" name="TextBox 9"/>
          <p:cNvSpPr txBox="1">
            <a:spLocks noChangeArrowheads="1"/>
          </p:cNvSpPr>
          <p:nvPr/>
        </p:nvSpPr>
        <p:spPr bwMode="auto">
          <a:xfrm>
            <a:off x="3635300" y="5717059"/>
            <a:ext cx="14398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a:latin typeface="+mn-lt"/>
              </a:rPr>
              <a:t>Blocked</a:t>
            </a:r>
          </a:p>
        </p:txBody>
      </p:sp>
      <p:pic>
        <p:nvPicPr>
          <p:cNvPr id="6042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100" y="3818409"/>
            <a:ext cx="4344988"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bwMode="auto">
          <a:xfrm>
            <a:off x="683568" y="1196752"/>
            <a:ext cx="432048" cy="36004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1600" b="1" dirty="0" smtClean="0">
                <a:latin typeface="+mn-lt"/>
              </a:rPr>
              <a:t>C</a:t>
            </a:r>
            <a:endParaRPr lang="zh-TW" altLang="en-US" sz="1600" b="1" dirty="0">
              <a:latin typeface="+mn-lt"/>
            </a:endParaRPr>
          </a:p>
        </p:txBody>
      </p:sp>
      <p:sp>
        <p:nvSpPr>
          <p:cNvPr id="8" name="矩形 7"/>
          <p:cNvSpPr/>
          <p:nvPr/>
        </p:nvSpPr>
        <p:spPr bwMode="auto">
          <a:xfrm>
            <a:off x="3203848" y="1196752"/>
            <a:ext cx="432048" cy="36004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1600" b="1" dirty="0" smtClean="0">
                <a:latin typeface="+mn-lt"/>
              </a:rPr>
              <a:t>A</a:t>
            </a:r>
            <a:endParaRPr lang="zh-TW" altLang="en-US" sz="1600" b="1" dirty="0">
              <a:latin typeface="+mn-lt"/>
            </a:endParaRPr>
          </a:p>
        </p:txBody>
      </p:sp>
      <p:sp>
        <p:nvSpPr>
          <p:cNvPr id="9" name="矩形 8"/>
          <p:cNvSpPr/>
          <p:nvPr/>
        </p:nvSpPr>
        <p:spPr bwMode="auto">
          <a:xfrm>
            <a:off x="6012160" y="1196752"/>
            <a:ext cx="432048" cy="360040"/>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1600" b="1" dirty="0" smtClean="0">
                <a:latin typeface="+mn-lt"/>
              </a:rPr>
              <a:t>B</a:t>
            </a:r>
            <a:endParaRPr lang="zh-TW" altLang="en-US" sz="1600" b="1" dirty="0">
              <a:latin typeface="+mn-lt"/>
            </a:endParaRPr>
          </a:p>
        </p:txBody>
      </p:sp>
      <p:sp>
        <p:nvSpPr>
          <p:cNvPr id="2" name="橢圓 1"/>
          <p:cNvSpPr/>
          <p:nvPr/>
        </p:nvSpPr>
        <p:spPr bwMode="auto">
          <a:xfrm>
            <a:off x="6228185" y="1412776"/>
            <a:ext cx="1440160" cy="1440160"/>
          </a:xfrm>
          <a:prstGeom prst="ellipse">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1" name="橢圓 10"/>
          <p:cNvSpPr/>
          <p:nvPr/>
        </p:nvSpPr>
        <p:spPr bwMode="auto">
          <a:xfrm>
            <a:off x="3491880" y="1412776"/>
            <a:ext cx="1440160" cy="1008112"/>
          </a:xfrm>
          <a:prstGeom prst="ellipse">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2" name="橢圓 11"/>
          <p:cNvSpPr/>
          <p:nvPr/>
        </p:nvSpPr>
        <p:spPr bwMode="auto">
          <a:xfrm>
            <a:off x="810320" y="1412776"/>
            <a:ext cx="1440160" cy="1008112"/>
          </a:xfrm>
          <a:prstGeom prst="ellipse">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grpSp>
        <p:nvGrpSpPr>
          <p:cNvPr id="18" name="群組 17"/>
          <p:cNvGrpSpPr/>
          <p:nvPr/>
        </p:nvGrpSpPr>
        <p:grpSpPr>
          <a:xfrm>
            <a:off x="2039573" y="2273253"/>
            <a:ext cx="6132826" cy="3027955"/>
            <a:chOff x="2039573" y="2273253"/>
            <a:chExt cx="6132826" cy="3027955"/>
          </a:xfrm>
        </p:grpSpPr>
        <p:sp>
          <p:nvSpPr>
            <p:cNvPr id="3" name="圓角矩形 2"/>
            <p:cNvSpPr/>
            <p:nvPr/>
          </p:nvSpPr>
          <p:spPr bwMode="auto">
            <a:xfrm>
              <a:off x="6156176" y="4581128"/>
              <a:ext cx="2016223" cy="72008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smtClean="0">
                  <a:latin typeface="+mn-lt"/>
                </a:rPr>
                <a:t>Fit into cache</a:t>
              </a:r>
              <a:endParaRPr lang="zh-TW" altLang="en-US" i="1" dirty="0">
                <a:latin typeface="+mn-lt"/>
              </a:endParaRPr>
            </a:p>
          </p:txBody>
        </p:sp>
        <p:cxnSp>
          <p:nvCxnSpPr>
            <p:cNvPr id="5" name="直線單箭頭接點 4"/>
            <p:cNvCxnSpPr>
              <a:endCxn id="2" idx="4"/>
            </p:cNvCxnSpPr>
            <p:nvPr/>
          </p:nvCxnSpPr>
          <p:spPr bwMode="auto">
            <a:xfrm flipV="1">
              <a:off x="6241529" y="2852936"/>
              <a:ext cx="706736" cy="1728192"/>
            </a:xfrm>
            <a:prstGeom prst="straightConnector1">
              <a:avLst/>
            </a:prstGeom>
            <a:solidFill>
              <a:schemeClr val="accent1"/>
            </a:solidFill>
            <a:ln w="19050"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6" name="直線單箭頭接點 15"/>
            <p:cNvCxnSpPr>
              <a:endCxn id="11" idx="5"/>
            </p:cNvCxnSpPr>
            <p:nvPr/>
          </p:nvCxnSpPr>
          <p:spPr bwMode="auto">
            <a:xfrm flipH="1" flipV="1">
              <a:off x="4721133" y="2273253"/>
              <a:ext cx="1507051" cy="2307875"/>
            </a:xfrm>
            <a:prstGeom prst="straightConnector1">
              <a:avLst/>
            </a:prstGeom>
            <a:solidFill>
              <a:schemeClr val="accent1"/>
            </a:solidFill>
            <a:ln w="19050"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直線單箭頭接點 19"/>
            <p:cNvCxnSpPr>
              <a:endCxn id="12" idx="5"/>
            </p:cNvCxnSpPr>
            <p:nvPr/>
          </p:nvCxnSpPr>
          <p:spPr bwMode="auto">
            <a:xfrm flipH="1" flipV="1">
              <a:off x="2039573" y="2273253"/>
              <a:ext cx="4188611" cy="2307875"/>
            </a:xfrm>
            <a:prstGeom prst="straightConnector1">
              <a:avLst/>
            </a:prstGeom>
            <a:solidFill>
              <a:schemeClr val="accent1"/>
            </a:solidFill>
            <a:ln w="19050"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55</a:t>
            </a:fld>
            <a:endParaRPr lang="zh-TW" altLang="zh-TW"/>
          </a:p>
        </p:txBody>
      </p:sp>
      <p:sp>
        <p:nvSpPr>
          <p:cNvPr id="6" name="文字方塊 5"/>
          <p:cNvSpPr txBox="1"/>
          <p:nvPr/>
        </p:nvSpPr>
        <p:spPr>
          <a:xfrm>
            <a:off x="7679920" y="3818409"/>
            <a:ext cx="1229824" cy="461665"/>
          </a:xfrm>
          <a:prstGeom prst="rect">
            <a:avLst/>
          </a:prstGeom>
          <a:noFill/>
        </p:spPr>
        <p:txBody>
          <a:bodyPr wrap="none" rtlCol="0">
            <a:spAutoFit/>
          </a:bodyPr>
          <a:lstStyle/>
          <a:p>
            <a:pPr marL="0"/>
            <a:r>
              <a:rPr lang="en-US" altLang="zh-TW" dirty="0" smtClean="0">
                <a:latin typeface="+mn-lt"/>
              </a:rPr>
              <a:t>Fig. 5.22</a:t>
            </a:r>
            <a:endParaRPr lang="zh-TW" altLang="en-US" dirty="0">
              <a:latin typeface="+mn-lt"/>
            </a:endParaRPr>
          </a:p>
        </p:txBody>
      </p:sp>
    </p:spTree>
    <p:extLst>
      <p:ext uri="{BB962C8B-B14F-4D97-AF65-F5344CB8AC3E}">
        <p14:creationId xmlns:p14="http://schemas.microsoft.com/office/powerpoint/2010/main" val="309844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Introduction to memory hierarchy (Sec. 5.1)</a:t>
            </a:r>
          </a:p>
          <a:p>
            <a:r>
              <a:rPr lang="en-US" altLang="zh-TW" dirty="0" smtClean="0"/>
              <a:t>Memory technologies</a:t>
            </a:r>
            <a:r>
              <a:rPr lang="zh-TW" altLang="en-US" dirty="0" smtClean="0"/>
              <a:t> </a:t>
            </a:r>
            <a:r>
              <a:rPr lang="en-US" altLang="zh-TW" dirty="0" smtClean="0"/>
              <a:t>(Sec. 5.2,</a:t>
            </a:r>
            <a:r>
              <a:rPr lang="zh-TW" altLang="en-US" dirty="0" smtClean="0"/>
              <a:t> </a:t>
            </a:r>
            <a:r>
              <a:rPr lang="en-US" altLang="zh-TW" dirty="0" smtClean="0"/>
              <a:t>5.5)</a:t>
            </a:r>
          </a:p>
          <a:p>
            <a:r>
              <a:rPr lang="en-US" altLang="zh-TW" dirty="0" smtClean="0">
                <a:solidFill>
                  <a:srgbClr val="FF0000"/>
                </a:solidFill>
              </a:rPr>
              <a:t>Caches (Sec. 5.3, 5.4, 5.9)</a:t>
            </a:r>
          </a:p>
          <a:p>
            <a:pPr lvl="1"/>
            <a:r>
              <a:rPr lang="en-US" altLang="zh-TW" dirty="0"/>
              <a:t>Basic organization and design alternatives (Sec. 5.3)</a:t>
            </a:r>
          </a:p>
          <a:p>
            <a:pPr lvl="1"/>
            <a:r>
              <a:rPr lang="en-US" altLang="zh-TW" dirty="0"/>
              <a:t>Performance and design tradeoffs (Sec. 5.4)</a:t>
            </a:r>
          </a:p>
          <a:p>
            <a:pPr lvl="1"/>
            <a:r>
              <a:rPr lang="en-US" altLang="zh-TW" dirty="0">
                <a:solidFill>
                  <a:srgbClr val="FF0000"/>
                </a:solidFill>
              </a:rPr>
              <a:t>Cache controller (Sec. 5.9)</a:t>
            </a:r>
          </a:p>
          <a:p>
            <a:r>
              <a:rPr lang="en-US" altLang="zh-TW" dirty="0" smtClean="0"/>
              <a:t>Virtual </a:t>
            </a:r>
            <a:r>
              <a:rPr lang="en-US" altLang="zh-TW" dirty="0"/>
              <a:t>memory (Sec. 5.7)</a:t>
            </a:r>
          </a:p>
          <a:p>
            <a:r>
              <a:rPr lang="en-US" altLang="zh-TW" dirty="0" smtClean="0"/>
              <a:t>Framework for memory hierarchy (Sec. 5.8)</a:t>
            </a:r>
          </a:p>
          <a:p>
            <a:r>
              <a:rPr lang="en-US" altLang="zh-TW" dirty="0"/>
              <a:t>Virtual machines </a:t>
            </a:r>
            <a:r>
              <a:rPr lang="en-US" altLang="zh-TW" dirty="0" smtClean="0"/>
              <a:t>(</a:t>
            </a:r>
            <a:r>
              <a:rPr lang="en-US" altLang="zh-TW" dirty="0"/>
              <a:t>Sec. </a:t>
            </a:r>
            <a:r>
              <a:rPr lang="en-US" altLang="zh-TW" dirty="0" smtClean="0"/>
              <a:t>5.6)</a:t>
            </a:r>
            <a:endParaRPr lang="en-US" altLang="zh-TW" dirty="0"/>
          </a:p>
          <a:p>
            <a:r>
              <a:rPr lang="en-US" altLang="zh-TW" dirty="0" smtClean="0">
                <a:solidFill>
                  <a:schemeClr val="bg1">
                    <a:lumMod val="65000"/>
                  </a:schemeClr>
                </a:solidFill>
              </a:rPr>
              <a:t>Parallelism and memory hierarchies (Sec. 5.10, 5.11)</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56</a:t>
            </a:fld>
            <a:endParaRPr lang="zh-TW" altLang="zh-TW"/>
          </a:p>
        </p:txBody>
      </p:sp>
    </p:spTree>
    <p:extLst>
      <p:ext uri="{BB962C8B-B14F-4D97-AF65-F5344CB8AC3E}">
        <p14:creationId xmlns:p14="http://schemas.microsoft.com/office/powerpoint/2010/main" val="147125509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ChangeArrowheads="1"/>
          </p:cNvSpPr>
          <p:nvPr>
            <p:ph type="title"/>
          </p:nvPr>
        </p:nvSpPr>
        <p:spPr/>
        <p:txBody>
          <a:bodyPr/>
          <a:lstStyle/>
          <a:p>
            <a:r>
              <a:rPr lang="en-AU" altLang="zh-TW" smtClean="0"/>
              <a:t>Cache Control</a:t>
            </a:r>
          </a:p>
        </p:txBody>
      </p:sp>
      <p:sp>
        <p:nvSpPr>
          <p:cNvPr id="93188" name="Rectangle 3"/>
          <p:cNvSpPr>
            <a:spLocks noGrp="1" noChangeArrowheads="1"/>
          </p:cNvSpPr>
          <p:nvPr>
            <p:ph type="body" idx="1"/>
          </p:nvPr>
        </p:nvSpPr>
        <p:spPr/>
        <p:txBody>
          <a:bodyPr/>
          <a:lstStyle/>
          <a:p>
            <a:r>
              <a:rPr lang="en-AU" altLang="zh-TW" dirty="0" smtClean="0"/>
              <a:t>Example cache characteristics</a:t>
            </a:r>
          </a:p>
          <a:p>
            <a:pPr lvl="1"/>
            <a:r>
              <a:rPr lang="en-AU" altLang="zh-TW" dirty="0" smtClean="0"/>
              <a:t>Direct-mapped, write-back, write allocate</a:t>
            </a:r>
          </a:p>
          <a:p>
            <a:pPr lvl="1"/>
            <a:r>
              <a:rPr lang="en-AU" altLang="zh-TW" dirty="0" smtClean="0"/>
              <a:t>Block size: 4 words (16 bytes)</a:t>
            </a:r>
          </a:p>
          <a:p>
            <a:pPr lvl="1"/>
            <a:r>
              <a:rPr lang="en-AU" altLang="zh-TW" dirty="0" smtClean="0"/>
              <a:t>Cache size: 16 KB (1024 blocks)</a:t>
            </a:r>
          </a:p>
          <a:p>
            <a:pPr lvl="1"/>
            <a:r>
              <a:rPr lang="en-AU" altLang="zh-TW" dirty="0" smtClean="0"/>
              <a:t>32-bit byte addresses</a:t>
            </a:r>
          </a:p>
          <a:p>
            <a:pPr lvl="1"/>
            <a:r>
              <a:rPr lang="en-AU" altLang="zh-TW" dirty="0" smtClean="0"/>
              <a:t>Valid bit and dirty bit per block</a:t>
            </a:r>
          </a:p>
          <a:p>
            <a:pPr lvl="1"/>
            <a:r>
              <a:rPr lang="en-AU" altLang="zh-TW" dirty="0" smtClean="0"/>
              <a:t>Blocking cache: CPU waits until access is complete</a:t>
            </a:r>
          </a:p>
        </p:txBody>
      </p:sp>
      <p:grpSp>
        <p:nvGrpSpPr>
          <p:cNvPr id="93190" name="Group 18"/>
          <p:cNvGrpSpPr>
            <a:grpSpLocks/>
          </p:cNvGrpSpPr>
          <p:nvPr/>
        </p:nvGrpSpPr>
        <p:grpSpPr bwMode="auto">
          <a:xfrm>
            <a:off x="1619672" y="4437112"/>
            <a:ext cx="5230813" cy="1138238"/>
            <a:chOff x="1018" y="3113"/>
            <a:chExt cx="3295" cy="717"/>
          </a:xfrm>
        </p:grpSpPr>
        <p:sp>
          <p:nvSpPr>
            <p:cNvPr id="93191" name="Rectangle 6"/>
            <p:cNvSpPr>
              <a:spLocks noChangeArrowheads="1"/>
            </p:cNvSpPr>
            <p:nvPr/>
          </p:nvSpPr>
          <p:spPr bwMode="auto">
            <a:xfrm>
              <a:off x="1039" y="3334"/>
              <a:ext cx="1569"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dirty="0">
                  <a:latin typeface="+mn-lt"/>
                </a:rPr>
                <a:t>Tag</a:t>
              </a:r>
              <a:endParaRPr lang="en-AU" altLang="zh-TW" sz="2000" dirty="0">
                <a:latin typeface="+mn-lt"/>
              </a:endParaRPr>
            </a:p>
          </p:txBody>
        </p:sp>
        <p:sp>
          <p:nvSpPr>
            <p:cNvPr id="93192" name="Rectangle 7"/>
            <p:cNvSpPr>
              <a:spLocks noChangeArrowheads="1"/>
            </p:cNvSpPr>
            <p:nvPr/>
          </p:nvSpPr>
          <p:spPr bwMode="auto">
            <a:xfrm>
              <a:off x="2608" y="3334"/>
              <a:ext cx="1017"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dirty="0">
                  <a:latin typeface="+mn-lt"/>
                </a:rPr>
                <a:t>Index</a:t>
              </a:r>
              <a:endParaRPr lang="en-AU" altLang="zh-TW" sz="2000" dirty="0">
                <a:latin typeface="+mn-lt"/>
              </a:endParaRPr>
            </a:p>
          </p:txBody>
        </p:sp>
        <p:sp>
          <p:nvSpPr>
            <p:cNvPr id="93193" name="Rectangle 8"/>
            <p:cNvSpPr>
              <a:spLocks noChangeArrowheads="1"/>
            </p:cNvSpPr>
            <p:nvPr/>
          </p:nvSpPr>
          <p:spPr bwMode="auto">
            <a:xfrm>
              <a:off x="3625" y="3334"/>
              <a:ext cx="635"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dirty="0">
                  <a:latin typeface="+mn-lt"/>
                </a:rPr>
                <a:t>Offset</a:t>
              </a:r>
              <a:endParaRPr lang="en-AU" altLang="zh-TW" sz="2000" dirty="0">
                <a:latin typeface="+mn-lt"/>
              </a:endParaRPr>
            </a:p>
          </p:txBody>
        </p:sp>
        <p:sp>
          <p:nvSpPr>
            <p:cNvPr id="93194" name="Text Box 9"/>
            <p:cNvSpPr txBox="1">
              <a:spLocks noChangeArrowheads="1"/>
            </p:cNvSpPr>
            <p:nvPr/>
          </p:nvSpPr>
          <p:spPr bwMode="auto">
            <a:xfrm>
              <a:off x="4115" y="3113"/>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a:latin typeface="+mn-lt"/>
                </a:rPr>
                <a:t>0</a:t>
              </a:r>
              <a:endParaRPr lang="en-AU" altLang="zh-TW" sz="2000">
                <a:latin typeface="+mn-lt"/>
              </a:endParaRPr>
            </a:p>
          </p:txBody>
        </p:sp>
        <p:sp>
          <p:nvSpPr>
            <p:cNvPr id="93195" name="Text Box 10"/>
            <p:cNvSpPr txBox="1">
              <a:spLocks noChangeArrowheads="1"/>
            </p:cNvSpPr>
            <p:nvPr/>
          </p:nvSpPr>
          <p:spPr bwMode="auto">
            <a:xfrm>
              <a:off x="3616" y="3113"/>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a:latin typeface="+mn-lt"/>
                </a:rPr>
                <a:t>3</a:t>
              </a:r>
              <a:endParaRPr lang="en-AU" altLang="zh-TW" sz="2000">
                <a:latin typeface="+mn-lt"/>
              </a:endParaRPr>
            </a:p>
          </p:txBody>
        </p:sp>
        <p:sp>
          <p:nvSpPr>
            <p:cNvPr id="93196" name="Text Box 11"/>
            <p:cNvSpPr txBox="1">
              <a:spLocks noChangeArrowheads="1"/>
            </p:cNvSpPr>
            <p:nvPr/>
          </p:nvSpPr>
          <p:spPr bwMode="auto">
            <a:xfrm>
              <a:off x="3393" y="3113"/>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a:latin typeface="+mn-lt"/>
                </a:rPr>
                <a:t>4</a:t>
              </a:r>
              <a:endParaRPr lang="en-AU" altLang="zh-TW" sz="2000">
                <a:latin typeface="+mn-lt"/>
              </a:endParaRPr>
            </a:p>
          </p:txBody>
        </p:sp>
        <p:sp>
          <p:nvSpPr>
            <p:cNvPr id="93197" name="Text Box 12"/>
            <p:cNvSpPr txBox="1">
              <a:spLocks noChangeArrowheads="1"/>
            </p:cNvSpPr>
            <p:nvPr/>
          </p:nvSpPr>
          <p:spPr bwMode="auto">
            <a:xfrm>
              <a:off x="2603" y="3113"/>
              <a:ext cx="1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a:latin typeface="+mn-lt"/>
                </a:rPr>
                <a:t>9</a:t>
              </a:r>
              <a:endParaRPr lang="en-AU" altLang="zh-TW" sz="2000">
                <a:latin typeface="+mn-lt"/>
              </a:endParaRPr>
            </a:p>
          </p:txBody>
        </p:sp>
        <p:sp>
          <p:nvSpPr>
            <p:cNvPr id="93198" name="Text Box 13"/>
            <p:cNvSpPr txBox="1">
              <a:spLocks noChangeArrowheads="1"/>
            </p:cNvSpPr>
            <p:nvPr/>
          </p:nvSpPr>
          <p:spPr bwMode="auto">
            <a:xfrm>
              <a:off x="2379" y="3113"/>
              <a:ext cx="2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a:latin typeface="+mn-lt"/>
                </a:rPr>
                <a:t>10</a:t>
              </a:r>
              <a:endParaRPr lang="en-AU" altLang="zh-TW" sz="2000">
                <a:latin typeface="+mn-lt"/>
              </a:endParaRPr>
            </a:p>
          </p:txBody>
        </p:sp>
        <p:sp>
          <p:nvSpPr>
            <p:cNvPr id="93199" name="Text Box 14"/>
            <p:cNvSpPr txBox="1">
              <a:spLocks noChangeArrowheads="1"/>
            </p:cNvSpPr>
            <p:nvPr/>
          </p:nvSpPr>
          <p:spPr bwMode="auto">
            <a:xfrm>
              <a:off x="1018" y="3113"/>
              <a:ext cx="28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a:latin typeface="+mn-lt"/>
                </a:rPr>
                <a:t>31</a:t>
              </a:r>
              <a:endParaRPr lang="en-AU" altLang="zh-TW" sz="2000">
                <a:latin typeface="+mn-lt"/>
              </a:endParaRPr>
            </a:p>
          </p:txBody>
        </p:sp>
        <p:sp>
          <p:nvSpPr>
            <p:cNvPr id="93200" name="Text Box 15"/>
            <p:cNvSpPr txBox="1">
              <a:spLocks noChangeArrowheads="1"/>
            </p:cNvSpPr>
            <p:nvPr/>
          </p:nvSpPr>
          <p:spPr bwMode="auto">
            <a:xfrm>
              <a:off x="3704" y="3578"/>
              <a:ext cx="47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a:latin typeface="+mn-lt"/>
                </a:rPr>
                <a:t>4 bits</a:t>
              </a:r>
              <a:endParaRPr lang="en-AU" altLang="zh-TW" sz="2000">
                <a:latin typeface="+mn-lt"/>
              </a:endParaRPr>
            </a:p>
          </p:txBody>
        </p:sp>
        <p:sp>
          <p:nvSpPr>
            <p:cNvPr id="93201" name="Text Box 16"/>
            <p:cNvSpPr txBox="1">
              <a:spLocks noChangeArrowheads="1"/>
            </p:cNvSpPr>
            <p:nvPr/>
          </p:nvSpPr>
          <p:spPr bwMode="auto">
            <a:xfrm>
              <a:off x="2827" y="3578"/>
              <a:ext cx="5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a:latin typeface="+mn-lt"/>
                </a:rPr>
                <a:t>10 bits</a:t>
              </a:r>
              <a:endParaRPr lang="en-AU" altLang="zh-TW" sz="2000">
                <a:latin typeface="+mn-lt"/>
              </a:endParaRPr>
            </a:p>
          </p:txBody>
        </p:sp>
        <p:sp>
          <p:nvSpPr>
            <p:cNvPr id="93202" name="Text Box 17"/>
            <p:cNvSpPr txBox="1">
              <a:spLocks noChangeArrowheads="1"/>
            </p:cNvSpPr>
            <p:nvPr/>
          </p:nvSpPr>
          <p:spPr bwMode="auto">
            <a:xfrm>
              <a:off x="1557" y="3578"/>
              <a:ext cx="5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a:latin typeface="+mn-lt"/>
                </a:rPr>
                <a:t>18 bits</a:t>
              </a:r>
              <a:endParaRPr lang="en-AU" altLang="zh-TW" sz="200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57</a:t>
            </a:fld>
            <a:endParaRPr lang="zh-TW" altLang="zh-TW"/>
          </a:p>
        </p:txBody>
      </p:sp>
    </p:spTree>
    <p:extLst>
      <p:ext uri="{BB962C8B-B14F-4D97-AF65-F5344CB8AC3E}">
        <p14:creationId xmlns:p14="http://schemas.microsoft.com/office/powerpoint/2010/main" val="58121485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pPr eaLnBrk="1" hangingPunct="1"/>
            <a:r>
              <a:rPr lang="en-AU" altLang="zh-TW" smtClean="0">
                <a:ea typeface="新細明體" panose="02020500000000000000" pitchFamily="18" charset="-120"/>
              </a:rPr>
              <a:t>Interface Signals</a:t>
            </a:r>
          </a:p>
        </p:txBody>
      </p:sp>
      <p:sp>
        <p:nvSpPr>
          <p:cNvPr id="94212" name="Rectangle 4"/>
          <p:cNvSpPr>
            <a:spLocks noChangeArrowheads="1"/>
          </p:cNvSpPr>
          <p:nvPr/>
        </p:nvSpPr>
        <p:spPr bwMode="auto">
          <a:xfrm>
            <a:off x="4066531" y="1772816"/>
            <a:ext cx="1152525" cy="2952750"/>
          </a:xfrm>
          <a:prstGeom prst="rect">
            <a:avLst/>
          </a:prstGeom>
          <a:solidFill>
            <a:srgbClr val="99FF99"/>
          </a:solidFill>
          <a:ln w="28575">
            <a:solidFill>
              <a:schemeClr val="tx1"/>
            </a:solidFill>
            <a:miter lim="800000"/>
            <a:headEnd/>
            <a:tailEnd/>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dirty="0">
                <a:latin typeface="+mn-lt"/>
                <a:ea typeface="新細明體" panose="02020500000000000000" pitchFamily="18" charset="-120"/>
              </a:rPr>
              <a:t>Cache</a:t>
            </a:r>
          </a:p>
        </p:txBody>
      </p:sp>
      <p:sp>
        <p:nvSpPr>
          <p:cNvPr id="94213" name="Rectangle 5"/>
          <p:cNvSpPr>
            <a:spLocks noChangeArrowheads="1"/>
          </p:cNvSpPr>
          <p:nvPr/>
        </p:nvSpPr>
        <p:spPr bwMode="auto">
          <a:xfrm>
            <a:off x="683568" y="1844253"/>
            <a:ext cx="1152525" cy="2952750"/>
          </a:xfrm>
          <a:prstGeom prst="rect">
            <a:avLst/>
          </a:prstGeom>
          <a:solidFill>
            <a:schemeClr val="accent2"/>
          </a:solidFill>
          <a:ln w="28575">
            <a:solidFill>
              <a:schemeClr val="tx1"/>
            </a:solidFill>
            <a:miter lim="800000"/>
            <a:headEnd/>
            <a:tailEnd/>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dirty="0">
                <a:latin typeface="+mn-lt"/>
                <a:ea typeface="新細明體" panose="02020500000000000000" pitchFamily="18" charset="-120"/>
              </a:rPr>
              <a:t>CPU</a:t>
            </a:r>
          </a:p>
        </p:txBody>
      </p:sp>
      <p:sp>
        <p:nvSpPr>
          <p:cNvPr id="94214" name="Rectangle 6"/>
          <p:cNvSpPr>
            <a:spLocks noChangeArrowheads="1"/>
          </p:cNvSpPr>
          <p:nvPr/>
        </p:nvSpPr>
        <p:spPr bwMode="auto">
          <a:xfrm>
            <a:off x="7451081" y="1772816"/>
            <a:ext cx="1152525" cy="2952750"/>
          </a:xfrm>
          <a:prstGeom prst="rect">
            <a:avLst/>
          </a:prstGeom>
          <a:solidFill>
            <a:srgbClr val="99CCFF"/>
          </a:solidFill>
          <a:ln w="28575">
            <a:solidFill>
              <a:schemeClr val="tx1"/>
            </a:solidFill>
            <a:miter lim="800000"/>
            <a:headEnd/>
            <a:tailEnd/>
          </a:ln>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dirty="0">
                <a:latin typeface="+mn-lt"/>
                <a:ea typeface="新細明體" panose="02020500000000000000" pitchFamily="18" charset="-120"/>
              </a:rPr>
              <a:t>Memory</a:t>
            </a:r>
          </a:p>
        </p:txBody>
      </p:sp>
      <p:sp>
        <p:nvSpPr>
          <p:cNvPr id="94215" name="Line 7"/>
          <p:cNvSpPr>
            <a:spLocks noChangeShapeType="1"/>
          </p:cNvSpPr>
          <p:nvPr/>
        </p:nvSpPr>
        <p:spPr bwMode="auto">
          <a:xfrm>
            <a:off x="1834506" y="2204616"/>
            <a:ext cx="22320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4216" name="Line 8"/>
          <p:cNvSpPr>
            <a:spLocks noChangeShapeType="1"/>
          </p:cNvSpPr>
          <p:nvPr/>
        </p:nvSpPr>
        <p:spPr bwMode="auto">
          <a:xfrm>
            <a:off x="1834506" y="2563391"/>
            <a:ext cx="22320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4217" name="Text Box 9"/>
          <p:cNvSpPr txBox="1">
            <a:spLocks noChangeArrowheads="1"/>
          </p:cNvSpPr>
          <p:nvPr/>
        </p:nvSpPr>
        <p:spPr bwMode="auto">
          <a:xfrm>
            <a:off x="2177290" y="1915691"/>
            <a:ext cx="13865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sz="2000" dirty="0">
                <a:latin typeface="+mn-lt"/>
                <a:ea typeface="新細明體" panose="02020500000000000000" pitchFamily="18" charset="-120"/>
              </a:rPr>
              <a:t>Read/Write</a:t>
            </a:r>
          </a:p>
        </p:txBody>
      </p:sp>
      <p:sp>
        <p:nvSpPr>
          <p:cNvPr id="94218" name="Text Box 10"/>
          <p:cNvSpPr txBox="1">
            <a:spLocks noChangeArrowheads="1"/>
          </p:cNvSpPr>
          <p:nvPr/>
        </p:nvSpPr>
        <p:spPr bwMode="auto">
          <a:xfrm>
            <a:off x="2177290" y="2276053"/>
            <a:ext cx="889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sz="2000" dirty="0" smtClean="0">
                <a:latin typeface="+mn-lt"/>
                <a:ea typeface="新細明體" panose="02020500000000000000" pitchFamily="18" charset="-120"/>
              </a:rPr>
              <a:t>Enable</a:t>
            </a:r>
            <a:endParaRPr lang="en-AU" altLang="zh-TW" sz="2000" dirty="0">
              <a:latin typeface="+mn-lt"/>
              <a:ea typeface="新細明體" panose="02020500000000000000" pitchFamily="18" charset="-120"/>
            </a:endParaRPr>
          </a:p>
        </p:txBody>
      </p:sp>
      <p:sp>
        <p:nvSpPr>
          <p:cNvPr id="94219" name="Line 11"/>
          <p:cNvSpPr>
            <a:spLocks noChangeShapeType="1"/>
          </p:cNvSpPr>
          <p:nvPr/>
        </p:nvSpPr>
        <p:spPr bwMode="auto">
          <a:xfrm>
            <a:off x="1834506" y="2996778"/>
            <a:ext cx="223202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4220" name="Text Box 12"/>
          <p:cNvSpPr txBox="1">
            <a:spLocks noChangeArrowheads="1"/>
          </p:cNvSpPr>
          <p:nvPr/>
        </p:nvSpPr>
        <p:spPr bwMode="auto">
          <a:xfrm>
            <a:off x="2177290" y="2709441"/>
            <a:ext cx="1019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sz="2000">
                <a:latin typeface="+mn-lt"/>
                <a:ea typeface="新細明體" panose="02020500000000000000" pitchFamily="18" charset="-120"/>
              </a:rPr>
              <a:t>Address</a:t>
            </a:r>
          </a:p>
        </p:txBody>
      </p:sp>
      <p:sp>
        <p:nvSpPr>
          <p:cNvPr id="94221" name="Line 13"/>
          <p:cNvSpPr>
            <a:spLocks noChangeShapeType="1"/>
          </p:cNvSpPr>
          <p:nvPr/>
        </p:nvSpPr>
        <p:spPr bwMode="auto">
          <a:xfrm>
            <a:off x="1834506" y="3428578"/>
            <a:ext cx="223202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4222" name="Text Box 14"/>
          <p:cNvSpPr txBox="1">
            <a:spLocks noChangeArrowheads="1"/>
          </p:cNvSpPr>
          <p:nvPr/>
        </p:nvSpPr>
        <p:spPr bwMode="auto">
          <a:xfrm>
            <a:off x="2177290" y="3141241"/>
            <a:ext cx="13086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sz="2000">
                <a:latin typeface="+mn-lt"/>
                <a:ea typeface="新細明體" panose="02020500000000000000" pitchFamily="18" charset="-120"/>
              </a:rPr>
              <a:t>Write Data</a:t>
            </a:r>
          </a:p>
        </p:txBody>
      </p:sp>
      <p:sp>
        <p:nvSpPr>
          <p:cNvPr id="94223" name="Line 15"/>
          <p:cNvSpPr>
            <a:spLocks noChangeShapeType="1"/>
          </p:cNvSpPr>
          <p:nvPr/>
        </p:nvSpPr>
        <p:spPr bwMode="auto">
          <a:xfrm>
            <a:off x="1834506" y="3860378"/>
            <a:ext cx="2232025"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4224" name="Text Box 16"/>
          <p:cNvSpPr txBox="1">
            <a:spLocks noChangeArrowheads="1"/>
          </p:cNvSpPr>
          <p:nvPr/>
        </p:nvSpPr>
        <p:spPr bwMode="auto">
          <a:xfrm>
            <a:off x="2177290" y="3573041"/>
            <a:ext cx="1248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sz="2000">
                <a:latin typeface="+mn-lt"/>
                <a:ea typeface="新細明體" panose="02020500000000000000" pitchFamily="18" charset="-120"/>
              </a:rPr>
              <a:t>Read Data</a:t>
            </a:r>
          </a:p>
        </p:txBody>
      </p:sp>
      <p:sp>
        <p:nvSpPr>
          <p:cNvPr id="94225" name="Line 17"/>
          <p:cNvSpPr>
            <a:spLocks noChangeShapeType="1"/>
          </p:cNvSpPr>
          <p:nvPr/>
        </p:nvSpPr>
        <p:spPr bwMode="auto">
          <a:xfrm>
            <a:off x="1834506" y="4292178"/>
            <a:ext cx="2232025"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4226" name="Text Box 18"/>
          <p:cNvSpPr txBox="1">
            <a:spLocks noChangeArrowheads="1"/>
          </p:cNvSpPr>
          <p:nvPr/>
        </p:nvSpPr>
        <p:spPr bwMode="auto">
          <a:xfrm>
            <a:off x="2177290" y="4004841"/>
            <a:ext cx="821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sz="2000">
                <a:latin typeface="+mn-lt"/>
                <a:ea typeface="新細明體" panose="02020500000000000000" pitchFamily="18" charset="-120"/>
              </a:rPr>
              <a:t>Ready</a:t>
            </a:r>
          </a:p>
        </p:txBody>
      </p:sp>
      <p:sp>
        <p:nvSpPr>
          <p:cNvPr id="94227" name="Line 19"/>
          <p:cNvSpPr>
            <a:spLocks noChangeShapeType="1"/>
          </p:cNvSpPr>
          <p:nvPr/>
        </p:nvSpPr>
        <p:spPr bwMode="auto">
          <a:xfrm flipV="1">
            <a:off x="3610918" y="2923753"/>
            <a:ext cx="144463"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1600">
              <a:latin typeface="+mn-lt"/>
            </a:endParaRPr>
          </a:p>
        </p:txBody>
      </p:sp>
      <p:sp>
        <p:nvSpPr>
          <p:cNvPr id="94228" name="Line 20"/>
          <p:cNvSpPr>
            <a:spLocks noChangeShapeType="1"/>
          </p:cNvSpPr>
          <p:nvPr/>
        </p:nvSpPr>
        <p:spPr bwMode="auto">
          <a:xfrm flipV="1">
            <a:off x="3610918" y="3355553"/>
            <a:ext cx="144463"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1600">
              <a:latin typeface="+mn-lt"/>
            </a:endParaRPr>
          </a:p>
        </p:txBody>
      </p:sp>
      <p:sp>
        <p:nvSpPr>
          <p:cNvPr id="94229" name="Line 21"/>
          <p:cNvSpPr>
            <a:spLocks noChangeShapeType="1"/>
          </p:cNvSpPr>
          <p:nvPr/>
        </p:nvSpPr>
        <p:spPr bwMode="auto">
          <a:xfrm flipV="1">
            <a:off x="3610918" y="3788941"/>
            <a:ext cx="144463" cy="14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1600">
              <a:latin typeface="+mn-lt"/>
            </a:endParaRPr>
          </a:p>
        </p:txBody>
      </p:sp>
      <p:sp>
        <p:nvSpPr>
          <p:cNvPr id="94230" name="Text Box 22"/>
          <p:cNvSpPr txBox="1">
            <a:spLocks noChangeArrowheads="1"/>
          </p:cNvSpPr>
          <p:nvPr/>
        </p:nvSpPr>
        <p:spPr bwMode="auto">
          <a:xfrm>
            <a:off x="3485828" y="2634828"/>
            <a:ext cx="3930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sz="1600" dirty="0">
                <a:latin typeface="+mn-lt"/>
                <a:ea typeface="新細明體" panose="02020500000000000000" pitchFamily="18" charset="-120"/>
              </a:rPr>
              <a:t>32</a:t>
            </a:r>
          </a:p>
        </p:txBody>
      </p:sp>
      <p:sp>
        <p:nvSpPr>
          <p:cNvPr id="94231" name="Text Box 23"/>
          <p:cNvSpPr txBox="1">
            <a:spLocks noChangeArrowheads="1"/>
          </p:cNvSpPr>
          <p:nvPr/>
        </p:nvSpPr>
        <p:spPr bwMode="auto">
          <a:xfrm>
            <a:off x="3485828" y="3068216"/>
            <a:ext cx="3930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sz="1600">
                <a:latin typeface="+mn-lt"/>
                <a:ea typeface="新細明體" panose="02020500000000000000" pitchFamily="18" charset="-120"/>
              </a:rPr>
              <a:t>32</a:t>
            </a:r>
          </a:p>
        </p:txBody>
      </p:sp>
      <p:sp>
        <p:nvSpPr>
          <p:cNvPr id="94232" name="Text Box 24"/>
          <p:cNvSpPr txBox="1">
            <a:spLocks noChangeArrowheads="1"/>
          </p:cNvSpPr>
          <p:nvPr/>
        </p:nvSpPr>
        <p:spPr bwMode="auto">
          <a:xfrm>
            <a:off x="3485828" y="3501603"/>
            <a:ext cx="3930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sz="1600">
                <a:latin typeface="+mn-lt"/>
                <a:ea typeface="新細明體" panose="02020500000000000000" pitchFamily="18" charset="-120"/>
              </a:rPr>
              <a:t>32</a:t>
            </a:r>
          </a:p>
        </p:txBody>
      </p:sp>
      <p:sp>
        <p:nvSpPr>
          <p:cNvPr id="94233" name="Line 25"/>
          <p:cNvSpPr>
            <a:spLocks noChangeShapeType="1"/>
          </p:cNvSpPr>
          <p:nvPr/>
        </p:nvSpPr>
        <p:spPr bwMode="auto">
          <a:xfrm>
            <a:off x="5219056" y="2204616"/>
            <a:ext cx="22320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4234" name="Line 26"/>
          <p:cNvSpPr>
            <a:spLocks noChangeShapeType="1"/>
          </p:cNvSpPr>
          <p:nvPr/>
        </p:nvSpPr>
        <p:spPr bwMode="auto">
          <a:xfrm>
            <a:off x="5219056" y="2563391"/>
            <a:ext cx="22320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4235" name="Text Box 27"/>
          <p:cNvSpPr txBox="1">
            <a:spLocks noChangeArrowheads="1"/>
          </p:cNvSpPr>
          <p:nvPr/>
        </p:nvSpPr>
        <p:spPr bwMode="auto">
          <a:xfrm>
            <a:off x="5434956" y="1915691"/>
            <a:ext cx="13865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zh-TW" sz="2000" dirty="0">
                <a:latin typeface="+mn-lt"/>
                <a:ea typeface="新細明體" panose="02020500000000000000" pitchFamily="18" charset="-120"/>
              </a:rPr>
              <a:t>Read/Write</a:t>
            </a:r>
          </a:p>
        </p:txBody>
      </p:sp>
      <p:sp>
        <p:nvSpPr>
          <p:cNvPr id="94236" name="Text Box 28"/>
          <p:cNvSpPr txBox="1">
            <a:spLocks noChangeArrowheads="1"/>
          </p:cNvSpPr>
          <p:nvPr/>
        </p:nvSpPr>
        <p:spPr bwMode="auto">
          <a:xfrm>
            <a:off x="5434956" y="2276053"/>
            <a:ext cx="889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zh-TW" sz="2000" dirty="0" smtClean="0">
                <a:latin typeface="+mn-lt"/>
                <a:ea typeface="新細明體" panose="02020500000000000000" pitchFamily="18" charset="-120"/>
              </a:rPr>
              <a:t>Enable</a:t>
            </a:r>
            <a:endParaRPr lang="en-AU" altLang="zh-TW" sz="2000" dirty="0">
              <a:latin typeface="+mn-lt"/>
              <a:ea typeface="新細明體" panose="02020500000000000000" pitchFamily="18" charset="-120"/>
            </a:endParaRPr>
          </a:p>
        </p:txBody>
      </p:sp>
      <p:sp>
        <p:nvSpPr>
          <p:cNvPr id="94237" name="Line 29"/>
          <p:cNvSpPr>
            <a:spLocks noChangeShapeType="1"/>
          </p:cNvSpPr>
          <p:nvPr/>
        </p:nvSpPr>
        <p:spPr bwMode="auto">
          <a:xfrm>
            <a:off x="5219056" y="2996778"/>
            <a:ext cx="223202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4238" name="Text Box 30"/>
          <p:cNvSpPr txBox="1">
            <a:spLocks noChangeArrowheads="1"/>
          </p:cNvSpPr>
          <p:nvPr/>
        </p:nvSpPr>
        <p:spPr bwMode="auto">
          <a:xfrm>
            <a:off x="5434956" y="2709441"/>
            <a:ext cx="10196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zh-TW" sz="2000">
                <a:latin typeface="+mn-lt"/>
                <a:ea typeface="新細明體" panose="02020500000000000000" pitchFamily="18" charset="-120"/>
              </a:rPr>
              <a:t>Address</a:t>
            </a:r>
          </a:p>
        </p:txBody>
      </p:sp>
      <p:sp>
        <p:nvSpPr>
          <p:cNvPr id="94239" name="Line 31"/>
          <p:cNvSpPr>
            <a:spLocks noChangeShapeType="1"/>
          </p:cNvSpPr>
          <p:nvPr/>
        </p:nvSpPr>
        <p:spPr bwMode="auto">
          <a:xfrm>
            <a:off x="5219056" y="3428578"/>
            <a:ext cx="2232025"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4240" name="Text Box 32"/>
          <p:cNvSpPr txBox="1">
            <a:spLocks noChangeArrowheads="1"/>
          </p:cNvSpPr>
          <p:nvPr/>
        </p:nvSpPr>
        <p:spPr bwMode="auto">
          <a:xfrm>
            <a:off x="5434956" y="3141241"/>
            <a:ext cx="13086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zh-TW" sz="2000">
                <a:latin typeface="+mn-lt"/>
                <a:ea typeface="新細明體" panose="02020500000000000000" pitchFamily="18" charset="-120"/>
              </a:rPr>
              <a:t>Write Data</a:t>
            </a:r>
          </a:p>
        </p:txBody>
      </p:sp>
      <p:sp>
        <p:nvSpPr>
          <p:cNvPr id="94241" name="Line 33"/>
          <p:cNvSpPr>
            <a:spLocks noChangeShapeType="1"/>
          </p:cNvSpPr>
          <p:nvPr/>
        </p:nvSpPr>
        <p:spPr bwMode="auto">
          <a:xfrm>
            <a:off x="5219056" y="3860378"/>
            <a:ext cx="2232025" cy="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4242" name="Text Box 34"/>
          <p:cNvSpPr txBox="1">
            <a:spLocks noChangeArrowheads="1"/>
          </p:cNvSpPr>
          <p:nvPr/>
        </p:nvSpPr>
        <p:spPr bwMode="auto">
          <a:xfrm>
            <a:off x="5434956" y="3573041"/>
            <a:ext cx="1248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zh-TW" sz="2000">
                <a:latin typeface="+mn-lt"/>
                <a:ea typeface="新細明體" panose="02020500000000000000" pitchFamily="18" charset="-120"/>
              </a:rPr>
              <a:t>Read Data</a:t>
            </a:r>
          </a:p>
        </p:txBody>
      </p:sp>
      <p:sp>
        <p:nvSpPr>
          <p:cNvPr id="94243" name="Line 35"/>
          <p:cNvSpPr>
            <a:spLocks noChangeShapeType="1"/>
          </p:cNvSpPr>
          <p:nvPr/>
        </p:nvSpPr>
        <p:spPr bwMode="auto">
          <a:xfrm>
            <a:off x="5219056" y="4292178"/>
            <a:ext cx="2232025"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latin typeface="+mn-lt"/>
            </a:endParaRPr>
          </a:p>
        </p:txBody>
      </p:sp>
      <p:sp>
        <p:nvSpPr>
          <p:cNvPr id="94244" name="Text Box 36"/>
          <p:cNvSpPr txBox="1">
            <a:spLocks noChangeArrowheads="1"/>
          </p:cNvSpPr>
          <p:nvPr/>
        </p:nvSpPr>
        <p:spPr bwMode="auto">
          <a:xfrm>
            <a:off x="5434956" y="4004841"/>
            <a:ext cx="8213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zh-TW" sz="2000">
                <a:latin typeface="+mn-lt"/>
                <a:ea typeface="新細明體" panose="02020500000000000000" pitchFamily="18" charset="-120"/>
              </a:rPr>
              <a:t>Ready</a:t>
            </a:r>
          </a:p>
        </p:txBody>
      </p:sp>
      <p:sp>
        <p:nvSpPr>
          <p:cNvPr id="94245" name="Line 37"/>
          <p:cNvSpPr>
            <a:spLocks noChangeShapeType="1"/>
          </p:cNvSpPr>
          <p:nvPr/>
        </p:nvSpPr>
        <p:spPr bwMode="auto">
          <a:xfrm flipV="1">
            <a:off x="6995468" y="2923753"/>
            <a:ext cx="144463"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1600">
              <a:latin typeface="+mn-lt"/>
            </a:endParaRPr>
          </a:p>
        </p:txBody>
      </p:sp>
      <p:sp>
        <p:nvSpPr>
          <p:cNvPr id="94246" name="Line 38"/>
          <p:cNvSpPr>
            <a:spLocks noChangeShapeType="1"/>
          </p:cNvSpPr>
          <p:nvPr/>
        </p:nvSpPr>
        <p:spPr bwMode="auto">
          <a:xfrm flipV="1">
            <a:off x="6995468" y="3355553"/>
            <a:ext cx="144463" cy="1444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1600">
              <a:latin typeface="+mn-lt"/>
            </a:endParaRPr>
          </a:p>
        </p:txBody>
      </p:sp>
      <p:sp>
        <p:nvSpPr>
          <p:cNvPr id="94247" name="Line 39"/>
          <p:cNvSpPr>
            <a:spLocks noChangeShapeType="1"/>
          </p:cNvSpPr>
          <p:nvPr/>
        </p:nvSpPr>
        <p:spPr bwMode="auto">
          <a:xfrm flipV="1">
            <a:off x="6995468" y="3788941"/>
            <a:ext cx="144463" cy="1444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sz="1600">
              <a:latin typeface="+mn-lt"/>
            </a:endParaRPr>
          </a:p>
        </p:txBody>
      </p:sp>
      <p:sp>
        <p:nvSpPr>
          <p:cNvPr id="94248" name="Text Box 40"/>
          <p:cNvSpPr txBox="1">
            <a:spLocks noChangeArrowheads="1"/>
          </p:cNvSpPr>
          <p:nvPr/>
        </p:nvSpPr>
        <p:spPr bwMode="auto">
          <a:xfrm>
            <a:off x="6870378" y="2634828"/>
            <a:ext cx="3930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sz="1600">
                <a:latin typeface="+mn-lt"/>
                <a:ea typeface="新細明體" panose="02020500000000000000" pitchFamily="18" charset="-120"/>
              </a:rPr>
              <a:t>32</a:t>
            </a:r>
          </a:p>
        </p:txBody>
      </p:sp>
      <p:sp>
        <p:nvSpPr>
          <p:cNvPr id="94249" name="Text Box 41"/>
          <p:cNvSpPr txBox="1">
            <a:spLocks noChangeArrowheads="1"/>
          </p:cNvSpPr>
          <p:nvPr/>
        </p:nvSpPr>
        <p:spPr bwMode="auto">
          <a:xfrm>
            <a:off x="6818280" y="3068216"/>
            <a:ext cx="4972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sz="1600">
                <a:latin typeface="+mn-lt"/>
                <a:ea typeface="新細明體" panose="02020500000000000000" pitchFamily="18" charset="-120"/>
              </a:rPr>
              <a:t>128</a:t>
            </a:r>
          </a:p>
        </p:txBody>
      </p:sp>
      <p:sp>
        <p:nvSpPr>
          <p:cNvPr id="94250" name="Text Box 42"/>
          <p:cNvSpPr txBox="1">
            <a:spLocks noChangeArrowheads="1"/>
          </p:cNvSpPr>
          <p:nvPr/>
        </p:nvSpPr>
        <p:spPr bwMode="auto">
          <a:xfrm>
            <a:off x="6818280" y="3501603"/>
            <a:ext cx="49725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sz="1600">
                <a:latin typeface="+mn-lt"/>
                <a:ea typeface="新細明體" panose="02020500000000000000" pitchFamily="18" charset="-120"/>
              </a:rPr>
              <a:t>128</a:t>
            </a:r>
          </a:p>
        </p:txBody>
      </p:sp>
      <p:sp>
        <p:nvSpPr>
          <p:cNvPr id="94251" name="AutoShape 43"/>
          <p:cNvSpPr>
            <a:spLocks/>
          </p:cNvSpPr>
          <p:nvPr/>
        </p:nvSpPr>
        <p:spPr bwMode="auto">
          <a:xfrm>
            <a:off x="3994845" y="5012903"/>
            <a:ext cx="2298948" cy="835025"/>
          </a:xfrm>
          <a:prstGeom prst="borderCallout1">
            <a:avLst>
              <a:gd name="adj1" fmla="val 16551"/>
              <a:gd name="adj2" fmla="val 104245"/>
              <a:gd name="adj3" fmla="val -83876"/>
              <a:gd name="adj4" fmla="val 131653"/>
            </a:avLst>
          </a:prstGeom>
          <a:solidFill>
            <a:srgbClr val="FFFF00"/>
          </a:solidFill>
          <a:ln w="9525">
            <a:solidFill>
              <a:schemeClr val="tx1"/>
            </a:solidFill>
            <a:miter lim="800000"/>
            <a:headEnd/>
            <a:tailEnd type="triangle" w="med" len="me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dirty="0">
                <a:latin typeface="+mn-lt"/>
                <a:ea typeface="新細明體" panose="02020500000000000000" pitchFamily="18" charset="-120"/>
              </a:rPr>
              <a:t>Multiple cycles per access</a:t>
            </a: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58</a:t>
            </a:fld>
            <a:endParaRPr lang="zh-TW" altLang="zh-TW"/>
          </a:p>
        </p:txBody>
      </p:sp>
    </p:spTree>
    <p:extLst>
      <p:ext uri="{BB962C8B-B14F-4D97-AF65-F5344CB8AC3E}">
        <p14:creationId xmlns:p14="http://schemas.microsoft.com/office/powerpoint/2010/main" val="2206654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9" descr="f05-05-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31840" y="2034264"/>
            <a:ext cx="5646385" cy="4076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6"/>
          <p:cNvSpPr>
            <a:spLocks noGrp="1" noChangeArrowheads="1"/>
          </p:cNvSpPr>
          <p:nvPr>
            <p:ph type="title"/>
          </p:nvPr>
        </p:nvSpPr>
        <p:spPr/>
        <p:txBody>
          <a:bodyPr/>
          <a:lstStyle/>
          <a:p>
            <a:r>
              <a:rPr lang="en-US" altLang="zh-TW" smtClean="0"/>
              <a:t>Direct Mapped Cache</a:t>
            </a:r>
            <a:endParaRPr lang="en-AU" altLang="zh-TW" smtClean="0"/>
          </a:p>
        </p:txBody>
      </p:sp>
      <p:sp>
        <p:nvSpPr>
          <p:cNvPr id="21509" name="Rectangle 7"/>
          <p:cNvSpPr>
            <a:spLocks noGrp="1" noChangeArrowheads="1"/>
          </p:cNvSpPr>
          <p:nvPr>
            <p:ph type="body" idx="1"/>
          </p:nvPr>
        </p:nvSpPr>
        <p:spPr/>
        <p:txBody>
          <a:bodyPr/>
          <a:lstStyle/>
          <a:p>
            <a:r>
              <a:rPr lang="en-US" altLang="zh-TW" dirty="0" smtClean="0"/>
              <a:t>Direct mapped: only one choice</a:t>
            </a:r>
          </a:p>
          <a:p>
            <a:pPr lvl="1"/>
            <a:r>
              <a:rPr lang="en-US" altLang="zh-TW" dirty="0"/>
              <a:t>For each </a:t>
            </a:r>
            <a:r>
              <a:rPr lang="en-US" altLang="zh-TW" dirty="0" smtClean="0"/>
              <a:t>block in main memory, </a:t>
            </a:r>
            <a:r>
              <a:rPr lang="en-US" altLang="zh-TW" dirty="0"/>
              <a:t>there is </a:t>
            </a:r>
            <a:r>
              <a:rPr lang="en-US" altLang="zh-TW" dirty="0" smtClean="0"/>
              <a:t>only one </a:t>
            </a:r>
            <a:r>
              <a:rPr lang="en-US" altLang="zh-TW" dirty="0"/>
              <a:t>location in cache where it </a:t>
            </a:r>
            <a:r>
              <a:rPr lang="en-US" altLang="zh-TW" dirty="0" smtClean="0"/>
              <a:t>can go</a:t>
            </a:r>
            <a:endParaRPr lang="en-US" altLang="zh-TW" dirty="0"/>
          </a:p>
          <a:p>
            <a:pPr lvl="1"/>
            <a:r>
              <a:rPr lang="en-US" altLang="zh-TW" dirty="0" smtClean="0"/>
              <a:t>(Block address) modulo </a:t>
            </a:r>
            <a:br>
              <a:rPr lang="en-US" altLang="zh-TW" dirty="0" smtClean="0"/>
            </a:br>
            <a:r>
              <a:rPr lang="en-US" altLang="zh-TW" dirty="0" smtClean="0"/>
              <a:t>(#Blocks in cache), where </a:t>
            </a:r>
            <a:br>
              <a:rPr lang="en-US" altLang="zh-TW" dirty="0" smtClean="0"/>
            </a:br>
            <a:r>
              <a:rPr lang="en-US" altLang="zh-TW" dirty="0" smtClean="0"/>
              <a:t>#Blocks is a power of 2</a:t>
            </a:r>
          </a:p>
          <a:p>
            <a:pPr lvl="1"/>
            <a:r>
              <a:rPr lang="en-US" altLang="zh-TW" dirty="0" smtClean="0"/>
              <a:t>Use low-order address bits</a:t>
            </a:r>
            <a:endParaRPr lang="en-AU" altLang="zh-TW" dirty="0" smtClean="0"/>
          </a:p>
          <a:p>
            <a:pPr lvl="1"/>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a:t>
            </a:fld>
            <a:endParaRPr lang="zh-TW" altLang="zh-TW"/>
          </a:p>
        </p:txBody>
      </p:sp>
      <p:sp>
        <p:nvSpPr>
          <p:cNvPr id="3" name="文字方塊 2"/>
          <p:cNvSpPr txBox="1"/>
          <p:nvPr/>
        </p:nvSpPr>
        <p:spPr>
          <a:xfrm>
            <a:off x="1337427" y="5487615"/>
            <a:ext cx="1074333" cy="461665"/>
          </a:xfrm>
          <a:prstGeom prst="rect">
            <a:avLst/>
          </a:prstGeom>
          <a:noFill/>
        </p:spPr>
        <p:txBody>
          <a:bodyPr wrap="none" rtlCol="0">
            <a:spAutoFit/>
          </a:bodyPr>
          <a:lstStyle/>
          <a:p>
            <a:pPr marL="0"/>
            <a:r>
              <a:rPr lang="en-US" altLang="zh-TW" dirty="0" smtClean="0">
                <a:latin typeface="+mn-lt"/>
              </a:rPr>
              <a:t>Fig. 5.8</a:t>
            </a:r>
            <a:endParaRPr lang="zh-TW" altLang="en-US" dirty="0">
              <a:latin typeface="+mn-lt"/>
            </a:endParaRPr>
          </a:p>
        </p:txBody>
      </p:sp>
    </p:spTree>
    <p:extLst>
      <p:ext uri="{BB962C8B-B14F-4D97-AF65-F5344CB8AC3E}">
        <p14:creationId xmlns:p14="http://schemas.microsoft.com/office/powerpoint/2010/main" val="26037374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FSM of Cache Controller</a:t>
            </a:r>
            <a:endParaRPr lang="zh-TW" altLang="en-US" dirty="0"/>
          </a:p>
        </p:txBody>
      </p:sp>
      <p:sp>
        <p:nvSpPr>
          <p:cNvPr id="4" name="橢圓 3"/>
          <p:cNvSpPr/>
          <p:nvPr/>
        </p:nvSpPr>
        <p:spPr bwMode="auto">
          <a:xfrm>
            <a:off x="251520" y="1124744"/>
            <a:ext cx="3456384" cy="1944216"/>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b="1" dirty="0" smtClean="0">
                <a:latin typeface="+mn-lt"/>
              </a:rPr>
              <a:t>Idle</a:t>
            </a:r>
            <a:endParaRPr lang="zh-TW" altLang="en-US" b="1" dirty="0">
              <a:latin typeface="+mn-lt"/>
            </a:endParaRPr>
          </a:p>
        </p:txBody>
      </p:sp>
      <p:sp>
        <p:nvSpPr>
          <p:cNvPr id="5" name="橢圓 4"/>
          <p:cNvSpPr/>
          <p:nvPr/>
        </p:nvSpPr>
        <p:spPr bwMode="auto">
          <a:xfrm>
            <a:off x="5436096" y="1124744"/>
            <a:ext cx="3456384" cy="1944216"/>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sz="1800" b="1" dirty="0" smtClean="0">
                <a:latin typeface="+mn-lt"/>
              </a:rPr>
              <a:t>Compare tag:</a:t>
            </a:r>
          </a:p>
          <a:p>
            <a:pPr algn="ctr" eaLnBrk="1" hangingPunct="1"/>
            <a:r>
              <a:rPr lang="en-US" altLang="zh-TW" sz="1800" dirty="0" smtClean="0">
                <a:latin typeface="+mn-lt"/>
              </a:rPr>
              <a:t>If Valid &amp; Tag match (hit):</a:t>
            </a:r>
          </a:p>
          <a:p>
            <a:pPr algn="ctr"/>
            <a:r>
              <a:rPr lang="en-US" altLang="zh-TW" sz="1800" dirty="0" smtClean="0">
                <a:latin typeface="+mn-lt"/>
              </a:rPr>
              <a:t>Write </a:t>
            </a:r>
            <a:r>
              <a:rPr lang="en-US" altLang="zh-TW" sz="1800" dirty="0">
                <a:latin typeface="+mn-lt"/>
                <a:sym typeface="Wingdings" panose="05000000000000000000" pitchFamily="2" charset="2"/>
              </a:rPr>
              <a:t> write </a:t>
            </a:r>
            <a:r>
              <a:rPr lang="en-US" altLang="zh-TW" sz="1800" dirty="0" smtClean="0">
                <a:latin typeface="+mn-lt"/>
                <a:sym typeface="Wingdings" panose="05000000000000000000" pitchFamily="2" charset="2"/>
              </a:rPr>
              <a:t>word; </a:t>
            </a:r>
            <a:r>
              <a:rPr lang="en-US" altLang="zh-TW" sz="1800" dirty="0">
                <a:latin typeface="+mn-lt"/>
                <a:sym typeface="Wingdings" panose="05000000000000000000" pitchFamily="2" charset="2"/>
              </a:rPr>
              <a:t>s</a:t>
            </a:r>
            <a:r>
              <a:rPr lang="en-US" altLang="zh-TW" sz="1800" dirty="0">
                <a:latin typeface="+mn-lt"/>
              </a:rPr>
              <a:t>et Valid, Dirty, </a:t>
            </a:r>
            <a:r>
              <a:rPr lang="en-US" altLang="zh-TW" sz="1800" dirty="0" smtClean="0">
                <a:latin typeface="+mn-lt"/>
              </a:rPr>
              <a:t>Tag; send Ready to CPU</a:t>
            </a:r>
            <a:endParaRPr lang="zh-TW" altLang="en-US" sz="1800" dirty="0">
              <a:latin typeface="+mn-lt"/>
            </a:endParaRPr>
          </a:p>
          <a:p>
            <a:pPr algn="ctr" eaLnBrk="1" hangingPunct="1"/>
            <a:r>
              <a:rPr lang="en-US" altLang="zh-TW" sz="1800" dirty="0">
                <a:latin typeface="+mn-lt"/>
              </a:rPr>
              <a:t>R</a:t>
            </a:r>
            <a:r>
              <a:rPr lang="en-US" altLang="zh-TW" sz="1800" dirty="0" smtClean="0">
                <a:latin typeface="+mn-lt"/>
              </a:rPr>
              <a:t>ead </a:t>
            </a:r>
            <a:r>
              <a:rPr lang="en-US" altLang="zh-TW" sz="1800" dirty="0" smtClean="0">
                <a:latin typeface="+mn-lt"/>
                <a:sym typeface="Wingdings" panose="05000000000000000000" pitchFamily="2" charset="2"/>
              </a:rPr>
              <a:t></a:t>
            </a:r>
            <a:r>
              <a:rPr lang="en-US" altLang="zh-TW" sz="1800" dirty="0" smtClean="0">
                <a:latin typeface="+mn-lt"/>
              </a:rPr>
              <a:t> send word, Ready to CPU</a:t>
            </a:r>
          </a:p>
        </p:txBody>
      </p:sp>
      <p:sp>
        <p:nvSpPr>
          <p:cNvPr id="6" name="橢圓 5"/>
          <p:cNvSpPr/>
          <p:nvPr/>
        </p:nvSpPr>
        <p:spPr bwMode="auto">
          <a:xfrm>
            <a:off x="251520" y="4149080"/>
            <a:ext cx="3456384" cy="1944216"/>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b="1" dirty="0" smtClean="0">
                <a:latin typeface="+mn-lt"/>
              </a:rPr>
              <a:t>Allocate:</a:t>
            </a:r>
          </a:p>
          <a:p>
            <a:pPr algn="ctr" eaLnBrk="1" hangingPunct="1"/>
            <a:r>
              <a:rPr lang="en-US" altLang="zh-TW" sz="2000" dirty="0" smtClean="0">
                <a:latin typeface="+mn-lt"/>
              </a:rPr>
              <a:t>Send Enable, Read, Address to memory (to read new block)</a:t>
            </a:r>
            <a:endParaRPr lang="zh-TW" altLang="en-US" sz="2000" dirty="0">
              <a:latin typeface="+mn-lt"/>
            </a:endParaRPr>
          </a:p>
        </p:txBody>
      </p:sp>
      <p:sp>
        <p:nvSpPr>
          <p:cNvPr id="7" name="橢圓 6"/>
          <p:cNvSpPr/>
          <p:nvPr/>
        </p:nvSpPr>
        <p:spPr bwMode="auto">
          <a:xfrm>
            <a:off x="5436096" y="4149080"/>
            <a:ext cx="3456384" cy="1944216"/>
          </a:xfrm>
          <a:prstGeom prst="ellipse">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eaLnBrk="1" hangingPunct="1"/>
            <a:r>
              <a:rPr lang="en-US" altLang="zh-TW" b="1" dirty="0" smtClean="0">
                <a:latin typeface="+mn-lt"/>
              </a:rPr>
              <a:t>Write-Back:</a:t>
            </a:r>
          </a:p>
          <a:p>
            <a:pPr algn="ctr" eaLnBrk="1" hangingPunct="1"/>
            <a:r>
              <a:rPr lang="en-US" altLang="zh-TW" sz="2000" dirty="0" smtClean="0">
                <a:latin typeface="+mn-lt"/>
              </a:rPr>
              <a:t>Send Enable, Write, Address, Write Data (old block) to memory</a:t>
            </a:r>
            <a:endParaRPr lang="zh-TW" altLang="en-US" sz="2000" dirty="0">
              <a:latin typeface="+mn-lt"/>
            </a:endParaRPr>
          </a:p>
        </p:txBody>
      </p:sp>
      <p:cxnSp>
        <p:nvCxnSpPr>
          <p:cNvPr id="9" name="直線單箭頭接點 8"/>
          <p:cNvCxnSpPr>
            <a:stCxn id="4" idx="5"/>
            <a:endCxn id="5" idx="3"/>
          </p:cNvCxnSpPr>
          <p:nvPr/>
        </p:nvCxnSpPr>
        <p:spPr bwMode="auto">
          <a:xfrm>
            <a:off x="3201728" y="2784236"/>
            <a:ext cx="274054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 name="直線單箭頭接點 10"/>
          <p:cNvCxnSpPr>
            <a:stCxn id="5" idx="1"/>
            <a:endCxn id="4" idx="7"/>
          </p:cNvCxnSpPr>
          <p:nvPr/>
        </p:nvCxnSpPr>
        <p:spPr bwMode="auto">
          <a:xfrm flipH="1">
            <a:off x="3201728" y="1409468"/>
            <a:ext cx="2740544"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 name="文字方塊 11"/>
          <p:cNvSpPr txBox="1"/>
          <p:nvPr/>
        </p:nvSpPr>
        <p:spPr>
          <a:xfrm>
            <a:off x="3111351" y="2852936"/>
            <a:ext cx="3113994" cy="646331"/>
          </a:xfrm>
          <a:prstGeom prst="rect">
            <a:avLst/>
          </a:prstGeom>
          <a:noFill/>
        </p:spPr>
        <p:txBody>
          <a:bodyPr wrap="none" rtlCol="0">
            <a:spAutoFit/>
          </a:bodyPr>
          <a:lstStyle/>
          <a:p>
            <a:pPr marL="0" algn="ctr"/>
            <a:r>
              <a:rPr lang="en-US" altLang="zh-TW" sz="1800" dirty="0" smtClean="0">
                <a:latin typeface="+mn-lt"/>
              </a:rPr>
              <a:t>From CPU: Enable, Read/Write,</a:t>
            </a:r>
          </a:p>
          <a:p>
            <a:pPr marL="0" algn="ctr"/>
            <a:r>
              <a:rPr lang="en-US" altLang="zh-TW" sz="1800" dirty="0" smtClean="0">
                <a:latin typeface="+mn-lt"/>
              </a:rPr>
              <a:t>Address, Write Data </a:t>
            </a:r>
            <a:endParaRPr lang="zh-TW" altLang="en-US" sz="1800" dirty="0">
              <a:latin typeface="+mn-lt"/>
            </a:endParaRPr>
          </a:p>
        </p:txBody>
      </p:sp>
      <p:sp>
        <p:nvSpPr>
          <p:cNvPr id="13" name="文字方塊 12"/>
          <p:cNvSpPr txBox="1"/>
          <p:nvPr/>
        </p:nvSpPr>
        <p:spPr>
          <a:xfrm>
            <a:off x="3645369" y="1416171"/>
            <a:ext cx="1853264" cy="369332"/>
          </a:xfrm>
          <a:prstGeom prst="rect">
            <a:avLst/>
          </a:prstGeom>
          <a:noFill/>
        </p:spPr>
        <p:txBody>
          <a:bodyPr wrap="none" rtlCol="0">
            <a:spAutoFit/>
          </a:bodyPr>
          <a:lstStyle/>
          <a:p>
            <a:pPr marL="0" algn="ctr"/>
            <a:r>
              <a:rPr lang="en-US" altLang="zh-TW" sz="1800" dirty="0" smtClean="0">
                <a:latin typeface="+mn-lt"/>
              </a:rPr>
              <a:t>Mark cache ready</a:t>
            </a:r>
            <a:endParaRPr lang="zh-TW" altLang="en-US" sz="1800" dirty="0">
              <a:latin typeface="+mn-lt"/>
            </a:endParaRPr>
          </a:p>
        </p:txBody>
      </p:sp>
      <p:cxnSp>
        <p:nvCxnSpPr>
          <p:cNvPr id="15" name="直線單箭頭接點 14"/>
          <p:cNvCxnSpPr>
            <a:stCxn id="5" idx="4"/>
            <a:endCxn id="7" idx="0"/>
          </p:cNvCxnSpPr>
          <p:nvPr/>
        </p:nvCxnSpPr>
        <p:spPr bwMode="auto">
          <a:xfrm>
            <a:off x="7164288" y="3068960"/>
            <a:ext cx="0" cy="108012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6" name="文字方塊 15"/>
          <p:cNvSpPr txBox="1"/>
          <p:nvPr/>
        </p:nvSpPr>
        <p:spPr>
          <a:xfrm>
            <a:off x="7164288" y="3286725"/>
            <a:ext cx="1694674" cy="646331"/>
          </a:xfrm>
          <a:prstGeom prst="rect">
            <a:avLst/>
          </a:prstGeom>
          <a:noFill/>
        </p:spPr>
        <p:txBody>
          <a:bodyPr wrap="square" rtlCol="0">
            <a:spAutoFit/>
          </a:bodyPr>
          <a:lstStyle/>
          <a:p>
            <a:pPr marL="0" algn="ctr"/>
            <a:r>
              <a:rPr lang="en-US" altLang="zh-TW" sz="1800" dirty="0" smtClean="0">
                <a:latin typeface="+mn-lt"/>
              </a:rPr>
              <a:t>Miss and old block Dirty=1</a:t>
            </a:r>
            <a:endParaRPr lang="zh-TW" altLang="en-US" sz="1800" dirty="0">
              <a:latin typeface="+mn-lt"/>
            </a:endParaRPr>
          </a:p>
        </p:txBody>
      </p:sp>
      <p:cxnSp>
        <p:nvCxnSpPr>
          <p:cNvPr id="18" name="直線單箭頭接點 17"/>
          <p:cNvCxnSpPr>
            <a:stCxn id="7" idx="2"/>
            <a:endCxn id="6" idx="6"/>
          </p:cNvCxnSpPr>
          <p:nvPr/>
        </p:nvCxnSpPr>
        <p:spPr bwMode="auto">
          <a:xfrm flipH="1">
            <a:off x="3707904" y="5121188"/>
            <a:ext cx="172819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文字方塊 18"/>
          <p:cNvSpPr txBox="1"/>
          <p:nvPr/>
        </p:nvSpPr>
        <p:spPr>
          <a:xfrm>
            <a:off x="3917661" y="4792872"/>
            <a:ext cx="1626856" cy="646331"/>
          </a:xfrm>
          <a:prstGeom prst="rect">
            <a:avLst/>
          </a:prstGeom>
          <a:noFill/>
        </p:spPr>
        <p:txBody>
          <a:bodyPr wrap="none" rtlCol="0">
            <a:spAutoFit/>
          </a:bodyPr>
          <a:lstStyle/>
          <a:p>
            <a:pPr marL="0" algn="ctr"/>
            <a:r>
              <a:rPr lang="en-US" altLang="zh-TW" sz="1800" dirty="0" smtClean="0">
                <a:latin typeface="+mn-lt"/>
              </a:rPr>
              <a:t>From memory:</a:t>
            </a:r>
          </a:p>
          <a:p>
            <a:pPr marL="0" algn="ctr"/>
            <a:r>
              <a:rPr lang="en-US" altLang="zh-TW" sz="1800" dirty="0" smtClean="0">
                <a:latin typeface="+mn-lt"/>
              </a:rPr>
              <a:t>Ready=1</a:t>
            </a:r>
            <a:endParaRPr lang="zh-TW" altLang="en-US" sz="1800" dirty="0">
              <a:latin typeface="+mn-lt"/>
            </a:endParaRPr>
          </a:p>
        </p:txBody>
      </p:sp>
      <p:cxnSp>
        <p:nvCxnSpPr>
          <p:cNvPr id="21" name="直線單箭頭接點 20"/>
          <p:cNvCxnSpPr>
            <a:stCxn id="5" idx="4"/>
            <a:endCxn id="6" idx="6"/>
          </p:cNvCxnSpPr>
          <p:nvPr/>
        </p:nvCxnSpPr>
        <p:spPr bwMode="auto">
          <a:xfrm flipH="1">
            <a:off x="3707904" y="3068960"/>
            <a:ext cx="3456384" cy="205222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2" name="文字方塊 21"/>
          <p:cNvSpPr txBox="1"/>
          <p:nvPr/>
        </p:nvSpPr>
        <p:spPr>
          <a:xfrm>
            <a:off x="5436096" y="3494190"/>
            <a:ext cx="1694674" cy="646331"/>
          </a:xfrm>
          <a:prstGeom prst="rect">
            <a:avLst/>
          </a:prstGeom>
          <a:noFill/>
        </p:spPr>
        <p:txBody>
          <a:bodyPr wrap="square" rtlCol="0">
            <a:spAutoFit/>
          </a:bodyPr>
          <a:lstStyle/>
          <a:p>
            <a:pPr marL="0" algn="ctr"/>
            <a:r>
              <a:rPr lang="en-US" altLang="zh-TW" sz="1800" dirty="0" smtClean="0">
                <a:latin typeface="+mn-lt"/>
              </a:rPr>
              <a:t>Miss and old block Dirty=0</a:t>
            </a:r>
            <a:endParaRPr lang="zh-TW" altLang="en-US" sz="1800" dirty="0">
              <a:latin typeface="+mn-lt"/>
            </a:endParaRPr>
          </a:p>
        </p:txBody>
      </p:sp>
      <p:cxnSp>
        <p:nvCxnSpPr>
          <p:cNvPr id="24" name="直線單箭頭接點 23"/>
          <p:cNvCxnSpPr>
            <a:stCxn id="6" idx="7"/>
            <a:endCxn id="5" idx="3"/>
          </p:cNvCxnSpPr>
          <p:nvPr/>
        </p:nvCxnSpPr>
        <p:spPr bwMode="auto">
          <a:xfrm flipV="1">
            <a:off x="3201728" y="2784236"/>
            <a:ext cx="2740544" cy="164956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文字方塊 26"/>
          <p:cNvSpPr txBox="1"/>
          <p:nvPr/>
        </p:nvSpPr>
        <p:spPr>
          <a:xfrm>
            <a:off x="2267744" y="3643370"/>
            <a:ext cx="1835795" cy="646331"/>
          </a:xfrm>
          <a:prstGeom prst="rect">
            <a:avLst/>
          </a:prstGeom>
          <a:noFill/>
        </p:spPr>
        <p:txBody>
          <a:bodyPr wrap="square" rtlCol="0">
            <a:spAutoFit/>
          </a:bodyPr>
          <a:lstStyle/>
          <a:p>
            <a:pPr marL="0" algn="ctr"/>
            <a:r>
              <a:rPr lang="en-US" altLang="zh-TW" sz="1800" dirty="0" smtClean="0">
                <a:latin typeface="+mn-lt"/>
              </a:rPr>
              <a:t>From Memory: Ready, Read Data</a:t>
            </a:r>
            <a:endParaRPr lang="zh-TW" altLang="en-US" sz="1800" dirty="0">
              <a:latin typeface="+mn-lt"/>
            </a:endParaRPr>
          </a:p>
        </p:txBody>
      </p:sp>
      <p:sp>
        <p:nvSpPr>
          <p:cNvPr id="28" name="弧形 27"/>
          <p:cNvSpPr/>
          <p:nvPr/>
        </p:nvSpPr>
        <p:spPr bwMode="auto">
          <a:xfrm>
            <a:off x="3309666" y="5337213"/>
            <a:ext cx="902294" cy="684076"/>
          </a:xfrm>
          <a:prstGeom prst="arc">
            <a:avLst>
              <a:gd name="adj1" fmla="val 15122237"/>
              <a:gd name="adj2" fmla="val 10391766"/>
            </a:avLst>
          </a:prstGeom>
          <a:no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29" name="弧形 28"/>
          <p:cNvSpPr/>
          <p:nvPr/>
        </p:nvSpPr>
        <p:spPr bwMode="auto">
          <a:xfrm flipH="1">
            <a:off x="4932040" y="5337213"/>
            <a:ext cx="902294" cy="684076"/>
          </a:xfrm>
          <a:prstGeom prst="arc">
            <a:avLst>
              <a:gd name="adj1" fmla="val 15122237"/>
              <a:gd name="adj2" fmla="val 10391766"/>
            </a:avLst>
          </a:prstGeom>
          <a:no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30" name="文字方塊 29"/>
          <p:cNvSpPr txBox="1"/>
          <p:nvPr/>
        </p:nvSpPr>
        <p:spPr>
          <a:xfrm>
            <a:off x="3814361" y="5611306"/>
            <a:ext cx="1579920" cy="553998"/>
          </a:xfrm>
          <a:prstGeom prst="rect">
            <a:avLst/>
          </a:prstGeom>
          <a:noFill/>
        </p:spPr>
        <p:txBody>
          <a:bodyPr wrap="none" rtlCol="0">
            <a:spAutoFit/>
          </a:bodyPr>
          <a:lstStyle/>
          <a:p>
            <a:pPr marL="0" algn="ctr">
              <a:lnSpc>
                <a:spcPts val="1800"/>
              </a:lnSpc>
            </a:pPr>
            <a:r>
              <a:rPr lang="en-US" altLang="zh-TW" sz="1800" dirty="0" smtClean="0">
                <a:latin typeface="+mn-lt"/>
              </a:rPr>
              <a:t>From memory:</a:t>
            </a:r>
            <a:br>
              <a:rPr lang="en-US" altLang="zh-TW" sz="1800" dirty="0" smtClean="0">
                <a:latin typeface="+mn-lt"/>
              </a:rPr>
            </a:br>
            <a:r>
              <a:rPr lang="en-US" altLang="zh-TW" sz="1800" dirty="0" smtClean="0">
                <a:latin typeface="+mn-lt"/>
              </a:rPr>
              <a:t>Read=0</a:t>
            </a:r>
            <a:endParaRPr lang="zh-TW" altLang="en-US" sz="1800" dirty="0">
              <a:latin typeface="+mn-lt"/>
            </a:endParaRPr>
          </a:p>
        </p:txBody>
      </p:sp>
      <p:sp>
        <p:nvSpPr>
          <p:cNvPr id="31" name="文字方塊 30"/>
          <p:cNvSpPr txBox="1"/>
          <p:nvPr/>
        </p:nvSpPr>
        <p:spPr>
          <a:xfrm>
            <a:off x="295835" y="3378187"/>
            <a:ext cx="1229824" cy="461665"/>
          </a:xfrm>
          <a:prstGeom prst="rect">
            <a:avLst/>
          </a:prstGeom>
          <a:noFill/>
        </p:spPr>
        <p:txBody>
          <a:bodyPr wrap="none" rtlCol="0">
            <a:spAutoFit/>
          </a:bodyPr>
          <a:lstStyle/>
          <a:p>
            <a:pPr marL="0"/>
            <a:r>
              <a:rPr lang="en-US" altLang="zh-TW" dirty="0" smtClean="0">
                <a:latin typeface="+mn-lt"/>
              </a:rPr>
              <a:t>Fig. 5.39</a:t>
            </a:r>
            <a:endParaRPr lang="zh-TW" altLang="en-US" dirty="0">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59</a:t>
            </a:fld>
            <a:endParaRPr lang="zh-TW" altLang="zh-TW"/>
          </a:p>
        </p:txBody>
      </p:sp>
    </p:spTree>
    <p:extLst>
      <p:ext uri="{BB962C8B-B14F-4D97-AF65-F5344CB8AC3E}">
        <p14:creationId xmlns:p14="http://schemas.microsoft.com/office/powerpoint/2010/main" val="235684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up)">
                                      <p:cBhvr>
                                        <p:cTn id="30" dur="500"/>
                                        <p:tgtEl>
                                          <p:spTgt spid="15"/>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wheel(1)">
                                      <p:cBhvr>
                                        <p:cTn id="44" dur="2000"/>
                                        <p:tgtEl>
                                          <p:spTgt spid="29"/>
                                        </p:tgtEl>
                                      </p:cBhvr>
                                    </p:animEffect>
                                  </p:childTnLst>
                                </p:cTn>
                              </p:par>
                            </p:childTnLst>
                          </p:cTn>
                        </p:par>
                        <p:par>
                          <p:cTn id="45" fill="hold">
                            <p:stCondLst>
                              <p:cond delay="2000"/>
                            </p:stCondLst>
                            <p:childTnLst>
                              <p:par>
                                <p:cTn id="46" presetID="10" presetClass="entr" presetSubtype="0" fill="hold" grpId="0" nodeType="afterEffect">
                                  <p:stCondLst>
                                    <p:cond delay="0"/>
                                  </p:stCondLst>
                                  <p:childTnLst>
                                    <p:set>
                                      <p:cBhvr>
                                        <p:cTn id="47" dur="1" fill="hold">
                                          <p:stCondLst>
                                            <p:cond delay="0"/>
                                          </p:stCondLst>
                                        </p:cTn>
                                        <p:tgtEl>
                                          <p:spTgt spid="30"/>
                                        </p:tgtEl>
                                        <p:attrNameLst>
                                          <p:attrName>style.visibility</p:attrName>
                                        </p:attrNameLst>
                                      </p:cBhvr>
                                      <p:to>
                                        <p:strVal val="visible"/>
                                      </p:to>
                                    </p:set>
                                    <p:animEffect transition="in" filter="fade">
                                      <p:cBhvr>
                                        <p:cTn id="48" dur="500"/>
                                        <p:tgtEl>
                                          <p:spTgt spid="3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2"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wipe(right)">
                                      <p:cBhvr>
                                        <p:cTn id="53" dur="500"/>
                                        <p:tgtEl>
                                          <p:spTgt spid="18"/>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1" fill="hold" grpId="0" nodeType="click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wheel(1)">
                                      <p:cBhvr>
                                        <p:cTn id="76" dur="2000"/>
                                        <p:tgtEl>
                                          <p:spTgt spid="2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wipe(down)">
                                      <p:cBhvr>
                                        <p:cTn id="81" dur="500"/>
                                        <p:tgtEl>
                                          <p:spTgt spid="24"/>
                                        </p:tgtEl>
                                      </p:cBhvr>
                                    </p:animEffect>
                                  </p:childTnLst>
                                </p:cTn>
                              </p:par>
                            </p:childTnLst>
                          </p:cTn>
                        </p:par>
                        <p:par>
                          <p:cTn id="82" fill="hold">
                            <p:stCondLst>
                              <p:cond delay="500"/>
                            </p:stCondLst>
                            <p:childTnLst>
                              <p:par>
                                <p:cTn id="83" presetID="10" presetClass="entr" presetSubtype="0" fill="hold" grpId="0" nodeType="after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fade">
                                      <p:cBhvr>
                                        <p:cTn id="8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2" grpId="0"/>
      <p:bldP spid="13" grpId="0"/>
      <p:bldP spid="16" grpId="0"/>
      <p:bldP spid="19" grpId="0"/>
      <p:bldP spid="22" grpId="0"/>
      <p:bldP spid="27" grpId="0"/>
      <p:bldP spid="28" grpId="0" animBg="1"/>
      <p:bldP spid="29" grpId="0" animBg="1"/>
      <p:bldP spid="3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5" name="Picture 6" descr="f05-33-P37449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8924" y="1988840"/>
            <a:ext cx="4695051" cy="412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36" name="Rectangle 2"/>
          <p:cNvSpPr>
            <a:spLocks noGrp="1" noChangeArrowheads="1"/>
          </p:cNvSpPr>
          <p:nvPr>
            <p:ph type="title"/>
          </p:nvPr>
        </p:nvSpPr>
        <p:spPr/>
        <p:txBody>
          <a:bodyPr/>
          <a:lstStyle/>
          <a:p>
            <a:r>
              <a:rPr lang="en-AU" altLang="zh-TW" smtClean="0"/>
              <a:t>Finite State Machines</a:t>
            </a:r>
          </a:p>
        </p:txBody>
      </p:sp>
      <p:sp>
        <p:nvSpPr>
          <p:cNvPr id="95237" name="Rectangle 3"/>
          <p:cNvSpPr>
            <a:spLocks noGrp="1" noChangeArrowheads="1"/>
          </p:cNvSpPr>
          <p:nvPr>
            <p:ph type="body" idx="1"/>
          </p:nvPr>
        </p:nvSpPr>
        <p:spPr/>
        <p:txBody>
          <a:bodyPr/>
          <a:lstStyle/>
          <a:p>
            <a:r>
              <a:rPr lang="en-AU" altLang="zh-TW" dirty="0" smtClean="0"/>
              <a:t>Use an FSM to sequence control steps</a:t>
            </a:r>
          </a:p>
          <a:p>
            <a:r>
              <a:rPr lang="en-AU" altLang="zh-TW" dirty="0" smtClean="0"/>
              <a:t>Set of states, transition on each clock edge</a:t>
            </a:r>
          </a:p>
          <a:p>
            <a:pPr lvl="1"/>
            <a:r>
              <a:rPr lang="en-AU" altLang="zh-TW" dirty="0" smtClean="0"/>
              <a:t>State values are binary </a:t>
            </a:r>
            <a:br>
              <a:rPr lang="en-AU" altLang="zh-TW" dirty="0" smtClean="0"/>
            </a:br>
            <a:r>
              <a:rPr lang="en-AU" altLang="zh-TW" dirty="0" smtClean="0"/>
              <a:t>encoded</a:t>
            </a:r>
          </a:p>
          <a:p>
            <a:pPr lvl="1"/>
            <a:r>
              <a:rPr lang="en-AU" altLang="zh-TW" dirty="0" smtClean="0"/>
              <a:t>Current state stored in </a:t>
            </a:r>
            <a:br>
              <a:rPr lang="en-AU" altLang="zh-TW" dirty="0" smtClean="0"/>
            </a:br>
            <a:r>
              <a:rPr lang="en-AU" altLang="zh-TW" dirty="0" smtClean="0"/>
              <a:t>the </a:t>
            </a:r>
            <a:r>
              <a:rPr lang="en-AU" altLang="zh-TW" i="1" dirty="0" smtClean="0"/>
              <a:t>state register</a:t>
            </a:r>
          </a:p>
          <a:p>
            <a:pPr lvl="1"/>
            <a:r>
              <a:rPr lang="en-AU" altLang="zh-TW" dirty="0" smtClean="0"/>
              <a:t>Next state</a:t>
            </a:r>
            <a:br>
              <a:rPr lang="en-AU" altLang="zh-TW" dirty="0" smtClean="0"/>
            </a:br>
            <a:r>
              <a:rPr lang="en-AU" altLang="zh-TW" dirty="0" smtClean="0"/>
              <a:t>= </a:t>
            </a:r>
            <a:r>
              <a:rPr lang="en-AU" altLang="zh-TW" dirty="0" err="1" smtClean="0"/>
              <a:t>f</a:t>
            </a:r>
            <a:r>
              <a:rPr lang="en-AU" altLang="zh-TW" baseline="-25000" dirty="0" err="1" smtClean="0"/>
              <a:t>n</a:t>
            </a:r>
            <a:r>
              <a:rPr lang="en-AU" altLang="zh-TW" dirty="0" smtClean="0"/>
              <a:t> (current state,</a:t>
            </a:r>
            <a:br>
              <a:rPr lang="en-AU" altLang="zh-TW" dirty="0" smtClean="0"/>
            </a:br>
            <a:r>
              <a:rPr lang="en-AU" altLang="zh-TW" dirty="0" smtClean="0"/>
              <a:t>	          current inputs)</a:t>
            </a:r>
          </a:p>
          <a:p>
            <a:pPr lvl="1"/>
            <a:r>
              <a:rPr lang="en-AU" altLang="zh-TW" dirty="0" smtClean="0"/>
              <a:t>Control output signals</a:t>
            </a:r>
            <a:br>
              <a:rPr lang="en-AU" altLang="zh-TW" dirty="0" smtClean="0"/>
            </a:br>
            <a:r>
              <a:rPr lang="en-AU" altLang="zh-TW" dirty="0" smtClean="0"/>
              <a:t>= </a:t>
            </a:r>
            <a:r>
              <a:rPr lang="en-AU" altLang="zh-TW" dirty="0" err="1" smtClean="0"/>
              <a:t>f</a:t>
            </a:r>
            <a:r>
              <a:rPr lang="en-AU" altLang="zh-TW" baseline="-25000" dirty="0" err="1" smtClean="0"/>
              <a:t>o</a:t>
            </a:r>
            <a:r>
              <a:rPr lang="en-AU" altLang="zh-TW" dirty="0" smtClean="0"/>
              <a:t> (current state)</a:t>
            </a:r>
          </a:p>
        </p:txBody>
      </p:sp>
      <p:sp>
        <p:nvSpPr>
          <p:cNvPr id="2" name="文字方塊 1"/>
          <p:cNvSpPr txBox="1"/>
          <p:nvPr/>
        </p:nvSpPr>
        <p:spPr>
          <a:xfrm>
            <a:off x="4427984" y="5661248"/>
            <a:ext cx="1229824" cy="461665"/>
          </a:xfrm>
          <a:prstGeom prst="rect">
            <a:avLst/>
          </a:prstGeom>
          <a:noFill/>
        </p:spPr>
        <p:txBody>
          <a:bodyPr wrap="none" rtlCol="0">
            <a:spAutoFit/>
          </a:bodyPr>
          <a:lstStyle/>
          <a:p>
            <a:pPr marL="0"/>
            <a:r>
              <a:rPr lang="en-US" altLang="zh-TW" dirty="0" smtClean="0">
                <a:latin typeface="+mn-lt"/>
              </a:rPr>
              <a:t>Fig. 5.38</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60</a:t>
            </a:fld>
            <a:endParaRPr lang="zh-TW" altLang="zh-TW"/>
          </a:p>
        </p:txBody>
      </p:sp>
    </p:spTree>
    <p:extLst>
      <p:ext uri="{BB962C8B-B14F-4D97-AF65-F5344CB8AC3E}">
        <p14:creationId xmlns:p14="http://schemas.microsoft.com/office/powerpoint/2010/main" val="10860892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altLang="zh-TW" smtClean="0"/>
              <a:t>Cache Summary</a:t>
            </a:r>
            <a:endParaRPr lang="en-US" altLang="zh-TW"/>
          </a:p>
        </p:txBody>
      </p:sp>
      <p:sp>
        <p:nvSpPr>
          <p:cNvPr id="565251" name="Rectangle 3"/>
          <p:cNvSpPr>
            <a:spLocks noGrp="1" noChangeArrowheads="1"/>
          </p:cNvSpPr>
          <p:nvPr>
            <p:ph type="body" idx="1"/>
          </p:nvPr>
        </p:nvSpPr>
        <p:spPr/>
        <p:txBody>
          <a:bodyPr/>
          <a:lstStyle/>
          <a:p>
            <a:r>
              <a:rPr lang="en-US" altLang="zh-TW" dirty="0" smtClean="0"/>
              <a:t>Principle of locality:</a:t>
            </a:r>
          </a:p>
          <a:p>
            <a:pPr lvl="1"/>
            <a:r>
              <a:rPr lang="en-US" altLang="zh-TW" dirty="0" smtClean="0"/>
              <a:t>Program likely to access a small portion of address space</a:t>
            </a:r>
          </a:p>
          <a:p>
            <a:pPr lvl="2"/>
            <a:r>
              <a:rPr lang="en-US" altLang="zh-TW" dirty="0" smtClean="0"/>
              <a:t>Temporal locality: locality in time</a:t>
            </a:r>
          </a:p>
          <a:p>
            <a:pPr lvl="2"/>
            <a:r>
              <a:rPr lang="en-US" altLang="zh-TW" dirty="0" smtClean="0"/>
              <a:t>Spatial locality: locality in space</a:t>
            </a:r>
          </a:p>
          <a:p>
            <a:r>
              <a:rPr lang="en-US" altLang="zh-TW" dirty="0" smtClean="0"/>
              <a:t>Three major categories of cache misses:</a:t>
            </a:r>
          </a:p>
          <a:p>
            <a:pPr lvl="1"/>
            <a:r>
              <a:rPr lang="en-US" altLang="zh-TW" dirty="0" smtClean="0"/>
              <a:t>Compulsory: e.g., cold start misses.</a:t>
            </a:r>
          </a:p>
          <a:p>
            <a:pPr lvl="1"/>
            <a:r>
              <a:rPr lang="en-US" altLang="zh-TW" dirty="0" smtClean="0"/>
              <a:t>Conflict: increase cache size or associativity</a:t>
            </a:r>
          </a:p>
          <a:p>
            <a:pPr lvl="1"/>
            <a:r>
              <a:rPr lang="en-US" altLang="zh-TW" dirty="0" smtClean="0"/>
              <a:t>Capacity: increase cache size</a:t>
            </a:r>
          </a:p>
          <a:p>
            <a:r>
              <a:rPr lang="en-US" altLang="zh-TW" dirty="0" smtClean="0"/>
              <a:t>Cache design space</a:t>
            </a:r>
          </a:p>
          <a:p>
            <a:pPr lvl="1"/>
            <a:r>
              <a:rPr lang="en-US" altLang="zh-TW" dirty="0" smtClean="0"/>
              <a:t>Total size, block size, associativity</a:t>
            </a:r>
          </a:p>
          <a:p>
            <a:pPr lvl="1"/>
            <a:r>
              <a:rPr lang="en-US" altLang="zh-TW" dirty="0" smtClean="0"/>
              <a:t>Policies: replacement</a:t>
            </a:r>
            <a:r>
              <a:rPr lang="en-US" altLang="zh-TW" dirty="0"/>
              <a:t>, </a:t>
            </a:r>
            <a:r>
              <a:rPr lang="en-US" altLang="zh-TW" dirty="0" smtClean="0"/>
              <a:t>write-hit (write-through, write-back), write-miss (write allocate)</a:t>
            </a:r>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61</a:t>
            </a:fld>
            <a:endParaRPr lang="zh-TW" altLang="zh-TW"/>
          </a:p>
        </p:txBody>
      </p:sp>
    </p:spTree>
    <p:extLst>
      <p:ext uri="{BB962C8B-B14F-4D97-AF65-F5344CB8AC3E}">
        <p14:creationId xmlns:p14="http://schemas.microsoft.com/office/powerpoint/2010/main" val="90359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a:xfrm>
            <a:off x="406400" y="228600"/>
            <a:ext cx="8558088" cy="679450"/>
          </a:xfrm>
        </p:spPr>
        <p:txBody>
          <a:bodyPr/>
          <a:lstStyle/>
          <a:p>
            <a:r>
              <a:rPr lang="en-AU" altLang="zh-TW" dirty="0" smtClean="0"/>
              <a:t>Block Identification for Direct Mapped (Q2)</a:t>
            </a:r>
          </a:p>
        </p:txBody>
      </p:sp>
      <p:sp>
        <p:nvSpPr>
          <p:cNvPr id="22532" name="Rectangle 5"/>
          <p:cNvSpPr>
            <a:spLocks noGrp="1" noChangeArrowheads="1"/>
          </p:cNvSpPr>
          <p:nvPr>
            <p:ph type="body" idx="1"/>
          </p:nvPr>
        </p:nvSpPr>
        <p:spPr/>
        <p:txBody>
          <a:bodyPr/>
          <a:lstStyle/>
          <a:p>
            <a:r>
              <a:rPr lang="en-US" altLang="zh-TW" dirty="0" smtClean="0"/>
              <a:t>Since a block can be stored in only one location in cache, we only need to check that location to find the block </a:t>
            </a:r>
            <a:r>
              <a:rPr lang="en-US" altLang="zh-TW" dirty="0" smtClean="0">
                <a:sym typeface="Wingdings" panose="05000000000000000000" pitchFamily="2" charset="2"/>
              </a:rPr>
              <a:t> simple and fast</a:t>
            </a:r>
            <a:endParaRPr lang="en-US" altLang="zh-TW" dirty="0" smtClean="0"/>
          </a:p>
          <a:p>
            <a:r>
              <a:rPr lang="en-US" altLang="zh-TW" dirty="0" smtClean="0"/>
              <a:t>But, how do we know that location stores the right block, as multiple blocks may be stored there?</a:t>
            </a:r>
          </a:p>
          <a:p>
            <a:pPr lvl="1"/>
            <a:r>
              <a:rPr lang="en-US" altLang="zh-TW" dirty="0" smtClean="0"/>
              <a:t>Store </a:t>
            </a:r>
            <a:r>
              <a:rPr lang="en-US" altLang="zh-TW" u="sng" dirty="0" smtClean="0"/>
              <a:t>block address </a:t>
            </a:r>
            <a:r>
              <a:rPr lang="en-US" altLang="zh-TW" dirty="0" smtClean="0"/>
              <a:t>as well as the data</a:t>
            </a:r>
          </a:p>
          <a:p>
            <a:pPr lvl="1"/>
            <a:r>
              <a:rPr lang="en-US" altLang="zh-TW" dirty="0" smtClean="0"/>
              <a:t>Actually only need the high-order bits, called the </a:t>
            </a:r>
            <a:r>
              <a:rPr lang="en-US" altLang="zh-TW" i="1" dirty="0" smtClean="0">
                <a:solidFill>
                  <a:srgbClr val="FF0000"/>
                </a:solidFill>
              </a:rPr>
              <a:t>tag</a:t>
            </a:r>
          </a:p>
          <a:p>
            <a:r>
              <a:rPr lang="en-US" altLang="zh-TW" dirty="0" smtClean="0"/>
              <a:t>What if there is no data in a location?</a:t>
            </a:r>
          </a:p>
          <a:p>
            <a:pPr lvl="1"/>
            <a:r>
              <a:rPr lang="en-US" altLang="zh-TW" dirty="0" smtClean="0"/>
              <a:t>Use </a:t>
            </a:r>
            <a:r>
              <a:rPr lang="en-US" altLang="zh-TW" i="1" dirty="0" smtClean="0">
                <a:solidFill>
                  <a:srgbClr val="FF0000"/>
                </a:solidFill>
              </a:rPr>
              <a:t>valid</a:t>
            </a:r>
            <a:r>
              <a:rPr lang="en-US" altLang="zh-TW" dirty="0" smtClean="0"/>
              <a:t> bit for each location in cache: 1 = present, 0 = not present (initial value)</a:t>
            </a:r>
            <a:endParaRPr lang="en-AU"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a:t>
            </a:fld>
            <a:endParaRPr lang="zh-TW" altLang="zh-TW"/>
          </a:p>
        </p:txBody>
      </p:sp>
    </p:spTree>
    <p:extLst>
      <p:ext uri="{BB962C8B-B14F-4D97-AF65-F5344CB8AC3E}">
        <p14:creationId xmlns:p14="http://schemas.microsoft.com/office/powerpoint/2010/main" val="287159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32">
                                            <p:txEl>
                                              <p:pRg st="1" end="1"/>
                                            </p:txEl>
                                          </p:spTgt>
                                        </p:tgtEl>
                                        <p:attrNameLst>
                                          <p:attrName>style.visibility</p:attrName>
                                        </p:attrNameLst>
                                      </p:cBhvr>
                                      <p:to>
                                        <p:strVal val="visible"/>
                                      </p:to>
                                    </p:set>
                                    <p:animEffect transition="in" filter="fade">
                                      <p:cBhvr>
                                        <p:cTn id="7" dur="500"/>
                                        <p:tgtEl>
                                          <p:spTgt spid="2253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32">
                                            <p:txEl>
                                              <p:pRg st="2" end="2"/>
                                            </p:txEl>
                                          </p:spTgt>
                                        </p:tgtEl>
                                        <p:attrNameLst>
                                          <p:attrName>style.visibility</p:attrName>
                                        </p:attrNameLst>
                                      </p:cBhvr>
                                      <p:to>
                                        <p:strVal val="visible"/>
                                      </p:to>
                                    </p:set>
                                    <p:animEffect transition="in" filter="fade">
                                      <p:cBhvr>
                                        <p:cTn id="12" dur="500"/>
                                        <p:tgtEl>
                                          <p:spTgt spid="2253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32">
                                            <p:txEl>
                                              <p:pRg st="3" end="3"/>
                                            </p:txEl>
                                          </p:spTgt>
                                        </p:tgtEl>
                                        <p:attrNameLst>
                                          <p:attrName>style.visibility</p:attrName>
                                        </p:attrNameLst>
                                      </p:cBhvr>
                                      <p:to>
                                        <p:strVal val="visible"/>
                                      </p:to>
                                    </p:set>
                                    <p:animEffect transition="in" filter="fade">
                                      <p:cBhvr>
                                        <p:cTn id="17" dur="500"/>
                                        <p:tgtEl>
                                          <p:spTgt spid="2253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32">
                                            <p:txEl>
                                              <p:pRg st="4" end="4"/>
                                            </p:txEl>
                                          </p:spTgt>
                                        </p:tgtEl>
                                        <p:attrNameLst>
                                          <p:attrName>style.visibility</p:attrName>
                                        </p:attrNameLst>
                                      </p:cBhvr>
                                      <p:to>
                                        <p:strVal val="visible"/>
                                      </p:to>
                                    </p:set>
                                    <p:animEffect transition="in" filter="fade">
                                      <p:cBhvr>
                                        <p:cTn id="22" dur="500"/>
                                        <p:tgtEl>
                                          <p:spTgt spid="2253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32">
                                            <p:txEl>
                                              <p:pRg st="5" end="5"/>
                                            </p:txEl>
                                          </p:spTgt>
                                        </p:tgtEl>
                                        <p:attrNameLst>
                                          <p:attrName>style.visibility</p:attrName>
                                        </p:attrNameLst>
                                      </p:cBhvr>
                                      <p:to>
                                        <p:strVal val="visible"/>
                                      </p:to>
                                    </p:set>
                                    <p:animEffect transition="in" filter="fade">
                                      <p:cBhvr>
                                        <p:cTn id="27" dur="500"/>
                                        <p:tgtEl>
                                          <p:spTgt spid="2253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47864" y="1052736"/>
            <a:ext cx="5736756" cy="5688064"/>
          </a:xfrm>
          <a:prstGeom prst="rect">
            <a:avLst/>
          </a:prstGeom>
          <a:solidFill>
            <a:schemeClr val="bg1"/>
          </a:solidFill>
          <a:ln>
            <a:noFill/>
          </a:ln>
        </p:spPr>
      </p:pic>
      <p:sp>
        <p:nvSpPr>
          <p:cNvPr id="29699" name="Rectangle 2"/>
          <p:cNvSpPr>
            <a:spLocks noGrp="1" noChangeArrowheads="1"/>
          </p:cNvSpPr>
          <p:nvPr>
            <p:ph type="title"/>
          </p:nvPr>
        </p:nvSpPr>
        <p:spPr/>
        <p:txBody>
          <a:bodyPr/>
          <a:lstStyle/>
          <a:p>
            <a:pPr eaLnBrk="1" hangingPunct="1"/>
            <a:r>
              <a:rPr lang="en-US" altLang="zh-TW" dirty="0" smtClean="0"/>
              <a:t>Organization of Direct Mapped Cache</a:t>
            </a:r>
            <a:endParaRPr lang="en-AU" altLang="zh-TW" dirty="0" smtClean="0">
              <a:ea typeface="新細明體" panose="02020500000000000000" pitchFamily="18" charset="-120"/>
            </a:endParaRPr>
          </a:p>
        </p:txBody>
      </p:sp>
      <p:sp>
        <p:nvSpPr>
          <p:cNvPr id="2" name="內容版面配置區 1"/>
          <p:cNvSpPr>
            <a:spLocks noGrp="1"/>
          </p:cNvSpPr>
          <p:nvPr>
            <p:ph idx="1"/>
          </p:nvPr>
        </p:nvSpPr>
        <p:spPr/>
        <p:txBody>
          <a:bodyPr/>
          <a:lstStyle/>
          <a:p>
            <a:r>
              <a:rPr lang="en-US" altLang="zh-TW" dirty="0" smtClean="0"/>
              <a:t>1024 blocks, 1 word/block</a:t>
            </a:r>
          </a:p>
          <a:p>
            <a:pPr lvl="1"/>
            <a:r>
              <a:rPr lang="en-US" altLang="zh-TW" i="1" dirty="0" smtClean="0"/>
              <a:t>Cache </a:t>
            </a:r>
            <a:r>
              <a:rPr lang="en-US" altLang="zh-TW" i="1" dirty="0"/>
              <a:t>index</a:t>
            </a:r>
            <a:r>
              <a:rPr lang="en-US" altLang="zh-TW" dirty="0"/>
              <a:t>:</a:t>
            </a:r>
            <a:br>
              <a:rPr lang="en-US" altLang="zh-TW" dirty="0"/>
            </a:br>
            <a:r>
              <a:rPr lang="en-US" altLang="zh-TW" dirty="0"/>
              <a:t>lower 10 bits</a:t>
            </a:r>
          </a:p>
          <a:p>
            <a:pPr lvl="1"/>
            <a:r>
              <a:rPr lang="en-US" altLang="zh-TW" i="1" dirty="0"/>
              <a:t>Cache tag</a:t>
            </a:r>
            <a:r>
              <a:rPr lang="en-US" altLang="zh-TW" dirty="0"/>
              <a:t>:</a:t>
            </a:r>
            <a:br>
              <a:rPr lang="en-US" altLang="zh-TW" dirty="0"/>
            </a:br>
            <a:r>
              <a:rPr lang="en-US" altLang="zh-TW" dirty="0"/>
              <a:t>upper </a:t>
            </a:r>
            <a:r>
              <a:rPr lang="en-US" altLang="zh-TW" dirty="0" smtClean="0"/>
              <a:t>52 </a:t>
            </a:r>
            <a:r>
              <a:rPr lang="en-US" altLang="zh-TW" dirty="0"/>
              <a:t>bits</a:t>
            </a:r>
          </a:p>
          <a:p>
            <a:pPr lvl="1"/>
            <a:r>
              <a:rPr lang="en-US" altLang="zh-TW" i="1" dirty="0"/>
              <a:t>Valid bit </a:t>
            </a:r>
            <a:r>
              <a:rPr lang="en-US" altLang="zh-TW" dirty="0" smtClean="0"/>
              <a:t/>
            </a:r>
            <a:br>
              <a:rPr lang="en-US" altLang="zh-TW" dirty="0" smtClean="0"/>
            </a:br>
            <a:r>
              <a:rPr lang="en-US" altLang="zh-TW" dirty="0" smtClean="0"/>
              <a:t>(0 on start up)</a:t>
            </a:r>
          </a:p>
          <a:p>
            <a:r>
              <a:rPr lang="en-US" altLang="zh-TW" dirty="0" smtClean="0"/>
              <a:t>Storage needed</a:t>
            </a:r>
          </a:p>
          <a:p>
            <a:pPr lvl="1"/>
            <a:r>
              <a:rPr lang="en-US" altLang="zh-TW" dirty="0" smtClean="0"/>
              <a:t>(1+52+32)*1024</a:t>
            </a:r>
            <a:endParaRPr lang="en-US" altLang="zh-TW" dirty="0"/>
          </a:p>
        </p:txBody>
      </p:sp>
      <p:grpSp>
        <p:nvGrpSpPr>
          <p:cNvPr id="10" name="群組 9"/>
          <p:cNvGrpSpPr/>
          <p:nvPr/>
        </p:nvGrpSpPr>
        <p:grpSpPr>
          <a:xfrm>
            <a:off x="683568" y="5157192"/>
            <a:ext cx="2488647" cy="729662"/>
            <a:chOff x="530810" y="3195070"/>
            <a:chExt cx="2488647" cy="729662"/>
          </a:xfrm>
        </p:grpSpPr>
        <p:sp>
          <p:nvSpPr>
            <p:cNvPr id="3" name="矩形 2"/>
            <p:cNvSpPr/>
            <p:nvPr/>
          </p:nvSpPr>
          <p:spPr bwMode="auto">
            <a:xfrm>
              <a:off x="530810" y="3195070"/>
              <a:ext cx="1264511" cy="729662"/>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dirty="0" smtClean="0">
                  <a:latin typeface="+mn-lt"/>
                </a:rPr>
                <a:t>CPU</a:t>
              </a:r>
              <a:endParaRPr lang="zh-TW" altLang="en-US" dirty="0">
                <a:latin typeface="+mn-lt"/>
              </a:endParaRPr>
            </a:p>
          </p:txBody>
        </p:sp>
        <p:cxnSp>
          <p:nvCxnSpPr>
            <p:cNvPr id="7" name="直線單箭頭接點 6"/>
            <p:cNvCxnSpPr/>
            <p:nvPr/>
          </p:nvCxnSpPr>
          <p:spPr bwMode="auto">
            <a:xfrm rot="5400000" flipV="1">
              <a:off x="2267704" y="3177012"/>
              <a:ext cx="0" cy="72000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9" name="文字方塊 8"/>
            <p:cNvSpPr txBox="1"/>
            <p:nvPr/>
          </p:nvSpPr>
          <p:spPr>
            <a:xfrm>
              <a:off x="2668079" y="3275402"/>
              <a:ext cx="351378" cy="523220"/>
            </a:xfrm>
            <a:prstGeom prst="rect">
              <a:avLst/>
            </a:prstGeom>
            <a:noFill/>
          </p:spPr>
          <p:txBody>
            <a:bodyPr wrap="none" rtlCol="0">
              <a:spAutoFit/>
            </a:bodyPr>
            <a:lstStyle/>
            <a:p>
              <a:pPr marL="0"/>
              <a:r>
                <a:rPr lang="en-US" altLang="zh-TW" sz="2800" b="1" dirty="0" smtClean="0">
                  <a:solidFill>
                    <a:srgbClr val="FF0000"/>
                  </a:solidFill>
                  <a:latin typeface="+mn-lt"/>
                </a:rPr>
                <a:t>?</a:t>
              </a:r>
              <a:endParaRPr lang="zh-TW" altLang="en-US" sz="2800" b="1" dirty="0">
                <a:solidFill>
                  <a:srgbClr val="FF0000"/>
                </a:solidFill>
                <a:latin typeface="+mn-lt"/>
              </a:endParaRPr>
            </a:p>
          </p:txBody>
        </p:sp>
      </p:gr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7</a:t>
            </a:fld>
            <a:endParaRPr lang="zh-TW" altLang="zh-TW"/>
          </a:p>
        </p:txBody>
      </p:sp>
      <p:cxnSp>
        <p:nvCxnSpPr>
          <p:cNvPr id="6" name="直線接點 5"/>
          <p:cNvCxnSpPr/>
          <p:nvPr/>
        </p:nvCxnSpPr>
        <p:spPr bwMode="auto">
          <a:xfrm flipH="1">
            <a:off x="3384000" y="6686550"/>
            <a:ext cx="20160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 name="文字方塊 4"/>
          <p:cNvSpPr txBox="1"/>
          <p:nvPr/>
        </p:nvSpPr>
        <p:spPr>
          <a:xfrm>
            <a:off x="6948264" y="6229350"/>
            <a:ext cx="1229824" cy="461665"/>
          </a:xfrm>
          <a:prstGeom prst="rect">
            <a:avLst/>
          </a:prstGeom>
          <a:noFill/>
        </p:spPr>
        <p:txBody>
          <a:bodyPr wrap="none" rtlCol="0">
            <a:spAutoFit/>
          </a:bodyPr>
          <a:lstStyle/>
          <a:p>
            <a:pPr marL="0"/>
            <a:r>
              <a:rPr lang="en-US" altLang="zh-TW" dirty="0" smtClean="0">
                <a:latin typeface="+mn-lt"/>
              </a:rPr>
              <a:t>Fig. 5.10</a:t>
            </a:r>
            <a:endParaRPr lang="zh-TW" altLang="en-US" dirty="0">
              <a:latin typeface="+mn-lt"/>
            </a:endParaRPr>
          </a:p>
        </p:txBody>
      </p:sp>
    </p:spTree>
    <p:extLst>
      <p:ext uri="{BB962C8B-B14F-4D97-AF65-F5344CB8AC3E}">
        <p14:creationId xmlns:p14="http://schemas.microsoft.com/office/powerpoint/2010/main" val="39075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504" y="2025426"/>
            <a:ext cx="8808630"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標題 4"/>
          <p:cNvSpPr>
            <a:spLocks noGrp="1"/>
          </p:cNvSpPr>
          <p:nvPr>
            <p:ph type="title"/>
          </p:nvPr>
        </p:nvSpPr>
        <p:spPr/>
        <p:txBody>
          <a:bodyPr/>
          <a:lstStyle/>
          <a:p>
            <a:r>
              <a:rPr lang="en-US" altLang="zh-TW" dirty="0" smtClean="0"/>
              <a:t>Recall EX</a:t>
            </a:r>
            <a:r>
              <a:rPr lang="zh-TW" altLang="en-US" dirty="0" smtClean="0"/>
              <a:t> </a:t>
            </a:r>
            <a:r>
              <a:rPr lang="en-US" altLang="zh-TW" dirty="0" smtClean="0"/>
              <a:t>Stage of </a:t>
            </a:r>
            <a:r>
              <a:rPr lang="en-US" altLang="zh-TW" dirty="0" err="1" smtClean="0"/>
              <a:t>ld</a:t>
            </a:r>
            <a:endParaRPr lang="zh-TW" altLang="en-US" dirty="0"/>
          </a:p>
        </p:txBody>
      </p:sp>
      <p:sp>
        <p:nvSpPr>
          <p:cNvPr id="7" name="矩形 6"/>
          <p:cNvSpPr/>
          <p:nvPr/>
        </p:nvSpPr>
        <p:spPr bwMode="auto">
          <a:xfrm>
            <a:off x="6426000" y="3789040"/>
            <a:ext cx="108000" cy="648072"/>
          </a:xfrm>
          <a:prstGeom prst="rect">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dirty="0" smtClean="0">
              <a:ln>
                <a:noFill/>
              </a:ln>
              <a:solidFill>
                <a:schemeClr val="tx1"/>
              </a:solidFill>
              <a:effectLst/>
              <a:latin typeface="+mn-lt"/>
              <a:ea typeface="標楷體" panose="03000509000000000000" pitchFamily="65" charset="-120"/>
            </a:endParaRPr>
          </a:p>
        </p:txBody>
      </p:sp>
      <p:sp>
        <p:nvSpPr>
          <p:cNvPr id="13" name="文字方塊 12"/>
          <p:cNvSpPr txBox="1"/>
          <p:nvPr/>
        </p:nvSpPr>
        <p:spPr>
          <a:xfrm>
            <a:off x="5755258" y="3460938"/>
            <a:ext cx="692818" cy="400110"/>
          </a:xfrm>
          <a:prstGeom prst="rect">
            <a:avLst/>
          </a:prstGeom>
          <a:noFill/>
        </p:spPr>
        <p:txBody>
          <a:bodyPr wrap="none" rtlCol="0">
            <a:spAutoFit/>
          </a:bodyPr>
          <a:lstStyle/>
          <a:p>
            <a:r>
              <a:rPr lang="en-US" altLang="zh-TW" sz="2000" dirty="0" err="1" smtClean="0">
                <a:solidFill>
                  <a:srgbClr val="FF0000"/>
                </a:solidFill>
                <a:latin typeface="+mn-lt"/>
              </a:rPr>
              <a:t>Addr</a:t>
            </a:r>
            <a:endParaRPr lang="zh-TW" altLang="en-US" sz="2000" dirty="0" smtClean="0">
              <a:solidFill>
                <a:srgbClr val="FF0000"/>
              </a:solidFill>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8</a:t>
            </a:fld>
            <a:endParaRPr lang="zh-TW" altLang="zh-TW"/>
          </a:p>
        </p:txBody>
      </p:sp>
    </p:spTree>
    <p:extLst>
      <p:ext uri="{BB962C8B-B14F-4D97-AF65-F5344CB8AC3E}">
        <p14:creationId xmlns:p14="http://schemas.microsoft.com/office/powerpoint/2010/main" val="413021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p:bldLst>
  </p:timing>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algn="ctr" eaLnBrk="1" hangingPunct="1">
          <a:defRPr dirty="0">
            <a:latin typeface="+mj-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17288</TotalTime>
  <Words>5311</Words>
  <Application>Microsoft Office PowerPoint</Application>
  <PresentationFormat>如螢幕大小 (4:3)</PresentationFormat>
  <Paragraphs>1405</Paragraphs>
  <Slides>62</Slides>
  <Notes>51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62</vt:i4>
      </vt:variant>
    </vt:vector>
  </HeadingPairs>
  <TitlesOfParts>
    <vt:vector size="73" baseType="lpstr">
      <vt:lpstr>新細明體</vt:lpstr>
      <vt:lpstr>標楷體</vt:lpstr>
      <vt:lpstr>Arial</vt:lpstr>
      <vt:lpstr>Calibri</vt:lpstr>
      <vt:lpstr>Cambria Math</vt:lpstr>
      <vt:lpstr>Courier New</vt:lpstr>
      <vt:lpstr>Symbol</vt:lpstr>
      <vt:lpstr>Tahoma</vt:lpstr>
      <vt:lpstr>Times New Roman</vt:lpstr>
      <vt:lpstr>Wingdings</vt:lpstr>
      <vt:lpstr>Contemporary Portrait</vt:lpstr>
      <vt:lpstr>CS4100: Computer Architecture  Memory Hierarchy (II)</vt:lpstr>
      <vt:lpstr>Outline</vt:lpstr>
      <vt:lpstr>Cache Memory</vt:lpstr>
      <vt:lpstr>Cache and the CPU Pipeline </vt:lpstr>
      <vt:lpstr>Q1: Block Placement</vt:lpstr>
      <vt:lpstr>Direct Mapped Cache</vt:lpstr>
      <vt:lpstr>Block Identification for Direct Mapped (Q2)</vt:lpstr>
      <vt:lpstr>Organization of Direct Mapped Cache</vt:lpstr>
      <vt:lpstr>Recall EX Stage of ld</vt:lpstr>
      <vt:lpstr>MEM Stage of ld</vt:lpstr>
      <vt:lpstr>Direct-Mapped Cache</vt:lpstr>
      <vt:lpstr>Example of Direct Mapped Cache</vt:lpstr>
      <vt:lpstr>Example of Direct Mapped Cache</vt:lpstr>
      <vt:lpstr>Example of Direct Mapped Cache</vt:lpstr>
      <vt:lpstr>Example of Direct Mapped Cache</vt:lpstr>
      <vt:lpstr>Example of Direct Mapped Cache</vt:lpstr>
      <vt:lpstr>Cache Misses</vt:lpstr>
      <vt:lpstr>Other Block Placement Policies</vt:lpstr>
      <vt:lpstr>Associative Caches</vt:lpstr>
      <vt:lpstr>Associative Cache Example</vt:lpstr>
      <vt:lpstr>Spectrum of Associativity</vt:lpstr>
      <vt:lpstr>Associativity Example</vt:lpstr>
      <vt:lpstr>Associativity Example</vt:lpstr>
      <vt:lpstr>Set Associative Cache Organization</vt:lpstr>
      <vt:lpstr>Q3: Block Replacement</vt:lpstr>
      <vt:lpstr>An Approximate LRU</vt:lpstr>
      <vt:lpstr>Q4: Write Policy</vt:lpstr>
      <vt:lpstr>Write Policy</vt:lpstr>
      <vt:lpstr>Write Policy</vt:lpstr>
      <vt:lpstr>Example: Write Through with Allocate</vt:lpstr>
      <vt:lpstr>Example: Write Through with Allocate</vt:lpstr>
      <vt:lpstr>Example: Write Through with No-Allocate</vt:lpstr>
      <vt:lpstr>Example: Write Back</vt:lpstr>
      <vt:lpstr>Example: Write Back</vt:lpstr>
      <vt:lpstr>Summary: Comparing Cache Organizations</vt:lpstr>
      <vt:lpstr>Outline</vt:lpstr>
      <vt:lpstr>CPU Performance with Cache</vt:lpstr>
      <vt:lpstr>Cache Performance Example</vt:lpstr>
      <vt:lpstr>Average Memory Access Time</vt:lpstr>
      <vt:lpstr>Main Memory Supporting Caches</vt:lpstr>
      <vt:lpstr>Main Memory Supporting Caches</vt:lpstr>
      <vt:lpstr>Implications of Cache Performance</vt:lpstr>
      <vt:lpstr>Sources of Cache Misses</vt:lpstr>
      <vt:lpstr>Cache Design Space</vt:lpstr>
      <vt:lpstr>Design Tradeoff: Increase Block Size</vt:lpstr>
      <vt:lpstr>Block Size Considerations</vt:lpstr>
      <vt:lpstr>Design Tradeoff: How Much Associativity</vt:lpstr>
      <vt:lpstr>Optimization: Multilevel Caches</vt:lpstr>
      <vt:lpstr>Multilevel Cache Example</vt:lpstr>
      <vt:lpstr>Multilevel Cache Considerations</vt:lpstr>
      <vt:lpstr>Cache Design Trade-offs</vt:lpstr>
      <vt:lpstr>Example: Intrinsity FastMATH</vt:lpstr>
      <vt:lpstr>Example: Intrinsity FastMATH</vt:lpstr>
      <vt:lpstr>Software Optimization via Blocking</vt:lpstr>
      <vt:lpstr>Cache Blocked DGEMM</vt:lpstr>
      <vt:lpstr>Blocked DGEMM Access Pattern</vt:lpstr>
      <vt:lpstr>Outline</vt:lpstr>
      <vt:lpstr>Cache Control</vt:lpstr>
      <vt:lpstr>Interface Signals</vt:lpstr>
      <vt:lpstr>FSM of Cache Controller</vt:lpstr>
      <vt:lpstr>Finite State Machines</vt:lpstr>
      <vt:lpstr>Cache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2205</cp:revision>
  <dcterms:created xsi:type="dcterms:W3CDTF">2000-02-07T23:54:30Z</dcterms:created>
  <dcterms:modified xsi:type="dcterms:W3CDTF">2019-05-13T16:13:01Z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