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665" r:id="rId2"/>
    <p:sldId id="1034" r:id="rId3"/>
    <p:sldId id="1042" r:id="rId4"/>
    <p:sldId id="1043" r:id="rId5"/>
    <p:sldId id="919" r:id="rId6"/>
    <p:sldId id="1078" r:id="rId7"/>
    <p:sldId id="920" r:id="rId8"/>
    <p:sldId id="1046" r:id="rId9"/>
    <p:sldId id="1049" r:id="rId10"/>
    <p:sldId id="1045" r:id="rId11"/>
    <p:sldId id="1050" r:id="rId12"/>
    <p:sldId id="924" r:id="rId13"/>
    <p:sldId id="923" r:id="rId14"/>
    <p:sldId id="1055" r:id="rId15"/>
    <p:sldId id="1051" r:id="rId16"/>
    <p:sldId id="1052" r:id="rId17"/>
    <p:sldId id="1059" r:id="rId18"/>
    <p:sldId id="1058" r:id="rId19"/>
    <p:sldId id="926" r:id="rId20"/>
    <p:sldId id="1064" r:id="rId21"/>
    <p:sldId id="927" r:id="rId22"/>
    <p:sldId id="928" r:id="rId23"/>
    <p:sldId id="1079" r:id="rId24"/>
    <p:sldId id="931" r:id="rId25"/>
    <p:sldId id="1066" r:id="rId26"/>
    <p:sldId id="1065" r:id="rId27"/>
    <p:sldId id="1068" r:id="rId28"/>
    <p:sldId id="932" r:id="rId29"/>
    <p:sldId id="1080" r:id="rId30"/>
    <p:sldId id="1041" r:id="rId31"/>
    <p:sldId id="933" r:id="rId32"/>
    <p:sldId id="934" r:id="rId33"/>
    <p:sldId id="935" r:id="rId34"/>
    <p:sldId id="936" r:id="rId35"/>
    <p:sldId id="937" r:id="rId36"/>
    <p:sldId id="1035" r:id="rId37"/>
    <p:sldId id="1067" r:id="rId38"/>
    <p:sldId id="1072" r:id="rId39"/>
    <p:sldId id="1073" r:id="rId40"/>
    <p:sldId id="1038" r:id="rId41"/>
    <p:sldId id="1074" r:id="rId42"/>
    <p:sldId id="1077" r:id="rId43"/>
    <p:sldId id="1039" r:id="rId44"/>
    <p:sldId id="953" r:id="rId45"/>
    <p:sldId id="956" r:id="rId46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0000FF"/>
    <a:srgbClr val="00FFFF"/>
    <a:srgbClr val="33CC33"/>
    <a:srgbClr val="99CCFF"/>
    <a:srgbClr val="FF33CC"/>
    <a:srgbClr val="339933"/>
    <a:srgbClr val="FFCC99"/>
    <a:srgbClr val="FFCC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5" autoAdjust="0"/>
    <p:restoredTop sz="87363" autoAdjust="0"/>
  </p:normalViewPr>
  <p:slideViewPr>
    <p:cSldViewPr>
      <p:cViewPr varScale="1">
        <p:scale>
          <a:sx n="43" d="100"/>
          <a:sy n="43" d="100"/>
        </p:scale>
        <p:origin x="1546" y="58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613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55963" y="509588"/>
            <a:ext cx="3397250" cy="2547937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2388" y="3227388"/>
            <a:ext cx="7261225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84" tIns="46043" rIns="92084" bIns="46043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2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81363" y="446088"/>
            <a:ext cx="3363912" cy="252253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6125" y="3227388"/>
            <a:ext cx="8535988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95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12C69-A2CD-43CB-B26C-B9801E1EF740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C1C56D-D93B-4CE1-9AB5-31239DD0334D}" type="slidenum">
              <a:rPr lang="en-AU" altLang="zh-TW">
                <a:latin typeface="Times New Roman" panose="02020603050405020304" pitchFamily="18" charset="0"/>
              </a:rPr>
              <a:pPr/>
              <a:t>18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272516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A12C69-A2CD-43CB-B26C-B9801E1EF740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C1C56D-D93B-4CE1-9AB5-31239DD0334D}" type="slidenum">
              <a:rPr lang="en-AU" altLang="zh-TW">
                <a:latin typeface="Times New Roman" panose="02020603050405020304" pitchFamily="18" charset="0"/>
              </a:rPr>
              <a:pPr/>
              <a:t>19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10803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96EEF5-5608-4ABA-B8F1-2000418900B0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0939AB-4453-4C6C-BA3C-D2E07DBBA065}" type="slidenum">
              <a:rPr lang="en-AU" altLang="zh-TW">
                <a:latin typeface="Times New Roman" panose="02020603050405020304" pitchFamily="18" charset="0"/>
              </a:rPr>
              <a:pPr/>
              <a:t>20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OS has to keep TLB valid on context switch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• Flush TLB when new process runs (x86)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• Store process id (MIPs)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5420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828EB4-6AD6-4131-A638-43FC5A2658EC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C5EDDC-E90B-4D65-83F7-2ED3D998A21F}" type="slidenum">
              <a:rPr lang="en-AU" altLang="zh-TW">
                <a:latin typeface="Times New Roman" panose="02020603050405020304" pitchFamily="18" charset="0"/>
              </a:rPr>
              <a:pPr/>
              <a:t>21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MIPS traditionally handles a TLB miss in software. It brings in the page table entry from memory and then re-executes the instruction that caused the TLB miss. Upon re-executing, it will get a TLB hit. If the page table entry indicates the page is not in memory, this time it will get a page fault exception.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TLB traps to OS on page fault: This is the general address for exception, where OS uses the exception Cause register to diagnose the cause of the exception. Because the exception is a page fault, OS knows that extensive processing will be required. Thus, it saves the entire state of the active process, including all the general-purpose registers, the page table address register, the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EPC, and the exception Cause register.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88073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828EB4-6AD6-4131-A638-43FC5A2658EC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C5EDDC-E90B-4D65-83F7-2ED3D998A21F}" type="slidenum">
              <a:rPr lang="en-AU" altLang="zh-TW">
                <a:latin typeface="Times New Roman" panose="02020603050405020304" pitchFamily="18" charset="0"/>
              </a:rPr>
              <a:pPr/>
              <a:t>22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MIPS traditionally handles a TLB miss in software. It brings in the page table entry from memory and then re-executes the instruction that caused the TLB miss. Upon re-executing, it will get a TLB hit. If the page table entry indicates the page is not in memory, this time it will get a page fault exception.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TLB traps to OS on page fault: This is the general address for exception, where OS uses the exception Cause register to diagnose the cause of the exception. Because the exception is a page fault, OS knows that extensive processing will be required. Thus, it saves the entire state of the active process, including all the general-purpose registers, the page table address register, the</a:t>
            </a:r>
          </a:p>
          <a:p>
            <a:r>
              <a:rPr kumimoji="1" lang="en-US" altLang="zh-TW" sz="1200" b="0" i="0" u="none" strike="noStrike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EPC, and the exception Cause register.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75334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49AE2D-7BAD-41E4-87B5-DA491C8EAE13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8BC3E8-F387-4E81-938C-4CE31818937D}" type="slidenum">
              <a:rPr lang="en-AU" altLang="zh-TW">
                <a:latin typeface="Times New Roman" panose="02020603050405020304" pitchFamily="18" charset="0"/>
              </a:rPr>
              <a:pPr/>
              <a:t>23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23421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Example:</a:t>
            </a:r>
            <a:r>
              <a:rPr lang="en-US" altLang="zh-TW" baseline="0" dirty="0" smtClean="0"/>
              <a:t> consider memory contents if there are several processes running at the same time, e.g. Hello World!, FB, Browser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28562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0AD770-55D8-49E6-91B7-F0EEB4307DBC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D233E6D-5068-4E71-825B-4BD42B102A92}" type="slidenum">
              <a:rPr lang="en-AU" altLang="zh-TW">
                <a:latin typeface="Times New Roman" panose="02020603050405020304" pitchFamily="18" charset="0"/>
              </a:rPr>
              <a:pPr/>
              <a:t>27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85142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683529-DCED-4352-BF97-523465C0581A}" type="datetime3">
              <a:rPr lang="en-AU" altLang="en-US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97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6AA913-78CC-418F-8A04-BCC4D75A013F}" type="slidenum">
              <a:rPr lang="en-AU" altLang="en-US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59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832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FC2282-FF62-4439-B9AC-BB1E746208C0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699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99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0BA99C-3666-4279-9375-5683CCFFB8F6}" type="slidenum">
              <a:rPr lang="en-AU" altLang="zh-TW">
                <a:latin typeface="Times New Roman" panose="02020603050405020304" pitchFamily="18" charset="0"/>
              </a:rPr>
              <a:pPr/>
              <a:t>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99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74978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C7DED-163F-40FC-A147-D5F9D9F5EEAA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2682FB-FC1C-41DE-8A1D-D68E250A6739}" type="slidenum">
              <a:rPr lang="en-AU" altLang="zh-TW">
                <a:latin typeface="Times New Roman" panose="02020603050405020304" pitchFamily="18" charset="0"/>
              </a:rPr>
              <a:pPr/>
              <a:t>30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040189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4611A-BB6D-470A-8918-C11372237283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3FA85E-27C1-4542-AD65-6DEDF5720089}" type="slidenum">
              <a:rPr lang="en-AU" altLang="zh-TW">
                <a:latin typeface="Times New Roman" panose="02020603050405020304" pitchFamily="18" charset="0"/>
              </a:rPr>
              <a:pPr/>
              <a:t>31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367875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B8D0B1-5B41-48F7-A12D-709287888553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DA55C-6BDB-41F0-B263-9EFC9A27856B}" type="slidenum">
              <a:rPr lang="en-AU" altLang="zh-TW">
                <a:latin typeface="Times New Roman" panose="02020603050405020304" pitchFamily="18" charset="0"/>
              </a:rPr>
              <a:pPr/>
              <a:t>32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40120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7D2E40-41CA-4B5C-98DA-392153714AB3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48D13B-962A-44D8-9820-8E7320C7FC60}" type="slidenum">
              <a:rPr lang="en-AU" altLang="zh-TW">
                <a:latin typeface="Times New Roman" panose="02020603050405020304" pitchFamily="18" charset="0"/>
              </a:rPr>
              <a:pPr/>
              <a:t>33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7751013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F7C4993-6DD9-4D5D-A318-1A1173E4C978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7A59ED-13EB-49D5-9BB1-ADFAA2324E6E}" type="slidenum">
              <a:rPr lang="en-AU" altLang="zh-TW">
                <a:latin typeface="Times New Roman" panose="02020603050405020304" pitchFamily="18" charset="0"/>
              </a:rPr>
              <a:pPr/>
              <a:t>34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270958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A84E8-C2F4-426B-89D4-E6B80DD880C1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66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6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677A8C-D12D-4A1B-9137-93C0F09F360D}" type="slidenum">
              <a:rPr lang="en-AU" altLang="zh-TW">
                <a:latin typeface="Times New Roman" panose="02020603050405020304" pitchFamily="18" charset="0"/>
              </a:rPr>
              <a:pPr/>
              <a:t>39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6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52875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94B9A2-9D02-4924-9649-CE4BF03483EC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679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679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60C635-FCD4-402F-A1A1-0BC9A6906729}" type="slidenum">
              <a:rPr lang="en-AU" altLang="zh-TW">
                <a:latin typeface="Times New Roman" panose="02020603050405020304" pitchFamily="18" charset="0"/>
              </a:rPr>
              <a:pPr/>
              <a:t>42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679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438799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9AD8B6-9D36-4784-9C26-69C9942E417E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203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3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1D636E-6B18-4419-B36B-9E7FE4D733DC}" type="slidenum">
              <a:rPr lang="en-AU" altLang="zh-TW">
                <a:latin typeface="Times New Roman" panose="02020603050405020304" pitchFamily="18" charset="0"/>
              </a:rPr>
              <a:pPr/>
              <a:t>43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3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79486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27B7ED-56F0-4CA9-982B-F3C142654936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206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206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1835A7-895E-4D09-962D-E2246386FB29}" type="slidenum">
              <a:rPr lang="en-AU" altLang="zh-TW">
                <a:latin typeface="Times New Roman" panose="02020603050405020304" pitchFamily="18" charset="0"/>
              </a:rPr>
              <a:pPr/>
              <a:t>44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2068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425422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0B00A2D-4B6D-4F45-B4B2-6FA25A457FF5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1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1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4F5CF-24DF-4DE8-9CAD-52B5E6F12683}" type="slidenum">
              <a:rPr lang="en-AU" altLang="zh-TW">
                <a:latin typeface="Times New Roman" panose="02020603050405020304" pitchFamily="18" charset="0"/>
              </a:rPr>
              <a:pPr/>
              <a:t>6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1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2229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9559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840ECD-E2CC-4C83-9189-B2BA90067757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5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5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BDCFA-9CA9-4725-B8B7-FA47DF2DB69A}" type="slidenum">
              <a:rPr lang="en-AU" altLang="zh-TW">
                <a:latin typeface="Times New Roman" panose="02020603050405020304" pitchFamily="18" charset="0"/>
              </a:rPr>
              <a:pPr/>
              <a:t>11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5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186399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A3419F-0B2F-4896-A19C-E838E6984D3B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740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740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0F51F3-DB85-4209-80A9-8B31F326D0C8}" type="slidenum">
              <a:rPr lang="en-AU" altLang="zh-TW">
                <a:latin typeface="Times New Roman" panose="02020603050405020304" pitchFamily="18" charset="0"/>
              </a:rPr>
              <a:pPr/>
              <a:t>12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740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155866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1363" y="446088"/>
            <a:ext cx="3363912" cy="2522537"/>
          </a:xfrm>
          <a:noFill/>
          <a:ln cap="flat">
            <a:solidFill>
              <a:schemeClr val="tx1"/>
            </a:solidFill>
          </a:ln>
        </p:spPr>
      </p:sp>
      <p:sp>
        <p:nvSpPr>
          <p:cNvPr id="2017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46125" y="3227388"/>
            <a:ext cx="8535988" cy="3057525"/>
          </a:xfrm>
          <a:noFill/>
        </p:spPr>
        <p:txBody>
          <a:bodyPr lIns="92075" tIns="46038" rIns="92075" bIns="46038"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93003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974241-CAD8-4D25-85F1-6534E3F68E2A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566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566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AEDE26-576C-4682-9DC4-3D516A68348A}" type="slidenum">
              <a:rPr lang="en-AU" altLang="zh-TW">
                <a:latin typeface="Times New Roman" panose="02020603050405020304" pitchFamily="18" charset="0"/>
              </a:rPr>
              <a:pPr/>
              <a:t>14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56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2608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605CFA-4B7F-445A-B1BF-5DD84B26FEBC}" type="datetime3">
              <a:rPr lang="en-AU" altLang="zh-TW" smtClean="0">
                <a:latin typeface="Times New Roman" panose="02020603050405020304" pitchFamily="18" charset="0"/>
              </a:rPr>
              <a:pPr/>
              <a:t>26 May, 2019</a:t>
            </a:fld>
            <a:endParaRPr lang="en-AU" altLang="zh-TW" smtClean="0">
              <a:latin typeface="Times New Roman" panose="02020603050405020304" pitchFamily="18" charset="0"/>
            </a:endParaRPr>
          </a:p>
        </p:txBody>
      </p:sp>
      <p:sp>
        <p:nvSpPr>
          <p:cNvPr id="1392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TW" smtClean="0">
                <a:latin typeface="Times New Roman" panose="02020603050405020304" pitchFamily="18" charset="0"/>
              </a:rPr>
              <a:t>Chapter 5 — Large and Fast: Exploiting Memory Hierarchy</a:t>
            </a:r>
          </a:p>
        </p:txBody>
      </p:sp>
      <p:sp>
        <p:nvSpPr>
          <p:cNvPr id="1392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1C86B0-DF70-4522-88F6-C808E0A0A11D}" type="slidenum">
              <a:rPr lang="en-AU" altLang="zh-TW">
                <a:latin typeface="Times New Roman" panose="02020603050405020304" pitchFamily="18" charset="0"/>
              </a:rPr>
              <a:pPr/>
              <a:t>15</a:t>
            </a:fld>
            <a:endParaRPr lang="en-AU" altLang="zh-TW">
              <a:latin typeface="Times New Roman" panose="02020603050405020304" pitchFamily="18" charset="0"/>
            </a:endParaRPr>
          </a:p>
        </p:txBody>
      </p:sp>
      <p:sp>
        <p:nvSpPr>
          <p:cNvPr id="1392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340209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 smtClean="0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 smtClean="0"/>
              <a:t>Outline-3</a:t>
            </a:r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 smtClean="0"/>
              <a:t>Outline-3</a:t>
            </a:r>
            <a:endParaRPr lang="en-AU" altLang="zh-TW"/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 smtClean="0"/>
              <a:t>Outline-3</a:t>
            </a:r>
            <a:endParaRPr lang="en-US" altLang="zh-TW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736850"/>
          </a:xfrm>
        </p:spPr>
        <p:txBody>
          <a:bodyPr/>
          <a:lstStyle/>
          <a:p>
            <a:r>
              <a:rPr lang="en-US" altLang="zh-TW" sz="3600" dirty="0" smtClean="0">
                <a:solidFill>
                  <a:srgbClr val="C00000"/>
                </a:solidFill>
                <a:latin typeface="+mn-lt"/>
              </a:rPr>
              <a:t>CS4100: Computer Architecture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Memory Hierarchy</a:t>
            </a:r>
            <a:r>
              <a:rPr lang="zh-TW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</a:rPr>
              <a:t>(III)</a:t>
            </a:r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861593"/>
            <a:ext cx="7778750" cy="1727647"/>
          </a:xfrm>
        </p:spPr>
        <p:txBody>
          <a:bodyPr/>
          <a:lstStyle/>
          <a:p>
            <a:r>
              <a:rPr lang="en-US" altLang="zh-TW" dirty="0" smtClean="0"/>
              <a:t>Prof. Chung-Ta King</a:t>
            </a:r>
          </a:p>
          <a:p>
            <a:r>
              <a:rPr lang="en-US" altLang="zh-TW" sz="2800" dirty="0" smtClean="0"/>
              <a:t>Department of Computer Science</a:t>
            </a:r>
          </a:p>
          <a:p>
            <a:r>
              <a:rPr lang="en-US" altLang="zh-TW" sz="2800" dirty="0" smtClean="0"/>
              <a:t>National Tsing Hua University, Taiwan</a:t>
            </a:r>
            <a:endParaRPr lang="zh-TW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2785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Q1: Block Placement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Where can a block be placed in upper level </a:t>
            </a:r>
            <a:r>
              <a:rPr lang="en-US" altLang="zh-TW" dirty="0" smtClean="0"/>
              <a:t>(memory)?</a:t>
            </a:r>
            <a:endParaRPr lang="en-US" altLang="zh-TW" dirty="0"/>
          </a:p>
          <a:p>
            <a:r>
              <a:rPr lang="en-US" altLang="zh-TW" dirty="0" smtClean="0"/>
              <a:t>For virtual memory: </a:t>
            </a:r>
            <a:r>
              <a:rPr lang="en-US" altLang="zh-TW" i="1" dirty="0"/>
              <a:t>fully associative</a:t>
            </a:r>
          </a:p>
          <a:p>
            <a:pPr lvl="1"/>
            <a:r>
              <a:rPr lang="en-US" altLang="zh-TW" dirty="0" smtClean="0"/>
              <a:t>That is, a page can be placed in any free page frames in main memory</a:t>
            </a:r>
          </a:p>
          <a:p>
            <a:r>
              <a:rPr lang="en-US" altLang="zh-TW" dirty="0" smtClean="0"/>
              <a:t>Why?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Fully associative placement has the lowest miss rate!</a:t>
            </a:r>
          </a:p>
          <a:p>
            <a:pPr lvl="1"/>
            <a:r>
              <a:rPr lang="en-US" altLang="zh-TW" dirty="0" smtClean="0"/>
              <a:t>Can minimize disk accesses due to misses</a:t>
            </a:r>
          </a:p>
          <a:p>
            <a:pPr lvl="1"/>
            <a:r>
              <a:rPr lang="en-US" altLang="zh-TW" dirty="0" smtClean="0"/>
              <a:t>Even though fully </a:t>
            </a:r>
            <a:r>
              <a:rPr lang="en-US" altLang="zh-TW" dirty="0"/>
              <a:t>associative placement </a:t>
            </a:r>
            <a:r>
              <a:rPr lang="en-US" altLang="zh-TW" dirty="0" smtClean="0"/>
              <a:t>is complex and the handling is by software, the </a:t>
            </a:r>
            <a:r>
              <a:rPr lang="en-US" altLang="zh-TW" dirty="0"/>
              <a:t>handling time </a:t>
            </a:r>
            <a:r>
              <a:rPr lang="en-US" altLang="zh-TW" dirty="0" smtClean="0"/>
              <a:t>is still much smaller than disk access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2884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Q2: Block Identification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How </a:t>
            </a:r>
            <a:r>
              <a:rPr lang="en-US" altLang="zh-TW" dirty="0"/>
              <a:t>is a block found if it is in the upper level?</a:t>
            </a:r>
            <a:endParaRPr lang="en-US" altLang="zh-TW" i="1" dirty="0"/>
          </a:p>
          <a:p>
            <a:r>
              <a:rPr lang="en-US" altLang="zh-TW" dirty="0" smtClean="0"/>
              <a:t>Instead of tag comparison or indexing as in cache, use a </a:t>
            </a:r>
            <a:r>
              <a:rPr lang="en-US" altLang="zh-TW" i="1" dirty="0" smtClean="0"/>
              <a:t>page table </a:t>
            </a:r>
            <a:r>
              <a:rPr lang="en-US" altLang="zh-TW" dirty="0" smtClean="0"/>
              <a:t>to store </a:t>
            </a:r>
            <a:r>
              <a:rPr lang="en-US" altLang="zh-TW" dirty="0"/>
              <a:t>placement information</a:t>
            </a:r>
          </a:p>
          <a:p>
            <a:pPr lvl="1"/>
            <a:r>
              <a:rPr lang="en-US" altLang="zh-TW" dirty="0" smtClean="0"/>
              <a:t>Consist of an array </a:t>
            </a:r>
            <a:r>
              <a:rPr lang="en-US" altLang="zh-TW" dirty="0"/>
              <a:t>of </a:t>
            </a:r>
            <a:r>
              <a:rPr lang="en-US" altLang="zh-TW" i="1" dirty="0"/>
              <a:t>page table </a:t>
            </a:r>
            <a:r>
              <a:rPr lang="en-US" altLang="zh-TW" i="1" dirty="0" smtClean="0"/>
              <a:t>entries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(PTEs), </a:t>
            </a:r>
            <a:r>
              <a:rPr lang="en-US" altLang="zh-TW" dirty="0"/>
              <a:t>indexed by virtual page number</a:t>
            </a:r>
          </a:p>
          <a:p>
            <a:pPr lvl="1"/>
            <a:r>
              <a:rPr lang="en-US" altLang="zh-TW" i="1" dirty="0"/>
              <a:t>Page table register </a:t>
            </a:r>
            <a:r>
              <a:rPr lang="en-US" altLang="zh-TW" dirty="0"/>
              <a:t>in CPU points to page table in physical memory</a:t>
            </a:r>
          </a:p>
          <a:p>
            <a:r>
              <a:rPr lang="en-US" altLang="zh-TW" dirty="0"/>
              <a:t>If page is present in memory</a:t>
            </a:r>
          </a:p>
          <a:p>
            <a:pPr lvl="1"/>
            <a:r>
              <a:rPr lang="en-US" altLang="zh-TW" dirty="0" smtClean="0"/>
              <a:t>PTE </a:t>
            </a:r>
            <a:r>
              <a:rPr lang="en-US" altLang="zh-TW" dirty="0"/>
              <a:t>stores the physical </a:t>
            </a:r>
            <a:r>
              <a:rPr lang="en-US" altLang="zh-TW" dirty="0" smtClean="0"/>
              <a:t>page frame number of that page</a:t>
            </a:r>
            <a:endParaRPr lang="en-US" altLang="zh-TW" dirty="0"/>
          </a:p>
          <a:p>
            <a:pPr lvl="1"/>
            <a:r>
              <a:rPr lang="en-US" altLang="zh-TW" dirty="0"/>
              <a:t>Plus other status </a:t>
            </a:r>
            <a:r>
              <a:rPr lang="en-US" altLang="zh-TW" dirty="0" smtClean="0"/>
              <a:t>bits, e.g., referenced</a:t>
            </a:r>
            <a:r>
              <a:rPr lang="en-US" altLang="zh-TW" dirty="0"/>
              <a:t>, dirty, </a:t>
            </a:r>
            <a:r>
              <a:rPr lang="en-US" altLang="zh-TW" dirty="0" smtClean="0"/>
              <a:t>…</a:t>
            </a:r>
            <a:endParaRPr lang="en-US" altLang="zh-TW" dirty="0"/>
          </a:p>
          <a:p>
            <a:r>
              <a:rPr lang="en-US" altLang="zh-TW" dirty="0"/>
              <a:t>If page is not present</a:t>
            </a:r>
          </a:p>
          <a:p>
            <a:pPr lvl="1"/>
            <a:r>
              <a:rPr lang="en-US" altLang="zh-TW" dirty="0"/>
              <a:t>PTE can refer </a:t>
            </a:r>
            <a:r>
              <a:rPr lang="en-US" altLang="zh-TW" dirty="0" smtClean="0"/>
              <a:t>to its </a:t>
            </a:r>
            <a:r>
              <a:rPr lang="en-US" altLang="zh-TW" dirty="0"/>
              <a:t>location in swap space on disk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1014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Page Table to Map Pages to Storage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76804" name="Picture 4" descr="f05-2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821" y="1107943"/>
            <a:ext cx="6502635" cy="4985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橢圓 1"/>
          <p:cNvSpPr/>
          <p:nvPr/>
        </p:nvSpPr>
        <p:spPr bwMode="auto">
          <a:xfrm>
            <a:off x="251520" y="1196752"/>
            <a:ext cx="1512168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From CPU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3131840" y="5229200"/>
            <a:ext cx="2376264" cy="64807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In physical memory (huge!)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3" name="圓角矩形 2"/>
          <p:cNvSpPr/>
          <p:nvPr/>
        </p:nvSpPr>
        <p:spPr bwMode="auto">
          <a:xfrm>
            <a:off x="273152" y="2916242"/>
            <a:ext cx="1861344" cy="1296144"/>
          </a:xfrm>
          <a:prstGeom prst="round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dirty="0" smtClean="0">
                <a:latin typeface="+mn-lt"/>
              </a:rPr>
              <a:t>Also solve address translation</a:t>
            </a:r>
            <a:endParaRPr lang="zh-TW" altLang="en-US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11</a:t>
            </a:fld>
            <a:endParaRPr lang="zh-TW" altLang="zh-TW"/>
          </a:p>
        </p:txBody>
      </p:sp>
      <p:sp>
        <p:nvSpPr>
          <p:cNvPr id="8" name="矩形 7"/>
          <p:cNvSpPr/>
          <p:nvPr/>
        </p:nvSpPr>
        <p:spPr bwMode="auto">
          <a:xfrm>
            <a:off x="297962" y="1860262"/>
            <a:ext cx="1419283" cy="301296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err="1" smtClean="0">
                <a:latin typeface="+mn-lt"/>
              </a:rPr>
              <a:t>ld</a:t>
            </a:r>
            <a:r>
              <a:rPr lang="en-US" altLang="zh-TW" sz="1800" i="1" dirty="0" smtClean="0">
                <a:latin typeface="+mn-lt"/>
              </a:rPr>
              <a:t> x11,</a:t>
            </a:r>
            <a:r>
              <a:rPr lang="en-US" altLang="zh-TW" sz="1800" i="1" dirty="0" smtClean="0">
                <a:solidFill>
                  <a:srgbClr val="FF0000"/>
                </a:solidFill>
                <a:latin typeface="+mn-lt"/>
              </a:rPr>
              <a:t>0(x20)</a:t>
            </a:r>
            <a:endParaRPr lang="zh-TW" altLang="en-US" sz="18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向下箭號 5"/>
          <p:cNvSpPr/>
          <p:nvPr/>
        </p:nvSpPr>
        <p:spPr bwMode="auto">
          <a:xfrm>
            <a:off x="899593" y="1700808"/>
            <a:ext cx="216024" cy="159454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1043608" y="1860262"/>
            <a:ext cx="673637" cy="3012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cxnSp>
        <p:nvCxnSpPr>
          <p:cNvPr id="10" name="直線單箭頭接點 9"/>
          <p:cNvCxnSpPr>
            <a:stCxn id="7" idx="6"/>
          </p:cNvCxnSpPr>
          <p:nvPr/>
        </p:nvCxnSpPr>
        <p:spPr bwMode="auto">
          <a:xfrm flipV="1">
            <a:off x="1717245" y="1700808"/>
            <a:ext cx="456576" cy="310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直線圖說文字 1 8"/>
          <p:cNvSpPr/>
          <p:nvPr/>
        </p:nvSpPr>
        <p:spPr bwMode="auto">
          <a:xfrm>
            <a:off x="5364088" y="1268760"/>
            <a:ext cx="1728192" cy="432048"/>
          </a:xfrm>
          <a:prstGeom prst="borderCallout1">
            <a:avLst>
              <a:gd name="adj1" fmla="val 104355"/>
              <a:gd name="adj2" fmla="val 64339"/>
              <a:gd name="adj3" fmla="val 190090"/>
              <a:gd name="adj4" fmla="val 9575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e.g., 4KB each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63405" y="555585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5.28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214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6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98" y="1124743"/>
            <a:ext cx="6375410" cy="560235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Translation Using Page Table (Conceptual)</a:t>
            </a:r>
            <a:endParaRPr lang="en-AU" altLang="zh-TW" dirty="0" smtClean="0"/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827584" y="2636912"/>
            <a:ext cx="74888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橢圓 5"/>
          <p:cNvSpPr/>
          <p:nvPr/>
        </p:nvSpPr>
        <p:spPr bwMode="auto">
          <a:xfrm>
            <a:off x="357699" y="1412776"/>
            <a:ext cx="1512168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From CPU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4" name="向下箭號 3"/>
          <p:cNvSpPr/>
          <p:nvPr/>
        </p:nvSpPr>
        <p:spPr bwMode="auto">
          <a:xfrm>
            <a:off x="974121" y="1916832"/>
            <a:ext cx="288032" cy="272283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285691" y="3218855"/>
            <a:ext cx="1687834" cy="1074241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In physical memory (or cache)</a:t>
            </a:r>
            <a:endParaRPr lang="zh-TW" altLang="en-US" sz="2000" i="1" dirty="0">
              <a:latin typeface="+mn-lt"/>
            </a:endParaRPr>
          </a:p>
        </p:txBody>
      </p:sp>
      <p:cxnSp>
        <p:nvCxnSpPr>
          <p:cNvPr id="10" name="直線接點 9"/>
          <p:cNvCxnSpPr/>
          <p:nvPr/>
        </p:nvCxnSpPr>
        <p:spPr bwMode="auto">
          <a:xfrm>
            <a:off x="971600" y="5229200"/>
            <a:ext cx="748883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橢圓 10"/>
          <p:cNvSpPr/>
          <p:nvPr/>
        </p:nvSpPr>
        <p:spPr bwMode="auto">
          <a:xfrm>
            <a:off x="461357" y="5558446"/>
            <a:ext cx="1512168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latin typeface="+mn-lt"/>
              </a:rPr>
              <a:t>To cache</a:t>
            </a:r>
            <a:endParaRPr lang="zh-TW" altLang="en-US" sz="2000" i="1" dirty="0">
              <a:latin typeface="+mn-lt"/>
            </a:endParaRPr>
          </a:p>
        </p:txBody>
      </p:sp>
      <p:sp>
        <p:nvSpPr>
          <p:cNvPr id="12" name="向下箭號 11"/>
          <p:cNvSpPr/>
          <p:nvPr/>
        </p:nvSpPr>
        <p:spPr bwMode="auto">
          <a:xfrm>
            <a:off x="1077779" y="5301208"/>
            <a:ext cx="288032" cy="272283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2" name="圓角矩形 1"/>
          <p:cNvSpPr/>
          <p:nvPr/>
        </p:nvSpPr>
        <p:spPr bwMode="auto">
          <a:xfrm>
            <a:off x="6012160" y="2780928"/>
            <a:ext cx="2952328" cy="1656184"/>
          </a:xfrm>
          <a:prstGeom prst="roundRect">
            <a:avLst>
              <a:gd name="adj" fmla="val 19540"/>
            </a:avLst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+mn-lt"/>
              </a:rPr>
              <a:t>How many memory references for each address translation</a:t>
            </a:r>
            <a:r>
              <a:rPr lang="en-US" altLang="zh-TW" b="1" dirty="0" smtClean="0">
                <a:solidFill>
                  <a:srgbClr val="FF0000"/>
                </a:solidFill>
                <a:latin typeface="+mn-lt"/>
              </a:rPr>
              <a:t>?</a:t>
            </a:r>
          </a:p>
          <a:p>
            <a:pPr algn="ctr"/>
            <a:r>
              <a:rPr lang="en-US" altLang="zh-TW" b="1" dirty="0" smtClean="0">
                <a:solidFill>
                  <a:srgbClr val="FF0000"/>
                </a:solidFill>
                <a:latin typeface="+mn-lt"/>
              </a:rPr>
              <a:t>Who will do this?</a:t>
            </a:r>
            <a:endParaRPr lang="en-US" altLang="zh-TW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848506" y="6403394"/>
            <a:ext cx="330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FF"/>
                </a:solidFill>
                <a:latin typeface="+mn-lt"/>
              </a:rPr>
              <a:t>Physical address space 2</a:t>
            </a:r>
            <a:r>
              <a:rPr lang="en-US" altLang="zh-TW" sz="1800" b="1" baseline="30000" dirty="0" smtClean="0">
                <a:solidFill>
                  <a:srgbClr val="0000FF"/>
                </a:solidFill>
                <a:latin typeface="+mn-lt"/>
              </a:rPr>
              <a:t>40</a:t>
            </a:r>
            <a:r>
              <a:rPr lang="en-US" altLang="zh-TW" sz="1800" b="1" dirty="0" smtClean="0">
                <a:solidFill>
                  <a:srgbClr val="0000FF"/>
                </a:solidFill>
                <a:latin typeface="+mn-lt"/>
              </a:rPr>
              <a:t> bytes</a:t>
            </a:r>
            <a:endParaRPr lang="zh-TW" altLang="en-US" sz="18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12</a:t>
            </a:fld>
            <a:endParaRPr lang="zh-TW" altLang="zh-TW"/>
          </a:p>
        </p:txBody>
      </p:sp>
      <p:sp>
        <p:nvSpPr>
          <p:cNvPr id="14" name="矩形 13"/>
          <p:cNvSpPr/>
          <p:nvPr/>
        </p:nvSpPr>
        <p:spPr bwMode="auto">
          <a:xfrm>
            <a:off x="412421" y="2187206"/>
            <a:ext cx="1419283" cy="301296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err="1" smtClean="0">
                <a:latin typeface="+mn-lt"/>
              </a:rPr>
              <a:t>ld</a:t>
            </a:r>
            <a:r>
              <a:rPr lang="en-US" altLang="zh-TW" sz="1800" i="1" dirty="0" smtClean="0">
                <a:latin typeface="+mn-lt"/>
              </a:rPr>
              <a:t> x11,</a:t>
            </a:r>
            <a:r>
              <a:rPr lang="en-US" altLang="zh-TW" sz="1800" i="1" dirty="0" smtClean="0">
                <a:solidFill>
                  <a:srgbClr val="FF0000"/>
                </a:solidFill>
                <a:latin typeface="+mn-lt"/>
              </a:rPr>
              <a:t>0(x20)</a:t>
            </a:r>
            <a:endParaRPr lang="zh-TW" altLang="en-US" sz="18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1115616" y="2191600"/>
            <a:ext cx="673637" cy="30129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cxnSp>
        <p:nvCxnSpPr>
          <p:cNvPr id="16" name="直線單箭頭接點 15"/>
          <p:cNvCxnSpPr>
            <a:stCxn id="15" idx="6"/>
          </p:cNvCxnSpPr>
          <p:nvPr/>
        </p:nvCxnSpPr>
        <p:spPr bwMode="auto">
          <a:xfrm flipV="1">
            <a:off x="1789253" y="2187206"/>
            <a:ext cx="766523" cy="1550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字方塊 7"/>
          <p:cNvSpPr txBox="1"/>
          <p:nvPr/>
        </p:nvSpPr>
        <p:spPr>
          <a:xfrm>
            <a:off x="7821246" y="470726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5.27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74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Happens When You Miss?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Miss in virtual memory is called </a:t>
            </a:r>
            <a:r>
              <a:rPr lang="en-US" altLang="zh-TW" i="1" dirty="0" smtClean="0">
                <a:solidFill>
                  <a:srgbClr val="FF0000"/>
                </a:solidFill>
              </a:rPr>
              <a:t>page fault</a:t>
            </a:r>
          </a:p>
          <a:p>
            <a:pPr lvl="1"/>
            <a:r>
              <a:rPr lang="en-US" altLang="zh-TW" dirty="0" smtClean="0"/>
              <a:t>Can handle page faults in software instead of hardware, because handling time is small compared to disk access</a:t>
            </a:r>
          </a:p>
          <a:p>
            <a:pPr lvl="2"/>
            <a:r>
              <a:rPr lang="en-US" altLang="zh-TW" dirty="0"/>
              <a:t>T</a:t>
            </a:r>
            <a:r>
              <a:rPr lang="en-US" altLang="zh-TW" dirty="0" smtClean="0"/>
              <a:t>he software can be very smart and complex</a:t>
            </a:r>
          </a:p>
          <a:p>
            <a:pPr lvl="2"/>
            <a:r>
              <a:rPr lang="en-US" altLang="zh-TW" dirty="0"/>
              <a:t>T</a:t>
            </a:r>
            <a:r>
              <a:rPr lang="en-US" altLang="zh-TW" dirty="0" smtClean="0"/>
              <a:t>he faulting process can be </a:t>
            </a:r>
            <a:r>
              <a:rPr lang="en-US" altLang="zh-TW" u="sng" dirty="0" smtClean="0"/>
              <a:t>context-switched </a:t>
            </a:r>
            <a:r>
              <a:rPr lang="en-US" altLang="zh-TW" dirty="0" smtClean="0"/>
              <a:t>to yield CPU</a:t>
            </a:r>
          </a:p>
          <a:p>
            <a:r>
              <a:rPr lang="en-US" altLang="zh-TW" i="1" dirty="0" smtClean="0"/>
              <a:t>Page fault handler</a:t>
            </a:r>
            <a:r>
              <a:rPr lang="en-US" altLang="zh-TW" dirty="0" smtClean="0"/>
              <a:t> (in OS):</a:t>
            </a:r>
          </a:p>
          <a:p>
            <a:pPr lvl="1"/>
            <a:r>
              <a:rPr lang="en-AU" altLang="zh-TW" dirty="0" smtClean="0"/>
              <a:t>Choose a page to replace if needed (if dirty, write to disk)</a:t>
            </a:r>
          </a:p>
          <a:p>
            <a:pPr lvl="1"/>
            <a:r>
              <a:rPr lang="en-AU" altLang="zh-TW" dirty="0" smtClean="0"/>
              <a:t>Use </a:t>
            </a:r>
            <a:r>
              <a:rPr lang="en-AU" altLang="zh-TW" dirty="0"/>
              <a:t>faulting virtual address to find </a:t>
            </a:r>
            <a:r>
              <a:rPr lang="en-AU" altLang="zh-TW" dirty="0" smtClean="0"/>
              <a:t>PTE in page table</a:t>
            </a:r>
            <a:endParaRPr lang="en-AU" altLang="zh-TW" dirty="0"/>
          </a:p>
          <a:p>
            <a:pPr lvl="1"/>
            <a:r>
              <a:rPr lang="en-AU" altLang="zh-TW" dirty="0"/>
              <a:t>Locate page on </a:t>
            </a:r>
            <a:r>
              <a:rPr lang="en-AU" altLang="zh-TW" dirty="0" smtClean="0"/>
              <a:t>disk and</a:t>
            </a:r>
            <a:r>
              <a:rPr lang="en-AU" altLang="zh-TW" dirty="0"/>
              <a:t> r</a:t>
            </a:r>
            <a:r>
              <a:rPr lang="en-AU" altLang="zh-TW" dirty="0" smtClean="0"/>
              <a:t>ead </a:t>
            </a:r>
            <a:r>
              <a:rPr lang="en-AU" altLang="zh-TW" dirty="0"/>
              <a:t>page into </a:t>
            </a:r>
            <a:r>
              <a:rPr lang="en-AU" altLang="zh-TW" dirty="0" smtClean="0"/>
              <a:t>memory (may cause context switch to allow CPU to run other processes)</a:t>
            </a:r>
          </a:p>
          <a:p>
            <a:pPr lvl="1"/>
            <a:r>
              <a:rPr lang="en-AU" altLang="zh-TW" dirty="0"/>
              <a:t>U</a:t>
            </a:r>
            <a:r>
              <a:rPr lang="en-AU" altLang="zh-TW" dirty="0" smtClean="0"/>
              <a:t>pdate </a:t>
            </a:r>
            <a:r>
              <a:rPr lang="en-AU" altLang="zh-TW" dirty="0"/>
              <a:t>page table</a:t>
            </a:r>
          </a:p>
          <a:p>
            <a:pPr lvl="1"/>
            <a:r>
              <a:rPr lang="en-AU" altLang="zh-TW" dirty="0" smtClean="0"/>
              <a:t>Schedule the process to </a:t>
            </a:r>
            <a:r>
              <a:rPr lang="en-AU" altLang="zh-TW" dirty="0"/>
              <a:t>r</a:t>
            </a:r>
            <a:r>
              <a:rPr lang="en-AU" altLang="zh-TW" dirty="0" smtClean="0"/>
              <a:t>estart from the faulting </a:t>
            </a:r>
            <a:r>
              <a:rPr lang="en-AU" altLang="zh-TW" dirty="0"/>
              <a:t>instruction</a:t>
            </a:r>
          </a:p>
          <a:p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928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Q3: Block Replacement</a:t>
            </a:r>
            <a:endParaRPr lang="en-AU" altLang="zh-TW" dirty="0" smtClean="0"/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Which block should be replaced on a miss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To reduce page fault rate, prefer </a:t>
            </a:r>
            <a:r>
              <a:rPr lang="en-US" altLang="zh-TW" i="1" dirty="0"/>
              <a:t>least-recently used </a:t>
            </a:r>
            <a:r>
              <a:rPr lang="en-US" altLang="zh-TW" dirty="0"/>
              <a:t>(LRU) </a:t>
            </a:r>
            <a:r>
              <a:rPr lang="en-US" altLang="zh-TW" dirty="0" smtClean="0"/>
              <a:t>replacement, e.g., a 1-bit LRU scheme:</a:t>
            </a:r>
            <a:endParaRPr lang="en-US" altLang="zh-TW" dirty="0"/>
          </a:p>
          <a:p>
            <a:pPr lvl="1"/>
            <a:r>
              <a:rPr lang="en-US" altLang="zh-TW" i="1" dirty="0"/>
              <a:t>Reference bit </a:t>
            </a:r>
            <a:r>
              <a:rPr lang="en-US" altLang="zh-TW" dirty="0" smtClean="0"/>
              <a:t>(or </a:t>
            </a:r>
            <a:r>
              <a:rPr lang="en-US" altLang="zh-TW" i="1" dirty="0" smtClean="0"/>
              <a:t>used </a:t>
            </a:r>
            <a:r>
              <a:rPr lang="en-US" altLang="zh-TW" i="1" dirty="0"/>
              <a:t>bit</a:t>
            </a:r>
            <a:r>
              <a:rPr lang="en-US" altLang="zh-TW" dirty="0"/>
              <a:t>) in PTE set to 1 on access to page</a:t>
            </a:r>
          </a:p>
          <a:p>
            <a:pPr lvl="1"/>
            <a:r>
              <a:rPr lang="en-US" altLang="zh-TW" dirty="0"/>
              <a:t>Periodically cleared to 0 by OS</a:t>
            </a:r>
          </a:p>
          <a:p>
            <a:pPr lvl="1"/>
            <a:r>
              <a:rPr lang="en-US" altLang="zh-TW" dirty="0"/>
              <a:t>A page with reference bit = 0 has not been used </a:t>
            </a:r>
            <a:r>
              <a:rPr lang="en-US" altLang="zh-TW" dirty="0" smtClean="0"/>
              <a:t>recently and can be replaced</a:t>
            </a:r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1959800" y="4308519"/>
            <a:ext cx="37584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59800" y="4612800"/>
            <a:ext cx="37584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959800" y="4917081"/>
            <a:ext cx="37584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959800" y="5221361"/>
            <a:ext cx="37584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1959800" y="5525642"/>
            <a:ext cx="37584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959800" y="5829926"/>
            <a:ext cx="375845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493394" y="4005064"/>
            <a:ext cx="0" cy="2160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5724128" y="4005064"/>
            <a:ext cx="0" cy="2160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2679746" y="4607842"/>
            <a:ext cx="27041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 dirty="0" smtClean="0">
                <a:latin typeface="+mn-lt"/>
              </a:rPr>
              <a:t>1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679746" y="4916696"/>
            <a:ext cx="27041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 dirty="0" smtClean="0">
                <a:latin typeface="+mn-lt"/>
              </a:rPr>
              <a:t>1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679746" y="5225551"/>
            <a:ext cx="27041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>
                <a:latin typeface="+mn-lt"/>
              </a:rPr>
              <a:t>0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679746" y="5534406"/>
            <a:ext cx="27041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>
                <a:latin typeface="+mn-lt"/>
              </a:rPr>
              <a:t>0</a:t>
            </a: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140796" y="4005064"/>
            <a:ext cx="0" cy="2160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263598" y="4298988"/>
            <a:ext cx="198366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page table entry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138476" y="4528337"/>
            <a:ext cx="756025" cy="66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615" tIns="23446" rIns="58615" bIns="23446">
            <a:spAutoFit/>
          </a:bodyPr>
          <a:lstStyle/>
          <a:p>
            <a:r>
              <a:rPr lang="en-US" altLang="zh-TW" sz="2000" dirty="0" smtClean="0">
                <a:latin typeface="+mn-lt"/>
              </a:rPr>
              <a:t>Page Table</a:t>
            </a:r>
            <a:endParaRPr lang="en-US" altLang="zh-TW" sz="2000" dirty="0">
              <a:latin typeface="+mn-lt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5738956" y="4460246"/>
            <a:ext cx="75934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679746" y="4298988"/>
            <a:ext cx="27041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 dirty="0" smtClean="0">
                <a:latin typeface="+mn-lt"/>
              </a:rPr>
              <a:t>1</a:t>
            </a:r>
            <a:endParaRPr lang="zh-TW" altLang="en-US" sz="2000" dirty="0">
              <a:latin typeface="+mn-lt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959800" y="4005064"/>
            <a:ext cx="0" cy="21602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38255" y="4005064"/>
            <a:ext cx="616908" cy="32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dirty="0">
                <a:latin typeface="+mn-lt"/>
              </a:rPr>
              <a:t>used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906584" y="4015410"/>
            <a:ext cx="604085" cy="32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000" dirty="0">
                <a:latin typeface="+mn-lt"/>
              </a:rPr>
              <a:t>dirty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6560280" y="4221088"/>
            <a:ext cx="1756136" cy="572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L</a:t>
            </a:r>
            <a:r>
              <a:rPr lang="en-US" altLang="zh-TW" sz="2000" dirty="0" smtClean="0">
                <a:latin typeface="+mn-lt"/>
              </a:rPr>
              <a:t>ast </a:t>
            </a:r>
            <a:r>
              <a:rPr lang="en-US" altLang="zh-TW" sz="2000" dirty="0">
                <a:latin typeface="+mn-lt"/>
              </a:rPr>
              <a:t>replaced pointer </a:t>
            </a:r>
            <a:r>
              <a:rPr lang="en-US" altLang="zh-TW" sz="2000" dirty="0" smtClean="0">
                <a:latin typeface="+mn-lt"/>
              </a:rPr>
              <a:t>(LRP)</a:t>
            </a:r>
            <a:endParaRPr lang="en-US" altLang="zh-TW" sz="2000" dirty="0"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057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00104 0.13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Q4: Write Policy</a:t>
            </a:r>
            <a:endParaRPr lang="en-AU" altLang="zh-TW" dirty="0" smtClean="0"/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What </a:t>
            </a:r>
            <a:r>
              <a:rPr lang="en-US" altLang="zh-TW" dirty="0"/>
              <a:t>happens on a </a:t>
            </a:r>
            <a:r>
              <a:rPr lang="en-US" altLang="zh-TW" dirty="0" smtClean="0"/>
              <a:t>write (e.g., </a:t>
            </a:r>
            <a:r>
              <a:rPr lang="en-US" altLang="zh-TW" dirty="0" err="1" smtClean="0"/>
              <a:t>sw</a:t>
            </a:r>
            <a:r>
              <a:rPr lang="en-US" altLang="zh-TW" dirty="0" smtClean="0"/>
              <a:t>)?</a:t>
            </a:r>
            <a:endParaRPr lang="en-US" altLang="zh-TW" dirty="0"/>
          </a:p>
          <a:p>
            <a:r>
              <a:rPr lang="en-US" altLang="zh-TW" dirty="0" smtClean="0"/>
              <a:t>For virtual memory: </a:t>
            </a:r>
            <a:r>
              <a:rPr lang="en-US" altLang="zh-TW" i="1" dirty="0" smtClean="0"/>
              <a:t>write-back</a:t>
            </a:r>
            <a:r>
              <a:rPr lang="en-US" altLang="zh-TW" dirty="0" smtClean="0"/>
              <a:t> with </a:t>
            </a:r>
            <a:r>
              <a:rPr lang="en-US" altLang="zh-TW" i="1" dirty="0" smtClean="0"/>
              <a:t>write-allocate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Because disk </a:t>
            </a:r>
            <a:r>
              <a:rPr lang="en-US" altLang="zh-TW" dirty="0"/>
              <a:t>writes take millions of </a:t>
            </a:r>
            <a:r>
              <a:rPr lang="en-US" altLang="zh-TW" dirty="0" smtClean="0"/>
              <a:t>cycles and thus write </a:t>
            </a:r>
            <a:r>
              <a:rPr lang="en-US" altLang="zh-TW" dirty="0"/>
              <a:t>through is impractical</a:t>
            </a:r>
          </a:p>
          <a:p>
            <a:pPr lvl="1"/>
            <a:r>
              <a:rPr lang="en-US" altLang="zh-TW" dirty="0" smtClean="0"/>
              <a:t>Dirty </a:t>
            </a:r>
            <a:r>
              <a:rPr lang="en-US" altLang="zh-TW" dirty="0"/>
              <a:t>bit in PTE </a:t>
            </a:r>
            <a:r>
              <a:rPr lang="en-US" altLang="zh-TW" dirty="0" smtClean="0"/>
              <a:t>is set </a:t>
            </a:r>
            <a:r>
              <a:rPr lang="en-US" altLang="zh-TW" dirty="0"/>
              <a:t>when page is </a:t>
            </a:r>
            <a:r>
              <a:rPr lang="en-US" altLang="zh-TW" dirty="0" smtClean="0"/>
              <a:t>written</a:t>
            </a:r>
          </a:p>
          <a:p>
            <a:pPr lvl="1"/>
            <a:r>
              <a:rPr lang="en-US" altLang="zh-TW" dirty="0" smtClean="0"/>
              <a:t>On replacement, a dirty page is written back to disk, while a clean page is discarded and needs not be written back to disk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Review the operations of virtual memory</a:t>
            </a:r>
          </a:p>
          <a:p>
            <a:pPr lvl="1"/>
            <a:r>
              <a:rPr lang="en-US" altLang="zh-TW" dirty="0" smtClean="0"/>
              <a:t>Virtual memory hit, virtual memory miss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3924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Optimization: Right Page </a:t>
            </a:r>
            <a:r>
              <a:rPr lang="en-US" altLang="zh-TW" dirty="0"/>
              <a:t>Size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Want to minimize </a:t>
            </a:r>
            <a:r>
              <a:rPr lang="en-US" altLang="zh-TW" dirty="0"/>
              <a:t>wasted storage: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mall </a:t>
            </a:r>
            <a:r>
              <a:rPr lang="en-US" altLang="zh-TW" dirty="0"/>
              <a:t>page minimizes internal fragmentation</a:t>
            </a:r>
          </a:p>
          <a:p>
            <a:pPr lvl="1"/>
            <a:r>
              <a:rPr lang="en-US" altLang="zh-TW" dirty="0"/>
              <a:t>S</a:t>
            </a:r>
            <a:r>
              <a:rPr lang="en-US" altLang="zh-TW" dirty="0" smtClean="0"/>
              <a:t>mall </a:t>
            </a:r>
            <a:r>
              <a:rPr lang="en-US" altLang="zh-TW" dirty="0"/>
              <a:t>page </a:t>
            </a:r>
            <a:r>
              <a:rPr lang="en-US" altLang="zh-TW" dirty="0" smtClean="0"/>
              <a:t>increases </a:t>
            </a:r>
            <a:r>
              <a:rPr lang="en-US" altLang="zh-TW" dirty="0"/>
              <a:t>size of page table</a:t>
            </a:r>
          </a:p>
          <a:p>
            <a:r>
              <a:rPr lang="en-US" altLang="zh-TW" dirty="0" smtClean="0"/>
              <a:t>Want to minimize </a:t>
            </a:r>
            <a:r>
              <a:rPr lang="en-US" altLang="zh-TW" dirty="0"/>
              <a:t>transfer time:</a:t>
            </a:r>
          </a:p>
          <a:p>
            <a:pPr lvl="1"/>
            <a:r>
              <a:rPr lang="en-US" altLang="zh-TW" dirty="0" smtClean="0"/>
              <a:t>Large page amortizes disk access </a:t>
            </a:r>
            <a:r>
              <a:rPr lang="en-US" altLang="zh-TW" dirty="0"/>
              <a:t>cost</a:t>
            </a:r>
          </a:p>
          <a:p>
            <a:pPr lvl="1"/>
            <a:r>
              <a:rPr lang="en-US" altLang="zh-TW" dirty="0" smtClean="0"/>
              <a:t>Large page tends to transfer </a:t>
            </a:r>
            <a:r>
              <a:rPr lang="en-US" altLang="zh-TW" dirty="0"/>
              <a:t>unnecessary </a:t>
            </a:r>
            <a:r>
              <a:rPr lang="en-US" altLang="zh-TW" dirty="0" smtClean="0"/>
              <a:t>data</a:t>
            </a:r>
            <a:endParaRPr lang="en-US" altLang="zh-TW" dirty="0"/>
          </a:p>
          <a:p>
            <a:pPr lvl="1"/>
            <a:r>
              <a:rPr lang="en-US" altLang="zh-TW" dirty="0" smtClean="0"/>
              <a:t>Large page sometimes </a:t>
            </a:r>
            <a:r>
              <a:rPr lang="en-US" altLang="zh-TW" dirty="0" err="1" smtClean="0"/>
              <a:t>prefetches</a:t>
            </a:r>
            <a:r>
              <a:rPr lang="en-US" altLang="zh-TW" dirty="0" smtClean="0"/>
              <a:t> </a:t>
            </a:r>
            <a:r>
              <a:rPr lang="en-US" altLang="zh-TW" dirty="0"/>
              <a:t>useful data</a:t>
            </a:r>
          </a:p>
          <a:p>
            <a:pPr lvl="1"/>
            <a:r>
              <a:rPr lang="en-US" altLang="zh-TW" dirty="0" smtClean="0"/>
              <a:t>Large page sometimes </a:t>
            </a:r>
            <a:r>
              <a:rPr lang="en-US" altLang="zh-TW" dirty="0"/>
              <a:t>discards </a:t>
            </a:r>
            <a:r>
              <a:rPr lang="en-US" altLang="zh-TW" dirty="0" smtClean="0"/>
              <a:t>data </a:t>
            </a:r>
            <a:r>
              <a:rPr lang="en-US" altLang="zh-TW" dirty="0"/>
              <a:t>early</a:t>
            </a:r>
          </a:p>
          <a:p>
            <a:r>
              <a:rPr lang="en-US" altLang="zh-TW" dirty="0"/>
              <a:t>A trend toward larger pages because</a:t>
            </a:r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ig </a:t>
            </a:r>
            <a:r>
              <a:rPr lang="en-US" altLang="zh-TW" dirty="0"/>
              <a:t>cheap </a:t>
            </a:r>
            <a:r>
              <a:rPr lang="en-US" altLang="zh-TW" dirty="0" smtClean="0"/>
              <a:t>DRAM</a:t>
            </a:r>
            <a:endParaRPr lang="en-US" altLang="zh-TW" dirty="0"/>
          </a:p>
          <a:p>
            <a:pPr lvl="1"/>
            <a:r>
              <a:rPr lang="en-US" altLang="zh-TW" dirty="0" smtClean="0"/>
              <a:t>Increasing </a:t>
            </a:r>
            <a:r>
              <a:rPr lang="en-US" altLang="zh-TW" dirty="0"/>
              <a:t>memory/disk performance gap</a:t>
            </a:r>
          </a:p>
          <a:p>
            <a:pPr lvl="1"/>
            <a:r>
              <a:rPr lang="en-US" altLang="zh-TW" dirty="0" smtClean="0"/>
              <a:t>Larger </a:t>
            </a:r>
            <a:r>
              <a:rPr lang="en-US" altLang="zh-TW" dirty="0"/>
              <a:t>address spaces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1546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Optimization: Huge Page Table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Page table occupies storage</a:t>
            </a:r>
          </a:p>
          <a:p>
            <a:pPr lvl="1"/>
            <a:r>
              <a:rPr lang="en-US" altLang="zh-TW" dirty="0" smtClean="0"/>
              <a:t>48-bit virtual address, </a:t>
            </a:r>
            <a:r>
              <a:rPr lang="en-US" altLang="zh-TW" dirty="0"/>
              <a:t>4</a:t>
            </a:r>
            <a:r>
              <a:rPr lang="en-US" altLang="zh-TW" dirty="0" smtClean="0"/>
              <a:t>KB page, 4bytes/PTE 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2</a:t>
            </a:r>
            <a:r>
              <a:rPr lang="en-US" altLang="zh-TW" baseline="30000" dirty="0" smtClean="0"/>
              <a:t>36</a:t>
            </a:r>
            <a:r>
              <a:rPr lang="en-US" altLang="zh-TW" dirty="0" smtClean="0"/>
              <a:t> PTEs </a:t>
            </a:r>
            <a:r>
              <a:rPr lang="en-US" altLang="zh-TW" dirty="0"/>
              <a:t>, 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38</a:t>
            </a:r>
            <a:r>
              <a:rPr lang="en-US" altLang="zh-TW" dirty="0" smtClean="0"/>
              <a:t> bytes = 256 </a:t>
            </a:r>
            <a:r>
              <a:rPr lang="en-US" altLang="zh-TW" dirty="0" err="1" smtClean="0"/>
              <a:t>Gbytes</a:t>
            </a:r>
            <a:r>
              <a:rPr lang="en-US" altLang="zh-TW" dirty="0" smtClean="0"/>
              <a:t> in page table</a:t>
            </a:r>
          </a:p>
          <a:p>
            <a:r>
              <a:rPr lang="en-US" altLang="zh-TW" dirty="0" smtClean="0"/>
              <a:t>Possible solutions:</a:t>
            </a:r>
          </a:p>
          <a:p>
            <a:pPr lvl="1"/>
            <a:r>
              <a:rPr lang="en-US" altLang="zh-TW" dirty="0" smtClean="0"/>
              <a:t>Use bounds register to limit table size; add more if exceed</a:t>
            </a:r>
          </a:p>
          <a:p>
            <a:pPr lvl="1"/>
            <a:r>
              <a:rPr lang="en-US" altLang="zh-TW" dirty="0" smtClean="0"/>
              <a:t>Let pages grow in both directions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2 tables (hash, stack)</a:t>
            </a:r>
          </a:p>
          <a:p>
            <a:pPr lvl="1"/>
            <a:r>
              <a:rPr lang="en-US" altLang="zh-TW" dirty="0" smtClean="0"/>
              <a:t>Use hashing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page table same size as physical pages</a:t>
            </a:r>
          </a:p>
          <a:p>
            <a:pPr lvl="1"/>
            <a:r>
              <a:rPr lang="en-US" altLang="zh-TW" dirty="0" smtClean="0"/>
              <a:t>Multiple levels of page tables:</a:t>
            </a:r>
          </a:p>
        </p:txBody>
      </p:sp>
      <p:sp>
        <p:nvSpPr>
          <p:cNvPr id="93188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DB792D-FB33-413D-99DB-E32812FE13D9}" type="slidenum">
              <a:rPr lang="zh-TW" altLang="en-US" smtClean="0"/>
              <a:pPr/>
              <a:t>17</a:t>
            </a:fld>
            <a:endParaRPr lang="en-US" altLang="zh-TW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82019"/>
            <a:ext cx="4968552" cy="233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755576" y="4409605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5.29</a:t>
            </a:r>
            <a:endParaRPr lang="zh-TW" altLang="en-US" dirty="0">
              <a:latin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24128" y="4450251"/>
            <a:ext cx="3419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+mn-lt"/>
              </a:rPr>
              <a:t>SPTBR: </a:t>
            </a:r>
            <a:r>
              <a:rPr lang="en-US" altLang="zh-TW" sz="2000" i="1" dirty="0" smtClean="0">
                <a:latin typeface="+mn-lt"/>
              </a:rPr>
              <a:t>Supervisor </a:t>
            </a:r>
            <a:r>
              <a:rPr lang="en-US" altLang="zh-TW" sz="2000" i="1" dirty="0">
                <a:latin typeface="+mn-lt"/>
              </a:rPr>
              <a:t>Page Table Base </a:t>
            </a:r>
            <a:r>
              <a:rPr lang="en-US" altLang="zh-TW" sz="2000" i="1" dirty="0" smtClean="0">
                <a:latin typeface="+mn-lt"/>
              </a:rPr>
              <a:t>Register</a:t>
            </a:r>
            <a:endParaRPr lang="zh-TW" altLang="en-US" sz="200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724128" y="5077633"/>
            <a:ext cx="341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+mn-lt"/>
              </a:rPr>
              <a:t>Each step translates 9 bits in virtual address, and each PTE has 8 bytes </a:t>
            </a:r>
            <a:r>
              <a:rPr lang="en-US" altLang="zh-TW" sz="2000" dirty="0" smtClean="0">
                <a:latin typeface="+mn-lt"/>
                <a:sym typeface="Wingdings" panose="05000000000000000000" pitchFamily="2" charset="2"/>
              </a:rPr>
              <a:t> one page/table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38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Design Optimization: Fast Translation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Address translation using page table would require extra memory references</a:t>
            </a:r>
          </a:p>
          <a:p>
            <a:pPr lvl="1" eaLnBrk="1" hangingPunct="1"/>
            <a:r>
              <a:rPr lang="en-US" altLang="zh-TW" sz="2400" dirty="0" smtClean="0"/>
              <a:t>One to access the PTE</a:t>
            </a:r>
          </a:p>
          <a:p>
            <a:pPr lvl="1" eaLnBrk="1" hangingPunct="1"/>
            <a:r>
              <a:rPr lang="en-US" altLang="zh-TW" sz="2400" dirty="0" smtClean="0"/>
              <a:t>Then the actual memory access</a:t>
            </a:r>
          </a:p>
          <a:p>
            <a:pPr lvl="1"/>
            <a:r>
              <a:rPr lang="en-US" altLang="zh-TW" dirty="0" smtClean="0"/>
              <a:t>Basically double number of memory operations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Unfortunately, each memory operation (instruction fetch, </a:t>
            </a:r>
            <a:r>
              <a:rPr lang="en-US" altLang="zh-TW" dirty="0" err="1" smtClean="0"/>
              <a:t>ld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) requires a page-table access!</a:t>
            </a:r>
          </a:p>
          <a:p>
            <a:pPr lvl="1"/>
            <a:r>
              <a:rPr lang="en-US" altLang="zh-TW" dirty="0" smtClean="0"/>
              <a:t>If address translation is implemented in software, then CPU has to do these operations by executing some instructions for each memory operation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43426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memory hierarchy (Sec. 5.1)</a:t>
            </a:r>
          </a:p>
          <a:p>
            <a:r>
              <a:rPr lang="en-US" altLang="zh-TW" dirty="0" smtClean="0"/>
              <a:t>Memory technologies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(Sec. 5.2,</a:t>
            </a:r>
            <a:r>
              <a:rPr lang="zh-TW" altLang="en-US" dirty="0" smtClean="0"/>
              <a:t> </a:t>
            </a:r>
            <a:r>
              <a:rPr lang="en-US" altLang="zh-TW" dirty="0" smtClean="0"/>
              <a:t>5.5)</a:t>
            </a:r>
          </a:p>
          <a:p>
            <a:r>
              <a:rPr lang="en-US" altLang="zh-TW" dirty="0" smtClean="0"/>
              <a:t>Caches (Sec. 5.3, 5.4, 5.9)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Virtual memory (Sec. 5.7)</a:t>
            </a:r>
          </a:p>
          <a:p>
            <a:r>
              <a:rPr lang="en-US" altLang="zh-TW" dirty="0" smtClean="0"/>
              <a:t>Framework for memory hierarchy (Sec. 5.8)</a:t>
            </a:r>
          </a:p>
          <a:p>
            <a:r>
              <a:rPr lang="en-US" altLang="zh-TW" dirty="0"/>
              <a:t>Virtual machines </a:t>
            </a:r>
            <a:r>
              <a:rPr lang="en-US" altLang="zh-TW" dirty="0" smtClean="0"/>
              <a:t>(</a:t>
            </a:r>
            <a:r>
              <a:rPr lang="en-US" altLang="zh-TW" dirty="0"/>
              <a:t>Sec. </a:t>
            </a:r>
            <a:r>
              <a:rPr lang="en-US" altLang="zh-TW" dirty="0" smtClean="0"/>
              <a:t>5.6)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Parallelism and memory hierarchies: cache coherence, redundant arrays of inexpensive disks  (Sec. 5.10, 5.11)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0156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Solution: Fast Translation Using a TLB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Since access to page tables has good locality</a:t>
            </a:r>
          </a:p>
          <a:p>
            <a:pPr lvl="1" eaLnBrk="1" hangingPunct="1"/>
            <a:r>
              <a:rPr lang="en-US" altLang="zh-TW" sz="2400" dirty="0" smtClean="0"/>
              <a:t>So use a fast cache of PTEs within the CPU called  </a:t>
            </a:r>
            <a:r>
              <a:rPr lang="en-US" altLang="zh-TW" sz="2400" i="1" dirty="0" smtClean="0"/>
              <a:t>Translation Lookaside Buffer </a:t>
            </a:r>
            <a:r>
              <a:rPr lang="en-US" altLang="zh-TW" sz="2400" dirty="0" smtClean="0"/>
              <a:t>(TLB)</a:t>
            </a:r>
          </a:p>
          <a:p>
            <a:pPr lvl="1" eaLnBrk="1" hangingPunct="1"/>
            <a:r>
              <a:rPr lang="en-US" altLang="zh-TW" sz="2400" dirty="0" smtClean="0"/>
              <a:t>Typical: 16~512 PTEs, 0.5~1 cycle for hit, 10~100 cycles for miss, 0.01%~1% miss rate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64705" y="3475060"/>
            <a:ext cx="1015909" cy="747241"/>
          </a:xfrm>
          <a:prstGeom prst="rect">
            <a:avLst/>
          </a:prstGeom>
          <a:solidFill>
            <a:srgbClr val="99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4992" tIns="42497" rIns="84992" bIns="42497" anchor="ctr"/>
          <a:lstStyle/>
          <a:p>
            <a:pPr algn="ctr"/>
            <a:r>
              <a:rPr lang="en-US" altLang="zh-TW" sz="2000" dirty="0" smtClean="0">
                <a:latin typeface="+mn-lt"/>
              </a:rPr>
              <a:t>TLB</a:t>
            </a:r>
            <a:endParaRPr lang="en-US" altLang="zh-TW" sz="2000" dirty="0">
              <a:latin typeface="+mn-lt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606263" y="3475060"/>
            <a:ext cx="1015909" cy="747241"/>
          </a:xfrm>
          <a:prstGeom prst="rect">
            <a:avLst/>
          </a:prstGeom>
          <a:solidFill>
            <a:srgbClr val="00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4992" tIns="42497" rIns="84992" bIns="42497" anchor="ctr"/>
          <a:lstStyle/>
          <a:p>
            <a:pPr algn="ctr"/>
            <a:r>
              <a:rPr lang="en-US" altLang="zh-TW" sz="2000" dirty="0">
                <a:latin typeface="+mn-lt"/>
              </a:rPr>
              <a:t>Cache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480391" y="3485584"/>
            <a:ext cx="1015909" cy="747241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4992" tIns="42497" rIns="84992" bIns="42497" anchor="ctr"/>
          <a:lstStyle/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Main</a:t>
            </a:r>
          </a:p>
          <a:p>
            <a:pPr algn="ctr"/>
            <a:r>
              <a:rPr lang="en-US" altLang="zh-TW" sz="2000" dirty="0">
                <a:solidFill>
                  <a:schemeClr val="bg1"/>
                </a:solidFill>
                <a:latin typeface="+mn-lt"/>
              </a:rPr>
              <a:t>Memory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235343" y="3590830"/>
            <a:ext cx="61680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4868054" y="3590830"/>
            <a:ext cx="725649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6622172" y="3569781"/>
            <a:ext cx="84566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7275256" y="4106531"/>
            <a:ext cx="192576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7262696" y="4106531"/>
            <a:ext cx="12560" cy="14839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3456088" y="5590490"/>
            <a:ext cx="19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3465597" y="4159153"/>
            <a:ext cx="0" cy="1440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3235343" y="4159154"/>
            <a:ext cx="24141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6863589" y="4127581"/>
            <a:ext cx="0" cy="145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6633336" y="4127581"/>
            <a:ext cx="24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 flipH="1">
            <a:off x="5363449" y="4106531"/>
            <a:ext cx="23025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5352286" y="4106531"/>
            <a:ext cx="11164" cy="147343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271625" y="3333756"/>
            <a:ext cx="401273" cy="311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VA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062087" y="3583203"/>
            <a:ext cx="38158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PA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6682177" y="3284984"/>
            <a:ext cx="584849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miss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508580" y="4294658"/>
            <a:ext cx="398901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>
                <a:latin typeface="+mn-lt"/>
              </a:rPr>
              <a:t>hit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871405" y="5301208"/>
            <a:ext cx="580937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data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864705" y="4611709"/>
            <a:ext cx="1015909" cy="74724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/>
        </p:spPr>
        <p:txBody>
          <a:bodyPr wrap="none" lIns="84992" tIns="42497" rIns="84992" bIns="42497" anchor="ctr"/>
          <a:lstStyle/>
          <a:p>
            <a:pPr algn="ctr"/>
            <a:r>
              <a:rPr lang="en-US" altLang="zh-TW" sz="2000" dirty="0" smtClean="0">
                <a:latin typeface="+mn-lt"/>
              </a:rPr>
              <a:t>OS</a:t>
            </a:r>
            <a:endParaRPr lang="en-US" altLang="zh-TW" sz="2000" dirty="0">
              <a:latin typeface="+mn-lt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048593" y="3284984"/>
            <a:ext cx="398901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hit</a:t>
            </a: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360099" y="4232826"/>
            <a:ext cx="0" cy="36835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3730738" y="4294658"/>
            <a:ext cx="584849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>
                <a:latin typeface="+mn-lt"/>
              </a:rPr>
              <a:t>miss</a:t>
            </a: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4372659" y="5390524"/>
            <a:ext cx="0" cy="94721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4372659" y="5485245"/>
            <a:ext cx="653084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V="1">
            <a:off x="5025743" y="3590830"/>
            <a:ext cx="0" cy="189441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H="1">
            <a:off x="5352285" y="5590490"/>
            <a:ext cx="192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7770651" y="5704945"/>
            <a:ext cx="522332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>
                <a:latin typeface="+mn-lt"/>
              </a:rPr>
              <a:t>20 </a:t>
            </a:r>
            <a:r>
              <a:rPr lang="en-US" altLang="zh-TW" sz="2000">
                <a:latin typeface="+mn-lt"/>
              </a:rPr>
              <a:t>t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6065375" y="5694420"/>
            <a:ext cx="204937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>
                <a:latin typeface="+mn-lt"/>
              </a:rPr>
              <a:t>t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82400" y="5704945"/>
            <a:ext cx="621718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zh-TW" altLang="en-US" sz="2000" dirty="0">
                <a:latin typeface="+mn-lt"/>
              </a:rPr>
              <a:t>1/2 </a:t>
            </a:r>
            <a:r>
              <a:rPr lang="en-US" altLang="zh-TW" sz="2000" dirty="0">
                <a:latin typeface="+mn-lt"/>
              </a:rPr>
              <a:t>t</a:t>
            </a: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839528" y="4357323"/>
            <a:ext cx="1517476" cy="78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r>
              <a:rPr lang="en-US" altLang="zh-TW" i="1" dirty="0">
                <a:latin typeface="+mn-lt"/>
              </a:rPr>
              <a:t>Translation</a:t>
            </a:r>
          </a:p>
          <a:p>
            <a:r>
              <a:rPr lang="en-US" altLang="zh-TW" i="1" dirty="0">
                <a:latin typeface="+mn-lt"/>
              </a:rPr>
              <a:t>with a TLB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19</a:t>
            </a:fld>
            <a:endParaRPr lang="zh-TW" altLang="zh-TW" dirty="0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215615" y="3475059"/>
            <a:ext cx="1015909" cy="747241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84992" tIns="42497" rIns="84992" bIns="42497" anchor="ctr"/>
          <a:lstStyle/>
          <a:p>
            <a:pPr algn="ctr"/>
            <a:r>
              <a:rPr lang="en-US" altLang="zh-TW" sz="2000" dirty="0" smtClean="0">
                <a:latin typeface="+mn-lt"/>
              </a:rPr>
              <a:t>CPU</a:t>
            </a:r>
            <a:endParaRPr lang="en-US" altLang="zh-TW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3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5" name="Picture 5" descr="f05-23-P37449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5"/>
          <a:stretch/>
        </p:blipFill>
        <p:spPr bwMode="auto">
          <a:xfrm>
            <a:off x="382666" y="1132261"/>
            <a:ext cx="8293790" cy="560910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Fast Translation Using a TLB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059832" y="114623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600" b="1" dirty="0" smtClean="0">
                <a:latin typeface="+mn-lt"/>
              </a:rPr>
              <a:t>TLB</a:t>
            </a:r>
            <a:endParaRPr lang="zh-TW" altLang="en-US" sz="1600" b="1" dirty="0">
              <a:latin typeface="+mn-lt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20</a:t>
            </a:fld>
            <a:endParaRPr lang="zh-TW" altLang="zh-TW"/>
          </a:p>
        </p:txBody>
      </p:sp>
      <p:sp>
        <p:nvSpPr>
          <p:cNvPr id="4" name="橢圓 3"/>
          <p:cNvSpPr/>
          <p:nvPr/>
        </p:nvSpPr>
        <p:spPr bwMode="auto">
          <a:xfrm>
            <a:off x="1043608" y="1132261"/>
            <a:ext cx="5040560" cy="2152723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796136" y="1148723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dirty="0" smtClean="0">
                <a:solidFill>
                  <a:srgbClr val="FF0000"/>
                </a:solidFill>
                <a:latin typeface="+mn-lt"/>
              </a:rPr>
              <a:t>Hardware in CPU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7504" y="522920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5.30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35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TLB Misses</a:t>
            </a:r>
            <a:endParaRPr lang="en-AU" altLang="zh-TW" smtClean="0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page is in memory (</a:t>
            </a:r>
            <a:r>
              <a:rPr lang="en-AU" altLang="zh-TW" dirty="0" smtClean="0"/>
              <a:t>but </a:t>
            </a:r>
            <a:r>
              <a:rPr lang="en-AU" altLang="zh-TW" dirty="0"/>
              <a:t>PTE not in </a:t>
            </a:r>
            <a:r>
              <a:rPr lang="en-AU" altLang="zh-TW" dirty="0" smtClean="0"/>
              <a:t>TLB)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Load the PTE from page table in memory and retry</a:t>
            </a:r>
          </a:p>
          <a:p>
            <a:pPr lvl="1"/>
            <a:r>
              <a:rPr lang="en-US" altLang="zh-TW" dirty="0" smtClean="0"/>
              <a:t>By hardware: may be complex</a:t>
            </a:r>
          </a:p>
          <a:p>
            <a:pPr lvl="1"/>
            <a:r>
              <a:rPr lang="en-US" altLang="zh-TW" dirty="0" smtClean="0"/>
              <a:t>By software: (around 13 cycles in </a:t>
            </a:r>
            <a:r>
              <a:rPr lang="en-US" altLang="zh-TW" dirty="0" err="1"/>
              <a:t>Intrinsity</a:t>
            </a:r>
            <a:r>
              <a:rPr lang="en-US" altLang="zh-TW" dirty="0"/>
              <a:t> </a:t>
            </a:r>
            <a:r>
              <a:rPr lang="en-US" altLang="zh-TW" dirty="0" err="1" smtClean="0"/>
              <a:t>FastMATH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Raise an </a:t>
            </a:r>
            <a:r>
              <a:rPr lang="en-US" altLang="zh-TW" u="sng" dirty="0" smtClean="0"/>
              <a:t>exception</a:t>
            </a:r>
            <a:r>
              <a:rPr lang="en-AU" altLang="zh-TW" dirty="0" smtClean="0"/>
              <a:t> </a:t>
            </a:r>
            <a:r>
              <a:rPr lang="en-AU" altLang="zh-TW" dirty="0"/>
              <a:t>before destination register overwritten</a:t>
            </a:r>
          </a:p>
          <a:p>
            <a:pPr lvl="2"/>
            <a:r>
              <a:rPr lang="en-US" altLang="zh-TW" dirty="0" smtClean="0"/>
              <a:t>CPU jumps to TLB </a:t>
            </a:r>
            <a:r>
              <a:rPr lang="en-US" altLang="zh-TW" dirty="0"/>
              <a:t>miss </a:t>
            </a:r>
            <a:r>
              <a:rPr lang="en-US" altLang="zh-TW" dirty="0" smtClean="0"/>
              <a:t>routine to find PTE and </a:t>
            </a:r>
            <a:r>
              <a:rPr lang="en-US" altLang="zh-TW" dirty="0"/>
              <a:t>uses a special set of system instructions to load physical </a:t>
            </a:r>
            <a:r>
              <a:rPr lang="en-US" altLang="zh-TW" dirty="0" smtClean="0"/>
              <a:t>address </a:t>
            </a:r>
            <a:r>
              <a:rPr lang="en-US" altLang="zh-TW" dirty="0"/>
              <a:t>into </a:t>
            </a:r>
            <a:r>
              <a:rPr lang="en-US" altLang="zh-TW" dirty="0" smtClean="0"/>
              <a:t>TLB</a:t>
            </a:r>
          </a:p>
          <a:p>
            <a:pPr lvl="2"/>
            <a:r>
              <a:rPr lang="en-AU" altLang="zh-TW" dirty="0" smtClean="0"/>
              <a:t>Rerestart the faulting instruction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104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TLB Misses</a:t>
            </a:r>
            <a:endParaRPr lang="en-AU" altLang="zh-TW" smtClean="0"/>
          </a:p>
        </p:txBody>
      </p:sp>
      <p:sp>
        <p:nvSpPr>
          <p:cNvPr id="809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If </a:t>
            </a:r>
            <a:r>
              <a:rPr lang="en-US" altLang="zh-TW" dirty="0"/>
              <a:t>page is not in memory (page fault)</a:t>
            </a:r>
          </a:p>
          <a:p>
            <a:pPr lvl="1"/>
            <a:r>
              <a:rPr lang="en-US" altLang="zh-TW" u="sng" dirty="0"/>
              <a:t>TLB traps to </a:t>
            </a:r>
            <a:r>
              <a:rPr lang="en-US" altLang="zh-TW" u="sng" dirty="0" smtClean="0"/>
              <a:t>OS</a:t>
            </a:r>
            <a:r>
              <a:rPr lang="en-US" altLang="zh-TW" dirty="0"/>
              <a:t>, which </a:t>
            </a:r>
            <a:r>
              <a:rPr lang="en-US" altLang="zh-TW" dirty="0" smtClean="0"/>
              <a:t>saves whole process state</a:t>
            </a:r>
          </a:p>
          <a:p>
            <a:pPr lvl="1"/>
            <a:r>
              <a:rPr lang="en-US" altLang="zh-TW" dirty="0" smtClean="0"/>
              <a:t>OS fetches page from disk</a:t>
            </a:r>
          </a:p>
          <a:p>
            <a:pPr lvl="2"/>
            <a:r>
              <a:rPr lang="en-US" altLang="zh-TW" dirty="0" smtClean="0"/>
              <a:t>Uses</a:t>
            </a:r>
            <a:r>
              <a:rPr lang="en-AU" altLang="en-US" dirty="0" smtClean="0"/>
              <a:t> faulting virtual address to find PTE</a:t>
            </a:r>
          </a:p>
          <a:p>
            <a:pPr lvl="2" eaLnBrk="1" hangingPunct="1"/>
            <a:r>
              <a:rPr lang="en-AU" altLang="en-US" dirty="0" smtClean="0"/>
              <a:t>Locates </a:t>
            </a:r>
            <a:r>
              <a:rPr lang="en-AU" altLang="en-US" dirty="0"/>
              <a:t>page on </a:t>
            </a:r>
            <a:r>
              <a:rPr lang="en-AU" altLang="en-US" dirty="0" smtClean="0"/>
              <a:t>disk from PTE</a:t>
            </a:r>
            <a:endParaRPr lang="en-AU" altLang="en-US" dirty="0"/>
          </a:p>
          <a:p>
            <a:pPr lvl="2" eaLnBrk="1" hangingPunct="1"/>
            <a:r>
              <a:rPr lang="en-AU" altLang="en-US" dirty="0" smtClean="0"/>
              <a:t>Chooses </a:t>
            </a:r>
            <a:r>
              <a:rPr lang="en-AU" altLang="en-US" dirty="0"/>
              <a:t>page to </a:t>
            </a:r>
            <a:r>
              <a:rPr lang="en-AU" altLang="en-US" dirty="0" smtClean="0"/>
              <a:t>replace if necessary, and if the page to be replaced is dirty</a:t>
            </a:r>
            <a:r>
              <a:rPr lang="en-AU" altLang="en-US" dirty="0"/>
              <a:t>, write to disk </a:t>
            </a:r>
            <a:r>
              <a:rPr lang="en-AU" altLang="en-US" dirty="0" smtClean="0"/>
              <a:t>first </a:t>
            </a:r>
            <a:r>
              <a:rPr lang="en-US" altLang="zh-TW" dirty="0" smtClean="0"/>
              <a:t>(</a:t>
            </a:r>
            <a:r>
              <a:rPr lang="en-US" altLang="zh-TW" dirty="0"/>
              <a:t>may </a:t>
            </a:r>
            <a:r>
              <a:rPr lang="en-US" altLang="zh-TW" dirty="0" smtClean="0"/>
              <a:t>cause context </a:t>
            </a:r>
            <a:r>
              <a:rPr lang="en-US" altLang="zh-TW" dirty="0"/>
              <a:t>switch)</a:t>
            </a:r>
            <a:endParaRPr lang="en-AU" altLang="en-US" dirty="0"/>
          </a:p>
          <a:p>
            <a:pPr lvl="2" eaLnBrk="1" hangingPunct="1"/>
            <a:r>
              <a:rPr lang="en-AU" altLang="en-US" dirty="0" smtClean="0"/>
              <a:t>Reads </a:t>
            </a:r>
            <a:r>
              <a:rPr lang="en-AU" altLang="en-US" dirty="0"/>
              <a:t>page into </a:t>
            </a:r>
            <a:r>
              <a:rPr lang="en-AU" altLang="en-US" dirty="0" smtClean="0"/>
              <a:t>memory</a:t>
            </a:r>
          </a:p>
          <a:p>
            <a:pPr lvl="2" eaLnBrk="1" hangingPunct="1"/>
            <a:r>
              <a:rPr lang="en-AU" altLang="en-US" dirty="0" smtClean="0"/>
              <a:t>Updates </a:t>
            </a:r>
            <a:r>
              <a:rPr lang="en-AU" altLang="en-US" dirty="0"/>
              <a:t>page </a:t>
            </a:r>
            <a:r>
              <a:rPr lang="en-AU" altLang="en-US" dirty="0" smtClean="0"/>
              <a:t>table </a:t>
            </a:r>
            <a:r>
              <a:rPr lang="en-US" altLang="zh-TW" dirty="0" smtClean="0"/>
              <a:t>in memory</a:t>
            </a:r>
          </a:p>
          <a:p>
            <a:pPr lvl="2" eaLnBrk="1" hangingPunct="1"/>
            <a:r>
              <a:rPr lang="en-AU" altLang="en-US" dirty="0" smtClean="0"/>
              <a:t>Makes </a:t>
            </a:r>
            <a:r>
              <a:rPr lang="en-AU" altLang="en-US" dirty="0"/>
              <a:t>process runnable </a:t>
            </a:r>
            <a:r>
              <a:rPr lang="en-AU" altLang="en-US" dirty="0" smtClean="0"/>
              <a:t>again and restarts </a:t>
            </a:r>
            <a:r>
              <a:rPr lang="en-AU" altLang="en-US" dirty="0"/>
              <a:t>from </a:t>
            </a:r>
            <a:r>
              <a:rPr lang="en-AU" altLang="en-US" dirty="0" smtClean="0"/>
              <a:t>the faulting instruction</a:t>
            </a:r>
            <a:r>
              <a:rPr lang="en-US" altLang="zh-TW" dirty="0" smtClean="0"/>
              <a:t> 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91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3" name="Picture 5" descr="f05-24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5544774" cy="568863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TLB and Cache Interaction in </a:t>
            </a:r>
            <a:r>
              <a:rPr lang="en-US" altLang="zh-TW" dirty="0" err="1" smtClean="0"/>
              <a:t>FastMATH</a:t>
            </a:r>
            <a:endParaRPr lang="en-AU" altLang="zh-TW" dirty="0" smtClean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08625" y="1052513"/>
            <a:ext cx="3635375" cy="5111750"/>
          </a:xfrm>
        </p:spPr>
        <p:txBody>
          <a:bodyPr/>
          <a:lstStyle/>
          <a:p>
            <a:r>
              <a:rPr lang="en-US" altLang="zh-TW" dirty="0" smtClean="0"/>
              <a:t>If cache tag uses physical address</a:t>
            </a:r>
          </a:p>
          <a:p>
            <a:pPr lvl="1"/>
            <a:r>
              <a:rPr lang="en-US" altLang="zh-TW" dirty="0" smtClean="0"/>
              <a:t>Need to translate before cache lookup</a:t>
            </a:r>
          </a:p>
          <a:p>
            <a:r>
              <a:rPr lang="en-US" altLang="zh-TW" dirty="0" smtClean="0"/>
              <a:t>Alternative: use </a:t>
            </a:r>
            <a:r>
              <a:rPr lang="en-US" altLang="zh-TW" i="1" dirty="0" smtClean="0"/>
              <a:t>virtual address tag</a:t>
            </a:r>
          </a:p>
          <a:p>
            <a:pPr lvl="1"/>
            <a:r>
              <a:rPr lang="en-US" altLang="zh-TW" dirty="0" smtClean="0"/>
              <a:t>Complications due to aliasing, because different virtual addresses may be used for a shared physical address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23</a:t>
            </a:fld>
            <a:endParaRPr lang="zh-TW" altLang="zh-TW"/>
          </a:p>
        </p:txBody>
      </p:sp>
      <p:sp>
        <p:nvSpPr>
          <p:cNvPr id="3" name="文字方塊 2"/>
          <p:cNvSpPr txBox="1"/>
          <p:nvPr/>
        </p:nvSpPr>
        <p:spPr>
          <a:xfrm>
            <a:off x="611560" y="622935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dirty="0" smtClean="0">
                <a:latin typeface="+mn-lt"/>
              </a:rPr>
              <a:t>Fig. 5.31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7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Possible Combinations of Events</a:t>
            </a:r>
            <a:endParaRPr lang="en-US" altLang="zh-TW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24</a:t>
            </a:fld>
            <a:endParaRPr lang="zh-TW" altLang="zh-TW"/>
          </a:p>
        </p:txBody>
      </p:sp>
      <p:graphicFrame>
        <p:nvGraphicFramePr>
          <p:cNvPr id="602115" name="Object 3"/>
          <p:cNvGraphicFramePr>
            <a:graphicFrameLocks noGrp="1" noChangeAspect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435329075"/>
              </p:ext>
            </p:extLst>
          </p:nvPr>
        </p:nvGraphicFramePr>
        <p:xfrm>
          <a:off x="346582" y="1700808"/>
          <a:ext cx="8761922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" name="Document" r:id="rId3" imgW="8146178" imgH="4285316" progId="Word.Document.8">
                  <p:embed/>
                </p:oleObj>
              </mc:Choice>
              <mc:Fallback>
                <p:oleObj name="Document" r:id="rId3" imgW="8146178" imgH="4285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82" y="1700808"/>
                        <a:ext cx="8761922" cy="460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橢圓 2"/>
          <p:cNvSpPr/>
          <p:nvPr/>
        </p:nvSpPr>
        <p:spPr bwMode="auto">
          <a:xfrm>
            <a:off x="1475656" y="1700808"/>
            <a:ext cx="2304256" cy="5760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4" name="直線圖說文字 1 3"/>
          <p:cNvSpPr/>
          <p:nvPr/>
        </p:nvSpPr>
        <p:spPr bwMode="auto">
          <a:xfrm>
            <a:off x="3707904" y="1196752"/>
            <a:ext cx="1944216" cy="360040"/>
          </a:xfrm>
          <a:prstGeom prst="borderCallout1">
            <a:avLst>
              <a:gd name="adj1" fmla="val 51535"/>
              <a:gd name="adj2" fmla="val -400"/>
              <a:gd name="adj3" fmla="val 136979"/>
              <a:gd name="adj4" fmla="val -35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dirty="0" smtClean="0">
                <a:latin typeface="+mn-lt"/>
              </a:rPr>
              <a:t>Provide address</a:t>
            </a:r>
            <a:endParaRPr lang="zh-TW" altLang="en-US" sz="2000" dirty="0">
              <a:latin typeface="+mn-lt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467544" y="1700808"/>
            <a:ext cx="864096" cy="57606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8" name="直線圖說文字 1 7"/>
          <p:cNvSpPr/>
          <p:nvPr/>
        </p:nvSpPr>
        <p:spPr bwMode="auto">
          <a:xfrm>
            <a:off x="1475656" y="1196752"/>
            <a:ext cx="1512168" cy="360040"/>
          </a:xfrm>
          <a:prstGeom prst="borderCallout1">
            <a:avLst>
              <a:gd name="adj1" fmla="val 51535"/>
              <a:gd name="adj2" fmla="val -400"/>
              <a:gd name="adj3" fmla="val 136979"/>
              <a:gd name="adj4" fmla="val -3550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dirty="0" smtClean="0">
                <a:latin typeface="+mn-lt"/>
              </a:rPr>
              <a:t>Provide data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0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Protection with Virtual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Allow </a:t>
            </a:r>
            <a:r>
              <a:rPr lang="en-US" altLang="zh-TW" dirty="0"/>
              <a:t>sharing </a:t>
            </a:r>
            <a:r>
              <a:rPr lang="en-US" altLang="zh-TW" dirty="0" smtClean="0"/>
              <a:t>of main memory </a:t>
            </a:r>
            <a:r>
              <a:rPr lang="en-US" altLang="zh-TW" dirty="0"/>
              <a:t>by multiple processes, while </a:t>
            </a:r>
            <a:r>
              <a:rPr lang="en-US" altLang="zh-TW" dirty="0" smtClean="0"/>
              <a:t>protecting memory among them </a:t>
            </a:r>
            <a:r>
              <a:rPr lang="en-US" altLang="zh-TW" dirty="0"/>
              <a:t>and </a:t>
            </a:r>
            <a:r>
              <a:rPr lang="en-US" altLang="zh-TW" dirty="0" smtClean="0"/>
              <a:t>OS</a:t>
            </a:r>
          </a:p>
          <a:p>
            <a:pPr lvl="1"/>
            <a:r>
              <a:rPr lang="en-US" altLang="zh-TW" dirty="0" smtClean="0"/>
              <a:t>Must protect the memory of a user process and the OS from reading </a:t>
            </a:r>
            <a:r>
              <a:rPr lang="en-US" altLang="zh-TW" dirty="0"/>
              <a:t>and writing by </a:t>
            </a:r>
            <a:r>
              <a:rPr lang="en-US" altLang="zh-TW" dirty="0" smtClean="0"/>
              <a:t>another user process</a:t>
            </a:r>
          </a:p>
          <a:p>
            <a:r>
              <a:rPr lang="en-US" altLang="zh-TW" dirty="0" smtClean="0"/>
              <a:t>How?</a:t>
            </a:r>
          </a:p>
          <a:p>
            <a:pPr lvl="1"/>
            <a:r>
              <a:rPr lang="en-US" altLang="zh-TW" dirty="0" smtClean="0"/>
              <a:t>A process </a:t>
            </a:r>
            <a:r>
              <a:rPr lang="en-US" altLang="zh-TW" dirty="0"/>
              <a:t>has its own virtual address </a:t>
            </a:r>
            <a:r>
              <a:rPr lang="en-US" altLang="zh-TW" dirty="0" smtClean="0"/>
              <a:t>space </a:t>
            </a:r>
            <a:r>
              <a:rPr lang="en-US" altLang="zh-TW" dirty="0" smtClean="0">
                <a:sym typeface="Wingdings" panose="05000000000000000000" pitchFamily="2" charset="2"/>
              </a:rPr>
              <a:t> only need to</a:t>
            </a:r>
            <a:r>
              <a:rPr lang="en-US" altLang="zh-TW" dirty="0" smtClean="0"/>
              <a:t> </a:t>
            </a:r>
            <a:r>
              <a:rPr lang="en-US" altLang="zh-TW" u="sng" dirty="0" smtClean="0"/>
              <a:t>protect page table </a:t>
            </a:r>
            <a:r>
              <a:rPr lang="en-US" altLang="zh-TW" dirty="0" smtClean="0"/>
              <a:t>from itself and other user processes</a:t>
            </a:r>
          </a:p>
          <a:p>
            <a:pPr lvl="1"/>
            <a:r>
              <a:rPr lang="en-US" altLang="zh-TW" dirty="0" smtClean="0"/>
              <a:t>Solution: put </a:t>
            </a:r>
            <a:r>
              <a:rPr lang="en-US" altLang="zh-TW" dirty="0"/>
              <a:t>page tables in the addressing space of OS</a:t>
            </a:r>
          </a:p>
          <a:p>
            <a:pPr lvl="2"/>
            <a:r>
              <a:rPr lang="en-US" altLang="zh-TW" dirty="0" smtClean="0"/>
              <a:t>OS </a:t>
            </a:r>
            <a:r>
              <a:rPr lang="en-US" altLang="zh-TW" dirty="0"/>
              <a:t>can change the page tables while preventing </a:t>
            </a:r>
            <a:r>
              <a:rPr lang="en-US" altLang="zh-TW" dirty="0" smtClean="0"/>
              <a:t>a user </a:t>
            </a:r>
            <a:r>
              <a:rPr lang="en-US" altLang="zh-TW" dirty="0"/>
              <a:t>process from changing </a:t>
            </a:r>
            <a:r>
              <a:rPr lang="en-US" altLang="zh-TW" dirty="0" smtClean="0"/>
              <a:t>them</a:t>
            </a:r>
          </a:p>
          <a:p>
            <a:pPr lvl="2"/>
            <a:r>
              <a:rPr lang="en-US" altLang="zh-TW" dirty="0" smtClean="0"/>
              <a:t>But, need support from CPU hardware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608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Protection with Virtual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Hardware support to allow protection by OS in VM:</a:t>
            </a:r>
          </a:p>
          <a:p>
            <a:pPr lvl="1"/>
            <a:r>
              <a:rPr lang="en-US" altLang="zh-TW" dirty="0" smtClean="0"/>
              <a:t>Support </a:t>
            </a:r>
            <a:r>
              <a:rPr lang="en-US" altLang="zh-TW" dirty="0"/>
              <a:t>at least two modes</a:t>
            </a:r>
            <a:r>
              <a:rPr lang="en-US" altLang="zh-TW" dirty="0" smtClean="0"/>
              <a:t>: </a:t>
            </a:r>
            <a:r>
              <a:rPr lang="en-US" altLang="zh-TW" i="1" dirty="0" smtClean="0">
                <a:solidFill>
                  <a:srgbClr val="FF0000"/>
                </a:solidFill>
              </a:rPr>
              <a:t>user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and </a:t>
            </a:r>
            <a:r>
              <a:rPr lang="en-US" altLang="zh-TW" i="1" dirty="0">
                <a:solidFill>
                  <a:srgbClr val="FF0000"/>
                </a:solidFill>
              </a:rPr>
              <a:t>kernel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en-US" altLang="zh-TW" i="1" dirty="0" smtClean="0"/>
              <a:t>supervisor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/>
              <a:t>U</a:t>
            </a:r>
            <a:r>
              <a:rPr lang="en-US" altLang="zh-TW" dirty="0" smtClean="0"/>
              <a:t>ser process runs in user mode, </a:t>
            </a:r>
            <a:r>
              <a:rPr lang="en-US" altLang="zh-TW" dirty="0"/>
              <a:t>can read but not </a:t>
            </a:r>
            <a:r>
              <a:rPr lang="en-US" altLang="zh-TW" dirty="0" smtClean="0"/>
              <a:t>write some portion </a:t>
            </a:r>
            <a:r>
              <a:rPr lang="en-US" altLang="zh-TW" dirty="0"/>
              <a:t>of </a:t>
            </a:r>
            <a:r>
              <a:rPr lang="en-US" altLang="zh-TW" dirty="0" smtClean="0"/>
              <a:t>CPU state, e.g., mode bit, </a:t>
            </a:r>
            <a:r>
              <a:rPr lang="en-US" altLang="zh-TW" dirty="0"/>
              <a:t>page table pointer, </a:t>
            </a:r>
            <a:r>
              <a:rPr lang="en-US" altLang="zh-TW" dirty="0" smtClean="0"/>
              <a:t>TLB</a:t>
            </a:r>
          </a:p>
          <a:p>
            <a:pPr lvl="2"/>
            <a:r>
              <a:rPr lang="en-US" altLang="zh-TW" dirty="0" smtClean="0"/>
              <a:t>OS runs in kernel mode and can use </a:t>
            </a:r>
            <a:r>
              <a:rPr lang="en-US" altLang="zh-TW" i="1" dirty="0" smtClean="0"/>
              <a:t>privileged</a:t>
            </a:r>
            <a:r>
              <a:rPr lang="en-US" altLang="zh-TW" dirty="0" smtClean="0"/>
              <a:t> instructions only </a:t>
            </a:r>
            <a:r>
              <a:rPr lang="en-US" altLang="zh-TW" dirty="0"/>
              <a:t>available in </a:t>
            </a:r>
            <a:r>
              <a:rPr lang="en-US" altLang="zh-TW" dirty="0" smtClean="0"/>
              <a:t>kernel mode to update those elements</a:t>
            </a:r>
          </a:p>
          <a:p>
            <a:pPr lvl="1"/>
            <a:r>
              <a:rPr lang="en-US" altLang="zh-TW" dirty="0" smtClean="0"/>
              <a:t>Allow CPU to go </a:t>
            </a:r>
            <a:r>
              <a:rPr lang="en-US" altLang="zh-TW" dirty="0"/>
              <a:t>from user </a:t>
            </a:r>
            <a:r>
              <a:rPr lang="en-US" altLang="zh-TW" dirty="0" smtClean="0"/>
              <a:t>to kernel mode </a:t>
            </a:r>
            <a:r>
              <a:rPr lang="en-US" altLang="zh-TW" dirty="0"/>
              <a:t>and </a:t>
            </a:r>
            <a:r>
              <a:rPr lang="en-US" altLang="zh-TW" dirty="0" smtClean="0"/>
              <a:t>vice versa</a:t>
            </a:r>
          </a:p>
          <a:p>
            <a:pPr lvl="2"/>
            <a:r>
              <a:rPr lang="en-US" altLang="zh-TW" u="sng" dirty="0" smtClean="0"/>
              <a:t>User </a:t>
            </a:r>
            <a:r>
              <a:rPr lang="en-US" altLang="zh-TW" u="sng" dirty="0" smtClean="0">
                <a:sym typeface="Wingdings" panose="05000000000000000000" pitchFamily="2" charset="2"/>
              </a:rPr>
              <a:t> kernel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en-US" altLang="zh-TW" dirty="0" smtClean="0"/>
              <a:t>by </a:t>
            </a:r>
            <a:r>
              <a:rPr lang="en-US" altLang="zh-TW" dirty="0"/>
              <a:t>a </a:t>
            </a:r>
            <a:r>
              <a:rPr lang="en-US" altLang="zh-TW" b="1" dirty="0"/>
              <a:t>system </a:t>
            </a:r>
            <a:r>
              <a:rPr lang="en-US" altLang="zh-TW" b="1" dirty="0" smtClean="0"/>
              <a:t>call</a:t>
            </a:r>
            <a:r>
              <a:rPr lang="en-US" altLang="zh-TW" dirty="0" smtClean="0"/>
              <a:t>, </a:t>
            </a:r>
            <a:r>
              <a:rPr lang="en-US" altLang="zh-TW" dirty="0"/>
              <a:t>implemented as a special instruction </a:t>
            </a:r>
            <a:r>
              <a:rPr lang="en-US" altLang="zh-TW" dirty="0" smtClean="0"/>
              <a:t>(e.g., </a:t>
            </a:r>
            <a:r>
              <a:rPr lang="en-US" altLang="zh-TW" i="1" dirty="0" err="1" smtClean="0"/>
              <a:t>ecall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in </a:t>
            </a:r>
            <a:r>
              <a:rPr lang="en-US" altLang="zh-TW" dirty="0" smtClean="0"/>
              <a:t>RISC-V </a:t>
            </a:r>
            <a:r>
              <a:rPr lang="en-US" altLang="zh-TW" dirty="0" smtClean="0"/>
              <a:t>ISA) </a:t>
            </a:r>
            <a:r>
              <a:rPr lang="en-US" altLang="zh-TW" dirty="0"/>
              <a:t>that transfers control to a dedicated location </a:t>
            </a:r>
            <a:r>
              <a:rPr lang="en-US" altLang="zh-TW" dirty="0" smtClean="0"/>
              <a:t>in kernel code </a:t>
            </a:r>
            <a:r>
              <a:rPr lang="en-US" altLang="zh-TW" dirty="0" smtClean="0"/>
              <a:t>space and saves </a:t>
            </a:r>
            <a:r>
              <a:rPr lang="en-US" altLang="zh-TW" dirty="0"/>
              <a:t>return address in </a:t>
            </a:r>
            <a:r>
              <a:rPr lang="en-US" altLang="zh-TW" dirty="0" smtClean="0"/>
              <a:t>supervisor </a:t>
            </a:r>
            <a:r>
              <a:rPr lang="en-US" altLang="zh-TW" dirty="0"/>
              <a:t>exception program counter (SEPC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2"/>
            <a:r>
              <a:rPr lang="en-US" altLang="zh-TW" u="sng" dirty="0" smtClean="0"/>
              <a:t>Kernel </a:t>
            </a:r>
            <a:r>
              <a:rPr lang="en-US" altLang="zh-TW" u="sng" dirty="0" smtClean="0">
                <a:sym typeface="Wingdings" panose="05000000000000000000" pitchFamily="2" charset="2"/>
              </a:rPr>
              <a:t> user</a:t>
            </a:r>
            <a:r>
              <a:rPr lang="en-US" altLang="zh-TW" dirty="0" smtClean="0">
                <a:sym typeface="Wingdings" panose="05000000000000000000" pitchFamily="2" charset="2"/>
              </a:rPr>
              <a:t>: </a:t>
            </a:r>
            <a:r>
              <a:rPr lang="en-US" altLang="zh-TW" dirty="0" smtClean="0"/>
              <a:t>by </a:t>
            </a:r>
            <a:r>
              <a:rPr lang="en-US" altLang="zh-TW" dirty="0"/>
              <a:t>supervisor exception return (</a:t>
            </a:r>
            <a:r>
              <a:rPr lang="en-US" altLang="zh-TW" i="1" dirty="0" err="1"/>
              <a:t>sret</a:t>
            </a:r>
            <a:r>
              <a:rPr lang="en-US" altLang="zh-TW" dirty="0"/>
              <a:t>) instruction, </a:t>
            </a:r>
            <a:r>
              <a:rPr lang="en-US" altLang="zh-TW" dirty="0" smtClean="0"/>
              <a:t>which </a:t>
            </a:r>
            <a:r>
              <a:rPr lang="en-US" altLang="zh-TW" dirty="0"/>
              <a:t>resets </a:t>
            </a:r>
            <a:r>
              <a:rPr lang="en-US" altLang="zh-TW" dirty="0" smtClean="0"/>
              <a:t>to user </a:t>
            </a:r>
            <a:r>
              <a:rPr lang="en-US" altLang="zh-TW" dirty="0"/>
              <a:t>mode and jumps to the address in </a:t>
            </a:r>
            <a:r>
              <a:rPr lang="en-US" altLang="zh-TW" dirty="0" smtClean="0"/>
              <a:t>SEPC</a:t>
            </a:r>
            <a:endParaRPr lang="en-US" altLang="zh-TW" dirty="0" smtClean="0">
              <a:sym typeface="Wingdings" panose="05000000000000000000" pitchFamily="2" charset="2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4210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Protection with Virtual Memory</a:t>
            </a:r>
            <a:endParaRPr lang="en-AU" altLang="zh-TW" dirty="0" smtClean="0"/>
          </a:p>
        </p:txBody>
      </p:sp>
      <p:sp>
        <p:nvSpPr>
          <p:cNvPr id="849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Support for sharing between user processes: </a:t>
            </a:r>
          </a:p>
          <a:p>
            <a:pPr lvl="1"/>
            <a:r>
              <a:rPr lang="en-US" altLang="zh-TW" dirty="0" smtClean="0"/>
              <a:t>Different user processes can share parts of their virtual address spaces through physical page frames, but need to protect against errant access</a:t>
            </a:r>
          </a:p>
          <a:p>
            <a:pPr lvl="1"/>
            <a:r>
              <a:rPr lang="en-US" altLang="zh-TW" dirty="0" smtClean="0"/>
              <a:t>Require OS assistance, e.g., P2 </a:t>
            </a:r>
            <a:r>
              <a:rPr lang="en-US" altLang="zh-TW" dirty="0"/>
              <a:t>asks OS to create a PTE for a virtual page in P1’s </a:t>
            </a:r>
            <a:r>
              <a:rPr lang="en-US" altLang="zh-TW" dirty="0" smtClean="0"/>
              <a:t>address space that points </a:t>
            </a:r>
            <a:r>
              <a:rPr lang="en-US" altLang="zh-TW" dirty="0"/>
              <a:t>to </a:t>
            </a:r>
            <a:r>
              <a:rPr lang="en-US" altLang="zh-TW" dirty="0" smtClean="0"/>
              <a:t>the same physical page frame that P2 wants to share</a:t>
            </a:r>
          </a:p>
          <a:p>
            <a:r>
              <a:rPr lang="en-US" altLang="zh-TW" dirty="0" smtClean="0"/>
              <a:t>Protection problem with TLB:</a:t>
            </a:r>
          </a:p>
          <a:p>
            <a:pPr lvl="1"/>
            <a:r>
              <a:rPr lang="en-US" altLang="zh-TW" dirty="0" smtClean="0"/>
              <a:t>On </a:t>
            </a:r>
            <a:r>
              <a:rPr lang="en-US" altLang="zh-TW" i="1" dirty="0" smtClean="0"/>
              <a:t>context switch </a:t>
            </a:r>
            <a:r>
              <a:rPr lang="en-US" altLang="zh-TW" dirty="0" smtClean="0"/>
              <a:t>from P1 to P2, TLB may leave behind PTEs of P1 for P2 to access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compromising </a:t>
            </a:r>
            <a:r>
              <a:rPr lang="en-US" altLang="zh-TW" dirty="0" smtClean="0">
                <a:sym typeface="Wingdings" panose="05000000000000000000" pitchFamily="2" charset="2"/>
              </a:rPr>
              <a:t>protection</a:t>
            </a:r>
          </a:p>
          <a:p>
            <a:pPr lvl="2"/>
            <a:r>
              <a:rPr lang="en-US" altLang="zh-TW" dirty="0" smtClean="0">
                <a:sym typeface="Wingdings" panose="05000000000000000000" pitchFamily="2" charset="2"/>
              </a:rPr>
              <a:t>Clear TLB on context switch</a:t>
            </a:r>
          </a:p>
          <a:p>
            <a:pPr lvl="2"/>
            <a:r>
              <a:rPr lang="en-US" altLang="zh-TW" dirty="0" smtClean="0"/>
              <a:t>Add </a:t>
            </a:r>
            <a:r>
              <a:rPr lang="en-US" altLang="zh-TW" i="1" dirty="0" smtClean="0"/>
              <a:t>process identifier </a:t>
            </a:r>
            <a:r>
              <a:rPr lang="en-US" altLang="zh-TW" dirty="0" smtClean="0"/>
              <a:t>(PID) tag field of TLB</a:t>
            </a:r>
            <a:r>
              <a:rPr lang="en-US" altLang="zh-TW" dirty="0"/>
              <a:t>, </a:t>
            </a:r>
            <a:r>
              <a:rPr lang="en-US" altLang="zh-TW" dirty="0" smtClean="0"/>
              <a:t>and TLB </a:t>
            </a:r>
            <a:r>
              <a:rPr lang="en-US" altLang="zh-TW" dirty="0"/>
              <a:t>hit </a:t>
            </a:r>
            <a:r>
              <a:rPr lang="en-US" altLang="zh-TW" dirty="0" smtClean="0"/>
              <a:t>needs to match both page </a:t>
            </a:r>
            <a:r>
              <a:rPr lang="en-US" altLang="zh-TW" dirty="0"/>
              <a:t>number and </a:t>
            </a:r>
            <a:r>
              <a:rPr lang="en-US" altLang="zh-TW" dirty="0" smtClean="0"/>
              <a:t>PID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28708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Summary: Memory Protection</a:t>
            </a:r>
            <a:endParaRPr lang="en-AU" altLang="en-US" dirty="0" smtClean="0"/>
          </a:p>
        </p:txBody>
      </p:sp>
      <p:sp>
        <p:nvSpPr>
          <p:cNvPr id="158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Different tasks can share parts of their virtual address spaces</a:t>
            </a:r>
          </a:p>
          <a:p>
            <a:pPr lvl="1"/>
            <a:r>
              <a:rPr lang="en-US" altLang="en-US" smtClean="0"/>
              <a:t>But need to protect against errant access</a:t>
            </a:r>
          </a:p>
          <a:p>
            <a:pPr lvl="1"/>
            <a:r>
              <a:rPr lang="en-US" altLang="en-US" smtClean="0"/>
              <a:t>Requires OS assistance</a:t>
            </a:r>
          </a:p>
          <a:p>
            <a:r>
              <a:rPr lang="en-US" altLang="en-US" smtClean="0"/>
              <a:t>Hardware support for OS protection</a:t>
            </a:r>
          </a:p>
          <a:p>
            <a:pPr lvl="1"/>
            <a:r>
              <a:rPr lang="en-US" altLang="en-US" smtClean="0"/>
              <a:t>Privileged supervisor mode (aka kernel mode)</a:t>
            </a:r>
          </a:p>
          <a:p>
            <a:pPr lvl="1"/>
            <a:r>
              <a:rPr lang="en-US" altLang="en-US" smtClean="0"/>
              <a:t>Privileged instructions</a:t>
            </a:r>
          </a:p>
          <a:p>
            <a:pPr lvl="1"/>
            <a:r>
              <a:rPr lang="en-US" altLang="en-US" smtClean="0"/>
              <a:t>Page tables and other state information only accessible in supervisor mode</a:t>
            </a:r>
          </a:p>
          <a:p>
            <a:pPr lvl="1"/>
            <a:r>
              <a:rPr lang="en-US" altLang="en-US" smtClean="0"/>
              <a:t>System call exception (e.g., ecall in RISC-V)</a:t>
            </a:r>
            <a:endParaRPr lang="en-AU" altLang="en-US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75423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Memory (VM)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Provide each program an illusion of a </a:t>
            </a:r>
            <a:r>
              <a:rPr lang="en-US" altLang="zh-TW" dirty="0"/>
              <a:t>very </a:t>
            </a:r>
            <a:r>
              <a:rPr lang="en-US" altLang="zh-TW" dirty="0" smtClean="0"/>
              <a:t>large, private </a:t>
            </a:r>
            <a:r>
              <a:rPr lang="en-US" altLang="zh-TW" dirty="0" smtClean="0">
                <a:solidFill>
                  <a:srgbClr val="FF0000"/>
                </a:solidFill>
              </a:rPr>
              <a:t>main memory</a:t>
            </a:r>
            <a:r>
              <a:rPr lang="en-US" altLang="zh-TW" dirty="0" smtClean="0"/>
              <a:t> that can be accessed at the speed of physical memory (DRAM)</a:t>
            </a:r>
          </a:p>
          <a:p>
            <a:pPr lvl="1"/>
            <a:r>
              <a:rPr lang="en-US" altLang="zh-TW" dirty="0" smtClean="0"/>
              <a:t>Program </a:t>
            </a:r>
            <a:r>
              <a:rPr lang="en-US" altLang="zh-TW" dirty="0"/>
              <a:t>has own address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space (</a:t>
            </a:r>
            <a:r>
              <a:rPr lang="en-US" altLang="zh-TW" i="1" dirty="0" smtClean="0"/>
              <a:t>virtual address space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r>
              <a:rPr lang="en-US" altLang="zh-TW" dirty="0" smtClean="0"/>
              <a:t>accessible </a:t>
            </a:r>
            <a:r>
              <a:rPr lang="en-US" altLang="zh-TW" dirty="0"/>
              <a:t>to </a:t>
            </a:r>
            <a:r>
              <a:rPr lang="en-US" altLang="zh-TW" dirty="0" smtClean="0"/>
              <a:t>itself only</a:t>
            </a:r>
            <a:endParaRPr lang="en-US" altLang="zh-TW" dirty="0"/>
          </a:p>
          <a:p>
            <a:pPr lvl="1"/>
            <a:r>
              <a:rPr lang="en-US" altLang="zh-TW" dirty="0" smtClean="0"/>
              <a:t>Physical memory may be much</a:t>
            </a:r>
            <a:br>
              <a:rPr lang="en-US" altLang="zh-TW" dirty="0" smtClean="0"/>
            </a:br>
            <a:r>
              <a:rPr lang="en-US" altLang="zh-TW" dirty="0" smtClean="0"/>
              <a:t>smaller</a:t>
            </a:r>
          </a:p>
          <a:p>
            <a:r>
              <a:rPr lang="en-US" altLang="zh-TW" dirty="0" smtClean="0"/>
              <a:t>Allow </a:t>
            </a:r>
            <a:r>
              <a:rPr lang="en-US" altLang="zh-TW" dirty="0"/>
              <a:t>many </a:t>
            </a:r>
            <a:r>
              <a:rPr lang="en-US" altLang="zh-TW" dirty="0" smtClean="0"/>
              <a:t>such programs </a:t>
            </a:r>
            <a:br>
              <a:rPr lang="en-US" altLang="zh-TW" dirty="0" smtClean="0"/>
            </a:br>
            <a:r>
              <a:rPr lang="en-US" altLang="zh-TW" dirty="0" smtClean="0"/>
              <a:t>to </a:t>
            </a:r>
            <a:r>
              <a:rPr lang="en-US" altLang="zh-TW" dirty="0"/>
              <a:t>run at once with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u="sng" dirty="0" smtClean="0"/>
              <a:t>protection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u="sng" dirty="0" smtClean="0"/>
              <a:t>sharing</a:t>
            </a:r>
            <a:br>
              <a:rPr lang="en-US" altLang="zh-TW" u="sng" dirty="0" smtClean="0"/>
            </a:br>
            <a:r>
              <a:rPr lang="en-US" altLang="zh-TW" dirty="0" smtClean="0"/>
              <a:t>(physical memory)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20" name="Picture 8" descr="f02-13-P37449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6"/>
          <a:stretch/>
        </p:blipFill>
        <p:spPr bwMode="auto">
          <a:xfrm>
            <a:off x="5076330" y="2647069"/>
            <a:ext cx="3574651" cy="339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爆炸 1 9"/>
          <p:cNvSpPr/>
          <p:nvPr/>
        </p:nvSpPr>
        <p:spPr bwMode="auto">
          <a:xfrm>
            <a:off x="5796136" y="1844824"/>
            <a:ext cx="1944216" cy="108012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i="1" dirty="0" smtClean="0">
                <a:solidFill>
                  <a:srgbClr val="FF0000"/>
                </a:solidFill>
                <a:latin typeface="+mn-lt"/>
              </a:rPr>
              <a:t>Virtual</a:t>
            </a:r>
            <a:endParaRPr lang="zh-TW" altLang="en-US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4427984" y="1124744"/>
            <a:ext cx="1152128" cy="43204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185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memory hierarchy (Sec. 5.1)</a:t>
            </a:r>
          </a:p>
          <a:p>
            <a:r>
              <a:rPr lang="en-US" altLang="zh-TW" dirty="0" smtClean="0"/>
              <a:t>Memory technologies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(Sec. 5.2,</a:t>
            </a:r>
            <a:r>
              <a:rPr lang="zh-TW" altLang="en-US" dirty="0" smtClean="0"/>
              <a:t> </a:t>
            </a:r>
            <a:r>
              <a:rPr lang="en-US" altLang="zh-TW" dirty="0" smtClean="0"/>
              <a:t>5.5)</a:t>
            </a:r>
          </a:p>
          <a:p>
            <a:r>
              <a:rPr lang="en-US" altLang="zh-TW" dirty="0" smtClean="0"/>
              <a:t>Caches (Sec. 5.3, 5.4, 5.9)</a:t>
            </a:r>
          </a:p>
          <a:p>
            <a:r>
              <a:rPr lang="en-US" altLang="zh-TW" dirty="0"/>
              <a:t>Virtual memory (Sec. 5.7)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Framework for memory hierarchy (Sec. 5.8)</a:t>
            </a:r>
          </a:p>
          <a:p>
            <a:r>
              <a:rPr lang="en-US" altLang="zh-TW" dirty="0"/>
              <a:t>Virtual machines </a:t>
            </a:r>
            <a:r>
              <a:rPr lang="en-US" altLang="zh-TW" dirty="0" smtClean="0"/>
              <a:t>(</a:t>
            </a:r>
            <a:r>
              <a:rPr lang="en-US" altLang="zh-TW" dirty="0"/>
              <a:t>Sec. </a:t>
            </a:r>
            <a:r>
              <a:rPr lang="en-US" altLang="zh-TW" dirty="0" smtClean="0"/>
              <a:t>5.6)</a:t>
            </a:r>
            <a:endParaRPr lang="en-US" altLang="zh-TW" dirty="0"/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Parallelism and memory hierarchies: cache coherence, redundant arrays of inexpensive disks  (Sec. 5.10, 5.11)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29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6414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Framework for Memory Hierarchy</a:t>
            </a:r>
            <a:endParaRPr lang="en-AU" altLang="zh-TW" dirty="0" smtClean="0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Common principles apply at all levels of the memory hierarchy</a:t>
            </a:r>
          </a:p>
          <a:p>
            <a:pPr lvl="1"/>
            <a:r>
              <a:rPr lang="en-US" altLang="zh-TW" dirty="0" smtClean="0"/>
              <a:t>Based on notions of caching</a:t>
            </a:r>
          </a:p>
          <a:p>
            <a:r>
              <a:rPr lang="en-US" altLang="zh-TW" dirty="0" smtClean="0"/>
              <a:t>At each level in the hierarchy, 4 questions to ask</a:t>
            </a:r>
          </a:p>
          <a:p>
            <a:pPr lvl="1"/>
            <a:r>
              <a:rPr lang="en-US" altLang="zh-TW" dirty="0" smtClean="0"/>
              <a:t>Q1: </a:t>
            </a:r>
            <a:r>
              <a:rPr lang="en-US" altLang="zh-TW" dirty="0"/>
              <a:t>Block </a:t>
            </a:r>
            <a:r>
              <a:rPr lang="en-US" altLang="zh-TW" dirty="0" smtClean="0"/>
              <a:t>placement</a:t>
            </a:r>
          </a:p>
          <a:p>
            <a:pPr lvl="2"/>
            <a:r>
              <a:rPr lang="en-US" altLang="zh-TW" dirty="0" smtClean="0"/>
              <a:t>Where can a block be placed in the upper level?</a:t>
            </a:r>
          </a:p>
          <a:p>
            <a:pPr lvl="1"/>
            <a:r>
              <a:rPr lang="en-US" altLang="zh-TW" dirty="0" smtClean="0"/>
              <a:t>Q2: Finding </a:t>
            </a:r>
            <a:r>
              <a:rPr lang="en-US" altLang="zh-TW" dirty="0"/>
              <a:t>a block</a:t>
            </a:r>
          </a:p>
          <a:p>
            <a:pPr lvl="2"/>
            <a:r>
              <a:rPr lang="en-US" altLang="zh-TW" dirty="0" smtClean="0"/>
              <a:t>How is a block found if it is in the upper level?</a:t>
            </a:r>
          </a:p>
          <a:p>
            <a:pPr lvl="1"/>
            <a:r>
              <a:rPr lang="en-US" altLang="zh-TW" dirty="0" smtClean="0"/>
              <a:t>Q3: </a:t>
            </a:r>
            <a:r>
              <a:rPr lang="en-US" altLang="zh-TW" dirty="0"/>
              <a:t>Replacement on a miss</a:t>
            </a:r>
          </a:p>
          <a:p>
            <a:pPr lvl="2"/>
            <a:r>
              <a:rPr lang="en-US" altLang="zh-TW" dirty="0" smtClean="0"/>
              <a:t>Which block should be replaced on a miss?</a:t>
            </a:r>
          </a:p>
          <a:p>
            <a:pPr lvl="1"/>
            <a:r>
              <a:rPr lang="en-US" altLang="zh-TW" dirty="0" smtClean="0"/>
              <a:t>Q4: </a:t>
            </a:r>
            <a:r>
              <a:rPr lang="en-US" altLang="zh-TW" dirty="0"/>
              <a:t>Write policy</a:t>
            </a:r>
            <a:endParaRPr lang="en-AU" altLang="zh-TW" dirty="0"/>
          </a:p>
          <a:p>
            <a:pPr lvl="2"/>
            <a:r>
              <a:rPr lang="en-US" altLang="zh-TW" dirty="0" smtClean="0"/>
              <a:t>What happens on a write?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935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Block Placement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8704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Determined by associativity</a:t>
            </a:r>
          </a:p>
          <a:p>
            <a:pPr lvl="1" eaLnBrk="1" hangingPunct="1"/>
            <a:r>
              <a:rPr lang="en-US" altLang="zh-TW" dirty="0" smtClean="0"/>
              <a:t>Direct mapped (1-way associative)</a:t>
            </a:r>
          </a:p>
          <a:p>
            <a:pPr lvl="2" eaLnBrk="1" hangingPunct="1"/>
            <a:r>
              <a:rPr lang="en-US" altLang="zh-TW" dirty="0" smtClean="0"/>
              <a:t>One choice for placement</a:t>
            </a:r>
          </a:p>
          <a:p>
            <a:pPr lvl="1" eaLnBrk="1" hangingPunct="1"/>
            <a:r>
              <a:rPr lang="en-US" altLang="zh-TW" dirty="0" smtClean="0"/>
              <a:t>n-way set associative</a:t>
            </a:r>
          </a:p>
          <a:p>
            <a:pPr lvl="2" eaLnBrk="1" hangingPunct="1"/>
            <a:r>
              <a:rPr lang="en-US" altLang="zh-TW" dirty="0" smtClean="0"/>
              <a:t>n choices within a set</a:t>
            </a:r>
          </a:p>
          <a:p>
            <a:pPr lvl="1" eaLnBrk="1" hangingPunct="1"/>
            <a:r>
              <a:rPr lang="en-US" altLang="zh-TW" dirty="0" smtClean="0"/>
              <a:t>Fully associative</a:t>
            </a:r>
          </a:p>
          <a:p>
            <a:pPr lvl="2" eaLnBrk="1" hangingPunct="1"/>
            <a:r>
              <a:rPr lang="en-US" altLang="zh-TW" dirty="0" smtClean="0"/>
              <a:t>Any location</a:t>
            </a:r>
          </a:p>
          <a:p>
            <a:pPr eaLnBrk="1" hangingPunct="1"/>
            <a:r>
              <a:rPr lang="en-US" altLang="zh-TW" dirty="0" smtClean="0"/>
              <a:t>Higher associativity reduces miss rate (conflict miss)</a:t>
            </a:r>
          </a:p>
          <a:p>
            <a:pPr lvl="1" eaLnBrk="1" hangingPunct="1"/>
            <a:r>
              <a:rPr lang="en-US" altLang="zh-TW" dirty="0" smtClean="0"/>
              <a:t>But, increases complexity, cost, and access time</a:t>
            </a:r>
            <a:endParaRPr lang="en-AU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0903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Hardware caches</a:t>
            </a:r>
          </a:p>
          <a:p>
            <a:pPr lvl="1"/>
            <a:r>
              <a:rPr lang="en-US" altLang="zh-TW" dirty="0" smtClean="0"/>
              <a:t>Reduce comparisons to reduce cost</a:t>
            </a:r>
          </a:p>
          <a:p>
            <a:r>
              <a:rPr lang="en-US" altLang="zh-TW" dirty="0" smtClean="0"/>
              <a:t>Virtual memory</a:t>
            </a:r>
          </a:p>
          <a:p>
            <a:pPr lvl="1"/>
            <a:r>
              <a:rPr lang="en-US" altLang="zh-TW" dirty="0" smtClean="0"/>
              <a:t>Full table lookup (page table) for full associativity</a:t>
            </a:r>
          </a:p>
          <a:p>
            <a:pPr lvl="1"/>
            <a:r>
              <a:rPr lang="en-US" altLang="zh-TW" dirty="0" smtClean="0"/>
              <a:t>Benefit in reduced miss rate</a:t>
            </a:r>
            <a:endParaRPr lang="en-AU" altLang="zh-TW" dirty="0" smtClean="0"/>
          </a:p>
        </p:txBody>
      </p:sp>
      <p:sp>
        <p:nvSpPr>
          <p:cNvPr id="88067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Finding a Block</a:t>
            </a:r>
            <a:endParaRPr lang="en-AU" altLang="zh-TW" smtClean="0"/>
          </a:p>
        </p:txBody>
      </p:sp>
      <p:graphicFrame>
        <p:nvGraphicFramePr>
          <p:cNvPr id="3553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78782"/>
              </p:ext>
            </p:extLst>
          </p:nvPr>
        </p:nvGraphicFramePr>
        <p:xfrm>
          <a:off x="611311" y="1209288"/>
          <a:ext cx="8209161" cy="2651760"/>
        </p:xfrm>
        <a:graphic>
          <a:graphicData uri="http://schemas.openxmlformats.org/drawingml/2006/table">
            <a:tbl>
              <a:tblPr/>
              <a:tblGrid>
                <a:gridCol w="273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Associativity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Location method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Tag comparisons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Direct mapped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Index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n-way set associative</a:t>
                      </a:r>
                      <a:endParaRPr kumimoji="0" lang="en-A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Set index, then search entries within the set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Fully associative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Search all entries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#entries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Full lookup table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A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5726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Replacement</a:t>
            </a:r>
            <a:endParaRPr lang="en-AU" altLang="zh-TW" smtClean="0"/>
          </a:p>
        </p:txBody>
      </p:sp>
      <p:sp>
        <p:nvSpPr>
          <p:cNvPr id="890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Choice of entry to replace on a miss</a:t>
            </a:r>
          </a:p>
          <a:p>
            <a:pPr lvl="1"/>
            <a:r>
              <a:rPr lang="en-US" altLang="zh-TW" dirty="0" smtClean="0"/>
              <a:t>Least recently used (LRU)</a:t>
            </a:r>
          </a:p>
          <a:p>
            <a:pPr lvl="2"/>
            <a:r>
              <a:rPr lang="en-US" altLang="zh-TW" dirty="0" smtClean="0"/>
              <a:t>Complex and costly hardware for high associativity</a:t>
            </a:r>
          </a:p>
          <a:p>
            <a:pPr lvl="1"/>
            <a:r>
              <a:rPr lang="en-US" altLang="zh-TW" dirty="0" smtClean="0"/>
              <a:t>Random</a:t>
            </a:r>
          </a:p>
          <a:p>
            <a:pPr lvl="2"/>
            <a:r>
              <a:rPr lang="en-US" altLang="zh-TW" dirty="0" smtClean="0"/>
              <a:t>Close to LRU, easier to implement</a:t>
            </a:r>
          </a:p>
          <a:p>
            <a:pPr lvl="1"/>
            <a:r>
              <a:rPr lang="en-US" altLang="zh-TW" dirty="0" smtClean="0"/>
              <a:t>LRU </a:t>
            </a:r>
            <a:r>
              <a:rPr lang="en-US" altLang="zh-TW" dirty="0" smtClean="0"/>
              <a:t>approximation with hardware support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564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Write Policy</a:t>
            </a:r>
            <a:endParaRPr lang="en-AU" altLang="zh-TW" smtClean="0"/>
          </a:p>
        </p:txBody>
      </p:sp>
      <p:sp>
        <p:nvSpPr>
          <p:cNvPr id="901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Write-through</a:t>
            </a:r>
          </a:p>
          <a:p>
            <a:pPr lvl="1"/>
            <a:r>
              <a:rPr lang="en-US" altLang="zh-TW" dirty="0" smtClean="0"/>
              <a:t>Update both upper and lower levels</a:t>
            </a:r>
          </a:p>
          <a:p>
            <a:pPr lvl="1"/>
            <a:r>
              <a:rPr lang="en-US" altLang="zh-TW" dirty="0" smtClean="0"/>
              <a:t>Simplifies replacement, but may require write buffer</a:t>
            </a:r>
          </a:p>
          <a:p>
            <a:r>
              <a:rPr lang="en-US" altLang="zh-TW" dirty="0" smtClean="0"/>
              <a:t>Write-back</a:t>
            </a:r>
          </a:p>
          <a:p>
            <a:pPr lvl="1"/>
            <a:r>
              <a:rPr lang="en-US" altLang="zh-TW" dirty="0" smtClean="0"/>
              <a:t>Update upper level only</a:t>
            </a:r>
          </a:p>
          <a:p>
            <a:pPr lvl="1"/>
            <a:r>
              <a:rPr lang="en-US" altLang="zh-TW" dirty="0" smtClean="0"/>
              <a:t>Update lower level when block is replaced</a:t>
            </a:r>
          </a:p>
          <a:p>
            <a:pPr lvl="1"/>
            <a:r>
              <a:rPr lang="en-US" altLang="zh-TW" dirty="0" smtClean="0"/>
              <a:t>Need to keep more state and extra overhead on replace</a:t>
            </a:r>
          </a:p>
          <a:p>
            <a:r>
              <a:rPr lang="en-US" altLang="zh-TW" dirty="0" smtClean="0"/>
              <a:t>Write allocate and no allocate</a:t>
            </a:r>
            <a:r>
              <a:rPr lang="zh-TW" altLang="en-US" dirty="0" smtClean="0"/>
              <a:t> </a:t>
            </a:r>
            <a:r>
              <a:rPr lang="en-US" altLang="zh-TW" dirty="0" smtClean="0"/>
              <a:t>on write miss</a:t>
            </a:r>
          </a:p>
          <a:p>
            <a:r>
              <a:rPr lang="en-US" altLang="zh-TW" dirty="0" smtClean="0"/>
              <a:t>Virtual memory</a:t>
            </a:r>
          </a:p>
          <a:p>
            <a:pPr lvl="1"/>
            <a:r>
              <a:rPr lang="en-US" altLang="zh-TW" dirty="0" smtClean="0"/>
              <a:t>Only write-back is feasible, given disk write latency </a:t>
            </a:r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634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 to memory hierarchy (Sec. 5.1)</a:t>
            </a:r>
          </a:p>
          <a:p>
            <a:r>
              <a:rPr lang="en-US" altLang="zh-TW" dirty="0" smtClean="0"/>
              <a:t>Memory technologies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(Sec. 5.2,</a:t>
            </a:r>
            <a:r>
              <a:rPr lang="zh-TW" altLang="en-US" dirty="0" smtClean="0"/>
              <a:t> </a:t>
            </a:r>
            <a:r>
              <a:rPr lang="en-US" altLang="zh-TW" dirty="0" smtClean="0"/>
              <a:t>5.5)</a:t>
            </a:r>
          </a:p>
          <a:p>
            <a:r>
              <a:rPr lang="en-US" altLang="zh-TW" dirty="0" smtClean="0"/>
              <a:t>Caches (Sec. 5.3, 5.4, 5.9)</a:t>
            </a:r>
          </a:p>
          <a:p>
            <a:r>
              <a:rPr lang="en-US" altLang="zh-TW" dirty="0"/>
              <a:t>Virtual memory (Sec. 5.7)</a:t>
            </a:r>
          </a:p>
          <a:p>
            <a:r>
              <a:rPr lang="en-US" altLang="zh-TW" dirty="0" smtClean="0"/>
              <a:t>Framework for memory hierarchy (Sec. 5.8)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Virtual machines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Sec. </a:t>
            </a:r>
            <a:r>
              <a:rPr lang="en-US" altLang="zh-TW" dirty="0" smtClean="0">
                <a:solidFill>
                  <a:srgbClr val="FF0000"/>
                </a:solidFill>
              </a:rPr>
              <a:t>5.6)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Parallelism and memory hierarchies: cache coherence, redundant arrays of inexpensive disks  (Sec. 5.10, 5.11)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603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Protection by Virtual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Virtual memory provides protection among processes</a:t>
            </a:r>
          </a:p>
          <a:p>
            <a:pPr lvl="1"/>
            <a:r>
              <a:rPr lang="en-US" altLang="zh-TW" dirty="0" smtClean="0"/>
              <a:t>By supporting a separate address space to each process</a:t>
            </a:r>
          </a:p>
          <a:p>
            <a:pPr lvl="1"/>
            <a:r>
              <a:rPr lang="en-US" altLang="zh-TW" dirty="0" smtClean="0"/>
              <a:t>Accomplished by OS and CPU hardware, e.g., page fault handling, TLB, etc.</a:t>
            </a:r>
          </a:p>
          <a:p>
            <a:pPr lvl="1"/>
            <a:r>
              <a:rPr lang="en-US" altLang="zh-TW" dirty="0" smtClean="0"/>
              <a:t>So, OS must be able to do something that normal user processes cannot do, e.g., run privileged instructions</a:t>
            </a:r>
          </a:p>
          <a:p>
            <a:r>
              <a:rPr lang="en-US" altLang="zh-TW" dirty="0" smtClean="0"/>
              <a:t>Nevertheless, in virtual memory, multiple processes are still managed by a single OS</a:t>
            </a:r>
          </a:p>
          <a:p>
            <a:r>
              <a:rPr lang="en-US" altLang="zh-TW" dirty="0" smtClean="0"/>
              <a:t>Stronger protection can be provided if users have the entire computer to themselves, including a copy of OS</a:t>
            </a:r>
          </a:p>
          <a:p>
            <a:r>
              <a:rPr lang="en-US" altLang="zh-TW" dirty="0" smtClean="0"/>
              <a:t>A single computer hardware can provide such an </a:t>
            </a:r>
            <a:r>
              <a:rPr lang="en-US" altLang="zh-TW" dirty="0" smtClean="0">
                <a:solidFill>
                  <a:srgbClr val="FF0000"/>
                </a:solidFill>
              </a:rPr>
              <a:t>illusion</a:t>
            </a:r>
            <a:r>
              <a:rPr lang="en-US" altLang="zh-TW" dirty="0" smtClean="0"/>
              <a:t> through a technique called </a:t>
            </a:r>
            <a:r>
              <a:rPr lang="en-US" altLang="zh-TW" i="1" dirty="0" smtClean="0">
                <a:solidFill>
                  <a:srgbClr val="FF0000"/>
                </a:solidFill>
              </a:rPr>
              <a:t>virtual machines</a:t>
            </a:r>
            <a:endParaRPr lang="en-US" altLang="zh-TW" i="1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36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1362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Protection by Virtual Machines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400" y="1052736"/>
            <a:ext cx="8342064" cy="5057775"/>
          </a:xfrm>
        </p:spPr>
        <p:txBody>
          <a:bodyPr/>
          <a:lstStyle/>
          <a:p>
            <a:r>
              <a:rPr lang="en-US" altLang="zh-TW" dirty="0" smtClean="0"/>
              <a:t>Virtual machine (also abbreviated as VM</a:t>
            </a:r>
            <a:r>
              <a:rPr lang="en-US" altLang="zh-TW" dirty="0"/>
              <a:t>!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/>
              <a:t>software implementation of a </a:t>
            </a:r>
            <a:r>
              <a:rPr lang="en-US" altLang="zh-TW" dirty="0" smtClean="0"/>
              <a:t>computer </a:t>
            </a:r>
            <a:r>
              <a:rPr lang="en-US" altLang="zh-TW" dirty="0"/>
              <a:t>that executes programs like a physical </a:t>
            </a:r>
            <a:r>
              <a:rPr lang="en-US" altLang="zh-TW" dirty="0" smtClean="0"/>
              <a:t>computer</a:t>
            </a:r>
          </a:p>
          <a:p>
            <a:pPr lvl="1"/>
            <a:r>
              <a:rPr lang="en-US" altLang="zh-TW" dirty="0"/>
              <a:t>First developed in the mid-1960s</a:t>
            </a:r>
          </a:p>
          <a:p>
            <a:r>
              <a:rPr lang="en-US" altLang="zh-TW" dirty="0" smtClean="0"/>
              <a:t>Two types of virtual machines:</a:t>
            </a:r>
            <a:endParaRPr lang="en-US" altLang="zh-TW" dirty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Process virtual machine</a:t>
            </a:r>
            <a:r>
              <a:rPr lang="en-US" altLang="zh-TW" dirty="0" smtClean="0"/>
              <a:t>: provides a virtual computer system to run a single user process, e.g., Java virtual machine</a:t>
            </a:r>
            <a:endParaRPr lang="zh-TW" altLang="en-US" dirty="0" smtClean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System </a:t>
            </a:r>
            <a:r>
              <a:rPr lang="en-US" altLang="zh-TW" i="1" dirty="0">
                <a:solidFill>
                  <a:srgbClr val="FF0000"/>
                </a:solidFill>
              </a:rPr>
              <a:t>virtual </a:t>
            </a:r>
            <a:r>
              <a:rPr lang="en-US" altLang="zh-TW" i="1" dirty="0" smtClean="0">
                <a:solidFill>
                  <a:srgbClr val="FF0000"/>
                </a:solidFill>
              </a:rPr>
              <a:t>machine</a:t>
            </a:r>
            <a:r>
              <a:rPr lang="en-US" altLang="zh-TW" dirty="0" smtClean="0"/>
              <a:t>: provides </a:t>
            </a:r>
            <a:r>
              <a:rPr lang="en-US" altLang="zh-TW" dirty="0"/>
              <a:t>a </a:t>
            </a:r>
            <a:r>
              <a:rPr lang="en-US" altLang="zh-TW" dirty="0" smtClean="0"/>
              <a:t>virtual computer that can run an OS and all its user processes, e.g., VMware, </a:t>
            </a:r>
            <a:r>
              <a:rPr lang="en-US" altLang="zh-TW" dirty="0"/>
              <a:t>Xen</a:t>
            </a:r>
          </a:p>
          <a:p>
            <a:pPr lvl="2"/>
            <a:r>
              <a:rPr lang="en-US" altLang="zh-TW" i="1" dirty="0" smtClean="0"/>
              <a:t>Bare metal </a:t>
            </a:r>
            <a:r>
              <a:rPr lang="en-US" altLang="zh-TW" dirty="0" smtClean="0"/>
              <a:t>vs. </a:t>
            </a:r>
            <a:r>
              <a:rPr lang="en-US" altLang="zh-TW" i="1" dirty="0" smtClean="0"/>
              <a:t>hosted</a:t>
            </a:r>
            <a:r>
              <a:rPr lang="en-US" altLang="zh-TW" dirty="0" smtClean="0"/>
              <a:t> (on top of hardware or OS)</a:t>
            </a:r>
            <a:endParaRPr lang="en-US" altLang="zh-TW" dirty="0"/>
          </a:p>
          <a:p>
            <a:pPr lvl="2"/>
            <a:r>
              <a:rPr lang="en-US" altLang="zh-TW" i="1" dirty="0" smtClean="0"/>
              <a:t>Emulation</a:t>
            </a:r>
            <a:r>
              <a:rPr lang="en-US" altLang="zh-TW" dirty="0" smtClean="0"/>
              <a:t> vs. </a:t>
            </a:r>
            <a:r>
              <a:rPr lang="en-US" altLang="zh-TW" i="1" dirty="0" smtClean="0"/>
              <a:t>virtualization</a:t>
            </a:r>
            <a:r>
              <a:rPr lang="en-US" altLang="zh-TW" dirty="0" smtClean="0"/>
              <a:t> (SW emulates HW with guest code as input or CPU runs guest and host code </a:t>
            </a:r>
            <a:r>
              <a:rPr lang="en-US" altLang="zh-TW" dirty="0" smtClean="0">
                <a:sym typeface="Wingdings" panose="05000000000000000000" pitchFamily="2" charset="2"/>
              </a:rPr>
              <a:t> same ISA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3568" y="579597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800" dirty="0">
                <a:latin typeface="+mn-lt"/>
              </a:rPr>
              <a:t>http://www.cs.nthu.edu.tw/~ychung/syllabus/Virtualization.htm</a:t>
            </a:r>
            <a:endParaRPr lang="zh-TW" altLang="en-US" sz="1800" dirty="0">
              <a:latin typeface="+mn-lt"/>
            </a:endParaRPr>
          </a:p>
        </p:txBody>
      </p:sp>
      <p:sp>
        <p:nvSpPr>
          <p:cNvPr id="5" name="橢圓 4"/>
          <p:cNvSpPr/>
          <p:nvPr/>
        </p:nvSpPr>
        <p:spPr bwMode="auto">
          <a:xfrm>
            <a:off x="1115616" y="3933056"/>
            <a:ext cx="2952328" cy="43204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802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 Virtual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Controlled by </a:t>
            </a:r>
            <a:r>
              <a:rPr lang="en-US" altLang="zh-TW" i="1" dirty="0" smtClean="0"/>
              <a:t>hypervisor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en-US" altLang="zh-TW" dirty="0" smtClean="0"/>
              <a:t>or </a:t>
            </a:r>
            <a:r>
              <a:rPr lang="en-US" altLang="zh-TW" i="1" dirty="0" smtClean="0"/>
              <a:t>Virtual </a:t>
            </a:r>
            <a:r>
              <a:rPr lang="en-US" altLang="zh-TW" i="1" dirty="0"/>
              <a:t>Machine </a:t>
            </a:r>
            <a:r>
              <a:rPr lang="en-US" altLang="zh-TW" i="1" dirty="0" smtClean="0"/>
              <a:t/>
            </a:r>
            <a:br>
              <a:rPr lang="en-US" altLang="zh-TW" i="1" dirty="0" smtClean="0"/>
            </a:br>
            <a:r>
              <a:rPr lang="en-US" altLang="zh-TW" i="1" dirty="0" smtClean="0"/>
              <a:t>Monitor </a:t>
            </a:r>
            <a:r>
              <a:rPr lang="en-US" altLang="zh-TW" dirty="0" smtClean="0"/>
              <a:t>(VMM)</a:t>
            </a:r>
            <a:endParaRPr lang="en-US" altLang="zh-TW" dirty="0"/>
          </a:p>
          <a:p>
            <a:pPr lvl="1"/>
            <a:r>
              <a:rPr lang="en-US" altLang="zh-TW" i="1" dirty="0" smtClean="0"/>
              <a:t>Host</a:t>
            </a:r>
            <a:r>
              <a:rPr lang="en-US" altLang="zh-TW" dirty="0" smtClean="0"/>
              <a:t>: underlying platform</a:t>
            </a:r>
          </a:p>
          <a:p>
            <a:pPr lvl="1"/>
            <a:r>
              <a:rPr lang="en-US" altLang="zh-TW" i="1" dirty="0" smtClean="0"/>
              <a:t>Guest</a:t>
            </a:r>
            <a:r>
              <a:rPr lang="en-US" altLang="zh-TW" dirty="0" smtClean="0"/>
              <a:t> VMs with same ISA</a:t>
            </a:r>
            <a:endParaRPr lang="en-US" altLang="zh-TW" dirty="0"/>
          </a:p>
          <a:p>
            <a:r>
              <a:rPr lang="en-US" altLang="zh-TW" dirty="0" smtClean="0"/>
              <a:t>Why VMs?</a:t>
            </a:r>
          </a:p>
          <a:p>
            <a:pPr lvl="1"/>
            <a:r>
              <a:rPr lang="en-US" altLang="zh-TW" dirty="0" smtClean="0"/>
              <a:t>Share resources </a:t>
            </a:r>
          </a:p>
          <a:p>
            <a:pPr lvl="1"/>
            <a:r>
              <a:rPr lang="en-AU" altLang="zh-TW" dirty="0" smtClean="0"/>
              <a:t>Improve protection, </a:t>
            </a:r>
            <a:br>
              <a:rPr lang="en-AU" altLang="zh-TW" dirty="0" smtClean="0"/>
            </a:br>
            <a:r>
              <a:rPr lang="en-AU" altLang="zh-TW" dirty="0" smtClean="0"/>
              <a:t>isolation, </a:t>
            </a:r>
            <a:r>
              <a:rPr lang="en-US" altLang="zh-TW" dirty="0" smtClean="0"/>
              <a:t>security</a:t>
            </a:r>
          </a:p>
          <a:p>
            <a:pPr lvl="1"/>
            <a:r>
              <a:rPr lang="en-US" altLang="zh-TW" dirty="0" smtClean="0"/>
              <a:t>Migrate running VMs</a:t>
            </a:r>
          </a:p>
          <a:p>
            <a:pPr lvl="1"/>
            <a:r>
              <a:rPr lang="en-US" altLang="zh-TW" dirty="0" smtClean="0"/>
              <a:t>Run applications in compatible OS</a:t>
            </a:r>
          </a:p>
          <a:p>
            <a:pPr lvl="1"/>
            <a:r>
              <a:rPr lang="en-US" altLang="zh-TW" dirty="0" smtClean="0"/>
              <a:t>Run complete software stacks of different versions</a:t>
            </a:r>
          </a:p>
          <a:p>
            <a:pPr lvl="1"/>
            <a:endParaRPr lang="zh-TW" altLang="en-US" dirty="0"/>
          </a:p>
        </p:txBody>
      </p:sp>
      <p:pic>
        <p:nvPicPr>
          <p:cNvPr id="7" name="Picture 2" descr="virtualization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0" r="1370" b="18024"/>
          <a:stretch/>
        </p:blipFill>
        <p:spPr bwMode="auto">
          <a:xfrm>
            <a:off x="4427984" y="1102057"/>
            <a:ext cx="4536504" cy="372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5652119" y="4808602"/>
            <a:ext cx="348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/>
            <a:r>
              <a:rPr lang="en-US" altLang="zh-TW" sz="1200" dirty="0">
                <a:latin typeface="+mn-lt"/>
              </a:rPr>
              <a:t>https://www.isa.org/standards-and-publications/isa-publications/intech-magazine/2011/august/system-integration-virtualization-101-understanding-how-to-do-more-with-less/</a:t>
            </a:r>
            <a:endParaRPr lang="zh-TW" altLang="en-US" sz="1200" dirty="0"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8027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Such an illusion is supported by the memory hierarchy between physical main memory and secondary storage (disk)</a:t>
            </a:r>
          </a:p>
          <a:p>
            <a:pPr lvl="1"/>
            <a:r>
              <a:rPr lang="en-US" altLang="zh-TW" dirty="0" smtClean="0"/>
              <a:t>Main </a:t>
            </a:r>
            <a:r>
              <a:rPr lang="en-US" altLang="zh-TW" dirty="0"/>
              <a:t>memory </a:t>
            </a:r>
            <a:r>
              <a:rPr lang="en-US" altLang="zh-TW" dirty="0" smtClean="0"/>
              <a:t>acts as </a:t>
            </a:r>
            <a:r>
              <a:rPr lang="en-US" altLang="zh-TW" dirty="0"/>
              <a:t>a “cache”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for disk and takes care of speed</a:t>
            </a:r>
          </a:p>
          <a:p>
            <a:pPr lvl="1"/>
            <a:r>
              <a:rPr lang="en-US" altLang="zh-TW" dirty="0" smtClean="0"/>
              <a:t>Disk provides the large space</a:t>
            </a:r>
            <a:endParaRPr lang="en-US" altLang="zh-TW" dirty="0"/>
          </a:p>
          <a:p>
            <a:pPr lvl="1"/>
            <a:r>
              <a:rPr lang="en-US" altLang="zh-TW" dirty="0" smtClean="0"/>
              <a:t>Virtual memory is managed by </a:t>
            </a:r>
            <a:br>
              <a:rPr lang="en-US" altLang="zh-TW" dirty="0" smtClean="0"/>
            </a:br>
            <a:r>
              <a:rPr lang="en-US" altLang="zh-TW" dirty="0" smtClean="0"/>
              <a:t>the operating system (OS) with</a:t>
            </a:r>
            <a:br>
              <a:rPr lang="en-US" altLang="zh-TW" dirty="0" smtClean="0"/>
            </a:br>
            <a:r>
              <a:rPr lang="en-US" altLang="zh-TW" dirty="0" smtClean="0"/>
              <a:t>assistance from CPU </a:t>
            </a:r>
            <a:br>
              <a:rPr lang="en-US" altLang="zh-TW" dirty="0" smtClean="0"/>
            </a:br>
            <a:r>
              <a:rPr lang="en-US" altLang="zh-TW" dirty="0" smtClean="0"/>
              <a:t>hardware</a:t>
            </a:r>
          </a:p>
          <a:p>
            <a:r>
              <a:rPr lang="en-US" altLang="zh-TW" dirty="0" smtClean="0"/>
              <a:t>A program in execution</a:t>
            </a:r>
            <a:br>
              <a:rPr lang="en-US" altLang="zh-TW" dirty="0" smtClean="0"/>
            </a:br>
            <a:r>
              <a:rPr lang="en-US" altLang="zh-TW" dirty="0" smtClean="0"/>
              <a:t>is called a </a:t>
            </a:r>
            <a:r>
              <a:rPr lang="en-US" altLang="zh-TW" i="1" dirty="0" smtClean="0">
                <a:solidFill>
                  <a:srgbClr val="FF0000"/>
                </a:solidFill>
              </a:rPr>
              <a:t>process </a:t>
            </a:r>
            <a:r>
              <a:rPr lang="en-US" altLang="zh-TW" dirty="0" smtClean="0"/>
              <a:t>in OS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964569" y="2060848"/>
            <a:ext cx="1766510" cy="1023573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b="1" dirty="0" smtClean="0">
                <a:latin typeface="+mn-lt"/>
              </a:rPr>
              <a:t>CPU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256049" y="2570070"/>
            <a:ext cx="1192823" cy="39858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 smtClean="0">
                <a:latin typeface="+mn-lt"/>
              </a:rPr>
              <a:t>Registers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875049" y="3484471"/>
            <a:ext cx="1954823" cy="4689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 smtClean="0">
                <a:latin typeface="+mn-lt"/>
              </a:rPr>
              <a:t>Cache (SRAM)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5417849" y="4469209"/>
            <a:ext cx="2869223" cy="4689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 smtClean="0">
                <a:latin typeface="+mn-lt"/>
              </a:rPr>
              <a:t>Memory (DRAM)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4884449" y="5453947"/>
            <a:ext cx="3936023" cy="4689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>
                <a:latin typeface="+mn-lt"/>
              </a:rPr>
              <a:t>Disk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6852460" y="2980378"/>
            <a:ext cx="0" cy="49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>
            <a:off x="6852460" y="3965117"/>
            <a:ext cx="0" cy="49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852460" y="4949855"/>
            <a:ext cx="0" cy="4923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014399" y="3084421"/>
            <a:ext cx="1663413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 dirty="0">
                <a:latin typeface="+mn-lt"/>
              </a:rPr>
              <a:t>Instr. </a:t>
            </a:r>
            <a:r>
              <a:rPr lang="en-US" altLang="zh-TW" sz="2000" dirty="0" smtClean="0">
                <a:latin typeface="+mn-lt"/>
              </a:rPr>
              <a:t>operands</a:t>
            </a:r>
            <a:endParaRPr lang="en-US" altLang="zh-TW" sz="2000" dirty="0">
              <a:latin typeface="+mn-lt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7014399" y="4069159"/>
            <a:ext cx="776440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>
                <a:latin typeface="+mn-lt"/>
              </a:rPr>
              <a:t>Blocks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014399" y="5053898"/>
            <a:ext cx="716680" cy="30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8615" tIns="23446" rIns="58615" bIns="23446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TW" sz="2000">
                <a:latin typeface="+mn-lt"/>
              </a:rPr>
              <a:t>Pages</a:t>
            </a:r>
          </a:p>
        </p:txBody>
      </p:sp>
      <p:sp>
        <p:nvSpPr>
          <p:cNvPr id="22" name="橢圓 21"/>
          <p:cNvSpPr/>
          <p:nvPr/>
        </p:nvSpPr>
        <p:spPr bwMode="auto">
          <a:xfrm>
            <a:off x="4884449" y="4365104"/>
            <a:ext cx="3793363" cy="166051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3028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dirty="0" smtClean="0"/>
              <a:t>Virtual Machine Monitor (VMM)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/>
              <a:t>software</a:t>
            </a:r>
            <a:r>
              <a:rPr lang="zh-TW" altLang="en-US" dirty="0"/>
              <a:t> </a:t>
            </a:r>
            <a:r>
              <a:rPr lang="en-US" altLang="zh-TW" dirty="0"/>
              <a:t>to</a:t>
            </a:r>
            <a:r>
              <a:rPr lang="zh-TW" altLang="en-US" dirty="0"/>
              <a:t> </a:t>
            </a:r>
            <a:r>
              <a:rPr lang="en-US" altLang="zh-TW" dirty="0"/>
              <a:t>manage</a:t>
            </a:r>
            <a:r>
              <a:rPr lang="zh-TW" altLang="en-US" dirty="0"/>
              <a:t> </a:t>
            </a:r>
            <a:r>
              <a:rPr lang="en-US" altLang="zh-TW" dirty="0" smtClean="0"/>
              <a:t>resource</a:t>
            </a:r>
            <a:r>
              <a:rPr lang="zh-TW" altLang="en-US" dirty="0" smtClean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 smtClean="0"/>
              <a:t>provide protection among</a:t>
            </a:r>
            <a:r>
              <a:rPr lang="zh-TW" altLang="en-US" dirty="0" smtClean="0"/>
              <a:t> </a:t>
            </a:r>
            <a:r>
              <a:rPr lang="en-US" altLang="zh-TW" dirty="0"/>
              <a:t>different</a:t>
            </a:r>
            <a:r>
              <a:rPr lang="zh-TW" altLang="en-US" dirty="0"/>
              <a:t> </a:t>
            </a:r>
            <a:r>
              <a:rPr lang="en-US" altLang="zh-TW" dirty="0" smtClean="0"/>
              <a:t>guest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OSes</a:t>
            </a:r>
            <a:endParaRPr lang="en-US" altLang="zh-TW" dirty="0"/>
          </a:p>
          <a:p>
            <a:pPr lvl="1"/>
            <a:r>
              <a:rPr lang="en-US" altLang="zh-TW" dirty="0" smtClean="0"/>
              <a:t>Presents a hardware view in software to guest VMs</a:t>
            </a:r>
          </a:p>
          <a:p>
            <a:pPr lvl="1"/>
            <a:r>
              <a:rPr lang="en-US" altLang="zh-TW" dirty="0" smtClean="0"/>
              <a:t>Isolates state of guest OSes from each other and from itself</a:t>
            </a:r>
          </a:p>
          <a:p>
            <a:pPr lvl="1"/>
            <a:r>
              <a:rPr lang="en-AU" altLang="zh-TW" dirty="0" smtClean="0"/>
              <a:t>Maps virtual resources of guest OSes to share physical resources, e.g., CPU, memory, I/O,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VMM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</a:t>
            </a:r>
            <a:r>
              <a:rPr lang="zh-TW" altLang="en-US" dirty="0" smtClean="0"/>
              <a:t> </a:t>
            </a:r>
            <a:r>
              <a:rPr lang="en-US" altLang="zh-TW" dirty="0" smtClean="0"/>
              <a:t>guest</a:t>
            </a:r>
            <a:r>
              <a:rPr lang="zh-TW" altLang="en-US" dirty="0" smtClean="0"/>
              <a:t> </a:t>
            </a:r>
            <a:r>
              <a:rPr lang="en-US" altLang="zh-TW" dirty="0"/>
              <a:t>OS</a:t>
            </a:r>
            <a:r>
              <a:rPr lang="zh-TW" altLang="en-US" dirty="0"/>
              <a:t> </a:t>
            </a:r>
            <a:r>
              <a:rPr lang="en-US" altLang="zh-TW" dirty="0" smtClean="0"/>
              <a:t>vs. OS </a:t>
            </a:r>
            <a:r>
              <a:rPr lang="en-US" altLang="zh-TW" dirty="0" smtClean="0">
                <a:sym typeface="Wingdings" panose="05000000000000000000" pitchFamily="2" charset="2"/>
              </a:rPr>
              <a:t> user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 smtClean="0"/>
              <a:t>Challenge: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o execute guest OS directly in VMs without modification 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i="1" dirty="0" smtClean="0">
                <a:sym typeface="Wingdings" panose="05000000000000000000" pitchFamily="2" charset="2"/>
              </a:rPr>
              <a:t>full virtualization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need </a:t>
            </a:r>
            <a:r>
              <a:rPr lang="en-US" altLang="zh-TW" i="1" dirty="0"/>
              <a:t>hardware-assisted virtualization</a:t>
            </a:r>
          </a:p>
          <a:p>
            <a:r>
              <a:rPr lang="en-US" altLang="zh-TW" dirty="0" smtClean="0"/>
              <a:t>How to do?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39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911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SW/HW Interface of a Typical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CPU normally runs user process in user mode and will “trap” into OS to handle special events in kernel mode</a:t>
            </a:r>
          </a:p>
          <a:p>
            <a:pPr lvl="1"/>
            <a:r>
              <a:rPr lang="en-US" altLang="zh-TW" dirty="0"/>
              <a:t>Many OSes have their core part (</a:t>
            </a:r>
            <a:r>
              <a:rPr lang="en-US" altLang="zh-TW" i="1" dirty="0"/>
              <a:t>kernel</a:t>
            </a:r>
            <a:r>
              <a:rPr lang="en-US" altLang="zh-TW" dirty="0"/>
              <a:t>) </a:t>
            </a:r>
            <a:r>
              <a:rPr lang="en-US" altLang="zh-TW" dirty="0" smtClean="0"/>
              <a:t>taking part </a:t>
            </a:r>
            <a:r>
              <a:rPr lang="en-US" altLang="zh-TW" dirty="0"/>
              <a:t>of user processes’ virtual address space</a:t>
            </a:r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System call</a:t>
            </a:r>
            <a:r>
              <a:rPr lang="en-US" altLang="zh-TW" dirty="0" smtClean="0"/>
              <a:t>: invoked by </a:t>
            </a:r>
            <a:r>
              <a:rPr lang="en-US" altLang="zh-TW" dirty="0"/>
              <a:t>user </a:t>
            </a:r>
            <a:r>
              <a:rPr lang="en-US" altLang="zh-TW" dirty="0" smtClean="0"/>
              <a:t>process to</a:t>
            </a:r>
            <a:br>
              <a:rPr lang="en-US" altLang="zh-TW" dirty="0" smtClean="0"/>
            </a:br>
            <a:r>
              <a:rPr lang="en-US" altLang="zh-TW" dirty="0" smtClean="0"/>
              <a:t>request OS services (e.g., do IO) by </a:t>
            </a:r>
            <a:br>
              <a:rPr lang="en-US" altLang="zh-TW" dirty="0" smtClean="0"/>
            </a:br>
            <a:r>
              <a:rPr lang="en-US" altLang="zh-TW" dirty="0" smtClean="0"/>
              <a:t>jumping to specific routines in OS kernel</a:t>
            </a:r>
            <a:endParaRPr lang="en-US" altLang="zh-TW" dirty="0"/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Hardware </a:t>
            </a:r>
            <a:r>
              <a:rPr lang="en-US" altLang="zh-TW" i="1" dirty="0" smtClean="0">
                <a:solidFill>
                  <a:srgbClr val="FF0000"/>
                </a:solidFill>
              </a:rPr>
              <a:t>interrupts</a:t>
            </a:r>
            <a:r>
              <a:rPr lang="en-US" altLang="zh-TW" dirty="0" smtClean="0"/>
              <a:t>: invoked by HW </a:t>
            </a:r>
            <a:br>
              <a:rPr lang="en-US" altLang="zh-TW" dirty="0" smtClean="0"/>
            </a:br>
            <a:r>
              <a:rPr lang="en-US" altLang="zh-TW" dirty="0" smtClean="0"/>
              <a:t>events (e.g., mouse click) to interrupt </a:t>
            </a:r>
            <a:r>
              <a:rPr lang="en-US" altLang="zh-TW" dirty="0"/>
              <a:t>CPU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execution </a:t>
            </a:r>
            <a:r>
              <a:rPr lang="en-US" altLang="zh-TW" dirty="0"/>
              <a:t>and jump to interrupt </a:t>
            </a:r>
            <a:r>
              <a:rPr lang="en-US" altLang="zh-TW" dirty="0" smtClean="0"/>
              <a:t>service routine in OS kernel</a:t>
            </a:r>
            <a:endParaRPr lang="en-US" altLang="zh-TW" dirty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Exception</a:t>
            </a:r>
            <a:r>
              <a:rPr lang="en-US" altLang="zh-TW" dirty="0" smtClean="0"/>
              <a:t>: invoked when user process performs illegal operations or causes errors, e.g., executing </a:t>
            </a:r>
            <a:r>
              <a:rPr lang="en-US" altLang="zh-TW" dirty="0"/>
              <a:t>privilege </a:t>
            </a:r>
            <a:r>
              <a:rPr lang="en-US" altLang="zh-TW" dirty="0" smtClean="0"/>
              <a:t>instructions, page faults, overflows, similar to system call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8288405" y="2879926"/>
            <a:ext cx="602729" cy="55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User</a:t>
            </a:r>
          </a:p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mode</a:t>
            </a:r>
            <a:endParaRPr lang="en-US" altLang="zh-TW" sz="2000" b="1" dirty="0">
              <a:latin typeface="+mn-lt"/>
              <a:cs typeface="新細明體" charset="0"/>
            </a:endParaRPr>
          </a:p>
        </p:txBody>
      </p: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8288405" y="3533623"/>
            <a:ext cx="676019" cy="55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Kernel</a:t>
            </a:r>
          </a:p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mode</a:t>
            </a:r>
            <a:endParaRPr lang="en-US" altLang="zh-TW" sz="2000" b="1" dirty="0">
              <a:latin typeface="+mn-lt"/>
              <a:cs typeface="新細明體" charset="0"/>
            </a:endParaRPr>
          </a:p>
        </p:txBody>
      </p: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6840000" y="3518259"/>
            <a:ext cx="1368000" cy="496374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 anchorCtr="1"/>
          <a:lstStyle/>
          <a:p>
            <a:r>
              <a:rPr lang="en-US" altLang="zh-TW" sz="2000" b="1" dirty="0" smtClean="0">
                <a:latin typeface="+mn-lt"/>
                <a:cs typeface="新細明體" charset="0"/>
              </a:rPr>
              <a:t>OS kernel</a:t>
            </a:r>
            <a:endParaRPr lang="zh-TW" altLang="en-US" sz="2000" b="1" dirty="0">
              <a:latin typeface="+mn-lt"/>
              <a:cs typeface="新細明體" charset="0"/>
            </a:endParaRPr>
          </a:p>
        </p:txBody>
      </p:sp>
      <p:sp>
        <p:nvSpPr>
          <p:cNvPr id="85" name="Rectangle 29"/>
          <p:cNvSpPr>
            <a:spLocks noChangeArrowheads="1"/>
          </p:cNvSpPr>
          <p:nvPr/>
        </p:nvSpPr>
        <p:spPr bwMode="auto">
          <a:xfrm>
            <a:off x="6840000" y="4014633"/>
            <a:ext cx="1368000" cy="4944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 anchorCtr="1"/>
          <a:lstStyle/>
          <a:p>
            <a:pPr algn="ctr"/>
            <a:r>
              <a:rPr lang="en-US" altLang="zh-TW" sz="2000" b="1" dirty="0" smtClean="0">
                <a:latin typeface="+mn-lt"/>
                <a:cs typeface="新細明體" charset="0"/>
              </a:rPr>
              <a:t>Hardware</a:t>
            </a:r>
            <a:endParaRPr lang="zh-TW" altLang="en-US" sz="2000" b="1" dirty="0">
              <a:latin typeface="+mn-lt"/>
              <a:cs typeface="新細明體" charset="0"/>
            </a:endParaRPr>
          </a:p>
        </p:txBody>
      </p:sp>
      <p:sp>
        <p:nvSpPr>
          <p:cNvPr id="86" name="Line 80"/>
          <p:cNvSpPr>
            <a:spLocks noChangeShapeType="1"/>
          </p:cNvSpPr>
          <p:nvPr/>
        </p:nvSpPr>
        <p:spPr bwMode="auto">
          <a:xfrm>
            <a:off x="6658580" y="2525511"/>
            <a:ext cx="1588" cy="151200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000">
              <a:latin typeface="+mn-lt"/>
            </a:endParaRPr>
          </a:p>
        </p:txBody>
      </p:sp>
      <p:cxnSp>
        <p:nvCxnSpPr>
          <p:cNvPr id="5" name="直線接點 4"/>
          <p:cNvCxnSpPr/>
          <p:nvPr/>
        </p:nvCxnSpPr>
        <p:spPr bwMode="auto">
          <a:xfrm>
            <a:off x="8172496" y="3518259"/>
            <a:ext cx="86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524000" y="2527399"/>
            <a:ext cx="684000" cy="99274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  <a:extLst/>
        </p:spPr>
        <p:txBody>
          <a:bodyPr anchor="ctr" anchorCtr="1"/>
          <a:lstStyle/>
          <a:p>
            <a:pPr algn="ctr"/>
            <a:r>
              <a:rPr lang="en-US" altLang="zh-TW" sz="2000" b="1" dirty="0" smtClean="0">
                <a:latin typeface="+mn-lt"/>
                <a:cs typeface="新細明體" charset="0"/>
              </a:rPr>
              <a:t>Proc</a:t>
            </a:r>
          </a:p>
          <a:p>
            <a:pPr algn="ctr"/>
            <a:r>
              <a:rPr lang="en-US" altLang="zh-TW" sz="2000" b="1" dirty="0" smtClean="0">
                <a:latin typeface="+mn-lt"/>
                <a:cs typeface="新細明體" charset="0"/>
              </a:rPr>
              <a:t>2</a:t>
            </a:r>
            <a:endParaRPr lang="zh-TW" altLang="en-US" sz="2000" b="1" dirty="0">
              <a:latin typeface="+mn-lt"/>
              <a:cs typeface="新細明體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840000" y="2527399"/>
            <a:ext cx="684000" cy="992748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  <a:extLst/>
        </p:spPr>
        <p:txBody>
          <a:bodyPr anchor="ctr" anchorCtr="1"/>
          <a:lstStyle/>
          <a:p>
            <a:pPr algn="ctr"/>
            <a:r>
              <a:rPr lang="en-US" altLang="zh-TW" sz="2000" b="1" dirty="0" smtClean="0">
                <a:latin typeface="+mn-lt"/>
                <a:cs typeface="新細明體" charset="0"/>
              </a:rPr>
              <a:t>Proc</a:t>
            </a:r>
          </a:p>
          <a:p>
            <a:pPr algn="ctr"/>
            <a:r>
              <a:rPr lang="en-US" altLang="zh-TW" sz="2000" b="1" dirty="0">
                <a:latin typeface="+mn-lt"/>
                <a:cs typeface="新細明體" charset="0"/>
              </a:rPr>
              <a:t>1</a:t>
            </a:r>
            <a:endParaRPr lang="zh-TW" altLang="en-US" sz="2000" b="1" dirty="0">
              <a:latin typeface="+mn-lt"/>
              <a:cs typeface="新細明體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416321" y="3173583"/>
            <a:ext cx="38792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marL="0" algn="ctr"/>
            <a:r>
              <a:rPr lang="en-US" altLang="zh-TW" sz="1800" dirty="0" smtClean="0">
                <a:latin typeface="+mn-lt"/>
              </a:rPr>
              <a:t>4GB</a:t>
            </a:r>
            <a:endParaRPr lang="zh-TW" altLang="en-US" sz="1800" dirty="0">
              <a:latin typeface="+mn-lt"/>
            </a:endParaRPr>
          </a:p>
        </p:txBody>
      </p:sp>
      <p:cxnSp>
        <p:nvCxnSpPr>
          <p:cNvPr id="18" name="直線接點 17"/>
          <p:cNvCxnSpPr/>
          <p:nvPr/>
        </p:nvCxnSpPr>
        <p:spPr bwMode="auto">
          <a:xfrm>
            <a:off x="6516000" y="2516599"/>
            <a:ext cx="28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接點 18"/>
          <p:cNvCxnSpPr/>
          <p:nvPr/>
        </p:nvCxnSpPr>
        <p:spPr bwMode="auto">
          <a:xfrm>
            <a:off x="6516216" y="4017799"/>
            <a:ext cx="288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40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7267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Ideal</a:t>
            </a:r>
            <a:r>
              <a:rPr lang="en-US" altLang="zh-TW" dirty="0" smtClean="0"/>
              <a:t> SW/HW Interface of a VMM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/>
              <a:t>To “virtualize” CPUs, VMM must have full control, e.g., </a:t>
            </a:r>
            <a:r>
              <a:rPr lang="en-US" altLang="zh-TW" dirty="0" smtClean="0"/>
              <a:t>run privilege instr., </a:t>
            </a:r>
            <a:r>
              <a:rPr lang="en-US" altLang="zh-TW" dirty="0"/>
              <a:t>I/O, exceptions, </a:t>
            </a:r>
            <a:r>
              <a:rPr lang="en-US" altLang="zh-TW" dirty="0" smtClean="0"/>
              <a:t>interrupts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VMM in kernel mode and virtual machines </a:t>
            </a:r>
            <a:br>
              <a:rPr lang="en-US" altLang="zh-TW" dirty="0" smtClean="0"/>
            </a:br>
            <a:r>
              <a:rPr lang="en-US" altLang="zh-TW" dirty="0" smtClean="0"/>
              <a:t>(OS + user processes) in user mode</a:t>
            </a:r>
          </a:p>
          <a:p>
            <a:pPr lvl="1">
              <a:spcBef>
                <a:spcPts val="0"/>
              </a:spcBef>
            </a:pPr>
            <a:r>
              <a:rPr lang="en-US" altLang="zh-TW" dirty="0" smtClean="0"/>
              <a:t>System calls/exceptions: (example scenario)</a:t>
            </a:r>
            <a:endParaRPr lang="en-US" altLang="zh-TW" dirty="0"/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When P12 calls a system call or causes</a:t>
            </a:r>
            <a:br>
              <a:rPr lang="en-US" altLang="zh-TW" dirty="0" smtClean="0"/>
            </a:br>
            <a:r>
              <a:rPr lang="en-US" altLang="zh-TW" dirty="0" smtClean="0"/>
              <a:t>an exception, CPU </a:t>
            </a:r>
            <a:r>
              <a:rPr lang="en-US" altLang="zh-TW" dirty="0"/>
              <a:t>will trap to </a:t>
            </a:r>
            <a:r>
              <a:rPr lang="en-US" altLang="zh-TW" dirty="0" smtClean="0"/>
              <a:t>OS1</a:t>
            </a:r>
            <a:endParaRPr lang="en-US" altLang="zh-TW" dirty="0"/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When OS1 executes a privilege instruction,</a:t>
            </a:r>
            <a:br>
              <a:rPr lang="en-US" altLang="zh-TW" dirty="0" smtClean="0"/>
            </a:br>
            <a:r>
              <a:rPr lang="en-US" altLang="zh-TW" dirty="0" smtClean="0"/>
              <a:t>since OS1 executes it in user mode, an exception occurs, causing CPU traps to VMM and enters kernel mode</a:t>
            </a:r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VMM emulates the instruction for OS1 and then jumps back</a:t>
            </a:r>
            <a:endParaRPr lang="en-US" altLang="zh-TW" dirty="0"/>
          </a:p>
          <a:p>
            <a:pPr lvl="1">
              <a:spcBef>
                <a:spcPts val="0"/>
              </a:spcBef>
            </a:pPr>
            <a:r>
              <a:rPr lang="en-US" altLang="zh-TW" dirty="0"/>
              <a:t>Hardware </a:t>
            </a:r>
            <a:r>
              <a:rPr lang="en-US" altLang="zh-TW" dirty="0" smtClean="0"/>
              <a:t>interrupts:</a:t>
            </a:r>
            <a:endParaRPr lang="en-US" altLang="zh-TW" dirty="0"/>
          </a:p>
          <a:p>
            <a:pPr lvl="2">
              <a:spcBef>
                <a:spcPts val="0"/>
              </a:spcBef>
            </a:pPr>
            <a:r>
              <a:rPr lang="en-US" altLang="zh-TW" dirty="0" smtClean="0"/>
              <a:t>Make </a:t>
            </a:r>
            <a:r>
              <a:rPr lang="en-US" altLang="zh-TW" dirty="0"/>
              <a:t>CPU trap to interrupt handler of </a:t>
            </a:r>
            <a:r>
              <a:rPr lang="en-US" altLang="zh-TW" dirty="0" smtClean="0"/>
              <a:t>VMM</a:t>
            </a:r>
            <a:endParaRPr lang="en-US" altLang="zh-TW" dirty="0"/>
          </a:p>
          <a:p>
            <a:pPr lvl="2">
              <a:spcBef>
                <a:spcPts val="0"/>
              </a:spcBef>
            </a:pPr>
            <a:r>
              <a:rPr lang="en-US" altLang="zh-TW" dirty="0"/>
              <a:t>VMM </a:t>
            </a:r>
            <a:r>
              <a:rPr lang="en-US" altLang="zh-TW" dirty="0" smtClean="0"/>
              <a:t>jumps </a:t>
            </a:r>
            <a:r>
              <a:rPr lang="en-US" altLang="zh-TW" dirty="0"/>
              <a:t>to corresponding interrupt handler of guest </a:t>
            </a:r>
            <a:r>
              <a:rPr lang="en-US" altLang="zh-TW" dirty="0" smtClean="0"/>
              <a:t>OS</a:t>
            </a:r>
            <a:endParaRPr lang="en-US" altLang="zh-TW" dirty="0"/>
          </a:p>
          <a:p>
            <a:pPr lvl="1">
              <a:spcBef>
                <a:spcPts val="0"/>
              </a:spcBef>
            </a:pPr>
            <a:endParaRPr lang="en-US" altLang="zh-TW" dirty="0" smtClean="0"/>
          </a:p>
          <a:p>
            <a:pPr>
              <a:spcBef>
                <a:spcPts val="0"/>
              </a:spcBef>
            </a:pPr>
            <a:endParaRPr lang="zh-TW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8288405" y="2447878"/>
            <a:ext cx="602729" cy="55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User</a:t>
            </a:r>
          </a:p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mode</a:t>
            </a:r>
            <a:endParaRPr lang="en-US" altLang="zh-TW" sz="2000" b="1" dirty="0">
              <a:latin typeface="+mn-lt"/>
              <a:cs typeface="新細明體" charset="0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8288405" y="3101575"/>
            <a:ext cx="676019" cy="556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Kernel</a:t>
            </a:r>
          </a:p>
          <a:p>
            <a:r>
              <a:rPr lang="en-US" altLang="zh-TW" sz="2000" b="1" i="1" dirty="0" smtClean="0">
                <a:solidFill>
                  <a:srgbClr val="000000"/>
                </a:solidFill>
                <a:latin typeface="+mn-lt"/>
                <a:cs typeface="新細明體" charset="0"/>
              </a:rPr>
              <a:t>mode</a:t>
            </a:r>
            <a:endParaRPr lang="en-US" altLang="zh-TW" sz="2000" b="1" dirty="0">
              <a:latin typeface="+mn-lt"/>
              <a:cs typeface="新細明體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840000" y="3086211"/>
            <a:ext cx="1368000" cy="496374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 anchorCtr="1"/>
          <a:lstStyle/>
          <a:p>
            <a:r>
              <a:rPr lang="en-US" altLang="zh-TW" sz="2000" b="1" dirty="0" smtClean="0">
                <a:latin typeface="+mn-lt"/>
                <a:cs typeface="新細明體" charset="0"/>
              </a:rPr>
              <a:t>VMM</a:t>
            </a:r>
            <a:endParaRPr lang="zh-TW" altLang="en-US" sz="2000" b="1" dirty="0">
              <a:latin typeface="+mn-lt"/>
              <a:cs typeface="新細明體" charset="0"/>
            </a:endParaRPr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6840000" y="3582585"/>
            <a:ext cx="1368000" cy="494487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 anchorCtr="1"/>
          <a:lstStyle/>
          <a:p>
            <a:pPr algn="ctr"/>
            <a:r>
              <a:rPr lang="en-US" altLang="zh-TW" sz="2000" b="1" dirty="0" smtClean="0">
                <a:latin typeface="+mn-lt"/>
                <a:cs typeface="新細明體" charset="0"/>
              </a:rPr>
              <a:t>Hardware</a:t>
            </a:r>
            <a:endParaRPr lang="zh-TW" altLang="en-US" sz="2000" b="1" dirty="0">
              <a:latin typeface="+mn-lt"/>
              <a:cs typeface="新細明體" charset="0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8172496" y="3086211"/>
            <a:ext cx="864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7182328" y="1988920"/>
            <a:ext cx="342000" cy="720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ctr" anchorCtr="1"/>
          <a:lstStyle/>
          <a:p>
            <a:pPr algn="ctr"/>
            <a:r>
              <a:rPr lang="en-US" altLang="zh-TW" sz="1600" b="1" dirty="0" smtClean="0">
                <a:latin typeface="+mn-lt"/>
                <a:cs typeface="新細明體" charset="0"/>
              </a:rPr>
              <a:t>P12</a:t>
            </a:r>
            <a:endParaRPr lang="zh-TW" altLang="en-US" sz="1600" b="1" dirty="0">
              <a:latin typeface="+mn-lt"/>
              <a:cs typeface="新細明體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840000" y="1988920"/>
            <a:ext cx="342000" cy="720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ctr" anchorCtr="1"/>
          <a:lstStyle/>
          <a:p>
            <a:pPr algn="ctr"/>
            <a:r>
              <a:rPr lang="en-US" altLang="zh-TW" sz="1600" b="1" dirty="0" smtClean="0">
                <a:latin typeface="+mn-lt"/>
                <a:cs typeface="新細明體" charset="0"/>
              </a:rPr>
              <a:t>P11</a:t>
            </a:r>
            <a:endParaRPr lang="zh-TW" altLang="en-US" sz="1600" b="1" dirty="0">
              <a:latin typeface="+mn-lt"/>
              <a:cs typeface="新細明體" charset="0"/>
            </a:endParaRP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866656" y="1988840"/>
            <a:ext cx="342000" cy="720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ctr" anchorCtr="1"/>
          <a:lstStyle/>
          <a:p>
            <a:pPr algn="ctr"/>
            <a:r>
              <a:rPr lang="en-US" altLang="zh-TW" sz="1600" b="1" dirty="0" smtClean="0">
                <a:latin typeface="+mn-lt"/>
                <a:cs typeface="新細明體" charset="0"/>
              </a:rPr>
              <a:t>P22</a:t>
            </a:r>
            <a:endParaRPr lang="zh-TW" altLang="en-US" sz="1600" b="1" dirty="0">
              <a:latin typeface="+mn-lt"/>
              <a:cs typeface="新細明體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7524328" y="1988840"/>
            <a:ext cx="342000" cy="720000"/>
          </a:xfrm>
          <a:prstGeom prst="rect">
            <a:avLst/>
          </a:prstGeom>
          <a:solidFill>
            <a:srgbClr val="99FF99"/>
          </a:solidFill>
          <a:ln w="12700">
            <a:solidFill>
              <a:schemeClr val="tx1"/>
            </a:solidFill>
          </a:ln>
          <a:extLst/>
        </p:spPr>
        <p:txBody>
          <a:bodyPr lIns="0" tIns="0" rIns="0" bIns="0" anchor="ctr" anchorCtr="1"/>
          <a:lstStyle/>
          <a:p>
            <a:pPr algn="ctr"/>
            <a:r>
              <a:rPr lang="en-US" altLang="zh-TW" sz="1600" b="1" dirty="0" smtClean="0">
                <a:latin typeface="+mn-lt"/>
                <a:cs typeface="新細明體" charset="0"/>
              </a:rPr>
              <a:t>P21</a:t>
            </a:r>
            <a:endParaRPr lang="zh-TW" altLang="en-US" sz="1600" b="1" dirty="0">
              <a:latin typeface="+mn-lt"/>
              <a:cs typeface="新細明體" charset="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6840000" y="2708839"/>
            <a:ext cx="684000" cy="37800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 anchorCtr="1"/>
          <a:lstStyle/>
          <a:p>
            <a:r>
              <a:rPr lang="en-US" altLang="zh-TW" sz="1800" b="1" dirty="0" smtClean="0">
                <a:latin typeface="+mn-lt"/>
                <a:cs typeface="新細明體" charset="0"/>
              </a:rPr>
              <a:t>OS1</a:t>
            </a:r>
            <a:endParaRPr lang="zh-TW" altLang="en-US" sz="1800" b="1" dirty="0">
              <a:latin typeface="+mn-lt"/>
              <a:cs typeface="新細明體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7524000" y="2708131"/>
            <a:ext cx="684000" cy="378000"/>
          </a:xfrm>
          <a:prstGeom prst="rect">
            <a:avLst/>
          </a:prstGeom>
          <a:solidFill>
            <a:srgbClr val="33CC33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 anchorCtr="1"/>
          <a:lstStyle/>
          <a:p>
            <a:r>
              <a:rPr lang="en-US" altLang="zh-TW" sz="1800" b="1" dirty="0" smtClean="0">
                <a:latin typeface="+mn-lt"/>
                <a:cs typeface="新細明體" charset="0"/>
              </a:rPr>
              <a:t>OS2</a:t>
            </a:r>
            <a:endParaRPr lang="zh-TW" altLang="en-US" sz="1800" b="1" dirty="0">
              <a:latin typeface="+mn-lt"/>
              <a:cs typeface="新細明體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6840000" y="1988840"/>
            <a:ext cx="684000" cy="10972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524148" y="1988840"/>
            <a:ext cx="684000" cy="109729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179512" y="3076155"/>
            <a:ext cx="1152128" cy="1937021"/>
          </a:xfrm>
          <a:prstGeom prst="round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r>
              <a:rPr lang="en-AU" altLang="zh-TW" sz="1800" b="1" dirty="0" smtClean="0">
                <a:latin typeface="+mn-lt"/>
              </a:rPr>
              <a:t>Legacy processors </a:t>
            </a:r>
            <a:r>
              <a:rPr lang="en-AU" altLang="zh-TW" sz="1800" b="1" dirty="0">
                <a:latin typeface="+mn-lt"/>
              </a:rPr>
              <a:t>(e.g., x86, ARM) are adapting to support </a:t>
            </a:r>
            <a:r>
              <a:rPr lang="en-AU" altLang="zh-TW" sz="1800" b="1" dirty="0" smtClean="0">
                <a:latin typeface="+mn-lt"/>
              </a:rPr>
              <a:t>VMs</a:t>
            </a:r>
            <a:endParaRPr lang="zh-TW" altLang="en-US" sz="1800" b="1" i="1" dirty="0">
              <a:latin typeface="+mn-lt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4904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smtClean="0"/>
              <a:t>Example: Timer Virtualization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 smtClean="0"/>
              <a:t>In native machine, on timer interrupt</a:t>
            </a:r>
          </a:p>
          <a:p>
            <a:pPr lvl="1"/>
            <a:r>
              <a:rPr lang="en-AU" altLang="zh-TW" smtClean="0"/>
              <a:t>OS suspends current process, handles interrupt, selects and resumes next process</a:t>
            </a:r>
          </a:p>
          <a:p>
            <a:r>
              <a:rPr lang="en-AU" altLang="zh-TW" smtClean="0"/>
              <a:t>With Virtual Machine Monitor</a:t>
            </a:r>
          </a:p>
          <a:p>
            <a:pPr lvl="1"/>
            <a:r>
              <a:rPr lang="en-AU" altLang="zh-TW" smtClean="0"/>
              <a:t>VMM suspends current VM, handles interrupt, selects and resumes next VM</a:t>
            </a:r>
          </a:p>
          <a:p>
            <a:r>
              <a:rPr lang="en-AU" altLang="zh-TW" smtClean="0"/>
              <a:t>If a VM requires timer interrupts</a:t>
            </a:r>
          </a:p>
          <a:p>
            <a:pPr lvl="1"/>
            <a:r>
              <a:rPr lang="en-AU" altLang="zh-TW" smtClean="0"/>
              <a:t>VMM emulates a virtual timer</a:t>
            </a:r>
          </a:p>
          <a:p>
            <a:pPr lvl="1"/>
            <a:r>
              <a:rPr lang="en-AU" altLang="zh-TW" smtClean="0"/>
              <a:t>Emulates interrupt for VM when physical timer interrupt occurs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184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TW" smtClean="0"/>
              <a:t>Pitfalls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altLang="zh-TW" dirty="0" smtClean="0"/>
              <a:t>Ignoring memory system effects when writing or generating code</a:t>
            </a:r>
          </a:p>
          <a:p>
            <a:pPr lvl="1"/>
            <a:r>
              <a:rPr lang="en-AU" altLang="zh-TW" dirty="0" smtClean="0"/>
              <a:t>Example: iterating over rows vs. columns of arrays</a:t>
            </a:r>
          </a:p>
          <a:p>
            <a:pPr lvl="1"/>
            <a:r>
              <a:rPr lang="en-AU" altLang="zh-TW" dirty="0" smtClean="0"/>
              <a:t>Large strides result in poor locality</a:t>
            </a:r>
          </a:p>
          <a:p>
            <a:pPr eaLnBrk="1" hangingPunct="1"/>
            <a:r>
              <a:rPr lang="en-AU" altLang="zh-TW" dirty="0">
                <a:ea typeface="新細明體" panose="02020500000000000000" pitchFamily="18" charset="-120"/>
              </a:rPr>
              <a:t>Implementing a VMM on an ISA not designed for virtualization</a:t>
            </a:r>
          </a:p>
          <a:p>
            <a:pPr lvl="1" eaLnBrk="1" hangingPunct="1"/>
            <a:r>
              <a:rPr lang="en-AU" altLang="zh-TW" dirty="0" smtClean="0">
                <a:ea typeface="新細明體" panose="02020500000000000000" pitchFamily="18" charset="-120"/>
              </a:rPr>
              <a:t>e.g</a:t>
            </a:r>
            <a:r>
              <a:rPr lang="en-AU" altLang="zh-TW" dirty="0">
                <a:ea typeface="新細明體" panose="02020500000000000000" pitchFamily="18" charset="-120"/>
              </a:rPr>
              <a:t>., non-privileged instructions accessing hardware resources</a:t>
            </a:r>
          </a:p>
          <a:p>
            <a:pPr lvl="1" eaLnBrk="1" hangingPunct="1"/>
            <a:r>
              <a:rPr lang="en-AU" altLang="zh-TW" dirty="0">
                <a:ea typeface="新細明體" panose="02020500000000000000" pitchFamily="18" charset="-120"/>
              </a:rPr>
              <a:t>Either extend ISA, or require guest OS not to use problematic </a:t>
            </a:r>
            <a:r>
              <a:rPr lang="en-AU" altLang="zh-TW" dirty="0" smtClean="0">
                <a:ea typeface="新細明體" panose="02020500000000000000" pitchFamily="18" charset="-120"/>
              </a:rPr>
              <a:t>instructions (</a:t>
            </a:r>
            <a:r>
              <a:rPr lang="en-US" altLang="zh-TW" i="1" dirty="0" err="1" smtClean="0"/>
              <a:t>paravirtualization</a:t>
            </a:r>
            <a:r>
              <a:rPr lang="en-US" altLang="zh-TW"/>
              <a:t>)</a:t>
            </a:r>
            <a:endParaRPr lang="en-AU" altLang="zh-TW" dirty="0">
              <a:ea typeface="新細明體" panose="02020500000000000000" pitchFamily="18" charset="-120"/>
            </a:endParaRPr>
          </a:p>
          <a:p>
            <a:pPr lvl="1"/>
            <a:endParaRPr lang="en-AU" altLang="zh-TW" dirty="0" smtClean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84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Concluding Remarks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10957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Fast memories are small, large memories are slow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We really want fast, large memories </a:t>
            </a:r>
            <a:r>
              <a:rPr lang="en-US" altLang="zh-TW" sz="2400" dirty="0" smtClean="0">
                <a:sym typeface="Wingdings" panose="05000000000000000000" pitchFamily="2" charset="2"/>
              </a:rPr>
              <a:t>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Wingdings" panose="05000000000000000000" pitchFamily="2" charset="2"/>
              </a:rPr>
              <a:t>Memory hierarchy </a:t>
            </a:r>
            <a:r>
              <a:rPr lang="en-US" altLang="zh-TW" dirty="0" smtClean="0">
                <a:sym typeface="Wingdings" panose="05000000000000000000" pitchFamily="2" charset="2"/>
              </a:rPr>
              <a:t>leveraging c</a:t>
            </a:r>
            <a:r>
              <a:rPr lang="en-US" altLang="zh-TW" sz="2400" dirty="0" smtClean="0">
                <a:sym typeface="Wingdings" panose="05000000000000000000" pitchFamily="2" charset="2"/>
              </a:rPr>
              <a:t>aching gives an illusion of a fast and large memory 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Principle of locality to make memory hierarchy works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Programs use a small part of their memory space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/>
              <a:t>Memory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/>
              <a:t>L1 cache </a:t>
            </a:r>
            <a:r>
              <a:rPr lang="en-US" altLang="zh-TW" sz="2400" dirty="0" smtClean="0">
                <a:sym typeface="Symbol" panose="05050102010706020507" pitchFamily="18" charset="2"/>
              </a:rPr>
              <a:t> L2 cache  …  DRAM memory 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ym typeface="Symbol" panose="05050102010706020507" pitchFamily="18" charset="2"/>
              </a:rPr>
              <a:t>Block placement: direct mapped, set-associative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anose="05050102010706020507" pitchFamily="18" charset="2"/>
              </a:rPr>
              <a:t>Block identification: tag comparison,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sym typeface="Symbol" panose="05050102010706020507" pitchFamily="18" charset="2"/>
              </a:rPr>
              <a:t>Block replacement: LRU, random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sym typeface="Symbol" panose="05050102010706020507" pitchFamily="18" charset="2"/>
              </a:rPr>
              <a:t>Write policy: write-through with write buffer, write-back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 smtClean="0">
                <a:sym typeface="Symbol" panose="05050102010706020507" pitchFamily="18" charset="2"/>
              </a:rPr>
              <a:t>Protection by virtual memory and virtual machine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924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 Virtual Memory Organization</a:t>
            </a:r>
            <a:endParaRPr lang="en-AU" altLang="zh-TW" dirty="0" smtClean="0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u="sng" dirty="0" smtClean="0"/>
              <a:t>Virtual address </a:t>
            </a:r>
            <a:r>
              <a:rPr lang="en-US" altLang="zh-TW" u="sng" dirty="0"/>
              <a:t>space </a:t>
            </a:r>
            <a:r>
              <a:rPr lang="en-US" altLang="zh-TW" u="sng" dirty="0" smtClean="0"/>
              <a:t>of a process exists in disk</a:t>
            </a:r>
            <a:r>
              <a:rPr lang="en-US" altLang="zh-TW" dirty="0" smtClean="0"/>
              <a:t> and is partitioned </a:t>
            </a:r>
            <a:r>
              <a:rPr lang="en-US" altLang="zh-TW" dirty="0"/>
              <a:t>into blocks of equal </a:t>
            </a:r>
            <a:r>
              <a:rPr lang="en-US" altLang="zh-TW" dirty="0" smtClean="0"/>
              <a:t>size called </a:t>
            </a:r>
            <a:r>
              <a:rPr lang="en-US" altLang="zh-TW" i="1" dirty="0" smtClean="0">
                <a:solidFill>
                  <a:srgbClr val="FF0000"/>
                </a:solidFill>
              </a:rPr>
              <a:t>pages</a:t>
            </a:r>
          </a:p>
          <a:p>
            <a:pPr lvl="1"/>
            <a:r>
              <a:rPr lang="en-US" altLang="zh-TW" dirty="0" smtClean="0"/>
              <a:t>OS creates </a:t>
            </a:r>
            <a:r>
              <a:rPr lang="en-US" altLang="zh-TW" dirty="0"/>
              <a:t>space on disk for </a:t>
            </a:r>
            <a:r>
              <a:rPr lang="en-US" altLang="zh-TW" dirty="0" smtClean="0"/>
              <a:t>“all” the pages in </a:t>
            </a:r>
            <a:r>
              <a:rPr lang="en-US" altLang="zh-TW" i="1" dirty="0" smtClean="0"/>
              <a:t>swap space</a:t>
            </a:r>
            <a:endParaRPr lang="en-US" altLang="zh-TW" dirty="0"/>
          </a:p>
          <a:p>
            <a:r>
              <a:rPr lang="en-US" altLang="zh-TW" dirty="0" smtClean="0"/>
              <a:t>Physical </a:t>
            </a:r>
            <a:r>
              <a:rPr lang="en-US" altLang="zh-TW" dirty="0"/>
              <a:t>address space </a:t>
            </a:r>
            <a:r>
              <a:rPr lang="en-US" altLang="zh-TW" dirty="0" smtClean="0"/>
              <a:t>in main memory is partitioned </a:t>
            </a:r>
            <a:r>
              <a:rPr lang="en-US" altLang="zh-TW" dirty="0"/>
              <a:t>into blocks of </a:t>
            </a:r>
            <a:r>
              <a:rPr lang="en-US" altLang="zh-TW" dirty="0" smtClean="0"/>
              <a:t>the same size called </a:t>
            </a:r>
            <a:r>
              <a:rPr lang="en-US" altLang="zh-TW" i="1" dirty="0" smtClean="0">
                <a:solidFill>
                  <a:srgbClr val="FF0000"/>
                </a:solidFill>
              </a:rPr>
              <a:t>page frames</a:t>
            </a:r>
          </a:p>
          <a:p>
            <a:r>
              <a:rPr lang="en-US" altLang="zh-TW" dirty="0" smtClean="0"/>
              <a:t>Actively </a:t>
            </a:r>
            <a:r>
              <a:rPr lang="en-US" altLang="zh-TW" dirty="0"/>
              <a:t>accessed </a:t>
            </a:r>
            <a:r>
              <a:rPr lang="en-US" altLang="zh-TW" dirty="0" smtClean="0"/>
              <a:t>pages are loaded into empty page frames in main memory and </a:t>
            </a:r>
            <a:r>
              <a:rPr lang="en-US" altLang="zh-TW" u="sng" dirty="0" smtClean="0"/>
              <a:t>accessed at DRAM speed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Program (and CPU) only sees virtual address space</a:t>
            </a:r>
          </a:p>
          <a:p>
            <a:pPr lvl="1"/>
            <a:r>
              <a:rPr lang="en-US" altLang="zh-TW" dirty="0" smtClean="0"/>
              <a:t>Thus, </a:t>
            </a:r>
            <a:r>
              <a:rPr lang="en-US" altLang="zh-TW" dirty="0" err="1" smtClean="0"/>
              <a:t>ld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sd</a:t>
            </a:r>
            <a:r>
              <a:rPr lang="en-US" altLang="zh-TW" dirty="0" smtClean="0"/>
              <a:t> generate </a:t>
            </a:r>
            <a:r>
              <a:rPr lang="en-US" altLang="zh-TW" i="1" dirty="0" smtClean="0"/>
              <a:t>virtual addresses</a:t>
            </a:r>
          </a:p>
          <a:p>
            <a:pPr lvl="1"/>
            <a:r>
              <a:rPr lang="en-US" altLang="zh-TW" dirty="0" smtClean="0"/>
              <a:t>But cache and memory are accessed by </a:t>
            </a:r>
            <a:r>
              <a:rPr lang="en-US" altLang="zh-TW" i="1" dirty="0" smtClean="0"/>
              <a:t>physical addresses</a:t>
            </a:r>
          </a:p>
          <a:p>
            <a:pPr lvl="1"/>
            <a:r>
              <a:rPr lang="en-US" altLang="zh-TW" b="1" dirty="0" smtClean="0">
                <a:solidFill>
                  <a:srgbClr val="FF0000"/>
                </a:solidFill>
              </a:rPr>
              <a:t>Virtual memory needs to implement </a:t>
            </a:r>
            <a:r>
              <a:rPr lang="en-US" altLang="zh-TW" b="1" u="sng" dirty="0" smtClean="0">
                <a:solidFill>
                  <a:srgbClr val="FF0000"/>
                </a:solidFill>
              </a:rPr>
              <a:t>address translation </a:t>
            </a:r>
            <a:r>
              <a:rPr lang="en-US" altLang="zh-TW" b="1" dirty="0" smtClean="0">
                <a:solidFill>
                  <a:srgbClr val="FF0000"/>
                </a:solidFill>
              </a:rPr>
              <a:t>from </a:t>
            </a:r>
            <a:r>
              <a:rPr lang="en-US" altLang="zh-TW" b="1" dirty="0">
                <a:solidFill>
                  <a:srgbClr val="FF0000"/>
                </a:solidFill>
              </a:rPr>
              <a:t>virtual address space to </a:t>
            </a:r>
            <a:r>
              <a:rPr lang="en-US" altLang="zh-TW" b="1" dirty="0" smtClean="0">
                <a:solidFill>
                  <a:srgbClr val="FF0000"/>
                </a:solidFill>
              </a:rPr>
              <a:t>physical </a:t>
            </a:r>
            <a:r>
              <a:rPr lang="en-US" altLang="zh-TW" b="1" dirty="0">
                <a:solidFill>
                  <a:srgbClr val="FF0000"/>
                </a:solidFill>
              </a:rPr>
              <a:t>address space</a:t>
            </a:r>
          </a:p>
          <a:p>
            <a:pPr lvl="1"/>
            <a:endParaRPr lang="en-US" altLang="zh-TW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4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8667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RISC-V Virtual Memory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RISC-V supports a variety of VM configurations</a:t>
            </a:r>
          </a:p>
          <a:p>
            <a:pPr lvl="1"/>
            <a:r>
              <a:rPr lang="en-US" altLang="zh-TW" dirty="0" smtClean="0"/>
              <a:t>Although </a:t>
            </a:r>
            <a:r>
              <a:rPr lang="en-US" altLang="zh-TW" dirty="0"/>
              <a:t>RISC-V has </a:t>
            </a:r>
            <a:r>
              <a:rPr lang="en-US" altLang="zh-TW" dirty="0" smtClean="0"/>
              <a:t>a 64-bit address, it supports 39-bit, 48-bit, and 57-bit virtual address spaces</a:t>
            </a:r>
          </a:p>
          <a:p>
            <a:pPr lvl="1"/>
            <a:r>
              <a:rPr lang="en-US" altLang="zh-TW" dirty="0" smtClean="0"/>
              <a:t>All of these configurations use a page size of 4 Kbytes</a:t>
            </a:r>
          </a:p>
          <a:p>
            <a:r>
              <a:rPr lang="en-US" altLang="zh-TW" dirty="0" smtClean="0"/>
              <a:t>For 48-bit virtual address scheme:</a:t>
            </a:r>
          </a:p>
          <a:p>
            <a:pPr lvl="1"/>
            <a:r>
              <a:rPr lang="en-US" altLang="zh-TW" dirty="0" smtClean="0"/>
              <a:t>Size of a page = 4 Kbytes = 2</a:t>
            </a:r>
            <a:r>
              <a:rPr lang="en-US" altLang="zh-TW" baseline="30000" dirty="0" smtClean="0"/>
              <a:t>12</a:t>
            </a:r>
            <a:r>
              <a:rPr lang="en-US" altLang="zh-TW" dirty="0" smtClean="0"/>
              <a:t> bytes</a:t>
            </a:r>
          </a:p>
          <a:p>
            <a:pPr lvl="1"/>
            <a:r>
              <a:rPr lang="en-US" altLang="zh-TW" dirty="0" smtClean="0"/>
              <a:t>Size of </a:t>
            </a:r>
            <a:r>
              <a:rPr lang="en-US" altLang="zh-TW" dirty="0"/>
              <a:t>physical memory </a:t>
            </a:r>
            <a:r>
              <a:rPr lang="en-US" altLang="zh-TW" dirty="0" smtClean="0"/>
              <a:t>= 1 </a:t>
            </a:r>
            <a:r>
              <a:rPr lang="en-US" altLang="zh-TW" dirty="0" err="1" smtClean="0"/>
              <a:t>Tbytes</a:t>
            </a:r>
            <a:r>
              <a:rPr lang="en-US" altLang="zh-TW" dirty="0" smtClean="0"/>
              <a:t> = 2</a:t>
            </a:r>
            <a:r>
              <a:rPr lang="en-US" altLang="zh-TW" baseline="30000" dirty="0" smtClean="0"/>
              <a:t>40</a:t>
            </a:r>
            <a:r>
              <a:rPr lang="en-US" altLang="zh-TW" dirty="0" smtClean="0"/>
              <a:t> bytes</a:t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number </a:t>
            </a:r>
            <a:r>
              <a:rPr lang="en-US" altLang="zh-TW" dirty="0"/>
              <a:t>of </a:t>
            </a:r>
            <a:r>
              <a:rPr lang="en-US" altLang="zh-TW" dirty="0" smtClean="0"/>
              <a:t>physical pages </a:t>
            </a:r>
            <a:r>
              <a:rPr lang="en-US" altLang="zh-TW" dirty="0"/>
              <a:t>allowed in memory =</a:t>
            </a:r>
            <a:r>
              <a:rPr lang="en-US" altLang="zh-TW" dirty="0" smtClean="0"/>
              <a:t> 2</a:t>
            </a:r>
            <a:r>
              <a:rPr lang="en-US" altLang="zh-TW" baseline="30000" dirty="0" smtClean="0"/>
              <a:t>28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40-bit physical address</a:t>
            </a:r>
          </a:p>
          <a:p>
            <a:pPr lvl="1"/>
            <a:r>
              <a:rPr lang="en-US" altLang="zh-TW" dirty="0" smtClean="0"/>
              <a:t>Size of virtual </a:t>
            </a:r>
            <a:r>
              <a:rPr lang="en-US" altLang="zh-TW" dirty="0"/>
              <a:t>address space </a:t>
            </a:r>
            <a:r>
              <a:rPr lang="en-US" altLang="zh-TW" dirty="0" smtClean="0"/>
              <a:t>= 256 </a:t>
            </a:r>
            <a:r>
              <a:rPr lang="en-US" altLang="zh-TW" dirty="0" err="1" smtClean="0"/>
              <a:t>Tbytes</a:t>
            </a:r>
            <a:r>
              <a:rPr lang="en-US" altLang="zh-TW" dirty="0" smtClean="0"/>
              <a:t> = 2</a:t>
            </a:r>
            <a:r>
              <a:rPr lang="en-US" altLang="zh-TW" baseline="30000" dirty="0" smtClean="0"/>
              <a:t>48</a:t>
            </a:r>
            <a:r>
              <a:rPr lang="en-US" altLang="zh-TW" dirty="0" smtClean="0"/>
              <a:t> bytes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5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328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99720"/>
            <a:ext cx="4477010" cy="32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Address Translation</a:t>
            </a:r>
            <a:endParaRPr lang="en-AU" altLang="zh-TW" smtClean="0">
              <a:ea typeface="新細明體" panose="02020500000000000000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394640" y="1205359"/>
            <a:ext cx="1869545" cy="1009207"/>
          </a:xfrm>
          <a:prstGeom prst="rect">
            <a:avLst/>
          </a:prstGeom>
          <a:solidFill>
            <a:srgbClr val="99FF99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b="1" dirty="0" smtClean="0">
                <a:latin typeface="+mn-lt"/>
              </a:rPr>
              <a:t>CPU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475656" y="1566986"/>
            <a:ext cx="996670" cy="36922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 smtClean="0">
                <a:latin typeface="+mn-lt"/>
              </a:rPr>
              <a:t>Registers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299899" y="2717527"/>
            <a:ext cx="2068842" cy="46234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 smtClean="0">
                <a:latin typeface="+mn-lt"/>
              </a:rPr>
              <a:t>Cache (SRAM)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6032" y="3579918"/>
            <a:ext cx="3036577" cy="46234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 smtClean="0">
                <a:latin typeface="+mn-lt"/>
              </a:rPr>
              <a:t>Memory (DRAM)</a:t>
            </a:r>
            <a:endParaRPr lang="en-US" altLang="zh-TW" sz="2000" b="1" dirty="0">
              <a:latin typeface="+mn-lt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51520" y="4550835"/>
            <a:ext cx="4165600" cy="462341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zh-TW" sz="2000" b="1" dirty="0">
                <a:latin typeface="+mn-lt"/>
              </a:rPr>
              <a:t>Disk</a:t>
            </a:r>
            <a:endParaRPr lang="zh-TW" altLang="en-US" sz="2000" b="1" dirty="0">
              <a:latin typeface="+mn-lt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2334319" y="2213471"/>
            <a:ext cx="0" cy="50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2334319" y="3185623"/>
            <a:ext cx="0" cy="39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2334319" y="4053818"/>
            <a:ext cx="0" cy="4854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000">
              <a:latin typeface="+mn-lt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51520" y="2493740"/>
            <a:ext cx="4165600" cy="164001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553342" y="1834516"/>
            <a:ext cx="1419283" cy="301296"/>
          </a:xfrm>
          <a:prstGeom prst="rect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err="1" smtClean="0">
                <a:latin typeface="+mn-lt"/>
              </a:rPr>
              <a:t>ld</a:t>
            </a:r>
            <a:r>
              <a:rPr lang="en-US" altLang="zh-TW" sz="1800" i="1" dirty="0" smtClean="0">
                <a:latin typeface="+mn-lt"/>
              </a:rPr>
              <a:t> x11,</a:t>
            </a:r>
            <a:r>
              <a:rPr lang="en-US" altLang="zh-TW" sz="1800" i="1" dirty="0" smtClean="0">
                <a:solidFill>
                  <a:srgbClr val="FF0000"/>
                </a:solidFill>
                <a:latin typeface="+mn-lt"/>
              </a:rPr>
              <a:t>0(x20)</a:t>
            </a:r>
            <a:endParaRPr lang="zh-TW" altLang="en-US" sz="18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0" name="向下箭號 19"/>
          <p:cNvSpPr/>
          <p:nvPr/>
        </p:nvSpPr>
        <p:spPr bwMode="auto">
          <a:xfrm>
            <a:off x="3131840" y="2147371"/>
            <a:ext cx="288032" cy="346369"/>
          </a:xfrm>
          <a:prstGeom prst="downArrow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343639" y="2150945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800" dirty="0" smtClean="0">
                <a:latin typeface="+mn-lt"/>
              </a:rPr>
              <a:t>Virtual address</a:t>
            </a:r>
            <a:endParaRPr lang="zh-TW" altLang="en-US" sz="1800" dirty="0">
              <a:latin typeface="+mn-lt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09226" y="2382033"/>
            <a:ext cx="170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1800" dirty="0" smtClean="0">
                <a:latin typeface="+mn-lt"/>
              </a:rPr>
              <a:t>Physical address</a:t>
            </a:r>
            <a:endParaRPr lang="zh-TW" altLang="en-US" sz="1800" dirty="0">
              <a:latin typeface="+mn-lt"/>
            </a:endParaRPr>
          </a:p>
        </p:txBody>
      </p:sp>
      <p:grpSp>
        <p:nvGrpSpPr>
          <p:cNvPr id="22" name="群組 21"/>
          <p:cNvGrpSpPr/>
          <p:nvPr/>
        </p:nvGrpSpPr>
        <p:grpSpPr>
          <a:xfrm>
            <a:off x="5283062" y="1371944"/>
            <a:ext cx="3017292" cy="4662799"/>
            <a:chOff x="5283062" y="1371944"/>
            <a:chExt cx="3017292" cy="4662799"/>
          </a:xfrm>
        </p:grpSpPr>
        <p:sp>
          <p:nvSpPr>
            <p:cNvPr id="28" name="矩形 27"/>
            <p:cNvSpPr/>
            <p:nvPr/>
          </p:nvSpPr>
          <p:spPr bwMode="auto">
            <a:xfrm>
              <a:off x="6105176" y="2127766"/>
              <a:ext cx="1373064" cy="30218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en-US" altLang="zh-TW" sz="1800" i="1" dirty="0" smtClean="0">
                  <a:latin typeface="+mn-lt"/>
                </a:rPr>
                <a:t>From CPU</a:t>
              </a:r>
              <a:endParaRPr lang="zh-TW" altLang="en-US" sz="1800" i="1" dirty="0">
                <a:latin typeface="+mn-lt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5796136" y="5732558"/>
              <a:ext cx="2504218" cy="30218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en-US" altLang="zh-TW" sz="1800" i="1" dirty="0" smtClean="0">
                  <a:latin typeface="+mn-lt"/>
                </a:rPr>
                <a:t>To/from cache + memory</a:t>
              </a:r>
              <a:endParaRPr lang="zh-TW" altLang="en-US" sz="1800" i="1" dirty="0">
                <a:latin typeface="+mn-lt"/>
              </a:endParaRPr>
            </a:p>
          </p:txBody>
        </p:sp>
        <p:sp>
          <p:nvSpPr>
            <p:cNvPr id="30" name="圓角矩形 29"/>
            <p:cNvSpPr/>
            <p:nvPr/>
          </p:nvSpPr>
          <p:spPr bwMode="auto">
            <a:xfrm>
              <a:off x="5283062" y="1371944"/>
              <a:ext cx="3017292" cy="429688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000" dirty="0">
                  <a:latin typeface="+mn-lt"/>
                </a:rPr>
                <a:t>Fixed-size pages (e.g., 4KB</a:t>
              </a:r>
              <a:r>
                <a:rPr lang="en-US" altLang="zh-TW" sz="2000" dirty="0" smtClean="0">
                  <a:latin typeface="+mn-lt"/>
                </a:rPr>
                <a:t>)</a:t>
              </a:r>
              <a:endParaRPr lang="zh-TW" altLang="en-US" sz="2000" i="1" dirty="0">
                <a:latin typeface="+mn-lt"/>
              </a:endParaRPr>
            </a:p>
          </p:txBody>
        </p:sp>
      </p:grpSp>
      <p:sp>
        <p:nvSpPr>
          <p:cNvPr id="24" name="圓角矩形 23"/>
          <p:cNvSpPr/>
          <p:nvPr/>
        </p:nvSpPr>
        <p:spPr bwMode="auto">
          <a:xfrm>
            <a:off x="406400" y="5229200"/>
            <a:ext cx="4010720" cy="792088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b="1" i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Who will do address translation?</a:t>
            </a:r>
            <a:endParaRPr lang="zh-TW" altLang="en-US" b="1" i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cxnSp>
        <p:nvCxnSpPr>
          <p:cNvPr id="31" name="直線接點 30"/>
          <p:cNvCxnSpPr>
            <a:stCxn id="21" idx="0"/>
          </p:cNvCxnSpPr>
          <p:nvPr/>
        </p:nvCxnSpPr>
        <p:spPr bwMode="auto">
          <a:xfrm flipV="1">
            <a:off x="4138985" y="1985164"/>
            <a:ext cx="1966191" cy="1657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/>
          <p:cNvCxnSpPr>
            <a:stCxn id="21" idx="2"/>
          </p:cNvCxnSpPr>
          <p:nvPr/>
        </p:nvCxnSpPr>
        <p:spPr bwMode="auto">
          <a:xfrm>
            <a:off x="4138985" y="2520277"/>
            <a:ext cx="937071" cy="3514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爆炸 1 35"/>
          <p:cNvSpPr/>
          <p:nvPr/>
        </p:nvSpPr>
        <p:spPr bwMode="auto">
          <a:xfrm>
            <a:off x="6516216" y="3645024"/>
            <a:ext cx="1224136" cy="833803"/>
          </a:xfrm>
          <a:prstGeom prst="irregularSeal1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2000" i="1" dirty="0" smtClean="0">
                <a:solidFill>
                  <a:schemeClr val="bg1">
                    <a:lumMod val="95000"/>
                  </a:schemeClr>
                </a:solidFill>
                <a:latin typeface="+mn-lt"/>
              </a:rPr>
              <a:t>How?</a:t>
            </a:r>
            <a:endParaRPr lang="zh-TW" altLang="en-US" sz="2000" i="1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E26518-2301-4288-8958-BDA5B1B754F8}" type="slidenum">
              <a:rPr lang="zh-TW" altLang="en-US" smtClean="0"/>
              <a:pPr/>
              <a:t>6</a:t>
            </a:fld>
            <a:endParaRPr lang="zh-TW" altLang="zh-TW"/>
          </a:p>
        </p:txBody>
      </p:sp>
      <p:sp>
        <p:nvSpPr>
          <p:cNvPr id="3" name="圓角矩形 2"/>
          <p:cNvSpPr/>
          <p:nvPr/>
        </p:nvSpPr>
        <p:spPr bwMode="auto">
          <a:xfrm>
            <a:off x="7778628" y="3927966"/>
            <a:ext cx="1295177" cy="509146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altLang="zh-TW" sz="1800" i="1" dirty="0" smtClean="0">
                <a:latin typeface="+mn-lt"/>
              </a:rPr>
              <a:t>No need to translate!</a:t>
            </a:r>
            <a:endParaRPr lang="zh-TW" altLang="en-US" sz="1800" i="1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8032923" y="5360771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/>
            <a:r>
              <a:rPr lang="en-US" altLang="zh-TW" sz="2000" dirty="0" smtClean="0">
                <a:latin typeface="+mn-lt"/>
              </a:rPr>
              <a:t>Fig. 5.26</a:t>
            </a:r>
            <a:endParaRPr lang="zh-TW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158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21" grpId="0"/>
      <p:bldP spid="24" grpId="0" animBg="1"/>
      <p:bldP spid="36" grpId="0" animBg="1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Virtual Memory Design 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Again, 4 questions for virtual memory design:</a:t>
            </a:r>
          </a:p>
          <a:p>
            <a:pPr marL="0" indent="0">
              <a:buNone/>
            </a:pPr>
            <a:r>
              <a:rPr lang="en-US" altLang="zh-TW" dirty="0" smtClean="0"/>
              <a:t>    Q1: block placement</a:t>
            </a:r>
          </a:p>
          <a:p>
            <a:pPr marL="0" indent="0">
              <a:buNone/>
            </a:pPr>
            <a:r>
              <a:rPr lang="en-US" altLang="zh-TW" dirty="0" smtClean="0"/>
              <a:t>    Q2: block identification</a:t>
            </a:r>
          </a:p>
          <a:p>
            <a:pPr marL="0" indent="0">
              <a:buNone/>
            </a:pPr>
            <a:r>
              <a:rPr lang="en-US" altLang="zh-TW" dirty="0" smtClean="0"/>
              <a:t>    Q3: block replacement</a:t>
            </a:r>
          </a:p>
          <a:p>
            <a:pPr marL="0" indent="0">
              <a:buNone/>
            </a:pPr>
            <a:r>
              <a:rPr lang="en-US" altLang="zh-TW" dirty="0" smtClean="0"/>
              <a:t>    Q4: write policy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But need to add another: </a:t>
            </a:r>
            <a:br>
              <a:rPr lang="en-US" altLang="zh-TW" dirty="0" smtClean="0"/>
            </a:br>
            <a:r>
              <a:rPr lang="en-US" altLang="zh-TW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zh-TW" b="1" dirty="0" smtClean="0">
                <a:solidFill>
                  <a:srgbClr val="FF0000"/>
                </a:solidFill>
              </a:rPr>
              <a:t>how to do address translation?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7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5492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</a:t>
            </a:r>
            <a:r>
              <a:rPr lang="en-US" altLang="zh-TW" dirty="0" smtClean="0"/>
              <a:t>Factors Affecting Design Choices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Huge miss penalty: millions </a:t>
            </a:r>
            <a:r>
              <a:rPr lang="en-US" altLang="zh-TW" dirty="0">
                <a:solidFill>
                  <a:srgbClr val="FF0000"/>
                </a:solidFill>
              </a:rPr>
              <a:t>of </a:t>
            </a:r>
            <a:r>
              <a:rPr lang="en-US" altLang="zh-TW" dirty="0" smtClean="0">
                <a:solidFill>
                  <a:srgbClr val="FF0000"/>
                </a:solidFill>
              </a:rPr>
              <a:t>cycles for disk access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can be and should be</a:t>
            </a:r>
            <a:r>
              <a:rPr lang="en-US" altLang="zh-TW" dirty="0" smtClean="0">
                <a:solidFill>
                  <a:srgbClr val="FF0000"/>
                </a:solidFill>
              </a:rPr>
              <a:t> handled by OS</a:t>
            </a:r>
            <a:endParaRPr lang="en-US" altLang="zh-TW" dirty="0"/>
          </a:p>
          <a:p>
            <a:pPr lvl="1"/>
            <a:r>
              <a:rPr lang="en-US" altLang="zh-TW" dirty="0" smtClean="0"/>
              <a:t>Large blocks (e.g., 4KB) to </a:t>
            </a:r>
            <a:r>
              <a:rPr lang="en-US" altLang="zh-TW" dirty="0"/>
              <a:t>amortize the high access time</a:t>
            </a:r>
          </a:p>
          <a:p>
            <a:pPr lvl="1"/>
            <a:r>
              <a:rPr lang="en-US" altLang="zh-TW" dirty="0"/>
              <a:t>Reducing </a:t>
            </a:r>
            <a:r>
              <a:rPr lang="en-US" altLang="zh-TW" dirty="0" smtClean="0"/>
              <a:t>misses is critical to reduce disk accesses</a:t>
            </a:r>
            <a:endParaRPr lang="en-US" altLang="zh-TW" dirty="0"/>
          </a:p>
          <a:p>
            <a:pPr lvl="1"/>
            <a:r>
              <a:rPr lang="en-US" altLang="zh-TW" dirty="0" smtClean="0"/>
              <a:t>Can handle misses by sophisticated software in OS instead of hardware, </a:t>
            </a:r>
            <a:r>
              <a:rPr lang="en-US" altLang="zh-TW" dirty="0"/>
              <a:t>because handling time is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much smaller compared to </a:t>
            </a:r>
            <a:r>
              <a:rPr lang="en-US" altLang="zh-TW" dirty="0"/>
              <a:t>disk access</a:t>
            </a:r>
          </a:p>
          <a:p>
            <a:pPr lvl="1"/>
            <a:r>
              <a:rPr lang="en-US" altLang="zh-TW" dirty="0" smtClean="0"/>
              <a:t>Write-through expensive </a:t>
            </a:r>
            <a:r>
              <a:rPr lang="en-US" altLang="zh-TW" dirty="0" smtClean="0">
                <a:sym typeface="Wingdings" panose="05000000000000000000" pitchFamily="2" charset="2"/>
              </a:rPr>
              <a:t> use </a:t>
            </a:r>
            <a:r>
              <a:rPr lang="en-US" altLang="zh-TW" dirty="0" smtClean="0"/>
              <a:t>write-back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Note: VM hit to service cache miss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Address translation is in critical path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from CPU to cache</a:t>
            </a:r>
          </a:p>
          <a:p>
            <a:pPr lvl="1"/>
            <a:r>
              <a:rPr lang="en-US" altLang="zh-TW" dirty="0" smtClean="0"/>
              <a:t>Need hardware support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5796136" y="3212976"/>
            <a:ext cx="3240360" cy="2880320"/>
            <a:chOff x="4884449" y="2060848"/>
            <a:chExt cx="3936023" cy="3862022"/>
          </a:xfrm>
        </p:grpSpPr>
        <p:sp>
          <p:nvSpPr>
            <p:cNvPr id="4" name="矩形 3"/>
            <p:cNvSpPr/>
            <p:nvPr/>
          </p:nvSpPr>
          <p:spPr bwMode="auto">
            <a:xfrm>
              <a:off x="5964569" y="2060848"/>
              <a:ext cx="1766510" cy="1023573"/>
            </a:xfrm>
            <a:prstGeom prst="rect">
              <a:avLst/>
            </a:prstGeom>
            <a:solidFill>
              <a:srgbClr val="99FF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en-US" altLang="zh-TW" sz="2000" b="1" dirty="0" smtClean="0">
                  <a:latin typeface="+mn-lt"/>
                </a:rPr>
                <a:t>CPU</a:t>
              </a:r>
              <a:endParaRPr lang="zh-TW" altLang="en-US" sz="2000" b="1" dirty="0">
                <a:latin typeface="+mn-lt"/>
              </a:endParaRP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6256049" y="2570070"/>
              <a:ext cx="1192823" cy="3985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</a:rPr>
                <a:t>Registers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5875049" y="3484471"/>
              <a:ext cx="1954823" cy="46892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</a:rPr>
                <a:t>Cache (SRAM)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5417849" y="4469209"/>
              <a:ext cx="2869223" cy="46892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 smtClean="0">
                  <a:latin typeface="+mn-lt"/>
                </a:rPr>
                <a:t>Memory (DRAM)</a:t>
              </a:r>
              <a:endParaRPr lang="en-US" altLang="zh-TW" sz="2000" b="1" dirty="0">
                <a:latin typeface="+mn-lt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884449" y="5453947"/>
              <a:ext cx="3936023" cy="46892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en-US" altLang="zh-TW" sz="2000" b="1" dirty="0">
                  <a:latin typeface="+mn-lt"/>
                </a:rPr>
                <a:t>Disk</a:t>
              </a:r>
              <a:endParaRPr lang="zh-TW" altLang="en-US" sz="2000" b="1" dirty="0">
                <a:latin typeface="+mn-lt"/>
              </a:endParaRPr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6852460" y="2980378"/>
              <a:ext cx="0" cy="492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1" name="Line 19"/>
            <p:cNvSpPr>
              <a:spLocks noChangeShapeType="1"/>
            </p:cNvSpPr>
            <p:nvPr/>
          </p:nvSpPr>
          <p:spPr bwMode="auto">
            <a:xfrm>
              <a:off x="6852460" y="3965117"/>
              <a:ext cx="0" cy="492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6852460" y="4949855"/>
              <a:ext cx="0" cy="4923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000">
                <a:latin typeface="+mn-lt"/>
              </a:endParaRPr>
            </a:p>
          </p:txBody>
        </p:sp>
        <p:sp>
          <p:nvSpPr>
            <p:cNvPr id="13" name="Rectangle 22"/>
            <p:cNvSpPr>
              <a:spLocks noChangeArrowheads="1"/>
            </p:cNvSpPr>
            <p:nvPr/>
          </p:nvSpPr>
          <p:spPr bwMode="auto">
            <a:xfrm>
              <a:off x="6896194" y="3084421"/>
              <a:ext cx="1663413" cy="308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2000" dirty="0">
                  <a:latin typeface="+mn-lt"/>
                </a:rPr>
                <a:t>Instr. </a:t>
              </a:r>
              <a:r>
                <a:rPr lang="en-US" altLang="zh-TW" sz="2000" dirty="0" smtClean="0">
                  <a:latin typeface="+mn-lt"/>
                </a:rPr>
                <a:t>operands</a:t>
              </a:r>
              <a:endParaRPr lang="en-US" altLang="zh-TW" sz="2000" dirty="0">
                <a:latin typeface="+mn-lt"/>
              </a:endParaRP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6896194" y="4069159"/>
              <a:ext cx="776440" cy="308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2000">
                  <a:latin typeface="+mn-lt"/>
                </a:rPr>
                <a:t>Blocks</a:t>
              </a:r>
            </a:p>
          </p:txBody>
        </p:sp>
        <p:sp>
          <p:nvSpPr>
            <p:cNvPr id="15" name="Rectangle 24"/>
            <p:cNvSpPr>
              <a:spLocks noChangeArrowheads="1"/>
            </p:cNvSpPr>
            <p:nvPr/>
          </p:nvSpPr>
          <p:spPr bwMode="auto">
            <a:xfrm>
              <a:off x="6896194" y="5053898"/>
              <a:ext cx="716680" cy="308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8615" tIns="23446" rIns="58615" bIns="23446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2000">
                  <a:latin typeface="+mn-lt"/>
                </a:rPr>
                <a:t>Pages</a:t>
              </a:r>
            </a:p>
          </p:txBody>
        </p:sp>
      </p:grpSp>
      <p:sp>
        <p:nvSpPr>
          <p:cNvPr id="17" name="上-下雙向箭號 16"/>
          <p:cNvSpPr/>
          <p:nvPr/>
        </p:nvSpPr>
        <p:spPr bwMode="auto">
          <a:xfrm>
            <a:off x="6796798" y="5373216"/>
            <a:ext cx="239963" cy="370800"/>
          </a:xfrm>
          <a:prstGeom prst="up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8" name="上-下雙向箭號 17"/>
          <p:cNvSpPr/>
          <p:nvPr/>
        </p:nvSpPr>
        <p:spPr bwMode="auto">
          <a:xfrm>
            <a:off x="6795386" y="4626519"/>
            <a:ext cx="239963" cy="367212"/>
          </a:xfrm>
          <a:prstGeom prst="upDown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6" name="向下箭號 15"/>
          <p:cNvSpPr/>
          <p:nvPr/>
        </p:nvSpPr>
        <p:spPr bwMode="auto">
          <a:xfrm>
            <a:off x="6925316" y="3976363"/>
            <a:ext cx="310980" cy="289616"/>
          </a:xfrm>
          <a:prstGeom prst="downArrow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i="1" dirty="0">
              <a:latin typeface="+mn-lt"/>
            </a:endParaRPr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8A0A4-1A2F-4B89-B3C7-02C31CE3A532}" type="slidenum">
              <a:rPr lang="zh-TW" altLang="en-US" smtClean="0"/>
              <a:pPr/>
              <a:t>8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5859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6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eaLnBrk="1" hangingPunct="1">
          <a:defRPr i="1" dirty="0"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18828</TotalTime>
  <Words>3767</Words>
  <Application>Microsoft Office PowerPoint</Application>
  <PresentationFormat>如螢幕大小 (4:3)</PresentationFormat>
  <Paragraphs>614</Paragraphs>
  <Slides>45</Slides>
  <Notes>28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5" baseType="lpstr">
      <vt:lpstr>新細明體</vt:lpstr>
      <vt:lpstr>標楷體</vt:lpstr>
      <vt:lpstr>Arial</vt:lpstr>
      <vt:lpstr>Calibri</vt:lpstr>
      <vt:lpstr>Symbol</vt:lpstr>
      <vt:lpstr>Tahoma</vt:lpstr>
      <vt:lpstr>Times New Roman</vt:lpstr>
      <vt:lpstr>Wingdings</vt:lpstr>
      <vt:lpstr>Contemporary Portrait</vt:lpstr>
      <vt:lpstr>Document</vt:lpstr>
      <vt:lpstr>CS4100: Computer Architecture  Memory Hierarchy (III)</vt:lpstr>
      <vt:lpstr>Outline</vt:lpstr>
      <vt:lpstr>Virtual Memory (VM)</vt:lpstr>
      <vt:lpstr>Virtual Memory</vt:lpstr>
      <vt:lpstr>Basic Virtual Memory Organization</vt:lpstr>
      <vt:lpstr>RISC-V Virtual Memory</vt:lpstr>
      <vt:lpstr>Address Translation</vt:lpstr>
      <vt:lpstr>Virtual Memory Design Issues</vt:lpstr>
      <vt:lpstr>Key Factors Affecting Design Choices</vt:lpstr>
      <vt:lpstr>Q1: Block Placement</vt:lpstr>
      <vt:lpstr>Q2: Block Identification</vt:lpstr>
      <vt:lpstr>Page Table to Map Pages to Storage</vt:lpstr>
      <vt:lpstr>Translation Using Page Table (Conceptual)</vt:lpstr>
      <vt:lpstr>What Happens When You Miss?</vt:lpstr>
      <vt:lpstr>Q3: Block Replacement</vt:lpstr>
      <vt:lpstr>Q4: Write Policy</vt:lpstr>
      <vt:lpstr>Design Optimization: Right Page Size</vt:lpstr>
      <vt:lpstr>Design Optimization: Huge Page Table</vt:lpstr>
      <vt:lpstr>Design Optimization: Fast Translation</vt:lpstr>
      <vt:lpstr>Solution: Fast Translation Using a TLB</vt:lpstr>
      <vt:lpstr>Fast Translation Using a TLB</vt:lpstr>
      <vt:lpstr>TLB Misses</vt:lpstr>
      <vt:lpstr>TLB Misses</vt:lpstr>
      <vt:lpstr>TLB and Cache Interaction in FastMATH</vt:lpstr>
      <vt:lpstr>Possible Combinations of Events</vt:lpstr>
      <vt:lpstr>Memory Protection with Virtual Memory</vt:lpstr>
      <vt:lpstr>Memory Protection with Virtual Memory</vt:lpstr>
      <vt:lpstr>Memory Protection with Virtual Memory</vt:lpstr>
      <vt:lpstr>Summary: Memory Protection</vt:lpstr>
      <vt:lpstr>Outline</vt:lpstr>
      <vt:lpstr>Framework for Memory Hierarchy</vt:lpstr>
      <vt:lpstr>Block Placement</vt:lpstr>
      <vt:lpstr>Finding a Block</vt:lpstr>
      <vt:lpstr>Replacement</vt:lpstr>
      <vt:lpstr>Write Policy</vt:lpstr>
      <vt:lpstr>Outline</vt:lpstr>
      <vt:lpstr>Protection by Virtual Memory</vt:lpstr>
      <vt:lpstr>Protection by Virtual Machines</vt:lpstr>
      <vt:lpstr>System Virtual Machine</vt:lpstr>
      <vt:lpstr>Virtual Machine Monitor (VMM)</vt:lpstr>
      <vt:lpstr>SW/HW Interface of a Typical OS</vt:lpstr>
      <vt:lpstr>Ideal SW/HW Interface of a VMM</vt:lpstr>
      <vt:lpstr>Example: Timer Virtualization</vt:lpstr>
      <vt:lpstr>Pitfalls</vt:lpstr>
      <vt:lpstr>Concluding Remarks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Chung-Ta King</cp:lastModifiedBy>
  <cp:revision>2368</cp:revision>
  <dcterms:created xsi:type="dcterms:W3CDTF">2000-02-07T23:54:30Z</dcterms:created>
  <dcterms:modified xsi:type="dcterms:W3CDTF">2019-05-26T13:11:08Z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