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50"/>
  </p:notesMasterIdLst>
  <p:handoutMasterIdLst>
    <p:handoutMasterId r:id="rId51"/>
  </p:handoutMasterIdLst>
  <p:sldIdLst>
    <p:sldId id="665" r:id="rId2"/>
    <p:sldId id="901" r:id="rId3"/>
    <p:sldId id="862" r:id="rId4"/>
    <p:sldId id="896" r:id="rId5"/>
    <p:sldId id="865" r:id="rId6"/>
    <p:sldId id="877" r:id="rId7"/>
    <p:sldId id="893" r:id="rId8"/>
    <p:sldId id="894" r:id="rId9"/>
    <p:sldId id="911" r:id="rId10"/>
    <p:sldId id="895" r:id="rId11"/>
    <p:sldId id="868" r:id="rId12"/>
    <p:sldId id="869" r:id="rId13"/>
    <p:sldId id="897" r:id="rId14"/>
    <p:sldId id="870" r:id="rId15"/>
    <p:sldId id="871" r:id="rId16"/>
    <p:sldId id="872" r:id="rId17"/>
    <p:sldId id="883" r:id="rId18"/>
    <p:sldId id="873" r:id="rId19"/>
    <p:sldId id="874" r:id="rId20"/>
    <p:sldId id="875" r:id="rId21"/>
    <p:sldId id="885" r:id="rId22"/>
    <p:sldId id="898" r:id="rId23"/>
    <p:sldId id="863" r:id="rId24"/>
    <p:sldId id="813" r:id="rId25"/>
    <p:sldId id="886" r:id="rId26"/>
    <p:sldId id="880" r:id="rId27"/>
    <p:sldId id="884" r:id="rId28"/>
    <p:sldId id="816" r:id="rId29"/>
    <p:sldId id="882" r:id="rId30"/>
    <p:sldId id="887" r:id="rId31"/>
    <p:sldId id="906" r:id="rId32"/>
    <p:sldId id="912" r:id="rId33"/>
    <p:sldId id="913" r:id="rId34"/>
    <p:sldId id="914" r:id="rId35"/>
    <p:sldId id="889" r:id="rId36"/>
    <p:sldId id="903" r:id="rId37"/>
    <p:sldId id="908" r:id="rId38"/>
    <p:sldId id="905" r:id="rId39"/>
    <p:sldId id="890" r:id="rId40"/>
    <p:sldId id="891" r:id="rId41"/>
    <p:sldId id="892" r:id="rId42"/>
    <p:sldId id="907" r:id="rId43"/>
    <p:sldId id="741" r:id="rId44"/>
    <p:sldId id="899" r:id="rId45"/>
    <p:sldId id="900" r:id="rId46"/>
    <p:sldId id="742" r:id="rId47"/>
    <p:sldId id="743" r:id="rId48"/>
    <p:sldId id="744" r:id="rId49"/>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CCFF"/>
    <a:srgbClr val="339933"/>
    <a:srgbClr val="99FF99"/>
    <a:srgbClr val="FF33CC"/>
    <a:srgbClr val="33CC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6800" autoAdjust="0"/>
  </p:normalViewPr>
  <p:slideViewPr>
    <p:cSldViewPr>
      <p:cViewPr varScale="1">
        <p:scale>
          <a:sx n="43" d="100"/>
          <a:sy n="43" d="100"/>
        </p:scale>
        <p:origin x="1546" y="48"/>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7962"/>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p:cNvSpPr>
          <p:nvPr>
            <p:ph type="sldImg"/>
          </p:nvPr>
        </p:nvSpPr>
        <p:spPr bwMode="auto">
          <a:xfrm>
            <a:off x="3255963" y="509588"/>
            <a:ext cx="3397250" cy="2547937"/>
          </a:xfrm>
          <a:prstGeom prst="rect">
            <a:avLst/>
          </a:prstGeom>
          <a:noFill/>
          <a:ln w="1270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a:spLocks noGrp="1" noChangeArrowheads="1"/>
          </p:cNvSpPr>
          <p:nvPr>
            <p:ph type="body" idx="1"/>
          </p:nvPr>
        </p:nvSpPr>
        <p:spPr bwMode="auto">
          <a:xfrm>
            <a:off x="1322388" y="3227388"/>
            <a:ext cx="7261225"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84" tIns="46043" rIns="92084" bIns="46043"/>
          <a:lstStyle/>
          <a:p>
            <a:endParaRPr lang="zh-TW" altLang="en-US"/>
          </a:p>
        </p:txBody>
      </p:sp>
    </p:spTree>
    <p:extLst>
      <p:ext uri="{BB962C8B-B14F-4D97-AF65-F5344CB8AC3E}">
        <p14:creationId xmlns:p14="http://schemas.microsoft.com/office/powerpoint/2010/main" val="2434024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798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BE20C25-8763-4AB4-932A-230B84D363B2}"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798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798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1D49EFE-538D-4634-BE15-30854876BC05}" type="slidenum">
              <a:rPr lang="en-US" altLang="zh-TW">
                <a:latin typeface="Times New Roman" panose="02020603050405020304" pitchFamily="18" charset="0"/>
              </a:rPr>
              <a:pPr/>
              <a:t>12</a:t>
            </a:fld>
            <a:endParaRPr lang="en-US" altLang="zh-TW">
              <a:latin typeface="Times New Roman" panose="02020603050405020304" pitchFamily="18" charset="0"/>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Analog:</a:t>
            </a:r>
            <a:r>
              <a:rPr lang="en-US" altLang="zh-TW" baseline="0" dirty="0" smtClean="0"/>
              <a:t> water ways and flows of water in </a:t>
            </a:r>
            <a:r>
              <a:rPr lang="en-US" altLang="zh-TW" baseline="0" smtClean="0"/>
              <a:t>the channels</a:t>
            </a:r>
            <a:endParaRPr lang="en-AU" altLang="zh-TW" dirty="0" smtClean="0"/>
          </a:p>
        </p:txBody>
      </p:sp>
    </p:spTree>
    <p:extLst>
      <p:ext uri="{BB962C8B-B14F-4D97-AF65-F5344CB8AC3E}">
        <p14:creationId xmlns:p14="http://schemas.microsoft.com/office/powerpoint/2010/main" val="3642357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808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3C9CBD0-E747-4180-ACC3-B2FCA53AAB4B}"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809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809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BA678EC-BD4C-444E-8979-A68A9A23112E}" type="slidenum">
              <a:rPr lang="en-US" altLang="zh-TW">
                <a:latin typeface="Times New Roman" panose="02020603050405020304" pitchFamily="18" charset="0"/>
              </a:rPr>
              <a:pPr/>
              <a:t>13</a:t>
            </a:fld>
            <a:endParaRPr lang="en-US" altLang="zh-TW">
              <a:latin typeface="Times New Roman" panose="02020603050405020304" pitchFamily="18" charset="0"/>
            </a:endParaRPr>
          </a:p>
        </p:txBody>
      </p:sp>
      <p:sp>
        <p:nvSpPr>
          <p:cNvPr id="80902" name="Rectangle 2"/>
          <p:cNvSpPr>
            <a:spLocks noGrp="1" noRot="1" noChangeAspect="1" noChangeArrowheads="1" noTextEdit="1"/>
          </p:cNvSpPr>
          <p:nvPr>
            <p:ph type="sldImg"/>
          </p:nvPr>
        </p:nvSpPr>
        <p:spPr>
          <a:ln/>
        </p:spPr>
      </p:sp>
      <p:sp>
        <p:nvSpPr>
          <p:cNvPr id="809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altLang="zh-TW" dirty="0" smtClean="0"/>
              <a:t>Computer A: half the</a:t>
            </a:r>
            <a:r>
              <a:rPr lang="en-AU" altLang="zh-TW" baseline="0" dirty="0" smtClean="0"/>
              <a:t> combinational logic part of the </a:t>
            </a:r>
            <a:r>
              <a:rPr lang="en-AU" altLang="zh-TW" baseline="0" dirty="0" err="1" smtClean="0"/>
              <a:t>datapath</a:t>
            </a:r>
            <a:r>
              <a:rPr lang="en-AU" altLang="zh-TW" baseline="0" dirty="0" smtClean="0"/>
              <a:t> </a:t>
            </a:r>
            <a:r>
              <a:rPr lang="en-AU" altLang="zh-TW" baseline="0" dirty="0" smtClean="0">
                <a:sym typeface="Wingdings" panose="05000000000000000000" pitchFamily="2" charset="2"/>
              </a:rPr>
              <a:t> half clock cycle, but increase cycle counts</a:t>
            </a:r>
            <a:endParaRPr lang="en-AU" altLang="zh-TW" dirty="0" smtClean="0"/>
          </a:p>
        </p:txBody>
      </p:sp>
    </p:spTree>
    <p:extLst>
      <p:ext uri="{BB962C8B-B14F-4D97-AF65-F5344CB8AC3E}">
        <p14:creationId xmlns:p14="http://schemas.microsoft.com/office/powerpoint/2010/main" val="131665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819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1EB97F5-55F9-4176-B9DD-6E9F1830CA70}"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819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819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575A054-517E-461C-86C3-3590F6091B54}" type="slidenum">
              <a:rPr lang="en-US" altLang="zh-TW">
                <a:latin typeface="Times New Roman" panose="02020603050405020304" pitchFamily="18" charset="0"/>
              </a:rPr>
              <a:pPr/>
              <a:t>14</a:t>
            </a:fld>
            <a:endParaRPr lang="en-US" altLang="zh-TW">
              <a:latin typeface="Times New Roman" panose="02020603050405020304" pitchFamily="18" charset="0"/>
            </a:endParaRPr>
          </a:p>
        </p:txBody>
      </p:sp>
      <p:sp>
        <p:nvSpPr>
          <p:cNvPr id="81926" name="Rectangle 2"/>
          <p:cNvSpPr>
            <a:spLocks noGrp="1" noRot="1" noChangeAspect="1" noChangeArrowheads="1" noTextEdit="1"/>
          </p:cNvSpPr>
          <p:nvPr>
            <p:ph type="sldImg"/>
          </p:nvPr>
        </p:nvSpPr>
        <p:spPr>
          <a:ln/>
        </p:spPr>
      </p:sp>
      <p:sp>
        <p:nvSpPr>
          <p:cNvPr id="819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1172877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829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070DA62-CB57-43F3-88AB-1D3DD2ED8989}"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829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829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E56B875-7953-4601-A60E-013FE4485991}" type="slidenum">
              <a:rPr lang="en-US" altLang="zh-TW">
                <a:latin typeface="Times New Roman" panose="02020603050405020304" pitchFamily="18" charset="0"/>
              </a:rPr>
              <a:pPr/>
              <a:t>15</a:t>
            </a:fld>
            <a:endParaRPr lang="en-US" altLang="zh-TW">
              <a:latin typeface="Times New Roman" panose="02020603050405020304" pitchFamily="18" charset="0"/>
            </a:endParaRPr>
          </a:p>
        </p:txBody>
      </p:sp>
      <p:sp>
        <p:nvSpPr>
          <p:cNvPr id="82950" name="Rectangle 2"/>
          <p:cNvSpPr>
            <a:spLocks noGrp="1" noRot="1" noChangeAspect="1" noChangeArrowheads="1" noTextEdit="1"/>
          </p:cNvSpPr>
          <p:nvPr>
            <p:ph type="sldImg"/>
          </p:nvPr>
        </p:nvSpPr>
        <p:spPr>
          <a:ln/>
        </p:spPr>
      </p:sp>
      <p:sp>
        <p:nvSpPr>
          <p:cNvPr id="829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3892990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829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070DA62-CB57-43F3-88AB-1D3DD2ED8989}"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829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829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E56B875-7953-4601-A60E-013FE4485991}" type="slidenum">
              <a:rPr lang="en-US" altLang="zh-TW">
                <a:latin typeface="Times New Roman" panose="02020603050405020304" pitchFamily="18" charset="0"/>
              </a:rPr>
              <a:pPr/>
              <a:t>16</a:t>
            </a:fld>
            <a:endParaRPr lang="en-US" altLang="zh-TW">
              <a:latin typeface="Times New Roman" panose="02020603050405020304" pitchFamily="18" charset="0"/>
            </a:endParaRPr>
          </a:p>
        </p:txBody>
      </p:sp>
      <p:sp>
        <p:nvSpPr>
          <p:cNvPr id="82950" name="Rectangle 2"/>
          <p:cNvSpPr>
            <a:spLocks noGrp="1" noRot="1" noChangeAspect="1" noChangeArrowheads="1" noTextEdit="1"/>
          </p:cNvSpPr>
          <p:nvPr>
            <p:ph type="sldImg"/>
          </p:nvPr>
        </p:nvSpPr>
        <p:spPr>
          <a:ln/>
        </p:spPr>
      </p:sp>
      <p:sp>
        <p:nvSpPr>
          <p:cNvPr id="829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425840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839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6D4053E-F0E4-416A-BEAA-8B8CE25908FA}"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839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839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0315515-5F22-4B99-9483-6584C925F94A}" type="slidenum">
              <a:rPr lang="en-US" altLang="zh-TW">
                <a:latin typeface="Times New Roman" panose="02020603050405020304" pitchFamily="18" charset="0"/>
              </a:rPr>
              <a:pPr/>
              <a:t>17</a:t>
            </a:fld>
            <a:endParaRPr lang="en-US" altLang="zh-TW">
              <a:latin typeface="Times New Roman" panose="02020603050405020304" pitchFamily="18" charset="0"/>
            </a:endParaRPr>
          </a:p>
        </p:txBody>
      </p:sp>
      <p:sp>
        <p:nvSpPr>
          <p:cNvPr id="83974" name="Rectangle 2"/>
          <p:cNvSpPr>
            <a:spLocks noGrp="1" noRot="1" noChangeAspect="1" noChangeArrowheads="1" noTextEdit="1"/>
          </p:cNvSpPr>
          <p:nvPr>
            <p:ph type="sldImg"/>
          </p:nvPr>
        </p:nvSpPr>
        <p:spPr>
          <a:ln/>
        </p:spPr>
      </p:sp>
      <p:sp>
        <p:nvSpPr>
          <p:cNvPr id="839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TW" dirty="0" smtClean="0"/>
              <a:t>Computer A: half the</a:t>
            </a:r>
            <a:r>
              <a:rPr lang="en-AU" altLang="zh-TW" baseline="0" dirty="0" smtClean="0"/>
              <a:t> combinational logic part of the </a:t>
            </a:r>
            <a:r>
              <a:rPr lang="en-AU" altLang="zh-TW" baseline="0" dirty="0" err="1" smtClean="0"/>
              <a:t>datapath</a:t>
            </a:r>
            <a:r>
              <a:rPr lang="en-AU" altLang="zh-TW" baseline="0" dirty="0" smtClean="0"/>
              <a:t> </a:t>
            </a:r>
            <a:r>
              <a:rPr lang="en-AU" altLang="zh-TW" baseline="0" dirty="0" smtClean="0">
                <a:sym typeface="Wingdings" panose="05000000000000000000" pitchFamily="2" charset="2"/>
              </a:rPr>
              <a:t> half clock cycle, but increase cycle counts</a:t>
            </a:r>
            <a:endParaRPr lang="en-AU" altLang="zh-TW" dirty="0" smtClean="0"/>
          </a:p>
        </p:txBody>
      </p:sp>
    </p:spTree>
    <p:extLst>
      <p:ext uri="{BB962C8B-B14F-4D97-AF65-F5344CB8AC3E}">
        <p14:creationId xmlns:p14="http://schemas.microsoft.com/office/powerpoint/2010/main" val="2375382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849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C899924-861C-41C2-9B45-D136F3301269}"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849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849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E7EC016-5FF1-4685-877C-10DDB2CB4B62}" type="slidenum">
              <a:rPr lang="en-US" altLang="zh-TW">
                <a:latin typeface="Times New Roman" panose="02020603050405020304" pitchFamily="18" charset="0"/>
              </a:rPr>
              <a:pPr/>
              <a:t>18</a:t>
            </a:fld>
            <a:endParaRPr lang="en-US" altLang="zh-TW">
              <a:latin typeface="Times New Roman" panose="02020603050405020304" pitchFamily="18" charset="0"/>
            </a:endParaRPr>
          </a:p>
        </p:txBody>
      </p:sp>
      <p:sp>
        <p:nvSpPr>
          <p:cNvPr id="84998" name="Rectangle 2"/>
          <p:cNvSpPr>
            <a:spLocks noGrp="1" noRot="1" noChangeAspect="1" noChangeArrowheads="1" noTextEdit="1"/>
          </p:cNvSpPr>
          <p:nvPr>
            <p:ph type="sldImg"/>
          </p:nvPr>
        </p:nvSpPr>
        <p:spPr>
          <a:ln/>
        </p:spPr>
      </p:sp>
      <p:sp>
        <p:nvSpPr>
          <p:cNvPr id="849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3630785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860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88D3BB5-0271-4833-9694-D97B197134E4}"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860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860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4227A2B-1B07-4B6D-9E1A-8904B8D03297}" type="slidenum">
              <a:rPr lang="en-US" altLang="zh-TW">
                <a:latin typeface="Times New Roman" panose="02020603050405020304" pitchFamily="18" charset="0"/>
              </a:rPr>
              <a:pPr/>
              <a:t>19</a:t>
            </a:fld>
            <a:endParaRPr lang="en-US" altLang="zh-TW">
              <a:latin typeface="Times New Roman" panose="02020603050405020304" pitchFamily="18" charset="0"/>
            </a:endParaRPr>
          </a:p>
        </p:txBody>
      </p:sp>
      <p:sp>
        <p:nvSpPr>
          <p:cNvPr id="86022" name="Rectangle 2"/>
          <p:cNvSpPr>
            <a:spLocks noGrp="1" noRot="1" noChangeAspect="1" noChangeArrowheads="1" noTextEdit="1"/>
          </p:cNvSpPr>
          <p:nvPr>
            <p:ph type="sldImg"/>
          </p:nvPr>
        </p:nvSpPr>
        <p:spPr>
          <a:ln/>
        </p:spPr>
      </p:sp>
      <p:sp>
        <p:nvSpPr>
          <p:cNvPr id="860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TW" dirty="0" smtClean="0"/>
              <a:t>Sequence 2: more instructions</a:t>
            </a:r>
            <a:r>
              <a:rPr lang="en-AU" altLang="zh-TW" baseline="0" dirty="0" smtClean="0"/>
              <a:t> but run faster, because use more faster instructions</a:t>
            </a:r>
            <a:endParaRPr lang="en-AU" altLang="zh-TW" dirty="0" smtClean="0"/>
          </a:p>
        </p:txBody>
      </p:sp>
    </p:spTree>
    <p:extLst>
      <p:ext uri="{BB962C8B-B14F-4D97-AF65-F5344CB8AC3E}">
        <p14:creationId xmlns:p14="http://schemas.microsoft.com/office/powerpoint/2010/main" val="1060092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870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A38D4DB-FD4A-4E21-8A47-13ED1D2B651B}"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870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870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5F39A73-B704-49AC-9500-0FB72DF22DBD}" type="slidenum">
              <a:rPr lang="en-US" altLang="zh-TW">
                <a:latin typeface="Times New Roman" panose="02020603050405020304" pitchFamily="18" charset="0"/>
              </a:rPr>
              <a:pPr/>
              <a:t>20</a:t>
            </a:fld>
            <a:endParaRPr lang="en-US" altLang="zh-TW">
              <a:latin typeface="Times New Roman" panose="02020603050405020304" pitchFamily="18" charset="0"/>
            </a:endParaRPr>
          </a:p>
        </p:txBody>
      </p:sp>
      <p:sp>
        <p:nvSpPr>
          <p:cNvPr id="87046" name="Rectangle 2"/>
          <p:cNvSpPr>
            <a:spLocks noGrp="1" noRot="1" noChangeAspect="1" noChangeArrowheads="1" noTextEdit="1"/>
          </p:cNvSpPr>
          <p:nvPr>
            <p:ph type="sldImg"/>
          </p:nvPr>
        </p:nvSpPr>
        <p:spPr>
          <a:ln/>
        </p:spPr>
      </p:sp>
      <p:sp>
        <p:nvSpPr>
          <p:cNvPr id="870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dirty="0" smtClean="0"/>
          </a:p>
        </p:txBody>
      </p:sp>
    </p:spTree>
    <p:extLst>
      <p:ext uri="{BB962C8B-B14F-4D97-AF65-F5344CB8AC3E}">
        <p14:creationId xmlns:p14="http://schemas.microsoft.com/office/powerpoint/2010/main" val="4163455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870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A38D4DB-FD4A-4E21-8A47-13ED1D2B651B}"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870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870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5F39A73-B704-49AC-9500-0FB72DF22DBD}" type="slidenum">
              <a:rPr lang="en-US" altLang="zh-TW">
                <a:latin typeface="Times New Roman" panose="02020603050405020304" pitchFamily="18" charset="0"/>
              </a:rPr>
              <a:pPr/>
              <a:t>21</a:t>
            </a:fld>
            <a:endParaRPr lang="en-US" altLang="zh-TW">
              <a:latin typeface="Times New Roman" panose="02020603050405020304" pitchFamily="18" charset="0"/>
            </a:endParaRPr>
          </a:p>
        </p:txBody>
      </p:sp>
      <p:sp>
        <p:nvSpPr>
          <p:cNvPr id="87046" name="Rectangle 2"/>
          <p:cNvSpPr>
            <a:spLocks noGrp="1" noRot="1" noChangeAspect="1" noChangeArrowheads="1" noTextEdit="1"/>
          </p:cNvSpPr>
          <p:nvPr>
            <p:ph type="sldImg"/>
          </p:nvPr>
        </p:nvSpPr>
        <p:spPr>
          <a:ln/>
        </p:spPr>
      </p:sp>
      <p:sp>
        <p:nvSpPr>
          <p:cNvPr id="870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Algorithm: (Instruction count, possibly CPI)</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algorithm determines the number of source program instructions executed and hence the number of processor instructions executed. The algorithm may also affect the CPI, by favoring slower or faster instructions. For example, if the algorithm uses more divides, it will tend to have a higher CPI.</a:t>
            </a:r>
          </a:p>
          <a:p>
            <a:endPar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endParaRP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Programming language: (Instruction count, CPI)</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programming language certainly affects the instruction count, since statements in the language are translated to processor instructions, which determine instruction count. The language may also affect the CPI because of its features; for example, a language with heavy support for data abstraction (e.g., Java) will require indirect calls, which will use higher CPI instructions.</a:t>
            </a:r>
          </a:p>
          <a:p>
            <a:endPar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endParaRP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Compiler: (Instruction count, CPI)</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efficiency of the compiler affects both the instruction count and average cycles per instruction, since the compiler determines the translation of the source language instructions into computer instructions. The compiler’s role can be very complex and affect the CPI in complex ways.</a:t>
            </a:r>
          </a:p>
          <a:p>
            <a:endPar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endParaRP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Instruction set architecture: (Instruction count, clock rate, CPI)</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instruction set architecture affects all three aspects of CPU performance, since it affects the instructions needed for a function, the cost in cycles of each instruction, and the overall clock rate of the processor. </a:t>
            </a:r>
            <a:endParaRPr lang="en-AU" altLang="zh-TW" dirty="0" smtClean="0"/>
          </a:p>
        </p:txBody>
      </p:sp>
    </p:spTree>
    <p:extLst>
      <p:ext uri="{BB962C8B-B14F-4D97-AF65-F5344CB8AC3E}">
        <p14:creationId xmlns:p14="http://schemas.microsoft.com/office/powerpoint/2010/main" val="358339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a:t>
            </a:fld>
            <a:endParaRPr lang="zh-TW" altLang="zh-TW"/>
          </a:p>
        </p:txBody>
      </p:sp>
    </p:spTree>
    <p:extLst>
      <p:ext uri="{BB962C8B-B14F-4D97-AF65-F5344CB8AC3E}">
        <p14:creationId xmlns:p14="http://schemas.microsoft.com/office/powerpoint/2010/main" val="2141561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22</a:t>
            </a:fld>
            <a:endParaRPr lang="zh-TW" altLang="zh-TW"/>
          </a:p>
        </p:txBody>
      </p:sp>
    </p:spTree>
    <p:extLst>
      <p:ext uri="{BB962C8B-B14F-4D97-AF65-F5344CB8AC3E}">
        <p14:creationId xmlns:p14="http://schemas.microsoft.com/office/powerpoint/2010/main" val="3624679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idx="4294967295"/>
          </p:nvPr>
        </p:nvSpPr>
        <p:spPr bwMode="auto">
          <a:xfrm>
            <a:off x="0" y="0"/>
            <a:ext cx="4294188" cy="338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ea typeface="新細明體" panose="02020500000000000000" pitchFamily="18" charset="-120"/>
              </a:defRPr>
            </a:lvl1pPr>
            <a:lvl2pPr marL="741363" indent="-284163" defTabSz="965200">
              <a:defRPr sz="2400">
                <a:solidFill>
                  <a:schemeClr val="tx1"/>
                </a:solidFill>
                <a:latin typeface="Times New Roman" panose="02020603050405020304" pitchFamily="18" charset="0"/>
                <a:ea typeface="新細明體" panose="02020500000000000000" pitchFamily="18" charset="-120"/>
              </a:defRPr>
            </a:lvl2pPr>
            <a:lvl3pPr marL="1141413" indent="-227013" defTabSz="965200">
              <a:defRPr sz="2400">
                <a:solidFill>
                  <a:schemeClr val="tx1"/>
                </a:solidFill>
                <a:latin typeface="Times New Roman" panose="02020603050405020304" pitchFamily="18" charset="0"/>
                <a:ea typeface="新細明體" panose="02020500000000000000" pitchFamily="18" charset="-120"/>
              </a:defRPr>
            </a:lvl3pPr>
            <a:lvl4pPr marL="1598613" indent="-227013" defTabSz="965200">
              <a:defRPr sz="2400">
                <a:solidFill>
                  <a:schemeClr val="tx1"/>
                </a:solidFill>
                <a:latin typeface="Times New Roman" panose="02020603050405020304" pitchFamily="18" charset="0"/>
                <a:ea typeface="新細明體" panose="02020500000000000000" pitchFamily="18" charset="-120"/>
              </a:defRPr>
            </a:lvl4pPr>
            <a:lvl5pPr marL="2055813" indent="-227013" defTabSz="965200">
              <a:defRPr sz="2400">
                <a:solidFill>
                  <a:schemeClr val="tx1"/>
                </a:solidFill>
                <a:latin typeface="Times New Roman" panose="02020603050405020304" pitchFamily="18" charset="0"/>
                <a:ea typeface="新細明體" panose="02020500000000000000" pitchFamily="18" charset="-120"/>
              </a:defRPr>
            </a:lvl5pPr>
            <a:lvl6pPr marL="25130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02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74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46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en-US"/>
              <a:t>Morgan Kaufmann Publishers</a:t>
            </a:r>
          </a:p>
        </p:txBody>
      </p:sp>
      <p:sp>
        <p:nvSpPr>
          <p:cNvPr id="145411" name="Rectangle 3"/>
          <p:cNvSpPr>
            <a:spLocks noGrp="1" noChangeArrowheads="1"/>
          </p:cNvSpPr>
          <p:nvPr>
            <p:ph type="dt" sz="quarter" idx="4294967295"/>
          </p:nvPr>
        </p:nvSpPr>
        <p:spPr bwMode="auto">
          <a:xfrm>
            <a:off x="5613400" y="0"/>
            <a:ext cx="4295775" cy="338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ea typeface="新細明體" panose="02020500000000000000" pitchFamily="18" charset="-120"/>
              </a:defRPr>
            </a:lvl1pPr>
            <a:lvl2pPr marL="741363" indent="-284163" defTabSz="965200">
              <a:defRPr sz="2400">
                <a:solidFill>
                  <a:schemeClr val="tx1"/>
                </a:solidFill>
                <a:latin typeface="Times New Roman" panose="02020603050405020304" pitchFamily="18" charset="0"/>
                <a:ea typeface="新細明體" panose="02020500000000000000" pitchFamily="18" charset="-120"/>
              </a:defRPr>
            </a:lvl2pPr>
            <a:lvl3pPr marL="1141413" indent="-227013" defTabSz="965200">
              <a:defRPr sz="2400">
                <a:solidFill>
                  <a:schemeClr val="tx1"/>
                </a:solidFill>
                <a:latin typeface="Times New Roman" panose="02020603050405020304" pitchFamily="18" charset="0"/>
                <a:ea typeface="新細明體" panose="02020500000000000000" pitchFamily="18" charset="-120"/>
              </a:defRPr>
            </a:lvl3pPr>
            <a:lvl4pPr marL="1598613" indent="-227013" defTabSz="965200">
              <a:defRPr sz="2400">
                <a:solidFill>
                  <a:schemeClr val="tx1"/>
                </a:solidFill>
                <a:latin typeface="Times New Roman" panose="02020603050405020304" pitchFamily="18" charset="0"/>
                <a:ea typeface="新細明體" panose="02020500000000000000" pitchFamily="18" charset="-120"/>
              </a:defRPr>
            </a:lvl4pPr>
            <a:lvl5pPr marL="2055813" indent="-227013" defTabSz="965200">
              <a:defRPr sz="2400">
                <a:solidFill>
                  <a:schemeClr val="tx1"/>
                </a:solidFill>
                <a:latin typeface="Times New Roman" panose="02020603050405020304" pitchFamily="18" charset="0"/>
                <a:ea typeface="新細明體" panose="02020500000000000000" pitchFamily="18" charset="-120"/>
              </a:defRPr>
            </a:lvl5pPr>
            <a:lvl6pPr marL="25130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02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74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46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DA856CB2-78E5-4FA3-A030-FEDC4CD43DC1}" type="datetime4">
              <a:rPr lang="en-US" altLang="en-US"/>
              <a:pPr/>
              <a:t>February 21, 2019</a:t>
            </a:fld>
            <a:endParaRPr lang="en-US" altLang="en-US"/>
          </a:p>
        </p:txBody>
      </p:sp>
      <p:sp>
        <p:nvSpPr>
          <p:cNvPr id="145412" name="Rectangle 6"/>
          <p:cNvSpPr>
            <a:spLocks noGrp="1" noChangeArrowheads="1"/>
          </p:cNvSpPr>
          <p:nvPr>
            <p:ph type="ftr" sz="quarter" idx="4294967295"/>
          </p:nvPr>
        </p:nvSpPr>
        <p:spPr bwMode="auto">
          <a:xfrm>
            <a:off x="0" y="6442075"/>
            <a:ext cx="4294188" cy="338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ea typeface="新細明體" panose="02020500000000000000" pitchFamily="18" charset="-120"/>
              </a:defRPr>
            </a:lvl1pPr>
            <a:lvl2pPr marL="741363" indent="-284163" defTabSz="965200">
              <a:defRPr sz="2400">
                <a:solidFill>
                  <a:schemeClr val="tx1"/>
                </a:solidFill>
                <a:latin typeface="Times New Roman" panose="02020603050405020304" pitchFamily="18" charset="0"/>
                <a:ea typeface="新細明體" panose="02020500000000000000" pitchFamily="18" charset="-120"/>
              </a:defRPr>
            </a:lvl2pPr>
            <a:lvl3pPr marL="1141413" indent="-227013" defTabSz="965200">
              <a:defRPr sz="2400">
                <a:solidFill>
                  <a:schemeClr val="tx1"/>
                </a:solidFill>
                <a:latin typeface="Times New Roman" panose="02020603050405020304" pitchFamily="18" charset="0"/>
                <a:ea typeface="新細明體" panose="02020500000000000000" pitchFamily="18" charset="-120"/>
              </a:defRPr>
            </a:lvl3pPr>
            <a:lvl4pPr marL="1598613" indent="-227013" defTabSz="965200">
              <a:defRPr sz="2400">
                <a:solidFill>
                  <a:schemeClr val="tx1"/>
                </a:solidFill>
                <a:latin typeface="Times New Roman" panose="02020603050405020304" pitchFamily="18" charset="0"/>
                <a:ea typeface="新細明體" panose="02020500000000000000" pitchFamily="18" charset="-120"/>
              </a:defRPr>
            </a:lvl4pPr>
            <a:lvl5pPr marL="2055813" indent="-227013" defTabSz="965200">
              <a:defRPr sz="2400">
                <a:solidFill>
                  <a:schemeClr val="tx1"/>
                </a:solidFill>
                <a:latin typeface="Times New Roman" panose="02020603050405020304" pitchFamily="18" charset="0"/>
                <a:ea typeface="新細明體" panose="02020500000000000000" pitchFamily="18" charset="-120"/>
              </a:defRPr>
            </a:lvl5pPr>
            <a:lvl6pPr marL="25130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02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74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46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en-US"/>
              <a:t>Chapter 1 — Computer Abstractions and Technology</a:t>
            </a:r>
          </a:p>
        </p:txBody>
      </p:sp>
      <p:sp>
        <p:nvSpPr>
          <p:cNvPr id="145413" name="Rectangle 7"/>
          <p:cNvSpPr>
            <a:spLocks noGrp="1" noChangeArrowheads="1"/>
          </p:cNvSpPr>
          <p:nvPr>
            <p:ph type="sldNum" sz="quarter" idx="4294967295"/>
          </p:nvPr>
        </p:nvSpPr>
        <p:spPr bwMode="auto">
          <a:xfrm>
            <a:off x="5613400" y="6442075"/>
            <a:ext cx="4295775" cy="338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ea typeface="新細明體" panose="02020500000000000000" pitchFamily="18" charset="-120"/>
              </a:defRPr>
            </a:lvl1pPr>
            <a:lvl2pPr marL="741363" indent="-284163" defTabSz="965200">
              <a:defRPr sz="2400">
                <a:solidFill>
                  <a:schemeClr val="tx1"/>
                </a:solidFill>
                <a:latin typeface="Times New Roman" panose="02020603050405020304" pitchFamily="18" charset="0"/>
                <a:ea typeface="新細明體" panose="02020500000000000000" pitchFamily="18" charset="-120"/>
              </a:defRPr>
            </a:lvl2pPr>
            <a:lvl3pPr marL="1141413" indent="-227013" defTabSz="965200">
              <a:defRPr sz="2400">
                <a:solidFill>
                  <a:schemeClr val="tx1"/>
                </a:solidFill>
                <a:latin typeface="Times New Roman" panose="02020603050405020304" pitchFamily="18" charset="0"/>
                <a:ea typeface="新細明體" panose="02020500000000000000" pitchFamily="18" charset="-120"/>
              </a:defRPr>
            </a:lvl3pPr>
            <a:lvl4pPr marL="1598613" indent="-227013" defTabSz="965200">
              <a:defRPr sz="2400">
                <a:solidFill>
                  <a:schemeClr val="tx1"/>
                </a:solidFill>
                <a:latin typeface="Times New Roman" panose="02020603050405020304" pitchFamily="18" charset="0"/>
                <a:ea typeface="新細明體" panose="02020500000000000000" pitchFamily="18" charset="-120"/>
              </a:defRPr>
            </a:lvl4pPr>
            <a:lvl5pPr marL="2055813" indent="-227013" defTabSz="965200">
              <a:defRPr sz="2400">
                <a:solidFill>
                  <a:schemeClr val="tx1"/>
                </a:solidFill>
                <a:latin typeface="Times New Roman" panose="02020603050405020304" pitchFamily="18" charset="0"/>
                <a:ea typeface="新細明體" panose="02020500000000000000" pitchFamily="18" charset="-120"/>
              </a:defRPr>
            </a:lvl5pPr>
            <a:lvl6pPr marL="25130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02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74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46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A6D91E3A-17B8-4FB3-943A-EB7ACDEE0AB8}" type="slidenum">
              <a:rPr lang="en-US" altLang="en-US"/>
              <a:pPr/>
              <a:t>23</a:t>
            </a:fld>
            <a:endParaRPr lang="en-US" altLang="en-US"/>
          </a:p>
        </p:txBody>
      </p:sp>
      <p:sp>
        <p:nvSpPr>
          <p:cNvPr id="145414" name="Rectangle 2"/>
          <p:cNvSpPr>
            <a:spLocks noGrp="1" noRot="1" noChangeAspect="1" noChangeArrowheads="1" noTextEdit="1"/>
          </p:cNvSpPr>
          <p:nvPr>
            <p:ph type="sldImg"/>
          </p:nvPr>
        </p:nvSpPr>
        <p:spPr>
          <a:xfrm>
            <a:off x="3268663" y="514350"/>
            <a:ext cx="3375025" cy="2532063"/>
          </a:xfrm>
          <a:ln/>
        </p:spPr>
      </p:sp>
      <p:sp>
        <p:nvSpPr>
          <p:cNvPr id="1454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p>
        </p:txBody>
      </p:sp>
    </p:spTree>
    <p:extLst>
      <p:ext uri="{BB962C8B-B14F-4D97-AF65-F5344CB8AC3E}">
        <p14:creationId xmlns:p14="http://schemas.microsoft.com/office/powerpoint/2010/main" val="2928977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idx="4294967295"/>
          </p:nvPr>
        </p:nvSpPr>
        <p:spPr bwMode="auto">
          <a:xfrm>
            <a:off x="0" y="0"/>
            <a:ext cx="4294188" cy="338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ea typeface="新細明體" panose="02020500000000000000" pitchFamily="18" charset="-120"/>
              </a:defRPr>
            </a:lvl1pPr>
            <a:lvl2pPr marL="741363" indent="-284163" defTabSz="965200">
              <a:defRPr sz="2400">
                <a:solidFill>
                  <a:schemeClr val="tx1"/>
                </a:solidFill>
                <a:latin typeface="Times New Roman" panose="02020603050405020304" pitchFamily="18" charset="0"/>
                <a:ea typeface="新細明體" panose="02020500000000000000" pitchFamily="18" charset="-120"/>
              </a:defRPr>
            </a:lvl2pPr>
            <a:lvl3pPr marL="1141413" indent="-227013" defTabSz="965200">
              <a:defRPr sz="2400">
                <a:solidFill>
                  <a:schemeClr val="tx1"/>
                </a:solidFill>
                <a:latin typeface="Times New Roman" panose="02020603050405020304" pitchFamily="18" charset="0"/>
                <a:ea typeface="新細明體" panose="02020500000000000000" pitchFamily="18" charset="-120"/>
              </a:defRPr>
            </a:lvl3pPr>
            <a:lvl4pPr marL="1598613" indent="-227013" defTabSz="965200">
              <a:defRPr sz="2400">
                <a:solidFill>
                  <a:schemeClr val="tx1"/>
                </a:solidFill>
                <a:latin typeface="Times New Roman" panose="02020603050405020304" pitchFamily="18" charset="0"/>
                <a:ea typeface="新細明體" panose="02020500000000000000" pitchFamily="18" charset="-120"/>
              </a:defRPr>
            </a:lvl4pPr>
            <a:lvl5pPr marL="2055813" indent="-227013" defTabSz="965200">
              <a:defRPr sz="2400">
                <a:solidFill>
                  <a:schemeClr val="tx1"/>
                </a:solidFill>
                <a:latin typeface="Times New Roman" panose="02020603050405020304" pitchFamily="18" charset="0"/>
                <a:ea typeface="新細明體" panose="02020500000000000000" pitchFamily="18" charset="-120"/>
              </a:defRPr>
            </a:lvl5pPr>
            <a:lvl6pPr marL="25130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02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74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46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en-US"/>
              <a:t>Morgan Kaufmann Publishers</a:t>
            </a:r>
          </a:p>
        </p:txBody>
      </p:sp>
      <p:sp>
        <p:nvSpPr>
          <p:cNvPr id="145411" name="Rectangle 3"/>
          <p:cNvSpPr>
            <a:spLocks noGrp="1" noChangeArrowheads="1"/>
          </p:cNvSpPr>
          <p:nvPr>
            <p:ph type="dt" sz="quarter" idx="4294967295"/>
          </p:nvPr>
        </p:nvSpPr>
        <p:spPr bwMode="auto">
          <a:xfrm>
            <a:off x="5613400" y="0"/>
            <a:ext cx="4295775" cy="338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ea typeface="新細明體" panose="02020500000000000000" pitchFamily="18" charset="-120"/>
              </a:defRPr>
            </a:lvl1pPr>
            <a:lvl2pPr marL="741363" indent="-284163" defTabSz="965200">
              <a:defRPr sz="2400">
                <a:solidFill>
                  <a:schemeClr val="tx1"/>
                </a:solidFill>
                <a:latin typeface="Times New Roman" panose="02020603050405020304" pitchFamily="18" charset="0"/>
                <a:ea typeface="新細明體" panose="02020500000000000000" pitchFamily="18" charset="-120"/>
              </a:defRPr>
            </a:lvl2pPr>
            <a:lvl3pPr marL="1141413" indent="-227013" defTabSz="965200">
              <a:defRPr sz="2400">
                <a:solidFill>
                  <a:schemeClr val="tx1"/>
                </a:solidFill>
                <a:latin typeface="Times New Roman" panose="02020603050405020304" pitchFamily="18" charset="0"/>
                <a:ea typeface="新細明體" panose="02020500000000000000" pitchFamily="18" charset="-120"/>
              </a:defRPr>
            </a:lvl3pPr>
            <a:lvl4pPr marL="1598613" indent="-227013" defTabSz="965200">
              <a:defRPr sz="2400">
                <a:solidFill>
                  <a:schemeClr val="tx1"/>
                </a:solidFill>
                <a:latin typeface="Times New Roman" panose="02020603050405020304" pitchFamily="18" charset="0"/>
                <a:ea typeface="新細明體" panose="02020500000000000000" pitchFamily="18" charset="-120"/>
              </a:defRPr>
            </a:lvl4pPr>
            <a:lvl5pPr marL="2055813" indent="-227013" defTabSz="965200">
              <a:defRPr sz="2400">
                <a:solidFill>
                  <a:schemeClr val="tx1"/>
                </a:solidFill>
                <a:latin typeface="Times New Roman" panose="02020603050405020304" pitchFamily="18" charset="0"/>
                <a:ea typeface="新細明體" panose="02020500000000000000" pitchFamily="18" charset="-120"/>
              </a:defRPr>
            </a:lvl5pPr>
            <a:lvl6pPr marL="25130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02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74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46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DA856CB2-78E5-4FA3-A030-FEDC4CD43DC1}" type="datetime4">
              <a:rPr lang="en-US" altLang="en-US"/>
              <a:pPr/>
              <a:t>February 21, 2019</a:t>
            </a:fld>
            <a:endParaRPr lang="en-US" altLang="en-US"/>
          </a:p>
        </p:txBody>
      </p:sp>
      <p:sp>
        <p:nvSpPr>
          <p:cNvPr id="145412" name="Rectangle 6"/>
          <p:cNvSpPr>
            <a:spLocks noGrp="1" noChangeArrowheads="1"/>
          </p:cNvSpPr>
          <p:nvPr>
            <p:ph type="ftr" sz="quarter" idx="4294967295"/>
          </p:nvPr>
        </p:nvSpPr>
        <p:spPr bwMode="auto">
          <a:xfrm>
            <a:off x="0" y="6442075"/>
            <a:ext cx="4294188" cy="338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ea typeface="新細明體" panose="02020500000000000000" pitchFamily="18" charset="-120"/>
              </a:defRPr>
            </a:lvl1pPr>
            <a:lvl2pPr marL="741363" indent="-284163" defTabSz="965200">
              <a:defRPr sz="2400">
                <a:solidFill>
                  <a:schemeClr val="tx1"/>
                </a:solidFill>
                <a:latin typeface="Times New Roman" panose="02020603050405020304" pitchFamily="18" charset="0"/>
                <a:ea typeface="新細明體" panose="02020500000000000000" pitchFamily="18" charset="-120"/>
              </a:defRPr>
            </a:lvl2pPr>
            <a:lvl3pPr marL="1141413" indent="-227013" defTabSz="965200">
              <a:defRPr sz="2400">
                <a:solidFill>
                  <a:schemeClr val="tx1"/>
                </a:solidFill>
                <a:latin typeface="Times New Roman" panose="02020603050405020304" pitchFamily="18" charset="0"/>
                <a:ea typeface="新細明體" panose="02020500000000000000" pitchFamily="18" charset="-120"/>
              </a:defRPr>
            </a:lvl3pPr>
            <a:lvl4pPr marL="1598613" indent="-227013" defTabSz="965200">
              <a:defRPr sz="2400">
                <a:solidFill>
                  <a:schemeClr val="tx1"/>
                </a:solidFill>
                <a:latin typeface="Times New Roman" panose="02020603050405020304" pitchFamily="18" charset="0"/>
                <a:ea typeface="新細明體" panose="02020500000000000000" pitchFamily="18" charset="-120"/>
              </a:defRPr>
            </a:lvl4pPr>
            <a:lvl5pPr marL="2055813" indent="-227013" defTabSz="965200">
              <a:defRPr sz="2400">
                <a:solidFill>
                  <a:schemeClr val="tx1"/>
                </a:solidFill>
                <a:latin typeface="Times New Roman" panose="02020603050405020304" pitchFamily="18" charset="0"/>
                <a:ea typeface="新細明體" panose="02020500000000000000" pitchFamily="18" charset="-120"/>
              </a:defRPr>
            </a:lvl5pPr>
            <a:lvl6pPr marL="25130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02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74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46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en-US"/>
              <a:t>Chapter 1 — Computer Abstractions and Technology</a:t>
            </a:r>
          </a:p>
        </p:txBody>
      </p:sp>
      <p:sp>
        <p:nvSpPr>
          <p:cNvPr id="145413" name="Rectangle 7"/>
          <p:cNvSpPr>
            <a:spLocks noGrp="1" noChangeArrowheads="1"/>
          </p:cNvSpPr>
          <p:nvPr>
            <p:ph type="sldNum" sz="quarter" idx="4294967295"/>
          </p:nvPr>
        </p:nvSpPr>
        <p:spPr bwMode="auto">
          <a:xfrm>
            <a:off x="5613400" y="6442075"/>
            <a:ext cx="4295775" cy="338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ea typeface="新細明體" panose="02020500000000000000" pitchFamily="18" charset="-120"/>
              </a:defRPr>
            </a:lvl1pPr>
            <a:lvl2pPr marL="741363" indent="-284163" defTabSz="965200">
              <a:defRPr sz="2400">
                <a:solidFill>
                  <a:schemeClr val="tx1"/>
                </a:solidFill>
                <a:latin typeface="Times New Roman" panose="02020603050405020304" pitchFamily="18" charset="0"/>
                <a:ea typeface="新細明體" panose="02020500000000000000" pitchFamily="18" charset="-120"/>
              </a:defRPr>
            </a:lvl2pPr>
            <a:lvl3pPr marL="1141413" indent="-227013" defTabSz="965200">
              <a:defRPr sz="2400">
                <a:solidFill>
                  <a:schemeClr val="tx1"/>
                </a:solidFill>
                <a:latin typeface="Times New Roman" panose="02020603050405020304" pitchFamily="18" charset="0"/>
                <a:ea typeface="新細明體" panose="02020500000000000000" pitchFamily="18" charset="-120"/>
              </a:defRPr>
            </a:lvl3pPr>
            <a:lvl4pPr marL="1598613" indent="-227013" defTabSz="965200">
              <a:defRPr sz="2400">
                <a:solidFill>
                  <a:schemeClr val="tx1"/>
                </a:solidFill>
                <a:latin typeface="Times New Roman" panose="02020603050405020304" pitchFamily="18" charset="0"/>
                <a:ea typeface="新細明體" panose="02020500000000000000" pitchFamily="18" charset="-120"/>
              </a:defRPr>
            </a:lvl4pPr>
            <a:lvl5pPr marL="2055813" indent="-227013" defTabSz="965200">
              <a:defRPr sz="2400">
                <a:solidFill>
                  <a:schemeClr val="tx1"/>
                </a:solidFill>
                <a:latin typeface="Times New Roman" panose="02020603050405020304" pitchFamily="18" charset="0"/>
                <a:ea typeface="新細明體" panose="02020500000000000000" pitchFamily="18" charset="-120"/>
              </a:defRPr>
            </a:lvl5pPr>
            <a:lvl6pPr marL="25130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02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74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46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A6D91E3A-17B8-4FB3-943A-EB7ACDEE0AB8}" type="slidenum">
              <a:rPr lang="en-US" altLang="en-US"/>
              <a:pPr/>
              <a:t>24</a:t>
            </a:fld>
            <a:endParaRPr lang="en-US" altLang="en-US"/>
          </a:p>
        </p:txBody>
      </p:sp>
      <p:sp>
        <p:nvSpPr>
          <p:cNvPr id="145414" name="Rectangle 2"/>
          <p:cNvSpPr>
            <a:spLocks noGrp="1" noRot="1" noChangeAspect="1" noChangeArrowheads="1" noTextEdit="1"/>
          </p:cNvSpPr>
          <p:nvPr>
            <p:ph type="sldImg"/>
          </p:nvPr>
        </p:nvSpPr>
        <p:spPr>
          <a:xfrm>
            <a:off x="3268663" y="514350"/>
            <a:ext cx="3375025" cy="2532063"/>
          </a:xfrm>
          <a:ln/>
        </p:spPr>
      </p:sp>
      <p:sp>
        <p:nvSpPr>
          <p:cNvPr id="1454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Frequency switched is a function of the clock rate. The capacitive load per transistor is a function of both the number of transistors connected to an output (called the </a:t>
            </a:r>
            <a:r>
              <a:rPr kumimoji="1" lang="en-US" altLang="zh-TW" sz="1200" b="0" i="1" u="none" strike="noStrike" kern="1200" baseline="0" dirty="0" err="1" smtClean="0">
                <a:solidFill>
                  <a:schemeClr val="tx1"/>
                </a:solidFill>
                <a:latin typeface="Times New Roman" panose="02020603050405020304" pitchFamily="18" charset="0"/>
                <a:ea typeface="新細明體" panose="02020500000000000000" pitchFamily="18" charset="-120"/>
                <a:cs typeface="+mn-cs"/>
              </a:rPr>
              <a:t>fanout</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and the technology, which determines the capacitance of both wires and transistors.</a:t>
            </a:r>
          </a:p>
          <a:p>
            <a:endParaRPr kumimoji="1" lang="en-US" altLang="en-US"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endParaRPr>
          </a:p>
          <a:p>
            <a:r>
              <a:rPr kumimoji="1" lang="en-US" altLang="en-US"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Equation without ½: gives</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the energy of a pulse during the logic transition of 0 → 1 → 0 or 1 → 0 → 1. The energy of a single transition is then half of it.</a:t>
            </a:r>
            <a:endParaRPr lang="en-AU" altLang="en-US" dirty="0" smtClean="0"/>
          </a:p>
        </p:txBody>
      </p:sp>
    </p:spTree>
    <p:extLst>
      <p:ext uri="{BB962C8B-B14F-4D97-AF65-F5344CB8AC3E}">
        <p14:creationId xmlns:p14="http://schemas.microsoft.com/office/powerpoint/2010/main" val="1493053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890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6B05B39-A188-4336-BFA1-8E32F8627667}"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890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890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7DC3598-AD14-42A7-BF6E-DFD3E3B0308D}" type="slidenum">
              <a:rPr lang="en-US" altLang="zh-TW">
                <a:latin typeface="Times New Roman" panose="02020603050405020304" pitchFamily="18" charset="0"/>
              </a:rPr>
              <a:pPr/>
              <a:t>25</a:t>
            </a:fld>
            <a:endParaRPr lang="en-US" altLang="zh-TW">
              <a:latin typeface="Times New Roman" panose="02020603050405020304" pitchFamily="18" charset="0"/>
            </a:endParaRPr>
          </a:p>
        </p:txBody>
      </p:sp>
      <p:sp>
        <p:nvSpPr>
          <p:cNvPr id="89094" name="Rectangle 2"/>
          <p:cNvSpPr>
            <a:spLocks noGrp="1" noRot="1" noChangeAspect="1" noChangeArrowheads="1" noTextEdit="1"/>
          </p:cNvSpPr>
          <p:nvPr>
            <p:ph type="sldImg"/>
          </p:nvPr>
        </p:nvSpPr>
        <p:spPr>
          <a:ln/>
        </p:spPr>
      </p:sp>
      <p:sp>
        <p:nvSpPr>
          <p:cNvPr id="890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dirty="0" smtClean="0"/>
          </a:p>
        </p:txBody>
      </p:sp>
    </p:spTree>
    <p:extLst>
      <p:ext uri="{BB962C8B-B14F-4D97-AF65-F5344CB8AC3E}">
        <p14:creationId xmlns:p14="http://schemas.microsoft.com/office/powerpoint/2010/main" val="2873233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26</a:t>
            </a:fld>
            <a:endParaRPr lang="zh-TW" altLang="zh-TW"/>
          </a:p>
        </p:txBody>
      </p:sp>
    </p:spTree>
    <p:extLst>
      <p:ext uri="{BB962C8B-B14F-4D97-AF65-F5344CB8AC3E}">
        <p14:creationId xmlns:p14="http://schemas.microsoft.com/office/powerpoint/2010/main" val="4137844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idx="4294967295"/>
          </p:nvPr>
        </p:nvSpPr>
        <p:spPr bwMode="auto">
          <a:xfrm>
            <a:off x="0" y="0"/>
            <a:ext cx="4294188" cy="338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ea typeface="新細明體" panose="02020500000000000000" pitchFamily="18" charset="-120"/>
              </a:defRPr>
            </a:lvl1pPr>
            <a:lvl2pPr marL="741363" indent="-284163" defTabSz="965200">
              <a:defRPr sz="2400">
                <a:solidFill>
                  <a:schemeClr val="tx1"/>
                </a:solidFill>
                <a:latin typeface="Times New Roman" panose="02020603050405020304" pitchFamily="18" charset="0"/>
                <a:ea typeface="新細明體" panose="02020500000000000000" pitchFamily="18" charset="-120"/>
              </a:defRPr>
            </a:lvl2pPr>
            <a:lvl3pPr marL="1141413" indent="-227013" defTabSz="965200">
              <a:defRPr sz="2400">
                <a:solidFill>
                  <a:schemeClr val="tx1"/>
                </a:solidFill>
                <a:latin typeface="Times New Roman" panose="02020603050405020304" pitchFamily="18" charset="0"/>
                <a:ea typeface="新細明體" panose="02020500000000000000" pitchFamily="18" charset="-120"/>
              </a:defRPr>
            </a:lvl3pPr>
            <a:lvl4pPr marL="1598613" indent="-227013" defTabSz="965200">
              <a:defRPr sz="2400">
                <a:solidFill>
                  <a:schemeClr val="tx1"/>
                </a:solidFill>
                <a:latin typeface="Times New Roman" panose="02020603050405020304" pitchFamily="18" charset="0"/>
                <a:ea typeface="新細明體" panose="02020500000000000000" pitchFamily="18" charset="-120"/>
              </a:defRPr>
            </a:lvl4pPr>
            <a:lvl5pPr marL="2055813" indent="-227013" defTabSz="965200">
              <a:defRPr sz="2400">
                <a:solidFill>
                  <a:schemeClr val="tx1"/>
                </a:solidFill>
                <a:latin typeface="Times New Roman" panose="02020603050405020304" pitchFamily="18" charset="0"/>
                <a:ea typeface="新細明體" panose="02020500000000000000" pitchFamily="18" charset="-120"/>
              </a:defRPr>
            </a:lvl5pPr>
            <a:lvl6pPr marL="25130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02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74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46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en-US"/>
              <a:t>Morgan Kaufmann Publishers</a:t>
            </a:r>
          </a:p>
        </p:txBody>
      </p:sp>
      <p:sp>
        <p:nvSpPr>
          <p:cNvPr id="148483" name="Rectangle 3"/>
          <p:cNvSpPr>
            <a:spLocks noGrp="1" noChangeArrowheads="1"/>
          </p:cNvSpPr>
          <p:nvPr>
            <p:ph type="dt" sz="quarter" idx="4294967295"/>
          </p:nvPr>
        </p:nvSpPr>
        <p:spPr bwMode="auto">
          <a:xfrm>
            <a:off x="5613400" y="0"/>
            <a:ext cx="4295775" cy="338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ea typeface="新細明體" panose="02020500000000000000" pitchFamily="18" charset="-120"/>
              </a:defRPr>
            </a:lvl1pPr>
            <a:lvl2pPr marL="741363" indent="-284163" defTabSz="965200">
              <a:defRPr sz="2400">
                <a:solidFill>
                  <a:schemeClr val="tx1"/>
                </a:solidFill>
                <a:latin typeface="Times New Roman" panose="02020603050405020304" pitchFamily="18" charset="0"/>
                <a:ea typeface="新細明體" panose="02020500000000000000" pitchFamily="18" charset="-120"/>
              </a:defRPr>
            </a:lvl2pPr>
            <a:lvl3pPr marL="1141413" indent="-227013" defTabSz="965200">
              <a:defRPr sz="2400">
                <a:solidFill>
                  <a:schemeClr val="tx1"/>
                </a:solidFill>
                <a:latin typeface="Times New Roman" panose="02020603050405020304" pitchFamily="18" charset="0"/>
                <a:ea typeface="新細明體" panose="02020500000000000000" pitchFamily="18" charset="-120"/>
              </a:defRPr>
            </a:lvl3pPr>
            <a:lvl4pPr marL="1598613" indent="-227013" defTabSz="965200">
              <a:defRPr sz="2400">
                <a:solidFill>
                  <a:schemeClr val="tx1"/>
                </a:solidFill>
                <a:latin typeface="Times New Roman" panose="02020603050405020304" pitchFamily="18" charset="0"/>
                <a:ea typeface="新細明體" panose="02020500000000000000" pitchFamily="18" charset="-120"/>
              </a:defRPr>
            </a:lvl4pPr>
            <a:lvl5pPr marL="2055813" indent="-227013" defTabSz="965200">
              <a:defRPr sz="2400">
                <a:solidFill>
                  <a:schemeClr val="tx1"/>
                </a:solidFill>
                <a:latin typeface="Times New Roman" panose="02020603050405020304" pitchFamily="18" charset="0"/>
                <a:ea typeface="新細明體" panose="02020500000000000000" pitchFamily="18" charset="-120"/>
              </a:defRPr>
            </a:lvl5pPr>
            <a:lvl6pPr marL="25130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02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74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46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2F2A9869-26B9-432B-8449-92B538AECAF4}" type="datetime4">
              <a:rPr lang="en-US" altLang="en-US"/>
              <a:pPr/>
              <a:t>February 21, 2019</a:t>
            </a:fld>
            <a:endParaRPr lang="en-US" altLang="en-US"/>
          </a:p>
        </p:txBody>
      </p:sp>
      <p:sp>
        <p:nvSpPr>
          <p:cNvPr id="148484" name="Rectangle 6"/>
          <p:cNvSpPr>
            <a:spLocks noGrp="1" noChangeArrowheads="1"/>
          </p:cNvSpPr>
          <p:nvPr>
            <p:ph type="ftr" sz="quarter" idx="4294967295"/>
          </p:nvPr>
        </p:nvSpPr>
        <p:spPr bwMode="auto">
          <a:xfrm>
            <a:off x="0" y="6442075"/>
            <a:ext cx="4294188" cy="338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ea typeface="新細明體" panose="02020500000000000000" pitchFamily="18" charset="-120"/>
              </a:defRPr>
            </a:lvl1pPr>
            <a:lvl2pPr marL="741363" indent="-284163" defTabSz="965200">
              <a:defRPr sz="2400">
                <a:solidFill>
                  <a:schemeClr val="tx1"/>
                </a:solidFill>
                <a:latin typeface="Times New Roman" panose="02020603050405020304" pitchFamily="18" charset="0"/>
                <a:ea typeface="新細明體" panose="02020500000000000000" pitchFamily="18" charset="-120"/>
              </a:defRPr>
            </a:lvl2pPr>
            <a:lvl3pPr marL="1141413" indent="-227013" defTabSz="965200">
              <a:defRPr sz="2400">
                <a:solidFill>
                  <a:schemeClr val="tx1"/>
                </a:solidFill>
                <a:latin typeface="Times New Roman" panose="02020603050405020304" pitchFamily="18" charset="0"/>
                <a:ea typeface="新細明體" panose="02020500000000000000" pitchFamily="18" charset="-120"/>
              </a:defRPr>
            </a:lvl3pPr>
            <a:lvl4pPr marL="1598613" indent="-227013" defTabSz="965200">
              <a:defRPr sz="2400">
                <a:solidFill>
                  <a:schemeClr val="tx1"/>
                </a:solidFill>
                <a:latin typeface="Times New Roman" panose="02020603050405020304" pitchFamily="18" charset="0"/>
                <a:ea typeface="新細明體" panose="02020500000000000000" pitchFamily="18" charset="-120"/>
              </a:defRPr>
            </a:lvl4pPr>
            <a:lvl5pPr marL="2055813" indent="-227013" defTabSz="965200">
              <a:defRPr sz="2400">
                <a:solidFill>
                  <a:schemeClr val="tx1"/>
                </a:solidFill>
                <a:latin typeface="Times New Roman" panose="02020603050405020304" pitchFamily="18" charset="0"/>
                <a:ea typeface="新細明體" panose="02020500000000000000" pitchFamily="18" charset="-120"/>
              </a:defRPr>
            </a:lvl5pPr>
            <a:lvl6pPr marL="25130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02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74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46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en-US"/>
              <a:t>Chapter 1 — Computer Abstractions and Technology</a:t>
            </a:r>
          </a:p>
        </p:txBody>
      </p:sp>
      <p:sp>
        <p:nvSpPr>
          <p:cNvPr id="148485" name="Rectangle 7"/>
          <p:cNvSpPr>
            <a:spLocks noGrp="1" noChangeArrowheads="1"/>
          </p:cNvSpPr>
          <p:nvPr>
            <p:ph type="sldNum" sz="quarter" idx="4294967295"/>
          </p:nvPr>
        </p:nvSpPr>
        <p:spPr bwMode="auto">
          <a:xfrm>
            <a:off x="5613400" y="6442075"/>
            <a:ext cx="4295775" cy="338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ea typeface="新細明體" panose="02020500000000000000" pitchFamily="18" charset="-120"/>
              </a:defRPr>
            </a:lvl1pPr>
            <a:lvl2pPr marL="741363" indent="-284163" defTabSz="965200">
              <a:defRPr sz="2400">
                <a:solidFill>
                  <a:schemeClr val="tx1"/>
                </a:solidFill>
                <a:latin typeface="Times New Roman" panose="02020603050405020304" pitchFamily="18" charset="0"/>
                <a:ea typeface="新細明體" panose="02020500000000000000" pitchFamily="18" charset="-120"/>
              </a:defRPr>
            </a:lvl2pPr>
            <a:lvl3pPr marL="1141413" indent="-227013" defTabSz="965200">
              <a:defRPr sz="2400">
                <a:solidFill>
                  <a:schemeClr val="tx1"/>
                </a:solidFill>
                <a:latin typeface="Times New Roman" panose="02020603050405020304" pitchFamily="18" charset="0"/>
                <a:ea typeface="新細明體" panose="02020500000000000000" pitchFamily="18" charset="-120"/>
              </a:defRPr>
            </a:lvl3pPr>
            <a:lvl4pPr marL="1598613" indent="-227013" defTabSz="965200">
              <a:defRPr sz="2400">
                <a:solidFill>
                  <a:schemeClr val="tx1"/>
                </a:solidFill>
                <a:latin typeface="Times New Roman" panose="02020603050405020304" pitchFamily="18" charset="0"/>
                <a:ea typeface="新細明體" panose="02020500000000000000" pitchFamily="18" charset="-120"/>
              </a:defRPr>
            </a:lvl4pPr>
            <a:lvl5pPr marL="2055813" indent="-227013" defTabSz="965200">
              <a:defRPr sz="2400">
                <a:solidFill>
                  <a:schemeClr val="tx1"/>
                </a:solidFill>
                <a:latin typeface="Times New Roman" panose="02020603050405020304" pitchFamily="18" charset="0"/>
                <a:ea typeface="新細明體" panose="02020500000000000000" pitchFamily="18" charset="-120"/>
              </a:defRPr>
            </a:lvl5pPr>
            <a:lvl6pPr marL="25130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02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74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4613" indent="-227013" defTabSz="9652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B57B9B61-EEC4-4338-895E-A029FA28F49D}" type="slidenum">
              <a:rPr lang="en-US" altLang="en-US"/>
              <a:pPr/>
              <a:t>27</a:t>
            </a:fld>
            <a:endParaRPr lang="en-US" altLang="en-US"/>
          </a:p>
        </p:txBody>
      </p:sp>
      <p:sp>
        <p:nvSpPr>
          <p:cNvPr id="148486" name="Rectangle 2"/>
          <p:cNvSpPr>
            <a:spLocks noGrp="1" noRot="1" noChangeAspect="1" noChangeArrowheads="1" noTextEdit="1"/>
          </p:cNvSpPr>
          <p:nvPr>
            <p:ph type="sldImg"/>
          </p:nvPr>
        </p:nvSpPr>
        <p:spPr>
          <a:xfrm>
            <a:off x="3268663" y="514350"/>
            <a:ext cx="3375025" cy="2532063"/>
          </a:xfrm>
          <a:ln/>
        </p:spPr>
      </p:sp>
      <p:sp>
        <p:nvSpPr>
          <p:cNvPr id="1484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p>
        </p:txBody>
      </p:sp>
    </p:spTree>
    <p:extLst>
      <p:ext uri="{BB962C8B-B14F-4D97-AF65-F5344CB8AC3E}">
        <p14:creationId xmlns:p14="http://schemas.microsoft.com/office/powerpoint/2010/main" val="1186891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911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50782FB-2774-49AF-B778-83589A0FB221}"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911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911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F7AD5BE-BCC4-4391-AE11-C79CBF5E68A7}" type="slidenum">
              <a:rPr lang="en-US" altLang="zh-TW">
                <a:latin typeface="Times New Roman" panose="02020603050405020304" pitchFamily="18" charset="0"/>
              </a:rPr>
              <a:pPr/>
              <a:t>28</a:t>
            </a:fld>
            <a:endParaRPr lang="en-US" altLang="zh-TW">
              <a:latin typeface="Times New Roman" panose="02020603050405020304" pitchFamily="18" charset="0"/>
            </a:endParaRPr>
          </a:p>
        </p:txBody>
      </p:sp>
      <p:sp>
        <p:nvSpPr>
          <p:cNvPr id="91142" name="Rectangle 2"/>
          <p:cNvSpPr>
            <a:spLocks noGrp="1" noRot="1" noChangeAspect="1" noChangeArrowheads="1" noTextEdit="1"/>
          </p:cNvSpPr>
          <p:nvPr>
            <p:ph type="sldImg"/>
          </p:nvPr>
        </p:nvSpPr>
        <p:spPr>
          <a:ln/>
        </p:spPr>
      </p:sp>
      <p:sp>
        <p:nvSpPr>
          <p:cNvPr id="911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1152489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911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50782FB-2774-49AF-B778-83589A0FB221}"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911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911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F7AD5BE-BCC4-4391-AE11-C79CBF5E68A7}" type="slidenum">
              <a:rPr lang="en-US" altLang="zh-TW">
                <a:latin typeface="Times New Roman" panose="02020603050405020304" pitchFamily="18" charset="0"/>
              </a:rPr>
              <a:pPr/>
              <a:t>29</a:t>
            </a:fld>
            <a:endParaRPr lang="en-US" altLang="zh-TW">
              <a:latin typeface="Times New Roman" panose="02020603050405020304" pitchFamily="18" charset="0"/>
            </a:endParaRPr>
          </a:p>
        </p:txBody>
      </p:sp>
      <p:sp>
        <p:nvSpPr>
          <p:cNvPr id="91142" name="Rectangle 2"/>
          <p:cNvSpPr>
            <a:spLocks noGrp="1" noRot="1" noChangeAspect="1" noChangeArrowheads="1" noTextEdit="1"/>
          </p:cNvSpPr>
          <p:nvPr>
            <p:ph type="sldImg"/>
          </p:nvPr>
        </p:nvSpPr>
        <p:spPr>
          <a:ln/>
        </p:spPr>
      </p:sp>
      <p:sp>
        <p:nvSpPr>
          <p:cNvPr id="911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1421863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30</a:t>
            </a:fld>
            <a:endParaRPr lang="zh-TW" altLang="zh-TW"/>
          </a:p>
        </p:txBody>
      </p:sp>
    </p:spTree>
    <p:extLst>
      <p:ext uri="{BB962C8B-B14F-4D97-AF65-F5344CB8AC3E}">
        <p14:creationId xmlns:p14="http://schemas.microsoft.com/office/powerpoint/2010/main" val="3351379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x-none">
                <a:latin typeface="Times New Roman" charset="0"/>
              </a:rPr>
              <a:t>Morgan Kaufmann Publishers</a:t>
            </a:r>
          </a:p>
        </p:txBody>
      </p:sp>
      <p:sp>
        <p:nvSpPr>
          <p:cNvPr id="296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CEF17A60-D8AE-904B-95AA-AE0F9B0595BB}" type="datetime4">
              <a:rPr lang="zh-TW" altLang="en-US">
                <a:latin typeface="Times New Roman" charset="0"/>
              </a:rPr>
              <a:pPr/>
              <a:t>108年2月21日星期四</a:t>
            </a:fld>
            <a:endParaRPr lang="en-US" altLang="x-none">
              <a:latin typeface="Times New Roman" charset="0"/>
            </a:endParaRPr>
          </a:p>
        </p:txBody>
      </p:sp>
      <p:sp>
        <p:nvSpPr>
          <p:cNvPr id="296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x-none">
                <a:latin typeface="Times New Roman" charset="0"/>
              </a:rPr>
              <a:t>Chapter 1 — Computer Abstractions and Technology</a:t>
            </a:r>
          </a:p>
        </p:txBody>
      </p:sp>
      <p:sp>
        <p:nvSpPr>
          <p:cNvPr id="297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B29EDFC-34CB-D04E-8B76-4355CCA663C3}" type="slidenum">
              <a:rPr lang="en-US" altLang="x-none">
                <a:latin typeface="Times New Roman" charset="0"/>
              </a:rPr>
              <a:pPr/>
              <a:t>31</a:t>
            </a:fld>
            <a:endParaRPr lang="en-US" altLang="x-none">
              <a:latin typeface="Times New Roman" charset="0"/>
            </a:endParaRPr>
          </a:p>
        </p:txBody>
      </p:sp>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ltLang="x-none">
              <a:latin typeface="Times New Roman" charset="0"/>
            </a:endParaRPr>
          </a:p>
        </p:txBody>
      </p:sp>
    </p:spTree>
    <p:extLst>
      <p:ext uri="{BB962C8B-B14F-4D97-AF65-F5344CB8AC3E}">
        <p14:creationId xmlns:p14="http://schemas.microsoft.com/office/powerpoint/2010/main" val="3587454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AC335CD-8817-4B68-AA29-2FF3B5FC5A1F}"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8E3FEE1-0CF2-4A61-B7D0-42C7647BB445}" type="slidenum">
              <a:rPr lang="en-US" altLang="zh-TW">
                <a:latin typeface="Times New Roman" panose="02020603050405020304" pitchFamily="18" charset="0"/>
              </a:rPr>
              <a:pPr/>
              <a:t>4</a:t>
            </a:fld>
            <a:endParaRPr lang="en-US" altLang="zh-TW">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1481313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92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F4F5DAB-755C-4A64-928D-DCCBC51F7274}"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92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92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9E83B97-2780-4D61-B8E4-B2D929A09AAC}" type="slidenum">
              <a:rPr lang="en-US" altLang="zh-TW">
                <a:latin typeface="Times New Roman" panose="02020603050405020304" pitchFamily="18" charset="0"/>
              </a:rPr>
              <a:pPr/>
              <a:t>34</a:t>
            </a:fld>
            <a:endParaRPr lang="en-US" altLang="zh-TW">
              <a:latin typeface="Times New Roman" panose="02020603050405020304" pitchFamily="18" charset="0"/>
            </a:endParaRPr>
          </a:p>
        </p:txBody>
      </p:sp>
      <p:sp>
        <p:nvSpPr>
          <p:cNvPr id="92166" name="Rectangle 2"/>
          <p:cNvSpPr>
            <a:spLocks noGrp="1" noRot="1" noChangeAspect="1" noChangeArrowheads="1" noTextEdit="1"/>
          </p:cNvSpPr>
          <p:nvPr>
            <p:ph type="sldImg"/>
          </p:nvPr>
        </p:nvSpPr>
        <p:spPr>
          <a:ln/>
        </p:spPr>
      </p:sp>
      <p:sp>
        <p:nvSpPr>
          <p:cNvPr id="92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SPEC CPU2006 consists of a set of 12 integer benchmarks (CINT2006) and 17 floating-point benchmarks (CFP2006).</a:t>
            </a:r>
            <a:endParaRPr lang="en-AU" altLang="zh-TW" dirty="0" smtClean="0"/>
          </a:p>
        </p:txBody>
      </p:sp>
    </p:spTree>
    <p:extLst>
      <p:ext uri="{BB962C8B-B14F-4D97-AF65-F5344CB8AC3E}">
        <p14:creationId xmlns:p14="http://schemas.microsoft.com/office/powerpoint/2010/main" val="2721535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93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87443D4-6DA5-49A8-80C0-485ADF9EDEC4}"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93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93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2245D80-FBB5-4A9C-9760-85CB325B8890}" type="slidenum">
              <a:rPr lang="en-US" altLang="zh-TW">
                <a:latin typeface="Times New Roman" panose="02020603050405020304" pitchFamily="18" charset="0"/>
              </a:rPr>
              <a:pPr/>
              <a:t>38</a:t>
            </a:fld>
            <a:endParaRPr lang="en-US" altLang="zh-TW">
              <a:latin typeface="Times New Roman" panose="02020603050405020304" pitchFamily="18" charset="0"/>
            </a:endParaRPr>
          </a:p>
        </p:txBody>
      </p:sp>
      <p:sp>
        <p:nvSpPr>
          <p:cNvPr id="93190" name="Rectangle 2"/>
          <p:cNvSpPr>
            <a:spLocks noGrp="1" noRot="1" noChangeAspect="1" noChangeArrowheads="1" noTextEdit="1"/>
          </p:cNvSpPr>
          <p:nvPr>
            <p:ph type="sldImg"/>
          </p:nvPr>
        </p:nvSpPr>
        <p:spPr>
          <a:ln/>
        </p:spPr>
      </p:sp>
      <p:sp>
        <p:nvSpPr>
          <p:cNvPr id="93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975617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3259138" y="509588"/>
            <a:ext cx="3390900" cy="2543175"/>
          </a:xfrm>
          <a:ln/>
        </p:spPr>
      </p:sp>
      <p:sp>
        <p:nvSpPr>
          <p:cNvPr id="153603" name="Rectangle 3"/>
          <p:cNvSpPr>
            <a:spLocks noGrp="1" noChangeArrowheads="1"/>
          </p:cNvSpPr>
          <p:nvPr>
            <p:ph type="body" idx="1"/>
          </p:nvPr>
        </p:nvSpPr>
        <p:spPr>
          <a:xfrm>
            <a:off x="1320800" y="3222625"/>
            <a:ext cx="7269163" cy="304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err="1" smtClean="0">
                <a:solidFill>
                  <a:schemeClr val="tx1"/>
                </a:solidFill>
                <a:latin typeface="Times New Roman" panose="02020603050405020304" pitchFamily="18" charset="0"/>
                <a:ea typeface="新細明體" panose="02020500000000000000" pitchFamily="18" charset="-120"/>
                <a:cs typeface="+mn-cs"/>
              </a:rPr>
              <a:t>SPECpower</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started with another SPEC benchmark for Java business applications (SPECJBB2005), which exercises the processors, caches, and main memory as well as the Java virtual machine, compiler, garbage collector, and pieces of the operating system. Performance is measured in throughput, and the units are business operations per second.</a:t>
            </a:r>
          </a:p>
          <a:p>
            <a:endPar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endParaRP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workload is a Java application. It generates and completes a mix of transactions, and the throughput is the number of transactions completed per second over a fixed period. The application begins by running a calibration phase designed to determine the maximum throughput of the system. The application then calculates the throughput values that correspond to each target load (100%, 90%, … 20%, 10%, 0% of maximum as calibrated). After this is determined, the benchmark then enters the measurement interval during which the workload iterates through ten target loads, at each load generating transactions for completion at the target rate, using a randomized distribution to determine the times at which transactions are issued. As the workload described above runs, power measurements are recorded for later correlation with the performance at each target load, and for calculation of the benchmark metric. Temperature is also recorded to ensure that the ambient temperature during the run is no less than 20 degrees Centigrade. Power is measured using one or more power analyzers, which sit between the wall A/C power and the SUT. Temperature is measured using one or more temperature sensors. The benchmark in fact consists of the workload application on the SUT plus additional modules that are used to gather data and analyze the results. The first is the SPEC Power Temperature Daemon (SPEC </a:t>
            </a:r>
            <a:r>
              <a:rPr kumimoji="1" lang="en-US" altLang="zh-TW" sz="1200" b="0" i="0" u="none" strike="noStrike" kern="1200" baseline="0" dirty="0" err="1" smtClean="0">
                <a:solidFill>
                  <a:schemeClr val="tx1"/>
                </a:solidFill>
                <a:latin typeface="Times New Roman" panose="02020603050405020304" pitchFamily="18" charset="0"/>
                <a:ea typeface="新細明體" panose="02020500000000000000" pitchFamily="18" charset="-120"/>
                <a:cs typeface="+mn-cs"/>
              </a:rPr>
              <a:t>PTDaemon</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that communicates with a power analyzer or a temperature sensor by a standard hardware interface, e.g., serial, USB, or GPIB. </a:t>
            </a:r>
            <a:r>
              <a:rPr kumimoji="1" lang="en-US" altLang="zh-TW" sz="1200" b="0" i="0" u="none" strike="noStrike" kern="1200" baseline="0" dirty="0" err="1" smtClean="0">
                <a:solidFill>
                  <a:schemeClr val="tx1"/>
                </a:solidFill>
                <a:latin typeface="Times New Roman" panose="02020603050405020304" pitchFamily="18" charset="0"/>
                <a:ea typeface="新細明體" panose="02020500000000000000" pitchFamily="18" charset="-120"/>
                <a:cs typeface="+mn-cs"/>
              </a:rPr>
              <a:t>PTDaemon</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itself is controlled via a simple socket interface, responding to requests for power (and temperature) readings. A second module is the Control and Collection System (CCS), which collects information from the workload on the SUT, and power and temperature information from the power and temperature daemons. It communicates with both through TCP/IP connections. The CCS is required to run on a system separate from the SUT, called the controller.</a:t>
            </a:r>
            <a:endParaRPr lang="en-AU" altLang="zh-TW" dirty="0" smtClean="0"/>
          </a:p>
        </p:txBody>
      </p:sp>
    </p:spTree>
    <p:extLst>
      <p:ext uri="{BB962C8B-B14F-4D97-AF65-F5344CB8AC3E}">
        <p14:creationId xmlns:p14="http://schemas.microsoft.com/office/powerpoint/2010/main" val="2948029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95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5CDE15C-9765-47AD-9186-31B8DCFB73BD}"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95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95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5213E35-E341-4B11-B531-CF6ECA7D4220}" type="slidenum">
              <a:rPr lang="en-US" altLang="zh-TW">
                <a:latin typeface="Times New Roman" panose="02020603050405020304" pitchFamily="18" charset="0"/>
              </a:rPr>
              <a:pPr/>
              <a:t>40</a:t>
            </a:fld>
            <a:endParaRPr lang="en-US" altLang="zh-TW">
              <a:latin typeface="Times New Roman" panose="02020603050405020304" pitchFamily="18" charset="0"/>
            </a:endParaRPr>
          </a:p>
        </p:txBody>
      </p:sp>
      <p:sp>
        <p:nvSpPr>
          <p:cNvPr id="95238" name="Rectangle 2"/>
          <p:cNvSpPr>
            <a:spLocks noGrp="1" noRot="1" noChangeAspect="1" noChangeArrowheads="1" noTextEdit="1"/>
          </p:cNvSpPr>
          <p:nvPr>
            <p:ph type="sldImg"/>
          </p:nvPr>
        </p:nvSpPr>
        <p:spPr>
          <a:ln/>
        </p:spPr>
      </p:sp>
      <p:sp>
        <p:nvSpPr>
          <p:cNvPr id="95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SPECpower_ssj2008 running on a dual socket 2.66 GHz Intel Xeon X5650 with 16 GB of DRAM and one 100 GB SSD disk</a:t>
            </a:r>
            <a:endParaRPr lang="en-AU" altLang="zh-TW" dirty="0" smtClean="0"/>
          </a:p>
        </p:txBody>
      </p:sp>
    </p:spTree>
    <p:extLst>
      <p:ext uri="{BB962C8B-B14F-4D97-AF65-F5344CB8AC3E}">
        <p14:creationId xmlns:p14="http://schemas.microsoft.com/office/powerpoint/2010/main" val="1868399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41</a:t>
            </a:fld>
            <a:endParaRPr lang="zh-TW" altLang="zh-TW"/>
          </a:p>
        </p:txBody>
      </p:sp>
    </p:spTree>
    <p:extLst>
      <p:ext uri="{BB962C8B-B14F-4D97-AF65-F5344CB8AC3E}">
        <p14:creationId xmlns:p14="http://schemas.microsoft.com/office/powerpoint/2010/main" val="3560769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96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755A545-8346-4392-BD0E-92BA778524D7}"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96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96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EFF56FF-88F9-4E00-8F4B-F5264A190DB8}" type="slidenum">
              <a:rPr lang="en-US" altLang="zh-TW">
                <a:latin typeface="Times New Roman" panose="02020603050405020304" pitchFamily="18" charset="0"/>
              </a:rPr>
              <a:pPr/>
              <a:t>42</a:t>
            </a:fld>
            <a:endParaRPr lang="en-US" altLang="zh-TW">
              <a:latin typeface="Times New Roman" panose="02020603050405020304" pitchFamily="18" charset="0"/>
            </a:endParaRPr>
          </a:p>
        </p:txBody>
      </p:sp>
      <p:sp>
        <p:nvSpPr>
          <p:cNvPr id="96262" name="Rectangle 2"/>
          <p:cNvSpPr>
            <a:spLocks noGrp="1" noRot="1" noChangeAspect="1" noChangeArrowheads="1" noTextEdit="1"/>
          </p:cNvSpPr>
          <p:nvPr>
            <p:ph type="sldImg"/>
          </p:nvPr>
        </p:nvSpPr>
        <p:spPr>
          <a:ln/>
        </p:spPr>
      </p:sp>
      <p:sp>
        <p:nvSpPr>
          <p:cNvPr id="96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3323539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96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755A545-8346-4392-BD0E-92BA778524D7}"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96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96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EFF56FF-88F9-4E00-8F4B-F5264A190DB8}" type="slidenum">
              <a:rPr lang="en-US" altLang="zh-TW">
                <a:latin typeface="Times New Roman" panose="02020603050405020304" pitchFamily="18" charset="0"/>
              </a:rPr>
              <a:pPr/>
              <a:t>43</a:t>
            </a:fld>
            <a:endParaRPr lang="en-US" altLang="zh-TW">
              <a:latin typeface="Times New Roman" panose="02020603050405020304" pitchFamily="18" charset="0"/>
            </a:endParaRPr>
          </a:p>
        </p:txBody>
      </p:sp>
      <p:sp>
        <p:nvSpPr>
          <p:cNvPr id="96262" name="Rectangle 2"/>
          <p:cNvSpPr>
            <a:spLocks noGrp="1" noRot="1" noChangeAspect="1" noChangeArrowheads="1" noTextEdit="1"/>
          </p:cNvSpPr>
          <p:nvPr>
            <p:ph type="sldImg"/>
          </p:nvPr>
        </p:nvSpPr>
        <p:spPr>
          <a:ln/>
        </p:spPr>
      </p:sp>
      <p:sp>
        <p:nvSpPr>
          <p:cNvPr id="96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3386980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96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755A545-8346-4392-BD0E-92BA778524D7}"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96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96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EFF56FF-88F9-4E00-8F4B-F5264A190DB8}" type="slidenum">
              <a:rPr lang="en-US" altLang="zh-TW">
                <a:latin typeface="Times New Roman" panose="02020603050405020304" pitchFamily="18" charset="0"/>
              </a:rPr>
              <a:pPr/>
              <a:t>44</a:t>
            </a:fld>
            <a:endParaRPr lang="en-US" altLang="zh-TW">
              <a:latin typeface="Times New Roman" panose="02020603050405020304" pitchFamily="18" charset="0"/>
            </a:endParaRPr>
          </a:p>
        </p:txBody>
      </p:sp>
      <p:sp>
        <p:nvSpPr>
          <p:cNvPr id="96262" name="Rectangle 2"/>
          <p:cNvSpPr>
            <a:spLocks noGrp="1" noRot="1" noChangeAspect="1" noChangeArrowheads="1" noTextEdit="1"/>
          </p:cNvSpPr>
          <p:nvPr>
            <p:ph type="sldImg"/>
          </p:nvPr>
        </p:nvSpPr>
        <p:spPr>
          <a:ln/>
        </p:spPr>
      </p:sp>
      <p:sp>
        <p:nvSpPr>
          <p:cNvPr id="96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32024638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97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ED2355B-90A9-413C-BD0D-2781A0E67436}"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97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97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2D974C9-E27C-473C-B16B-DBF04A018DBF}" type="slidenum">
              <a:rPr lang="en-US" altLang="zh-TW">
                <a:latin typeface="Times New Roman" panose="02020603050405020304" pitchFamily="18" charset="0"/>
              </a:rPr>
              <a:pPr/>
              <a:t>45</a:t>
            </a:fld>
            <a:endParaRPr lang="en-US" altLang="zh-TW">
              <a:latin typeface="Times New Roman" panose="02020603050405020304" pitchFamily="18" charset="0"/>
            </a:endParaRPr>
          </a:p>
        </p:txBody>
      </p:sp>
      <p:sp>
        <p:nvSpPr>
          <p:cNvPr id="97286" name="Rectangle 2"/>
          <p:cNvSpPr>
            <a:spLocks noGrp="1" noRot="1" noChangeAspect="1" noChangeArrowheads="1" noTextEdit="1"/>
          </p:cNvSpPr>
          <p:nvPr>
            <p:ph type="sldImg"/>
          </p:nvPr>
        </p:nvSpPr>
        <p:spPr>
          <a:ln/>
        </p:spPr>
      </p:sp>
      <p:sp>
        <p:nvSpPr>
          <p:cNvPr id="97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33582990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98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F6EDE2F-3A85-415E-9098-99C07F646419}"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98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98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11F614C-7356-4696-97BB-EE5D914AFC59}" type="slidenum">
              <a:rPr lang="en-US" altLang="zh-TW">
                <a:latin typeface="Times New Roman" panose="02020603050405020304" pitchFamily="18" charset="0"/>
              </a:rPr>
              <a:pPr/>
              <a:t>46</a:t>
            </a:fld>
            <a:endParaRPr lang="en-US" altLang="zh-TW">
              <a:latin typeface="Times New Roman" panose="02020603050405020304" pitchFamily="18" charset="0"/>
            </a:endParaRPr>
          </a:p>
        </p:txBody>
      </p:sp>
      <p:sp>
        <p:nvSpPr>
          <p:cNvPr id="98310" name="Rectangle 2"/>
          <p:cNvSpPr>
            <a:spLocks noGrp="1" noRot="1" noChangeAspect="1" noChangeArrowheads="1" noTextEdit="1"/>
          </p:cNvSpPr>
          <p:nvPr>
            <p:ph type="sldImg"/>
          </p:nvPr>
        </p:nvSpPr>
        <p:spPr>
          <a:ln/>
        </p:spPr>
      </p:sp>
      <p:sp>
        <p:nvSpPr>
          <p:cNvPr id="98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if a new program executes more instructions but each instruction is faster, MIPS can vary independently from performance!</a:t>
            </a:r>
            <a:endParaRPr lang="en-AU" altLang="zh-TW" dirty="0" smtClean="0"/>
          </a:p>
        </p:txBody>
      </p:sp>
    </p:spTree>
    <p:extLst>
      <p:ext uri="{BB962C8B-B14F-4D97-AF65-F5344CB8AC3E}">
        <p14:creationId xmlns:p14="http://schemas.microsoft.com/office/powerpoint/2010/main" val="248171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AC335CD-8817-4B68-AA29-2FF3B5FC5A1F}"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8E3FEE1-0CF2-4A61-B7D0-42C7647BB445}" type="slidenum">
              <a:rPr lang="en-US" altLang="zh-TW">
                <a:latin typeface="Times New Roman" panose="02020603050405020304" pitchFamily="18" charset="0"/>
              </a:rPr>
              <a:pPr/>
              <a:t>5</a:t>
            </a:fld>
            <a:endParaRPr lang="en-US" altLang="zh-TW">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9656734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99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06AE560-2A99-408B-8A0F-CA9302AA2406}"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99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99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9487D5E-29BF-4A81-A387-6F3455D81E5D}" type="slidenum">
              <a:rPr lang="en-US" altLang="zh-TW">
                <a:latin typeface="Times New Roman" panose="02020603050405020304" pitchFamily="18" charset="0"/>
              </a:rPr>
              <a:pPr/>
              <a:t>47</a:t>
            </a:fld>
            <a:endParaRPr lang="en-US" altLang="zh-TW">
              <a:latin typeface="Times New Roman" panose="02020603050405020304" pitchFamily="18" charset="0"/>
            </a:endParaRPr>
          </a:p>
        </p:txBody>
      </p:sp>
      <p:sp>
        <p:nvSpPr>
          <p:cNvPr id="99334" name="Rectangle 2"/>
          <p:cNvSpPr>
            <a:spLocks noGrp="1" noRot="1" noChangeAspect="1" noChangeArrowheads="1" noTextEdit="1"/>
          </p:cNvSpPr>
          <p:nvPr>
            <p:ph type="sldImg"/>
          </p:nvPr>
        </p:nvSpPr>
        <p:spPr>
          <a:ln/>
        </p:spPr>
      </p:sp>
      <p:sp>
        <p:nvSpPr>
          <p:cNvPr id="99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3065746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AC335CD-8817-4B68-AA29-2FF3B5FC5A1F}"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8E3FEE1-0CF2-4A61-B7D0-42C7647BB445}" type="slidenum">
              <a:rPr lang="en-US" altLang="zh-TW">
                <a:latin typeface="Times New Roman" panose="02020603050405020304" pitchFamily="18" charset="0"/>
              </a:rPr>
              <a:pPr/>
              <a:t>6</a:t>
            </a:fld>
            <a:endParaRPr lang="en-US" altLang="zh-TW">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TW" dirty="0" smtClean="0"/>
              <a:t>Fuel efficiency, comfort,</a:t>
            </a:r>
            <a:r>
              <a:rPr lang="en-AU" altLang="zh-TW" baseline="0" dirty="0" smtClean="0"/>
              <a:t> reliability, degree of automation, …</a:t>
            </a:r>
            <a:endParaRPr lang="en-AU" altLang="zh-TW" dirty="0" smtClean="0"/>
          </a:p>
        </p:txBody>
      </p:sp>
    </p:spTree>
    <p:extLst>
      <p:ext uri="{BB962C8B-B14F-4D97-AF65-F5344CB8AC3E}">
        <p14:creationId xmlns:p14="http://schemas.microsoft.com/office/powerpoint/2010/main" val="2719715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768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680BE02-1BC2-4437-B291-4B3538A71BC3}"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768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768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7190767-8831-46B4-9E3F-8FBE84935D33}" type="slidenum">
              <a:rPr lang="en-US" altLang="zh-TW">
                <a:latin typeface="Times New Roman" panose="02020603050405020304" pitchFamily="18" charset="0"/>
              </a:rPr>
              <a:pPr/>
              <a:t>7</a:t>
            </a:fld>
            <a:endParaRPr lang="en-US" altLang="zh-TW">
              <a:latin typeface="Times New Roman" panose="02020603050405020304" pitchFamily="18" charset="0"/>
            </a:endParaRPr>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Execution time: traveling time from Taipei to Kaohsiung </a:t>
            </a:r>
            <a:r>
              <a:rPr lang="en-US" altLang="zh-TW" dirty="0" smtClean="0">
                <a:sym typeface="Wingdings" panose="05000000000000000000" pitchFamily="2" charset="2"/>
              </a:rPr>
              <a:t> concerned by drivers</a:t>
            </a:r>
            <a:endParaRPr lang="en-US" altLang="zh-TW" dirty="0" smtClean="0"/>
          </a:p>
          <a:p>
            <a:r>
              <a:rPr lang="en-US" altLang="zh-TW" dirty="0" smtClean="0"/>
              <a:t>Throughput: amount of cars to travel</a:t>
            </a:r>
            <a:r>
              <a:rPr lang="en-US" altLang="zh-TW" baseline="0" dirty="0" smtClean="0"/>
              <a:t> from Taipei to Kaohsiung </a:t>
            </a:r>
            <a:r>
              <a:rPr lang="en-US" altLang="zh-TW" baseline="0" dirty="0" smtClean="0">
                <a:sym typeface="Wingdings" panose="05000000000000000000" pitchFamily="2" charset="2"/>
              </a:rPr>
              <a:t> concerned by Ministry of Transportation</a:t>
            </a:r>
            <a:endParaRPr lang="en-AU" altLang="zh-TW" dirty="0" smtClean="0"/>
          </a:p>
        </p:txBody>
      </p:sp>
    </p:spTree>
    <p:extLst>
      <p:ext uri="{BB962C8B-B14F-4D97-AF65-F5344CB8AC3E}">
        <p14:creationId xmlns:p14="http://schemas.microsoft.com/office/powerpoint/2010/main" val="230734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778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67BE2EE-4206-4746-A6FD-CB3DADFCC2EA}"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778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778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4CBDDC3-BF13-48D9-8DF7-F294C0A52C6E}" type="slidenum">
              <a:rPr lang="en-US" altLang="zh-TW">
                <a:latin typeface="Times New Roman" panose="02020603050405020304" pitchFamily="18" charset="0"/>
              </a:rPr>
              <a:pPr/>
              <a:t>9</a:t>
            </a:fld>
            <a:endParaRPr lang="en-US" altLang="zh-TW">
              <a:latin typeface="Times New Roman" panose="02020603050405020304" pitchFamily="18" charset="0"/>
            </a:endParaRPr>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563789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788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C9174B7-510A-4132-AA6E-46E97AE6249B}"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788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788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7170AEF-8AD5-46E8-A131-B6698A6B3049}" type="slidenum">
              <a:rPr lang="en-US" altLang="zh-TW">
                <a:latin typeface="Times New Roman" panose="02020603050405020304" pitchFamily="18" charset="0"/>
              </a:rPr>
              <a:pPr/>
              <a:t>10</a:t>
            </a:fld>
            <a:endParaRPr lang="en-US" altLang="zh-TW">
              <a:latin typeface="Times New Roman" panose="02020603050405020304" pitchFamily="18" charset="0"/>
            </a:endParaRPr>
          </a:p>
        </p:txBody>
      </p:sp>
      <p:sp>
        <p:nvSpPr>
          <p:cNvPr id="78854" name="Rectangle 2"/>
          <p:cNvSpPr>
            <a:spLocks noGrp="1" noRot="1" noChangeAspect="1" noChangeArrowheads="1" noTextEdit="1"/>
          </p:cNvSpPr>
          <p:nvPr>
            <p:ph type="sldImg"/>
          </p:nvPr>
        </p:nvSpPr>
        <p:spPr>
          <a:ln/>
        </p:spPr>
      </p:sp>
      <p:sp>
        <p:nvSpPr>
          <p:cNvPr id="788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1319442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798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BE20C25-8763-4AB4-932A-230B84D363B2}" type="datetime4">
              <a:rPr lang="en-US" altLang="zh-TW" smtClean="0">
                <a:latin typeface="Times New Roman" panose="02020603050405020304" pitchFamily="18" charset="0"/>
              </a:rPr>
              <a:pPr/>
              <a:t>February 21, 2019</a:t>
            </a:fld>
            <a:endParaRPr lang="en-US" altLang="zh-TW" smtClean="0">
              <a:latin typeface="Times New Roman" panose="02020603050405020304" pitchFamily="18" charset="0"/>
            </a:endParaRPr>
          </a:p>
        </p:txBody>
      </p:sp>
      <p:sp>
        <p:nvSpPr>
          <p:cNvPr id="798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798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1D49EFE-538D-4634-BE15-30854876BC05}" type="slidenum">
              <a:rPr lang="en-US" altLang="zh-TW">
                <a:latin typeface="Times New Roman" panose="02020603050405020304" pitchFamily="18" charset="0"/>
              </a:rPr>
              <a:pPr/>
              <a:t>11</a:t>
            </a:fld>
            <a:endParaRPr lang="en-US" altLang="zh-TW">
              <a:latin typeface="Times New Roman" panose="02020603050405020304" pitchFamily="18" charset="0"/>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dirty="0" smtClean="0"/>
          </a:p>
        </p:txBody>
      </p:sp>
    </p:spTree>
    <p:extLst>
      <p:ext uri="{BB962C8B-B14F-4D97-AF65-F5344CB8AC3E}">
        <p14:creationId xmlns:p14="http://schemas.microsoft.com/office/powerpoint/2010/main" val="42289974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smtClean="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smtClean="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ltLang="zh-TW" smtClean="0"/>
              <a:t>Outline-3</a:t>
            </a:r>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r>
              <a:rPr lang="en-US" altLang="zh-TW" smtClean="0"/>
              <a:t>Outline-3</a:t>
            </a:r>
            <a:endParaRPr lang="en-US" altLang="zh-TW"/>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AU" altLang="zh-TW" smtClean="0"/>
              <a:t>Outline-3</a:t>
            </a:r>
            <a:endParaRPr lang="en-AU" altLang="zh-TW"/>
          </a:p>
        </p:txBody>
      </p:sp>
    </p:spTree>
    <p:extLst>
      <p:ext uri="{BB962C8B-B14F-4D97-AF65-F5344CB8AC3E}">
        <p14:creationId xmlns:p14="http://schemas.microsoft.com/office/powerpoint/2010/main" val="403424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AU" altLang="zh-TW" smtClean="0"/>
              <a:t>Outline-3</a:t>
            </a:r>
            <a:endParaRPr lang="en-AU" altLang="zh-TW"/>
          </a:p>
        </p:txBody>
      </p:sp>
    </p:spTree>
    <p:extLst>
      <p:ext uri="{BB962C8B-B14F-4D97-AF65-F5344CB8AC3E}">
        <p14:creationId xmlns:p14="http://schemas.microsoft.com/office/powerpoint/2010/main" val="3857962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8270875" cy="2479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4213" y="3757613"/>
            <a:ext cx="8270875" cy="2479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AU" altLang="zh-TW" smtClean="0"/>
              <a:t>Outline-3</a:t>
            </a:r>
            <a:endParaRPr lang="en-AU" altLang="zh-TW"/>
          </a:p>
        </p:txBody>
      </p:sp>
    </p:spTree>
    <p:extLst>
      <p:ext uri="{BB962C8B-B14F-4D97-AF65-F5344CB8AC3E}">
        <p14:creationId xmlns:p14="http://schemas.microsoft.com/office/powerpoint/2010/main" val="168762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06400" y="1052736"/>
            <a:ext cx="4032250"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91050" y="1052736"/>
            <a:ext cx="4157414"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7"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r>
              <a:rPr lang="en-US" altLang="zh-TW" smtClean="0"/>
              <a:t>Outline-3</a:t>
            </a:r>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9"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 id="2147483669" r:id="rId14"/>
    <p:sldLayoutId id="2147483670" r:id="rId15"/>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jpeg"/><Relationship Id="rId5" Type="http://schemas.openxmlformats.org/officeDocument/2006/relationships/image" Target="../media/image14.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7.w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8.wmf"/><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9.w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2.wmf"/><Relationship Id="rId4"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35.xml.rels><?xml version="1.0" encoding="UTF-8" standalone="yes"?>
<Relationships xmlns="http://schemas.openxmlformats.org/package/2006/relationships"><Relationship Id="rId3" Type="http://schemas.openxmlformats.org/officeDocument/2006/relationships/hyperlink" Target="http://www.spec.org/spec/"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www.spec.org/cpu2017/results/res2018q1/cpu2017-20180121-02622.html"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14.bin"/><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3.png"/><Relationship Id="rId4" Type="http://schemas.openxmlformats.org/officeDocument/2006/relationships/oleObject" Target="../embeddings/oleObject15.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10.png"/><Relationship Id="rId5" Type="http://schemas.openxmlformats.org/officeDocument/2006/relationships/image" Target="../media/image33.png"/><Relationship Id="rId4" Type="http://schemas.openxmlformats.org/officeDocument/2006/relationships/oleObject" Target="../embeddings/oleObject16.bin"/></Relationships>
</file>

<file path=ppt/slides/_rels/slide45.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0.png"/><Relationship Id="rId4" Type="http://schemas.openxmlformats.org/officeDocument/2006/relationships/image" Target="../media/image33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4.wmf"/><Relationship Id="rId4" Type="http://schemas.openxmlformats.org/officeDocument/2006/relationships/oleObject" Target="../embeddings/oleObject17.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10.e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emf"/><Relationship Id="rId5" Type="http://schemas.openxmlformats.org/officeDocument/2006/relationships/image" Target="../media/image9.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ctrTitle"/>
          </p:nvPr>
        </p:nvSpPr>
        <p:spPr>
          <a:xfrm>
            <a:off x="611188" y="692150"/>
            <a:ext cx="8010525" cy="2664842"/>
          </a:xfrm>
        </p:spPr>
        <p:txBody>
          <a:bodyPr/>
          <a:lstStyle/>
          <a:p>
            <a:r>
              <a:rPr lang="en-US" altLang="zh-TW" sz="3600" dirty="0" smtClean="0">
                <a:solidFill>
                  <a:srgbClr val="C00000"/>
                </a:solidFill>
                <a:latin typeface="+mn-lt"/>
              </a:rPr>
              <a:t>CS4100: Computer Architecture</a:t>
            </a:r>
            <a:r>
              <a:rPr lang="zh-TW" altLang="en-US" dirty="0" smtClean="0"/>
              <a:t/>
            </a:r>
            <a:br>
              <a:rPr lang="zh-TW" altLang="en-US" dirty="0" smtClean="0"/>
            </a:br>
            <a:r>
              <a:rPr lang="zh-TW" altLang="en-US" dirty="0" smtClean="0"/>
              <a:t/>
            </a:r>
            <a:br>
              <a:rPr lang="zh-TW" altLang="en-US" dirty="0" smtClean="0"/>
            </a:br>
            <a:r>
              <a:rPr lang="en-US" altLang="zh-TW" dirty="0" smtClean="0">
                <a:solidFill>
                  <a:srgbClr val="0000FF"/>
                </a:solidFill>
              </a:rPr>
              <a:t>Computer Abstractions</a:t>
            </a:r>
            <a:br>
              <a:rPr lang="en-US" altLang="zh-TW" dirty="0" smtClean="0">
                <a:solidFill>
                  <a:srgbClr val="0000FF"/>
                </a:solidFill>
              </a:rPr>
            </a:br>
            <a:r>
              <a:rPr lang="en-US" altLang="zh-TW" dirty="0" smtClean="0">
                <a:solidFill>
                  <a:srgbClr val="0000FF"/>
                </a:solidFill>
              </a:rPr>
              <a:t> and Technology (II)</a:t>
            </a:r>
            <a:endParaRPr lang="en-US" altLang="zh-TW" dirty="0">
              <a:solidFill>
                <a:srgbClr val="0000FF"/>
              </a:solidFill>
            </a:endParaRPr>
          </a:p>
        </p:txBody>
      </p:sp>
      <p:sp>
        <p:nvSpPr>
          <p:cNvPr id="157701" name="Rectangle 5"/>
          <p:cNvSpPr>
            <a:spLocks noGrp="1" noChangeArrowheads="1"/>
          </p:cNvSpPr>
          <p:nvPr>
            <p:ph type="subTitle" idx="1"/>
          </p:nvPr>
        </p:nvSpPr>
        <p:spPr>
          <a:xfrm>
            <a:off x="755650" y="3933601"/>
            <a:ext cx="7778750" cy="1727647"/>
          </a:xfrm>
        </p:spPr>
        <p:txBody>
          <a:bodyPr/>
          <a:lstStyle/>
          <a:p>
            <a:r>
              <a:rPr lang="en-US" altLang="zh-TW" dirty="0" smtClean="0"/>
              <a:t>Prof. Chung-Ta King</a:t>
            </a:r>
          </a:p>
          <a:p>
            <a:r>
              <a:rPr lang="en-US" altLang="zh-TW" sz="2800" dirty="0" smtClean="0"/>
              <a:t>Department of Computer Science</a:t>
            </a:r>
          </a:p>
          <a:p>
            <a:r>
              <a:rPr lang="en-US" altLang="zh-TW" sz="2800" dirty="0" smtClean="0"/>
              <a:t>National Tsing Hua University, Taiwan</a:t>
            </a:r>
            <a:endParaRPr lang="zh-TW" altLang="en-US" sz="2800" dirty="0" smtClean="0"/>
          </a:p>
        </p:txBody>
      </p:sp>
      <p:sp>
        <p:nvSpPr>
          <p:cNvPr id="4" name="文字方塊 3"/>
          <p:cNvSpPr txBox="1"/>
          <p:nvPr/>
        </p:nvSpPr>
        <p:spPr>
          <a:xfrm>
            <a:off x="543283" y="5877272"/>
            <a:ext cx="8146333" cy="276999"/>
          </a:xfrm>
          <a:prstGeom prst="rect">
            <a:avLst/>
          </a:prstGeom>
          <a:noFill/>
        </p:spPr>
        <p:txBody>
          <a:bodyPr wrap="none" rtlCol="0" anchor="ctr" anchorCtr="1">
            <a:spAutoFit/>
          </a:bodyPr>
          <a:lstStyle/>
          <a:p>
            <a:r>
              <a:rPr lang="en-US" altLang="zh-TW" sz="1200" dirty="0" smtClean="0">
                <a:latin typeface="+mn-lt"/>
                <a:ea typeface="標楷體" pitchFamily="65" charset="-120"/>
                <a:cs typeface="Calibri" pitchFamily="34" charset="0"/>
              </a:rPr>
              <a:t>(</a:t>
            </a:r>
            <a:r>
              <a:rPr lang="en-US" altLang="zh-TW" sz="1200" dirty="0">
                <a:latin typeface="+mn-lt"/>
                <a:ea typeface="標楷體" pitchFamily="65" charset="-120"/>
                <a:cs typeface="Calibri" pitchFamily="34" charset="0"/>
              </a:rPr>
              <a:t>A</a:t>
            </a:r>
            <a:r>
              <a:rPr lang="en-US" altLang="zh-TW" sz="1200" dirty="0" smtClean="0">
                <a:latin typeface="+mn-lt"/>
                <a:ea typeface="標楷體" pitchFamily="65" charset="-120"/>
                <a:cs typeface="Calibri" pitchFamily="34" charset="0"/>
              </a:rPr>
              <a:t>dapted from textbook slides </a:t>
            </a:r>
            <a:r>
              <a:rPr lang="en-US" altLang="zh-TW" sz="1200" dirty="0">
                <a:latin typeface="+mn-lt"/>
                <a:ea typeface="標楷體" pitchFamily="65" charset="-120"/>
                <a:cs typeface="Calibri" pitchFamily="34" charset="0"/>
              </a:rPr>
              <a:t>https://</a:t>
            </a:r>
            <a:r>
              <a:rPr lang="en-US" altLang="zh-TW" sz="1200" dirty="0" smtClean="0">
                <a:latin typeface="+mn-lt"/>
                <a:ea typeface="標楷體" pitchFamily="65" charset="-120"/>
                <a:cs typeface="Calibri" pitchFamily="34" charset="0"/>
              </a:rPr>
              <a:t>www.elsevier.com/books-and-journals/book-companion/9780128122754/lecture-slides) </a:t>
            </a:r>
            <a:endParaRPr lang="zh-TW" altLang="en-US" sz="1200" dirty="0" smtClean="0">
              <a:latin typeface="+mn-lt"/>
              <a:ea typeface="標楷體" pitchFamily="65" charset="-120"/>
              <a:cs typeface="Calibri" pitchFamily="34" charset="0"/>
            </a:endParaRPr>
          </a:p>
        </p:txBody>
      </p:sp>
    </p:spTree>
    <p:extLst>
      <p:ext uri="{BB962C8B-B14F-4D97-AF65-F5344CB8AC3E}">
        <p14:creationId xmlns:p14="http://schemas.microsoft.com/office/powerpoint/2010/main" val="1027858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altLang="zh-TW" dirty="0" smtClean="0"/>
              <a:t>Performance in Terms of Execution Time</a:t>
            </a:r>
            <a:endParaRPr lang="en-AU" altLang="zh-TW" dirty="0" smtClean="0"/>
          </a:p>
        </p:txBody>
      </p:sp>
      <p:sp>
        <p:nvSpPr>
          <p:cNvPr id="3077" name="Rectangle 3"/>
          <p:cNvSpPr>
            <a:spLocks noGrp="1" noChangeArrowheads="1"/>
          </p:cNvSpPr>
          <p:nvPr>
            <p:ph type="body" idx="1"/>
          </p:nvPr>
        </p:nvSpPr>
        <p:spPr/>
        <p:txBody>
          <a:bodyPr/>
          <a:lstStyle/>
          <a:p>
            <a:r>
              <a:rPr lang="en-US" altLang="zh-TW" dirty="0"/>
              <a:t>Time is the measure of computer performance</a:t>
            </a:r>
          </a:p>
          <a:p>
            <a:pPr lvl="1"/>
            <a:r>
              <a:rPr lang="en-US" altLang="zh-TW" dirty="0"/>
              <a:t>The computer that performs the same amount of work in the least time has a higher performance</a:t>
            </a:r>
          </a:p>
          <a:p>
            <a:r>
              <a:rPr lang="en-US" altLang="zh-TW" dirty="0" smtClean="0"/>
              <a:t>So, we can define </a:t>
            </a:r>
          </a:p>
          <a:p>
            <a:pPr marL="0" indent="0">
              <a:buNone/>
            </a:pPr>
            <a:endParaRPr lang="en-US" altLang="zh-TW" dirty="0"/>
          </a:p>
          <a:p>
            <a:pPr marL="0" indent="0">
              <a:buNone/>
            </a:pPr>
            <a:endParaRPr lang="en-US" altLang="zh-TW" dirty="0" smtClean="0"/>
          </a:p>
          <a:p>
            <a:r>
              <a:rPr lang="en-US" altLang="zh-TW" dirty="0" smtClean="0"/>
              <a:t>“</a:t>
            </a:r>
            <a:r>
              <a:rPr lang="en-US" altLang="zh-TW" i="1" dirty="0" smtClean="0"/>
              <a:t>X</a:t>
            </a:r>
            <a:r>
              <a:rPr lang="en-US" altLang="zh-TW" dirty="0" smtClean="0"/>
              <a:t> is </a:t>
            </a:r>
            <a:r>
              <a:rPr lang="en-US" altLang="zh-TW" i="1" dirty="0" smtClean="0"/>
              <a:t>n</a:t>
            </a:r>
            <a:r>
              <a:rPr lang="en-US" altLang="zh-TW" dirty="0" smtClean="0"/>
              <a:t> time faster than </a:t>
            </a:r>
            <a:r>
              <a:rPr lang="en-US" altLang="zh-TW" i="1" dirty="0" smtClean="0"/>
              <a:t>Y</a:t>
            </a:r>
            <a:r>
              <a:rPr lang="en-US" altLang="zh-TW" dirty="0" smtClean="0"/>
              <a:t>” means</a:t>
            </a:r>
          </a:p>
          <a:p>
            <a:endParaRPr lang="en-US" altLang="zh-TW" dirty="0" smtClean="0"/>
          </a:p>
          <a:p>
            <a:endParaRPr lang="en-US" altLang="zh-TW" dirty="0" smtClean="0"/>
          </a:p>
          <a:p>
            <a:endParaRPr lang="en-US" altLang="zh-TW" dirty="0" smtClean="0"/>
          </a:p>
          <a:p>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9</a:t>
            </a:fld>
            <a:endParaRPr lang="zh-TW" altLang="zh-TW"/>
          </a:p>
        </p:txBody>
      </p:sp>
      <mc:AlternateContent xmlns:mc="http://schemas.openxmlformats.org/markup-compatibility/2006" xmlns:a14="http://schemas.microsoft.com/office/drawing/2010/main">
        <mc:Choice Requires="a14">
          <p:sp>
            <p:nvSpPr>
              <p:cNvPr id="4" name="文字方塊 3"/>
              <p:cNvSpPr txBox="1"/>
              <p:nvPr/>
            </p:nvSpPr>
            <p:spPr>
              <a:xfrm>
                <a:off x="1187624" y="4394611"/>
                <a:ext cx="5035801" cy="762581"/>
              </a:xfrm>
              <a:prstGeom prst="rect">
                <a:avLst/>
              </a:prstGeom>
              <a:solidFill>
                <a:srgbClr val="99CCFF"/>
              </a:solidFill>
            </p:spPr>
            <p:txBody>
              <a:bodyPr wrap="none" lIns="0" tIns="0" rIns="0" bIns="0" rtlCol="0">
                <a:spAutoFit/>
              </a:bodyPr>
              <a:lstStyle/>
              <a:p>
                <a:pPr marL="0"/>
                <a14:m>
                  <m:oMathPara xmlns:m="http://schemas.openxmlformats.org/officeDocument/2006/math">
                    <m:oMathParaPr>
                      <m:jc m:val="centerGroup"/>
                    </m:oMathParaPr>
                    <m:oMath xmlns:m="http://schemas.openxmlformats.org/officeDocument/2006/math">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m:rPr>
                                  <m:sty m:val="p"/>
                                </m:rPr>
                                <a:rPr lang="en-US" altLang="zh-TW" b="0" i="0" smtClean="0">
                                  <a:latin typeface="Cambria Math" panose="02040503050406030204" pitchFamily="18" charset="0"/>
                                </a:rPr>
                                <m:t>Performance</m:t>
                              </m:r>
                            </m:e>
                            <m:sub>
                              <m:r>
                                <m:rPr>
                                  <m:sty m:val="p"/>
                                </m:rPr>
                                <a:rPr lang="en-US" altLang="zh-TW" b="0" i="0" smtClean="0">
                                  <a:latin typeface="Cambria Math" panose="02040503050406030204" pitchFamily="18" charset="0"/>
                                </a:rPr>
                                <m:t>X</m:t>
                              </m:r>
                            </m:sub>
                          </m:sSub>
                        </m:num>
                        <m:den>
                          <m:sSub>
                            <m:sSubPr>
                              <m:ctrlPr>
                                <a:rPr lang="en-US" altLang="zh-TW" i="1" smtClean="0">
                                  <a:latin typeface="Cambria Math" panose="02040503050406030204" pitchFamily="18" charset="0"/>
                                </a:rPr>
                              </m:ctrlPr>
                            </m:sSubPr>
                            <m:e>
                              <m:r>
                                <m:rPr>
                                  <m:sty m:val="p"/>
                                </m:rPr>
                                <a:rPr lang="en-US" altLang="zh-TW" b="0" i="0" smtClean="0">
                                  <a:latin typeface="Cambria Math" panose="02040503050406030204" pitchFamily="18" charset="0"/>
                                </a:rPr>
                                <m:t>Performance</m:t>
                              </m:r>
                            </m:e>
                            <m:sub>
                              <m:r>
                                <m:rPr>
                                  <m:sty m:val="p"/>
                                </m:rPr>
                                <a:rPr lang="en-US" altLang="zh-TW" b="0" i="0" smtClean="0">
                                  <a:latin typeface="Cambria Math" panose="02040503050406030204" pitchFamily="18" charset="0"/>
                                </a:rPr>
                                <m:t>Y</m:t>
                              </m:r>
                            </m:sub>
                          </m:sSub>
                        </m:den>
                      </m:f>
                      <m:r>
                        <a:rPr lang="en-US" altLang="zh-TW" i="1" smtClean="0">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sSub>
                            <m:sSubPr>
                              <m:ctrlPr>
                                <a:rPr lang="en-US" altLang="zh-TW" i="1" smtClean="0">
                                  <a:latin typeface="Cambria Math" panose="02040503050406030204" pitchFamily="18" charset="0"/>
                                  <a:ea typeface="Cambria Math" panose="02040503050406030204" pitchFamily="18" charset="0"/>
                                </a:rPr>
                              </m:ctrlPr>
                            </m:sSubPr>
                            <m:e>
                              <m:r>
                                <m:rPr>
                                  <m:sty m:val="p"/>
                                </m:rPr>
                                <a:rPr lang="en-US" altLang="zh-TW" b="0" i="0" smtClean="0">
                                  <a:latin typeface="Cambria Math" panose="02040503050406030204" pitchFamily="18" charset="0"/>
                                  <a:ea typeface="Cambria Math" panose="02040503050406030204" pitchFamily="18" charset="0"/>
                                </a:rPr>
                                <m:t>Execution</m:t>
                              </m:r>
                              <m:r>
                                <a:rPr lang="en-US" altLang="zh-TW" b="0" i="0" smtClean="0">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time</m:t>
                              </m:r>
                            </m:e>
                            <m:sub>
                              <m:r>
                                <m:rPr>
                                  <m:sty m:val="p"/>
                                </m:rPr>
                                <a:rPr lang="en-US" altLang="zh-TW" b="0" i="0" smtClean="0">
                                  <a:latin typeface="Cambria Math" panose="02040503050406030204" pitchFamily="18" charset="0"/>
                                  <a:ea typeface="Cambria Math" panose="02040503050406030204" pitchFamily="18" charset="0"/>
                                </a:rPr>
                                <m:t>Y</m:t>
                              </m:r>
                            </m:sub>
                          </m:sSub>
                        </m:num>
                        <m:den>
                          <m:sSub>
                            <m:sSubPr>
                              <m:ctrlPr>
                                <a:rPr lang="en-US" altLang="zh-TW" i="1" smtClean="0">
                                  <a:latin typeface="Cambria Math" panose="02040503050406030204" pitchFamily="18" charset="0"/>
                                  <a:ea typeface="Cambria Math" panose="02040503050406030204" pitchFamily="18" charset="0"/>
                                </a:rPr>
                              </m:ctrlPr>
                            </m:sSubPr>
                            <m:e>
                              <m:r>
                                <m:rPr>
                                  <m:sty m:val="p"/>
                                </m:rPr>
                                <a:rPr lang="en-US" altLang="zh-TW" b="0" i="0" smtClean="0">
                                  <a:latin typeface="Cambria Math" panose="02040503050406030204" pitchFamily="18" charset="0"/>
                                  <a:ea typeface="Cambria Math" panose="02040503050406030204" pitchFamily="18" charset="0"/>
                                </a:rPr>
                                <m:t>Execution</m:t>
                              </m:r>
                              <m:r>
                                <a:rPr lang="en-US" altLang="zh-TW" b="0" i="0" smtClean="0">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time</m:t>
                              </m:r>
                            </m:e>
                            <m:sub>
                              <m:r>
                                <m:rPr>
                                  <m:sty m:val="p"/>
                                </m:rPr>
                                <a:rPr lang="en-US" altLang="zh-TW" b="0" i="0" smtClean="0">
                                  <a:latin typeface="Cambria Math" panose="02040503050406030204" pitchFamily="18" charset="0"/>
                                  <a:ea typeface="Cambria Math" panose="02040503050406030204" pitchFamily="18" charset="0"/>
                                </a:rPr>
                                <m:t>X</m:t>
                              </m:r>
                            </m:sub>
                          </m:sSub>
                        </m:den>
                      </m:f>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oMath>
                  </m:oMathPara>
                </a14:m>
                <a:endParaRPr lang="zh-TW" altLang="en-US" dirty="0">
                  <a:latin typeface="+mn-lt"/>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1187624" y="4394611"/>
                <a:ext cx="5035801" cy="762581"/>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475656" y="2862114"/>
                <a:ext cx="4139979" cy="693908"/>
              </a:xfrm>
              <a:prstGeom prst="rect">
                <a:avLst/>
              </a:prstGeom>
              <a:solidFill>
                <a:srgbClr val="99CCFF"/>
              </a:solidFill>
            </p:spPr>
            <p:txBody>
              <a:bodyPr wrap="none" lIns="0" tIns="0" rIns="0" bIns="0" rtlCol="0">
                <a:spAutoFit/>
              </a:bodyPr>
              <a:lstStyle/>
              <a:p>
                <a:pPr marL="0"/>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ea typeface="Cambria Math" panose="02040503050406030204" pitchFamily="18" charset="0"/>
                        </a:rPr>
                        <m:t>Performance</m:t>
                      </m:r>
                      <m:r>
                        <a:rPr lang="en-US" altLang="zh-TW" i="1" smtClean="0">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r>
                            <a:rPr lang="en-US" altLang="zh-TW" b="0" i="0" smtClean="0">
                              <a:latin typeface="Cambria Math" panose="02040503050406030204" pitchFamily="18" charset="0"/>
                              <a:ea typeface="Cambria Math" panose="02040503050406030204" pitchFamily="18" charset="0"/>
                            </a:rPr>
                            <m:t>1</m:t>
                          </m:r>
                        </m:num>
                        <m:den>
                          <m:r>
                            <m:rPr>
                              <m:sty m:val="p"/>
                            </m:rPr>
                            <a:rPr lang="en-US" altLang="zh-TW" b="0" i="0" smtClean="0">
                              <a:latin typeface="Cambria Math" panose="02040503050406030204" pitchFamily="18" charset="0"/>
                              <a:ea typeface="Cambria Math" panose="02040503050406030204" pitchFamily="18" charset="0"/>
                            </a:rPr>
                            <m:t>Execution</m:t>
                          </m:r>
                          <m:r>
                            <a:rPr lang="en-US" altLang="zh-TW" b="0" i="0" smtClean="0">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time</m:t>
                          </m:r>
                        </m:den>
                      </m:f>
                    </m:oMath>
                  </m:oMathPara>
                </a14:m>
                <a:endParaRPr lang="zh-TW" altLang="en-US" dirty="0">
                  <a:latin typeface="+mn-lt"/>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1475656" y="2862114"/>
                <a:ext cx="4139979" cy="693908"/>
              </a:xfrm>
              <a:prstGeom prst="rect">
                <a:avLst/>
              </a:prstGeom>
              <a:blipFill rotWithShape="0">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93100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zh-TW" dirty="0" smtClean="0"/>
              <a:t>What to Measure in Terms of Time?</a:t>
            </a:r>
            <a:endParaRPr lang="en-AU" altLang="zh-TW" dirty="0" smtClean="0"/>
          </a:p>
        </p:txBody>
      </p:sp>
      <p:sp>
        <p:nvSpPr>
          <p:cNvPr id="44036" name="Rectangle 3"/>
          <p:cNvSpPr>
            <a:spLocks noGrp="1" noChangeArrowheads="1"/>
          </p:cNvSpPr>
          <p:nvPr>
            <p:ph type="body" idx="1"/>
          </p:nvPr>
        </p:nvSpPr>
        <p:spPr/>
        <p:txBody>
          <a:bodyPr/>
          <a:lstStyle/>
          <a:p>
            <a:r>
              <a:rPr lang="en-US" altLang="zh-TW" dirty="0" smtClean="0"/>
              <a:t>But, execution time </a:t>
            </a:r>
            <a:r>
              <a:rPr lang="en-US" altLang="zh-TW" dirty="0"/>
              <a:t>can </a:t>
            </a:r>
            <a:r>
              <a:rPr lang="en-US" altLang="zh-TW" dirty="0" smtClean="0"/>
              <a:t>be defined differently:</a:t>
            </a:r>
            <a:endParaRPr lang="en-US" altLang="zh-TW" dirty="0"/>
          </a:p>
          <a:p>
            <a:pPr lvl="1"/>
            <a:r>
              <a:rPr lang="en-US" altLang="zh-TW" dirty="0" smtClean="0">
                <a:solidFill>
                  <a:srgbClr val="FF0000"/>
                </a:solidFill>
              </a:rPr>
              <a:t>Elapsed time</a:t>
            </a:r>
            <a:r>
              <a:rPr lang="en-US" altLang="zh-TW" dirty="0" smtClean="0"/>
              <a:t>: </a:t>
            </a:r>
            <a:r>
              <a:rPr lang="en-US" altLang="zh-TW" i="1" dirty="0" smtClean="0"/>
              <a:t>total response time</a:t>
            </a:r>
            <a:r>
              <a:rPr lang="en-US" altLang="zh-TW" dirty="0" smtClean="0"/>
              <a:t>, </a:t>
            </a:r>
            <a:r>
              <a:rPr lang="en-US" altLang="zh-TW" i="1" dirty="0" smtClean="0"/>
              <a:t>wall clock time</a:t>
            </a:r>
          </a:p>
          <a:p>
            <a:pPr lvl="2"/>
            <a:r>
              <a:rPr lang="en-US" altLang="zh-TW" dirty="0" smtClean="0"/>
              <a:t>Total time to </a:t>
            </a:r>
            <a:r>
              <a:rPr lang="en-US" altLang="zh-TW" dirty="0"/>
              <a:t>complete a </a:t>
            </a:r>
            <a:r>
              <a:rPr lang="en-US" altLang="zh-TW" dirty="0" smtClean="0"/>
              <a:t>task/program, </a:t>
            </a:r>
            <a:r>
              <a:rPr lang="en-US" altLang="zh-TW" dirty="0"/>
              <a:t>including </a:t>
            </a:r>
            <a:r>
              <a:rPr lang="en-US" altLang="zh-TW" dirty="0" smtClean="0"/>
              <a:t>everything: memory </a:t>
            </a:r>
            <a:r>
              <a:rPr lang="en-US" altLang="zh-TW" dirty="0"/>
              <a:t>accesses, </a:t>
            </a:r>
            <a:r>
              <a:rPr lang="en-US" altLang="zh-TW" dirty="0" smtClean="0"/>
              <a:t>I/O activities</a:t>
            </a:r>
            <a:r>
              <a:rPr lang="en-US" altLang="zh-TW" dirty="0"/>
              <a:t>, </a:t>
            </a:r>
            <a:r>
              <a:rPr lang="en-US" altLang="zh-TW" dirty="0" smtClean="0"/>
              <a:t>OS overhead, idle time</a:t>
            </a:r>
          </a:p>
          <a:p>
            <a:pPr lvl="2"/>
            <a:r>
              <a:rPr lang="en-US" altLang="zh-TW" dirty="0" smtClean="0"/>
              <a:t>Determines system performance</a:t>
            </a:r>
          </a:p>
          <a:p>
            <a:pPr lvl="1"/>
            <a:r>
              <a:rPr lang="en-US" altLang="zh-TW" dirty="0" smtClean="0">
                <a:solidFill>
                  <a:srgbClr val="FF0000"/>
                </a:solidFill>
              </a:rPr>
              <a:t>CPU time</a:t>
            </a:r>
            <a:r>
              <a:rPr lang="en-US" altLang="zh-TW" dirty="0" smtClean="0"/>
              <a:t>: time the CPU spent processing a task/program (discounts I/O time, other jobs’ shares)</a:t>
            </a:r>
          </a:p>
          <a:p>
            <a:r>
              <a:rPr lang="en-US" altLang="zh-TW" dirty="0" smtClean="0"/>
              <a:t>CPU time of a task/program further consists of</a:t>
            </a:r>
          </a:p>
          <a:p>
            <a:pPr lvl="1"/>
            <a:r>
              <a:rPr lang="en-US" altLang="zh-TW" dirty="0" smtClean="0">
                <a:solidFill>
                  <a:srgbClr val="FF0000"/>
                </a:solidFill>
              </a:rPr>
              <a:t>User CPU time</a:t>
            </a:r>
            <a:r>
              <a:rPr lang="en-US" altLang="zh-TW" dirty="0" smtClean="0"/>
              <a:t>: CPU </a:t>
            </a:r>
            <a:r>
              <a:rPr lang="en-US" altLang="zh-TW" dirty="0"/>
              <a:t>time spent in </a:t>
            </a:r>
            <a:r>
              <a:rPr lang="en-US" altLang="zh-TW" dirty="0" smtClean="0"/>
              <a:t>the task/program</a:t>
            </a:r>
          </a:p>
          <a:p>
            <a:pPr lvl="1"/>
            <a:r>
              <a:rPr lang="en-US" altLang="zh-TW" dirty="0" smtClean="0">
                <a:solidFill>
                  <a:srgbClr val="FF0000"/>
                </a:solidFill>
              </a:rPr>
              <a:t>System CPU time</a:t>
            </a:r>
            <a:r>
              <a:rPr lang="en-US" altLang="zh-TW" dirty="0" smtClean="0"/>
              <a:t>: CPU time spent </a:t>
            </a:r>
            <a:r>
              <a:rPr lang="en-US" altLang="zh-TW" dirty="0"/>
              <a:t>in </a:t>
            </a:r>
            <a:r>
              <a:rPr lang="en-US" altLang="zh-TW" dirty="0" smtClean="0"/>
              <a:t>OS performing </a:t>
            </a:r>
            <a:r>
              <a:rPr lang="en-US" altLang="zh-TW" dirty="0"/>
              <a:t>tasks on behalf of </a:t>
            </a:r>
            <a:r>
              <a:rPr lang="en-US" altLang="zh-TW" dirty="0" smtClean="0"/>
              <a:t>the task/program</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10</a:t>
            </a:fld>
            <a:endParaRPr lang="zh-TW" altLang="zh-TW"/>
          </a:p>
        </p:txBody>
      </p:sp>
    </p:spTree>
    <p:extLst>
      <p:ext uri="{BB962C8B-B14F-4D97-AF65-F5344CB8AC3E}">
        <p14:creationId xmlns:p14="http://schemas.microsoft.com/office/powerpoint/2010/main" val="150808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animEffect transition="in" filter="fade">
                                      <p:cBhvr>
                                        <p:cTn id="7" dur="500"/>
                                        <p:tgtEl>
                                          <p:spTgt spid="4403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4036">
                                            <p:txEl>
                                              <p:pRg st="2" end="2"/>
                                            </p:txEl>
                                          </p:spTgt>
                                        </p:tgtEl>
                                        <p:attrNameLst>
                                          <p:attrName>style.visibility</p:attrName>
                                        </p:attrNameLst>
                                      </p:cBhvr>
                                      <p:to>
                                        <p:strVal val="visible"/>
                                      </p:to>
                                    </p:set>
                                    <p:animEffect transition="in" filter="fade">
                                      <p:cBhvr>
                                        <p:cTn id="10" dur="500"/>
                                        <p:tgtEl>
                                          <p:spTgt spid="4403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4036">
                                            <p:txEl>
                                              <p:pRg st="3" end="3"/>
                                            </p:txEl>
                                          </p:spTgt>
                                        </p:tgtEl>
                                        <p:attrNameLst>
                                          <p:attrName>style.visibility</p:attrName>
                                        </p:attrNameLst>
                                      </p:cBhvr>
                                      <p:to>
                                        <p:strVal val="visible"/>
                                      </p:to>
                                    </p:set>
                                    <p:animEffect transition="in" filter="fade">
                                      <p:cBhvr>
                                        <p:cTn id="13" dur="500"/>
                                        <p:tgtEl>
                                          <p:spTgt spid="4403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4036">
                                            <p:txEl>
                                              <p:pRg st="4" end="4"/>
                                            </p:txEl>
                                          </p:spTgt>
                                        </p:tgtEl>
                                        <p:attrNameLst>
                                          <p:attrName>style.visibility</p:attrName>
                                        </p:attrNameLst>
                                      </p:cBhvr>
                                      <p:to>
                                        <p:strVal val="visible"/>
                                      </p:to>
                                    </p:set>
                                    <p:animEffect transition="in" filter="fade">
                                      <p:cBhvr>
                                        <p:cTn id="18" dur="500"/>
                                        <p:tgtEl>
                                          <p:spTgt spid="4403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4036">
                                            <p:txEl>
                                              <p:pRg st="5" end="5"/>
                                            </p:txEl>
                                          </p:spTgt>
                                        </p:tgtEl>
                                        <p:attrNameLst>
                                          <p:attrName>style.visibility</p:attrName>
                                        </p:attrNameLst>
                                      </p:cBhvr>
                                      <p:to>
                                        <p:strVal val="visible"/>
                                      </p:to>
                                    </p:set>
                                    <p:animEffect transition="in" filter="fade">
                                      <p:cBhvr>
                                        <p:cTn id="23" dur="500"/>
                                        <p:tgtEl>
                                          <p:spTgt spid="44036">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4036">
                                            <p:txEl>
                                              <p:pRg st="6" end="6"/>
                                            </p:txEl>
                                          </p:spTgt>
                                        </p:tgtEl>
                                        <p:attrNameLst>
                                          <p:attrName>style.visibility</p:attrName>
                                        </p:attrNameLst>
                                      </p:cBhvr>
                                      <p:to>
                                        <p:strVal val="visible"/>
                                      </p:to>
                                    </p:set>
                                    <p:animEffect transition="in" filter="fade">
                                      <p:cBhvr>
                                        <p:cTn id="26" dur="500"/>
                                        <p:tgtEl>
                                          <p:spTgt spid="44036">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4036">
                                            <p:txEl>
                                              <p:pRg st="7" end="7"/>
                                            </p:txEl>
                                          </p:spTgt>
                                        </p:tgtEl>
                                        <p:attrNameLst>
                                          <p:attrName>style.visibility</p:attrName>
                                        </p:attrNameLst>
                                      </p:cBhvr>
                                      <p:to>
                                        <p:strVal val="visible"/>
                                      </p:to>
                                    </p:set>
                                    <p:animEffect transition="in" filter="fade">
                                      <p:cBhvr>
                                        <p:cTn id="29" dur="500"/>
                                        <p:tgtEl>
                                          <p:spTgt spid="440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7"/>
          <p:cNvSpPr>
            <a:spLocks noGrp="1" noChangeArrowheads="1"/>
          </p:cNvSpPr>
          <p:nvPr>
            <p:ph type="title"/>
          </p:nvPr>
        </p:nvSpPr>
        <p:spPr/>
        <p:txBody>
          <a:bodyPr/>
          <a:lstStyle/>
          <a:p>
            <a:r>
              <a:rPr lang="en-US" altLang="zh-TW" dirty="0" smtClean="0"/>
              <a:t>How to Express Time?</a:t>
            </a:r>
            <a:endParaRPr lang="en-AU" altLang="zh-TW" dirty="0" smtClean="0"/>
          </a:p>
        </p:txBody>
      </p:sp>
      <p:sp>
        <p:nvSpPr>
          <p:cNvPr id="45065" name="Rectangle 8"/>
          <p:cNvSpPr>
            <a:spLocks noGrp="1" noChangeArrowheads="1"/>
          </p:cNvSpPr>
          <p:nvPr>
            <p:ph type="body" idx="1"/>
          </p:nvPr>
        </p:nvSpPr>
        <p:spPr/>
        <p:txBody>
          <a:bodyPr/>
          <a:lstStyle/>
          <a:p>
            <a:r>
              <a:rPr lang="en-US" altLang="zh-TW" dirty="0" smtClean="0"/>
              <a:t>Computer time can be </a:t>
            </a:r>
            <a:r>
              <a:rPr lang="en-US" altLang="zh-TW" dirty="0" smtClean="0">
                <a:solidFill>
                  <a:srgbClr val="FF0000"/>
                </a:solidFill>
              </a:rPr>
              <a:t>seconds</a:t>
            </a:r>
            <a:r>
              <a:rPr lang="en-US" altLang="zh-TW" dirty="0" smtClean="0"/>
              <a:t> or </a:t>
            </a:r>
            <a:r>
              <a:rPr lang="en-US" altLang="zh-TW" dirty="0" smtClean="0">
                <a:solidFill>
                  <a:srgbClr val="FF0000"/>
                </a:solidFill>
              </a:rPr>
              <a:t>system clocks</a:t>
            </a:r>
          </a:p>
          <a:p>
            <a:pPr lvl="1"/>
            <a:r>
              <a:rPr lang="en-US" altLang="zh-TW" dirty="0" smtClean="0"/>
              <a:t>Clocks related to how fast HW can perform basic functions</a:t>
            </a:r>
          </a:p>
          <a:p>
            <a:pPr lvl="1"/>
            <a:r>
              <a:rPr lang="en-US" altLang="zh-TW" dirty="0" smtClean="0">
                <a:solidFill>
                  <a:srgbClr val="FF0000"/>
                </a:solidFill>
              </a:rPr>
              <a:t>CPU clocking</a:t>
            </a:r>
            <a:r>
              <a:rPr lang="en-US" altLang="zh-TW" dirty="0" smtClean="0"/>
              <a:t>: operation of digital hardware governed by a constant-rate clock</a:t>
            </a:r>
          </a:p>
          <a:p>
            <a:endParaRPr lang="en-US" altLang="zh-TW" dirty="0" smtClean="0"/>
          </a:p>
          <a:p>
            <a:endParaRPr lang="en-US" altLang="zh-TW" dirty="0" smtClean="0"/>
          </a:p>
          <a:p>
            <a:endParaRPr lang="en-US" altLang="zh-TW" dirty="0" smtClean="0"/>
          </a:p>
          <a:p>
            <a:endParaRPr lang="en-US" altLang="zh-TW" dirty="0" smtClean="0"/>
          </a:p>
          <a:p>
            <a:pPr lvl="1"/>
            <a:endParaRPr lang="en-US" altLang="zh-TW" dirty="0" smtClean="0"/>
          </a:p>
          <a:p>
            <a:pPr lvl="1"/>
            <a:r>
              <a:rPr lang="en-US" altLang="zh-TW" i="1" dirty="0" smtClean="0"/>
              <a:t>Clock period</a:t>
            </a:r>
            <a:r>
              <a:rPr lang="en-US" altLang="zh-TW" dirty="0" smtClean="0"/>
              <a:t>: duration of a clock cycle, e.g., 1 ns=1×10</a:t>
            </a:r>
            <a:r>
              <a:rPr lang="en-US" altLang="zh-TW" baseline="30000" dirty="0" smtClean="0"/>
              <a:t>–9 </a:t>
            </a:r>
            <a:r>
              <a:rPr lang="en-US" altLang="zh-TW" dirty="0" smtClean="0"/>
              <a:t>s</a:t>
            </a:r>
          </a:p>
          <a:p>
            <a:pPr lvl="1"/>
            <a:r>
              <a:rPr lang="en-US" altLang="zh-TW" i="1" dirty="0" smtClean="0"/>
              <a:t>Clock frequency </a:t>
            </a:r>
            <a:r>
              <a:rPr lang="en-US" altLang="zh-TW" dirty="0" smtClean="0"/>
              <a:t>(rate): cycles per second, </a:t>
            </a:r>
            <a:br>
              <a:rPr lang="en-US" altLang="zh-TW" dirty="0" smtClean="0"/>
            </a:br>
            <a:r>
              <a:rPr lang="en-US" altLang="zh-TW" dirty="0" smtClean="0"/>
              <a:t>e.g., 4 GHz = 4000 MHz = 4.0×10</a:t>
            </a:r>
            <a:r>
              <a:rPr lang="en-US" altLang="zh-TW" baseline="30000" dirty="0" smtClean="0"/>
              <a:t>9 </a:t>
            </a:r>
            <a:r>
              <a:rPr lang="en-US" altLang="zh-TW" dirty="0" smtClean="0"/>
              <a:t>Hz</a:t>
            </a:r>
            <a:endParaRPr lang="en-AU" altLang="zh-TW" dirty="0" smtClean="0"/>
          </a:p>
          <a:p>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11</a:t>
            </a:fld>
            <a:endParaRPr lang="zh-TW" altLang="zh-TW"/>
          </a:p>
        </p:txBody>
      </p:sp>
      <p:grpSp>
        <p:nvGrpSpPr>
          <p:cNvPr id="9" name="群組 8"/>
          <p:cNvGrpSpPr/>
          <p:nvPr/>
        </p:nvGrpSpPr>
        <p:grpSpPr>
          <a:xfrm>
            <a:off x="899592" y="2708845"/>
            <a:ext cx="7736407" cy="2016299"/>
            <a:chOff x="581646" y="2281238"/>
            <a:chExt cx="7662242" cy="1939925"/>
          </a:xfrm>
        </p:grpSpPr>
        <p:sp>
          <p:nvSpPr>
            <p:cNvPr id="45059" name="Line 2"/>
            <p:cNvSpPr>
              <a:spLocks noChangeShapeType="1"/>
            </p:cNvSpPr>
            <p:nvPr/>
          </p:nvSpPr>
          <p:spPr bwMode="auto">
            <a:xfrm>
              <a:off x="2627313" y="2493963"/>
              <a:ext cx="1728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0" name="Line 3"/>
            <p:cNvSpPr>
              <a:spLocks noChangeShapeType="1"/>
            </p:cNvSpPr>
            <p:nvPr/>
          </p:nvSpPr>
          <p:spPr bwMode="auto">
            <a:xfrm>
              <a:off x="2627313"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1" name="Line 4"/>
            <p:cNvSpPr>
              <a:spLocks noChangeShapeType="1"/>
            </p:cNvSpPr>
            <p:nvPr/>
          </p:nvSpPr>
          <p:spPr bwMode="auto">
            <a:xfrm>
              <a:off x="4356100"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2" name="Line 5"/>
            <p:cNvSpPr>
              <a:spLocks noChangeShapeType="1"/>
            </p:cNvSpPr>
            <p:nvPr/>
          </p:nvSpPr>
          <p:spPr bwMode="auto">
            <a:xfrm>
              <a:off x="6083300"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3" name="Line 6"/>
            <p:cNvSpPr>
              <a:spLocks noChangeShapeType="1"/>
            </p:cNvSpPr>
            <p:nvPr/>
          </p:nvSpPr>
          <p:spPr bwMode="auto">
            <a:xfrm>
              <a:off x="7812088"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6" name="Line 10"/>
            <p:cNvSpPr>
              <a:spLocks noChangeShapeType="1"/>
            </p:cNvSpPr>
            <p:nvPr/>
          </p:nvSpPr>
          <p:spPr bwMode="auto">
            <a:xfrm>
              <a:off x="2627313"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7" name="Line 11"/>
            <p:cNvSpPr>
              <a:spLocks noChangeShapeType="1"/>
            </p:cNvSpPr>
            <p:nvPr/>
          </p:nvSpPr>
          <p:spPr bwMode="auto">
            <a:xfrm>
              <a:off x="2627313"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8" name="Line 12"/>
            <p:cNvSpPr>
              <a:spLocks noChangeShapeType="1"/>
            </p:cNvSpPr>
            <p:nvPr/>
          </p:nvSpPr>
          <p:spPr bwMode="auto">
            <a:xfrm>
              <a:off x="3490913"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9" name="Line 13"/>
            <p:cNvSpPr>
              <a:spLocks noChangeShapeType="1"/>
            </p:cNvSpPr>
            <p:nvPr/>
          </p:nvSpPr>
          <p:spPr bwMode="auto">
            <a:xfrm>
              <a:off x="3490913"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0" name="Line 14"/>
            <p:cNvSpPr>
              <a:spLocks noChangeShapeType="1"/>
            </p:cNvSpPr>
            <p:nvPr/>
          </p:nvSpPr>
          <p:spPr bwMode="auto">
            <a:xfrm>
              <a:off x="2339975" y="2997200"/>
              <a:ext cx="2873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1" name="Line 15"/>
            <p:cNvSpPr>
              <a:spLocks noChangeShapeType="1"/>
            </p:cNvSpPr>
            <p:nvPr/>
          </p:nvSpPr>
          <p:spPr bwMode="auto">
            <a:xfrm>
              <a:off x="4356100"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2" name="Line 16"/>
            <p:cNvSpPr>
              <a:spLocks noChangeShapeType="1"/>
            </p:cNvSpPr>
            <p:nvPr/>
          </p:nvSpPr>
          <p:spPr bwMode="auto">
            <a:xfrm>
              <a:off x="43561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3" name="Line 17"/>
            <p:cNvSpPr>
              <a:spLocks noChangeShapeType="1"/>
            </p:cNvSpPr>
            <p:nvPr/>
          </p:nvSpPr>
          <p:spPr bwMode="auto">
            <a:xfrm>
              <a:off x="52197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4" name="Line 18"/>
            <p:cNvSpPr>
              <a:spLocks noChangeShapeType="1"/>
            </p:cNvSpPr>
            <p:nvPr/>
          </p:nvSpPr>
          <p:spPr bwMode="auto">
            <a:xfrm>
              <a:off x="5219700"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5" name="Line 19"/>
            <p:cNvSpPr>
              <a:spLocks noChangeShapeType="1"/>
            </p:cNvSpPr>
            <p:nvPr/>
          </p:nvSpPr>
          <p:spPr bwMode="auto">
            <a:xfrm>
              <a:off x="6083300"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6" name="Line 20"/>
            <p:cNvSpPr>
              <a:spLocks noChangeShapeType="1"/>
            </p:cNvSpPr>
            <p:nvPr/>
          </p:nvSpPr>
          <p:spPr bwMode="auto">
            <a:xfrm>
              <a:off x="60833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7" name="Line 21"/>
            <p:cNvSpPr>
              <a:spLocks noChangeShapeType="1"/>
            </p:cNvSpPr>
            <p:nvPr/>
          </p:nvSpPr>
          <p:spPr bwMode="auto">
            <a:xfrm>
              <a:off x="69469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8" name="Line 22"/>
            <p:cNvSpPr>
              <a:spLocks noChangeShapeType="1"/>
            </p:cNvSpPr>
            <p:nvPr/>
          </p:nvSpPr>
          <p:spPr bwMode="auto">
            <a:xfrm>
              <a:off x="6946900"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9" name="Line 23"/>
            <p:cNvSpPr>
              <a:spLocks noChangeShapeType="1"/>
            </p:cNvSpPr>
            <p:nvPr/>
          </p:nvSpPr>
          <p:spPr bwMode="auto">
            <a:xfrm>
              <a:off x="7812088"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80" name="Line 24"/>
            <p:cNvSpPr>
              <a:spLocks noChangeShapeType="1"/>
            </p:cNvSpPr>
            <p:nvPr/>
          </p:nvSpPr>
          <p:spPr bwMode="auto">
            <a:xfrm>
              <a:off x="7812088" y="2709863"/>
              <a:ext cx="2873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81" name="Freeform 25"/>
            <p:cNvSpPr>
              <a:spLocks/>
            </p:cNvSpPr>
            <p:nvPr/>
          </p:nvSpPr>
          <p:spPr bwMode="auto">
            <a:xfrm>
              <a:off x="4211638" y="3789363"/>
              <a:ext cx="288925" cy="287337"/>
            </a:xfrm>
            <a:custGeom>
              <a:avLst/>
              <a:gdLst>
                <a:gd name="T0" fmla="*/ 0 w 182"/>
                <a:gd name="T1" fmla="*/ 229333048 h 181"/>
                <a:gd name="T2" fmla="*/ 115927198 w 182"/>
                <a:gd name="T3" fmla="*/ 0 h 181"/>
                <a:gd name="T4" fmla="*/ 342741234 w 182"/>
                <a:gd name="T5" fmla="*/ 0 h 181"/>
                <a:gd name="T6" fmla="*/ 458668482 w 182"/>
                <a:gd name="T7" fmla="*/ 229333048 h 181"/>
                <a:gd name="T8" fmla="*/ 342741234 w 182"/>
                <a:gd name="T9" fmla="*/ 456146738 h 181"/>
                <a:gd name="T10" fmla="*/ 115927198 w 182"/>
                <a:gd name="T11" fmla="*/ 456146738 h 181"/>
                <a:gd name="T12" fmla="*/ 0 w 182"/>
                <a:gd name="T13" fmla="*/ 229333048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rgbClr val="99CCFF"/>
            </a:solidFill>
            <a:ln w="9525">
              <a:solidFill>
                <a:schemeClr val="tx1"/>
              </a:solidFill>
              <a:round/>
              <a:headEnd/>
              <a:tailEnd/>
            </a:ln>
          </p:spPr>
          <p:txBody>
            <a:bodyPr/>
            <a:lstStyle/>
            <a:p>
              <a:endParaRPr lang="zh-TW" altLang="en-US" sz="2800">
                <a:latin typeface="+mn-lt"/>
              </a:endParaRPr>
            </a:p>
          </p:txBody>
        </p:sp>
        <p:sp>
          <p:nvSpPr>
            <p:cNvPr id="45082" name="Freeform 26"/>
            <p:cNvSpPr>
              <a:spLocks/>
            </p:cNvSpPr>
            <p:nvPr/>
          </p:nvSpPr>
          <p:spPr bwMode="auto">
            <a:xfrm>
              <a:off x="5940425" y="3789363"/>
              <a:ext cx="288925" cy="287337"/>
            </a:xfrm>
            <a:custGeom>
              <a:avLst/>
              <a:gdLst>
                <a:gd name="T0" fmla="*/ 0 w 182"/>
                <a:gd name="T1" fmla="*/ 229333048 h 181"/>
                <a:gd name="T2" fmla="*/ 115927198 w 182"/>
                <a:gd name="T3" fmla="*/ 0 h 181"/>
                <a:gd name="T4" fmla="*/ 342741234 w 182"/>
                <a:gd name="T5" fmla="*/ 0 h 181"/>
                <a:gd name="T6" fmla="*/ 458668482 w 182"/>
                <a:gd name="T7" fmla="*/ 229333048 h 181"/>
                <a:gd name="T8" fmla="*/ 342741234 w 182"/>
                <a:gd name="T9" fmla="*/ 456146738 h 181"/>
                <a:gd name="T10" fmla="*/ 115927198 w 182"/>
                <a:gd name="T11" fmla="*/ 456146738 h 181"/>
                <a:gd name="T12" fmla="*/ 0 w 182"/>
                <a:gd name="T13" fmla="*/ 229333048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rgbClr val="99CCFF"/>
            </a:solidFill>
            <a:ln w="9525">
              <a:solidFill>
                <a:schemeClr val="tx1"/>
              </a:solidFill>
              <a:round/>
              <a:headEnd/>
              <a:tailEnd/>
            </a:ln>
          </p:spPr>
          <p:txBody>
            <a:bodyPr/>
            <a:lstStyle/>
            <a:p>
              <a:endParaRPr lang="zh-TW" altLang="en-US" sz="2800">
                <a:latin typeface="+mn-lt"/>
              </a:endParaRPr>
            </a:p>
          </p:txBody>
        </p:sp>
        <p:sp>
          <p:nvSpPr>
            <p:cNvPr id="45083" name="Freeform 27"/>
            <p:cNvSpPr>
              <a:spLocks/>
            </p:cNvSpPr>
            <p:nvPr/>
          </p:nvSpPr>
          <p:spPr bwMode="auto">
            <a:xfrm>
              <a:off x="7667625" y="3789363"/>
              <a:ext cx="288925" cy="287337"/>
            </a:xfrm>
            <a:custGeom>
              <a:avLst/>
              <a:gdLst>
                <a:gd name="T0" fmla="*/ 0 w 182"/>
                <a:gd name="T1" fmla="*/ 229333048 h 181"/>
                <a:gd name="T2" fmla="*/ 115927198 w 182"/>
                <a:gd name="T3" fmla="*/ 0 h 181"/>
                <a:gd name="T4" fmla="*/ 342741234 w 182"/>
                <a:gd name="T5" fmla="*/ 0 h 181"/>
                <a:gd name="T6" fmla="*/ 458668482 w 182"/>
                <a:gd name="T7" fmla="*/ 229333048 h 181"/>
                <a:gd name="T8" fmla="*/ 342741234 w 182"/>
                <a:gd name="T9" fmla="*/ 456146738 h 181"/>
                <a:gd name="T10" fmla="*/ 115927198 w 182"/>
                <a:gd name="T11" fmla="*/ 456146738 h 181"/>
                <a:gd name="T12" fmla="*/ 0 w 182"/>
                <a:gd name="T13" fmla="*/ 229333048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rgbClr val="99CCFF"/>
            </a:solidFill>
            <a:ln w="9525">
              <a:solidFill>
                <a:schemeClr val="tx1"/>
              </a:solidFill>
              <a:round/>
              <a:headEnd/>
              <a:tailEnd/>
            </a:ln>
          </p:spPr>
          <p:txBody>
            <a:bodyPr/>
            <a:lstStyle/>
            <a:p>
              <a:endParaRPr lang="zh-TW" altLang="en-US" sz="2800">
                <a:latin typeface="+mn-lt"/>
              </a:endParaRPr>
            </a:p>
          </p:txBody>
        </p:sp>
        <p:sp>
          <p:nvSpPr>
            <p:cNvPr id="45084" name="Line 28"/>
            <p:cNvSpPr>
              <a:spLocks noChangeShapeType="1"/>
            </p:cNvSpPr>
            <p:nvPr/>
          </p:nvSpPr>
          <p:spPr bwMode="auto">
            <a:xfrm>
              <a:off x="2339975" y="4221163"/>
              <a:ext cx="59039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85" name="Line 29"/>
            <p:cNvSpPr>
              <a:spLocks noChangeShapeType="1"/>
            </p:cNvSpPr>
            <p:nvPr/>
          </p:nvSpPr>
          <p:spPr bwMode="auto">
            <a:xfrm flipV="1">
              <a:off x="2339975" y="2565400"/>
              <a:ext cx="0" cy="165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86" name="Text Box 30"/>
            <p:cNvSpPr txBox="1">
              <a:spLocks noChangeArrowheads="1"/>
            </p:cNvSpPr>
            <p:nvPr/>
          </p:nvSpPr>
          <p:spPr bwMode="auto">
            <a:xfrm>
              <a:off x="581646" y="2714625"/>
              <a:ext cx="1419918" cy="35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1800" dirty="0">
                  <a:latin typeface="+mn-lt"/>
                </a:rPr>
                <a:t>Clock (cycles)</a:t>
              </a:r>
              <a:endParaRPr lang="en-AU" altLang="zh-TW" sz="1800" dirty="0">
                <a:latin typeface="+mn-lt"/>
              </a:endParaRPr>
            </a:p>
          </p:txBody>
        </p:sp>
        <p:sp>
          <p:nvSpPr>
            <p:cNvPr id="45087" name="Text Box 31"/>
            <p:cNvSpPr txBox="1">
              <a:spLocks noChangeArrowheads="1"/>
            </p:cNvSpPr>
            <p:nvPr/>
          </p:nvSpPr>
          <p:spPr bwMode="auto">
            <a:xfrm>
              <a:off x="581646" y="3146425"/>
              <a:ext cx="1776438" cy="62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1800" dirty="0">
                  <a:latin typeface="+mn-lt"/>
                </a:rPr>
                <a:t>Data transfer</a:t>
              </a:r>
              <a:br>
                <a:rPr lang="en-US" altLang="zh-TW" sz="1800" dirty="0">
                  <a:latin typeface="+mn-lt"/>
                </a:rPr>
              </a:br>
              <a:r>
                <a:rPr lang="en-US" altLang="zh-TW" sz="1800" dirty="0">
                  <a:latin typeface="+mn-lt"/>
                </a:rPr>
                <a:t>and computation</a:t>
              </a:r>
              <a:endParaRPr lang="en-AU" altLang="zh-TW" sz="1800" dirty="0">
                <a:latin typeface="+mn-lt"/>
              </a:endParaRPr>
            </a:p>
          </p:txBody>
        </p:sp>
        <p:sp>
          <p:nvSpPr>
            <p:cNvPr id="45088" name="Text Box 32"/>
            <p:cNvSpPr txBox="1">
              <a:spLocks noChangeArrowheads="1"/>
            </p:cNvSpPr>
            <p:nvPr/>
          </p:nvSpPr>
          <p:spPr bwMode="auto">
            <a:xfrm>
              <a:off x="581646" y="3794125"/>
              <a:ext cx="1397183" cy="35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1800" b="1" dirty="0">
                  <a:solidFill>
                    <a:srgbClr val="FF0000"/>
                  </a:solidFill>
                  <a:latin typeface="+mn-lt"/>
                </a:rPr>
                <a:t>Update state</a:t>
              </a:r>
              <a:endParaRPr lang="en-AU" altLang="zh-TW" sz="1800" b="1" dirty="0">
                <a:solidFill>
                  <a:srgbClr val="FF0000"/>
                </a:solidFill>
                <a:latin typeface="+mn-lt"/>
              </a:endParaRPr>
            </a:p>
          </p:txBody>
        </p:sp>
        <p:sp>
          <p:nvSpPr>
            <p:cNvPr id="45089" name="Rectangle 33"/>
            <p:cNvSpPr>
              <a:spLocks noChangeArrowheads="1"/>
            </p:cNvSpPr>
            <p:nvPr/>
          </p:nvSpPr>
          <p:spPr bwMode="auto">
            <a:xfrm>
              <a:off x="2916238" y="2420938"/>
              <a:ext cx="1150937" cy="144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sz="2800">
                <a:latin typeface="+mn-lt"/>
              </a:endParaRPr>
            </a:p>
          </p:txBody>
        </p:sp>
        <p:sp>
          <p:nvSpPr>
            <p:cNvPr id="45090" name="Text Box 34"/>
            <p:cNvSpPr txBox="1">
              <a:spLocks noChangeArrowheads="1"/>
            </p:cNvSpPr>
            <p:nvPr/>
          </p:nvSpPr>
          <p:spPr bwMode="auto">
            <a:xfrm>
              <a:off x="2829504" y="2281238"/>
              <a:ext cx="1338694" cy="35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1800" dirty="0">
                  <a:latin typeface="+mn-lt"/>
                </a:rPr>
                <a:t>Clock period</a:t>
              </a:r>
              <a:endParaRPr lang="en-AU" altLang="zh-TW" sz="1800" dirty="0">
                <a:latin typeface="+mn-lt"/>
              </a:endParaRPr>
            </a:p>
          </p:txBody>
        </p:sp>
        <p:sp>
          <p:nvSpPr>
            <p:cNvPr id="45092" name="Freeform 36"/>
            <p:cNvSpPr>
              <a:spLocks/>
            </p:cNvSpPr>
            <p:nvPr/>
          </p:nvSpPr>
          <p:spPr bwMode="auto">
            <a:xfrm>
              <a:off x="4356100" y="3284538"/>
              <a:ext cx="1727200" cy="287337"/>
            </a:xfrm>
            <a:custGeom>
              <a:avLst/>
              <a:gdLst>
                <a:gd name="T0" fmla="*/ 0 w 1088"/>
                <a:gd name="T1" fmla="*/ 226813691 h 181"/>
                <a:gd name="T2" fmla="*/ 113407824 w 1088"/>
                <a:gd name="T3" fmla="*/ 0 h 181"/>
                <a:gd name="T4" fmla="*/ 2147483647 w 1088"/>
                <a:gd name="T5" fmla="*/ 0 h 181"/>
                <a:gd name="T6" fmla="*/ 2147483647 w 1088"/>
                <a:gd name="T7" fmla="*/ 226813691 h 181"/>
                <a:gd name="T8" fmla="*/ 2147483647 w 1088"/>
                <a:gd name="T9" fmla="*/ 456146738 h 181"/>
                <a:gd name="T10" fmla="*/ 113407824 w 1088"/>
                <a:gd name="T11" fmla="*/ 456146738 h 181"/>
                <a:gd name="T12" fmla="*/ 0 w 1088"/>
                <a:gd name="T13" fmla="*/ 226813691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rgbClr val="99CCFF"/>
            </a:solidFill>
            <a:ln w="9525">
              <a:solidFill>
                <a:schemeClr val="tx1"/>
              </a:solidFill>
              <a:round/>
              <a:headEnd/>
              <a:tailEnd/>
            </a:ln>
          </p:spPr>
          <p:txBody>
            <a:bodyPr/>
            <a:lstStyle/>
            <a:p>
              <a:endParaRPr lang="zh-TW" altLang="en-US" sz="2800">
                <a:latin typeface="+mn-lt"/>
              </a:endParaRPr>
            </a:p>
          </p:txBody>
        </p:sp>
        <p:sp>
          <p:nvSpPr>
            <p:cNvPr id="45093" name="Freeform 37"/>
            <p:cNvSpPr>
              <a:spLocks/>
            </p:cNvSpPr>
            <p:nvPr/>
          </p:nvSpPr>
          <p:spPr bwMode="auto">
            <a:xfrm>
              <a:off x="2627313" y="3284538"/>
              <a:ext cx="1727200" cy="287337"/>
            </a:xfrm>
            <a:custGeom>
              <a:avLst/>
              <a:gdLst>
                <a:gd name="T0" fmla="*/ 0 w 1088"/>
                <a:gd name="T1" fmla="*/ 226813691 h 181"/>
                <a:gd name="T2" fmla="*/ 113407824 w 1088"/>
                <a:gd name="T3" fmla="*/ 0 h 181"/>
                <a:gd name="T4" fmla="*/ 2147483647 w 1088"/>
                <a:gd name="T5" fmla="*/ 0 h 181"/>
                <a:gd name="T6" fmla="*/ 2147483647 w 1088"/>
                <a:gd name="T7" fmla="*/ 226813691 h 181"/>
                <a:gd name="T8" fmla="*/ 2147483647 w 1088"/>
                <a:gd name="T9" fmla="*/ 456146738 h 181"/>
                <a:gd name="T10" fmla="*/ 113407824 w 1088"/>
                <a:gd name="T11" fmla="*/ 456146738 h 181"/>
                <a:gd name="T12" fmla="*/ 0 w 1088"/>
                <a:gd name="T13" fmla="*/ 226813691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rgbClr val="99CCFF"/>
            </a:solidFill>
            <a:ln w="9525">
              <a:solidFill>
                <a:schemeClr val="tx1"/>
              </a:solidFill>
              <a:round/>
              <a:headEnd/>
              <a:tailEnd/>
            </a:ln>
          </p:spPr>
          <p:txBody>
            <a:bodyPr/>
            <a:lstStyle/>
            <a:p>
              <a:endParaRPr lang="zh-TW" altLang="en-US" sz="2800">
                <a:latin typeface="+mn-lt"/>
              </a:endParaRPr>
            </a:p>
          </p:txBody>
        </p:sp>
        <p:sp>
          <p:nvSpPr>
            <p:cNvPr id="45094" name="Freeform 38"/>
            <p:cNvSpPr>
              <a:spLocks/>
            </p:cNvSpPr>
            <p:nvPr/>
          </p:nvSpPr>
          <p:spPr bwMode="auto">
            <a:xfrm>
              <a:off x="6083300" y="3284538"/>
              <a:ext cx="1727200" cy="287337"/>
            </a:xfrm>
            <a:custGeom>
              <a:avLst/>
              <a:gdLst>
                <a:gd name="T0" fmla="*/ 0 w 1088"/>
                <a:gd name="T1" fmla="*/ 226813691 h 181"/>
                <a:gd name="T2" fmla="*/ 113407824 w 1088"/>
                <a:gd name="T3" fmla="*/ 0 h 181"/>
                <a:gd name="T4" fmla="*/ 2147483647 w 1088"/>
                <a:gd name="T5" fmla="*/ 0 h 181"/>
                <a:gd name="T6" fmla="*/ 2147483647 w 1088"/>
                <a:gd name="T7" fmla="*/ 226813691 h 181"/>
                <a:gd name="T8" fmla="*/ 2147483647 w 1088"/>
                <a:gd name="T9" fmla="*/ 456146738 h 181"/>
                <a:gd name="T10" fmla="*/ 113407824 w 1088"/>
                <a:gd name="T11" fmla="*/ 456146738 h 181"/>
                <a:gd name="T12" fmla="*/ 0 w 1088"/>
                <a:gd name="T13" fmla="*/ 226813691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rgbClr val="99CCFF"/>
            </a:solidFill>
            <a:ln w="9525">
              <a:solidFill>
                <a:schemeClr val="tx1"/>
              </a:solidFill>
              <a:round/>
              <a:headEnd/>
              <a:tailEnd/>
            </a:ln>
          </p:spPr>
          <p:txBody>
            <a:bodyPr/>
            <a:lstStyle/>
            <a:p>
              <a:endParaRPr lang="zh-TW" altLang="en-US" sz="2800">
                <a:latin typeface="+mn-lt"/>
              </a:endParaRPr>
            </a:p>
          </p:txBody>
        </p:sp>
      </p:grpSp>
    </p:spTree>
    <p:extLst>
      <p:ext uri="{BB962C8B-B14F-4D97-AF65-F5344CB8AC3E}">
        <p14:creationId xmlns:p14="http://schemas.microsoft.com/office/powerpoint/2010/main" val="22748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65">
                                            <p:txEl>
                                              <p:pRg st="8" end="8"/>
                                            </p:txEl>
                                          </p:spTgt>
                                        </p:tgtEl>
                                        <p:attrNameLst>
                                          <p:attrName>style.visibility</p:attrName>
                                        </p:attrNameLst>
                                      </p:cBhvr>
                                      <p:to>
                                        <p:strVal val="visible"/>
                                      </p:to>
                                    </p:set>
                                    <p:animEffect transition="in" filter="fade">
                                      <p:cBhvr>
                                        <p:cTn id="7" dur="500"/>
                                        <p:tgtEl>
                                          <p:spTgt spid="45065">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065">
                                            <p:txEl>
                                              <p:pRg st="9" end="9"/>
                                            </p:txEl>
                                          </p:spTgt>
                                        </p:tgtEl>
                                        <p:attrNameLst>
                                          <p:attrName>style.visibility</p:attrName>
                                        </p:attrNameLst>
                                      </p:cBhvr>
                                      <p:to>
                                        <p:strVal val="visible"/>
                                      </p:to>
                                    </p:set>
                                    <p:animEffect transition="in" filter="fade">
                                      <p:cBhvr>
                                        <p:cTn id="10" dur="500"/>
                                        <p:tgtEl>
                                          <p:spTgt spid="4506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7"/>
          <p:cNvSpPr>
            <a:spLocks noGrp="1" noChangeArrowheads="1"/>
          </p:cNvSpPr>
          <p:nvPr>
            <p:ph type="title"/>
          </p:nvPr>
        </p:nvSpPr>
        <p:spPr/>
        <p:txBody>
          <a:bodyPr/>
          <a:lstStyle/>
          <a:p>
            <a:r>
              <a:rPr lang="en-AU" altLang="zh-TW" dirty="0" smtClean="0"/>
              <a:t>Clocking and Circuits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12</a:t>
            </a:fld>
            <a:endParaRPr lang="zh-TW" altLang="zh-TW"/>
          </a:p>
        </p:txBody>
      </p:sp>
      <p:grpSp>
        <p:nvGrpSpPr>
          <p:cNvPr id="9" name="群組 8"/>
          <p:cNvGrpSpPr/>
          <p:nvPr/>
        </p:nvGrpSpPr>
        <p:grpSpPr>
          <a:xfrm>
            <a:off x="611560" y="1052736"/>
            <a:ext cx="7736407" cy="2016299"/>
            <a:chOff x="581646" y="2281238"/>
            <a:chExt cx="7662242" cy="1939925"/>
          </a:xfrm>
        </p:grpSpPr>
        <p:sp>
          <p:nvSpPr>
            <p:cNvPr id="45059" name="Line 2"/>
            <p:cNvSpPr>
              <a:spLocks noChangeShapeType="1"/>
            </p:cNvSpPr>
            <p:nvPr/>
          </p:nvSpPr>
          <p:spPr bwMode="auto">
            <a:xfrm>
              <a:off x="2627313" y="2493963"/>
              <a:ext cx="1728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0" name="Line 3"/>
            <p:cNvSpPr>
              <a:spLocks noChangeShapeType="1"/>
            </p:cNvSpPr>
            <p:nvPr/>
          </p:nvSpPr>
          <p:spPr bwMode="auto">
            <a:xfrm>
              <a:off x="2627313"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1" name="Line 4"/>
            <p:cNvSpPr>
              <a:spLocks noChangeShapeType="1"/>
            </p:cNvSpPr>
            <p:nvPr/>
          </p:nvSpPr>
          <p:spPr bwMode="auto">
            <a:xfrm>
              <a:off x="4356100"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2" name="Line 5"/>
            <p:cNvSpPr>
              <a:spLocks noChangeShapeType="1"/>
            </p:cNvSpPr>
            <p:nvPr/>
          </p:nvSpPr>
          <p:spPr bwMode="auto">
            <a:xfrm>
              <a:off x="6083300"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3" name="Line 6"/>
            <p:cNvSpPr>
              <a:spLocks noChangeShapeType="1"/>
            </p:cNvSpPr>
            <p:nvPr/>
          </p:nvSpPr>
          <p:spPr bwMode="auto">
            <a:xfrm>
              <a:off x="7812088"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6" name="Line 10"/>
            <p:cNvSpPr>
              <a:spLocks noChangeShapeType="1"/>
            </p:cNvSpPr>
            <p:nvPr/>
          </p:nvSpPr>
          <p:spPr bwMode="auto">
            <a:xfrm>
              <a:off x="2627313"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7" name="Line 11"/>
            <p:cNvSpPr>
              <a:spLocks noChangeShapeType="1"/>
            </p:cNvSpPr>
            <p:nvPr/>
          </p:nvSpPr>
          <p:spPr bwMode="auto">
            <a:xfrm>
              <a:off x="2627313"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8" name="Line 12"/>
            <p:cNvSpPr>
              <a:spLocks noChangeShapeType="1"/>
            </p:cNvSpPr>
            <p:nvPr/>
          </p:nvSpPr>
          <p:spPr bwMode="auto">
            <a:xfrm>
              <a:off x="3490913"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69" name="Line 13"/>
            <p:cNvSpPr>
              <a:spLocks noChangeShapeType="1"/>
            </p:cNvSpPr>
            <p:nvPr/>
          </p:nvSpPr>
          <p:spPr bwMode="auto">
            <a:xfrm>
              <a:off x="3490913"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0" name="Line 14"/>
            <p:cNvSpPr>
              <a:spLocks noChangeShapeType="1"/>
            </p:cNvSpPr>
            <p:nvPr/>
          </p:nvSpPr>
          <p:spPr bwMode="auto">
            <a:xfrm>
              <a:off x="2339975" y="2997200"/>
              <a:ext cx="2873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1" name="Line 15"/>
            <p:cNvSpPr>
              <a:spLocks noChangeShapeType="1"/>
            </p:cNvSpPr>
            <p:nvPr/>
          </p:nvSpPr>
          <p:spPr bwMode="auto">
            <a:xfrm>
              <a:off x="4356100"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2" name="Line 16"/>
            <p:cNvSpPr>
              <a:spLocks noChangeShapeType="1"/>
            </p:cNvSpPr>
            <p:nvPr/>
          </p:nvSpPr>
          <p:spPr bwMode="auto">
            <a:xfrm>
              <a:off x="43561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3" name="Line 17"/>
            <p:cNvSpPr>
              <a:spLocks noChangeShapeType="1"/>
            </p:cNvSpPr>
            <p:nvPr/>
          </p:nvSpPr>
          <p:spPr bwMode="auto">
            <a:xfrm>
              <a:off x="52197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4" name="Line 18"/>
            <p:cNvSpPr>
              <a:spLocks noChangeShapeType="1"/>
            </p:cNvSpPr>
            <p:nvPr/>
          </p:nvSpPr>
          <p:spPr bwMode="auto">
            <a:xfrm>
              <a:off x="5219700"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5" name="Line 19"/>
            <p:cNvSpPr>
              <a:spLocks noChangeShapeType="1"/>
            </p:cNvSpPr>
            <p:nvPr/>
          </p:nvSpPr>
          <p:spPr bwMode="auto">
            <a:xfrm>
              <a:off x="6083300"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6" name="Line 20"/>
            <p:cNvSpPr>
              <a:spLocks noChangeShapeType="1"/>
            </p:cNvSpPr>
            <p:nvPr/>
          </p:nvSpPr>
          <p:spPr bwMode="auto">
            <a:xfrm>
              <a:off x="60833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7" name="Line 21"/>
            <p:cNvSpPr>
              <a:spLocks noChangeShapeType="1"/>
            </p:cNvSpPr>
            <p:nvPr/>
          </p:nvSpPr>
          <p:spPr bwMode="auto">
            <a:xfrm>
              <a:off x="69469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8" name="Line 22"/>
            <p:cNvSpPr>
              <a:spLocks noChangeShapeType="1"/>
            </p:cNvSpPr>
            <p:nvPr/>
          </p:nvSpPr>
          <p:spPr bwMode="auto">
            <a:xfrm>
              <a:off x="6946900"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79" name="Line 23"/>
            <p:cNvSpPr>
              <a:spLocks noChangeShapeType="1"/>
            </p:cNvSpPr>
            <p:nvPr/>
          </p:nvSpPr>
          <p:spPr bwMode="auto">
            <a:xfrm>
              <a:off x="7812088"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80" name="Line 24"/>
            <p:cNvSpPr>
              <a:spLocks noChangeShapeType="1"/>
            </p:cNvSpPr>
            <p:nvPr/>
          </p:nvSpPr>
          <p:spPr bwMode="auto">
            <a:xfrm>
              <a:off x="7812088" y="2709863"/>
              <a:ext cx="2873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81" name="Freeform 25"/>
            <p:cNvSpPr>
              <a:spLocks/>
            </p:cNvSpPr>
            <p:nvPr/>
          </p:nvSpPr>
          <p:spPr bwMode="auto">
            <a:xfrm>
              <a:off x="4211638" y="3789363"/>
              <a:ext cx="288925" cy="287337"/>
            </a:xfrm>
            <a:custGeom>
              <a:avLst/>
              <a:gdLst>
                <a:gd name="T0" fmla="*/ 0 w 182"/>
                <a:gd name="T1" fmla="*/ 229333048 h 181"/>
                <a:gd name="T2" fmla="*/ 115927198 w 182"/>
                <a:gd name="T3" fmla="*/ 0 h 181"/>
                <a:gd name="T4" fmla="*/ 342741234 w 182"/>
                <a:gd name="T5" fmla="*/ 0 h 181"/>
                <a:gd name="T6" fmla="*/ 458668482 w 182"/>
                <a:gd name="T7" fmla="*/ 229333048 h 181"/>
                <a:gd name="T8" fmla="*/ 342741234 w 182"/>
                <a:gd name="T9" fmla="*/ 456146738 h 181"/>
                <a:gd name="T10" fmla="*/ 115927198 w 182"/>
                <a:gd name="T11" fmla="*/ 456146738 h 181"/>
                <a:gd name="T12" fmla="*/ 0 w 182"/>
                <a:gd name="T13" fmla="*/ 229333048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rgbClr val="99CCFF"/>
            </a:solidFill>
            <a:ln w="9525">
              <a:solidFill>
                <a:schemeClr val="tx1"/>
              </a:solidFill>
              <a:round/>
              <a:headEnd/>
              <a:tailEnd/>
            </a:ln>
          </p:spPr>
          <p:txBody>
            <a:bodyPr/>
            <a:lstStyle/>
            <a:p>
              <a:endParaRPr lang="zh-TW" altLang="en-US" sz="2800">
                <a:latin typeface="+mn-lt"/>
              </a:endParaRPr>
            </a:p>
          </p:txBody>
        </p:sp>
        <p:sp>
          <p:nvSpPr>
            <p:cNvPr id="45082" name="Freeform 26"/>
            <p:cNvSpPr>
              <a:spLocks/>
            </p:cNvSpPr>
            <p:nvPr/>
          </p:nvSpPr>
          <p:spPr bwMode="auto">
            <a:xfrm>
              <a:off x="5940425" y="3789363"/>
              <a:ext cx="288925" cy="287337"/>
            </a:xfrm>
            <a:custGeom>
              <a:avLst/>
              <a:gdLst>
                <a:gd name="T0" fmla="*/ 0 w 182"/>
                <a:gd name="T1" fmla="*/ 229333048 h 181"/>
                <a:gd name="T2" fmla="*/ 115927198 w 182"/>
                <a:gd name="T3" fmla="*/ 0 h 181"/>
                <a:gd name="T4" fmla="*/ 342741234 w 182"/>
                <a:gd name="T5" fmla="*/ 0 h 181"/>
                <a:gd name="T6" fmla="*/ 458668482 w 182"/>
                <a:gd name="T7" fmla="*/ 229333048 h 181"/>
                <a:gd name="T8" fmla="*/ 342741234 w 182"/>
                <a:gd name="T9" fmla="*/ 456146738 h 181"/>
                <a:gd name="T10" fmla="*/ 115927198 w 182"/>
                <a:gd name="T11" fmla="*/ 456146738 h 181"/>
                <a:gd name="T12" fmla="*/ 0 w 182"/>
                <a:gd name="T13" fmla="*/ 229333048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rgbClr val="99CCFF"/>
            </a:solidFill>
            <a:ln w="9525">
              <a:solidFill>
                <a:schemeClr val="tx1"/>
              </a:solidFill>
              <a:round/>
              <a:headEnd/>
              <a:tailEnd/>
            </a:ln>
          </p:spPr>
          <p:txBody>
            <a:bodyPr/>
            <a:lstStyle/>
            <a:p>
              <a:endParaRPr lang="zh-TW" altLang="en-US" sz="2800">
                <a:latin typeface="+mn-lt"/>
              </a:endParaRPr>
            </a:p>
          </p:txBody>
        </p:sp>
        <p:sp>
          <p:nvSpPr>
            <p:cNvPr id="45083" name="Freeform 27"/>
            <p:cNvSpPr>
              <a:spLocks/>
            </p:cNvSpPr>
            <p:nvPr/>
          </p:nvSpPr>
          <p:spPr bwMode="auto">
            <a:xfrm>
              <a:off x="7667625" y="3789363"/>
              <a:ext cx="288925" cy="287337"/>
            </a:xfrm>
            <a:custGeom>
              <a:avLst/>
              <a:gdLst>
                <a:gd name="T0" fmla="*/ 0 w 182"/>
                <a:gd name="T1" fmla="*/ 229333048 h 181"/>
                <a:gd name="T2" fmla="*/ 115927198 w 182"/>
                <a:gd name="T3" fmla="*/ 0 h 181"/>
                <a:gd name="T4" fmla="*/ 342741234 w 182"/>
                <a:gd name="T5" fmla="*/ 0 h 181"/>
                <a:gd name="T6" fmla="*/ 458668482 w 182"/>
                <a:gd name="T7" fmla="*/ 229333048 h 181"/>
                <a:gd name="T8" fmla="*/ 342741234 w 182"/>
                <a:gd name="T9" fmla="*/ 456146738 h 181"/>
                <a:gd name="T10" fmla="*/ 115927198 w 182"/>
                <a:gd name="T11" fmla="*/ 456146738 h 181"/>
                <a:gd name="T12" fmla="*/ 0 w 182"/>
                <a:gd name="T13" fmla="*/ 229333048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rgbClr val="99CCFF"/>
            </a:solidFill>
            <a:ln w="9525">
              <a:solidFill>
                <a:schemeClr val="tx1"/>
              </a:solidFill>
              <a:round/>
              <a:headEnd/>
              <a:tailEnd/>
            </a:ln>
          </p:spPr>
          <p:txBody>
            <a:bodyPr/>
            <a:lstStyle/>
            <a:p>
              <a:endParaRPr lang="zh-TW" altLang="en-US" sz="2800">
                <a:latin typeface="+mn-lt"/>
              </a:endParaRPr>
            </a:p>
          </p:txBody>
        </p:sp>
        <p:sp>
          <p:nvSpPr>
            <p:cNvPr id="45084" name="Line 28"/>
            <p:cNvSpPr>
              <a:spLocks noChangeShapeType="1"/>
            </p:cNvSpPr>
            <p:nvPr/>
          </p:nvSpPr>
          <p:spPr bwMode="auto">
            <a:xfrm>
              <a:off x="2339975" y="4221163"/>
              <a:ext cx="59039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85" name="Line 29"/>
            <p:cNvSpPr>
              <a:spLocks noChangeShapeType="1"/>
            </p:cNvSpPr>
            <p:nvPr/>
          </p:nvSpPr>
          <p:spPr bwMode="auto">
            <a:xfrm flipV="1">
              <a:off x="2339975" y="2565400"/>
              <a:ext cx="0" cy="165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800">
                <a:latin typeface="+mn-lt"/>
              </a:endParaRPr>
            </a:p>
          </p:txBody>
        </p:sp>
        <p:sp>
          <p:nvSpPr>
            <p:cNvPr id="45086" name="Text Box 30"/>
            <p:cNvSpPr txBox="1">
              <a:spLocks noChangeArrowheads="1"/>
            </p:cNvSpPr>
            <p:nvPr/>
          </p:nvSpPr>
          <p:spPr bwMode="auto">
            <a:xfrm>
              <a:off x="581646" y="2714625"/>
              <a:ext cx="1419918" cy="35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1800" dirty="0">
                  <a:latin typeface="+mn-lt"/>
                </a:rPr>
                <a:t>Clock (cycles)</a:t>
              </a:r>
              <a:endParaRPr lang="en-AU" altLang="zh-TW" sz="1800" dirty="0">
                <a:latin typeface="+mn-lt"/>
              </a:endParaRPr>
            </a:p>
          </p:txBody>
        </p:sp>
        <p:sp>
          <p:nvSpPr>
            <p:cNvPr id="45087" name="Text Box 31"/>
            <p:cNvSpPr txBox="1">
              <a:spLocks noChangeArrowheads="1"/>
            </p:cNvSpPr>
            <p:nvPr/>
          </p:nvSpPr>
          <p:spPr bwMode="auto">
            <a:xfrm>
              <a:off x="581646" y="3146425"/>
              <a:ext cx="1776438" cy="62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1800" dirty="0">
                  <a:latin typeface="+mn-lt"/>
                </a:rPr>
                <a:t>Data transfer</a:t>
              </a:r>
              <a:br>
                <a:rPr lang="en-US" altLang="zh-TW" sz="1800" dirty="0">
                  <a:latin typeface="+mn-lt"/>
                </a:rPr>
              </a:br>
              <a:r>
                <a:rPr lang="en-US" altLang="zh-TW" sz="1800" dirty="0">
                  <a:latin typeface="+mn-lt"/>
                </a:rPr>
                <a:t>and computation</a:t>
              </a:r>
              <a:endParaRPr lang="en-AU" altLang="zh-TW" sz="1800" dirty="0">
                <a:latin typeface="+mn-lt"/>
              </a:endParaRPr>
            </a:p>
          </p:txBody>
        </p:sp>
        <p:sp>
          <p:nvSpPr>
            <p:cNvPr id="45088" name="Text Box 32"/>
            <p:cNvSpPr txBox="1">
              <a:spLocks noChangeArrowheads="1"/>
            </p:cNvSpPr>
            <p:nvPr/>
          </p:nvSpPr>
          <p:spPr bwMode="auto">
            <a:xfrm>
              <a:off x="581646" y="3794125"/>
              <a:ext cx="1397183" cy="35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1800" b="1" dirty="0">
                  <a:solidFill>
                    <a:srgbClr val="FF0000"/>
                  </a:solidFill>
                  <a:latin typeface="+mn-lt"/>
                </a:rPr>
                <a:t>Update state</a:t>
              </a:r>
              <a:endParaRPr lang="en-AU" altLang="zh-TW" sz="1800" b="1" dirty="0">
                <a:solidFill>
                  <a:srgbClr val="FF0000"/>
                </a:solidFill>
                <a:latin typeface="+mn-lt"/>
              </a:endParaRPr>
            </a:p>
          </p:txBody>
        </p:sp>
        <p:sp>
          <p:nvSpPr>
            <p:cNvPr id="45089" name="Rectangle 33"/>
            <p:cNvSpPr>
              <a:spLocks noChangeArrowheads="1"/>
            </p:cNvSpPr>
            <p:nvPr/>
          </p:nvSpPr>
          <p:spPr bwMode="auto">
            <a:xfrm>
              <a:off x="2916238" y="2420938"/>
              <a:ext cx="1150937" cy="144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sz="2800">
                <a:latin typeface="+mn-lt"/>
              </a:endParaRPr>
            </a:p>
          </p:txBody>
        </p:sp>
        <p:sp>
          <p:nvSpPr>
            <p:cNvPr id="45090" name="Text Box 34"/>
            <p:cNvSpPr txBox="1">
              <a:spLocks noChangeArrowheads="1"/>
            </p:cNvSpPr>
            <p:nvPr/>
          </p:nvSpPr>
          <p:spPr bwMode="auto">
            <a:xfrm>
              <a:off x="2829504" y="2281238"/>
              <a:ext cx="1338694" cy="35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1800" dirty="0">
                  <a:latin typeface="+mn-lt"/>
                </a:rPr>
                <a:t>Clock period</a:t>
              </a:r>
              <a:endParaRPr lang="en-AU" altLang="zh-TW" sz="1800" dirty="0">
                <a:latin typeface="+mn-lt"/>
              </a:endParaRPr>
            </a:p>
          </p:txBody>
        </p:sp>
        <p:sp>
          <p:nvSpPr>
            <p:cNvPr id="45092" name="Freeform 36"/>
            <p:cNvSpPr>
              <a:spLocks/>
            </p:cNvSpPr>
            <p:nvPr/>
          </p:nvSpPr>
          <p:spPr bwMode="auto">
            <a:xfrm>
              <a:off x="4356100" y="3284538"/>
              <a:ext cx="1727200" cy="287337"/>
            </a:xfrm>
            <a:custGeom>
              <a:avLst/>
              <a:gdLst>
                <a:gd name="T0" fmla="*/ 0 w 1088"/>
                <a:gd name="T1" fmla="*/ 226813691 h 181"/>
                <a:gd name="T2" fmla="*/ 113407824 w 1088"/>
                <a:gd name="T3" fmla="*/ 0 h 181"/>
                <a:gd name="T4" fmla="*/ 2147483647 w 1088"/>
                <a:gd name="T5" fmla="*/ 0 h 181"/>
                <a:gd name="T6" fmla="*/ 2147483647 w 1088"/>
                <a:gd name="T7" fmla="*/ 226813691 h 181"/>
                <a:gd name="T8" fmla="*/ 2147483647 w 1088"/>
                <a:gd name="T9" fmla="*/ 456146738 h 181"/>
                <a:gd name="T10" fmla="*/ 113407824 w 1088"/>
                <a:gd name="T11" fmla="*/ 456146738 h 181"/>
                <a:gd name="T12" fmla="*/ 0 w 1088"/>
                <a:gd name="T13" fmla="*/ 226813691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rgbClr val="99CCFF"/>
            </a:solidFill>
            <a:ln w="9525">
              <a:solidFill>
                <a:schemeClr val="tx1"/>
              </a:solidFill>
              <a:round/>
              <a:headEnd/>
              <a:tailEnd/>
            </a:ln>
          </p:spPr>
          <p:txBody>
            <a:bodyPr/>
            <a:lstStyle/>
            <a:p>
              <a:endParaRPr lang="zh-TW" altLang="en-US" sz="2800">
                <a:latin typeface="+mn-lt"/>
              </a:endParaRPr>
            </a:p>
          </p:txBody>
        </p:sp>
        <p:sp>
          <p:nvSpPr>
            <p:cNvPr id="45093" name="Freeform 37"/>
            <p:cNvSpPr>
              <a:spLocks/>
            </p:cNvSpPr>
            <p:nvPr/>
          </p:nvSpPr>
          <p:spPr bwMode="auto">
            <a:xfrm>
              <a:off x="2627313" y="3284538"/>
              <a:ext cx="1727200" cy="287337"/>
            </a:xfrm>
            <a:custGeom>
              <a:avLst/>
              <a:gdLst>
                <a:gd name="T0" fmla="*/ 0 w 1088"/>
                <a:gd name="T1" fmla="*/ 226813691 h 181"/>
                <a:gd name="T2" fmla="*/ 113407824 w 1088"/>
                <a:gd name="T3" fmla="*/ 0 h 181"/>
                <a:gd name="T4" fmla="*/ 2147483647 w 1088"/>
                <a:gd name="T5" fmla="*/ 0 h 181"/>
                <a:gd name="T6" fmla="*/ 2147483647 w 1088"/>
                <a:gd name="T7" fmla="*/ 226813691 h 181"/>
                <a:gd name="T8" fmla="*/ 2147483647 w 1088"/>
                <a:gd name="T9" fmla="*/ 456146738 h 181"/>
                <a:gd name="T10" fmla="*/ 113407824 w 1088"/>
                <a:gd name="T11" fmla="*/ 456146738 h 181"/>
                <a:gd name="T12" fmla="*/ 0 w 1088"/>
                <a:gd name="T13" fmla="*/ 226813691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rgbClr val="99CCFF"/>
            </a:solidFill>
            <a:ln w="9525">
              <a:solidFill>
                <a:schemeClr val="tx1"/>
              </a:solidFill>
              <a:round/>
              <a:headEnd/>
              <a:tailEnd/>
            </a:ln>
          </p:spPr>
          <p:txBody>
            <a:bodyPr/>
            <a:lstStyle/>
            <a:p>
              <a:endParaRPr lang="zh-TW" altLang="en-US" sz="2800">
                <a:latin typeface="+mn-lt"/>
              </a:endParaRPr>
            </a:p>
          </p:txBody>
        </p:sp>
        <p:sp>
          <p:nvSpPr>
            <p:cNvPr id="45094" name="Freeform 38"/>
            <p:cNvSpPr>
              <a:spLocks/>
            </p:cNvSpPr>
            <p:nvPr/>
          </p:nvSpPr>
          <p:spPr bwMode="auto">
            <a:xfrm>
              <a:off x="6083300" y="3284538"/>
              <a:ext cx="1727200" cy="287337"/>
            </a:xfrm>
            <a:custGeom>
              <a:avLst/>
              <a:gdLst>
                <a:gd name="T0" fmla="*/ 0 w 1088"/>
                <a:gd name="T1" fmla="*/ 226813691 h 181"/>
                <a:gd name="T2" fmla="*/ 113407824 w 1088"/>
                <a:gd name="T3" fmla="*/ 0 h 181"/>
                <a:gd name="T4" fmla="*/ 2147483647 w 1088"/>
                <a:gd name="T5" fmla="*/ 0 h 181"/>
                <a:gd name="T6" fmla="*/ 2147483647 w 1088"/>
                <a:gd name="T7" fmla="*/ 226813691 h 181"/>
                <a:gd name="T8" fmla="*/ 2147483647 w 1088"/>
                <a:gd name="T9" fmla="*/ 456146738 h 181"/>
                <a:gd name="T10" fmla="*/ 113407824 w 1088"/>
                <a:gd name="T11" fmla="*/ 456146738 h 181"/>
                <a:gd name="T12" fmla="*/ 0 w 1088"/>
                <a:gd name="T13" fmla="*/ 226813691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rgbClr val="99CCFF"/>
            </a:solidFill>
            <a:ln w="9525">
              <a:solidFill>
                <a:schemeClr val="tx1"/>
              </a:solidFill>
              <a:round/>
              <a:headEnd/>
              <a:tailEnd/>
            </a:ln>
          </p:spPr>
          <p:txBody>
            <a:bodyPr/>
            <a:lstStyle/>
            <a:p>
              <a:endParaRPr lang="zh-TW" altLang="en-US" sz="2800">
                <a:latin typeface="+mn-lt"/>
              </a:endParaRPr>
            </a:p>
          </p:txBody>
        </p:sp>
      </p:grpSp>
      <p:sp>
        <p:nvSpPr>
          <p:cNvPr id="3" name="文字方塊 2"/>
          <p:cNvSpPr txBox="1"/>
          <p:nvPr/>
        </p:nvSpPr>
        <p:spPr>
          <a:xfrm flipH="1">
            <a:off x="179512" y="5517232"/>
            <a:ext cx="4104456" cy="400110"/>
          </a:xfrm>
          <a:prstGeom prst="rect">
            <a:avLst/>
          </a:prstGeom>
          <a:noFill/>
        </p:spPr>
        <p:txBody>
          <a:bodyPr wrap="square" rtlCol="0">
            <a:spAutoFit/>
          </a:bodyPr>
          <a:lstStyle/>
          <a:p>
            <a:pPr marL="0"/>
            <a:r>
              <a:rPr lang="en-US" altLang="zh-TW" sz="2000" dirty="0" smtClean="0">
                <a:latin typeface="+mn-lt"/>
              </a:rPr>
              <a:t>Fig. B.7.3. Clocked sequential circuit</a:t>
            </a:r>
            <a:endParaRPr lang="zh-TW" altLang="en-US" sz="2000" dirty="0">
              <a:latin typeface="+mn-lt"/>
            </a:endParaRPr>
          </a:p>
        </p:txBody>
      </p:sp>
      <p:grpSp>
        <p:nvGrpSpPr>
          <p:cNvPr id="7" name="群組 6"/>
          <p:cNvGrpSpPr/>
          <p:nvPr/>
        </p:nvGrpSpPr>
        <p:grpSpPr>
          <a:xfrm>
            <a:off x="344479" y="3592082"/>
            <a:ext cx="5923738" cy="1905691"/>
            <a:chOff x="209665" y="3573016"/>
            <a:chExt cx="7937528" cy="2259136"/>
          </a:xfrm>
        </p:grpSpPr>
        <p:pic>
          <p:nvPicPr>
            <p:cNvPr id="38" name="Picture 6" descr="3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9665" y="4177518"/>
              <a:ext cx="7937528" cy="1654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5" name="直線單箭頭接點 4"/>
            <p:cNvCxnSpPr/>
            <p:nvPr/>
          </p:nvCxnSpPr>
          <p:spPr bwMode="auto">
            <a:xfrm>
              <a:off x="1835696" y="3653086"/>
              <a:ext cx="0" cy="524432"/>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 name="文字方塊 5"/>
            <p:cNvSpPr txBox="1"/>
            <p:nvPr/>
          </p:nvSpPr>
          <p:spPr>
            <a:xfrm>
              <a:off x="1914282" y="3573016"/>
              <a:ext cx="1258416" cy="447574"/>
            </a:xfrm>
            <a:prstGeom prst="rect">
              <a:avLst/>
            </a:prstGeom>
            <a:noFill/>
          </p:spPr>
          <p:txBody>
            <a:bodyPr wrap="square" rtlCol="0">
              <a:spAutoFit/>
            </a:bodyPr>
            <a:lstStyle/>
            <a:p>
              <a:pPr marL="0"/>
              <a:r>
                <a:rPr lang="en-US" altLang="zh-TW" sz="2000" dirty="0" smtClean="0">
                  <a:latin typeface="+mn-lt"/>
                </a:rPr>
                <a:t>Clock</a:t>
              </a:r>
              <a:endParaRPr lang="zh-TW" altLang="en-US" sz="2000" dirty="0">
                <a:latin typeface="+mn-lt"/>
              </a:endParaRPr>
            </a:p>
          </p:txBody>
        </p:sp>
      </p:grpSp>
      <p:grpSp>
        <p:nvGrpSpPr>
          <p:cNvPr id="30" name="群組 29"/>
          <p:cNvGrpSpPr/>
          <p:nvPr/>
        </p:nvGrpSpPr>
        <p:grpSpPr>
          <a:xfrm>
            <a:off x="6731000" y="3573016"/>
            <a:ext cx="1729432" cy="1685754"/>
            <a:chOff x="6488025" y="3759470"/>
            <a:chExt cx="1972407" cy="1931825"/>
          </a:xfrm>
        </p:grpSpPr>
        <p:sp>
          <p:nvSpPr>
            <p:cNvPr id="45" name="Freeform 2051"/>
            <p:cNvSpPr>
              <a:spLocks/>
            </p:cNvSpPr>
            <p:nvPr/>
          </p:nvSpPr>
          <p:spPr bwMode="auto">
            <a:xfrm>
              <a:off x="6531986" y="5072903"/>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46" name="Line 2052"/>
            <p:cNvSpPr>
              <a:spLocks noChangeShapeType="1"/>
            </p:cNvSpPr>
            <p:nvPr/>
          </p:nvSpPr>
          <p:spPr bwMode="auto">
            <a:xfrm>
              <a:off x="7987113" y="4561484"/>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47" name="Line 2053"/>
            <p:cNvSpPr>
              <a:spLocks noChangeShapeType="1"/>
            </p:cNvSpPr>
            <p:nvPr/>
          </p:nvSpPr>
          <p:spPr bwMode="auto">
            <a:xfrm>
              <a:off x="6823597" y="4756379"/>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48" name="Rectangle 2065"/>
            <p:cNvSpPr>
              <a:spLocks noChangeArrowheads="1"/>
            </p:cNvSpPr>
            <p:nvPr/>
          </p:nvSpPr>
          <p:spPr bwMode="auto">
            <a:xfrm>
              <a:off x="6488025" y="3759470"/>
              <a:ext cx="1853711" cy="80347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smtClean="0">
                  <a:latin typeface="+mn-lt"/>
                  <a:ea typeface="標楷體" panose="03000509000000000000" pitchFamily="65" charset="-120"/>
                </a:rPr>
                <a:t>Register</a:t>
              </a:r>
              <a:endParaRPr lang="zh-TW" altLang="en-US" dirty="0">
                <a:latin typeface="+mn-lt"/>
                <a:ea typeface="標楷體" panose="03000509000000000000" pitchFamily="65" charset="-120"/>
              </a:endParaRPr>
            </a:p>
          </p:txBody>
        </p:sp>
        <p:sp>
          <p:nvSpPr>
            <p:cNvPr id="49" name="Line 2069"/>
            <p:cNvSpPr>
              <a:spLocks noChangeShapeType="1"/>
            </p:cNvSpPr>
            <p:nvPr/>
          </p:nvSpPr>
          <p:spPr bwMode="auto">
            <a:xfrm>
              <a:off x="6823597" y="4593722"/>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51" name="Text Box 2082"/>
            <p:cNvSpPr txBox="1">
              <a:spLocks noChangeArrowheads="1"/>
            </p:cNvSpPr>
            <p:nvPr/>
          </p:nvSpPr>
          <p:spPr bwMode="auto">
            <a:xfrm>
              <a:off x="7059525" y="5207718"/>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ALU</a:t>
              </a:r>
            </a:p>
          </p:txBody>
        </p:sp>
        <p:cxnSp>
          <p:nvCxnSpPr>
            <p:cNvPr id="52" name="肘形接點 51"/>
            <p:cNvCxnSpPr>
              <a:stCxn id="51" idx="2"/>
              <a:endCxn id="48" idx="3"/>
            </p:cNvCxnSpPr>
            <p:nvPr/>
          </p:nvCxnSpPr>
          <p:spPr bwMode="auto">
            <a:xfrm rot="5400000" flipH="1" flipV="1">
              <a:off x="7119876" y="4447523"/>
              <a:ext cx="1508174" cy="935545"/>
            </a:xfrm>
            <a:prstGeom prst="bentConnector4">
              <a:avLst>
                <a:gd name="adj1" fmla="val -15157"/>
                <a:gd name="adj2" fmla="val 124435"/>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cxnSp>
        <p:nvCxnSpPr>
          <p:cNvPr id="17" name="直線單箭頭接點 16"/>
          <p:cNvCxnSpPr/>
          <p:nvPr/>
        </p:nvCxnSpPr>
        <p:spPr bwMode="auto">
          <a:xfrm>
            <a:off x="1979712" y="4581128"/>
            <a:ext cx="1908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肘形接點 18"/>
          <p:cNvCxnSpPr/>
          <p:nvPr/>
        </p:nvCxnSpPr>
        <p:spPr bwMode="auto">
          <a:xfrm rot="5400000" flipH="1" flipV="1">
            <a:off x="271725" y="4653883"/>
            <a:ext cx="916645" cy="771137"/>
          </a:xfrm>
          <a:prstGeom prst="bentConnector3">
            <a:avLst>
              <a:gd name="adj1" fmla="val 102389"/>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肘形接點 21"/>
          <p:cNvCxnSpPr/>
          <p:nvPr/>
        </p:nvCxnSpPr>
        <p:spPr bwMode="auto">
          <a:xfrm rot="10800000" flipV="1">
            <a:off x="324184" y="4579771"/>
            <a:ext cx="5904000" cy="918000"/>
          </a:xfrm>
          <a:prstGeom prst="bentConnector3">
            <a:avLst>
              <a:gd name="adj1" fmla="val -306"/>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5" name="直線單箭頭接點 24"/>
          <p:cNvCxnSpPr/>
          <p:nvPr/>
        </p:nvCxnSpPr>
        <p:spPr bwMode="auto">
          <a:xfrm flipH="1">
            <a:off x="1979712" y="2275150"/>
            <a:ext cx="681170" cy="2305976"/>
          </a:xfrm>
          <a:prstGeom prst="straightConnector1">
            <a:avLst/>
          </a:prstGeom>
          <a:solidFill>
            <a:schemeClr val="accent1"/>
          </a:solidFill>
          <a:ln w="28575" cap="flat" cmpd="sng" algn="ctr">
            <a:solidFill>
              <a:srgbClr val="0000FF"/>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 name="矩形 3"/>
          <p:cNvSpPr/>
          <p:nvPr/>
        </p:nvSpPr>
        <p:spPr bwMode="auto">
          <a:xfrm>
            <a:off x="1222695" y="4221088"/>
            <a:ext cx="648072" cy="21602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0" hangingPunct="0"/>
            <a:r>
              <a:rPr lang="en-US" altLang="zh-TW" sz="1600" b="1" dirty="0" smtClean="0">
                <a:solidFill>
                  <a:srgbClr val="FF0000"/>
                </a:solidFill>
                <a:latin typeface="+mn-lt"/>
              </a:rPr>
              <a:t>15</a:t>
            </a:r>
            <a:endParaRPr lang="zh-TW" altLang="en-US" sz="1600" b="1" dirty="0">
              <a:solidFill>
                <a:srgbClr val="FF0000"/>
              </a:solidFill>
              <a:latin typeface="+mn-lt"/>
            </a:endParaRPr>
          </a:p>
        </p:txBody>
      </p:sp>
      <p:sp>
        <p:nvSpPr>
          <p:cNvPr id="58" name="矩形 57"/>
          <p:cNvSpPr/>
          <p:nvPr/>
        </p:nvSpPr>
        <p:spPr bwMode="auto">
          <a:xfrm>
            <a:off x="1222695" y="4434955"/>
            <a:ext cx="648072" cy="21602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0" hangingPunct="0"/>
            <a:endParaRPr lang="zh-TW" altLang="en-US" sz="1600" b="1" dirty="0">
              <a:solidFill>
                <a:srgbClr val="FF0000"/>
              </a:solidFill>
              <a:latin typeface="+mn-lt"/>
            </a:endParaRPr>
          </a:p>
        </p:txBody>
      </p:sp>
      <p:sp>
        <p:nvSpPr>
          <p:cNvPr id="59" name="矩形 58"/>
          <p:cNvSpPr/>
          <p:nvPr/>
        </p:nvSpPr>
        <p:spPr bwMode="auto">
          <a:xfrm>
            <a:off x="1222695" y="4644896"/>
            <a:ext cx="648072" cy="21602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0" hangingPunct="0"/>
            <a:r>
              <a:rPr lang="en-US" altLang="zh-TW" sz="1600" b="1" dirty="0" smtClean="0">
                <a:solidFill>
                  <a:srgbClr val="FF0000"/>
                </a:solidFill>
                <a:latin typeface="+mn-lt"/>
              </a:rPr>
              <a:t>12</a:t>
            </a:r>
            <a:endParaRPr lang="zh-TW" altLang="en-US" sz="1600" b="1" dirty="0">
              <a:solidFill>
                <a:srgbClr val="FF0000"/>
              </a:solidFill>
              <a:latin typeface="+mn-lt"/>
            </a:endParaRPr>
          </a:p>
        </p:txBody>
      </p:sp>
      <p:cxnSp>
        <p:nvCxnSpPr>
          <p:cNvPr id="60" name="直線單箭頭接點 59"/>
          <p:cNvCxnSpPr/>
          <p:nvPr/>
        </p:nvCxnSpPr>
        <p:spPr bwMode="auto">
          <a:xfrm>
            <a:off x="4572000" y="4581126"/>
            <a:ext cx="1656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1" name="矩形 60"/>
          <p:cNvSpPr/>
          <p:nvPr/>
        </p:nvSpPr>
        <p:spPr bwMode="auto">
          <a:xfrm>
            <a:off x="1438731" y="4259686"/>
            <a:ext cx="216000" cy="144000"/>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0" hangingPunct="0"/>
            <a:r>
              <a:rPr lang="en-US" altLang="zh-TW" sz="1600" b="1" dirty="0" smtClean="0">
                <a:solidFill>
                  <a:srgbClr val="FF0000"/>
                </a:solidFill>
                <a:latin typeface="+mn-lt"/>
              </a:rPr>
              <a:t>15</a:t>
            </a:r>
            <a:endParaRPr lang="zh-TW" altLang="en-US" sz="1600" b="1" dirty="0">
              <a:solidFill>
                <a:srgbClr val="FF0000"/>
              </a:solidFill>
              <a:latin typeface="+mn-lt"/>
            </a:endParaRPr>
          </a:p>
        </p:txBody>
      </p:sp>
      <p:sp>
        <p:nvSpPr>
          <p:cNvPr id="62" name="矩形 61"/>
          <p:cNvSpPr/>
          <p:nvPr/>
        </p:nvSpPr>
        <p:spPr bwMode="auto">
          <a:xfrm>
            <a:off x="1438731" y="4680908"/>
            <a:ext cx="216000" cy="144000"/>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0" hangingPunct="0"/>
            <a:r>
              <a:rPr lang="en-US" altLang="zh-TW" sz="1600" b="1" dirty="0" smtClean="0">
                <a:solidFill>
                  <a:srgbClr val="FF0000"/>
                </a:solidFill>
                <a:latin typeface="+mn-lt"/>
              </a:rPr>
              <a:t>12</a:t>
            </a:r>
            <a:endParaRPr lang="zh-TW" altLang="en-US" sz="1600" b="1" dirty="0">
              <a:solidFill>
                <a:srgbClr val="FF0000"/>
              </a:solidFill>
              <a:latin typeface="+mn-lt"/>
            </a:endParaRPr>
          </a:p>
        </p:txBody>
      </p:sp>
      <p:sp>
        <p:nvSpPr>
          <p:cNvPr id="63" name="矩形 62"/>
          <p:cNvSpPr/>
          <p:nvPr/>
        </p:nvSpPr>
        <p:spPr bwMode="auto">
          <a:xfrm>
            <a:off x="4283992" y="4365104"/>
            <a:ext cx="216000" cy="144000"/>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0" hangingPunct="0"/>
            <a:r>
              <a:rPr lang="en-US" altLang="zh-TW" sz="1600" b="1" dirty="0" smtClean="0">
                <a:solidFill>
                  <a:srgbClr val="FF0000"/>
                </a:solidFill>
                <a:latin typeface="+mn-lt"/>
              </a:rPr>
              <a:t>27</a:t>
            </a:r>
            <a:endParaRPr lang="zh-TW" altLang="en-US" sz="1600" b="1" dirty="0">
              <a:solidFill>
                <a:srgbClr val="FF0000"/>
              </a:solidFill>
              <a:latin typeface="+mn-lt"/>
            </a:endParaRPr>
          </a:p>
        </p:txBody>
      </p:sp>
      <p:sp>
        <p:nvSpPr>
          <p:cNvPr id="64" name="矩形 63"/>
          <p:cNvSpPr/>
          <p:nvPr/>
        </p:nvSpPr>
        <p:spPr bwMode="auto">
          <a:xfrm>
            <a:off x="801809" y="4354042"/>
            <a:ext cx="216000" cy="144000"/>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0" hangingPunct="0"/>
            <a:r>
              <a:rPr lang="en-US" altLang="zh-TW" sz="1600" b="1" dirty="0" smtClean="0">
                <a:solidFill>
                  <a:srgbClr val="FF0000"/>
                </a:solidFill>
                <a:latin typeface="+mn-lt"/>
              </a:rPr>
              <a:t>27</a:t>
            </a:r>
            <a:endParaRPr lang="zh-TW" altLang="en-US" sz="1600" b="1" dirty="0">
              <a:solidFill>
                <a:srgbClr val="FF0000"/>
              </a:solidFill>
              <a:latin typeface="+mn-lt"/>
            </a:endParaRPr>
          </a:p>
        </p:txBody>
      </p:sp>
      <p:cxnSp>
        <p:nvCxnSpPr>
          <p:cNvPr id="74" name="直線單箭頭接點 73"/>
          <p:cNvCxnSpPr/>
          <p:nvPr/>
        </p:nvCxnSpPr>
        <p:spPr bwMode="auto">
          <a:xfrm flipH="1">
            <a:off x="1180281" y="2805068"/>
            <a:ext cx="3052547" cy="1734736"/>
          </a:xfrm>
          <a:prstGeom prst="straightConnector1">
            <a:avLst/>
          </a:prstGeom>
          <a:solidFill>
            <a:schemeClr val="accent1"/>
          </a:solidFill>
          <a:ln w="28575" cap="flat" cmpd="sng" algn="ctr">
            <a:solidFill>
              <a:srgbClr val="0000FF"/>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文字方塊 7"/>
          <p:cNvSpPr txBox="1"/>
          <p:nvPr/>
        </p:nvSpPr>
        <p:spPr>
          <a:xfrm>
            <a:off x="4921356" y="5517232"/>
            <a:ext cx="4115140" cy="707886"/>
          </a:xfrm>
          <a:prstGeom prst="rect">
            <a:avLst/>
          </a:prstGeom>
          <a:noFill/>
        </p:spPr>
        <p:txBody>
          <a:bodyPr wrap="square" rtlCol="0">
            <a:spAutoFit/>
          </a:bodyPr>
          <a:lstStyle/>
          <a:p>
            <a:r>
              <a:rPr lang="en-US" altLang="x-none" sz="2000" dirty="0">
                <a:latin typeface="+mn-lt"/>
              </a:rPr>
              <a:t>Clock period = longest paths between registers (complexity of computation) </a:t>
            </a:r>
            <a:endParaRPr lang="en-AU" altLang="x-none" sz="2000" dirty="0">
              <a:latin typeface="+mn-lt"/>
            </a:endParaRPr>
          </a:p>
        </p:txBody>
      </p:sp>
    </p:spTree>
    <p:extLst>
      <p:ext uri="{BB962C8B-B14F-4D97-AF65-F5344CB8AC3E}">
        <p14:creationId xmlns:p14="http://schemas.microsoft.com/office/powerpoint/2010/main" val="85024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63" presetClass="path" presetSubtype="0" accel="50000" decel="50000" fill="hold" grpId="1" nodeType="withEffect">
                                  <p:stCondLst>
                                    <p:cond delay="0"/>
                                  </p:stCondLst>
                                  <p:childTnLst>
                                    <p:animMotion origin="layout" path="M 2.77778E-6 -1.48148E-6 L 0.25 -1.48148E-6 " pathEditMode="relative" rAng="0" ptsTypes="AA">
                                      <p:cBhvr>
                                        <p:cTn id="18" dur="2000" fill="hold"/>
                                        <p:tgtEl>
                                          <p:spTgt spid="61"/>
                                        </p:tgtEl>
                                        <p:attrNameLst>
                                          <p:attrName>ppt_x</p:attrName>
                                          <p:attrName>ppt_y</p:attrName>
                                        </p:attrNameLst>
                                      </p:cBhvr>
                                      <p:rCtr x="12500" y="0"/>
                                    </p:animMotion>
                                  </p:childTnLst>
                                </p:cTn>
                              </p:par>
                              <p:par>
                                <p:cTn id="19" presetID="63" presetClass="path" presetSubtype="0" accel="50000" decel="50000" fill="hold" grpId="1" nodeType="withEffect">
                                  <p:stCondLst>
                                    <p:cond delay="0"/>
                                  </p:stCondLst>
                                  <p:childTnLst>
                                    <p:animMotion origin="layout" path="M 2.77778E-6 4.44444E-6 L 0.25 4.44444E-6 " pathEditMode="relative" rAng="0" ptsTypes="AA">
                                      <p:cBhvr>
                                        <p:cTn id="20" dur="2000" fill="hold"/>
                                        <p:tgtEl>
                                          <p:spTgt spid="62"/>
                                        </p:tgtEl>
                                        <p:attrNameLst>
                                          <p:attrName>ppt_x</p:attrName>
                                          <p:attrName>ppt_y</p:attrName>
                                        </p:attrNameLst>
                                      </p:cBhvr>
                                      <p:rCtr x="12500" y="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ipe(left)">
                                      <p:cBhvr>
                                        <p:cTn id="28" dur="500"/>
                                        <p:tgtEl>
                                          <p:spTgt spid="60"/>
                                        </p:tgtEl>
                                      </p:cBhvr>
                                    </p:animEffect>
                                  </p:childTnLst>
                                </p:cTn>
                              </p:par>
                              <p:par>
                                <p:cTn id="29" presetID="63" presetClass="path" presetSubtype="0" accel="50000" decel="50000" fill="hold" grpId="1" nodeType="withEffect">
                                  <p:stCondLst>
                                    <p:cond delay="0"/>
                                  </p:stCondLst>
                                  <p:childTnLst>
                                    <p:animMotion origin="layout" path="M -1.94444E-6 -7.40741E-7 L 0.19393 -0.00023 " pathEditMode="relative" rAng="0" ptsTypes="AA">
                                      <p:cBhvr>
                                        <p:cTn id="30" dur="2000" fill="hold"/>
                                        <p:tgtEl>
                                          <p:spTgt spid="63"/>
                                        </p:tgtEl>
                                        <p:attrNameLst>
                                          <p:attrName>ppt_x</p:attrName>
                                          <p:attrName>ppt_y</p:attrName>
                                        </p:attrNameLst>
                                      </p:cBhvr>
                                      <p:rCtr x="9687" y="-23"/>
                                    </p:animMotion>
                                  </p:childTnLst>
                                </p:cTn>
                              </p:par>
                            </p:childTnLst>
                          </p:cTn>
                        </p:par>
                        <p:par>
                          <p:cTn id="31" fill="hold">
                            <p:stCondLst>
                              <p:cond delay="2000"/>
                            </p:stCondLst>
                            <p:childTnLst>
                              <p:par>
                                <p:cTn id="32" presetID="22" presetClass="entr" presetSubtype="2"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right)">
                                      <p:cBhvr>
                                        <p:cTn id="34" dur="500"/>
                                        <p:tgtEl>
                                          <p:spTgt spid="22"/>
                                        </p:tgtEl>
                                      </p:cBhvr>
                                    </p:animEffect>
                                  </p:childTnLst>
                                </p:cTn>
                              </p:par>
                            </p:childTnLst>
                          </p:cTn>
                        </p:par>
                        <p:par>
                          <p:cTn id="35" fill="hold">
                            <p:stCondLst>
                              <p:cond delay="2500"/>
                            </p:stCondLst>
                            <p:childTnLst>
                              <p:par>
                                <p:cTn id="36" presetID="22" presetClass="entr" presetSubtype="4"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childTnLst>
                          </p:cTn>
                        </p:par>
                        <p:par>
                          <p:cTn id="39" fill="hold">
                            <p:stCondLst>
                              <p:cond delay="3000"/>
                            </p:stCondLst>
                            <p:childTnLst>
                              <p:par>
                                <p:cTn id="40" presetID="1" presetClass="entr" presetSubtype="0" fill="hold" grpId="0" nodeType="afterEffect">
                                  <p:stCondLst>
                                    <p:cond delay="0"/>
                                  </p:stCondLst>
                                  <p:childTnLst>
                                    <p:set>
                                      <p:cBhvr>
                                        <p:cTn id="41" dur="1" fill="hold">
                                          <p:stCondLst>
                                            <p:cond delay="0"/>
                                          </p:stCondLst>
                                        </p:cTn>
                                        <p:tgtEl>
                                          <p:spTgt spid="6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wipe(up)">
                                      <p:cBhvr>
                                        <p:cTn id="46" dur="500"/>
                                        <p:tgtEl>
                                          <p:spTgt spid="74"/>
                                        </p:tgtEl>
                                      </p:cBhvr>
                                    </p:animEffect>
                                  </p:childTnLst>
                                </p:cTn>
                              </p:par>
                            </p:childTnLst>
                          </p:cTn>
                        </p:par>
                        <p:par>
                          <p:cTn id="47" fill="hold">
                            <p:stCondLst>
                              <p:cond delay="500"/>
                            </p:stCondLst>
                            <p:childTnLst>
                              <p:par>
                                <p:cTn id="48" presetID="63" presetClass="path" presetSubtype="0" accel="50000" decel="50000" fill="hold" grpId="1" nodeType="afterEffect">
                                  <p:stCondLst>
                                    <p:cond delay="0"/>
                                  </p:stCondLst>
                                  <p:childTnLst>
                                    <p:animMotion origin="layout" path="M 8.33333E-7 -3.7037E-7 L 0.06962 0.01782 " pathEditMode="relative" rAng="0" ptsTypes="AA">
                                      <p:cBhvr>
                                        <p:cTn id="49" dur="2000" fill="hold"/>
                                        <p:tgtEl>
                                          <p:spTgt spid="64"/>
                                        </p:tgtEl>
                                        <p:attrNameLst>
                                          <p:attrName>ppt_x</p:attrName>
                                          <p:attrName>ppt_y</p:attrName>
                                        </p:attrNameLst>
                                      </p:cBhvr>
                                      <p:rCtr x="3472" y="880"/>
                                    </p:animMotion>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1" grpId="1"/>
      <p:bldP spid="62" grpId="0"/>
      <p:bldP spid="62" grpId="1"/>
      <p:bldP spid="63" grpId="0"/>
      <p:bldP spid="63" grpId="1"/>
      <p:bldP spid="64" grpId="0"/>
      <p:bldP spid="64" grpId="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r>
              <a:rPr lang="en-US" altLang="zh-TW" dirty="0" smtClean="0"/>
              <a:t>CPU Performance</a:t>
            </a:r>
            <a:endParaRPr lang="en-AU" altLang="zh-TW" dirty="0" smtClean="0"/>
          </a:p>
        </p:txBody>
      </p:sp>
      <p:sp>
        <p:nvSpPr>
          <p:cNvPr id="4101" name="Rectangle 3"/>
          <p:cNvSpPr>
            <a:spLocks noGrp="1" noChangeArrowheads="1"/>
          </p:cNvSpPr>
          <p:nvPr>
            <p:ph idx="1"/>
          </p:nvPr>
        </p:nvSpPr>
        <p:spPr/>
        <p:txBody>
          <a:bodyPr/>
          <a:lstStyle/>
          <a:p>
            <a:r>
              <a:rPr lang="en-US" altLang="zh-TW" dirty="0" smtClean="0"/>
              <a:t>The most fundamental CPU performance measure is CPU execution time </a:t>
            </a:r>
            <a:r>
              <a:rPr lang="en-US" altLang="zh-TW" u="sng" dirty="0" smtClean="0"/>
              <a:t>of a program</a:t>
            </a:r>
            <a:r>
              <a:rPr lang="en-US" altLang="zh-TW" dirty="0" smtClean="0"/>
              <a:t> (</a:t>
            </a:r>
            <a:r>
              <a:rPr lang="en-US" altLang="zh-TW" i="1" dirty="0" smtClean="0"/>
              <a:t>user CPU time</a:t>
            </a:r>
            <a:r>
              <a:rPr lang="en-US" altLang="zh-TW" dirty="0" smtClean="0"/>
              <a:t>):</a:t>
            </a:r>
          </a:p>
          <a:p>
            <a:endParaRPr lang="en-US" altLang="zh-TW" dirty="0" smtClean="0"/>
          </a:p>
          <a:p>
            <a:endParaRPr lang="en-US" altLang="zh-TW" dirty="0" smtClean="0"/>
          </a:p>
          <a:p>
            <a:endParaRPr lang="en-US" altLang="zh-TW" dirty="0" smtClean="0"/>
          </a:p>
          <a:p>
            <a:r>
              <a:rPr lang="en-US" altLang="zh-TW" dirty="0" smtClean="0"/>
              <a:t>CPU performance can be improved by</a:t>
            </a:r>
          </a:p>
          <a:p>
            <a:pPr lvl="1"/>
            <a:r>
              <a:rPr lang="en-US" altLang="zh-TW" dirty="0" smtClean="0"/>
              <a:t>Reducing number of clock cycles</a:t>
            </a:r>
          </a:p>
          <a:p>
            <a:pPr lvl="1"/>
            <a:r>
              <a:rPr lang="en-US" altLang="zh-TW" dirty="0" smtClean="0"/>
              <a:t>Increasing clock rate</a:t>
            </a:r>
          </a:p>
          <a:p>
            <a:r>
              <a:rPr lang="en-US" altLang="zh-TW" dirty="0" smtClean="0"/>
              <a:t>Hardware designers must often trade off clock rate against cycle count </a:t>
            </a:r>
            <a:r>
              <a:rPr lang="en-US" altLang="zh-TW" dirty="0" smtClean="0">
                <a:solidFill>
                  <a:srgbClr val="FF0000"/>
                </a:solidFill>
              </a:rPr>
              <a:t>(Why?)</a:t>
            </a:r>
            <a:endParaRPr lang="en-AU" altLang="zh-TW" dirty="0" smtClean="0">
              <a:solidFill>
                <a:srgbClr val="FF0000"/>
              </a:solidFill>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13</a:t>
            </a:fld>
            <a:endParaRPr lang="zh-TW" altLang="zh-TW"/>
          </a:p>
        </p:txBody>
      </p:sp>
      <p:graphicFrame>
        <p:nvGraphicFramePr>
          <p:cNvPr id="4098" name="Object 4"/>
          <p:cNvGraphicFramePr>
            <a:graphicFrameLocks noChangeAspect="1"/>
          </p:cNvGraphicFramePr>
          <p:nvPr>
            <p:extLst>
              <p:ext uri="{D42A27DB-BD31-4B8C-83A1-F6EECF244321}">
                <p14:modId xmlns:p14="http://schemas.microsoft.com/office/powerpoint/2010/main" val="1095413665"/>
              </p:ext>
            </p:extLst>
          </p:nvPr>
        </p:nvGraphicFramePr>
        <p:xfrm>
          <a:off x="1043608" y="2060848"/>
          <a:ext cx="6552728" cy="1275962"/>
        </p:xfrm>
        <a:graphic>
          <a:graphicData uri="http://schemas.openxmlformats.org/presentationml/2006/ole">
            <mc:AlternateContent xmlns:mc="http://schemas.openxmlformats.org/markup-compatibility/2006">
              <mc:Choice xmlns:v="urn:schemas-microsoft-com:vml" Requires="v">
                <p:oleObj spid="_x0000_s49361" name="Equation" r:id="rId4" imgW="3390900" imgH="660400" progId="Equation.3">
                  <p:embed/>
                </p:oleObj>
              </mc:Choice>
              <mc:Fallback>
                <p:oleObj name="Equation" r:id="rId4" imgW="3390900" imgH="660400" progId="Equation.3">
                  <p:embed/>
                  <p:pic>
                    <p:nvPicPr>
                      <p:cNvPr id="409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060848"/>
                        <a:ext cx="6552728" cy="1275962"/>
                      </a:xfrm>
                      <a:prstGeom prst="rect">
                        <a:avLst/>
                      </a:prstGeom>
                      <a:solidFill>
                        <a:srgbClr val="99CCFF"/>
                      </a:solidFill>
                      <a:ln>
                        <a:noFill/>
                      </a:ln>
                      <a:effectLst/>
                      <a:extLst/>
                    </p:spPr>
                  </p:pic>
                </p:oleObj>
              </mc:Fallback>
            </mc:AlternateContent>
          </a:graphicData>
        </a:graphic>
      </p:graphicFrame>
      <p:grpSp>
        <p:nvGrpSpPr>
          <p:cNvPr id="6" name="群組 5"/>
          <p:cNvGrpSpPr/>
          <p:nvPr/>
        </p:nvGrpSpPr>
        <p:grpSpPr>
          <a:xfrm>
            <a:off x="5054799" y="5085184"/>
            <a:ext cx="3352401" cy="916645"/>
            <a:chOff x="209665" y="3573016"/>
            <a:chExt cx="7937528" cy="2259136"/>
          </a:xfrm>
        </p:grpSpPr>
        <p:pic>
          <p:nvPicPr>
            <p:cNvPr id="7" name="Picture 6" descr="34"/>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09665" y="4177518"/>
              <a:ext cx="7937528" cy="1654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直線單箭頭接點 7"/>
            <p:cNvCxnSpPr/>
            <p:nvPr/>
          </p:nvCxnSpPr>
          <p:spPr bwMode="auto">
            <a:xfrm>
              <a:off x="1835696" y="3653086"/>
              <a:ext cx="0" cy="524432"/>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文字方塊 8"/>
            <p:cNvSpPr txBox="1"/>
            <p:nvPr/>
          </p:nvSpPr>
          <p:spPr>
            <a:xfrm>
              <a:off x="1914282" y="3573016"/>
              <a:ext cx="1258417" cy="682683"/>
            </a:xfrm>
            <a:prstGeom prst="rect">
              <a:avLst/>
            </a:prstGeom>
            <a:noFill/>
          </p:spPr>
          <p:txBody>
            <a:bodyPr wrap="square" rtlCol="0">
              <a:spAutoFit/>
            </a:bodyPr>
            <a:lstStyle/>
            <a:p>
              <a:pPr marL="0"/>
              <a:r>
                <a:rPr lang="en-US" altLang="zh-TW" sz="1200" dirty="0" smtClean="0">
                  <a:latin typeface="+mn-lt"/>
                </a:rPr>
                <a:t>Clock</a:t>
              </a:r>
              <a:endParaRPr lang="zh-TW" altLang="en-US" sz="1200" dirty="0">
                <a:latin typeface="+mn-lt"/>
              </a:endParaRPr>
            </a:p>
          </p:txBody>
        </p:sp>
      </p:grpSp>
      <p:cxnSp>
        <p:nvCxnSpPr>
          <p:cNvPr id="4" name="直線接點 3"/>
          <p:cNvCxnSpPr/>
          <p:nvPr/>
        </p:nvCxnSpPr>
        <p:spPr bwMode="auto">
          <a:xfrm>
            <a:off x="7236296" y="5189680"/>
            <a:ext cx="0" cy="7596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0959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1">
                                            <p:txEl>
                                              <p:pRg st="4" end="4"/>
                                            </p:txEl>
                                          </p:spTgt>
                                        </p:tgtEl>
                                        <p:attrNameLst>
                                          <p:attrName>style.visibility</p:attrName>
                                        </p:attrNameLst>
                                      </p:cBhvr>
                                      <p:to>
                                        <p:strVal val="visible"/>
                                      </p:to>
                                    </p:set>
                                    <p:animEffect transition="in" filter="fade">
                                      <p:cBhvr>
                                        <p:cTn id="7" dur="500"/>
                                        <p:tgtEl>
                                          <p:spTgt spid="4101">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01">
                                            <p:txEl>
                                              <p:pRg st="5" end="5"/>
                                            </p:txEl>
                                          </p:spTgt>
                                        </p:tgtEl>
                                        <p:attrNameLst>
                                          <p:attrName>style.visibility</p:attrName>
                                        </p:attrNameLst>
                                      </p:cBhvr>
                                      <p:to>
                                        <p:strVal val="visible"/>
                                      </p:to>
                                    </p:set>
                                    <p:animEffect transition="in" filter="fade">
                                      <p:cBhvr>
                                        <p:cTn id="10" dur="500"/>
                                        <p:tgtEl>
                                          <p:spTgt spid="4101">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101">
                                            <p:txEl>
                                              <p:pRg st="6" end="6"/>
                                            </p:txEl>
                                          </p:spTgt>
                                        </p:tgtEl>
                                        <p:attrNameLst>
                                          <p:attrName>style.visibility</p:attrName>
                                        </p:attrNameLst>
                                      </p:cBhvr>
                                      <p:to>
                                        <p:strVal val="visible"/>
                                      </p:to>
                                    </p:set>
                                    <p:animEffect transition="in" filter="fade">
                                      <p:cBhvr>
                                        <p:cTn id="13" dur="500"/>
                                        <p:tgtEl>
                                          <p:spTgt spid="4101">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101">
                                            <p:txEl>
                                              <p:pRg st="7" end="7"/>
                                            </p:txEl>
                                          </p:spTgt>
                                        </p:tgtEl>
                                        <p:attrNameLst>
                                          <p:attrName>style.visibility</p:attrName>
                                        </p:attrNameLst>
                                      </p:cBhvr>
                                      <p:to>
                                        <p:strVal val="visible"/>
                                      </p:to>
                                    </p:set>
                                    <p:animEffect transition="in" filter="fade">
                                      <p:cBhvr>
                                        <p:cTn id="18" dur="500"/>
                                        <p:tgtEl>
                                          <p:spTgt spid="4101">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altLang="zh-TW" dirty="0" smtClean="0"/>
              <a:t>CPU Performance Example</a:t>
            </a:r>
            <a:endParaRPr lang="en-AU" altLang="zh-TW" dirty="0" smtClean="0"/>
          </a:p>
        </p:txBody>
      </p:sp>
      <p:sp>
        <p:nvSpPr>
          <p:cNvPr id="5125" name="Rectangle 3"/>
          <p:cNvSpPr>
            <a:spLocks noGrp="1" noChangeArrowheads="1"/>
          </p:cNvSpPr>
          <p:nvPr>
            <p:ph type="body" idx="1"/>
          </p:nvPr>
        </p:nvSpPr>
        <p:spPr/>
        <p:txBody>
          <a:bodyPr/>
          <a:lstStyle/>
          <a:p>
            <a:r>
              <a:rPr lang="en-US" altLang="zh-TW" dirty="0" smtClean="0"/>
              <a:t>Computer A: 2GHz clock, 10s CPU time for our </a:t>
            </a:r>
            <a:r>
              <a:rPr lang="en-US" altLang="zh-TW" dirty="0" err="1" smtClean="0"/>
              <a:t>prog</a:t>
            </a:r>
            <a:r>
              <a:rPr lang="en-US" altLang="zh-TW" dirty="0" smtClean="0"/>
              <a:t>.</a:t>
            </a:r>
          </a:p>
          <a:p>
            <a:r>
              <a:rPr lang="en-US" altLang="zh-TW" dirty="0" smtClean="0"/>
              <a:t>Want to design Computer B</a:t>
            </a:r>
          </a:p>
          <a:p>
            <a:pPr lvl="1"/>
            <a:r>
              <a:rPr lang="en-US" altLang="zh-TW" dirty="0" smtClean="0"/>
              <a:t>Aim for 6s CPU time for our program</a:t>
            </a:r>
          </a:p>
          <a:p>
            <a:pPr lvl="1"/>
            <a:r>
              <a:rPr lang="en-US" altLang="zh-TW" dirty="0" smtClean="0"/>
              <a:t>Can do faster clock, but causes 1.2 × clock cycles</a:t>
            </a:r>
          </a:p>
          <a:p>
            <a:r>
              <a:rPr lang="en-US" altLang="zh-TW" dirty="0" smtClean="0"/>
              <a:t>How fast must Computer B clock be?</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14</a:t>
            </a:fld>
            <a:endParaRPr lang="zh-TW" altLang="zh-TW"/>
          </a:p>
        </p:txBody>
      </p:sp>
      <p:graphicFrame>
        <p:nvGraphicFramePr>
          <p:cNvPr id="5122" name="Object 4"/>
          <p:cNvGraphicFramePr>
            <a:graphicFrameLocks noChangeAspect="1"/>
          </p:cNvGraphicFramePr>
          <p:nvPr>
            <p:extLst>
              <p:ext uri="{D42A27DB-BD31-4B8C-83A1-F6EECF244321}">
                <p14:modId xmlns:p14="http://schemas.microsoft.com/office/powerpoint/2010/main" val="3924103024"/>
              </p:ext>
            </p:extLst>
          </p:nvPr>
        </p:nvGraphicFramePr>
        <p:xfrm>
          <a:off x="1043608" y="3356992"/>
          <a:ext cx="6336704" cy="2616445"/>
        </p:xfrm>
        <a:graphic>
          <a:graphicData uri="http://schemas.openxmlformats.org/presentationml/2006/ole">
            <mc:AlternateContent xmlns:mc="http://schemas.openxmlformats.org/markup-compatibility/2006">
              <mc:Choice xmlns:v="urn:schemas-microsoft-com:vml" Requires="v">
                <p:oleObj spid="_x0000_s48337" name="Equation" r:id="rId4" imgW="3568700" imgH="1473200" progId="Equation.3">
                  <p:embed/>
                </p:oleObj>
              </mc:Choice>
              <mc:Fallback>
                <p:oleObj name="Equation" r:id="rId4" imgW="3568700" imgH="1473200" progId="Equation.3">
                  <p:embed/>
                  <p:pic>
                    <p:nvPicPr>
                      <p:cNvPr id="512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3356992"/>
                        <a:ext cx="6336704" cy="2616445"/>
                      </a:xfrm>
                      <a:prstGeom prst="rect">
                        <a:avLst/>
                      </a:prstGeom>
                      <a:solidFill>
                        <a:srgbClr val="99CCFF"/>
                      </a:solidFill>
                      <a:ln>
                        <a:noFill/>
                      </a:ln>
                      <a:effectLst/>
                      <a:extLst/>
                    </p:spPr>
                  </p:pic>
                </p:oleObj>
              </mc:Fallback>
            </mc:AlternateContent>
          </a:graphicData>
        </a:graphic>
      </p:graphicFrame>
      <p:sp>
        <p:nvSpPr>
          <p:cNvPr id="6" name="文字方塊 5"/>
          <p:cNvSpPr txBox="1"/>
          <p:nvPr/>
        </p:nvSpPr>
        <p:spPr>
          <a:xfrm>
            <a:off x="6731309" y="4509120"/>
            <a:ext cx="2017155" cy="461665"/>
          </a:xfrm>
          <a:prstGeom prst="rect">
            <a:avLst/>
          </a:prstGeom>
          <a:solidFill>
            <a:srgbClr val="FFFF00"/>
          </a:solidFill>
        </p:spPr>
        <p:txBody>
          <a:bodyPr wrap="none" rtlCol="0">
            <a:spAutoFit/>
          </a:bodyPr>
          <a:lstStyle/>
          <a:p>
            <a:pPr marL="0"/>
            <a:r>
              <a:rPr lang="en-US" altLang="zh-TW" b="1" dirty="0" smtClean="0">
                <a:solidFill>
                  <a:srgbClr val="FF0000"/>
                </a:solidFill>
                <a:latin typeface="+mn-lt"/>
              </a:rPr>
              <a:t>Observations?</a:t>
            </a:r>
            <a:endParaRPr lang="zh-TW" altLang="en-US" b="1" dirty="0">
              <a:solidFill>
                <a:srgbClr val="FF0000"/>
              </a:solidFill>
              <a:latin typeface="+mn-lt"/>
            </a:endParaRPr>
          </a:p>
        </p:txBody>
      </p:sp>
    </p:spTree>
    <p:extLst>
      <p:ext uri="{BB962C8B-B14F-4D97-AF65-F5344CB8AC3E}">
        <p14:creationId xmlns:p14="http://schemas.microsoft.com/office/powerpoint/2010/main" val="126572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altLang="zh-TW" dirty="0" smtClean="0"/>
              <a:t>CPU Performance &amp; Program Instructions</a:t>
            </a:r>
            <a:endParaRPr lang="en-AU" altLang="zh-TW" dirty="0" smtClean="0"/>
          </a:p>
        </p:txBody>
      </p:sp>
      <p:sp>
        <p:nvSpPr>
          <p:cNvPr id="6149" name="Rectangle 3"/>
          <p:cNvSpPr>
            <a:spLocks noGrp="1" noChangeArrowheads="1"/>
          </p:cNvSpPr>
          <p:nvPr>
            <p:ph type="body" idx="1"/>
          </p:nvPr>
        </p:nvSpPr>
        <p:spPr/>
        <p:txBody>
          <a:bodyPr/>
          <a:lstStyle/>
          <a:p>
            <a:r>
              <a:rPr lang="en-US" altLang="zh-TW" dirty="0" smtClean="0"/>
              <a:t>CPU performance is determined by the total number of CPU clock cycles to execute our program </a:t>
            </a:r>
          </a:p>
          <a:p>
            <a:endParaRPr lang="en-US" altLang="zh-TW" dirty="0" smtClean="0"/>
          </a:p>
          <a:p>
            <a:endParaRPr lang="en-US" altLang="zh-TW" dirty="0" smtClean="0"/>
          </a:p>
          <a:p>
            <a:endParaRPr lang="en-US" altLang="zh-TW" dirty="0" smtClean="0"/>
          </a:p>
          <a:p>
            <a:endParaRPr lang="en-US" altLang="zh-TW" dirty="0" smtClean="0"/>
          </a:p>
          <a:p>
            <a:r>
              <a:rPr lang="en-US" altLang="zh-TW" dirty="0" smtClean="0"/>
              <a:t>Total CPU clock cycle is affected in turn by the number of instructions and their types</a:t>
            </a:r>
          </a:p>
          <a:p>
            <a:pPr lvl="1"/>
            <a:r>
              <a:rPr lang="en-US" altLang="zh-TW" dirty="0"/>
              <a:t>e</a:t>
            </a:r>
            <a:r>
              <a:rPr lang="en-US" altLang="zh-TW" dirty="0" smtClean="0"/>
              <a:t>.g., a multiply takes more CPU cycles than an addition</a:t>
            </a:r>
          </a:p>
          <a:p>
            <a:r>
              <a:rPr lang="en-US" altLang="zh-TW" dirty="0" smtClean="0"/>
              <a:t>Need a way to relate CPU time with instructions in our program</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15</a:t>
            </a:fld>
            <a:endParaRPr lang="zh-TW" altLang="zh-TW"/>
          </a:p>
        </p:txBody>
      </p:sp>
      <p:graphicFrame>
        <p:nvGraphicFramePr>
          <p:cNvPr id="9" name="Object 4"/>
          <p:cNvGraphicFramePr>
            <a:graphicFrameLocks noChangeAspect="1"/>
          </p:cNvGraphicFramePr>
          <p:nvPr>
            <p:extLst>
              <p:ext uri="{D42A27DB-BD31-4B8C-83A1-F6EECF244321}">
                <p14:modId xmlns:p14="http://schemas.microsoft.com/office/powerpoint/2010/main" val="133241136"/>
              </p:ext>
            </p:extLst>
          </p:nvPr>
        </p:nvGraphicFramePr>
        <p:xfrm>
          <a:off x="1043608" y="2225046"/>
          <a:ext cx="6552728" cy="1275962"/>
        </p:xfrm>
        <a:graphic>
          <a:graphicData uri="http://schemas.openxmlformats.org/presentationml/2006/ole">
            <mc:AlternateContent xmlns:mc="http://schemas.openxmlformats.org/markup-compatibility/2006">
              <mc:Choice xmlns:v="urn:schemas-microsoft-com:vml" Requires="v">
                <p:oleObj spid="_x0000_s47313" name="Equation" r:id="rId4" imgW="3390900" imgH="660400" progId="Equation.3">
                  <p:embed/>
                </p:oleObj>
              </mc:Choice>
              <mc:Fallback>
                <p:oleObj name="Equation" r:id="rId4" imgW="3390900" imgH="660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225046"/>
                        <a:ext cx="6552728" cy="1275962"/>
                      </a:xfrm>
                      <a:prstGeom prst="rect">
                        <a:avLst/>
                      </a:prstGeom>
                      <a:solidFill>
                        <a:srgbClr val="99CCFF"/>
                      </a:solidFill>
                      <a:ln>
                        <a:noFill/>
                      </a:ln>
                      <a:effectLst/>
                      <a:extLst/>
                    </p:spPr>
                  </p:pic>
                </p:oleObj>
              </mc:Fallback>
            </mc:AlternateContent>
          </a:graphicData>
        </a:graphic>
      </p:graphicFrame>
      <p:sp>
        <p:nvSpPr>
          <p:cNvPr id="6" name="橢圓 5"/>
          <p:cNvSpPr/>
          <p:nvPr/>
        </p:nvSpPr>
        <p:spPr bwMode="auto">
          <a:xfrm>
            <a:off x="2627784" y="2081030"/>
            <a:ext cx="2520280" cy="576064"/>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Tree>
    <p:extLst>
      <p:ext uri="{BB962C8B-B14F-4D97-AF65-F5344CB8AC3E}">
        <p14:creationId xmlns:p14="http://schemas.microsoft.com/office/powerpoint/2010/main" val="262663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9">
                                            <p:txEl>
                                              <p:pRg st="7" end="7"/>
                                            </p:txEl>
                                          </p:spTgt>
                                        </p:tgtEl>
                                        <p:attrNameLst>
                                          <p:attrName>style.visibility</p:attrName>
                                        </p:attrNameLst>
                                      </p:cBhvr>
                                      <p:to>
                                        <p:strVal val="visible"/>
                                      </p:to>
                                    </p:set>
                                    <p:animEffect transition="in" filter="fade">
                                      <p:cBhvr>
                                        <p:cTn id="7" dur="500"/>
                                        <p:tgtEl>
                                          <p:spTgt spid="614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altLang="zh-TW" dirty="0" smtClean="0"/>
              <a:t>CPU Performance &amp; Program Instructions</a:t>
            </a:r>
            <a:endParaRPr lang="en-AU" altLang="zh-TW" dirty="0" smtClean="0"/>
          </a:p>
        </p:txBody>
      </p:sp>
      <p:sp>
        <p:nvSpPr>
          <p:cNvPr id="6149" name="Rectangle 3"/>
          <p:cNvSpPr>
            <a:spLocks noGrp="1" noChangeArrowheads="1"/>
          </p:cNvSpPr>
          <p:nvPr>
            <p:ph type="body" idx="1"/>
          </p:nvPr>
        </p:nvSpPr>
        <p:spPr/>
        <p:txBody>
          <a:bodyPr/>
          <a:lstStyle/>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solidFill>
                  <a:srgbClr val="FF0000"/>
                </a:solidFill>
              </a:rPr>
              <a:t>Instruction Count (IC) </a:t>
            </a:r>
            <a:r>
              <a:rPr lang="en-US" altLang="zh-TW" dirty="0" smtClean="0"/>
              <a:t>of execution of a program</a:t>
            </a:r>
          </a:p>
          <a:p>
            <a:pPr lvl="1"/>
            <a:r>
              <a:rPr lang="en-US" altLang="zh-TW" dirty="0" smtClean="0"/>
              <a:t>Determined by program, ISA and compiler</a:t>
            </a:r>
          </a:p>
          <a:p>
            <a:r>
              <a:rPr lang="en-US" altLang="zh-TW" dirty="0" smtClean="0"/>
              <a:t>Average </a:t>
            </a:r>
            <a:r>
              <a:rPr lang="en-US" altLang="zh-TW" dirty="0" smtClean="0">
                <a:solidFill>
                  <a:srgbClr val="FF0000"/>
                </a:solidFill>
              </a:rPr>
              <a:t>Cycles per Instruction </a:t>
            </a:r>
            <a:r>
              <a:rPr lang="en-US" altLang="zh-TW" dirty="0" smtClean="0"/>
              <a:t>(CPI)</a:t>
            </a:r>
          </a:p>
          <a:p>
            <a:pPr lvl="1"/>
            <a:r>
              <a:rPr lang="en-US" altLang="zh-TW" dirty="0" smtClean="0"/>
              <a:t>Determined by CPU hardware</a:t>
            </a:r>
          </a:p>
          <a:p>
            <a:pPr lvl="1"/>
            <a:r>
              <a:rPr lang="en-US" altLang="zh-TW" dirty="0" smtClean="0"/>
              <a:t>If different instructions have different CPI</a:t>
            </a:r>
          </a:p>
          <a:p>
            <a:pPr lvl="2"/>
            <a:r>
              <a:rPr lang="en-US" altLang="zh-TW" dirty="0" smtClean="0"/>
              <a:t>Average CPI affected by </a:t>
            </a:r>
            <a:r>
              <a:rPr lang="en-US" altLang="zh-TW" i="1" dirty="0" smtClean="0"/>
              <a:t>instruction mix</a:t>
            </a:r>
            <a:endParaRPr lang="en-AU" altLang="zh-TW" i="1"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16</a:t>
            </a:fld>
            <a:endParaRPr lang="zh-TW" altLang="zh-TW"/>
          </a:p>
        </p:txBody>
      </p:sp>
      <p:graphicFrame>
        <p:nvGraphicFramePr>
          <p:cNvPr id="6146" name="Object 4"/>
          <p:cNvGraphicFramePr>
            <a:graphicFrameLocks noChangeAspect="1"/>
          </p:cNvGraphicFramePr>
          <p:nvPr>
            <p:extLst/>
          </p:nvPr>
        </p:nvGraphicFramePr>
        <p:xfrm>
          <a:off x="706439" y="1319213"/>
          <a:ext cx="7826002" cy="1986683"/>
        </p:xfrm>
        <a:graphic>
          <a:graphicData uri="http://schemas.openxmlformats.org/presentationml/2006/ole">
            <mc:AlternateContent xmlns:mc="http://schemas.openxmlformats.org/markup-compatibility/2006">
              <mc:Choice xmlns:v="urn:schemas-microsoft-com:vml" Requires="v">
                <p:oleObj spid="_x0000_s54449" name="Equation" r:id="rId4" imgW="3695700" imgH="939800" progId="Equation.3">
                  <p:embed/>
                </p:oleObj>
              </mc:Choice>
              <mc:Fallback>
                <p:oleObj name="Equation" r:id="rId4" imgW="3695700" imgH="93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9" y="1319213"/>
                        <a:ext cx="7826002" cy="1986683"/>
                      </a:xfrm>
                      <a:prstGeom prst="rect">
                        <a:avLst/>
                      </a:prstGeom>
                      <a:solidFill>
                        <a:srgbClr val="99CCFF"/>
                      </a:solidFill>
                      <a:ln>
                        <a:noFill/>
                      </a:ln>
                      <a:effectLst/>
                      <a:extLst/>
                    </p:spPr>
                  </p:pic>
                </p:oleObj>
              </mc:Fallback>
            </mc:AlternateContent>
          </a:graphicData>
        </a:graphic>
      </p:graphicFrame>
      <p:sp>
        <p:nvSpPr>
          <p:cNvPr id="4" name="矩形 3"/>
          <p:cNvSpPr/>
          <p:nvPr/>
        </p:nvSpPr>
        <p:spPr bwMode="auto">
          <a:xfrm>
            <a:off x="6876256" y="3861048"/>
            <a:ext cx="1872208" cy="504056"/>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mn-lt"/>
                <a:ea typeface="標楷體" panose="03000509000000000000" pitchFamily="65" charset="-120"/>
              </a:rPr>
              <a:t>Not static</a:t>
            </a:r>
            <a:r>
              <a:rPr kumimoji="0" lang="en-US" altLang="zh-TW" sz="2400" b="0" i="0" u="none" strike="noStrike" cap="none" normalizeH="0" dirty="0" smtClean="0">
                <a:ln>
                  <a:noFill/>
                </a:ln>
                <a:solidFill>
                  <a:schemeClr val="tx1"/>
                </a:solidFill>
                <a:effectLst/>
                <a:latin typeface="+mn-lt"/>
                <a:ea typeface="標楷體" panose="03000509000000000000" pitchFamily="65" charset="-120"/>
              </a:rPr>
              <a:t> IC</a:t>
            </a: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cxnSp>
        <p:nvCxnSpPr>
          <p:cNvPr id="6" name="直線單箭頭接點 5"/>
          <p:cNvCxnSpPr/>
          <p:nvPr/>
        </p:nvCxnSpPr>
        <p:spPr bwMode="auto">
          <a:xfrm flipH="1" flipV="1">
            <a:off x="3851920" y="3789040"/>
            <a:ext cx="3024336" cy="144016"/>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0" name="文字方塊 9"/>
          <p:cNvSpPr txBox="1"/>
          <p:nvPr/>
        </p:nvSpPr>
        <p:spPr>
          <a:xfrm>
            <a:off x="6588224" y="4581128"/>
            <a:ext cx="2227148" cy="830997"/>
          </a:xfrm>
          <a:prstGeom prst="rect">
            <a:avLst/>
          </a:prstGeom>
          <a:noFill/>
          <a:ln>
            <a:solidFill>
              <a:srgbClr val="0000FF"/>
            </a:solidFill>
          </a:ln>
        </p:spPr>
        <p:txBody>
          <a:bodyPr wrap="none" rtlCol="0">
            <a:spAutoFit/>
          </a:bodyPr>
          <a:lstStyle/>
          <a:p>
            <a:pPr marL="0"/>
            <a:r>
              <a:rPr lang="en-US" altLang="zh-TW" dirty="0" smtClean="0">
                <a:latin typeface="+mn-lt"/>
              </a:rPr>
              <a:t>Which is better?</a:t>
            </a:r>
          </a:p>
          <a:p>
            <a:pPr marL="0"/>
            <a:r>
              <a:rPr lang="en-US" altLang="zh-TW" dirty="0" smtClean="0">
                <a:latin typeface="+mn-lt"/>
              </a:rPr>
              <a:t>   CPI </a:t>
            </a:r>
            <a:r>
              <a:rPr lang="en-US" altLang="zh-TW" dirty="0" smtClean="0">
                <a:latin typeface="+mn-lt"/>
                <a:sym typeface="Symbol" panose="05050102010706020507" pitchFamily="18" charset="2"/>
              </a:rPr>
              <a:t> or CPI </a:t>
            </a:r>
            <a:endParaRPr lang="zh-TW" altLang="en-US" dirty="0">
              <a:latin typeface="+mn-lt"/>
            </a:endParaRPr>
          </a:p>
        </p:txBody>
      </p:sp>
      <p:sp>
        <p:nvSpPr>
          <p:cNvPr id="14" name="文字方塊 13"/>
          <p:cNvSpPr txBox="1"/>
          <p:nvPr/>
        </p:nvSpPr>
        <p:spPr>
          <a:xfrm>
            <a:off x="6885835" y="5559623"/>
            <a:ext cx="1733167" cy="461665"/>
          </a:xfrm>
          <a:prstGeom prst="rect">
            <a:avLst/>
          </a:prstGeom>
          <a:solidFill>
            <a:srgbClr val="0000FF"/>
          </a:solidFill>
          <a:ln>
            <a:solidFill>
              <a:srgbClr val="0000FF"/>
            </a:solidFill>
          </a:ln>
        </p:spPr>
        <p:txBody>
          <a:bodyPr wrap="none" rtlCol="0">
            <a:spAutoFit/>
          </a:bodyPr>
          <a:lstStyle/>
          <a:p>
            <a:pPr marL="0"/>
            <a:r>
              <a:rPr lang="en-US" altLang="zh-TW" b="1" dirty="0" smtClean="0">
                <a:solidFill>
                  <a:srgbClr val="FFFF00"/>
                </a:solidFill>
                <a:latin typeface="+mn-lt"/>
              </a:rPr>
              <a:t>Can CPI &lt; 1?</a:t>
            </a:r>
            <a:endParaRPr lang="zh-TW" altLang="en-US" b="1" dirty="0">
              <a:solidFill>
                <a:srgbClr val="FFFF00"/>
              </a:solidFill>
              <a:latin typeface="+mn-lt"/>
            </a:endParaRPr>
          </a:p>
        </p:txBody>
      </p:sp>
    </p:spTree>
    <p:extLst>
      <p:ext uri="{BB962C8B-B14F-4D97-AF65-F5344CB8AC3E}">
        <p14:creationId xmlns:p14="http://schemas.microsoft.com/office/powerpoint/2010/main" val="142525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altLang="zh-TW" smtClean="0"/>
              <a:t>CPI Example</a:t>
            </a:r>
            <a:endParaRPr lang="en-AU" altLang="zh-TW" smtClean="0"/>
          </a:p>
        </p:txBody>
      </p:sp>
      <p:sp>
        <p:nvSpPr>
          <p:cNvPr id="7173" name="Rectangle 3"/>
          <p:cNvSpPr>
            <a:spLocks noGrp="1" noChangeArrowheads="1"/>
          </p:cNvSpPr>
          <p:nvPr>
            <p:ph type="body" idx="1"/>
          </p:nvPr>
        </p:nvSpPr>
        <p:spPr/>
        <p:txBody>
          <a:bodyPr/>
          <a:lstStyle/>
          <a:p>
            <a:r>
              <a:rPr lang="en-US" altLang="zh-TW" dirty="0" smtClean="0"/>
              <a:t>Computer A: clock cycle time = 250 </a:t>
            </a:r>
            <a:r>
              <a:rPr lang="en-US" altLang="zh-TW" dirty="0" err="1" smtClean="0"/>
              <a:t>ps</a:t>
            </a:r>
            <a:r>
              <a:rPr lang="en-US" altLang="zh-TW" dirty="0" smtClean="0"/>
              <a:t>, CPI = 2.0</a:t>
            </a:r>
          </a:p>
          <a:p>
            <a:r>
              <a:rPr lang="en-US" altLang="zh-TW" dirty="0" smtClean="0"/>
              <a:t>Computer B: clock cycle time = 500 </a:t>
            </a:r>
            <a:r>
              <a:rPr lang="en-US" altLang="zh-TW" dirty="0" err="1" smtClean="0"/>
              <a:t>ps</a:t>
            </a:r>
            <a:r>
              <a:rPr lang="en-US" altLang="zh-TW" dirty="0" smtClean="0"/>
              <a:t>, CPI = 1.2</a:t>
            </a:r>
          </a:p>
          <a:p>
            <a:r>
              <a:rPr lang="en-US" altLang="zh-TW" dirty="0" smtClean="0"/>
              <a:t>Same ISA</a:t>
            </a:r>
          </a:p>
          <a:p>
            <a:r>
              <a:rPr lang="en-US" altLang="zh-TW" dirty="0" smtClean="0"/>
              <a:t>Which is faster, and by how much?</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17</a:t>
            </a:fld>
            <a:endParaRPr lang="zh-TW" altLang="zh-TW"/>
          </a:p>
        </p:txBody>
      </p:sp>
      <p:graphicFrame>
        <p:nvGraphicFramePr>
          <p:cNvPr id="7170" name="Object 4"/>
          <p:cNvGraphicFramePr>
            <a:graphicFrameLocks noChangeAspect="1"/>
          </p:cNvGraphicFramePr>
          <p:nvPr>
            <p:extLst>
              <p:ext uri="{D42A27DB-BD31-4B8C-83A1-F6EECF244321}">
                <p14:modId xmlns:p14="http://schemas.microsoft.com/office/powerpoint/2010/main" val="889993089"/>
              </p:ext>
            </p:extLst>
          </p:nvPr>
        </p:nvGraphicFramePr>
        <p:xfrm>
          <a:off x="1066800" y="2996952"/>
          <a:ext cx="7034213" cy="2997200"/>
        </p:xfrm>
        <a:graphic>
          <a:graphicData uri="http://schemas.openxmlformats.org/presentationml/2006/ole">
            <mc:AlternateContent xmlns:mc="http://schemas.openxmlformats.org/markup-compatibility/2006">
              <mc:Choice xmlns:v="urn:schemas-microsoft-com:vml" Requires="v">
                <p:oleObj spid="_x0000_s46290" name="Equation" r:id="rId4" imgW="3517900" imgH="1498600" progId="Equation.3">
                  <p:embed/>
                </p:oleObj>
              </mc:Choice>
              <mc:Fallback>
                <p:oleObj name="Equation" r:id="rId4" imgW="3517900" imgH="1498600" progId="Equation.3">
                  <p:embed/>
                  <p:pic>
                    <p:nvPicPr>
                      <p:cNvPr id="717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996952"/>
                        <a:ext cx="7034213" cy="2997200"/>
                      </a:xfrm>
                      <a:prstGeom prst="rect">
                        <a:avLst/>
                      </a:prstGeom>
                      <a:solidFill>
                        <a:srgbClr val="99CCFF"/>
                      </a:solidFill>
                      <a:ln>
                        <a:noFill/>
                      </a:ln>
                      <a:effectLst/>
                      <a:extLst/>
                    </p:spPr>
                  </p:pic>
                </p:oleObj>
              </mc:Fallback>
            </mc:AlternateContent>
          </a:graphicData>
        </a:graphic>
      </p:graphicFrame>
      <p:sp>
        <p:nvSpPr>
          <p:cNvPr id="7174" name="AutoShape 5"/>
          <p:cNvSpPr>
            <a:spLocks/>
          </p:cNvSpPr>
          <p:nvPr/>
        </p:nvSpPr>
        <p:spPr bwMode="auto">
          <a:xfrm>
            <a:off x="7164388" y="3573214"/>
            <a:ext cx="1722437" cy="431850"/>
          </a:xfrm>
          <a:prstGeom prst="borderCallout1">
            <a:avLst>
              <a:gd name="adj1" fmla="val 31718"/>
              <a:gd name="adj2" fmla="val -4426"/>
              <a:gd name="adj3" fmla="val 48019"/>
              <a:gd name="adj4" fmla="val -55574"/>
            </a:avLst>
          </a:prstGeom>
          <a:solidFill>
            <a:srgbClr val="FFFF00"/>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dirty="0">
                <a:latin typeface="+mn-lt"/>
              </a:rPr>
              <a:t>A is </a:t>
            </a:r>
            <a:r>
              <a:rPr lang="en-US" altLang="zh-TW" dirty="0" smtClean="0">
                <a:latin typeface="+mn-lt"/>
              </a:rPr>
              <a:t>faster</a:t>
            </a:r>
            <a:r>
              <a:rPr lang="en-US" altLang="zh-TW" dirty="0">
                <a:latin typeface="+mn-lt"/>
              </a:rPr>
              <a:t>…</a:t>
            </a:r>
            <a:endParaRPr lang="en-AU" altLang="zh-TW" dirty="0">
              <a:latin typeface="+mn-lt"/>
            </a:endParaRPr>
          </a:p>
        </p:txBody>
      </p:sp>
      <p:sp>
        <p:nvSpPr>
          <p:cNvPr id="7175" name="AutoShape 6"/>
          <p:cNvSpPr>
            <a:spLocks/>
          </p:cNvSpPr>
          <p:nvPr/>
        </p:nvSpPr>
        <p:spPr bwMode="auto">
          <a:xfrm>
            <a:off x="6731000" y="5381925"/>
            <a:ext cx="2155825" cy="495347"/>
          </a:xfrm>
          <a:prstGeom prst="borderCallout1">
            <a:avLst>
              <a:gd name="adj1" fmla="val 31718"/>
              <a:gd name="adj2" fmla="val -4426"/>
              <a:gd name="adj3" fmla="val 18681"/>
              <a:gd name="adj4" fmla="val -86230"/>
            </a:avLst>
          </a:prstGeom>
          <a:solidFill>
            <a:srgbClr val="FFFF00"/>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dirty="0" smtClean="0">
                <a:latin typeface="+mn-lt"/>
              </a:rPr>
              <a:t>… by </a:t>
            </a:r>
            <a:r>
              <a:rPr lang="en-US" altLang="zh-TW" dirty="0">
                <a:latin typeface="+mn-lt"/>
              </a:rPr>
              <a:t>this much</a:t>
            </a:r>
            <a:endParaRPr lang="en-AU" altLang="zh-TW" dirty="0">
              <a:latin typeface="+mn-lt"/>
            </a:endParaRPr>
          </a:p>
        </p:txBody>
      </p:sp>
      <p:sp>
        <p:nvSpPr>
          <p:cNvPr id="8" name="文字方塊 7"/>
          <p:cNvSpPr txBox="1"/>
          <p:nvPr/>
        </p:nvSpPr>
        <p:spPr>
          <a:xfrm>
            <a:off x="4383645" y="5707025"/>
            <a:ext cx="2017155" cy="461665"/>
          </a:xfrm>
          <a:prstGeom prst="rect">
            <a:avLst/>
          </a:prstGeom>
          <a:solidFill>
            <a:srgbClr val="FFFF00"/>
          </a:solidFill>
        </p:spPr>
        <p:txBody>
          <a:bodyPr wrap="none" rtlCol="0">
            <a:spAutoFit/>
          </a:bodyPr>
          <a:lstStyle/>
          <a:p>
            <a:pPr marL="0"/>
            <a:r>
              <a:rPr lang="en-US" altLang="zh-TW" b="1" dirty="0" smtClean="0">
                <a:solidFill>
                  <a:srgbClr val="FF0000"/>
                </a:solidFill>
                <a:latin typeface="+mn-lt"/>
              </a:rPr>
              <a:t>Observations?</a:t>
            </a:r>
            <a:endParaRPr lang="zh-TW" altLang="en-US" b="1" dirty="0">
              <a:solidFill>
                <a:srgbClr val="FF0000"/>
              </a:solidFill>
              <a:latin typeface="+mn-lt"/>
            </a:endParaRPr>
          </a:p>
        </p:txBody>
      </p:sp>
    </p:spTree>
    <p:extLst>
      <p:ext uri="{BB962C8B-B14F-4D97-AF65-F5344CB8AC3E}">
        <p14:creationId xmlns:p14="http://schemas.microsoft.com/office/powerpoint/2010/main" val="399716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4"/>
                                        </p:tgtEl>
                                        <p:attrNameLst>
                                          <p:attrName>style.visibility</p:attrName>
                                        </p:attrNameLst>
                                      </p:cBhvr>
                                      <p:to>
                                        <p:strVal val="visible"/>
                                      </p:to>
                                    </p:set>
                                    <p:animEffect transition="in" filter="fade">
                                      <p:cBhvr>
                                        <p:cTn id="10" dur="500"/>
                                        <p:tgtEl>
                                          <p:spTgt spid="71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5"/>
                                        </p:tgtEl>
                                        <p:attrNameLst>
                                          <p:attrName>style.visibility</p:attrName>
                                        </p:attrNameLst>
                                      </p:cBhvr>
                                      <p:to>
                                        <p:strVal val="visible"/>
                                      </p:to>
                                    </p:set>
                                    <p:animEffect transition="in" filter="fade">
                                      <p:cBhvr>
                                        <p:cTn id="13" dur="500"/>
                                        <p:tgtEl>
                                          <p:spTgt spid="717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P spid="7175"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r>
              <a:rPr lang="en-US" altLang="zh-TW" smtClean="0"/>
              <a:t>CPI in More Detail</a:t>
            </a:r>
            <a:endParaRPr lang="en-AU" altLang="zh-TW" smtClean="0"/>
          </a:p>
        </p:txBody>
      </p:sp>
      <p:sp>
        <p:nvSpPr>
          <p:cNvPr id="8198" name="Rectangle 3"/>
          <p:cNvSpPr>
            <a:spLocks noGrp="1" noChangeArrowheads="1"/>
          </p:cNvSpPr>
          <p:nvPr>
            <p:ph type="body" idx="1"/>
          </p:nvPr>
        </p:nvSpPr>
        <p:spPr/>
        <p:txBody>
          <a:bodyPr/>
          <a:lstStyle/>
          <a:p>
            <a:r>
              <a:rPr lang="en-US" altLang="zh-TW" dirty="0" smtClean="0"/>
              <a:t>If different instruction classes take different numbers of cycles</a:t>
            </a:r>
          </a:p>
          <a:p>
            <a:endParaRPr lang="en-US" altLang="zh-TW" dirty="0"/>
          </a:p>
          <a:p>
            <a:endParaRPr lang="en-US" altLang="zh-TW" dirty="0" smtClean="0"/>
          </a:p>
          <a:p>
            <a:endParaRPr lang="en-US" altLang="zh-TW" dirty="0"/>
          </a:p>
          <a:p>
            <a:r>
              <a:rPr lang="en-US" altLang="zh-TW" dirty="0">
                <a:ea typeface="新細明體" panose="02020500000000000000" pitchFamily="18" charset="-120"/>
              </a:rPr>
              <a:t>Weighted average </a:t>
            </a:r>
            <a:r>
              <a:rPr lang="en-US" altLang="zh-TW" dirty="0" smtClean="0">
                <a:ea typeface="新細明體" panose="02020500000000000000" pitchFamily="18" charset="-120"/>
              </a:rPr>
              <a:t>CPI</a:t>
            </a:r>
            <a:endParaRPr lang="en-AU"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18</a:t>
            </a:fld>
            <a:endParaRPr lang="zh-TW" altLang="zh-TW"/>
          </a:p>
        </p:txBody>
      </p:sp>
      <p:graphicFrame>
        <p:nvGraphicFramePr>
          <p:cNvPr id="8194" name="Object 4"/>
          <p:cNvGraphicFramePr>
            <a:graphicFrameLocks noChangeAspect="1"/>
          </p:cNvGraphicFramePr>
          <p:nvPr>
            <p:extLst>
              <p:ext uri="{D42A27DB-BD31-4B8C-83A1-F6EECF244321}">
                <p14:modId xmlns:p14="http://schemas.microsoft.com/office/powerpoint/2010/main" val="490147910"/>
              </p:ext>
            </p:extLst>
          </p:nvPr>
        </p:nvGraphicFramePr>
        <p:xfrm>
          <a:off x="1403648" y="2060848"/>
          <a:ext cx="6159648" cy="909723"/>
        </p:xfrm>
        <a:graphic>
          <a:graphicData uri="http://schemas.openxmlformats.org/presentationml/2006/ole">
            <mc:AlternateContent xmlns:mc="http://schemas.openxmlformats.org/markup-compatibility/2006">
              <mc:Choice xmlns:v="urn:schemas-microsoft-com:vml" Requires="v">
                <p:oleObj spid="_x0000_s45473" name="Equation" r:id="rId4" imgW="2921000" imgH="431800" progId="Equation.3">
                  <p:embed/>
                </p:oleObj>
              </mc:Choice>
              <mc:Fallback>
                <p:oleObj name="Equation" r:id="rId4" imgW="2921000" imgH="431800" progId="Equation.3">
                  <p:embed/>
                  <p:pic>
                    <p:nvPicPr>
                      <p:cNvPr id="819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2060848"/>
                        <a:ext cx="6159648" cy="909723"/>
                      </a:xfrm>
                      <a:prstGeom prst="rect">
                        <a:avLst/>
                      </a:prstGeom>
                      <a:solidFill>
                        <a:srgbClr val="99CCFF"/>
                      </a:solidFill>
                      <a:ln>
                        <a:noFill/>
                      </a:ln>
                      <a:effectLst/>
                      <a:extLst/>
                    </p:spPr>
                  </p:pic>
                </p:oleObj>
              </mc:Fallback>
            </mc:AlternateContent>
          </a:graphicData>
        </a:graphic>
      </p:graphicFrame>
      <p:graphicFrame>
        <p:nvGraphicFramePr>
          <p:cNvPr id="8195" name="Object 6"/>
          <p:cNvGraphicFramePr>
            <a:graphicFrameLocks noChangeAspect="1"/>
          </p:cNvGraphicFramePr>
          <p:nvPr>
            <p:extLst>
              <p:ext uri="{D42A27DB-BD31-4B8C-83A1-F6EECF244321}">
                <p14:modId xmlns:p14="http://schemas.microsoft.com/office/powerpoint/2010/main" val="636563567"/>
              </p:ext>
            </p:extLst>
          </p:nvPr>
        </p:nvGraphicFramePr>
        <p:xfrm>
          <a:off x="933513" y="3992504"/>
          <a:ext cx="7702487" cy="902093"/>
        </p:xfrm>
        <a:graphic>
          <a:graphicData uri="http://schemas.openxmlformats.org/presentationml/2006/ole">
            <mc:AlternateContent xmlns:mc="http://schemas.openxmlformats.org/markup-compatibility/2006">
              <mc:Choice xmlns:v="urn:schemas-microsoft-com:vml" Requires="v">
                <p:oleObj spid="_x0000_s45474" name="Equation" r:id="rId6" imgW="3683000" imgH="431800" progId="Equation.3">
                  <p:embed/>
                </p:oleObj>
              </mc:Choice>
              <mc:Fallback>
                <p:oleObj name="Equation" r:id="rId6" imgW="3683000" imgH="431800" progId="Equation.3">
                  <p:embed/>
                  <p:pic>
                    <p:nvPicPr>
                      <p:cNvPr id="8195"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513" y="3992504"/>
                        <a:ext cx="7702487" cy="902093"/>
                      </a:xfrm>
                      <a:prstGeom prst="rect">
                        <a:avLst/>
                      </a:prstGeom>
                      <a:solidFill>
                        <a:srgbClr val="99CCFF"/>
                      </a:solidFill>
                      <a:ln>
                        <a:noFill/>
                      </a:ln>
                      <a:effectLst/>
                      <a:extLst/>
                    </p:spPr>
                  </p:pic>
                </p:oleObj>
              </mc:Fallback>
            </mc:AlternateContent>
          </a:graphicData>
        </a:graphic>
      </p:graphicFrame>
      <p:sp>
        <p:nvSpPr>
          <p:cNvPr id="8200" name="AutoShape 7"/>
          <p:cNvSpPr>
            <a:spLocks/>
          </p:cNvSpPr>
          <p:nvPr/>
        </p:nvSpPr>
        <p:spPr bwMode="auto">
          <a:xfrm rot="5400000">
            <a:off x="7164462" y="3925061"/>
            <a:ext cx="215900" cy="2376488"/>
          </a:xfrm>
          <a:prstGeom prst="rightBrace">
            <a:avLst>
              <a:gd name="adj1" fmla="val 9172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8201" name="Text Box 8"/>
          <p:cNvSpPr txBox="1">
            <a:spLocks noChangeArrowheads="1"/>
          </p:cNvSpPr>
          <p:nvPr/>
        </p:nvSpPr>
        <p:spPr bwMode="auto">
          <a:xfrm>
            <a:off x="5636456" y="5311940"/>
            <a:ext cx="3271912" cy="707886"/>
          </a:xfrm>
          <a:prstGeom prst="rect">
            <a:avLst/>
          </a:prstGeom>
          <a:solidFill>
            <a:srgbClr val="FFFF00"/>
          </a:solidFill>
          <a:ln w="9525">
            <a:solidFill>
              <a:schemeClr val="tx1"/>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dirty="0">
                <a:latin typeface="+mn-lt"/>
              </a:rPr>
              <a:t>Relative </a:t>
            </a:r>
            <a:r>
              <a:rPr lang="en-US" altLang="zh-TW" sz="2000" dirty="0" smtClean="0">
                <a:latin typeface="+mn-lt"/>
              </a:rPr>
              <a:t>frequency of </a:t>
            </a:r>
            <a:r>
              <a:rPr lang="en-US" altLang="zh-TW" sz="2000" dirty="0" err="1" smtClean="0">
                <a:latin typeface="+mn-lt"/>
              </a:rPr>
              <a:t>i</a:t>
            </a:r>
            <a:r>
              <a:rPr lang="en-US" altLang="zh-TW" sz="2000" baseline="30000" dirty="0" err="1" smtClean="0">
                <a:latin typeface="+mn-lt"/>
              </a:rPr>
              <a:t>th</a:t>
            </a:r>
            <a:r>
              <a:rPr lang="en-US" altLang="zh-TW" sz="2000" dirty="0" smtClean="0">
                <a:latin typeface="+mn-lt"/>
              </a:rPr>
              <a:t> class of instructions in the program</a:t>
            </a:r>
            <a:endParaRPr lang="en-AU" altLang="zh-TW" sz="2000" dirty="0">
              <a:latin typeface="+mn-lt"/>
            </a:endParaRPr>
          </a:p>
        </p:txBody>
      </p:sp>
    </p:spTree>
    <p:extLst>
      <p:ext uri="{BB962C8B-B14F-4D97-AF65-F5344CB8AC3E}">
        <p14:creationId xmlns:p14="http://schemas.microsoft.com/office/powerpoint/2010/main" val="2173264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Technology and Computer Summary</a:t>
            </a:r>
            <a:endParaRPr lang="zh-TW" altLang="en-US" dirty="0"/>
          </a:p>
        </p:txBody>
      </p:sp>
      <p:sp>
        <p:nvSpPr>
          <p:cNvPr id="3" name="內容版面配置區 2"/>
          <p:cNvSpPr>
            <a:spLocks noGrp="1"/>
          </p:cNvSpPr>
          <p:nvPr>
            <p:ph idx="1"/>
          </p:nvPr>
        </p:nvSpPr>
        <p:spPr/>
        <p:txBody>
          <a:bodyPr/>
          <a:lstStyle/>
          <a:p>
            <a:r>
              <a:rPr lang="en-US" altLang="zh-TW" dirty="0" smtClean="0"/>
              <a:t>Technology progresses:</a:t>
            </a:r>
            <a:br>
              <a:rPr lang="en-US" altLang="zh-TW" dirty="0" smtClean="0"/>
            </a:br>
            <a:r>
              <a:rPr lang="en-US" altLang="zh-TW" dirty="0" smtClean="0"/>
              <a:t>Mechanic </a:t>
            </a:r>
            <a:r>
              <a:rPr lang="en-US" altLang="zh-TW" dirty="0" smtClean="0">
                <a:sym typeface="Wingdings" panose="05000000000000000000" pitchFamily="2" charset="2"/>
              </a:rPr>
              <a:t> electro-mechanic  electronic</a:t>
            </a:r>
            <a:br>
              <a:rPr lang="en-US" altLang="zh-TW" dirty="0" smtClean="0">
                <a:sym typeface="Wingdings" panose="05000000000000000000" pitchFamily="2" charset="2"/>
              </a:rPr>
            </a:br>
            <a:r>
              <a:rPr lang="en-US" altLang="zh-TW" dirty="0" smtClean="0">
                <a:sym typeface="Wingdings" panose="05000000000000000000" pitchFamily="2" charset="2"/>
              </a:rPr>
              <a:t>(vacuum tube  transistor  integrated circuit)</a:t>
            </a:r>
            <a:endParaRPr lang="en-US" altLang="zh-TW" dirty="0" smtClean="0"/>
          </a:p>
          <a:p>
            <a:pPr lvl="1"/>
            <a:r>
              <a:rPr lang="en-US" altLang="zh-TW" dirty="0" smtClean="0"/>
              <a:t>Size </a:t>
            </a:r>
            <a:r>
              <a:rPr lang="en-US" altLang="zh-TW" dirty="0" smtClean="0">
                <a:sym typeface="Symbol" panose="05050102010706020507" pitchFamily="18" charset="2"/>
              </a:rPr>
              <a:t></a:t>
            </a:r>
            <a:endParaRPr lang="en-US" altLang="zh-TW" dirty="0" smtClean="0"/>
          </a:p>
          <a:p>
            <a:pPr lvl="1"/>
            <a:r>
              <a:rPr lang="en-US" altLang="zh-TW" dirty="0" smtClean="0"/>
              <a:t>Switching speed </a:t>
            </a:r>
            <a:r>
              <a:rPr lang="en-US" altLang="zh-TW" dirty="0" smtClean="0">
                <a:sym typeface="Symbol" panose="05050102010706020507" pitchFamily="18" charset="2"/>
              </a:rPr>
              <a:t></a:t>
            </a:r>
            <a:endParaRPr lang="en-US" altLang="zh-TW" dirty="0" smtClean="0"/>
          </a:p>
          <a:p>
            <a:pPr lvl="1"/>
            <a:r>
              <a:rPr lang="en-US" altLang="zh-TW" dirty="0" smtClean="0"/>
              <a:t>Reliability </a:t>
            </a:r>
            <a:r>
              <a:rPr lang="en-US" altLang="zh-TW" dirty="0">
                <a:sym typeface="Symbol" panose="05050102010706020507" pitchFamily="18" charset="2"/>
              </a:rPr>
              <a:t></a:t>
            </a:r>
            <a:endParaRPr lang="en-US" altLang="zh-TW" dirty="0" smtClean="0"/>
          </a:p>
          <a:p>
            <a:pPr lvl="1"/>
            <a:r>
              <a:rPr lang="en-US" altLang="zh-TW" dirty="0" smtClean="0"/>
              <a:t>Power </a:t>
            </a:r>
            <a:r>
              <a:rPr lang="en-US" altLang="zh-TW" dirty="0">
                <a:sym typeface="Symbol" panose="05050102010706020507" pitchFamily="18" charset="2"/>
              </a:rPr>
              <a:t> </a:t>
            </a:r>
            <a:r>
              <a:rPr lang="en-US" altLang="zh-TW" dirty="0" smtClean="0">
                <a:sym typeface="Symbol" panose="05050102010706020507" pitchFamily="18" charset="2"/>
              </a:rPr>
              <a:t></a:t>
            </a:r>
          </a:p>
          <a:p>
            <a:pPr lvl="1"/>
            <a:r>
              <a:rPr lang="en-US" altLang="zh-TW" dirty="0" smtClean="0">
                <a:sym typeface="Symbol" panose="05050102010706020507" pitchFamily="18" charset="2"/>
              </a:rPr>
              <a:t>Cost </a:t>
            </a:r>
          </a:p>
          <a:p>
            <a:endParaRPr lang="en-US" altLang="zh-TW" dirty="0" smtClean="0">
              <a:sym typeface="Symbol" panose="05050102010706020507" pitchFamily="18" charset="2"/>
            </a:endParaRPr>
          </a:p>
          <a:p>
            <a:r>
              <a:rPr lang="en-US" altLang="zh-TW" dirty="0" smtClean="0">
                <a:sym typeface="Symbol" panose="05050102010706020507" pitchFamily="18" charset="2"/>
              </a:rPr>
              <a:t>Also requires </a:t>
            </a:r>
            <a:r>
              <a:rPr lang="en-US" altLang="zh-TW" dirty="0" smtClean="0">
                <a:solidFill>
                  <a:srgbClr val="FF0000"/>
                </a:solidFill>
                <a:sym typeface="Symbol" panose="05050102010706020507" pitchFamily="18" charset="2"/>
              </a:rPr>
              <a:t>innovative architectural ideas </a:t>
            </a:r>
            <a:r>
              <a:rPr lang="en-US" altLang="zh-TW" dirty="0" smtClean="0">
                <a:sym typeface="Symbol" panose="05050102010706020507" pitchFamily="18" charset="2"/>
              </a:rPr>
              <a:t>to ride the technology scaling for computer advances</a:t>
            </a:r>
            <a:endParaRPr lang="en-US" altLang="zh-TW" dirty="0">
              <a:sym typeface="Symbol" panose="05050102010706020507" pitchFamily="18" charset="2"/>
            </a:endParaRPr>
          </a:p>
        </p:txBody>
      </p:sp>
      <p:grpSp>
        <p:nvGrpSpPr>
          <p:cNvPr id="7" name="群組 6"/>
          <p:cNvGrpSpPr/>
          <p:nvPr/>
        </p:nvGrpSpPr>
        <p:grpSpPr>
          <a:xfrm>
            <a:off x="638778" y="1167135"/>
            <a:ext cx="7781039" cy="1296144"/>
            <a:chOff x="614149" y="703253"/>
            <a:chExt cx="7781039" cy="1296144"/>
          </a:xfrm>
        </p:grpSpPr>
        <p:sp>
          <p:nvSpPr>
            <p:cNvPr id="5" name="手繪多邊形 4"/>
            <p:cNvSpPr/>
            <p:nvPr/>
          </p:nvSpPr>
          <p:spPr bwMode="auto">
            <a:xfrm>
              <a:off x="614149" y="1112293"/>
              <a:ext cx="7308376" cy="887104"/>
            </a:xfrm>
            <a:custGeom>
              <a:avLst/>
              <a:gdLst>
                <a:gd name="connsiteX0" fmla="*/ 2053988 w 7308376"/>
                <a:gd name="connsiteY0" fmla="*/ 0 h 887104"/>
                <a:gd name="connsiteX1" fmla="*/ 7308376 w 7308376"/>
                <a:gd name="connsiteY1" fmla="*/ 20471 h 887104"/>
                <a:gd name="connsiteX2" fmla="*/ 7308376 w 7308376"/>
                <a:gd name="connsiteY2" fmla="*/ 887104 h 887104"/>
                <a:gd name="connsiteX3" fmla="*/ 0 w 7308376"/>
                <a:gd name="connsiteY3" fmla="*/ 859808 h 887104"/>
                <a:gd name="connsiteX4" fmla="*/ 13648 w 7308376"/>
                <a:gd name="connsiteY4" fmla="*/ 450376 h 887104"/>
                <a:gd name="connsiteX5" fmla="*/ 2053988 w 7308376"/>
                <a:gd name="connsiteY5" fmla="*/ 436728 h 887104"/>
                <a:gd name="connsiteX6" fmla="*/ 2053988 w 7308376"/>
                <a:gd name="connsiteY6" fmla="*/ 0 h 8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8376" h="887104">
                  <a:moveTo>
                    <a:pt x="2053988" y="0"/>
                  </a:moveTo>
                  <a:lnTo>
                    <a:pt x="7308376" y="20471"/>
                  </a:lnTo>
                  <a:lnTo>
                    <a:pt x="7308376" y="887104"/>
                  </a:lnTo>
                  <a:lnTo>
                    <a:pt x="0" y="859808"/>
                  </a:lnTo>
                  <a:lnTo>
                    <a:pt x="13648" y="450376"/>
                  </a:lnTo>
                  <a:lnTo>
                    <a:pt x="2053988" y="436728"/>
                  </a:lnTo>
                  <a:lnTo>
                    <a:pt x="2053988" y="0"/>
                  </a:lnTo>
                  <a:close/>
                </a:path>
              </a:pathLst>
            </a:cu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6" name="文字方塊 5"/>
            <p:cNvSpPr txBox="1"/>
            <p:nvPr/>
          </p:nvSpPr>
          <p:spPr>
            <a:xfrm>
              <a:off x="6936584" y="703253"/>
              <a:ext cx="1458604" cy="461665"/>
            </a:xfrm>
            <a:prstGeom prst="rect">
              <a:avLst/>
            </a:prstGeom>
            <a:noFill/>
          </p:spPr>
          <p:txBody>
            <a:bodyPr wrap="none" rtlCol="0">
              <a:spAutoFit/>
            </a:bodyPr>
            <a:lstStyle/>
            <a:p>
              <a:r>
                <a:rPr lang="en-US" altLang="zh-TW" dirty="0" smtClean="0">
                  <a:solidFill>
                    <a:srgbClr val="0000FF"/>
                  </a:solidFill>
                  <a:latin typeface="+mn-lt"/>
                </a:rPr>
                <a:t>0-1 switch</a:t>
              </a:r>
              <a:endParaRPr lang="zh-TW" altLang="en-US" dirty="0" smtClean="0">
                <a:solidFill>
                  <a:srgbClr val="0000FF"/>
                </a:solidFill>
                <a:latin typeface="+mn-lt"/>
              </a:endParaRPr>
            </a:p>
          </p:txBody>
        </p:sp>
      </p:grpSp>
      <p:sp>
        <p:nvSpPr>
          <p:cNvPr id="8" name="投影片編號版面配置區 7"/>
          <p:cNvSpPr>
            <a:spLocks noGrp="1"/>
          </p:cNvSpPr>
          <p:nvPr>
            <p:ph type="sldNum" sz="quarter" idx="11"/>
          </p:nvPr>
        </p:nvSpPr>
        <p:spPr/>
        <p:txBody>
          <a:bodyPr/>
          <a:lstStyle/>
          <a:p>
            <a:fld id="{0EF8A0A4-1A2F-4B89-B3C7-02C31CE3A532}" type="slidenum">
              <a:rPr lang="zh-TW" altLang="en-US" smtClean="0"/>
              <a:pPr/>
              <a:t>1</a:t>
            </a:fld>
            <a:endParaRPr lang="zh-TW" altLang="zh-TW"/>
          </a:p>
        </p:txBody>
      </p:sp>
      <p:sp>
        <p:nvSpPr>
          <p:cNvPr id="4" name="文字方塊 3"/>
          <p:cNvSpPr txBox="1"/>
          <p:nvPr/>
        </p:nvSpPr>
        <p:spPr>
          <a:xfrm>
            <a:off x="6759398" y="2456408"/>
            <a:ext cx="1770741" cy="461665"/>
          </a:xfrm>
          <a:prstGeom prst="rect">
            <a:avLst/>
          </a:prstGeom>
          <a:noFill/>
        </p:spPr>
        <p:txBody>
          <a:bodyPr wrap="none" rtlCol="0">
            <a:spAutoFit/>
          </a:bodyPr>
          <a:lstStyle/>
          <a:p>
            <a:pPr marL="0"/>
            <a:r>
              <a:rPr lang="en-US" altLang="zh-TW" dirty="0" smtClean="0">
                <a:solidFill>
                  <a:srgbClr val="FF0000"/>
                </a:solidFill>
                <a:latin typeface="+mn-lt"/>
              </a:rPr>
              <a:t>Moore’s Law</a:t>
            </a:r>
            <a:endParaRPr lang="zh-TW" altLang="en-US" dirty="0">
              <a:solidFill>
                <a:srgbClr val="FF0000"/>
              </a:solidFill>
              <a:latin typeface="+mn-lt"/>
            </a:endParaRPr>
          </a:p>
        </p:txBody>
      </p:sp>
      <p:cxnSp>
        <p:nvCxnSpPr>
          <p:cNvPr id="10" name="直線單箭頭接點 9"/>
          <p:cNvCxnSpPr/>
          <p:nvPr/>
        </p:nvCxnSpPr>
        <p:spPr bwMode="auto">
          <a:xfrm flipH="1" flipV="1">
            <a:off x="6372200" y="2320813"/>
            <a:ext cx="358800" cy="316099"/>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1" name="文字方塊 10"/>
          <p:cNvSpPr txBox="1"/>
          <p:nvPr/>
        </p:nvSpPr>
        <p:spPr>
          <a:xfrm>
            <a:off x="3851920" y="2930168"/>
            <a:ext cx="4896544" cy="1938992"/>
          </a:xfrm>
          <a:prstGeom prst="rect">
            <a:avLst/>
          </a:prstGeom>
          <a:solidFill>
            <a:schemeClr val="bg1">
              <a:lumMod val="85000"/>
            </a:schemeClr>
          </a:solidFill>
          <a:ln>
            <a:solidFill>
              <a:schemeClr val="tx1"/>
            </a:solidFill>
          </a:ln>
        </p:spPr>
        <p:txBody>
          <a:bodyPr wrap="square" rtlCol="0">
            <a:spAutoFit/>
          </a:bodyPr>
          <a:lstStyle/>
          <a:p>
            <a:pPr marL="0"/>
            <a:r>
              <a:rPr lang="en-US" altLang="zh-TW" dirty="0" smtClean="0">
                <a:latin typeface="+mn-lt"/>
              </a:rPr>
              <a:t>2-fold effects of IC technology scaling on computer performance:</a:t>
            </a:r>
          </a:p>
          <a:p>
            <a:pPr marL="342900" indent="-342900">
              <a:buFont typeface="Arial" panose="020B0604020202020204" pitchFamily="34" charset="0"/>
              <a:buChar char="•"/>
            </a:pPr>
            <a:r>
              <a:rPr lang="en-US" altLang="zh-TW" dirty="0" smtClean="0">
                <a:latin typeface="+mn-lt"/>
              </a:rPr>
              <a:t>Faster without change of design</a:t>
            </a:r>
          </a:p>
          <a:p>
            <a:pPr marL="342900" indent="-342900">
              <a:buFont typeface="Arial" panose="020B0604020202020204" pitchFamily="34" charset="0"/>
              <a:buChar char="•"/>
            </a:pPr>
            <a:r>
              <a:rPr lang="en-US" altLang="zh-TW" dirty="0" smtClean="0">
                <a:latin typeface="+mn-lt"/>
              </a:rPr>
              <a:t>More transistors to implement new architecture features</a:t>
            </a:r>
            <a:endParaRPr lang="zh-TW" altLang="en-US" dirty="0">
              <a:latin typeface="+mn-lt"/>
            </a:endParaRPr>
          </a:p>
        </p:txBody>
      </p:sp>
    </p:spTree>
    <p:extLst>
      <p:ext uri="{BB962C8B-B14F-4D97-AF65-F5344CB8AC3E}">
        <p14:creationId xmlns:p14="http://schemas.microsoft.com/office/powerpoint/2010/main" val="271818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zh-TW" smtClean="0"/>
              <a:t>CPI Example</a:t>
            </a:r>
            <a:endParaRPr lang="en-AU" altLang="zh-TW" smtClean="0"/>
          </a:p>
        </p:txBody>
      </p:sp>
      <p:sp>
        <p:nvSpPr>
          <p:cNvPr id="46084" name="Rectangle 3"/>
          <p:cNvSpPr>
            <a:spLocks noGrp="1" noChangeArrowheads="1"/>
          </p:cNvSpPr>
          <p:nvPr>
            <p:ph type="body" idx="1"/>
          </p:nvPr>
        </p:nvSpPr>
        <p:spPr/>
        <p:txBody>
          <a:bodyPr/>
          <a:lstStyle/>
          <a:p>
            <a:r>
              <a:rPr lang="en-US" altLang="zh-TW" dirty="0" smtClean="0"/>
              <a:t>Alternative compiled code sequences using instructions in classes A, B, C</a:t>
            </a:r>
          </a:p>
          <a:p>
            <a:endParaRPr lang="en-US" altLang="zh-TW" dirty="0" smtClean="0"/>
          </a:p>
          <a:p>
            <a:endParaRPr lang="en-US" altLang="zh-TW" dirty="0" smtClean="0"/>
          </a:p>
          <a:p>
            <a:endParaRPr lang="en-US" altLang="zh-TW" dirty="0" smtClean="0"/>
          </a:p>
          <a:p>
            <a:endParaRPr lang="en-US" altLang="zh-TW" dirty="0" smtClean="0"/>
          </a:p>
          <a:p>
            <a:r>
              <a:rPr lang="en-US" altLang="zh-TW" dirty="0" smtClean="0"/>
              <a:t>Sequence 1: IC = 5</a:t>
            </a:r>
          </a:p>
          <a:p>
            <a:pPr lvl="1"/>
            <a:r>
              <a:rPr lang="en-US" altLang="zh-TW" dirty="0" smtClean="0"/>
              <a:t>Clock Cycles</a:t>
            </a:r>
            <a:br>
              <a:rPr lang="en-US" altLang="zh-TW" dirty="0" smtClean="0"/>
            </a:br>
            <a:r>
              <a:rPr lang="en-US" altLang="zh-TW" dirty="0" smtClean="0"/>
              <a:t>= 2×1 + 1×2 + 2×3</a:t>
            </a:r>
            <a:br>
              <a:rPr lang="en-US" altLang="zh-TW" dirty="0" smtClean="0"/>
            </a:br>
            <a:r>
              <a:rPr lang="en-US" altLang="zh-TW" dirty="0" smtClean="0"/>
              <a:t>= 10</a:t>
            </a:r>
          </a:p>
          <a:p>
            <a:pPr lvl="1"/>
            <a:r>
              <a:rPr lang="en-US" altLang="zh-TW" dirty="0" smtClean="0"/>
              <a:t>Avg. CPI = 10/5 = 2.0</a:t>
            </a:r>
          </a:p>
          <a:p>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19</a:t>
            </a:fld>
            <a:endParaRPr lang="zh-TW" altLang="zh-TW"/>
          </a:p>
        </p:txBody>
      </p:sp>
      <p:graphicFrame>
        <p:nvGraphicFramePr>
          <p:cNvPr id="321576" name="Group 40"/>
          <p:cNvGraphicFramePr>
            <a:graphicFrameLocks noGrp="1"/>
          </p:cNvGraphicFramePr>
          <p:nvPr>
            <p:extLst>
              <p:ext uri="{D42A27DB-BD31-4B8C-83A1-F6EECF244321}">
                <p14:modId xmlns:p14="http://schemas.microsoft.com/office/powerpoint/2010/main" val="3150481777"/>
              </p:ext>
            </p:extLst>
          </p:nvPr>
        </p:nvGraphicFramePr>
        <p:xfrm>
          <a:off x="1619250" y="2132856"/>
          <a:ext cx="6600825" cy="1592263"/>
        </p:xfrm>
        <a:graphic>
          <a:graphicData uri="http://schemas.openxmlformats.org/drawingml/2006/table">
            <a:tbl>
              <a:tblPr/>
              <a:tblGrid>
                <a:gridCol w="2520950">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tblGrid>
              <a:tr h="396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Class</a:t>
                      </a:r>
                      <a:endParaRPr kumimoji="0" lang="en-AU" sz="2000" b="0" i="0" u="none" strike="noStrike" cap="none" normalizeH="0" baseline="0" smtClean="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A</a:t>
                      </a:r>
                      <a:endParaRPr kumimoji="0" lang="en-AU"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B</a:t>
                      </a:r>
                      <a:endParaRPr kumimoji="0" lang="en-AU"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C</a:t>
                      </a:r>
                      <a:endParaRPr kumimoji="0" lang="en-AU"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96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CPI for class</a:t>
                      </a:r>
                      <a:endParaRPr kumimoji="0" lang="en-AU" sz="2000" b="0" i="0" u="none" strike="noStrike" cap="none" normalizeH="0" baseline="0" smtClean="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endParaRPr kumimoji="0" lang="en-AU"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endParaRPr kumimoji="0" lang="en-AU"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endParaRPr kumimoji="0" lang="en-AU"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96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IC in sequence 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endParaRPr kumimoji="0" lang="en-AU"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endParaRPr kumimoji="0" lang="en-AU"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endParaRPr kumimoji="0" lang="en-AU"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4033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IC in sequence 2</a:t>
                      </a:r>
                      <a:endParaRPr kumimoji="0" lang="en-AU" sz="2000" b="0" i="0" u="none" strike="noStrike" cap="none" normalizeH="0" baseline="0" smtClean="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endParaRPr kumimoji="0" lang="en-AU"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endParaRPr kumimoji="0" lang="en-AU" sz="20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a:t>
                      </a:r>
                      <a:endParaRPr kumimoji="0" lang="en-AU" sz="2000" b="0" i="0" u="none" strike="noStrike" cap="none" normalizeH="0" baseline="0" dirty="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
        <p:nvSpPr>
          <p:cNvPr id="46113" name="Rectangle 32"/>
          <p:cNvSpPr>
            <a:spLocks noChangeArrowheads="1"/>
          </p:cNvSpPr>
          <p:nvPr/>
        </p:nvSpPr>
        <p:spPr bwMode="auto">
          <a:xfrm>
            <a:off x="4919662" y="3788122"/>
            <a:ext cx="3887788"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57200" indent="-457200" eaLnBrk="1" hangingPunct="1">
              <a:spcBef>
                <a:spcPts val="300"/>
              </a:spcBef>
              <a:buClr>
                <a:srgbClr val="0000FF"/>
              </a:buClr>
              <a:buSzPct val="60000"/>
              <a:buFont typeface="Wingdings" panose="05000000000000000000" pitchFamily="2" charset="2"/>
              <a:buChar char="l"/>
            </a:pPr>
            <a:r>
              <a:rPr lang="en-US" altLang="zh-TW" sz="2800" dirty="0">
                <a:latin typeface="+mn-lt"/>
                <a:ea typeface="新細明體" panose="02020500000000000000" pitchFamily="18" charset="-120"/>
              </a:rPr>
              <a:t>Sequence 2: IC = 6</a:t>
            </a:r>
          </a:p>
          <a:p>
            <a:pPr marL="800100" lvl="1" indent="-342900" eaLnBrk="1" hangingPunct="1">
              <a:spcBef>
                <a:spcPts val="300"/>
              </a:spcBef>
              <a:buSzPct val="100000"/>
              <a:buFont typeface="Symbol" panose="05050102010706020507" pitchFamily="18" charset="2"/>
              <a:buChar char=""/>
            </a:pPr>
            <a:r>
              <a:rPr lang="en-US" altLang="zh-TW" sz="2400" dirty="0">
                <a:latin typeface="+mn-lt"/>
                <a:ea typeface="新細明體" panose="02020500000000000000" pitchFamily="18" charset="-120"/>
              </a:rPr>
              <a:t>Clock Cycles</a:t>
            </a:r>
            <a:br>
              <a:rPr lang="en-US" altLang="zh-TW" sz="2400" dirty="0">
                <a:latin typeface="+mn-lt"/>
                <a:ea typeface="新細明體" panose="02020500000000000000" pitchFamily="18" charset="-120"/>
              </a:rPr>
            </a:br>
            <a:r>
              <a:rPr lang="en-US" altLang="zh-TW" sz="2400" dirty="0">
                <a:latin typeface="+mn-lt"/>
                <a:ea typeface="新細明體" panose="02020500000000000000" pitchFamily="18" charset="-120"/>
              </a:rPr>
              <a:t>= 4×1 + 1×2 + 1×3</a:t>
            </a:r>
            <a:br>
              <a:rPr lang="en-US" altLang="zh-TW" sz="2400" dirty="0">
                <a:latin typeface="+mn-lt"/>
                <a:ea typeface="新細明體" panose="02020500000000000000" pitchFamily="18" charset="-120"/>
              </a:rPr>
            </a:br>
            <a:r>
              <a:rPr lang="en-US" altLang="zh-TW" sz="2400" dirty="0">
                <a:latin typeface="+mn-lt"/>
                <a:ea typeface="新細明體" panose="02020500000000000000" pitchFamily="18" charset="-120"/>
              </a:rPr>
              <a:t>= 9</a:t>
            </a:r>
          </a:p>
          <a:p>
            <a:pPr marL="800100" lvl="1" indent="-342900" eaLnBrk="1" hangingPunct="1">
              <a:spcBef>
                <a:spcPts val="300"/>
              </a:spcBef>
              <a:buSzPct val="100000"/>
              <a:buFont typeface="Symbol" panose="05050102010706020507" pitchFamily="18" charset="2"/>
              <a:buChar char=""/>
            </a:pPr>
            <a:r>
              <a:rPr lang="en-US" altLang="zh-TW" dirty="0">
                <a:latin typeface="+mn-lt"/>
              </a:rPr>
              <a:t>Avg. CPI = 9/6 = 1.5</a:t>
            </a:r>
          </a:p>
        </p:txBody>
      </p:sp>
      <p:sp>
        <p:nvSpPr>
          <p:cNvPr id="3" name="文字方塊 2"/>
          <p:cNvSpPr txBox="1"/>
          <p:nvPr/>
        </p:nvSpPr>
        <p:spPr>
          <a:xfrm>
            <a:off x="3707904" y="5703639"/>
            <a:ext cx="2017155" cy="461665"/>
          </a:xfrm>
          <a:prstGeom prst="rect">
            <a:avLst/>
          </a:prstGeom>
          <a:noFill/>
        </p:spPr>
        <p:txBody>
          <a:bodyPr wrap="none" rtlCol="0">
            <a:spAutoFit/>
          </a:bodyPr>
          <a:lstStyle/>
          <a:p>
            <a:pPr marL="0"/>
            <a:r>
              <a:rPr lang="en-US" altLang="zh-TW" b="1" dirty="0" smtClean="0">
                <a:solidFill>
                  <a:srgbClr val="FF0000"/>
                </a:solidFill>
                <a:latin typeface="+mn-lt"/>
              </a:rPr>
              <a:t>Observations?</a:t>
            </a:r>
            <a:endParaRPr lang="zh-TW" altLang="en-US" b="1" dirty="0">
              <a:solidFill>
                <a:srgbClr val="FF0000"/>
              </a:solidFill>
              <a:latin typeface="+mn-lt"/>
            </a:endParaRPr>
          </a:p>
        </p:txBody>
      </p:sp>
    </p:spTree>
    <p:extLst>
      <p:ext uri="{BB962C8B-B14F-4D97-AF65-F5344CB8AC3E}">
        <p14:creationId xmlns:p14="http://schemas.microsoft.com/office/powerpoint/2010/main" val="184562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AU" altLang="zh-TW" smtClean="0"/>
              <a:t>Performance Summary</a:t>
            </a:r>
          </a:p>
        </p:txBody>
      </p:sp>
      <p:sp>
        <p:nvSpPr>
          <p:cNvPr id="9221" name="Rectangle 3"/>
          <p:cNvSpPr>
            <a:spLocks noGrp="1" noChangeArrowheads="1"/>
          </p:cNvSpPr>
          <p:nvPr>
            <p:ph type="body" idx="1"/>
          </p:nvPr>
        </p:nvSpPr>
        <p:spPr/>
        <p:txBody>
          <a:bodyPr/>
          <a:lstStyle/>
          <a:p>
            <a:r>
              <a:rPr lang="en-US" altLang="zh-TW" dirty="0"/>
              <a:t>The only complete and reliable measure of computer performance is </a:t>
            </a:r>
            <a:r>
              <a:rPr lang="en-US" altLang="zh-TW" b="1" dirty="0">
                <a:solidFill>
                  <a:srgbClr val="FF0000"/>
                </a:solidFill>
              </a:rPr>
              <a:t>time</a:t>
            </a:r>
            <a:endParaRPr lang="en-AU" altLang="zh-TW" b="1" dirty="0">
              <a:solidFill>
                <a:srgbClr val="FF0000"/>
              </a:solidFill>
            </a:endParaRPr>
          </a:p>
          <a:p>
            <a:pPr lvl="1"/>
            <a:r>
              <a:rPr lang="en-US" altLang="zh-TW" dirty="0" smtClean="0"/>
              <a:t>Response time, execution time, latency</a:t>
            </a:r>
          </a:p>
          <a:p>
            <a:pPr lvl="1"/>
            <a:r>
              <a:rPr lang="en-US" altLang="zh-TW" dirty="0" smtClean="0"/>
              <a:t>Throughput</a:t>
            </a:r>
          </a:p>
          <a:p>
            <a:r>
              <a:rPr lang="en-US" altLang="zh-TW" u="sng" dirty="0" smtClean="0"/>
              <a:t>Execution time </a:t>
            </a:r>
            <a:r>
              <a:rPr lang="en-US" altLang="zh-TW" dirty="0" smtClean="0"/>
              <a:t>of a program on a computer can be</a:t>
            </a:r>
            <a:endParaRPr lang="en-US" altLang="zh-TW" dirty="0"/>
          </a:p>
          <a:p>
            <a:pPr lvl="1"/>
            <a:r>
              <a:rPr lang="en-US" altLang="zh-TW" dirty="0"/>
              <a:t>Elapsed time</a:t>
            </a:r>
            <a:r>
              <a:rPr lang="en-US" altLang="zh-TW" dirty="0">
                <a:sym typeface="Wingdings" panose="05000000000000000000" pitchFamily="2" charset="2"/>
              </a:rPr>
              <a:t> (</a:t>
            </a:r>
            <a:r>
              <a:rPr lang="en-US" altLang="zh-TW" dirty="0"/>
              <a:t>total response time, wall clock time)</a:t>
            </a:r>
          </a:p>
          <a:p>
            <a:pPr lvl="1"/>
            <a:r>
              <a:rPr lang="en-US" altLang="zh-TW" dirty="0"/>
              <a:t>CPU time </a:t>
            </a:r>
          </a:p>
          <a:p>
            <a:r>
              <a:rPr lang="en-US" altLang="zh-TW" u="sng" dirty="0" smtClean="0"/>
              <a:t>CPU time </a:t>
            </a:r>
            <a:r>
              <a:rPr lang="en-US" altLang="zh-TW" dirty="0" smtClean="0"/>
              <a:t>of a program consists of</a:t>
            </a:r>
          </a:p>
          <a:p>
            <a:pPr lvl="1"/>
            <a:r>
              <a:rPr lang="en-US" altLang="zh-TW" i="1" dirty="0" smtClean="0"/>
              <a:t>User </a:t>
            </a:r>
            <a:r>
              <a:rPr lang="en-US" altLang="zh-TW" i="1" dirty="0"/>
              <a:t>CPU </a:t>
            </a:r>
            <a:r>
              <a:rPr lang="en-US" altLang="zh-TW" i="1" dirty="0" smtClean="0"/>
              <a:t>time</a:t>
            </a:r>
            <a:r>
              <a:rPr lang="en-US" altLang="zh-TW" dirty="0"/>
              <a:t> </a:t>
            </a:r>
            <a:endParaRPr lang="en-US" altLang="zh-TW" dirty="0" smtClean="0"/>
          </a:p>
          <a:p>
            <a:pPr lvl="1"/>
            <a:r>
              <a:rPr lang="en-US" altLang="zh-TW" i="1" dirty="0" smtClean="0"/>
              <a:t>System </a:t>
            </a:r>
            <a:r>
              <a:rPr lang="en-US" altLang="zh-TW" i="1" dirty="0"/>
              <a:t>CPU </a:t>
            </a:r>
            <a:r>
              <a:rPr lang="en-US" altLang="zh-TW" i="1" dirty="0" smtClean="0"/>
              <a:t>time</a:t>
            </a:r>
          </a:p>
          <a:p>
            <a:pPr marL="457200" lvl="1" indent="0">
              <a:buNone/>
            </a:pPr>
            <a:r>
              <a:rPr lang="en-US" altLang="zh-TW" dirty="0" smtClean="0"/>
              <a:t>Can be measured by </a:t>
            </a:r>
            <a:r>
              <a:rPr lang="en-US" altLang="zh-TW" dirty="0" smtClean="0">
                <a:solidFill>
                  <a:srgbClr val="FF0000"/>
                </a:solidFill>
              </a:rPr>
              <a:t>number of CPU cycles and cycle time</a:t>
            </a:r>
            <a:endParaRPr lang="en-US" altLang="zh-TW" dirty="0">
              <a:solidFill>
                <a:srgbClr val="FF0000"/>
              </a:solidFill>
            </a:endParaRPr>
          </a:p>
          <a:p>
            <a:r>
              <a:rPr lang="en-AU" altLang="zh-TW" dirty="0" smtClean="0"/>
              <a:t>Number of CPU cycles is related to </a:t>
            </a:r>
            <a:r>
              <a:rPr lang="en-AU" altLang="zh-TW" dirty="0" smtClean="0">
                <a:solidFill>
                  <a:srgbClr val="FF0000"/>
                </a:solidFill>
              </a:rPr>
              <a:t>instruction count</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20</a:t>
            </a:fld>
            <a:endParaRPr lang="zh-TW" altLang="zh-TW"/>
          </a:p>
        </p:txBody>
      </p:sp>
      <p:sp>
        <p:nvSpPr>
          <p:cNvPr id="4" name="橢圓 3"/>
          <p:cNvSpPr/>
          <p:nvPr/>
        </p:nvSpPr>
        <p:spPr bwMode="auto">
          <a:xfrm>
            <a:off x="1187624" y="1916831"/>
            <a:ext cx="5112568" cy="558849"/>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8" name="橢圓 7"/>
          <p:cNvSpPr/>
          <p:nvPr/>
        </p:nvSpPr>
        <p:spPr bwMode="auto">
          <a:xfrm>
            <a:off x="1187624" y="3645024"/>
            <a:ext cx="1296144" cy="432048"/>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9" name="橢圓 8"/>
          <p:cNvSpPr/>
          <p:nvPr/>
        </p:nvSpPr>
        <p:spPr bwMode="auto">
          <a:xfrm>
            <a:off x="1187624" y="4494488"/>
            <a:ext cx="1872208" cy="446680"/>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Tree>
    <p:extLst>
      <p:ext uri="{BB962C8B-B14F-4D97-AF65-F5344CB8AC3E}">
        <p14:creationId xmlns:p14="http://schemas.microsoft.com/office/powerpoint/2010/main" val="396320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21">
                                            <p:txEl>
                                              <p:pRg st="3" end="3"/>
                                            </p:txEl>
                                          </p:spTgt>
                                        </p:tgtEl>
                                        <p:attrNameLst>
                                          <p:attrName>style.visibility</p:attrName>
                                        </p:attrNameLst>
                                      </p:cBhvr>
                                      <p:to>
                                        <p:strVal val="visible"/>
                                      </p:to>
                                    </p:set>
                                    <p:animEffect transition="in" filter="fade">
                                      <p:cBhvr>
                                        <p:cTn id="12" dur="500"/>
                                        <p:tgtEl>
                                          <p:spTgt spid="9221">
                                            <p:txEl>
                                              <p:pRg st="3" end="3"/>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221">
                                            <p:txEl>
                                              <p:pRg st="4" end="4"/>
                                            </p:txEl>
                                          </p:spTgt>
                                        </p:tgtEl>
                                        <p:attrNameLst>
                                          <p:attrName>style.visibility</p:attrName>
                                        </p:attrNameLst>
                                      </p:cBhvr>
                                      <p:to>
                                        <p:strVal val="visible"/>
                                      </p:to>
                                    </p:set>
                                    <p:animEffect transition="in" filter="fade">
                                      <p:cBhvr>
                                        <p:cTn id="16" dur="500"/>
                                        <p:tgtEl>
                                          <p:spTgt spid="9221">
                                            <p:txEl>
                                              <p:pRg st="4" end="4"/>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9221">
                                            <p:txEl>
                                              <p:pRg st="5" end="5"/>
                                            </p:txEl>
                                          </p:spTgt>
                                        </p:tgtEl>
                                        <p:attrNameLst>
                                          <p:attrName>style.visibility</p:attrName>
                                        </p:attrNameLst>
                                      </p:cBhvr>
                                      <p:to>
                                        <p:strVal val="visible"/>
                                      </p:to>
                                    </p:set>
                                    <p:animEffect transition="in" filter="fade">
                                      <p:cBhvr>
                                        <p:cTn id="20" dur="500"/>
                                        <p:tgtEl>
                                          <p:spTgt spid="9221">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221">
                                            <p:txEl>
                                              <p:pRg st="6" end="6"/>
                                            </p:txEl>
                                          </p:spTgt>
                                        </p:tgtEl>
                                        <p:attrNameLst>
                                          <p:attrName>style.visibility</p:attrName>
                                        </p:attrNameLst>
                                      </p:cBhvr>
                                      <p:to>
                                        <p:strVal val="visible"/>
                                      </p:to>
                                    </p:set>
                                    <p:animEffect transition="in" filter="fade">
                                      <p:cBhvr>
                                        <p:cTn id="30" dur="500"/>
                                        <p:tgtEl>
                                          <p:spTgt spid="9221">
                                            <p:txEl>
                                              <p:pRg st="6" end="6"/>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9221">
                                            <p:txEl>
                                              <p:pRg st="7" end="7"/>
                                            </p:txEl>
                                          </p:spTgt>
                                        </p:tgtEl>
                                        <p:attrNameLst>
                                          <p:attrName>style.visibility</p:attrName>
                                        </p:attrNameLst>
                                      </p:cBhvr>
                                      <p:to>
                                        <p:strVal val="visible"/>
                                      </p:to>
                                    </p:set>
                                    <p:animEffect transition="in" filter="fade">
                                      <p:cBhvr>
                                        <p:cTn id="34" dur="500"/>
                                        <p:tgtEl>
                                          <p:spTgt spid="9221">
                                            <p:txEl>
                                              <p:pRg st="7" end="7"/>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9221">
                                            <p:txEl>
                                              <p:pRg st="8" end="8"/>
                                            </p:txEl>
                                          </p:spTgt>
                                        </p:tgtEl>
                                        <p:attrNameLst>
                                          <p:attrName>style.visibility</p:attrName>
                                        </p:attrNameLst>
                                      </p:cBhvr>
                                      <p:to>
                                        <p:strVal val="visible"/>
                                      </p:to>
                                    </p:set>
                                    <p:animEffect transition="in" filter="fade">
                                      <p:cBhvr>
                                        <p:cTn id="38" dur="500"/>
                                        <p:tgtEl>
                                          <p:spTgt spid="9221">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221">
                                            <p:txEl>
                                              <p:pRg st="9" end="9"/>
                                            </p:txEl>
                                          </p:spTgt>
                                        </p:tgtEl>
                                        <p:attrNameLst>
                                          <p:attrName>style.visibility</p:attrName>
                                        </p:attrNameLst>
                                      </p:cBhvr>
                                      <p:to>
                                        <p:strVal val="visible"/>
                                      </p:to>
                                    </p:set>
                                    <p:animEffect transition="in" filter="fade">
                                      <p:cBhvr>
                                        <p:cTn id="48" dur="500"/>
                                        <p:tgtEl>
                                          <p:spTgt spid="9221">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9221">
                                            <p:txEl>
                                              <p:pRg st="10" end="10"/>
                                            </p:txEl>
                                          </p:spTgt>
                                        </p:tgtEl>
                                        <p:attrNameLst>
                                          <p:attrName>style.visibility</p:attrName>
                                        </p:attrNameLst>
                                      </p:cBhvr>
                                      <p:to>
                                        <p:strVal val="visible"/>
                                      </p:to>
                                    </p:set>
                                    <p:animEffect transition="in" filter="fade">
                                      <p:cBhvr>
                                        <p:cTn id="53" dur="500"/>
                                        <p:tgtEl>
                                          <p:spTgt spid="922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AU" altLang="zh-TW" smtClean="0"/>
              <a:t>Performance Summary</a:t>
            </a:r>
          </a:p>
        </p:txBody>
      </p:sp>
      <p:sp>
        <p:nvSpPr>
          <p:cNvPr id="9221" name="Rectangle 3"/>
          <p:cNvSpPr>
            <a:spLocks noGrp="1" noChangeArrowheads="1"/>
          </p:cNvSpPr>
          <p:nvPr>
            <p:ph type="body" idx="1"/>
          </p:nvPr>
        </p:nvSpPr>
        <p:spPr/>
        <p:txBody>
          <a:bodyPr/>
          <a:lstStyle/>
          <a:p>
            <a:r>
              <a:rPr lang="en-US" altLang="zh-TW" dirty="0" smtClean="0"/>
              <a:t>Computer performance of a program is thus</a:t>
            </a:r>
            <a:endParaRPr lang="en-AU" altLang="zh-TW" b="1" dirty="0" smtClean="0">
              <a:solidFill>
                <a:srgbClr val="FF0000"/>
              </a:solidFill>
            </a:endParaRPr>
          </a:p>
          <a:p>
            <a:pPr lvl="1"/>
            <a:endParaRPr lang="en-US" altLang="zh-TW" dirty="0" smtClean="0"/>
          </a:p>
          <a:p>
            <a:pPr lvl="1"/>
            <a:endParaRPr lang="en-US" altLang="zh-TW" dirty="0"/>
          </a:p>
          <a:p>
            <a:pPr lvl="1"/>
            <a:r>
              <a:rPr lang="en-US" altLang="zh-TW" dirty="0" smtClean="0"/>
              <a:t>Must </a:t>
            </a:r>
            <a:r>
              <a:rPr lang="en-US" altLang="zh-TW" dirty="0"/>
              <a:t>look at all three </a:t>
            </a:r>
            <a:r>
              <a:rPr lang="en-US" altLang="zh-TW" dirty="0" smtClean="0"/>
              <a:t>when </a:t>
            </a:r>
            <a:r>
              <a:rPr lang="en-US" altLang="zh-TW" dirty="0"/>
              <a:t>comparing two </a:t>
            </a:r>
            <a:r>
              <a:rPr lang="en-US" altLang="zh-TW" dirty="0" smtClean="0"/>
              <a:t>computers</a:t>
            </a:r>
            <a:endParaRPr lang="en-AU" altLang="zh-TW" dirty="0" smtClean="0"/>
          </a:p>
          <a:p>
            <a:r>
              <a:rPr lang="en-AU" altLang="zh-TW" dirty="0" smtClean="0"/>
              <a:t>Performance depends on</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21</a:t>
            </a:fld>
            <a:endParaRPr lang="zh-TW" altLang="zh-TW"/>
          </a:p>
        </p:txBody>
      </p:sp>
      <mc:AlternateContent xmlns:mc="http://schemas.openxmlformats.org/markup-compatibility/2006" xmlns:a14="http://schemas.microsoft.com/office/drawing/2010/main">
        <mc:Choice Requires="a14">
          <p:sp>
            <p:nvSpPr>
              <p:cNvPr id="3" name="文字方塊 2"/>
              <p:cNvSpPr txBox="1"/>
              <p:nvPr/>
            </p:nvSpPr>
            <p:spPr>
              <a:xfrm>
                <a:off x="406400" y="1556792"/>
                <a:ext cx="8434425" cy="785087"/>
              </a:xfrm>
              <a:prstGeom prst="rect">
                <a:avLst/>
              </a:prstGeom>
              <a:solidFill>
                <a:srgbClr val="99CCFF"/>
              </a:solidFill>
            </p:spPr>
            <p:txBody>
              <a:bodyPr wrap="none" lIns="0" tIns="0" rIns="0" bIns="0" rtlCol="0">
                <a:spAutoFit/>
              </a:bodyPr>
              <a:lstStyle/>
              <a:p>
                <a:pPr marL="0"/>
                <a:r>
                  <a:rPr lang="en-US" altLang="zh-TW" sz="2800" dirty="0" smtClean="0">
                    <a:latin typeface="Cambria Math" panose="02040503050406030204" pitchFamily="18" charset="0"/>
                    <a:ea typeface="Cambria Math" panose="02040503050406030204" pitchFamily="18" charset="0"/>
                  </a:rPr>
                  <a:t>CPU Time </a:t>
                </a:r>
                <a14:m>
                  <m:oMath xmlns:m="http://schemas.openxmlformats.org/officeDocument/2006/math">
                    <m:r>
                      <a:rPr lang="en-US" altLang="zh-TW" sz="3200" i="1" smtClean="0">
                        <a:latin typeface="Cambria Math" panose="02040503050406030204" pitchFamily="18" charset="0"/>
                        <a:ea typeface="Cambria Math" panose="02040503050406030204" pitchFamily="18" charset="0"/>
                      </a:rPr>
                      <m:t>=</m:t>
                    </m:r>
                    <m:f>
                      <m:fPr>
                        <m:ctrlPr>
                          <a:rPr lang="en-US" altLang="zh-TW" sz="3200" i="1" smtClean="0">
                            <a:latin typeface="Cambria Math" panose="02040503050406030204" pitchFamily="18" charset="0"/>
                            <a:ea typeface="Cambria Math" panose="02040503050406030204" pitchFamily="18" charset="0"/>
                          </a:rPr>
                        </m:ctrlPr>
                      </m:fPr>
                      <m:num>
                        <m:r>
                          <m:rPr>
                            <m:sty m:val="p"/>
                          </m:rPr>
                          <a:rPr lang="en-US" altLang="zh-TW" sz="3200" b="0" i="0" smtClean="0">
                            <a:latin typeface="Cambria Math" panose="02040503050406030204" pitchFamily="18" charset="0"/>
                            <a:ea typeface="Cambria Math" panose="02040503050406030204" pitchFamily="18" charset="0"/>
                          </a:rPr>
                          <m:t>Instructions</m:t>
                        </m:r>
                      </m:num>
                      <m:den>
                        <m:r>
                          <m:rPr>
                            <m:sty m:val="p"/>
                          </m:rPr>
                          <a:rPr lang="en-US" altLang="zh-TW" sz="3200" b="0" i="0" smtClean="0">
                            <a:latin typeface="Cambria Math" panose="02040503050406030204" pitchFamily="18" charset="0"/>
                            <a:ea typeface="Cambria Math" panose="02040503050406030204" pitchFamily="18" charset="0"/>
                          </a:rPr>
                          <m:t>Program</m:t>
                        </m:r>
                      </m:den>
                    </m:f>
                    <m:r>
                      <a:rPr lang="en-US" altLang="zh-TW" sz="3200" i="1" smtClean="0">
                        <a:latin typeface="Cambria Math" panose="02040503050406030204" pitchFamily="18" charset="0"/>
                        <a:ea typeface="Cambria Math" panose="02040503050406030204" pitchFamily="18" charset="0"/>
                      </a:rPr>
                      <m:t>×</m:t>
                    </m:r>
                    <m:f>
                      <m:fPr>
                        <m:ctrlPr>
                          <a:rPr lang="en-US" altLang="zh-TW" sz="3200" i="1" smtClean="0">
                            <a:latin typeface="Cambria Math" panose="02040503050406030204" pitchFamily="18" charset="0"/>
                            <a:ea typeface="Cambria Math" panose="02040503050406030204" pitchFamily="18" charset="0"/>
                          </a:rPr>
                        </m:ctrlPr>
                      </m:fPr>
                      <m:num>
                        <m:r>
                          <m:rPr>
                            <m:sty m:val="p"/>
                          </m:rPr>
                          <a:rPr lang="en-US" altLang="zh-TW" sz="3200" b="0" i="0" smtClean="0">
                            <a:latin typeface="Cambria Math" panose="02040503050406030204" pitchFamily="18" charset="0"/>
                            <a:ea typeface="Cambria Math" panose="02040503050406030204" pitchFamily="18" charset="0"/>
                          </a:rPr>
                          <m:t>Clock</m:t>
                        </m:r>
                        <m:r>
                          <a:rPr lang="en-US" altLang="zh-TW" sz="3200" b="0" i="0" smtClean="0">
                            <a:latin typeface="Cambria Math" panose="02040503050406030204" pitchFamily="18" charset="0"/>
                            <a:ea typeface="Cambria Math" panose="02040503050406030204" pitchFamily="18" charset="0"/>
                          </a:rPr>
                          <m:t> </m:t>
                        </m:r>
                        <m:r>
                          <m:rPr>
                            <m:sty m:val="p"/>
                          </m:rPr>
                          <a:rPr lang="en-US" altLang="zh-TW" sz="3200" b="0" i="0" smtClean="0">
                            <a:latin typeface="Cambria Math" panose="02040503050406030204" pitchFamily="18" charset="0"/>
                            <a:ea typeface="Cambria Math" panose="02040503050406030204" pitchFamily="18" charset="0"/>
                          </a:rPr>
                          <m:t>Cycles</m:t>
                        </m:r>
                      </m:num>
                      <m:den>
                        <m:r>
                          <m:rPr>
                            <m:sty m:val="p"/>
                          </m:rPr>
                          <a:rPr lang="en-US" altLang="zh-TW" sz="3200" b="0" i="0" smtClean="0">
                            <a:latin typeface="Cambria Math" panose="02040503050406030204" pitchFamily="18" charset="0"/>
                            <a:ea typeface="Cambria Math" panose="02040503050406030204" pitchFamily="18" charset="0"/>
                          </a:rPr>
                          <m:t>Instruction</m:t>
                        </m:r>
                      </m:den>
                    </m:f>
                    <m:r>
                      <a:rPr lang="en-US" altLang="zh-TW" sz="3200" i="1" smtClean="0">
                        <a:latin typeface="Cambria Math" panose="02040503050406030204" pitchFamily="18" charset="0"/>
                        <a:ea typeface="Cambria Math" panose="02040503050406030204" pitchFamily="18" charset="0"/>
                      </a:rPr>
                      <m:t>×</m:t>
                    </m:r>
                    <m:f>
                      <m:fPr>
                        <m:ctrlPr>
                          <a:rPr lang="en-US" altLang="zh-TW" sz="3200" i="1" smtClean="0">
                            <a:latin typeface="Cambria Math" panose="02040503050406030204" pitchFamily="18" charset="0"/>
                            <a:ea typeface="Cambria Math" panose="02040503050406030204" pitchFamily="18" charset="0"/>
                          </a:rPr>
                        </m:ctrlPr>
                      </m:fPr>
                      <m:num>
                        <m:r>
                          <m:rPr>
                            <m:sty m:val="p"/>
                          </m:rPr>
                          <a:rPr lang="en-US" altLang="zh-TW" sz="3200" b="0" i="0" smtClean="0">
                            <a:latin typeface="Cambria Math" panose="02040503050406030204" pitchFamily="18" charset="0"/>
                            <a:ea typeface="Cambria Math" panose="02040503050406030204" pitchFamily="18" charset="0"/>
                          </a:rPr>
                          <m:t>Seconds</m:t>
                        </m:r>
                      </m:num>
                      <m:den>
                        <m:r>
                          <m:rPr>
                            <m:sty m:val="p"/>
                          </m:rPr>
                          <a:rPr lang="en-US" altLang="zh-TW" sz="3200" b="0" i="0" smtClean="0">
                            <a:latin typeface="Cambria Math" panose="02040503050406030204" pitchFamily="18" charset="0"/>
                            <a:ea typeface="Cambria Math" panose="02040503050406030204" pitchFamily="18" charset="0"/>
                          </a:rPr>
                          <m:t>Clock</m:t>
                        </m:r>
                        <m:r>
                          <a:rPr lang="en-US" altLang="zh-TW" sz="3200" b="0" i="0" smtClean="0">
                            <a:latin typeface="Cambria Math" panose="02040503050406030204" pitchFamily="18" charset="0"/>
                            <a:ea typeface="Cambria Math" panose="02040503050406030204" pitchFamily="18" charset="0"/>
                          </a:rPr>
                          <m:t> </m:t>
                        </m:r>
                        <m:r>
                          <m:rPr>
                            <m:sty m:val="p"/>
                          </m:rPr>
                          <a:rPr lang="en-US" altLang="zh-TW" sz="3200" b="0" i="0" smtClean="0">
                            <a:latin typeface="Cambria Math" panose="02040503050406030204" pitchFamily="18" charset="0"/>
                            <a:ea typeface="Cambria Math" panose="02040503050406030204" pitchFamily="18" charset="0"/>
                          </a:rPr>
                          <m:t>Cycle</m:t>
                        </m:r>
                      </m:den>
                    </m:f>
                  </m:oMath>
                </a14:m>
                <a:endParaRPr lang="zh-TW" altLang="en-US" sz="3200" dirty="0">
                  <a:latin typeface="+mn-lt"/>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406400" y="1556792"/>
                <a:ext cx="8434425" cy="785087"/>
              </a:xfrm>
              <a:prstGeom prst="rect">
                <a:avLst/>
              </a:prstGeom>
              <a:blipFill>
                <a:blip r:embed="rId3"/>
                <a:stretch>
                  <a:fillRect l="-2603" b="-2326"/>
                </a:stretch>
              </a:blipFill>
            </p:spPr>
            <p:txBody>
              <a:bodyPr/>
              <a:lstStyle/>
              <a:p>
                <a:r>
                  <a:rPr lang="zh-TW" altLang="en-US">
                    <a:noFill/>
                  </a:rPr>
                  <a:t> </a:t>
                </a:r>
              </a:p>
            </p:txBody>
          </p:sp>
        </mc:Fallback>
      </mc:AlternateContent>
      <p:graphicFrame>
        <p:nvGraphicFramePr>
          <p:cNvPr id="6" name="Group 167"/>
          <p:cNvGraphicFramePr>
            <a:graphicFrameLocks/>
          </p:cNvGraphicFramePr>
          <p:nvPr>
            <p:extLst>
              <p:ext uri="{D42A27DB-BD31-4B8C-83A1-F6EECF244321}">
                <p14:modId xmlns:p14="http://schemas.microsoft.com/office/powerpoint/2010/main" val="1857134840"/>
              </p:ext>
            </p:extLst>
          </p:nvPr>
        </p:nvGraphicFramePr>
        <p:xfrm>
          <a:off x="363984" y="3284982"/>
          <a:ext cx="8456488" cy="2592290"/>
        </p:xfrm>
        <a:graphic>
          <a:graphicData uri="http://schemas.openxmlformats.org/drawingml/2006/table">
            <a:tbl>
              <a:tblPr/>
              <a:tblGrid>
                <a:gridCol w="3107629">
                  <a:extLst>
                    <a:ext uri="{9D8B030D-6E8A-4147-A177-3AD203B41FA5}">
                      <a16:colId xmlns:a16="http://schemas.microsoft.com/office/drawing/2014/main" val="20000"/>
                    </a:ext>
                  </a:extLst>
                </a:gridCol>
                <a:gridCol w="1782953">
                  <a:extLst>
                    <a:ext uri="{9D8B030D-6E8A-4147-A177-3AD203B41FA5}">
                      <a16:colId xmlns:a16="http://schemas.microsoft.com/office/drawing/2014/main" val="20001"/>
                    </a:ext>
                  </a:extLst>
                </a:gridCol>
                <a:gridCol w="1782953">
                  <a:extLst>
                    <a:ext uri="{9D8B030D-6E8A-4147-A177-3AD203B41FA5}">
                      <a16:colId xmlns:a16="http://schemas.microsoft.com/office/drawing/2014/main" val="20002"/>
                    </a:ext>
                  </a:extLst>
                </a:gridCol>
                <a:gridCol w="1782953">
                  <a:extLst>
                    <a:ext uri="{9D8B030D-6E8A-4147-A177-3AD203B41FA5}">
                      <a16:colId xmlns:a16="http://schemas.microsoft.com/office/drawing/2014/main" val="20003"/>
                    </a:ext>
                  </a:extLst>
                </a:gridCol>
              </a:tblGrid>
              <a:tr h="518458">
                <a:tc>
                  <a:txBody>
                    <a:bodyPr/>
                    <a:lstStyle/>
                    <a:p>
                      <a:pPr marL="0" marR="0" lvl="0" indent="0" algn="l"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pPr>
                      <a:endParaRPr kumimoji="0" lang="zh-TW" altLang="en-US" sz="2800" b="1" i="0" u="none" strike="noStrike" cap="none" normalizeH="0" baseline="0" dirty="0" smtClean="0">
                        <a:ln>
                          <a:noFill/>
                        </a:ln>
                        <a:solidFill>
                          <a:schemeClr val="tx1"/>
                        </a:solidFill>
                        <a:effectLst/>
                        <a:latin typeface="+mn-lt"/>
                        <a:ea typeface="標楷體" pitchFamily="65" charset="-120"/>
                      </a:endParaRPr>
                    </a:p>
                  </a:txBody>
                  <a:tcPr marL="84406" marR="84406" marT="42209" marB="422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pPr>
                      <a:r>
                        <a:rPr kumimoji="0" lang="en-US" altLang="zh-TW" sz="2800" b="1" i="0" u="none" strike="noStrike" cap="none" normalizeH="0" baseline="0" dirty="0" smtClean="0">
                          <a:ln>
                            <a:noFill/>
                          </a:ln>
                          <a:solidFill>
                            <a:schemeClr val="tx1"/>
                          </a:solidFill>
                          <a:effectLst/>
                          <a:latin typeface="+mn-lt"/>
                          <a:ea typeface="標楷體" pitchFamily="65" charset="-120"/>
                        </a:rPr>
                        <a:t>Inst. Count</a:t>
                      </a:r>
                    </a:p>
                  </a:txBody>
                  <a:tcPr marL="84406" marR="84406" marT="42209" marB="422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pPr>
                      <a:r>
                        <a:rPr kumimoji="0" lang="en-US" altLang="zh-TW" sz="2800" b="1" i="0" u="none" strike="noStrike" cap="none" normalizeH="0" baseline="0" dirty="0" smtClean="0">
                          <a:ln>
                            <a:noFill/>
                          </a:ln>
                          <a:solidFill>
                            <a:schemeClr val="tx1"/>
                          </a:solidFill>
                          <a:effectLst/>
                          <a:latin typeface="+mn-lt"/>
                          <a:ea typeface="標楷體" pitchFamily="65" charset="-120"/>
                        </a:rPr>
                        <a:t>CPI</a:t>
                      </a:r>
                    </a:p>
                  </a:txBody>
                  <a:tcPr marL="84406" marR="84406" marT="42209" marB="422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pPr>
                      <a:r>
                        <a:rPr kumimoji="0" lang="en-US" altLang="zh-TW" sz="2800" b="1" i="0" u="none" strike="noStrike" cap="none" normalizeH="0" baseline="0" dirty="0" smtClean="0">
                          <a:ln>
                            <a:noFill/>
                          </a:ln>
                          <a:solidFill>
                            <a:schemeClr val="tx1"/>
                          </a:solidFill>
                          <a:effectLst/>
                          <a:latin typeface="+mn-lt"/>
                          <a:ea typeface="標楷體" pitchFamily="65" charset="-120"/>
                        </a:rPr>
                        <a:t>Clock Rate</a:t>
                      </a:r>
                    </a:p>
                  </a:txBody>
                  <a:tcPr marL="84406" marR="84406" marT="42209" marB="422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0"/>
                  </a:ext>
                </a:extLst>
              </a:tr>
              <a:tr h="518458">
                <a:tc>
                  <a:txBody>
                    <a:bodyPr/>
                    <a:lstStyle/>
                    <a:p>
                      <a:r>
                        <a:rPr lang="en-US" altLang="zh-TW" sz="2800" b="1" dirty="0" smtClean="0"/>
                        <a:t>Algorithm</a:t>
                      </a:r>
                      <a:endParaRPr lang="zh-TW" altLang="en-US" sz="2400" b="1" dirty="0"/>
                    </a:p>
                  </a:txBody>
                  <a:tcPr marL="84406" marR="84406" marT="42209" marB="422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pPr>
                      <a:r>
                        <a:rPr kumimoji="0" lang="en-US" altLang="zh-TW" sz="2800" b="1" i="0" u="none" strike="noStrike" cap="none" normalizeH="0" baseline="0" dirty="0" smtClean="0">
                          <a:ln>
                            <a:noFill/>
                          </a:ln>
                          <a:solidFill>
                            <a:schemeClr val="tx1"/>
                          </a:solidFill>
                          <a:effectLst/>
                          <a:latin typeface="+mn-lt"/>
                          <a:ea typeface="標楷體" pitchFamily="65" charset="-120"/>
                          <a:sym typeface="Symbol" panose="05050102010706020507" pitchFamily="18" charset="2"/>
                        </a:rPr>
                        <a:t></a:t>
                      </a:r>
                      <a:endParaRPr kumimoji="0" lang="en-US" altLang="zh-TW" sz="2800" b="1" i="0" u="none" strike="noStrike" cap="none" normalizeH="0" baseline="0" dirty="0" smtClean="0">
                        <a:ln>
                          <a:noFill/>
                        </a:ln>
                        <a:solidFill>
                          <a:schemeClr val="tx1"/>
                        </a:solidFill>
                        <a:effectLst/>
                        <a:latin typeface="+mn-lt"/>
                        <a:ea typeface="標楷體" pitchFamily="65" charset="-120"/>
                      </a:endParaRPr>
                    </a:p>
                  </a:txBody>
                  <a:tcPr marL="84406" marR="84406" marT="42209" marB="422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defRPr/>
                      </a:pPr>
                      <a:r>
                        <a:rPr kumimoji="0" lang="en-US" altLang="zh-TW" sz="2800" b="1" i="0" u="none" strike="noStrike" cap="none" normalizeH="0" baseline="0" dirty="0" smtClean="0">
                          <a:ln>
                            <a:noFill/>
                          </a:ln>
                          <a:solidFill>
                            <a:schemeClr val="tx1"/>
                          </a:solidFill>
                          <a:effectLst/>
                          <a:latin typeface="+mn-lt"/>
                          <a:ea typeface="標楷體" pitchFamily="65" charset="-120"/>
                          <a:sym typeface="Symbol" panose="05050102010706020507" pitchFamily="18" charset="2"/>
                        </a:rPr>
                        <a:t></a:t>
                      </a:r>
                      <a:endParaRPr kumimoji="0" lang="en-US" altLang="zh-TW" sz="2800" b="1" i="0" u="none" strike="noStrike" cap="none" normalizeH="0" baseline="0" dirty="0" smtClean="0">
                        <a:ln>
                          <a:noFill/>
                        </a:ln>
                        <a:solidFill>
                          <a:schemeClr val="tx1"/>
                        </a:solidFill>
                        <a:effectLst/>
                        <a:latin typeface="+mn-lt"/>
                        <a:ea typeface="標楷體" pitchFamily="65" charset="-120"/>
                      </a:endParaRPr>
                    </a:p>
                  </a:txBody>
                  <a:tcPr marL="84406" marR="84406" marT="42209" marB="422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pPr>
                      <a:endParaRPr kumimoji="0" lang="zh-TW" altLang="en-US" sz="2800" b="1" i="0" u="none" strike="noStrike" cap="none" normalizeH="0" baseline="0" dirty="0" smtClean="0">
                        <a:ln>
                          <a:noFill/>
                        </a:ln>
                        <a:solidFill>
                          <a:schemeClr val="tx1"/>
                        </a:solidFill>
                        <a:effectLst/>
                        <a:latin typeface="+mn-lt"/>
                        <a:ea typeface="標楷體" pitchFamily="65" charset="-120"/>
                      </a:endParaRPr>
                    </a:p>
                  </a:txBody>
                  <a:tcPr marL="84406" marR="84406" marT="42209" marB="422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518458">
                <a:tc>
                  <a:txBody>
                    <a:bodyPr/>
                    <a:lstStyle/>
                    <a:p>
                      <a:pPr marL="0" marR="0" lvl="0" indent="0" algn="l"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pPr>
                      <a:r>
                        <a:rPr kumimoji="0" lang="en-US" altLang="zh-TW" sz="2800" b="1" i="0" u="none" strike="noStrike" cap="none" normalizeH="0" baseline="0" dirty="0" smtClean="0">
                          <a:ln>
                            <a:noFill/>
                          </a:ln>
                          <a:solidFill>
                            <a:schemeClr val="tx1"/>
                          </a:solidFill>
                          <a:effectLst/>
                          <a:latin typeface="+mn-lt"/>
                          <a:ea typeface="標楷體" pitchFamily="65" charset="-120"/>
                        </a:rPr>
                        <a:t>Program Language</a:t>
                      </a:r>
                    </a:p>
                  </a:txBody>
                  <a:tcPr marL="84406" marR="84406" marT="42209" marB="422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defRPr/>
                      </a:pPr>
                      <a:r>
                        <a:rPr kumimoji="0" lang="en-US" altLang="zh-TW" sz="2800" b="1" i="0" u="none" strike="noStrike" cap="none" normalizeH="0" baseline="0" dirty="0" smtClean="0">
                          <a:ln>
                            <a:noFill/>
                          </a:ln>
                          <a:solidFill>
                            <a:schemeClr val="tx1"/>
                          </a:solidFill>
                          <a:effectLst/>
                          <a:latin typeface="+mn-lt"/>
                          <a:ea typeface="標楷體" pitchFamily="65" charset="-120"/>
                          <a:sym typeface="Symbol" panose="05050102010706020507" pitchFamily="18" charset="2"/>
                        </a:rPr>
                        <a:t></a:t>
                      </a:r>
                      <a:endParaRPr kumimoji="0" lang="en-US" altLang="zh-TW" sz="2800" b="1" i="0" u="none" strike="noStrike" cap="none" normalizeH="0" baseline="0" dirty="0" smtClean="0">
                        <a:ln>
                          <a:noFill/>
                        </a:ln>
                        <a:solidFill>
                          <a:schemeClr val="tx1"/>
                        </a:solidFill>
                        <a:effectLst/>
                        <a:latin typeface="+mn-lt"/>
                        <a:ea typeface="標楷體" pitchFamily="65" charset="-120"/>
                      </a:endParaRPr>
                    </a:p>
                  </a:txBody>
                  <a:tcPr marL="84406" marR="84406" marT="42209" marB="422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defRPr/>
                      </a:pPr>
                      <a:r>
                        <a:rPr kumimoji="0" lang="en-US" altLang="zh-TW" sz="2800" b="1" i="0" u="none" strike="noStrike" cap="none" normalizeH="0" baseline="0" dirty="0" smtClean="0">
                          <a:ln>
                            <a:noFill/>
                          </a:ln>
                          <a:solidFill>
                            <a:schemeClr val="tx1"/>
                          </a:solidFill>
                          <a:effectLst/>
                          <a:latin typeface="+mn-lt"/>
                          <a:ea typeface="標楷體" pitchFamily="65" charset="-120"/>
                          <a:sym typeface="Symbol" panose="05050102010706020507" pitchFamily="18" charset="2"/>
                        </a:rPr>
                        <a:t></a:t>
                      </a:r>
                      <a:endParaRPr kumimoji="0" lang="en-US" altLang="zh-TW" sz="2800" b="1" i="0" u="none" strike="noStrike" cap="none" normalizeH="0" baseline="0" dirty="0" smtClean="0">
                        <a:ln>
                          <a:noFill/>
                        </a:ln>
                        <a:solidFill>
                          <a:schemeClr val="tx1"/>
                        </a:solidFill>
                        <a:effectLst/>
                        <a:latin typeface="+mn-lt"/>
                        <a:ea typeface="標楷體" pitchFamily="65" charset="-120"/>
                      </a:endParaRPr>
                    </a:p>
                  </a:txBody>
                  <a:tcPr marL="84406" marR="84406" marT="42209" marB="422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pPr>
                      <a:endParaRPr kumimoji="0" lang="zh-TW" altLang="en-US" sz="2800" b="1" i="0" u="none" strike="noStrike" cap="none" normalizeH="0" baseline="0" dirty="0" smtClean="0">
                        <a:ln>
                          <a:noFill/>
                        </a:ln>
                        <a:solidFill>
                          <a:schemeClr val="tx1"/>
                        </a:solidFill>
                        <a:effectLst/>
                        <a:latin typeface="+mn-lt"/>
                        <a:ea typeface="標楷體" pitchFamily="65" charset="-120"/>
                      </a:endParaRPr>
                    </a:p>
                  </a:txBody>
                  <a:tcPr marL="84406" marR="84406" marT="42209" marB="422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2"/>
                  </a:ext>
                </a:extLst>
              </a:tr>
              <a:tr h="518458">
                <a:tc>
                  <a:txBody>
                    <a:bodyPr/>
                    <a:lstStyle/>
                    <a:p>
                      <a:pPr marL="0" marR="0" lvl="0" indent="0" algn="l"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pPr>
                      <a:r>
                        <a:rPr kumimoji="0" lang="en-US" altLang="zh-TW" sz="2800" b="1" i="0" u="none" strike="noStrike" cap="none" normalizeH="0" baseline="0" dirty="0" smtClean="0">
                          <a:ln>
                            <a:noFill/>
                          </a:ln>
                          <a:solidFill>
                            <a:schemeClr val="tx1"/>
                          </a:solidFill>
                          <a:effectLst/>
                          <a:latin typeface="+mn-lt"/>
                          <a:ea typeface="標楷體" pitchFamily="65" charset="-120"/>
                        </a:rPr>
                        <a:t>Compiler</a:t>
                      </a:r>
                    </a:p>
                  </a:txBody>
                  <a:tcPr marL="84406" marR="84406" marT="42209" marB="422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defRPr/>
                      </a:pPr>
                      <a:r>
                        <a:rPr kumimoji="0" lang="en-US" altLang="zh-TW" sz="2800" b="1" i="0" u="none" strike="noStrike" cap="none" normalizeH="0" baseline="0" dirty="0" smtClean="0">
                          <a:ln>
                            <a:noFill/>
                          </a:ln>
                          <a:solidFill>
                            <a:schemeClr val="tx1"/>
                          </a:solidFill>
                          <a:effectLst/>
                          <a:latin typeface="+mn-lt"/>
                          <a:ea typeface="標楷體" pitchFamily="65" charset="-120"/>
                          <a:sym typeface="Symbol" panose="05050102010706020507" pitchFamily="18" charset="2"/>
                        </a:rPr>
                        <a:t></a:t>
                      </a:r>
                      <a:endParaRPr kumimoji="0" lang="en-US" altLang="zh-TW" sz="2800" b="1" i="0" u="none" strike="noStrike" cap="none" normalizeH="0" baseline="0" dirty="0" smtClean="0">
                        <a:ln>
                          <a:noFill/>
                        </a:ln>
                        <a:solidFill>
                          <a:schemeClr val="tx1"/>
                        </a:solidFill>
                        <a:effectLst/>
                        <a:latin typeface="+mn-lt"/>
                        <a:ea typeface="標楷體" pitchFamily="65" charset="-120"/>
                      </a:endParaRPr>
                    </a:p>
                  </a:txBody>
                  <a:tcPr marL="84406" marR="84406" marT="42209" marB="422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defRPr/>
                      </a:pPr>
                      <a:r>
                        <a:rPr kumimoji="0" lang="en-US" altLang="zh-TW" sz="2800" b="1" i="0" u="none" strike="noStrike" cap="none" normalizeH="0" baseline="0" dirty="0" smtClean="0">
                          <a:ln>
                            <a:noFill/>
                          </a:ln>
                          <a:solidFill>
                            <a:schemeClr val="tx1"/>
                          </a:solidFill>
                          <a:effectLst/>
                          <a:latin typeface="+mn-lt"/>
                          <a:ea typeface="標楷體" pitchFamily="65" charset="-120"/>
                          <a:sym typeface="Symbol" panose="05050102010706020507" pitchFamily="18" charset="2"/>
                        </a:rPr>
                        <a:t></a:t>
                      </a:r>
                      <a:endParaRPr kumimoji="0" lang="en-US" altLang="zh-TW" sz="2800" b="1" i="0" u="none" strike="noStrike" cap="none" normalizeH="0" baseline="0" dirty="0" smtClean="0">
                        <a:ln>
                          <a:noFill/>
                        </a:ln>
                        <a:solidFill>
                          <a:schemeClr val="tx1"/>
                        </a:solidFill>
                        <a:effectLst/>
                        <a:latin typeface="+mn-lt"/>
                        <a:ea typeface="標楷體" pitchFamily="65" charset="-120"/>
                      </a:endParaRPr>
                    </a:p>
                  </a:txBody>
                  <a:tcPr marL="84406" marR="84406" marT="42209" marB="422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pPr>
                      <a:endParaRPr kumimoji="0" lang="zh-TW" altLang="en-US" sz="2800" b="1" i="0" u="none" strike="noStrike" cap="none" normalizeH="0" baseline="0" dirty="0" smtClean="0">
                        <a:ln>
                          <a:noFill/>
                        </a:ln>
                        <a:solidFill>
                          <a:schemeClr val="tx1"/>
                        </a:solidFill>
                        <a:effectLst/>
                        <a:latin typeface="+mn-lt"/>
                        <a:ea typeface="標楷體" pitchFamily="65" charset="-120"/>
                      </a:endParaRPr>
                    </a:p>
                  </a:txBody>
                  <a:tcPr marL="84406" marR="84406" marT="42209" marB="422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518458">
                <a:tc>
                  <a:txBody>
                    <a:bodyPr/>
                    <a:lstStyle/>
                    <a:p>
                      <a:pPr marL="0" marR="0" lvl="0" indent="0" algn="l"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pPr>
                      <a:r>
                        <a:rPr kumimoji="0" lang="en-US" altLang="zh-TW" sz="2800" b="1" i="0" u="none" strike="noStrike" cap="none" normalizeH="0" baseline="0" dirty="0" smtClean="0">
                          <a:ln>
                            <a:noFill/>
                          </a:ln>
                          <a:solidFill>
                            <a:schemeClr val="tx1"/>
                          </a:solidFill>
                          <a:effectLst/>
                          <a:latin typeface="+mn-lt"/>
                          <a:ea typeface="標楷體" pitchFamily="65" charset="-120"/>
                        </a:rPr>
                        <a:t>ISA</a:t>
                      </a:r>
                    </a:p>
                  </a:txBody>
                  <a:tcPr marL="84406" marR="84406" marT="42209" marB="422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defRPr/>
                      </a:pPr>
                      <a:r>
                        <a:rPr kumimoji="0" lang="en-US" altLang="zh-TW" sz="2800" b="1" i="0" u="none" strike="noStrike" cap="none" normalizeH="0" baseline="0" dirty="0" smtClean="0">
                          <a:ln>
                            <a:noFill/>
                          </a:ln>
                          <a:solidFill>
                            <a:schemeClr val="tx1"/>
                          </a:solidFill>
                          <a:effectLst/>
                          <a:latin typeface="+mn-lt"/>
                          <a:ea typeface="標楷體" pitchFamily="65" charset="-120"/>
                          <a:sym typeface="Symbol" panose="05050102010706020507" pitchFamily="18" charset="2"/>
                        </a:rPr>
                        <a:t></a:t>
                      </a:r>
                      <a:endParaRPr kumimoji="0" lang="en-US" altLang="zh-TW" sz="2800" b="1" i="0" u="none" strike="noStrike" cap="none" normalizeH="0" baseline="0" dirty="0" smtClean="0">
                        <a:ln>
                          <a:noFill/>
                        </a:ln>
                        <a:solidFill>
                          <a:schemeClr val="tx1"/>
                        </a:solidFill>
                        <a:effectLst/>
                        <a:latin typeface="+mn-lt"/>
                        <a:ea typeface="標楷體" pitchFamily="65" charset="-120"/>
                      </a:endParaRPr>
                    </a:p>
                  </a:txBody>
                  <a:tcPr marL="84406" marR="84406" marT="42209" marB="422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defRPr/>
                      </a:pPr>
                      <a:r>
                        <a:rPr kumimoji="0" lang="en-US" altLang="zh-TW" sz="2800" b="1" i="0" u="none" strike="noStrike" cap="none" normalizeH="0" baseline="0" dirty="0" smtClean="0">
                          <a:ln>
                            <a:noFill/>
                          </a:ln>
                          <a:solidFill>
                            <a:schemeClr val="tx1"/>
                          </a:solidFill>
                          <a:effectLst/>
                          <a:latin typeface="+mn-lt"/>
                          <a:ea typeface="標楷體" pitchFamily="65" charset="-120"/>
                          <a:sym typeface="Symbol" panose="05050102010706020507" pitchFamily="18" charset="2"/>
                        </a:rPr>
                        <a:t></a:t>
                      </a:r>
                      <a:endParaRPr kumimoji="0" lang="en-US" altLang="zh-TW" sz="2800" b="1" i="0" u="none" strike="noStrike" cap="none" normalizeH="0" baseline="0" dirty="0" smtClean="0">
                        <a:ln>
                          <a:noFill/>
                        </a:ln>
                        <a:solidFill>
                          <a:schemeClr val="tx1"/>
                        </a:solidFill>
                        <a:effectLst/>
                        <a:latin typeface="+mn-lt"/>
                        <a:ea typeface="標楷體" pitchFamily="65" charset="-120"/>
                      </a:endParaRPr>
                    </a:p>
                  </a:txBody>
                  <a:tcPr marL="84406" marR="84406" marT="42209" marB="422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0" fontAlgn="base" latinLnBrk="0" hangingPunct="0">
                        <a:lnSpc>
                          <a:spcPct val="90000"/>
                        </a:lnSpc>
                        <a:spcBef>
                          <a:spcPct val="15000"/>
                        </a:spcBef>
                        <a:spcAft>
                          <a:spcPct val="0"/>
                        </a:spcAft>
                        <a:buClr>
                          <a:schemeClr val="folHlink"/>
                        </a:buClr>
                        <a:buSzPct val="75000"/>
                        <a:buFont typeface="Wingdings" pitchFamily="2" charset="2"/>
                        <a:buNone/>
                        <a:tabLst/>
                        <a:defRPr/>
                      </a:pPr>
                      <a:r>
                        <a:rPr kumimoji="0" lang="en-US" altLang="zh-TW" sz="2800" b="1" i="0" u="none" strike="noStrike" cap="none" normalizeH="0" baseline="0" dirty="0" smtClean="0">
                          <a:ln>
                            <a:noFill/>
                          </a:ln>
                          <a:solidFill>
                            <a:schemeClr val="tx1"/>
                          </a:solidFill>
                          <a:effectLst/>
                          <a:latin typeface="+mn-lt"/>
                          <a:ea typeface="標楷體" pitchFamily="65" charset="-120"/>
                          <a:sym typeface="Symbol" panose="05050102010706020507" pitchFamily="18" charset="2"/>
                        </a:rPr>
                        <a:t></a:t>
                      </a:r>
                      <a:endParaRPr kumimoji="0" lang="en-US" altLang="zh-TW" sz="2800" b="1" i="0" u="none" strike="noStrike" cap="none" normalizeH="0" baseline="0" dirty="0" smtClean="0">
                        <a:ln>
                          <a:noFill/>
                        </a:ln>
                        <a:solidFill>
                          <a:schemeClr val="tx1"/>
                        </a:solidFill>
                        <a:effectLst/>
                        <a:latin typeface="+mn-lt"/>
                        <a:ea typeface="標楷體" pitchFamily="65" charset="-120"/>
                      </a:endParaRPr>
                    </a:p>
                  </a:txBody>
                  <a:tcPr marL="84406" marR="84406" marT="42209" marB="422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9907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21">
                                            <p:txEl>
                                              <p:pRg st="4" end="4"/>
                                            </p:txEl>
                                          </p:spTgt>
                                        </p:tgtEl>
                                        <p:attrNameLst>
                                          <p:attrName>style.visibility</p:attrName>
                                        </p:attrNameLst>
                                      </p:cBhvr>
                                      <p:to>
                                        <p:strVal val="visible"/>
                                      </p:to>
                                    </p:set>
                                    <p:animEffect transition="in" filter="fade">
                                      <p:cBhvr>
                                        <p:cTn id="7" dur="500"/>
                                        <p:tgtEl>
                                          <p:spTgt spid="9221">
                                            <p:txEl>
                                              <p:pRg st="4" end="4"/>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mtClean="0"/>
              <a:t>Outline</a:t>
            </a:r>
            <a:endParaRPr lang="en-US" altLang="zh-TW"/>
          </a:p>
        </p:txBody>
      </p:sp>
      <p:sp>
        <p:nvSpPr>
          <p:cNvPr id="10243" name="Rectangle 3"/>
          <p:cNvSpPr>
            <a:spLocks noGrp="1" noChangeArrowheads="1"/>
          </p:cNvSpPr>
          <p:nvPr>
            <p:ph type="body" idx="1"/>
          </p:nvPr>
        </p:nvSpPr>
        <p:spPr/>
        <p:txBody>
          <a:bodyPr/>
          <a:lstStyle/>
          <a:p>
            <a:r>
              <a:rPr lang="en-US" altLang="zh-TW" dirty="0" smtClean="0"/>
              <a:t>Computer: a historical perspective</a:t>
            </a:r>
          </a:p>
          <a:p>
            <a:r>
              <a:rPr lang="en-US" altLang="zh-TW" dirty="0" smtClean="0"/>
              <a:t>Great </a:t>
            </a:r>
            <a:r>
              <a:rPr lang="en-US" altLang="zh-TW" dirty="0"/>
              <a:t>ideas in computer architecture (Sec. 1.2)</a:t>
            </a:r>
          </a:p>
          <a:p>
            <a:r>
              <a:rPr lang="en-US" altLang="zh-TW" dirty="0"/>
              <a:t>Below your program (Sec. 1.3)</a:t>
            </a:r>
          </a:p>
          <a:p>
            <a:r>
              <a:rPr lang="en-US" altLang="zh-TW" dirty="0"/>
              <a:t>Under the covers (Sec. 1.4)</a:t>
            </a:r>
          </a:p>
          <a:p>
            <a:r>
              <a:rPr lang="en-US" altLang="zh-TW" dirty="0"/>
              <a:t>Technologies for building processors and memory (Sec. 1.5)</a:t>
            </a:r>
          </a:p>
          <a:p>
            <a:r>
              <a:rPr lang="en-US" altLang="zh-TW" dirty="0" smtClean="0"/>
              <a:t>Performance </a:t>
            </a:r>
            <a:r>
              <a:rPr lang="en-US" altLang="zh-TW" dirty="0"/>
              <a:t>(Sec. </a:t>
            </a:r>
            <a:r>
              <a:rPr lang="en-US" altLang="zh-TW" dirty="0" smtClean="0"/>
              <a:t>1.6)</a:t>
            </a:r>
            <a:endParaRPr lang="en-US" altLang="zh-TW" dirty="0"/>
          </a:p>
          <a:p>
            <a:r>
              <a:rPr lang="en-US" altLang="zh-TW" dirty="0" smtClean="0">
                <a:solidFill>
                  <a:srgbClr val="FF0000"/>
                </a:solidFill>
              </a:rPr>
              <a:t>The power wall (Sec. 1.7)</a:t>
            </a:r>
            <a:endParaRPr lang="en-US" altLang="zh-TW" dirty="0">
              <a:solidFill>
                <a:srgbClr val="FF0000"/>
              </a:solidFill>
            </a:endParaRPr>
          </a:p>
          <a:p>
            <a:r>
              <a:rPr lang="en-US" altLang="zh-TW" dirty="0" smtClean="0"/>
              <a:t>From uniprocessors </a:t>
            </a:r>
            <a:r>
              <a:rPr lang="en-US" altLang="zh-TW" dirty="0"/>
              <a:t>to </a:t>
            </a:r>
            <a:r>
              <a:rPr lang="en-US" altLang="zh-TW" dirty="0" smtClean="0"/>
              <a:t>multiprocessors (Sec. 1.8)</a:t>
            </a:r>
          </a:p>
          <a:p>
            <a:r>
              <a:rPr lang="en-US" altLang="zh-TW" dirty="0" smtClean="0"/>
              <a:t>Benchmarking for performance and power (Sec. 1.9)</a:t>
            </a:r>
            <a:endParaRPr lang="en-US" altLang="zh-TW" dirty="0"/>
          </a:p>
          <a:p>
            <a:r>
              <a:rPr lang="en-US" altLang="zh-TW" dirty="0"/>
              <a:t>Fallacies and Pitfalls (Sec. 1.10</a:t>
            </a:r>
            <a:r>
              <a:rPr lang="en-US" altLang="zh-TW" dirty="0" smtClean="0"/>
              <a:t>)</a:t>
            </a:r>
            <a:endParaRPr lang="en-US" altLang="zh-TW" dirty="0"/>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22</a:t>
            </a:fld>
            <a:endParaRPr lang="zh-TW" altLang="zh-TW"/>
          </a:p>
        </p:txBody>
      </p:sp>
    </p:spTree>
    <p:extLst>
      <p:ext uri="{BB962C8B-B14F-4D97-AF65-F5344CB8AC3E}">
        <p14:creationId xmlns:p14="http://schemas.microsoft.com/office/powerpoint/2010/main" val="3257081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6" name="Picture 11"/>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9512" y="1598350"/>
            <a:ext cx="8710879" cy="3342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0" name="Rectangle 2"/>
          <p:cNvSpPr>
            <a:spLocks noGrp="1" noChangeArrowheads="1"/>
          </p:cNvSpPr>
          <p:nvPr>
            <p:ph type="title"/>
          </p:nvPr>
        </p:nvSpPr>
        <p:spPr/>
        <p:txBody>
          <a:bodyPr/>
          <a:lstStyle/>
          <a:p>
            <a:r>
              <a:rPr lang="en-US" altLang="en-US" smtClean="0"/>
              <a:t>Power Trends</a:t>
            </a:r>
            <a:endParaRPr lang="en-US" altLang="en-US"/>
          </a:p>
        </p:txBody>
      </p:sp>
      <p:sp>
        <p:nvSpPr>
          <p:cNvPr id="78851" name="Rectangle 3"/>
          <p:cNvSpPr>
            <a:spLocks noGrp="1" noChangeArrowheads="1"/>
          </p:cNvSpPr>
          <p:nvPr>
            <p:ph type="body" idx="1"/>
          </p:nvPr>
        </p:nvSpPr>
        <p:spPr/>
        <p:txBody>
          <a:bodyPr/>
          <a:lstStyle/>
          <a:p>
            <a:r>
              <a:rPr lang="en-US" altLang="en-US" dirty="0" smtClean="0"/>
              <a:t>Eight generations of x86 processors: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sym typeface="Wingdings" panose="05000000000000000000" pitchFamily="2" charset="2"/>
              </a:rPr>
              <a:t> </a:t>
            </a:r>
            <a:r>
              <a:rPr lang="en-US" altLang="en-US" dirty="0" smtClean="0"/>
              <a:t>power increases as clock rate</a:t>
            </a:r>
          </a:p>
          <a:p>
            <a:pPr lvl="1"/>
            <a:r>
              <a:rPr lang="en-US" altLang="zh-TW" dirty="0" smtClean="0"/>
              <a:t>Slowing down after 2004, because of “power wall” (power </a:t>
            </a:r>
            <a:r>
              <a:rPr lang="en-US" altLang="zh-TW" dirty="0"/>
              <a:t>limit for </a:t>
            </a:r>
            <a:r>
              <a:rPr lang="en-US" altLang="zh-TW" dirty="0">
                <a:solidFill>
                  <a:srgbClr val="FF0000"/>
                </a:solidFill>
              </a:rPr>
              <a:t>cooling</a:t>
            </a:r>
            <a:r>
              <a:rPr lang="en-US" altLang="zh-TW" dirty="0"/>
              <a:t> commodity </a:t>
            </a:r>
            <a:r>
              <a:rPr lang="en-US" altLang="zh-TW" dirty="0" smtClean="0"/>
              <a:t>microprocessors)</a:t>
            </a:r>
            <a:endParaRPr lang="en-US" altLang="en-US"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23</a:t>
            </a:fld>
            <a:endParaRPr lang="zh-TW" altLang="zh-TW"/>
          </a:p>
        </p:txBody>
      </p:sp>
      <p:sp>
        <p:nvSpPr>
          <p:cNvPr id="4" name="文字方塊 3"/>
          <p:cNvSpPr txBox="1"/>
          <p:nvPr/>
        </p:nvSpPr>
        <p:spPr>
          <a:xfrm>
            <a:off x="7740352" y="4653136"/>
            <a:ext cx="1229824" cy="461665"/>
          </a:xfrm>
          <a:prstGeom prst="rect">
            <a:avLst/>
          </a:prstGeom>
          <a:noFill/>
        </p:spPr>
        <p:txBody>
          <a:bodyPr wrap="none" rtlCol="0">
            <a:spAutoFit/>
          </a:bodyPr>
          <a:lstStyle/>
          <a:p>
            <a:pPr marL="0"/>
            <a:r>
              <a:rPr lang="en-US" altLang="zh-TW" dirty="0" smtClean="0">
                <a:latin typeface="+mn-lt"/>
              </a:rPr>
              <a:t>Fig. 1.16</a:t>
            </a:r>
            <a:endParaRPr lang="zh-TW" altLang="en-US" dirty="0">
              <a:latin typeface="+mn-lt"/>
            </a:endParaRPr>
          </a:p>
        </p:txBody>
      </p:sp>
    </p:spTree>
    <p:extLst>
      <p:ext uri="{BB962C8B-B14F-4D97-AF65-F5344CB8AC3E}">
        <p14:creationId xmlns:p14="http://schemas.microsoft.com/office/powerpoint/2010/main" val="204793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animEffect transition="in" filter="fade">
                                      <p:cBhvr>
                                        <p:cTn id="7" dur="500"/>
                                        <p:tgtEl>
                                          <p:spTgt spid="788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smtClean="0"/>
              <a:t>Power Trends</a:t>
            </a:r>
            <a:endParaRPr lang="en-US" altLang="en-US"/>
          </a:p>
        </p:txBody>
      </p:sp>
      <p:sp>
        <p:nvSpPr>
          <p:cNvPr id="78851" name="Rectangle 3"/>
          <p:cNvSpPr>
            <a:spLocks noGrp="1" noChangeArrowheads="1"/>
          </p:cNvSpPr>
          <p:nvPr>
            <p:ph type="body" idx="1"/>
          </p:nvPr>
        </p:nvSpPr>
        <p:spPr/>
        <p:txBody>
          <a:bodyPr/>
          <a:lstStyle/>
          <a:p>
            <a:r>
              <a:rPr lang="en-US" altLang="zh-TW" dirty="0"/>
              <a:t>I</a:t>
            </a:r>
            <a:r>
              <a:rPr lang="en-US" altLang="zh-TW" dirty="0" smtClean="0"/>
              <a:t>n </a:t>
            </a:r>
            <a:r>
              <a:rPr lang="en-US" altLang="zh-TW" dirty="0"/>
              <a:t>the </a:t>
            </a:r>
            <a:r>
              <a:rPr lang="en-US" altLang="zh-TW" dirty="0" err="1"/>
              <a:t>PostPC</a:t>
            </a:r>
            <a:r>
              <a:rPr lang="en-US" altLang="zh-TW" dirty="0"/>
              <a:t> Era </a:t>
            </a:r>
            <a:r>
              <a:rPr lang="en-US" altLang="zh-TW" dirty="0" smtClean="0"/>
              <a:t>the really </a:t>
            </a:r>
            <a:r>
              <a:rPr lang="en-US" altLang="zh-TW" dirty="0"/>
              <a:t>critical resource is </a:t>
            </a:r>
            <a:r>
              <a:rPr lang="en-US" altLang="zh-TW" dirty="0" smtClean="0">
                <a:solidFill>
                  <a:srgbClr val="FF0000"/>
                </a:solidFill>
              </a:rPr>
              <a:t>energy</a:t>
            </a:r>
          </a:p>
          <a:p>
            <a:pPr lvl="1"/>
            <a:r>
              <a:rPr lang="en-US" altLang="zh-TW" dirty="0" smtClean="0"/>
              <a:t>For personal </a:t>
            </a:r>
            <a:r>
              <a:rPr lang="en-US" altLang="zh-TW" dirty="0"/>
              <a:t>mobile </a:t>
            </a:r>
            <a:r>
              <a:rPr lang="en-US" altLang="zh-TW" dirty="0" smtClean="0"/>
              <a:t>device </a:t>
            </a:r>
            <a:r>
              <a:rPr lang="en-US" altLang="zh-TW" dirty="0" smtClean="0">
                <a:sym typeface="Wingdings" panose="05000000000000000000" pitchFamily="2" charset="2"/>
              </a:rPr>
              <a:t> b</a:t>
            </a:r>
            <a:r>
              <a:rPr lang="en-US" altLang="zh-TW" dirty="0" smtClean="0"/>
              <a:t>attery life</a:t>
            </a:r>
          </a:p>
          <a:p>
            <a:pPr lvl="1"/>
            <a:r>
              <a:rPr lang="en-US" altLang="zh-TW" dirty="0" smtClean="0"/>
              <a:t>For data centers </a:t>
            </a:r>
            <a:r>
              <a:rPr lang="en-US" altLang="zh-TW" dirty="0" smtClean="0">
                <a:sym typeface="Wingdings" panose="05000000000000000000" pitchFamily="2" charset="2"/>
              </a:rPr>
              <a:t> </a:t>
            </a:r>
            <a:r>
              <a:rPr lang="en-US" altLang="zh-TW" dirty="0" smtClean="0"/>
              <a:t> powering </a:t>
            </a:r>
            <a:r>
              <a:rPr lang="en-US" altLang="zh-TW" dirty="0"/>
              <a:t>and cooling </a:t>
            </a:r>
            <a:r>
              <a:rPr lang="en-US" altLang="zh-TW" dirty="0" smtClean="0"/>
              <a:t>servers</a:t>
            </a:r>
            <a:endParaRPr lang="en-US" altLang="en-US" dirty="0" smtClean="0"/>
          </a:p>
          <a:p>
            <a:r>
              <a:rPr lang="en-US" altLang="en-US" dirty="0" smtClean="0"/>
              <a:t>For IC technology based on CMOS, primary energy consumption is </a:t>
            </a:r>
            <a:r>
              <a:rPr lang="en-US" altLang="en-US" dirty="0" smtClean="0">
                <a:solidFill>
                  <a:srgbClr val="FF0000"/>
                </a:solidFill>
              </a:rPr>
              <a:t>dynamic energy</a:t>
            </a:r>
          </a:p>
          <a:p>
            <a:pPr lvl="1"/>
            <a:r>
              <a:rPr lang="en-US" altLang="zh-TW" dirty="0" smtClean="0"/>
              <a:t>Depends </a:t>
            </a:r>
            <a:r>
              <a:rPr lang="en-US" altLang="zh-TW" dirty="0"/>
              <a:t>on </a:t>
            </a:r>
            <a:r>
              <a:rPr lang="en-US" altLang="zh-TW" dirty="0" smtClean="0"/>
              <a:t>capacitive </a:t>
            </a:r>
            <a:r>
              <a:rPr lang="en-US" altLang="zh-TW" dirty="0"/>
              <a:t>loading of each transistor and the voltage </a:t>
            </a:r>
            <a:r>
              <a:rPr lang="en-US" altLang="zh-TW" dirty="0" smtClean="0"/>
              <a:t>applied, for a single 0 </a:t>
            </a:r>
            <a:r>
              <a:rPr lang="en-US" altLang="zh-TW" dirty="0" smtClean="0">
                <a:sym typeface="Wingdings" panose="05000000000000000000" pitchFamily="2" charset="2"/>
              </a:rPr>
              <a:t> 1 or 1  0 transition</a:t>
            </a:r>
            <a:endParaRPr lang="en-US" altLang="en-US" dirty="0">
              <a:sym typeface="Wingdings" panose="05000000000000000000" pitchFamily="2" charset="2"/>
            </a:endParaRPr>
          </a:p>
          <a:p>
            <a:pPr lvl="1"/>
            <a:endParaRPr lang="en-US" altLang="en-US" dirty="0" smtClean="0">
              <a:sym typeface="Wingdings" panose="05000000000000000000" pitchFamily="2" charset="2"/>
            </a:endParaRPr>
          </a:p>
          <a:p>
            <a:pPr lvl="1"/>
            <a:r>
              <a:rPr lang="en-US" altLang="en-US" dirty="0" smtClean="0">
                <a:sym typeface="Wingdings" panose="05000000000000000000" pitchFamily="2" charset="2"/>
              </a:rPr>
              <a:t>Power required per transistor</a:t>
            </a:r>
          </a:p>
          <a:p>
            <a:pPr lvl="1"/>
            <a:endParaRPr lang="en-US" altLang="en-US" dirty="0">
              <a:sym typeface="Wingdings" panose="05000000000000000000" pitchFamily="2" charset="2"/>
            </a:endParaRPr>
          </a:p>
          <a:p>
            <a:pPr lvl="2"/>
            <a:r>
              <a:rPr lang="en-US" altLang="en-US" dirty="0" smtClean="0">
                <a:sym typeface="Wingdings" panose="05000000000000000000" pitchFamily="2" charset="2"/>
              </a:rPr>
              <a:t>Can be lowered by reducing voltage (15% per IC generation) or clock rate</a:t>
            </a:r>
            <a:endParaRPr lang="en-US" altLang="en-US"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24</a:t>
            </a:fld>
            <a:endParaRPr lang="zh-TW" altLang="zh-TW"/>
          </a:p>
        </p:txBody>
      </p:sp>
      <mc:AlternateContent xmlns:mc="http://schemas.openxmlformats.org/markup-compatibility/2006" xmlns:a14="http://schemas.microsoft.com/office/drawing/2010/main">
        <mc:Choice Requires="a14">
          <p:sp>
            <p:nvSpPr>
              <p:cNvPr id="11" name="文字方塊 10"/>
              <p:cNvSpPr txBox="1"/>
              <p:nvPr/>
            </p:nvSpPr>
            <p:spPr>
              <a:xfrm>
                <a:off x="1259632" y="4869160"/>
                <a:ext cx="6916702" cy="307777"/>
              </a:xfrm>
              <a:prstGeom prst="rect">
                <a:avLst/>
              </a:prstGeom>
              <a:solidFill>
                <a:srgbClr val="99CCFF"/>
              </a:solidFill>
            </p:spPr>
            <p:txBody>
              <a:bodyPr wrap="none" lIns="0" tIns="0" rIns="0" bIns="0" rtlCol="0">
                <a:spAutoFit/>
              </a:bodyPr>
              <a:lstStyle/>
              <a:p>
                <a:pPr marL="0"/>
                <a14:m>
                  <m:oMath xmlns:m="http://schemas.openxmlformats.org/officeDocument/2006/math">
                    <m:r>
                      <m:rPr>
                        <m:nor/>
                      </m:rPr>
                      <a:rPr lang="en-US" altLang="zh-TW" sz="2000" b="0" i="0" smtClean="0">
                        <a:latin typeface="Cambria Math" panose="02040503050406030204" pitchFamily="18" charset="0"/>
                      </a:rPr>
                      <m:t>Power</m:t>
                    </m:r>
                    <m:r>
                      <a:rPr lang="zh-TW" altLang="en-US" sz="2000" i="1" smtClean="0">
                        <a:latin typeface="Cambria Math" panose="02040503050406030204" pitchFamily="18" charset="0"/>
                      </a:rPr>
                      <m:t>∝</m:t>
                    </m:r>
                    <m:f>
                      <m:fPr>
                        <m:type m:val="skw"/>
                        <m:ctrlPr>
                          <a:rPr lang="zh-TW" altLang="en-US" sz="2000" i="1" smtClean="0">
                            <a:latin typeface="Cambria Math" panose="02040503050406030204" pitchFamily="18" charset="0"/>
                          </a:rPr>
                        </m:ctrlPr>
                      </m:fPr>
                      <m:num>
                        <m:r>
                          <a:rPr lang="en-US" altLang="zh-TW" sz="2000" b="0" i="1" smtClean="0">
                            <a:latin typeface="Cambria Math" panose="02040503050406030204" pitchFamily="18" charset="0"/>
                          </a:rPr>
                          <m:t>1</m:t>
                        </m:r>
                      </m:num>
                      <m:den>
                        <m:r>
                          <a:rPr lang="en-US" altLang="zh-TW" sz="2000" b="0" i="1" smtClean="0">
                            <a:latin typeface="Cambria Math" panose="02040503050406030204" pitchFamily="18" charset="0"/>
                          </a:rPr>
                          <m:t>2</m:t>
                        </m:r>
                      </m:den>
                    </m:f>
                    <m:r>
                      <a:rPr lang="en-US" altLang="zh-TW" sz="2000" i="1" smtClean="0">
                        <a:latin typeface="Cambria Math" panose="02040503050406030204" pitchFamily="18" charset="0"/>
                        <a:ea typeface="Cambria Math" panose="02040503050406030204" pitchFamily="18" charset="0"/>
                      </a:rPr>
                      <m:t>×</m:t>
                    </m:r>
                    <m:r>
                      <m:rPr>
                        <m:nor/>
                      </m:rPr>
                      <a:rPr lang="en-US" altLang="zh-TW" sz="2000" b="0" i="0" smtClean="0">
                        <a:latin typeface="Cambria Math" panose="02040503050406030204" pitchFamily="18" charset="0"/>
                        <a:ea typeface="Cambria Math" panose="02040503050406030204" pitchFamily="18" charset="0"/>
                      </a:rPr>
                      <m:t>Capacitive</m:t>
                    </m:r>
                    <m:r>
                      <m:rPr>
                        <m:nor/>
                      </m:rPr>
                      <a:rPr lang="en-US" altLang="zh-TW" sz="2000" b="0" i="0" smtClean="0">
                        <a:latin typeface="Cambria Math" panose="02040503050406030204" pitchFamily="18" charset="0"/>
                        <a:ea typeface="Cambria Math" panose="02040503050406030204" pitchFamily="18" charset="0"/>
                      </a:rPr>
                      <m:t> </m:t>
                    </m:r>
                    <m:r>
                      <m:rPr>
                        <m:nor/>
                      </m:rPr>
                      <a:rPr lang="en-US" altLang="zh-TW" sz="2000" b="0" i="0" smtClean="0">
                        <a:latin typeface="Cambria Math" panose="02040503050406030204" pitchFamily="18" charset="0"/>
                        <a:ea typeface="Cambria Math" panose="02040503050406030204" pitchFamily="18" charset="0"/>
                      </a:rPr>
                      <m:t>load</m:t>
                    </m:r>
                    <m:r>
                      <m:rPr>
                        <m:nor/>
                      </m:rPr>
                      <a:rPr lang="en-US" altLang="zh-TW" sz="2000" b="0" i="0" smtClean="0">
                        <a:latin typeface="Cambria Math" panose="02040503050406030204" pitchFamily="18" charset="0"/>
                        <a:ea typeface="Cambria Math" panose="02040503050406030204" pitchFamily="18" charset="0"/>
                      </a:rPr>
                      <m:t> × </m:t>
                    </m:r>
                    <m:sSup>
                      <m:sSupPr>
                        <m:ctrlPr>
                          <a:rPr lang="en-US" altLang="zh-TW" sz="2000" i="1" smtClean="0">
                            <a:latin typeface="Cambria Math" panose="02040503050406030204" pitchFamily="18" charset="0"/>
                            <a:ea typeface="Cambria Math" panose="02040503050406030204" pitchFamily="18" charset="0"/>
                          </a:rPr>
                        </m:ctrlPr>
                      </m:sSupPr>
                      <m:e>
                        <m:r>
                          <m:rPr>
                            <m:nor/>
                          </m:rPr>
                          <a:rPr lang="en-US" altLang="zh-TW" sz="2000" b="0" i="0" smtClean="0">
                            <a:latin typeface="Cambria Math" panose="02040503050406030204" pitchFamily="18" charset="0"/>
                            <a:ea typeface="Cambria Math" panose="02040503050406030204" pitchFamily="18" charset="0"/>
                          </a:rPr>
                          <m:t>Voltage</m:t>
                        </m:r>
                      </m:e>
                      <m:sup>
                        <m:r>
                          <a:rPr lang="en-US" altLang="zh-TW" sz="2000" b="0" i="1" smtClean="0">
                            <a:latin typeface="Cambria Math" panose="02040503050406030204" pitchFamily="18" charset="0"/>
                            <a:ea typeface="Cambria Math" panose="02040503050406030204" pitchFamily="18" charset="0"/>
                          </a:rPr>
                          <m:t>2</m:t>
                        </m:r>
                      </m:sup>
                    </m:sSup>
                    <m:r>
                      <a:rPr lang="en-US" altLang="zh-TW" sz="2000" i="1" smtClean="0">
                        <a:latin typeface="Cambria Math" panose="02040503050406030204" pitchFamily="18" charset="0"/>
                        <a:ea typeface="Cambria Math" panose="02040503050406030204" pitchFamily="18" charset="0"/>
                      </a:rPr>
                      <m:t>×</m:t>
                    </m:r>
                  </m:oMath>
                </a14:m>
                <a:r>
                  <a:rPr lang="zh-TW" altLang="en-US" sz="2000" dirty="0" smtClean="0">
                    <a:latin typeface="+mn-lt"/>
                  </a:rPr>
                  <a:t> </a:t>
                </a:r>
                <a:r>
                  <a:rPr lang="en-US" altLang="zh-TW" sz="2000" dirty="0" smtClean="0">
                    <a:latin typeface="+mn-lt"/>
                  </a:rPr>
                  <a:t>Frequency switched</a:t>
                </a:r>
                <a:endParaRPr lang="zh-TW" altLang="en-US" sz="2000" dirty="0">
                  <a:latin typeface="+mn-lt"/>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1259632" y="4869160"/>
                <a:ext cx="6916702" cy="307777"/>
              </a:xfrm>
              <a:prstGeom prst="rect">
                <a:avLst/>
              </a:prstGeom>
              <a:blipFill>
                <a:blip r:embed="rId3"/>
                <a:stretch>
                  <a:fillRect l="-1323" t="-170000" r="-1323" b="-25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1249903" y="4005064"/>
                <a:ext cx="4730718" cy="400110"/>
              </a:xfrm>
              <a:prstGeom prst="rect">
                <a:avLst/>
              </a:prstGeom>
              <a:solidFill>
                <a:srgbClr val="99CCFF"/>
              </a:solidFill>
            </p:spPr>
            <p:txBody>
              <a:bodyPr wrap="none" lIns="0" tIns="0" rIns="0" bIns="0" rtlCol="0">
                <a:spAutoFit/>
              </a:bodyPr>
              <a:lstStyle/>
              <a:p>
                <a:pPr marL="0"/>
                <a14:m>
                  <m:oMathPara xmlns:m="http://schemas.openxmlformats.org/officeDocument/2006/math">
                    <m:oMathParaPr>
                      <m:jc m:val="centerGroup"/>
                    </m:oMathParaPr>
                    <m:oMath xmlns:m="http://schemas.openxmlformats.org/officeDocument/2006/math">
                      <m:r>
                        <m:rPr>
                          <m:nor/>
                        </m:rPr>
                        <a:rPr lang="en-US" altLang="zh-TW" sz="2000" b="0" i="0" smtClean="0">
                          <a:latin typeface="Cambria Math" panose="02040503050406030204" pitchFamily="18" charset="0"/>
                        </a:rPr>
                        <m:t>Energy</m:t>
                      </m:r>
                      <m:r>
                        <a:rPr lang="zh-TW" altLang="en-US" sz="2000" i="1" smtClean="0">
                          <a:latin typeface="Cambria Math" panose="02040503050406030204" pitchFamily="18" charset="0"/>
                        </a:rPr>
                        <m:t>∝</m:t>
                      </m:r>
                      <m:f>
                        <m:fPr>
                          <m:type m:val="skw"/>
                          <m:ctrlPr>
                            <a:rPr lang="zh-TW" altLang="en-US" sz="2000" i="1" smtClean="0">
                              <a:latin typeface="Cambria Math" panose="02040503050406030204" pitchFamily="18" charset="0"/>
                            </a:rPr>
                          </m:ctrlPr>
                        </m:fPr>
                        <m:num>
                          <m:r>
                            <a:rPr lang="en-US" altLang="zh-TW" sz="2000" b="0" i="1" smtClean="0">
                              <a:latin typeface="Cambria Math" panose="02040503050406030204" pitchFamily="18" charset="0"/>
                            </a:rPr>
                            <m:t>1</m:t>
                          </m:r>
                        </m:num>
                        <m:den>
                          <m:r>
                            <a:rPr lang="en-US" altLang="zh-TW" sz="2000" b="0" i="1" smtClean="0">
                              <a:latin typeface="Cambria Math" panose="02040503050406030204" pitchFamily="18" charset="0"/>
                            </a:rPr>
                            <m:t>2</m:t>
                          </m:r>
                        </m:den>
                      </m:f>
                      <m:r>
                        <a:rPr lang="en-US" altLang="zh-TW" sz="2000" i="1" smtClean="0">
                          <a:latin typeface="Cambria Math" panose="02040503050406030204" pitchFamily="18" charset="0"/>
                          <a:ea typeface="Cambria Math" panose="02040503050406030204" pitchFamily="18" charset="0"/>
                        </a:rPr>
                        <m:t>×</m:t>
                      </m:r>
                      <m:r>
                        <m:rPr>
                          <m:nor/>
                        </m:rPr>
                        <a:rPr lang="en-US" altLang="zh-TW" sz="2000" b="0" i="0" smtClean="0">
                          <a:latin typeface="Cambria Math" panose="02040503050406030204" pitchFamily="18" charset="0"/>
                          <a:ea typeface="Cambria Math" panose="02040503050406030204" pitchFamily="18" charset="0"/>
                        </a:rPr>
                        <m:t>Capacitive</m:t>
                      </m:r>
                      <m:r>
                        <m:rPr>
                          <m:nor/>
                        </m:rPr>
                        <a:rPr lang="en-US" altLang="zh-TW" sz="2000" b="0" i="0" smtClean="0">
                          <a:latin typeface="Cambria Math" panose="02040503050406030204" pitchFamily="18" charset="0"/>
                          <a:ea typeface="Cambria Math" panose="02040503050406030204" pitchFamily="18" charset="0"/>
                        </a:rPr>
                        <m:t> </m:t>
                      </m:r>
                      <m:r>
                        <m:rPr>
                          <m:nor/>
                        </m:rPr>
                        <a:rPr lang="en-US" altLang="zh-TW" sz="2000" b="0" i="0" smtClean="0">
                          <a:latin typeface="Cambria Math" panose="02040503050406030204" pitchFamily="18" charset="0"/>
                          <a:ea typeface="Cambria Math" panose="02040503050406030204" pitchFamily="18" charset="0"/>
                        </a:rPr>
                        <m:t>load</m:t>
                      </m:r>
                      <m:r>
                        <m:rPr>
                          <m:nor/>
                        </m:rPr>
                        <a:rPr lang="en-US" altLang="zh-TW" sz="2000" b="0" i="0" smtClean="0">
                          <a:latin typeface="Cambria Math" panose="02040503050406030204" pitchFamily="18" charset="0"/>
                          <a:ea typeface="Cambria Math" panose="02040503050406030204" pitchFamily="18" charset="0"/>
                        </a:rPr>
                        <m:t> × </m:t>
                      </m:r>
                      <m:sSup>
                        <m:sSupPr>
                          <m:ctrlPr>
                            <a:rPr lang="en-US" altLang="zh-TW" sz="2000" i="1" smtClean="0">
                              <a:latin typeface="Cambria Math" panose="02040503050406030204" pitchFamily="18" charset="0"/>
                              <a:ea typeface="Cambria Math" panose="02040503050406030204" pitchFamily="18" charset="0"/>
                            </a:rPr>
                          </m:ctrlPr>
                        </m:sSupPr>
                        <m:e>
                          <m:r>
                            <m:rPr>
                              <m:nor/>
                            </m:rPr>
                            <a:rPr lang="en-US" altLang="zh-TW" sz="2000" b="0" i="0" smtClean="0">
                              <a:latin typeface="Cambria Math" panose="02040503050406030204" pitchFamily="18" charset="0"/>
                              <a:ea typeface="Cambria Math" panose="02040503050406030204" pitchFamily="18" charset="0"/>
                            </a:rPr>
                            <m:t>Voltage</m:t>
                          </m:r>
                        </m:e>
                        <m:sup>
                          <m:r>
                            <a:rPr lang="en-US" altLang="zh-TW" sz="2000" b="0" i="1" smtClean="0">
                              <a:latin typeface="Cambria Math" panose="02040503050406030204" pitchFamily="18" charset="0"/>
                              <a:ea typeface="Cambria Math" panose="02040503050406030204" pitchFamily="18" charset="0"/>
                            </a:rPr>
                            <m:t>2</m:t>
                          </m:r>
                        </m:sup>
                      </m:sSup>
                    </m:oMath>
                  </m:oMathPara>
                </a14:m>
                <a:endParaRPr lang="zh-TW" altLang="en-US" sz="2000" dirty="0">
                  <a:latin typeface="+mn-lt"/>
                </a:endParaRPr>
              </a:p>
            </p:txBody>
          </p:sp>
        </mc:Choice>
        <mc:Fallback xmlns="">
          <p:sp>
            <p:nvSpPr>
              <p:cNvPr id="12" name="文字方塊 11"/>
              <p:cNvSpPr txBox="1">
                <a:spLocks noRot="1" noChangeAspect="1" noMove="1" noResize="1" noEditPoints="1" noAdjustHandles="1" noChangeArrowheads="1" noChangeShapeType="1" noTextEdit="1"/>
              </p:cNvSpPr>
              <p:nvPr/>
            </p:nvSpPr>
            <p:spPr>
              <a:xfrm>
                <a:off x="1249903" y="4005064"/>
                <a:ext cx="4730718" cy="400110"/>
              </a:xfrm>
              <a:prstGeom prst="rect">
                <a:avLst/>
              </a:prstGeom>
              <a:blipFill>
                <a:blip r:embed="rId4"/>
                <a:stretch>
                  <a:fillRect l="-1418" t="-166667" r="-129" b="-24393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7484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851">
                                            <p:txEl>
                                              <p:pRg st="3" end="3"/>
                                            </p:txEl>
                                          </p:spTgt>
                                        </p:tgtEl>
                                        <p:attrNameLst>
                                          <p:attrName>style.visibility</p:attrName>
                                        </p:attrNameLst>
                                      </p:cBhvr>
                                      <p:to>
                                        <p:strVal val="visible"/>
                                      </p:to>
                                    </p:set>
                                    <p:animEffect transition="in" filter="fade">
                                      <p:cBhvr>
                                        <p:cTn id="7" dur="500"/>
                                        <p:tgtEl>
                                          <p:spTgt spid="78851">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851">
                                            <p:txEl>
                                              <p:pRg st="4" end="4"/>
                                            </p:txEl>
                                          </p:spTgt>
                                        </p:tgtEl>
                                        <p:attrNameLst>
                                          <p:attrName>style.visibility</p:attrName>
                                        </p:attrNameLst>
                                      </p:cBhvr>
                                      <p:to>
                                        <p:strVal val="visible"/>
                                      </p:to>
                                    </p:set>
                                    <p:animEffect transition="in" filter="fade">
                                      <p:cBhvr>
                                        <p:cTn id="10" dur="500"/>
                                        <p:tgtEl>
                                          <p:spTgt spid="78851">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8851">
                                            <p:txEl>
                                              <p:pRg st="6" end="6"/>
                                            </p:txEl>
                                          </p:spTgt>
                                        </p:tgtEl>
                                        <p:attrNameLst>
                                          <p:attrName>style.visibility</p:attrName>
                                        </p:attrNameLst>
                                      </p:cBhvr>
                                      <p:to>
                                        <p:strVal val="visible"/>
                                      </p:to>
                                    </p:set>
                                    <p:animEffect transition="in" filter="fade">
                                      <p:cBhvr>
                                        <p:cTn id="13" dur="500"/>
                                        <p:tgtEl>
                                          <p:spTgt spid="78851">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8851">
                                            <p:txEl>
                                              <p:pRg st="8" end="8"/>
                                            </p:txEl>
                                          </p:spTgt>
                                        </p:tgtEl>
                                        <p:attrNameLst>
                                          <p:attrName>style.visibility</p:attrName>
                                        </p:attrNameLst>
                                      </p:cBhvr>
                                      <p:to>
                                        <p:strVal val="visible"/>
                                      </p:to>
                                    </p:set>
                                    <p:animEffect transition="in" filter="fade">
                                      <p:cBhvr>
                                        <p:cTn id="16" dur="500"/>
                                        <p:tgtEl>
                                          <p:spTgt spid="78851">
                                            <p:txEl>
                                              <p:pRg st="8" end="8"/>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AU" altLang="zh-TW" smtClean="0"/>
              <a:t>Power Reduction Example</a:t>
            </a:r>
            <a:endParaRPr lang="en-AU" altLang="zh-TW" dirty="0" smtClean="0"/>
          </a:p>
        </p:txBody>
      </p:sp>
      <p:sp>
        <p:nvSpPr>
          <p:cNvPr id="11269" name="Rectangle 3"/>
          <p:cNvSpPr>
            <a:spLocks noGrp="1" noChangeArrowheads="1"/>
          </p:cNvSpPr>
          <p:nvPr>
            <p:ph idx="1"/>
          </p:nvPr>
        </p:nvSpPr>
        <p:spPr/>
        <p:txBody>
          <a:bodyPr/>
          <a:lstStyle/>
          <a:p>
            <a:r>
              <a:rPr lang="en-AU" altLang="zh-TW" dirty="0" smtClean="0"/>
              <a:t>Suppose a new CPU has</a:t>
            </a:r>
          </a:p>
          <a:p>
            <a:pPr lvl="1"/>
            <a:r>
              <a:rPr lang="en-AU" altLang="zh-TW" dirty="0" smtClean="0"/>
              <a:t>85% of capacitive load of old CPU</a:t>
            </a:r>
          </a:p>
          <a:p>
            <a:pPr lvl="1"/>
            <a:r>
              <a:rPr lang="en-AU" altLang="zh-TW" dirty="0" smtClean="0"/>
              <a:t>15% voltage reduction and thus 15% frequency reduction</a:t>
            </a:r>
          </a:p>
          <a:p>
            <a:pPr lvl="1"/>
            <a:endParaRPr lang="en-AU" altLang="zh-TW" dirty="0" smtClean="0"/>
          </a:p>
          <a:p>
            <a:pPr lvl="1"/>
            <a:endParaRPr lang="en-AU" altLang="zh-TW" dirty="0" smtClean="0"/>
          </a:p>
          <a:p>
            <a:pPr lvl="1"/>
            <a:endParaRPr lang="en-AU" altLang="zh-TW" dirty="0" smtClean="0"/>
          </a:p>
          <a:p>
            <a:r>
              <a:rPr lang="en-US" altLang="zh-TW" dirty="0" smtClean="0"/>
              <a:t>Problem with lowering voltage </a:t>
            </a:r>
          </a:p>
          <a:p>
            <a:pPr lvl="1"/>
            <a:r>
              <a:rPr lang="en-US" altLang="zh-TW" i="1" dirty="0" smtClean="0"/>
              <a:t>Static energy </a:t>
            </a:r>
            <a:r>
              <a:rPr lang="en-US" altLang="zh-TW" dirty="0" smtClean="0"/>
              <a:t>consumption (due to leakage current, even when a transistor is off) becomes dominant</a:t>
            </a:r>
          </a:p>
          <a:p>
            <a:r>
              <a:rPr lang="en-AU" altLang="zh-TW" dirty="0" smtClean="0"/>
              <a:t>The power wall</a:t>
            </a:r>
          </a:p>
          <a:p>
            <a:pPr lvl="1"/>
            <a:r>
              <a:rPr lang="en-AU" altLang="zh-TW" dirty="0" smtClean="0"/>
              <a:t>We cannot reduce voltage further</a:t>
            </a:r>
          </a:p>
          <a:p>
            <a:pPr lvl="1"/>
            <a:r>
              <a:rPr lang="en-AU" altLang="zh-TW" dirty="0" smtClean="0"/>
              <a:t>We cannot remove more heat</a:t>
            </a:r>
            <a:endParaRPr lang="en-AU"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25</a:t>
            </a:fld>
            <a:endParaRPr lang="zh-TW" altLang="zh-TW"/>
          </a:p>
        </p:txBody>
      </p:sp>
      <p:graphicFrame>
        <p:nvGraphicFramePr>
          <p:cNvPr id="11266" name="Object 4"/>
          <p:cNvGraphicFramePr>
            <a:graphicFrameLocks noChangeAspect="1"/>
          </p:cNvGraphicFramePr>
          <p:nvPr>
            <p:extLst>
              <p:ext uri="{D42A27DB-BD31-4B8C-83A1-F6EECF244321}">
                <p14:modId xmlns:p14="http://schemas.microsoft.com/office/powerpoint/2010/main" val="2423191021"/>
              </p:ext>
            </p:extLst>
          </p:nvPr>
        </p:nvGraphicFramePr>
        <p:xfrm>
          <a:off x="1039018" y="2466836"/>
          <a:ext cx="7561263" cy="939800"/>
        </p:xfrm>
        <a:graphic>
          <a:graphicData uri="http://schemas.openxmlformats.org/presentationml/2006/ole">
            <mc:AlternateContent xmlns:mc="http://schemas.openxmlformats.org/markup-compatibility/2006">
              <mc:Choice xmlns:v="urn:schemas-microsoft-com:vml" Requires="v">
                <p:oleObj spid="_x0000_s53452" name="Equation" r:id="rId4" imgW="3784600" imgH="469900" progId="Equation.3">
                  <p:embed/>
                </p:oleObj>
              </mc:Choice>
              <mc:Fallback>
                <p:oleObj name="Equation" r:id="rId4" imgW="37846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018" y="2466836"/>
                        <a:ext cx="756126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文字方塊 5"/>
          <p:cNvSpPr txBox="1"/>
          <p:nvPr/>
        </p:nvSpPr>
        <p:spPr>
          <a:xfrm>
            <a:off x="5652121" y="4923435"/>
            <a:ext cx="3096343" cy="954107"/>
          </a:xfrm>
          <a:prstGeom prst="rect">
            <a:avLst/>
          </a:prstGeom>
          <a:noFill/>
          <a:ln>
            <a:solidFill>
              <a:schemeClr val="accent1"/>
            </a:solidFill>
          </a:ln>
        </p:spPr>
        <p:txBody>
          <a:bodyPr wrap="square" rtlCol="0">
            <a:spAutoFit/>
          </a:bodyPr>
          <a:lstStyle/>
          <a:p>
            <a:r>
              <a:rPr lang="en-AU" altLang="zh-TW" sz="2800" dirty="0">
                <a:solidFill>
                  <a:srgbClr val="FF0000"/>
                </a:solidFill>
                <a:latin typeface="+mn-lt"/>
              </a:rPr>
              <a:t>How else can we </a:t>
            </a:r>
            <a:r>
              <a:rPr lang="en-AU" altLang="zh-TW" sz="2800" dirty="0" smtClean="0">
                <a:solidFill>
                  <a:srgbClr val="FF0000"/>
                </a:solidFill>
                <a:latin typeface="+mn-lt"/>
              </a:rPr>
              <a:t>do to get </a:t>
            </a:r>
            <a:r>
              <a:rPr lang="en-AU" altLang="zh-TW" sz="2800" dirty="0">
                <a:solidFill>
                  <a:srgbClr val="FF0000"/>
                </a:solidFill>
                <a:latin typeface="+mn-lt"/>
              </a:rPr>
              <a:t>performance</a:t>
            </a:r>
            <a:r>
              <a:rPr lang="en-AU" altLang="zh-TW" sz="2800" dirty="0" smtClean="0">
                <a:solidFill>
                  <a:srgbClr val="FF0000"/>
                </a:solidFill>
                <a:latin typeface="+mn-lt"/>
              </a:rPr>
              <a:t>?</a:t>
            </a:r>
            <a:endParaRPr lang="en-AU" altLang="zh-TW" sz="2800" dirty="0">
              <a:solidFill>
                <a:srgbClr val="FF0000"/>
              </a:solidFill>
              <a:latin typeface="+mn-lt"/>
            </a:endParaRPr>
          </a:p>
        </p:txBody>
      </p:sp>
    </p:spTree>
    <p:extLst>
      <p:ext uri="{BB962C8B-B14F-4D97-AF65-F5344CB8AC3E}">
        <p14:creationId xmlns:p14="http://schemas.microsoft.com/office/powerpoint/2010/main" val="286757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9">
                                            <p:txEl>
                                              <p:pRg st="6" end="6"/>
                                            </p:txEl>
                                          </p:spTgt>
                                        </p:tgtEl>
                                        <p:attrNameLst>
                                          <p:attrName>style.visibility</p:attrName>
                                        </p:attrNameLst>
                                      </p:cBhvr>
                                      <p:to>
                                        <p:strVal val="visible"/>
                                      </p:to>
                                    </p:set>
                                    <p:animEffect transition="in" filter="fade">
                                      <p:cBhvr>
                                        <p:cTn id="7" dur="500"/>
                                        <p:tgtEl>
                                          <p:spTgt spid="11269">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269">
                                            <p:txEl>
                                              <p:pRg st="7" end="7"/>
                                            </p:txEl>
                                          </p:spTgt>
                                        </p:tgtEl>
                                        <p:attrNameLst>
                                          <p:attrName>style.visibility</p:attrName>
                                        </p:attrNameLst>
                                      </p:cBhvr>
                                      <p:to>
                                        <p:strVal val="visible"/>
                                      </p:to>
                                    </p:set>
                                    <p:animEffect transition="in" filter="fade">
                                      <p:cBhvr>
                                        <p:cTn id="10" dur="500"/>
                                        <p:tgtEl>
                                          <p:spTgt spid="11269">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269">
                                            <p:txEl>
                                              <p:pRg st="8" end="8"/>
                                            </p:txEl>
                                          </p:spTgt>
                                        </p:tgtEl>
                                        <p:attrNameLst>
                                          <p:attrName>style.visibility</p:attrName>
                                        </p:attrNameLst>
                                      </p:cBhvr>
                                      <p:to>
                                        <p:strVal val="visible"/>
                                      </p:to>
                                    </p:set>
                                    <p:animEffect transition="in" filter="fade">
                                      <p:cBhvr>
                                        <p:cTn id="15" dur="500"/>
                                        <p:tgtEl>
                                          <p:spTgt spid="11269">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269">
                                            <p:txEl>
                                              <p:pRg st="9" end="9"/>
                                            </p:txEl>
                                          </p:spTgt>
                                        </p:tgtEl>
                                        <p:attrNameLst>
                                          <p:attrName>style.visibility</p:attrName>
                                        </p:attrNameLst>
                                      </p:cBhvr>
                                      <p:to>
                                        <p:strVal val="visible"/>
                                      </p:to>
                                    </p:set>
                                    <p:animEffect transition="in" filter="fade">
                                      <p:cBhvr>
                                        <p:cTn id="18" dur="500"/>
                                        <p:tgtEl>
                                          <p:spTgt spid="11269">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269">
                                            <p:txEl>
                                              <p:pRg st="10" end="10"/>
                                            </p:txEl>
                                          </p:spTgt>
                                        </p:tgtEl>
                                        <p:attrNameLst>
                                          <p:attrName>style.visibility</p:attrName>
                                        </p:attrNameLst>
                                      </p:cBhvr>
                                      <p:to>
                                        <p:strVal val="visible"/>
                                      </p:to>
                                    </p:set>
                                    <p:animEffect transition="in" filter="fade">
                                      <p:cBhvr>
                                        <p:cTn id="21" dur="500"/>
                                        <p:tgtEl>
                                          <p:spTgt spid="11269">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mtClean="0"/>
              <a:t>Outline</a:t>
            </a:r>
            <a:endParaRPr lang="en-US" altLang="zh-TW"/>
          </a:p>
        </p:txBody>
      </p:sp>
      <p:sp>
        <p:nvSpPr>
          <p:cNvPr id="10243" name="Rectangle 3"/>
          <p:cNvSpPr>
            <a:spLocks noGrp="1" noChangeArrowheads="1"/>
          </p:cNvSpPr>
          <p:nvPr>
            <p:ph type="body" idx="1"/>
          </p:nvPr>
        </p:nvSpPr>
        <p:spPr/>
        <p:txBody>
          <a:bodyPr/>
          <a:lstStyle/>
          <a:p>
            <a:r>
              <a:rPr lang="en-US" altLang="zh-TW" dirty="0" smtClean="0"/>
              <a:t>Computer: a historical perspective</a:t>
            </a:r>
          </a:p>
          <a:p>
            <a:r>
              <a:rPr lang="en-US" altLang="zh-TW" dirty="0" smtClean="0"/>
              <a:t>Great </a:t>
            </a:r>
            <a:r>
              <a:rPr lang="en-US" altLang="zh-TW" dirty="0"/>
              <a:t>ideas in computer architecture (Sec. 1.2)</a:t>
            </a:r>
          </a:p>
          <a:p>
            <a:r>
              <a:rPr lang="en-US" altLang="zh-TW" dirty="0"/>
              <a:t>Below your program (Sec. 1.3)</a:t>
            </a:r>
          </a:p>
          <a:p>
            <a:r>
              <a:rPr lang="en-US" altLang="zh-TW" dirty="0"/>
              <a:t>Under the covers (Sec. 1.4)</a:t>
            </a:r>
          </a:p>
          <a:p>
            <a:r>
              <a:rPr lang="en-US" altLang="zh-TW" dirty="0"/>
              <a:t>Technologies for building processors and memory (Sec. 1.5)</a:t>
            </a:r>
          </a:p>
          <a:p>
            <a:r>
              <a:rPr lang="en-US" altLang="zh-TW" dirty="0"/>
              <a:t>Performance </a:t>
            </a:r>
            <a:r>
              <a:rPr lang="en-US" altLang="zh-TW" dirty="0" smtClean="0"/>
              <a:t>(</a:t>
            </a:r>
            <a:r>
              <a:rPr lang="en-US" altLang="zh-TW" dirty="0"/>
              <a:t>Sec. </a:t>
            </a:r>
            <a:r>
              <a:rPr lang="en-US" altLang="zh-TW" dirty="0" smtClean="0"/>
              <a:t>1.6)</a:t>
            </a:r>
            <a:endParaRPr lang="en-US" altLang="zh-TW" dirty="0"/>
          </a:p>
          <a:p>
            <a:r>
              <a:rPr lang="en-US" altLang="zh-TW" dirty="0" smtClean="0"/>
              <a:t>The </a:t>
            </a:r>
            <a:r>
              <a:rPr lang="en-US" altLang="zh-TW" dirty="0"/>
              <a:t>power wall (Sec. 1.7)</a:t>
            </a:r>
          </a:p>
          <a:p>
            <a:r>
              <a:rPr lang="en-US" altLang="zh-TW" dirty="0" smtClean="0">
                <a:solidFill>
                  <a:srgbClr val="FF0000"/>
                </a:solidFill>
              </a:rPr>
              <a:t>From uniprocessors </a:t>
            </a:r>
            <a:r>
              <a:rPr lang="en-US" altLang="zh-TW" dirty="0">
                <a:solidFill>
                  <a:srgbClr val="FF0000"/>
                </a:solidFill>
              </a:rPr>
              <a:t>to </a:t>
            </a:r>
            <a:r>
              <a:rPr lang="en-US" altLang="zh-TW" dirty="0" smtClean="0">
                <a:solidFill>
                  <a:srgbClr val="FF0000"/>
                </a:solidFill>
              </a:rPr>
              <a:t>multiprocessors (Sec. 1.8)</a:t>
            </a:r>
            <a:endParaRPr lang="en-US" altLang="zh-TW" dirty="0">
              <a:solidFill>
                <a:srgbClr val="FF0000"/>
              </a:solidFill>
            </a:endParaRPr>
          </a:p>
          <a:p>
            <a:r>
              <a:rPr lang="en-US" altLang="zh-TW" dirty="0"/>
              <a:t>Benchmarking for performance and power (Sec. 1.9)</a:t>
            </a:r>
          </a:p>
          <a:p>
            <a:r>
              <a:rPr lang="en-US" altLang="zh-TW" dirty="0" smtClean="0"/>
              <a:t>Fallacies </a:t>
            </a:r>
            <a:r>
              <a:rPr lang="en-US" altLang="zh-TW" dirty="0"/>
              <a:t>and Pitfalls (Sec. 1.10</a:t>
            </a:r>
            <a:r>
              <a:rPr lang="en-US" altLang="zh-TW" dirty="0" smtClean="0"/>
              <a:t>)</a:t>
            </a:r>
            <a:endParaRPr lang="en-US" altLang="zh-TW" dirty="0"/>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26</a:t>
            </a:fld>
            <a:endParaRPr lang="zh-TW" altLang="zh-TW"/>
          </a:p>
        </p:txBody>
      </p:sp>
    </p:spTree>
    <p:extLst>
      <p:ext uri="{BB962C8B-B14F-4D97-AF65-F5344CB8AC3E}">
        <p14:creationId xmlns:p14="http://schemas.microsoft.com/office/powerpoint/2010/main" val="559129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smtClean="0"/>
              <a:t>Uniprocessor Performance</a:t>
            </a:r>
            <a:endParaRPr lang="en-US" altLang="en-US"/>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27</a:t>
            </a:fld>
            <a:endParaRPr lang="zh-TW" altLang="zh-TW"/>
          </a:p>
        </p:txBody>
      </p:sp>
      <p:pic>
        <p:nvPicPr>
          <p:cNvPr id="81923" name="Picture 7"/>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51520" y="1052736"/>
            <a:ext cx="8640960" cy="459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827584" y="5661248"/>
            <a:ext cx="7269106" cy="400110"/>
          </a:xfrm>
          <a:prstGeom prst="rect">
            <a:avLst/>
          </a:prstGeom>
          <a:solidFill>
            <a:srgbClr val="FFFF00"/>
          </a:solidFill>
          <a:ln>
            <a:solidFill>
              <a:srgbClr val="FF0000"/>
            </a:solidFill>
          </a:ln>
        </p:spPr>
        <p:txBody>
          <a:bodyPr wrap="none" rtlCol="0">
            <a:spAutoFit/>
          </a:bodyPr>
          <a:lstStyle/>
          <a:p>
            <a:r>
              <a:rPr lang="en-AU" altLang="en-US" sz="2000" dirty="0">
                <a:latin typeface="+mn-lt"/>
              </a:rPr>
              <a:t>Constrained by power, instruction-level parallelism, memory </a:t>
            </a:r>
            <a:r>
              <a:rPr lang="en-AU" altLang="en-US" sz="2000" dirty="0" smtClean="0">
                <a:latin typeface="+mn-lt"/>
              </a:rPr>
              <a:t>latency</a:t>
            </a:r>
            <a:endParaRPr lang="en-AU" altLang="en-US" sz="2000" dirty="0">
              <a:latin typeface="+mn-lt"/>
            </a:endParaRPr>
          </a:p>
        </p:txBody>
      </p:sp>
      <p:cxnSp>
        <p:nvCxnSpPr>
          <p:cNvPr id="5" name="直線單箭頭接點 4"/>
          <p:cNvCxnSpPr>
            <a:stCxn id="81923" idx="2"/>
          </p:cNvCxnSpPr>
          <p:nvPr/>
        </p:nvCxnSpPr>
        <p:spPr bwMode="auto">
          <a:xfrm flipV="1">
            <a:off x="4572000" y="2348880"/>
            <a:ext cx="1728192" cy="3300057"/>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文字方塊 7"/>
          <p:cNvSpPr txBox="1"/>
          <p:nvPr/>
        </p:nvSpPr>
        <p:spPr>
          <a:xfrm>
            <a:off x="1259632" y="1340768"/>
            <a:ext cx="1229824" cy="461665"/>
          </a:xfrm>
          <a:prstGeom prst="rect">
            <a:avLst/>
          </a:prstGeom>
          <a:noFill/>
        </p:spPr>
        <p:txBody>
          <a:bodyPr wrap="none" rtlCol="0">
            <a:spAutoFit/>
          </a:bodyPr>
          <a:lstStyle/>
          <a:p>
            <a:pPr marL="0"/>
            <a:r>
              <a:rPr lang="en-US" altLang="zh-TW" dirty="0" smtClean="0">
                <a:latin typeface="+mn-lt"/>
              </a:rPr>
              <a:t>Fig.</a:t>
            </a:r>
            <a:r>
              <a:rPr lang="zh-TW" altLang="en-US" dirty="0" smtClean="0">
                <a:latin typeface="+mn-lt"/>
              </a:rPr>
              <a:t> </a:t>
            </a:r>
            <a:r>
              <a:rPr lang="en-US" altLang="zh-TW" dirty="0" smtClean="0">
                <a:latin typeface="+mn-lt"/>
              </a:rPr>
              <a:t>1.17</a:t>
            </a:r>
            <a:endParaRPr lang="zh-TW" altLang="en-US" dirty="0">
              <a:latin typeface="+mn-lt"/>
            </a:endParaRPr>
          </a:p>
        </p:txBody>
      </p:sp>
      <p:sp>
        <p:nvSpPr>
          <p:cNvPr id="6" name="圓角矩形 5"/>
          <p:cNvSpPr/>
          <p:nvPr/>
        </p:nvSpPr>
        <p:spPr bwMode="auto">
          <a:xfrm>
            <a:off x="6516216" y="2348880"/>
            <a:ext cx="2376264" cy="576064"/>
          </a:xfrm>
          <a:prstGeom prst="roundRect">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FFC000"/>
                </a:solidFill>
                <a:effectLst/>
                <a:latin typeface="+mn-lt"/>
                <a:ea typeface="標楷體" panose="03000509000000000000" pitchFamily="65" charset="-120"/>
              </a:rPr>
              <a:t>Go for multicore</a:t>
            </a:r>
            <a:endParaRPr kumimoji="0" lang="zh-TW" altLang="en-US" sz="2400" b="1" i="0" u="none" strike="noStrike" cap="none" normalizeH="0" baseline="0" dirty="0" smtClean="0">
              <a:ln>
                <a:noFill/>
              </a:ln>
              <a:solidFill>
                <a:srgbClr val="FFC000"/>
              </a:solidFill>
              <a:effectLst/>
              <a:latin typeface="+mn-lt"/>
              <a:ea typeface="標楷體" panose="03000509000000000000" pitchFamily="65" charset="-120"/>
            </a:endParaRPr>
          </a:p>
        </p:txBody>
      </p:sp>
    </p:spTree>
    <p:extLst>
      <p:ext uri="{BB962C8B-B14F-4D97-AF65-F5344CB8AC3E}">
        <p14:creationId xmlns:p14="http://schemas.microsoft.com/office/powerpoint/2010/main" val="400764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AU" altLang="zh-TW" dirty="0" smtClean="0"/>
              <a:t>Move into Multiprocessors</a:t>
            </a:r>
          </a:p>
        </p:txBody>
      </p:sp>
      <p:sp>
        <p:nvSpPr>
          <p:cNvPr id="48132" name="Rectangle 3"/>
          <p:cNvSpPr>
            <a:spLocks noGrp="1" noChangeArrowheads="1"/>
          </p:cNvSpPr>
          <p:nvPr>
            <p:ph type="body" idx="1"/>
          </p:nvPr>
        </p:nvSpPr>
        <p:spPr/>
        <p:txBody>
          <a:bodyPr/>
          <a:lstStyle/>
          <a:p>
            <a:pPr eaLnBrk="1" hangingPunct="1"/>
            <a:r>
              <a:rPr lang="en-AU" altLang="zh-TW" dirty="0" smtClean="0"/>
              <a:t>Multicore microprocessors</a:t>
            </a:r>
          </a:p>
          <a:p>
            <a:pPr lvl="1" eaLnBrk="1" hangingPunct="1"/>
            <a:r>
              <a:rPr lang="en-AU" altLang="zh-TW" dirty="0" smtClean="0"/>
              <a:t>More than one processor (core) per chip</a:t>
            </a:r>
          </a:p>
          <a:p>
            <a:pPr lvl="1" eaLnBrk="1" hangingPunct="1"/>
            <a:r>
              <a:rPr lang="en-AU" altLang="zh-TW" dirty="0" smtClean="0"/>
              <a:t>A 2-core chip normally consumes less power than a 1-large-core chip of same size and performance</a:t>
            </a:r>
          </a:p>
          <a:p>
            <a:pPr eaLnBrk="1" hangingPunct="1"/>
            <a:r>
              <a:rPr lang="en-AU" altLang="zh-TW" dirty="0" smtClean="0"/>
              <a:t>No free lunch for software anymore</a:t>
            </a:r>
          </a:p>
          <a:p>
            <a:pPr lvl="1" eaLnBrk="1" hangingPunct="1"/>
            <a:r>
              <a:rPr lang="en-AU" altLang="zh-TW" dirty="0" smtClean="0"/>
              <a:t>In single-core era, IC technology scaling (e.g., clock rate) automatically improves program performance</a:t>
            </a:r>
          </a:p>
          <a:p>
            <a:pPr lvl="1" eaLnBrk="1" hangingPunct="1"/>
            <a:r>
              <a:rPr lang="en-AU" altLang="zh-TW" dirty="0" smtClean="0"/>
              <a:t>Architecture innovation on </a:t>
            </a:r>
            <a:r>
              <a:rPr lang="en-AU" altLang="zh-TW" i="1" dirty="0" smtClean="0"/>
              <a:t>instruction level parallelism </a:t>
            </a:r>
            <a:r>
              <a:rPr lang="en-AU" altLang="zh-TW" dirty="0" smtClean="0"/>
              <a:t>lets hardware exploit parallelism among instructions and execute multiple parallel instructions at once </a:t>
            </a:r>
          </a:p>
          <a:p>
            <a:pPr lvl="2" eaLnBrk="1" hangingPunct="1"/>
            <a:r>
              <a:rPr lang="en-US" altLang="zh-TW" dirty="0" smtClean="0"/>
              <a:t>Programmer </a:t>
            </a:r>
            <a:r>
              <a:rPr lang="en-US" altLang="zh-TW" dirty="0"/>
              <a:t>and compiler can </a:t>
            </a:r>
            <a:r>
              <a:rPr lang="en-US" altLang="zh-TW" dirty="0" smtClean="0"/>
              <a:t>view hardware </a:t>
            </a:r>
            <a:r>
              <a:rPr lang="en-US" altLang="zh-TW" dirty="0"/>
              <a:t>as </a:t>
            </a:r>
            <a:r>
              <a:rPr lang="en-US" altLang="zh-TW" dirty="0" smtClean="0"/>
              <a:t>executing instructions sequentially and no need to change programs</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28</a:t>
            </a:fld>
            <a:endParaRPr lang="zh-TW" altLang="zh-TW"/>
          </a:p>
        </p:txBody>
      </p:sp>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431" y="51320"/>
            <a:ext cx="719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115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3" end="3"/>
                                            </p:txEl>
                                          </p:spTgt>
                                        </p:tgtEl>
                                        <p:attrNameLst>
                                          <p:attrName>style.visibility</p:attrName>
                                        </p:attrNameLst>
                                      </p:cBhvr>
                                      <p:to>
                                        <p:strVal val="visible"/>
                                      </p:to>
                                    </p:set>
                                    <p:animEffect transition="in" filter="fade">
                                      <p:cBhvr>
                                        <p:cTn id="7" dur="500"/>
                                        <p:tgtEl>
                                          <p:spTgt spid="4813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4" end="4"/>
                                            </p:txEl>
                                          </p:spTgt>
                                        </p:tgtEl>
                                        <p:attrNameLst>
                                          <p:attrName>style.visibility</p:attrName>
                                        </p:attrNameLst>
                                      </p:cBhvr>
                                      <p:to>
                                        <p:strVal val="visible"/>
                                      </p:to>
                                    </p:set>
                                    <p:animEffect transition="in" filter="fade">
                                      <p:cBhvr>
                                        <p:cTn id="10" dur="500"/>
                                        <p:tgtEl>
                                          <p:spTgt spid="4813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5" end="5"/>
                                            </p:txEl>
                                          </p:spTgt>
                                        </p:tgtEl>
                                        <p:attrNameLst>
                                          <p:attrName>style.visibility</p:attrName>
                                        </p:attrNameLst>
                                      </p:cBhvr>
                                      <p:to>
                                        <p:strVal val="visible"/>
                                      </p:to>
                                    </p:set>
                                    <p:animEffect transition="in" filter="fade">
                                      <p:cBhvr>
                                        <p:cTn id="13" dur="500"/>
                                        <p:tgtEl>
                                          <p:spTgt spid="4813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6" end="6"/>
                                            </p:txEl>
                                          </p:spTgt>
                                        </p:tgtEl>
                                        <p:attrNameLst>
                                          <p:attrName>style.visibility</p:attrName>
                                        </p:attrNameLst>
                                      </p:cBhvr>
                                      <p:to>
                                        <p:strVal val="visible"/>
                                      </p:to>
                                    </p:set>
                                    <p:animEffect transition="in" filter="fade">
                                      <p:cBhvr>
                                        <p:cTn id="16" dur="500"/>
                                        <p:tgtEl>
                                          <p:spTgt spid="481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mtClean="0"/>
              <a:t>Outline</a:t>
            </a:r>
            <a:endParaRPr lang="en-US" altLang="zh-TW"/>
          </a:p>
        </p:txBody>
      </p:sp>
      <p:sp>
        <p:nvSpPr>
          <p:cNvPr id="10243" name="Rectangle 3"/>
          <p:cNvSpPr>
            <a:spLocks noGrp="1" noChangeArrowheads="1"/>
          </p:cNvSpPr>
          <p:nvPr>
            <p:ph type="body" idx="1"/>
          </p:nvPr>
        </p:nvSpPr>
        <p:spPr/>
        <p:txBody>
          <a:bodyPr/>
          <a:lstStyle/>
          <a:p>
            <a:r>
              <a:rPr lang="en-US" altLang="zh-TW" dirty="0" smtClean="0"/>
              <a:t>Computer: a historical perspective</a:t>
            </a:r>
          </a:p>
          <a:p>
            <a:r>
              <a:rPr lang="en-US" altLang="zh-TW" dirty="0" smtClean="0"/>
              <a:t>Great </a:t>
            </a:r>
            <a:r>
              <a:rPr lang="en-US" altLang="zh-TW" dirty="0"/>
              <a:t>ideas in computer architecture (Sec. 1.2)</a:t>
            </a:r>
          </a:p>
          <a:p>
            <a:r>
              <a:rPr lang="en-US" altLang="zh-TW" dirty="0"/>
              <a:t>Below your program (Sec. 1.3)</a:t>
            </a:r>
          </a:p>
          <a:p>
            <a:r>
              <a:rPr lang="en-US" altLang="zh-TW" dirty="0"/>
              <a:t>Under the covers (Sec. 1.4)</a:t>
            </a:r>
          </a:p>
          <a:p>
            <a:r>
              <a:rPr lang="en-US" altLang="zh-TW" dirty="0"/>
              <a:t>Technologies for building processors and memory (Sec. 1.5)</a:t>
            </a:r>
          </a:p>
          <a:p>
            <a:r>
              <a:rPr lang="en-US" altLang="zh-TW" dirty="0" smtClean="0">
                <a:solidFill>
                  <a:srgbClr val="FF0000"/>
                </a:solidFill>
              </a:rPr>
              <a:t>Performance (</a:t>
            </a:r>
            <a:r>
              <a:rPr lang="en-US" altLang="zh-TW" dirty="0">
                <a:solidFill>
                  <a:srgbClr val="FF0000"/>
                </a:solidFill>
              </a:rPr>
              <a:t>Sec. </a:t>
            </a:r>
            <a:r>
              <a:rPr lang="en-US" altLang="zh-TW" dirty="0" smtClean="0">
                <a:solidFill>
                  <a:srgbClr val="FF0000"/>
                </a:solidFill>
              </a:rPr>
              <a:t>1.6)</a:t>
            </a:r>
            <a:endParaRPr lang="en-US" altLang="zh-TW" dirty="0">
              <a:solidFill>
                <a:srgbClr val="FF0000"/>
              </a:solidFill>
            </a:endParaRPr>
          </a:p>
          <a:p>
            <a:r>
              <a:rPr lang="en-US" altLang="zh-TW" dirty="0" smtClean="0"/>
              <a:t>The power wall (Sec. 1.7)</a:t>
            </a:r>
            <a:endParaRPr lang="en-US" altLang="zh-TW" dirty="0"/>
          </a:p>
          <a:p>
            <a:r>
              <a:rPr lang="en-US" altLang="zh-TW" dirty="0" smtClean="0"/>
              <a:t>From uniprocessors </a:t>
            </a:r>
            <a:r>
              <a:rPr lang="en-US" altLang="zh-TW" dirty="0"/>
              <a:t>to </a:t>
            </a:r>
            <a:r>
              <a:rPr lang="en-US" altLang="zh-TW" dirty="0" smtClean="0"/>
              <a:t>multiprocessors (Sec. 1.8)</a:t>
            </a:r>
            <a:endParaRPr lang="en-US" altLang="zh-TW" dirty="0"/>
          </a:p>
          <a:p>
            <a:r>
              <a:rPr lang="en-US" altLang="zh-TW" dirty="0"/>
              <a:t>Benchmarking for performance and power (Sec. 1.9)</a:t>
            </a:r>
          </a:p>
          <a:p>
            <a:r>
              <a:rPr lang="en-US" altLang="zh-TW" dirty="0" smtClean="0"/>
              <a:t>Fallacies </a:t>
            </a:r>
            <a:r>
              <a:rPr lang="en-US" altLang="zh-TW" dirty="0"/>
              <a:t>and Pitfalls (Sec. 1.10)</a:t>
            </a:r>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2</a:t>
            </a:fld>
            <a:endParaRPr lang="zh-TW" altLang="zh-TW"/>
          </a:p>
        </p:txBody>
      </p:sp>
    </p:spTree>
    <p:extLst>
      <p:ext uri="{BB962C8B-B14F-4D97-AF65-F5344CB8AC3E}">
        <p14:creationId xmlns:p14="http://schemas.microsoft.com/office/powerpoint/2010/main" val="39634777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AU" altLang="zh-TW" dirty="0" smtClean="0"/>
              <a:t>Problems with Multiprocessors</a:t>
            </a:r>
          </a:p>
        </p:txBody>
      </p:sp>
      <p:sp>
        <p:nvSpPr>
          <p:cNvPr id="48132" name="Rectangle 3"/>
          <p:cNvSpPr>
            <a:spLocks noGrp="1" noChangeArrowheads="1"/>
          </p:cNvSpPr>
          <p:nvPr>
            <p:ph type="body" idx="1"/>
          </p:nvPr>
        </p:nvSpPr>
        <p:spPr/>
        <p:txBody>
          <a:bodyPr/>
          <a:lstStyle/>
          <a:p>
            <a:r>
              <a:rPr lang="en-US" altLang="zh-TW" dirty="0" smtClean="0"/>
              <a:t>Require programmers and compilers to </a:t>
            </a:r>
            <a:r>
              <a:rPr lang="en-US" altLang="zh-TW" dirty="0"/>
              <a:t>be aware of the parallel hardware and to </a:t>
            </a:r>
            <a:r>
              <a:rPr lang="en-US" altLang="zh-TW" dirty="0" smtClean="0"/>
              <a:t>explicitly rewrite </a:t>
            </a:r>
            <a:r>
              <a:rPr lang="en-US" altLang="zh-TW" dirty="0"/>
              <a:t>their programs to be parallel</a:t>
            </a:r>
            <a:endParaRPr lang="en-AU" altLang="zh-TW" dirty="0" smtClean="0"/>
          </a:p>
          <a:p>
            <a:pPr eaLnBrk="1" hangingPunct="1"/>
            <a:r>
              <a:rPr lang="en-AU" altLang="zh-TW" dirty="0" smtClean="0"/>
              <a:t>Hard to do:</a:t>
            </a:r>
          </a:p>
          <a:p>
            <a:pPr lvl="1" eaLnBrk="1" hangingPunct="1"/>
            <a:r>
              <a:rPr lang="en-AU" altLang="zh-TW" dirty="0" smtClean="0"/>
              <a:t>Need to program for performance, not just correctness</a:t>
            </a:r>
          </a:p>
          <a:p>
            <a:pPr lvl="1" eaLnBrk="1" hangingPunct="1"/>
            <a:r>
              <a:rPr lang="en-AU" altLang="zh-TW" dirty="0" smtClean="0"/>
              <a:t>Load balancing parallel tasks</a:t>
            </a:r>
          </a:p>
          <a:p>
            <a:pPr lvl="1" eaLnBrk="1" hangingPunct="1"/>
            <a:r>
              <a:rPr lang="en-AU" altLang="zh-TW" dirty="0" smtClean="0"/>
              <a:t>Optimizing communication and synchronization among parallel tasks</a:t>
            </a:r>
          </a:p>
          <a:p>
            <a:pPr eaLnBrk="1" hangingPunct="1"/>
            <a:r>
              <a:rPr lang="en-AU" altLang="zh-TW" dirty="0" smtClean="0"/>
              <a:t>To be elaborated in later chapters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29</a:t>
            </a:fld>
            <a:endParaRPr lang="zh-TW" altLang="zh-TW"/>
          </a:p>
        </p:txBody>
      </p:sp>
    </p:spTree>
    <p:extLst>
      <p:ext uri="{BB962C8B-B14F-4D97-AF65-F5344CB8AC3E}">
        <p14:creationId xmlns:p14="http://schemas.microsoft.com/office/powerpoint/2010/main" val="3285513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mtClean="0"/>
              <a:t>Outline</a:t>
            </a:r>
            <a:endParaRPr lang="en-US" altLang="zh-TW"/>
          </a:p>
        </p:txBody>
      </p:sp>
      <p:sp>
        <p:nvSpPr>
          <p:cNvPr id="10243" name="Rectangle 3"/>
          <p:cNvSpPr>
            <a:spLocks noGrp="1" noChangeArrowheads="1"/>
          </p:cNvSpPr>
          <p:nvPr>
            <p:ph type="body" idx="1"/>
          </p:nvPr>
        </p:nvSpPr>
        <p:spPr/>
        <p:txBody>
          <a:bodyPr/>
          <a:lstStyle/>
          <a:p>
            <a:r>
              <a:rPr lang="en-US" altLang="zh-TW" dirty="0" smtClean="0"/>
              <a:t>Computer: a historical perspective</a:t>
            </a:r>
          </a:p>
          <a:p>
            <a:r>
              <a:rPr lang="en-US" altLang="zh-TW" dirty="0" smtClean="0"/>
              <a:t>Great </a:t>
            </a:r>
            <a:r>
              <a:rPr lang="en-US" altLang="zh-TW" dirty="0"/>
              <a:t>ideas in computer architecture (Sec. 1.2)</a:t>
            </a:r>
          </a:p>
          <a:p>
            <a:r>
              <a:rPr lang="en-US" altLang="zh-TW" dirty="0"/>
              <a:t>Below your program (Sec. 1.3)</a:t>
            </a:r>
          </a:p>
          <a:p>
            <a:r>
              <a:rPr lang="en-US" altLang="zh-TW" dirty="0"/>
              <a:t>Under the covers (Sec. 1.4)</a:t>
            </a:r>
          </a:p>
          <a:p>
            <a:r>
              <a:rPr lang="en-US" altLang="zh-TW" dirty="0"/>
              <a:t>Technologies for building processors and memory (Sec. 1.5)</a:t>
            </a:r>
          </a:p>
          <a:p>
            <a:r>
              <a:rPr lang="en-US" altLang="zh-TW" dirty="0" smtClean="0"/>
              <a:t>Performance (Sec. 1.6)</a:t>
            </a:r>
          </a:p>
          <a:p>
            <a:r>
              <a:rPr lang="en-US" altLang="zh-TW" dirty="0"/>
              <a:t>The power wall (Sec. 1.7)</a:t>
            </a:r>
          </a:p>
          <a:p>
            <a:r>
              <a:rPr lang="en-US" altLang="zh-TW" dirty="0"/>
              <a:t>From uniprocessors to multiprocessors (Sec. 1.8</a:t>
            </a:r>
            <a:r>
              <a:rPr lang="en-US" altLang="zh-TW" dirty="0" smtClean="0"/>
              <a:t>)</a:t>
            </a:r>
          </a:p>
          <a:p>
            <a:r>
              <a:rPr lang="en-US" altLang="zh-TW" dirty="0">
                <a:solidFill>
                  <a:srgbClr val="FF0000"/>
                </a:solidFill>
              </a:rPr>
              <a:t>Benchmarking for performance and power (Sec. 1.9)</a:t>
            </a:r>
          </a:p>
          <a:p>
            <a:r>
              <a:rPr lang="en-US" altLang="zh-TW" dirty="0"/>
              <a:t>Fallacies and Pitfalls (Sec. 1.10)</a:t>
            </a:r>
          </a:p>
          <a:p>
            <a:endParaRPr lang="en-US" altLang="zh-TW" dirty="0" smtClean="0"/>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30</a:t>
            </a:fld>
            <a:endParaRPr lang="zh-TW" altLang="zh-TW"/>
          </a:p>
        </p:txBody>
      </p:sp>
    </p:spTree>
    <p:extLst>
      <p:ext uri="{BB962C8B-B14F-4D97-AF65-F5344CB8AC3E}">
        <p14:creationId xmlns:p14="http://schemas.microsoft.com/office/powerpoint/2010/main" val="2864914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x-none" smtClean="0"/>
              <a:t>Comparing Performance</a:t>
            </a:r>
            <a:endParaRPr lang="en-AU" altLang="x-none" dirty="0"/>
          </a:p>
        </p:txBody>
      </p:sp>
      <p:sp>
        <p:nvSpPr>
          <p:cNvPr id="28675" name="Rectangle 3"/>
          <p:cNvSpPr>
            <a:spLocks noGrp="1" noChangeArrowheads="1"/>
          </p:cNvSpPr>
          <p:nvPr>
            <p:ph type="body" idx="1"/>
          </p:nvPr>
        </p:nvSpPr>
        <p:spPr/>
        <p:txBody>
          <a:bodyPr/>
          <a:lstStyle/>
          <a:p>
            <a:r>
              <a:rPr lang="en-US" altLang="x-none" dirty="0" smtClean="0"/>
              <a:t>Recall that “X is </a:t>
            </a:r>
            <a:r>
              <a:rPr lang="en-US" altLang="x-none" i="1" dirty="0" smtClean="0"/>
              <a:t>n</a:t>
            </a:r>
            <a:r>
              <a:rPr lang="en-US" altLang="x-none" dirty="0" smtClean="0"/>
              <a:t> time faster than Y” means</a:t>
            </a:r>
          </a:p>
          <a:p>
            <a:endParaRPr lang="en-US" altLang="x-none" dirty="0" smtClean="0"/>
          </a:p>
          <a:p>
            <a:endParaRPr lang="en-US" altLang="x-none" dirty="0" smtClean="0"/>
          </a:p>
          <a:p>
            <a:pPr lvl="1"/>
            <a:r>
              <a:rPr lang="en-US" altLang="x-none" dirty="0" smtClean="0"/>
              <a:t>It </a:t>
            </a:r>
            <a:r>
              <a:rPr lang="en-US" altLang="x-none" dirty="0" smtClean="0"/>
              <a:t>is easy to compare </a:t>
            </a:r>
            <a:r>
              <a:rPr lang="en-US" altLang="x-none" dirty="0" smtClean="0"/>
              <a:t>two computers using</a:t>
            </a:r>
            <a:r>
              <a:rPr lang="en-US" altLang="x-none" dirty="0" smtClean="0"/>
              <a:t> </a:t>
            </a:r>
            <a:r>
              <a:rPr lang="en-US" altLang="x-none" dirty="0" smtClean="0"/>
              <a:t>one program, but what about multiple programs?</a:t>
            </a:r>
          </a:p>
          <a:p>
            <a:r>
              <a:rPr lang="en-US" altLang="x-none" dirty="0" smtClean="0"/>
              <a:t>Why </a:t>
            </a:r>
            <a:r>
              <a:rPr lang="en-US" altLang="x-none" dirty="0" smtClean="0"/>
              <a:t>compare performance </a:t>
            </a:r>
            <a:r>
              <a:rPr lang="en-US" altLang="x-none" dirty="0" smtClean="0"/>
              <a:t>using</a:t>
            </a:r>
            <a:r>
              <a:rPr lang="en-US" altLang="x-none" dirty="0" smtClean="0"/>
              <a:t> </a:t>
            </a:r>
            <a:r>
              <a:rPr lang="en-US" altLang="x-none" dirty="0" smtClean="0"/>
              <a:t>multiple programs?</a:t>
            </a:r>
            <a:br>
              <a:rPr lang="en-US" altLang="x-none" dirty="0" smtClean="0"/>
            </a:br>
            <a:r>
              <a:rPr lang="en-US" altLang="x-none" dirty="0" smtClean="0">
                <a:sym typeface="Wingdings" panose="05000000000000000000" pitchFamily="2" charset="2"/>
              </a:rPr>
              <a:t> </a:t>
            </a:r>
            <a:r>
              <a:rPr lang="en-US" altLang="x-none" i="1" dirty="0" smtClean="0">
                <a:solidFill>
                  <a:srgbClr val="FF0000"/>
                </a:solidFill>
                <a:sym typeface="Wingdings" panose="05000000000000000000" pitchFamily="2" charset="2"/>
              </a:rPr>
              <a:t>benchmarking</a:t>
            </a:r>
            <a:endParaRPr lang="en-AU" altLang="x-none" i="1" dirty="0" smtClean="0">
              <a:solidFill>
                <a:srgbClr val="FF0000"/>
              </a:solidFill>
            </a:endParaRPr>
          </a:p>
          <a:p>
            <a:pPr lvl="1"/>
            <a:r>
              <a:rPr lang="en-US" altLang="zh-TW" dirty="0" smtClean="0"/>
              <a:t>A standard set of programs specifically chosen to measure and compare computer performance</a:t>
            </a:r>
          </a:p>
          <a:p>
            <a:pPr lvl="2"/>
            <a:r>
              <a:rPr lang="en-US" altLang="zh-TW" dirty="0" smtClean="0"/>
              <a:t>Represent a workload that will predict the performance of the actual workload</a:t>
            </a:r>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31</a:t>
            </a:fld>
            <a:endParaRPr lang="zh-TW" altLang="zh-TW"/>
          </a:p>
        </p:txBody>
      </p:sp>
      <mc:AlternateContent xmlns:mc="http://schemas.openxmlformats.org/markup-compatibility/2006" xmlns:a14="http://schemas.microsoft.com/office/drawing/2010/main">
        <mc:Choice Requires="a14">
          <p:sp>
            <p:nvSpPr>
              <p:cNvPr id="11" name="文字方塊 10"/>
              <p:cNvSpPr txBox="1"/>
              <p:nvPr/>
            </p:nvSpPr>
            <p:spPr>
              <a:xfrm>
                <a:off x="1403648" y="1628800"/>
                <a:ext cx="5035801" cy="762581"/>
              </a:xfrm>
              <a:prstGeom prst="rect">
                <a:avLst/>
              </a:prstGeom>
              <a:solidFill>
                <a:srgbClr val="99CCFF"/>
              </a:solidFill>
            </p:spPr>
            <p:txBody>
              <a:bodyPr wrap="none" lIns="0" tIns="0" rIns="0" bIns="0" rtlCol="0">
                <a:spAutoFit/>
              </a:bodyPr>
              <a:lstStyle/>
              <a:p>
                <a:pPr marL="0"/>
                <a14:m>
                  <m:oMathPara xmlns:m="http://schemas.openxmlformats.org/officeDocument/2006/math">
                    <m:oMathParaPr>
                      <m:jc m:val="centerGroup"/>
                    </m:oMathParaPr>
                    <m:oMath xmlns:m="http://schemas.openxmlformats.org/officeDocument/2006/math">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m:rPr>
                                  <m:sty m:val="p"/>
                                </m:rPr>
                                <a:rPr lang="en-US" altLang="zh-TW" b="0" i="0" smtClean="0">
                                  <a:latin typeface="Cambria Math" panose="02040503050406030204" pitchFamily="18" charset="0"/>
                                </a:rPr>
                                <m:t>Performance</m:t>
                              </m:r>
                            </m:e>
                            <m:sub>
                              <m:r>
                                <m:rPr>
                                  <m:sty m:val="p"/>
                                </m:rPr>
                                <a:rPr lang="en-US" altLang="zh-TW" b="0" i="0" smtClean="0">
                                  <a:latin typeface="Cambria Math" panose="02040503050406030204" pitchFamily="18" charset="0"/>
                                </a:rPr>
                                <m:t>X</m:t>
                              </m:r>
                            </m:sub>
                          </m:sSub>
                        </m:num>
                        <m:den>
                          <m:sSub>
                            <m:sSubPr>
                              <m:ctrlPr>
                                <a:rPr lang="en-US" altLang="zh-TW" i="1" smtClean="0">
                                  <a:latin typeface="Cambria Math" panose="02040503050406030204" pitchFamily="18" charset="0"/>
                                </a:rPr>
                              </m:ctrlPr>
                            </m:sSubPr>
                            <m:e>
                              <m:r>
                                <m:rPr>
                                  <m:sty m:val="p"/>
                                </m:rPr>
                                <a:rPr lang="en-US" altLang="zh-TW" b="0" i="0" smtClean="0">
                                  <a:latin typeface="Cambria Math" panose="02040503050406030204" pitchFamily="18" charset="0"/>
                                </a:rPr>
                                <m:t>Performance</m:t>
                              </m:r>
                            </m:e>
                            <m:sub>
                              <m:r>
                                <m:rPr>
                                  <m:sty m:val="p"/>
                                </m:rPr>
                                <a:rPr lang="en-US" altLang="zh-TW" b="0" i="0" smtClean="0">
                                  <a:latin typeface="Cambria Math" panose="02040503050406030204" pitchFamily="18" charset="0"/>
                                </a:rPr>
                                <m:t>Y</m:t>
                              </m:r>
                            </m:sub>
                          </m:sSub>
                        </m:den>
                      </m:f>
                      <m:r>
                        <a:rPr lang="en-US" altLang="zh-TW" i="1" smtClean="0">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sSub>
                            <m:sSubPr>
                              <m:ctrlPr>
                                <a:rPr lang="en-US" altLang="zh-TW" i="1" smtClean="0">
                                  <a:latin typeface="Cambria Math" panose="02040503050406030204" pitchFamily="18" charset="0"/>
                                  <a:ea typeface="Cambria Math" panose="02040503050406030204" pitchFamily="18" charset="0"/>
                                </a:rPr>
                              </m:ctrlPr>
                            </m:sSubPr>
                            <m:e>
                              <m:r>
                                <m:rPr>
                                  <m:sty m:val="p"/>
                                </m:rPr>
                                <a:rPr lang="en-US" altLang="zh-TW" b="0" i="0" smtClean="0">
                                  <a:latin typeface="Cambria Math" panose="02040503050406030204" pitchFamily="18" charset="0"/>
                                  <a:ea typeface="Cambria Math" panose="02040503050406030204" pitchFamily="18" charset="0"/>
                                </a:rPr>
                                <m:t>Execution</m:t>
                              </m:r>
                              <m:r>
                                <a:rPr lang="en-US" altLang="zh-TW" b="0" i="0" smtClean="0">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time</m:t>
                              </m:r>
                            </m:e>
                            <m:sub>
                              <m:r>
                                <m:rPr>
                                  <m:sty m:val="p"/>
                                </m:rPr>
                                <a:rPr lang="en-US" altLang="zh-TW" b="0" i="0" smtClean="0">
                                  <a:latin typeface="Cambria Math" panose="02040503050406030204" pitchFamily="18" charset="0"/>
                                  <a:ea typeface="Cambria Math" panose="02040503050406030204" pitchFamily="18" charset="0"/>
                                </a:rPr>
                                <m:t>Y</m:t>
                              </m:r>
                            </m:sub>
                          </m:sSub>
                        </m:num>
                        <m:den>
                          <m:sSub>
                            <m:sSubPr>
                              <m:ctrlPr>
                                <a:rPr lang="en-US" altLang="zh-TW" i="1" smtClean="0">
                                  <a:latin typeface="Cambria Math" panose="02040503050406030204" pitchFamily="18" charset="0"/>
                                  <a:ea typeface="Cambria Math" panose="02040503050406030204" pitchFamily="18" charset="0"/>
                                </a:rPr>
                              </m:ctrlPr>
                            </m:sSubPr>
                            <m:e>
                              <m:r>
                                <m:rPr>
                                  <m:sty m:val="p"/>
                                </m:rPr>
                                <a:rPr lang="en-US" altLang="zh-TW" b="0" i="0" smtClean="0">
                                  <a:latin typeface="Cambria Math" panose="02040503050406030204" pitchFamily="18" charset="0"/>
                                  <a:ea typeface="Cambria Math" panose="02040503050406030204" pitchFamily="18" charset="0"/>
                                </a:rPr>
                                <m:t>Execution</m:t>
                              </m:r>
                              <m:r>
                                <a:rPr lang="en-US" altLang="zh-TW" b="0" i="0" smtClean="0">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time</m:t>
                              </m:r>
                            </m:e>
                            <m:sub>
                              <m:r>
                                <m:rPr>
                                  <m:sty m:val="p"/>
                                </m:rPr>
                                <a:rPr lang="en-US" altLang="zh-TW" b="0" i="0" smtClean="0">
                                  <a:latin typeface="Cambria Math" panose="02040503050406030204" pitchFamily="18" charset="0"/>
                                  <a:ea typeface="Cambria Math" panose="02040503050406030204" pitchFamily="18" charset="0"/>
                                </a:rPr>
                                <m:t>X</m:t>
                              </m:r>
                            </m:sub>
                          </m:sSub>
                        </m:den>
                      </m:f>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oMath>
                  </m:oMathPara>
                </a14:m>
                <a:endParaRPr lang="zh-TW" altLang="en-US" dirty="0">
                  <a:latin typeface="+mn-lt"/>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1403648" y="1628800"/>
                <a:ext cx="5035801" cy="762581"/>
              </a:xfrm>
              <a:prstGeom prst="rect">
                <a:avLst/>
              </a:prstGeom>
              <a:blipFill rotWithShape="0">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09421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How to Summarize Performance Data?</a:t>
            </a:r>
            <a:endParaRPr kumimoji="1" lang="zh-TW" altLang="en-US" dirty="0"/>
          </a:p>
        </p:txBody>
      </p:sp>
      <p:sp>
        <p:nvSpPr>
          <p:cNvPr id="3" name="內容版面配置區 2"/>
          <p:cNvSpPr>
            <a:spLocks noGrp="1"/>
          </p:cNvSpPr>
          <p:nvPr>
            <p:ph idx="1"/>
          </p:nvPr>
        </p:nvSpPr>
        <p:spPr/>
        <p:txBody>
          <a:bodyPr/>
          <a:lstStyle/>
          <a:p>
            <a:r>
              <a:rPr kumimoji="1" lang="en-US" altLang="zh-TW" dirty="0" smtClean="0"/>
              <a:t>Two machines with two programs</a:t>
            </a:r>
          </a:p>
          <a:p>
            <a:endParaRPr kumimoji="1" lang="en-US" altLang="zh-TW" dirty="0" smtClean="0"/>
          </a:p>
          <a:p>
            <a:endParaRPr kumimoji="1" lang="en-US" altLang="zh-TW" dirty="0" smtClean="0"/>
          </a:p>
          <a:p>
            <a:endParaRPr kumimoji="1" lang="en-US" altLang="zh-TW" dirty="0" smtClean="0"/>
          </a:p>
          <a:p>
            <a:r>
              <a:rPr lang="en-US" altLang="zh-TW" dirty="0" smtClean="0"/>
              <a:t>Average execution time</a:t>
            </a:r>
            <a:r>
              <a:rPr kumimoji="1" lang="en-US" altLang="zh-TW" dirty="0" smtClean="0"/>
              <a:t> ratio relative to machine </a:t>
            </a:r>
            <a:r>
              <a:rPr kumimoji="1" lang="en-US" altLang="zh-TW" dirty="0" smtClean="0"/>
              <a:t>A</a:t>
            </a:r>
          </a:p>
          <a:p>
            <a:pPr marL="457200" lvl="1" indent="0">
              <a:buNone/>
            </a:pPr>
            <a:r>
              <a:rPr kumimoji="1" lang="en-US" altLang="zh-TW" dirty="0" smtClean="0"/>
              <a:t>(program 1 + program 2)/2 = (4/2 + 8/12)/2 = </a:t>
            </a:r>
            <a:r>
              <a:rPr kumimoji="1" lang="en-US" altLang="zh-TW" dirty="0" smtClean="0">
                <a:solidFill>
                  <a:srgbClr val="FF0000"/>
                </a:solidFill>
              </a:rPr>
              <a:t>4/3</a:t>
            </a:r>
          </a:p>
          <a:p>
            <a:pPr lvl="1"/>
            <a:r>
              <a:rPr kumimoji="1" lang="en-US" altLang="zh-TW" dirty="0" smtClean="0"/>
              <a:t>B is 1.33 times slower than A</a:t>
            </a:r>
          </a:p>
          <a:p>
            <a:r>
              <a:rPr kumimoji="1" lang="en-US" altLang="zh-TW" dirty="0" smtClean="0"/>
              <a:t>Average execution time ratio relative to machine </a:t>
            </a:r>
            <a:r>
              <a:rPr kumimoji="1" lang="en-US" altLang="zh-TW" dirty="0" smtClean="0"/>
              <a:t>B</a:t>
            </a:r>
          </a:p>
          <a:p>
            <a:pPr marL="457200" lvl="1" indent="0">
              <a:buNone/>
            </a:pPr>
            <a:r>
              <a:rPr kumimoji="1" lang="en-US" altLang="zh-TW" dirty="0" smtClean="0"/>
              <a:t>(program 1 + program 2)/2 = (2/4 + 12/8)/2= </a:t>
            </a:r>
            <a:r>
              <a:rPr kumimoji="1" lang="en-US" altLang="zh-TW" dirty="0" smtClean="0">
                <a:solidFill>
                  <a:srgbClr val="FF0000"/>
                </a:solidFill>
              </a:rPr>
              <a:t>1</a:t>
            </a:r>
          </a:p>
          <a:p>
            <a:pPr lvl="1"/>
            <a:r>
              <a:rPr lang="en-US" altLang="zh-TW" dirty="0" smtClean="0"/>
              <a:t>A is same as B</a:t>
            </a:r>
            <a:endParaRPr lang="en-US" altLang="zh-TW" dirty="0" smtClean="0"/>
          </a:p>
          <a:p>
            <a:r>
              <a:rPr lang="en-US" altLang="zh-TW" dirty="0" smtClean="0"/>
              <a:t>Different </a:t>
            </a:r>
            <a:r>
              <a:rPr lang="en-US" altLang="zh-TW" dirty="0" smtClean="0"/>
              <a:t>conclusions </a:t>
            </a:r>
            <a:r>
              <a:rPr lang="en-US" altLang="zh-TW" dirty="0" smtClean="0"/>
              <a:t>if </a:t>
            </a:r>
            <a:r>
              <a:rPr lang="en-US" altLang="zh-TW" dirty="0" smtClean="0"/>
              <a:t>different references are used</a:t>
            </a:r>
            <a:endParaRPr lang="en-US" altLang="zh-TW" dirty="0"/>
          </a:p>
        </p:txBody>
      </p:sp>
      <p:graphicFrame>
        <p:nvGraphicFramePr>
          <p:cNvPr id="5" name="表格 4"/>
          <p:cNvGraphicFramePr>
            <a:graphicFrameLocks noGrp="1"/>
          </p:cNvGraphicFramePr>
          <p:nvPr>
            <p:extLst>
              <p:ext uri="{D42A27DB-BD31-4B8C-83A1-F6EECF244321}">
                <p14:modId xmlns:p14="http://schemas.microsoft.com/office/powerpoint/2010/main" val="3114773936"/>
              </p:ext>
            </p:extLst>
          </p:nvPr>
        </p:nvGraphicFramePr>
        <p:xfrm>
          <a:off x="1475656" y="1556792"/>
          <a:ext cx="6096000" cy="1371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zh-TW" altLang="en-US" sz="2400" dirty="0">
                        <a:latin typeface="+mn-lt"/>
                      </a:endParaRPr>
                    </a:p>
                  </a:txBody>
                  <a:tcPr/>
                </a:tc>
                <a:tc>
                  <a:txBody>
                    <a:bodyPr/>
                    <a:lstStyle/>
                    <a:p>
                      <a:r>
                        <a:rPr lang="en-US" altLang="zh-TW" sz="2400" dirty="0" smtClean="0">
                          <a:latin typeface="+mn-lt"/>
                        </a:rPr>
                        <a:t>Machine A</a:t>
                      </a:r>
                      <a:endParaRPr lang="zh-TW" altLang="en-US" sz="2400" dirty="0">
                        <a:latin typeface="+mn-lt"/>
                      </a:endParaRPr>
                    </a:p>
                  </a:txBody>
                  <a:tcPr/>
                </a:tc>
                <a:tc>
                  <a:txBody>
                    <a:bodyPr/>
                    <a:lstStyle/>
                    <a:p>
                      <a:r>
                        <a:rPr lang="en-US" altLang="zh-TW" sz="2400" dirty="0" smtClean="0">
                          <a:latin typeface="+mn-lt"/>
                        </a:rPr>
                        <a:t>Machine</a:t>
                      </a:r>
                      <a:r>
                        <a:rPr lang="en-US" altLang="zh-TW" sz="2400" baseline="0" dirty="0" smtClean="0">
                          <a:latin typeface="+mn-lt"/>
                        </a:rPr>
                        <a:t> B</a:t>
                      </a:r>
                      <a:endParaRPr lang="zh-TW" altLang="en-US" sz="2400" dirty="0">
                        <a:latin typeface="+mn-lt"/>
                      </a:endParaRPr>
                    </a:p>
                  </a:txBody>
                  <a:tcPr/>
                </a:tc>
                <a:extLst>
                  <a:ext uri="{0D108BD9-81ED-4DB2-BD59-A6C34878D82A}">
                    <a16:rowId xmlns:a16="http://schemas.microsoft.com/office/drawing/2014/main" val="10000"/>
                  </a:ext>
                </a:extLst>
              </a:tr>
              <a:tr h="370840">
                <a:tc>
                  <a:txBody>
                    <a:bodyPr/>
                    <a:lstStyle/>
                    <a:p>
                      <a:r>
                        <a:rPr lang="en-US" altLang="zh-TW" sz="2400" dirty="0" smtClean="0">
                          <a:latin typeface="+mn-lt"/>
                        </a:rPr>
                        <a:t>Program 1</a:t>
                      </a:r>
                      <a:endParaRPr lang="zh-TW" altLang="en-US" sz="2400" dirty="0">
                        <a:latin typeface="+mn-lt"/>
                      </a:endParaRPr>
                    </a:p>
                  </a:txBody>
                  <a:tcPr/>
                </a:tc>
                <a:tc>
                  <a:txBody>
                    <a:bodyPr/>
                    <a:lstStyle/>
                    <a:p>
                      <a:pPr algn="r"/>
                      <a:r>
                        <a:rPr lang="en-US" altLang="zh-TW" sz="2400" dirty="0" smtClean="0">
                          <a:latin typeface="+mn-lt"/>
                        </a:rPr>
                        <a:t>2 s</a:t>
                      </a:r>
                      <a:endParaRPr lang="zh-TW" altLang="en-US" sz="2400" dirty="0">
                        <a:latin typeface="+mn-lt"/>
                      </a:endParaRPr>
                    </a:p>
                  </a:txBody>
                  <a:tcPr/>
                </a:tc>
                <a:tc>
                  <a:txBody>
                    <a:bodyPr/>
                    <a:lstStyle/>
                    <a:p>
                      <a:pPr algn="r"/>
                      <a:r>
                        <a:rPr lang="en-US" altLang="zh-TW" sz="2400" dirty="0" smtClean="0">
                          <a:latin typeface="+mn-lt"/>
                        </a:rPr>
                        <a:t>4 s</a:t>
                      </a:r>
                      <a:endParaRPr lang="zh-TW" altLang="en-US" sz="2400" dirty="0">
                        <a:latin typeface="+mn-lt"/>
                      </a:endParaRPr>
                    </a:p>
                  </a:txBody>
                  <a:tcPr/>
                </a:tc>
                <a:extLst>
                  <a:ext uri="{0D108BD9-81ED-4DB2-BD59-A6C34878D82A}">
                    <a16:rowId xmlns:a16="http://schemas.microsoft.com/office/drawing/2014/main" val="10001"/>
                  </a:ext>
                </a:extLst>
              </a:tr>
              <a:tr h="370840">
                <a:tc>
                  <a:txBody>
                    <a:bodyPr/>
                    <a:lstStyle/>
                    <a:p>
                      <a:r>
                        <a:rPr lang="en-US" altLang="zh-TW" sz="2400" dirty="0" smtClean="0">
                          <a:latin typeface="+mn-lt"/>
                        </a:rPr>
                        <a:t>Program 2</a:t>
                      </a:r>
                      <a:endParaRPr lang="zh-TW" altLang="en-US" sz="2400" dirty="0">
                        <a:latin typeface="+mn-lt"/>
                      </a:endParaRPr>
                    </a:p>
                  </a:txBody>
                  <a:tcPr/>
                </a:tc>
                <a:tc>
                  <a:txBody>
                    <a:bodyPr/>
                    <a:lstStyle/>
                    <a:p>
                      <a:pPr algn="r"/>
                      <a:r>
                        <a:rPr lang="en-US" altLang="zh-TW" sz="2400" dirty="0" smtClean="0">
                          <a:latin typeface="+mn-lt"/>
                        </a:rPr>
                        <a:t>12 s</a:t>
                      </a:r>
                      <a:endParaRPr lang="zh-TW" altLang="en-US" sz="2400" dirty="0">
                        <a:latin typeface="+mn-lt"/>
                      </a:endParaRPr>
                    </a:p>
                  </a:txBody>
                  <a:tcPr/>
                </a:tc>
                <a:tc>
                  <a:txBody>
                    <a:bodyPr/>
                    <a:lstStyle/>
                    <a:p>
                      <a:pPr algn="r"/>
                      <a:r>
                        <a:rPr lang="en-US" altLang="zh-TW" sz="2400" dirty="0" smtClean="0">
                          <a:latin typeface="+mn-lt"/>
                        </a:rPr>
                        <a:t>8 s</a:t>
                      </a:r>
                      <a:endParaRPr lang="zh-TW" altLang="en-US" sz="2400" dirty="0">
                        <a:latin typeface="+mn-lt"/>
                      </a:endParaRPr>
                    </a:p>
                  </a:txBody>
                  <a:tcPr/>
                </a:tc>
                <a:extLst>
                  <a:ext uri="{0D108BD9-81ED-4DB2-BD59-A6C34878D82A}">
                    <a16:rowId xmlns:a16="http://schemas.microsoft.com/office/drawing/2014/main" val="10002"/>
                  </a:ext>
                </a:extLst>
              </a:tr>
            </a:tbl>
          </a:graphicData>
        </a:graphic>
      </p:graphicFrame>
      <p:sp>
        <p:nvSpPr>
          <p:cNvPr id="6" name="投影片編號版面配置區 5"/>
          <p:cNvSpPr>
            <a:spLocks noGrp="1"/>
          </p:cNvSpPr>
          <p:nvPr>
            <p:ph type="sldNum" sz="quarter" idx="11"/>
          </p:nvPr>
        </p:nvSpPr>
        <p:spPr/>
        <p:txBody>
          <a:bodyPr/>
          <a:lstStyle/>
          <a:p>
            <a:fld id="{0EF8A0A4-1A2F-4B89-B3C7-02C31CE3A532}" type="slidenum">
              <a:rPr lang="zh-TW" altLang="en-US" smtClean="0"/>
              <a:pPr/>
              <a:t>32</a:t>
            </a:fld>
            <a:endParaRPr lang="zh-TW" altLang="zh-TW"/>
          </a:p>
        </p:txBody>
      </p:sp>
    </p:spTree>
    <p:extLst>
      <p:ext uri="{BB962C8B-B14F-4D97-AF65-F5344CB8AC3E}">
        <p14:creationId xmlns:p14="http://schemas.microsoft.com/office/powerpoint/2010/main" val="3650526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Better Metric to </a:t>
            </a:r>
            <a:r>
              <a:rPr lang="en-US" altLang="zh-TW" dirty="0" smtClean="0"/>
              <a:t>Summarize Performance</a:t>
            </a:r>
            <a:endParaRPr lang="zh-TW" altLang="en-US" dirty="0"/>
          </a:p>
        </p:txBody>
      </p:sp>
      <p:sp>
        <p:nvSpPr>
          <p:cNvPr id="3" name="內容版面配置區 2"/>
          <p:cNvSpPr>
            <a:spLocks noGrp="1"/>
          </p:cNvSpPr>
          <p:nvPr>
            <p:ph idx="1"/>
          </p:nvPr>
        </p:nvSpPr>
        <p:spPr/>
        <p:txBody>
          <a:bodyPr/>
          <a:lstStyle/>
          <a:p>
            <a:r>
              <a:rPr lang="en-US" altLang="zh-TW" dirty="0" smtClean="0"/>
              <a:t>Geometric Mean</a:t>
            </a:r>
          </a:p>
          <a:p>
            <a:pPr lvl="1"/>
            <a:r>
              <a:rPr lang="en-US" altLang="zh-TW" dirty="0" smtClean="0"/>
              <a:t>Consistent performance ratios </a:t>
            </a:r>
            <a:r>
              <a:rPr lang="en-US" altLang="zh-TW" dirty="0"/>
              <a:t>r</a:t>
            </a:r>
            <a:r>
              <a:rPr lang="en-US" altLang="zh-TW" dirty="0" smtClean="0"/>
              <a:t>egardless of reference</a:t>
            </a:r>
            <a:endParaRPr lang="zh-TW" altLang="en-US" dirty="0"/>
          </a:p>
        </p:txBody>
      </p:sp>
      <p:sp>
        <p:nvSpPr>
          <p:cNvPr id="8" name="投影片編號版面配置區 7"/>
          <p:cNvSpPr>
            <a:spLocks noGrp="1"/>
          </p:cNvSpPr>
          <p:nvPr>
            <p:ph type="sldNum" sz="quarter" idx="11"/>
          </p:nvPr>
        </p:nvSpPr>
        <p:spPr/>
        <p:txBody>
          <a:bodyPr/>
          <a:lstStyle/>
          <a:p>
            <a:fld id="{0EF8A0A4-1A2F-4B89-B3C7-02C31CE3A532}" type="slidenum">
              <a:rPr lang="zh-TW" altLang="en-US" smtClean="0"/>
              <a:pPr/>
              <a:t>33</a:t>
            </a:fld>
            <a:endParaRPr lang="zh-TW" altLang="zh-TW"/>
          </a:p>
        </p:txBody>
      </p:sp>
      <p:graphicFrame>
        <p:nvGraphicFramePr>
          <p:cNvPr id="6" name="表格 5"/>
          <p:cNvGraphicFramePr>
            <a:graphicFrameLocks noGrp="1"/>
          </p:cNvGraphicFramePr>
          <p:nvPr>
            <p:extLst>
              <p:ext uri="{D42A27DB-BD31-4B8C-83A1-F6EECF244321}">
                <p14:modId xmlns:p14="http://schemas.microsoft.com/office/powerpoint/2010/main" val="3280372429"/>
              </p:ext>
            </p:extLst>
          </p:nvPr>
        </p:nvGraphicFramePr>
        <p:xfrm>
          <a:off x="971600" y="3292720"/>
          <a:ext cx="6994698" cy="2194560"/>
        </p:xfrm>
        <a:graphic>
          <a:graphicData uri="http://schemas.openxmlformats.org/drawingml/2006/table">
            <a:tbl>
              <a:tblPr firstRow="1" bandRow="1">
                <a:tableStyleId>{5C22544A-7EE6-4342-B048-85BDC9FD1C3A}</a:tableStyleId>
              </a:tblPr>
              <a:tblGrid>
                <a:gridCol w="2331566">
                  <a:extLst>
                    <a:ext uri="{9D8B030D-6E8A-4147-A177-3AD203B41FA5}">
                      <a16:colId xmlns:a16="http://schemas.microsoft.com/office/drawing/2014/main" val="20000"/>
                    </a:ext>
                  </a:extLst>
                </a:gridCol>
                <a:gridCol w="2331566">
                  <a:extLst>
                    <a:ext uri="{9D8B030D-6E8A-4147-A177-3AD203B41FA5}">
                      <a16:colId xmlns:a16="http://schemas.microsoft.com/office/drawing/2014/main" val="20001"/>
                    </a:ext>
                  </a:extLst>
                </a:gridCol>
                <a:gridCol w="2331566">
                  <a:extLst>
                    <a:ext uri="{9D8B030D-6E8A-4147-A177-3AD203B41FA5}">
                      <a16:colId xmlns:a16="http://schemas.microsoft.com/office/drawing/2014/main" val="20002"/>
                    </a:ext>
                  </a:extLst>
                </a:gridCol>
              </a:tblGrid>
              <a:tr h="370840">
                <a:tc>
                  <a:txBody>
                    <a:bodyPr/>
                    <a:lstStyle/>
                    <a:p>
                      <a:endParaRPr lang="zh-TW" altLang="en-US" sz="2400" dirty="0">
                        <a:latin typeface="+mn-lt"/>
                      </a:endParaRPr>
                    </a:p>
                  </a:txBody>
                  <a:tcPr/>
                </a:tc>
                <a:tc>
                  <a:txBody>
                    <a:bodyPr/>
                    <a:lstStyle/>
                    <a:p>
                      <a:r>
                        <a:rPr lang="en-US" altLang="zh-TW" sz="2400" dirty="0" smtClean="0">
                          <a:latin typeface="+mn-lt"/>
                        </a:rPr>
                        <a:t>Machine A</a:t>
                      </a:r>
                    </a:p>
                    <a:p>
                      <a:r>
                        <a:rPr lang="en-US" altLang="zh-TW" sz="2400" dirty="0" smtClean="0">
                          <a:latin typeface="+mn-lt"/>
                        </a:rPr>
                        <a:t>(Normalized</a:t>
                      </a:r>
                      <a:r>
                        <a:rPr lang="en-US" altLang="zh-TW" sz="2400" baseline="0" dirty="0" smtClean="0">
                          <a:latin typeface="+mn-lt"/>
                        </a:rPr>
                        <a:t> to B)</a:t>
                      </a:r>
                      <a:endParaRPr lang="zh-TW" altLang="en-US" sz="2400" dirty="0">
                        <a:latin typeface="+mn-lt"/>
                      </a:endParaRPr>
                    </a:p>
                  </a:txBody>
                  <a:tcPr/>
                </a:tc>
                <a:tc>
                  <a:txBody>
                    <a:bodyPr/>
                    <a:lstStyle/>
                    <a:p>
                      <a:r>
                        <a:rPr lang="en-US" altLang="zh-TW" sz="2400" dirty="0" smtClean="0">
                          <a:latin typeface="+mn-lt"/>
                        </a:rPr>
                        <a:t>Machine</a:t>
                      </a:r>
                      <a:r>
                        <a:rPr lang="en-US" altLang="zh-TW" sz="2400" baseline="0" dirty="0" smtClean="0">
                          <a:latin typeface="+mn-lt"/>
                        </a:rPr>
                        <a:t> B</a:t>
                      </a:r>
                    </a:p>
                    <a:p>
                      <a:r>
                        <a:rPr lang="en-US" altLang="zh-TW" sz="2400" baseline="0" dirty="0" smtClean="0">
                          <a:latin typeface="+mn-lt"/>
                        </a:rPr>
                        <a:t>(</a:t>
                      </a:r>
                      <a:r>
                        <a:rPr lang="en-US" altLang="zh-TW" sz="2400" dirty="0" smtClean="0">
                          <a:latin typeface="+mn-lt"/>
                        </a:rPr>
                        <a:t>Normalized</a:t>
                      </a:r>
                      <a:r>
                        <a:rPr lang="en-US" altLang="zh-TW" sz="2400" baseline="0" dirty="0" smtClean="0">
                          <a:latin typeface="+mn-lt"/>
                        </a:rPr>
                        <a:t> to A)</a:t>
                      </a:r>
                      <a:endParaRPr lang="zh-TW" altLang="en-US" sz="2400" dirty="0">
                        <a:latin typeface="+mn-lt"/>
                      </a:endParaRPr>
                    </a:p>
                  </a:txBody>
                  <a:tcPr/>
                </a:tc>
                <a:extLst>
                  <a:ext uri="{0D108BD9-81ED-4DB2-BD59-A6C34878D82A}">
                    <a16:rowId xmlns:a16="http://schemas.microsoft.com/office/drawing/2014/main" val="10000"/>
                  </a:ext>
                </a:extLst>
              </a:tr>
              <a:tr h="370840">
                <a:tc>
                  <a:txBody>
                    <a:bodyPr/>
                    <a:lstStyle/>
                    <a:p>
                      <a:r>
                        <a:rPr lang="en-US" altLang="zh-TW" sz="2400" dirty="0" smtClean="0">
                          <a:latin typeface="+mn-lt"/>
                        </a:rPr>
                        <a:t>Program 1</a:t>
                      </a:r>
                      <a:endParaRPr lang="zh-TW" altLang="en-US" sz="2400" dirty="0">
                        <a:latin typeface="+mn-lt"/>
                      </a:endParaRPr>
                    </a:p>
                  </a:txBody>
                  <a:tcPr/>
                </a:tc>
                <a:tc>
                  <a:txBody>
                    <a:bodyPr/>
                    <a:lstStyle/>
                    <a:p>
                      <a:pPr algn="r"/>
                      <a:r>
                        <a:rPr lang="en-US" altLang="zh-TW" sz="2400" dirty="0" smtClean="0">
                          <a:latin typeface="+mn-lt"/>
                        </a:rPr>
                        <a:t>0.5</a:t>
                      </a:r>
                      <a:endParaRPr lang="zh-TW" altLang="en-US" sz="2400" dirty="0">
                        <a:latin typeface="+mn-lt"/>
                      </a:endParaRPr>
                    </a:p>
                  </a:txBody>
                  <a:tcPr/>
                </a:tc>
                <a:tc>
                  <a:txBody>
                    <a:bodyPr/>
                    <a:lstStyle/>
                    <a:p>
                      <a:pPr algn="r"/>
                      <a:r>
                        <a:rPr lang="en-US" altLang="zh-TW" sz="2400" dirty="0" smtClean="0">
                          <a:latin typeface="+mn-lt"/>
                        </a:rPr>
                        <a:t>2.0</a:t>
                      </a:r>
                      <a:endParaRPr lang="zh-TW" altLang="en-US" sz="2400" dirty="0">
                        <a:latin typeface="+mn-lt"/>
                      </a:endParaRPr>
                    </a:p>
                  </a:txBody>
                  <a:tcPr/>
                </a:tc>
                <a:extLst>
                  <a:ext uri="{0D108BD9-81ED-4DB2-BD59-A6C34878D82A}">
                    <a16:rowId xmlns:a16="http://schemas.microsoft.com/office/drawing/2014/main" val="10001"/>
                  </a:ext>
                </a:extLst>
              </a:tr>
              <a:tr h="370840">
                <a:tc>
                  <a:txBody>
                    <a:bodyPr/>
                    <a:lstStyle/>
                    <a:p>
                      <a:r>
                        <a:rPr lang="en-US" altLang="zh-TW" sz="2400" dirty="0" smtClean="0">
                          <a:latin typeface="+mn-lt"/>
                        </a:rPr>
                        <a:t>Program 2</a:t>
                      </a:r>
                      <a:endParaRPr lang="zh-TW" altLang="en-US" sz="2400" dirty="0">
                        <a:latin typeface="+mn-lt"/>
                      </a:endParaRPr>
                    </a:p>
                  </a:txBody>
                  <a:tcPr/>
                </a:tc>
                <a:tc>
                  <a:txBody>
                    <a:bodyPr/>
                    <a:lstStyle/>
                    <a:p>
                      <a:pPr algn="r"/>
                      <a:r>
                        <a:rPr lang="en-US" altLang="zh-TW" sz="2400" dirty="0" smtClean="0">
                          <a:latin typeface="+mn-lt"/>
                        </a:rPr>
                        <a:t>1.5</a:t>
                      </a:r>
                      <a:endParaRPr lang="zh-TW" altLang="en-US" sz="2400" dirty="0">
                        <a:latin typeface="+mn-lt"/>
                      </a:endParaRPr>
                    </a:p>
                  </a:txBody>
                  <a:tcPr/>
                </a:tc>
                <a:tc>
                  <a:txBody>
                    <a:bodyPr/>
                    <a:lstStyle/>
                    <a:p>
                      <a:pPr algn="r"/>
                      <a:r>
                        <a:rPr lang="en-US" altLang="zh-TW" sz="2400" dirty="0" smtClean="0">
                          <a:latin typeface="+mn-lt"/>
                        </a:rPr>
                        <a:t>0.666</a:t>
                      </a:r>
                      <a:endParaRPr lang="zh-TW" altLang="en-US" sz="2400" dirty="0">
                        <a:latin typeface="+mn-lt"/>
                      </a:endParaRPr>
                    </a:p>
                  </a:txBody>
                  <a:tcPr/>
                </a:tc>
                <a:extLst>
                  <a:ext uri="{0D108BD9-81ED-4DB2-BD59-A6C34878D82A}">
                    <a16:rowId xmlns:a16="http://schemas.microsoft.com/office/drawing/2014/main" val="10002"/>
                  </a:ext>
                </a:extLst>
              </a:tr>
              <a:tr h="370840">
                <a:tc>
                  <a:txBody>
                    <a:bodyPr/>
                    <a:lstStyle/>
                    <a:p>
                      <a:r>
                        <a:rPr lang="en-US" altLang="zh-TW" sz="2400" dirty="0" smtClean="0">
                          <a:latin typeface="+mn-lt"/>
                        </a:rPr>
                        <a:t>Geometric Mean</a:t>
                      </a:r>
                      <a:endParaRPr lang="zh-TW" altLang="en-US" sz="2400" dirty="0">
                        <a:latin typeface="+mn-lt"/>
                      </a:endParaRPr>
                    </a:p>
                  </a:txBody>
                  <a:tcPr/>
                </a:tc>
                <a:tc>
                  <a:txBody>
                    <a:bodyPr/>
                    <a:lstStyle/>
                    <a:p>
                      <a:pPr algn="r"/>
                      <a:r>
                        <a:rPr lang="en-US" altLang="zh-TW" sz="2400" dirty="0" smtClean="0">
                          <a:latin typeface="+mn-lt"/>
                        </a:rPr>
                        <a:t>0.866</a:t>
                      </a:r>
                      <a:endParaRPr lang="zh-TW" altLang="en-US" sz="2400" dirty="0">
                        <a:latin typeface="+mn-lt"/>
                      </a:endParaRPr>
                    </a:p>
                  </a:txBody>
                  <a:tcPr/>
                </a:tc>
                <a:tc>
                  <a:txBody>
                    <a:bodyPr/>
                    <a:lstStyle/>
                    <a:p>
                      <a:pPr algn="r"/>
                      <a:r>
                        <a:rPr lang="en-US" altLang="zh-TW" sz="2400" dirty="0" smtClean="0">
                          <a:latin typeface="+mn-lt"/>
                        </a:rPr>
                        <a:t>1.155</a:t>
                      </a:r>
                      <a:endParaRPr lang="zh-TW" altLang="en-US" sz="2400" dirty="0">
                        <a:latin typeface="+mn-lt"/>
                      </a:endParaRPr>
                    </a:p>
                  </a:txBody>
                  <a:tcPr/>
                </a:tc>
                <a:extLst>
                  <a:ext uri="{0D108BD9-81ED-4DB2-BD59-A6C34878D82A}">
                    <a16:rowId xmlns:a16="http://schemas.microsoft.com/office/drawing/2014/main" val="10003"/>
                  </a:ext>
                </a:extLst>
              </a:tr>
            </a:tbl>
          </a:graphicData>
        </a:graphic>
      </p:graphicFrame>
      <p:sp>
        <p:nvSpPr>
          <p:cNvPr id="7" name="矩形 6"/>
          <p:cNvSpPr/>
          <p:nvPr/>
        </p:nvSpPr>
        <p:spPr>
          <a:xfrm>
            <a:off x="1235848" y="5559623"/>
            <a:ext cx="2778325" cy="461665"/>
          </a:xfrm>
          <a:prstGeom prst="rect">
            <a:avLst/>
          </a:prstGeom>
        </p:spPr>
        <p:txBody>
          <a:bodyPr wrap="none">
            <a:spAutoFit/>
          </a:bodyPr>
          <a:lstStyle/>
          <a:p>
            <a:r>
              <a:rPr lang="en-AU" altLang="x-none" sz="2400" kern="0" dirty="0" smtClean="0">
                <a:solidFill>
                  <a:srgbClr val="000000"/>
                </a:solidFill>
                <a:latin typeface="+mn-lt"/>
              </a:rPr>
              <a:t>Note: 1.155=1/0.866</a:t>
            </a:r>
            <a:endParaRPr lang="zh-TW" altLang="en-US" dirty="0">
              <a:latin typeface="+mn-lt"/>
            </a:endParaRPr>
          </a:p>
        </p:txBody>
      </p:sp>
      <p:graphicFrame>
        <p:nvGraphicFramePr>
          <p:cNvPr id="12" name="Object 5"/>
          <p:cNvGraphicFramePr>
            <a:graphicFrameLocks noChangeAspect="1"/>
          </p:cNvGraphicFramePr>
          <p:nvPr>
            <p:extLst>
              <p:ext uri="{D42A27DB-BD31-4B8C-83A1-F6EECF244321}">
                <p14:modId xmlns:p14="http://schemas.microsoft.com/office/powerpoint/2010/main" val="85180792"/>
              </p:ext>
            </p:extLst>
          </p:nvPr>
        </p:nvGraphicFramePr>
        <p:xfrm>
          <a:off x="2483768" y="1996905"/>
          <a:ext cx="3771900" cy="1062037"/>
        </p:xfrm>
        <a:graphic>
          <a:graphicData uri="http://schemas.openxmlformats.org/presentationml/2006/ole">
            <mc:AlternateContent xmlns:mc="http://schemas.openxmlformats.org/markup-compatibility/2006">
              <mc:Choice xmlns:v="urn:schemas-microsoft-com:vml" Requires="v">
                <p:oleObj spid="_x0000_s61454" name="Equation" r:id="rId3" imgW="1714500" imgH="482600" progId="Equation.3">
                  <p:embed/>
                </p:oleObj>
              </mc:Choice>
              <mc:Fallback>
                <p:oleObj name="Equation" r:id="rId3" imgW="17145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996905"/>
                        <a:ext cx="3771900" cy="1062037"/>
                      </a:xfrm>
                      <a:prstGeom prst="rect">
                        <a:avLst/>
                      </a:prstGeom>
                      <a:solidFill>
                        <a:srgbClr val="99CCFF"/>
                      </a:solidFill>
                      <a:ln>
                        <a:noFill/>
                      </a:ln>
                      <a:effectLst/>
                      <a:extLst/>
                    </p:spPr>
                  </p:pic>
                </p:oleObj>
              </mc:Fallback>
            </mc:AlternateContent>
          </a:graphicData>
        </a:graphic>
      </p:graphicFrame>
    </p:spTree>
    <p:extLst>
      <p:ext uri="{BB962C8B-B14F-4D97-AF65-F5344CB8AC3E}">
        <p14:creationId xmlns:p14="http://schemas.microsoft.com/office/powerpoint/2010/main" val="18119359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altLang="zh-TW" dirty="0" smtClean="0"/>
              <a:t>Example </a:t>
            </a:r>
            <a:r>
              <a:rPr lang="en-US" altLang="zh-TW" dirty="0" smtClean="0"/>
              <a:t>Benchmark Suite: SPEC</a:t>
            </a:r>
            <a:endParaRPr lang="en-AU" altLang="zh-TW" dirty="0" smtClean="0"/>
          </a:p>
        </p:txBody>
      </p:sp>
      <p:sp>
        <p:nvSpPr>
          <p:cNvPr id="12293" name="Rectangle 3"/>
          <p:cNvSpPr>
            <a:spLocks noGrp="1" noChangeArrowheads="1"/>
          </p:cNvSpPr>
          <p:nvPr>
            <p:ph type="body" idx="1"/>
          </p:nvPr>
        </p:nvSpPr>
        <p:spPr/>
        <p:txBody>
          <a:bodyPr/>
          <a:lstStyle/>
          <a:p>
            <a:pPr>
              <a:spcBef>
                <a:spcPts val="0"/>
              </a:spcBef>
            </a:pPr>
            <a:r>
              <a:rPr lang="en-US" altLang="zh-TW" dirty="0" smtClean="0"/>
              <a:t>Standard Performance Evaluation Corp (SPEC)</a:t>
            </a:r>
          </a:p>
          <a:p>
            <a:pPr lvl="1">
              <a:spcBef>
                <a:spcPts val="0"/>
              </a:spcBef>
            </a:pPr>
            <a:r>
              <a:rPr lang="en-US" altLang="zh-TW" dirty="0" smtClean="0"/>
              <a:t>Began in 1989 on benchmarking workstation and servers</a:t>
            </a:r>
          </a:p>
          <a:p>
            <a:pPr lvl="1">
              <a:spcBef>
                <a:spcPts val="0"/>
              </a:spcBef>
            </a:pPr>
            <a:r>
              <a:rPr lang="en-US" altLang="zh-TW" dirty="0" smtClean="0"/>
              <a:t>Developed benchmarks for cloud, CPU, Web, …</a:t>
            </a:r>
          </a:p>
          <a:p>
            <a:pPr>
              <a:spcBef>
                <a:spcPts val="0"/>
              </a:spcBef>
            </a:pPr>
            <a:r>
              <a:rPr lang="en-US" altLang="zh-TW" dirty="0" smtClean="0"/>
              <a:t>SPEC </a:t>
            </a:r>
            <a:r>
              <a:rPr lang="en-US" altLang="zh-TW" dirty="0"/>
              <a:t>CPU2017 (43 </a:t>
            </a:r>
            <a:r>
              <a:rPr lang="en-US" altLang="zh-TW" dirty="0" smtClean="0"/>
              <a:t>benchmarks)</a:t>
            </a:r>
          </a:p>
          <a:p>
            <a:pPr lvl="1">
              <a:spcBef>
                <a:spcPts val="0"/>
              </a:spcBef>
            </a:pPr>
            <a:r>
              <a:rPr lang="en-US" altLang="zh-TW" dirty="0" err="1" smtClean="0"/>
              <a:t>SPECspeed</a:t>
            </a:r>
            <a:r>
              <a:rPr lang="en-US" altLang="zh-TW" dirty="0" smtClean="0"/>
              <a:t> </a:t>
            </a:r>
            <a:r>
              <a:rPr lang="en-US" altLang="zh-TW" dirty="0"/>
              <a:t>2017 Integer and </a:t>
            </a:r>
            <a:r>
              <a:rPr lang="en-US" altLang="zh-TW" dirty="0" smtClean="0"/>
              <a:t>Floating </a:t>
            </a:r>
            <a:r>
              <a:rPr lang="en-US" altLang="zh-TW" dirty="0"/>
              <a:t>Point </a:t>
            </a:r>
            <a:r>
              <a:rPr lang="en-US" altLang="zh-TW" dirty="0" smtClean="0"/>
              <a:t>suites</a:t>
            </a:r>
          </a:p>
          <a:p>
            <a:pPr lvl="2">
              <a:spcBef>
                <a:spcPts val="0"/>
              </a:spcBef>
            </a:pPr>
            <a:r>
              <a:rPr lang="en-US" altLang="zh-TW" dirty="0" smtClean="0"/>
              <a:t>Elapse time to execute each benchmark from the suite</a:t>
            </a:r>
          </a:p>
          <a:p>
            <a:pPr lvl="1">
              <a:spcBef>
                <a:spcPts val="0"/>
              </a:spcBef>
            </a:pPr>
            <a:r>
              <a:rPr lang="en-US" altLang="zh-TW" dirty="0" err="1" smtClean="0"/>
              <a:t>SPECrate</a:t>
            </a:r>
            <a:r>
              <a:rPr lang="en-US" altLang="zh-TW" dirty="0" smtClean="0"/>
              <a:t> </a:t>
            </a:r>
            <a:r>
              <a:rPr lang="en-US" altLang="zh-TW" dirty="0"/>
              <a:t>2017 Integer and </a:t>
            </a:r>
            <a:r>
              <a:rPr lang="en-US" altLang="zh-TW" dirty="0" smtClean="0"/>
              <a:t>Floating Point suites</a:t>
            </a:r>
          </a:p>
          <a:p>
            <a:pPr lvl="2">
              <a:spcBef>
                <a:spcPts val="0"/>
              </a:spcBef>
            </a:pPr>
            <a:r>
              <a:rPr lang="en-US" altLang="zh-TW" dirty="0" smtClean="0"/>
              <a:t>Elapse time to execute </a:t>
            </a:r>
            <a:r>
              <a:rPr lang="en-US" altLang="zh-TW" i="1" dirty="0" smtClean="0"/>
              <a:t>n</a:t>
            </a:r>
            <a:r>
              <a:rPr lang="en-US" altLang="zh-TW" dirty="0" smtClean="0"/>
              <a:t> copies of each benchmark</a:t>
            </a:r>
            <a:endParaRPr lang="en-US" altLang="zh-TW" dirty="0"/>
          </a:p>
          <a:p>
            <a:pPr lvl="1">
              <a:spcBef>
                <a:spcPts val="0"/>
              </a:spcBef>
            </a:pPr>
            <a:r>
              <a:rPr lang="en-US" altLang="zh-TW" dirty="0" smtClean="0"/>
              <a:t>Normalize relative to a reference machine</a:t>
            </a:r>
          </a:p>
          <a:p>
            <a:pPr lvl="1">
              <a:spcBef>
                <a:spcPts val="0"/>
              </a:spcBef>
            </a:pPr>
            <a:r>
              <a:rPr lang="en-US" altLang="zh-TW" dirty="0" smtClean="0"/>
              <a:t>Summarize as </a:t>
            </a:r>
            <a:r>
              <a:rPr lang="en-US" altLang="zh-TW" i="1" dirty="0" smtClean="0"/>
              <a:t>geometric mean </a:t>
            </a:r>
            <a:r>
              <a:rPr lang="en-US" altLang="zh-TW" dirty="0" smtClean="0"/>
              <a:t>of performance </a:t>
            </a:r>
            <a:r>
              <a:rPr lang="en-US" altLang="zh-TW" dirty="0" smtClean="0"/>
              <a:t>ratios</a:t>
            </a:r>
          </a:p>
          <a:p>
            <a:pPr lvl="1">
              <a:spcBef>
                <a:spcPts val="0"/>
              </a:spcBef>
            </a:pPr>
            <a:r>
              <a:rPr lang="en-US" altLang="zh-TW" dirty="0" smtClean="0"/>
              <a:t>For desktop computers or servers using non-interactive applications</a:t>
            </a:r>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34</a:t>
            </a:fld>
            <a:endParaRPr lang="zh-TW" altLang="zh-TW"/>
          </a:p>
        </p:txBody>
      </p:sp>
      <p:pic>
        <p:nvPicPr>
          <p:cNvPr id="6" name="Picture 4" descr="SPEC">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014919" y="1916832"/>
            <a:ext cx="949569" cy="1301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59779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SPEC CPU2017 Integer Benchmarks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35</a:t>
            </a:fld>
            <a:endParaRPr lang="zh-TW" altLang="zh-TW"/>
          </a:p>
        </p:txBody>
      </p:sp>
      <p:graphicFrame>
        <p:nvGraphicFramePr>
          <p:cNvPr id="6" name="表格 5"/>
          <p:cNvGraphicFramePr>
            <a:graphicFrameLocks noGrp="1"/>
          </p:cNvGraphicFramePr>
          <p:nvPr>
            <p:extLst>
              <p:ext uri="{D42A27DB-BD31-4B8C-83A1-F6EECF244321}">
                <p14:modId xmlns:p14="http://schemas.microsoft.com/office/powerpoint/2010/main" val="3734952236"/>
              </p:ext>
            </p:extLst>
          </p:nvPr>
        </p:nvGraphicFramePr>
        <p:xfrm>
          <a:off x="395537" y="1184978"/>
          <a:ext cx="8352926" cy="4595347"/>
        </p:xfrm>
        <a:graphic>
          <a:graphicData uri="http://schemas.openxmlformats.org/drawingml/2006/table">
            <a:tbl>
              <a:tblPr/>
              <a:tblGrid>
                <a:gridCol w="1728191">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3312367">
                  <a:extLst>
                    <a:ext uri="{9D8B030D-6E8A-4147-A177-3AD203B41FA5}">
                      <a16:colId xmlns:a16="http://schemas.microsoft.com/office/drawing/2014/main" val="20004"/>
                    </a:ext>
                  </a:extLst>
                </a:gridCol>
              </a:tblGrid>
              <a:tr h="445339">
                <a:tc>
                  <a:txBody>
                    <a:bodyPr/>
                    <a:lstStyle/>
                    <a:p>
                      <a:pPr algn="ctr" fontAlgn="ctr"/>
                      <a:r>
                        <a:rPr lang="en-US" sz="1800" b="1" dirty="0" err="1">
                          <a:solidFill>
                            <a:schemeClr val="bg1"/>
                          </a:solidFill>
                          <a:effectLst/>
                        </a:rPr>
                        <a:t>SPECrate</a:t>
                      </a:r>
                      <a:r>
                        <a:rPr lang="en-US" sz="1800" b="1" dirty="0">
                          <a:solidFill>
                            <a:schemeClr val="bg1"/>
                          </a:solidFill>
                          <a:effectLst/>
                        </a:rPr>
                        <a:t> </a:t>
                      </a:r>
                      <a:r>
                        <a:rPr lang="en-US" sz="1800" b="1" dirty="0" smtClean="0">
                          <a:solidFill>
                            <a:schemeClr val="bg1"/>
                          </a:solidFill>
                          <a:effectLst/>
                        </a:rPr>
                        <a:t>2017</a:t>
                      </a:r>
                      <a:endParaRPr lang="en-US" sz="1800" b="1" dirty="0">
                        <a:solidFill>
                          <a:schemeClr val="bg1"/>
                        </a:solidFill>
                        <a:effectLst/>
                        <a:latin typeface="+mn-lt"/>
                      </a:endParaRPr>
                    </a:p>
                  </a:txBody>
                  <a:tcPr marL="11929" marR="11929" marT="7952" marB="7952" anchor="ctr">
                    <a:solidFill>
                      <a:srgbClr val="0000FF"/>
                    </a:solidFill>
                  </a:tcPr>
                </a:tc>
                <a:tc>
                  <a:txBody>
                    <a:bodyPr/>
                    <a:lstStyle/>
                    <a:p>
                      <a:pPr algn="ctr" fontAlgn="ctr"/>
                      <a:r>
                        <a:rPr lang="en-US" sz="1800" b="1" dirty="0" err="1">
                          <a:solidFill>
                            <a:schemeClr val="bg1"/>
                          </a:solidFill>
                          <a:effectLst/>
                        </a:rPr>
                        <a:t>SPECspeed</a:t>
                      </a:r>
                      <a:r>
                        <a:rPr lang="en-US" sz="1800" b="1" dirty="0">
                          <a:solidFill>
                            <a:schemeClr val="bg1"/>
                          </a:solidFill>
                          <a:effectLst/>
                        </a:rPr>
                        <a:t> </a:t>
                      </a:r>
                      <a:r>
                        <a:rPr lang="en-US" sz="1800" b="1" dirty="0" smtClean="0">
                          <a:solidFill>
                            <a:schemeClr val="bg1"/>
                          </a:solidFill>
                          <a:effectLst/>
                        </a:rPr>
                        <a:t>2017</a:t>
                      </a:r>
                      <a:endParaRPr lang="en-US" sz="1800" b="1" dirty="0">
                        <a:solidFill>
                          <a:schemeClr val="bg1"/>
                        </a:solidFill>
                        <a:effectLst/>
                        <a:latin typeface="+mn-lt"/>
                      </a:endParaRPr>
                    </a:p>
                  </a:txBody>
                  <a:tcPr marL="11929" marR="11929" marT="7952" marB="7952" anchor="ctr">
                    <a:solidFill>
                      <a:srgbClr val="0000FF"/>
                    </a:solidFill>
                  </a:tcPr>
                </a:tc>
                <a:tc>
                  <a:txBody>
                    <a:bodyPr/>
                    <a:lstStyle/>
                    <a:p>
                      <a:pPr algn="ctr" fontAlgn="ctr"/>
                      <a:r>
                        <a:rPr lang="en-US" sz="1800" b="1" dirty="0" smtClean="0">
                          <a:solidFill>
                            <a:schemeClr val="bg1"/>
                          </a:solidFill>
                          <a:effectLst/>
                        </a:rPr>
                        <a:t>Lang.</a:t>
                      </a:r>
                      <a:endParaRPr lang="en-US" sz="1800" b="1" dirty="0">
                        <a:solidFill>
                          <a:schemeClr val="bg1"/>
                        </a:solidFill>
                        <a:effectLst/>
                        <a:latin typeface="+mn-lt"/>
                      </a:endParaRPr>
                    </a:p>
                  </a:txBody>
                  <a:tcPr marL="47715" marR="47715" marT="11929" marB="7952" anchor="ctr">
                    <a:solidFill>
                      <a:srgbClr val="0000FF"/>
                    </a:solidFill>
                  </a:tcPr>
                </a:tc>
                <a:tc>
                  <a:txBody>
                    <a:bodyPr/>
                    <a:lstStyle/>
                    <a:p>
                      <a:pPr algn="ctr" fontAlgn="ctr"/>
                      <a:r>
                        <a:rPr lang="en-US" sz="1800" b="1" dirty="0" smtClean="0">
                          <a:solidFill>
                            <a:schemeClr val="bg1"/>
                          </a:solidFill>
                          <a:effectLst/>
                        </a:rPr>
                        <a:t>KLOC</a:t>
                      </a:r>
                      <a:endParaRPr lang="en-US" sz="1800" b="1" dirty="0">
                        <a:solidFill>
                          <a:schemeClr val="bg1"/>
                        </a:solidFill>
                        <a:effectLst/>
                        <a:latin typeface="+mn-lt"/>
                      </a:endParaRPr>
                    </a:p>
                  </a:txBody>
                  <a:tcPr marL="47715" marR="47715" marT="11929" marB="7952" anchor="ctr">
                    <a:solidFill>
                      <a:srgbClr val="0000FF"/>
                    </a:solidFill>
                  </a:tcPr>
                </a:tc>
                <a:tc>
                  <a:txBody>
                    <a:bodyPr/>
                    <a:lstStyle/>
                    <a:p>
                      <a:pPr algn="ctr" fontAlgn="ctr"/>
                      <a:r>
                        <a:rPr lang="en-US" sz="1800" b="1" dirty="0">
                          <a:solidFill>
                            <a:schemeClr val="bg1"/>
                          </a:solidFill>
                          <a:effectLst/>
                        </a:rPr>
                        <a:t>Application Area</a:t>
                      </a:r>
                      <a:endParaRPr lang="en-US" sz="1800" b="1" dirty="0">
                        <a:solidFill>
                          <a:schemeClr val="bg1"/>
                        </a:solidFill>
                        <a:effectLst/>
                        <a:latin typeface="+mn-lt"/>
                      </a:endParaRPr>
                    </a:p>
                  </a:txBody>
                  <a:tcPr marL="47715" marR="47715" marT="11929" marB="7952" anchor="ctr">
                    <a:solidFill>
                      <a:srgbClr val="0000FF"/>
                    </a:solidFill>
                  </a:tcPr>
                </a:tc>
                <a:extLst>
                  <a:ext uri="{0D108BD9-81ED-4DB2-BD59-A6C34878D82A}">
                    <a16:rowId xmlns:a16="http://schemas.microsoft.com/office/drawing/2014/main" val="10000"/>
                  </a:ext>
                </a:extLst>
              </a:tr>
              <a:tr h="302194">
                <a:tc>
                  <a:txBody>
                    <a:bodyPr/>
                    <a:lstStyle/>
                    <a:p>
                      <a:pPr fontAlgn="t"/>
                      <a:r>
                        <a:rPr lang="en-US" sz="1800" u="none" strike="noStrike" dirty="0">
                          <a:effectLst/>
                        </a:rPr>
                        <a:t>500.perlbench_r</a:t>
                      </a:r>
                      <a:endParaRPr lang="en-US" sz="1800" dirty="0">
                        <a:effectLst/>
                        <a:latin typeface="+mn-lt"/>
                      </a:endParaRPr>
                    </a:p>
                  </a:txBody>
                  <a:tcPr marL="47715" marR="47715" marT="7952" marB="7952">
                    <a:solidFill>
                      <a:srgbClr val="99CCFF"/>
                    </a:solidFill>
                  </a:tcPr>
                </a:tc>
                <a:tc>
                  <a:txBody>
                    <a:bodyPr/>
                    <a:lstStyle/>
                    <a:p>
                      <a:pPr fontAlgn="t"/>
                      <a:r>
                        <a:rPr lang="en-US" sz="1800" u="none" strike="noStrike" dirty="0">
                          <a:effectLst/>
                        </a:rPr>
                        <a:t>600.perlbench_s</a:t>
                      </a:r>
                      <a:endParaRPr lang="en-US" sz="1800" dirty="0">
                        <a:effectLst/>
                        <a:latin typeface="+mn-lt"/>
                      </a:endParaRPr>
                    </a:p>
                  </a:txBody>
                  <a:tcPr marL="47715" marR="47715" marT="7952" marB="7952">
                    <a:solidFill>
                      <a:srgbClr val="99CCFF"/>
                    </a:solidFill>
                  </a:tcPr>
                </a:tc>
                <a:tc>
                  <a:txBody>
                    <a:bodyPr/>
                    <a:lstStyle/>
                    <a:p>
                      <a:pPr algn="ctr" fontAlgn="t"/>
                      <a:r>
                        <a:rPr lang="en-US" sz="1800">
                          <a:effectLst/>
                        </a:rPr>
                        <a:t>C</a:t>
                      </a:r>
                      <a:endParaRPr lang="en-US" sz="1800">
                        <a:effectLst/>
                        <a:latin typeface="+mn-lt"/>
                      </a:endParaRPr>
                    </a:p>
                  </a:txBody>
                  <a:tcPr marL="47715" marR="47715" marT="7952" marB="7952">
                    <a:solidFill>
                      <a:srgbClr val="99CCFF"/>
                    </a:solidFill>
                  </a:tcPr>
                </a:tc>
                <a:tc>
                  <a:txBody>
                    <a:bodyPr/>
                    <a:lstStyle/>
                    <a:p>
                      <a:pPr algn="r" fontAlgn="t"/>
                      <a:r>
                        <a:rPr lang="en-US" altLang="zh-TW" sz="1800">
                          <a:effectLst/>
                        </a:rPr>
                        <a:t>362</a:t>
                      </a:r>
                      <a:endParaRPr lang="en-US" altLang="zh-TW" sz="1800">
                        <a:effectLst/>
                        <a:latin typeface="+mn-lt"/>
                      </a:endParaRPr>
                    </a:p>
                  </a:txBody>
                  <a:tcPr marL="47715" marR="47715" marT="7952" marB="7952">
                    <a:solidFill>
                      <a:srgbClr val="99CCFF"/>
                    </a:solidFill>
                  </a:tcPr>
                </a:tc>
                <a:tc>
                  <a:txBody>
                    <a:bodyPr/>
                    <a:lstStyle/>
                    <a:p>
                      <a:pPr fontAlgn="t"/>
                      <a:r>
                        <a:rPr lang="en-US" sz="1800" dirty="0">
                          <a:effectLst/>
                        </a:rPr>
                        <a:t>Perl interpreter</a:t>
                      </a:r>
                      <a:endParaRPr lang="en-US" sz="1800" dirty="0">
                        <a:effectLst/>
                        <a:latin typeface="+mn-lt"/>
                      </a:endParaRPr>
                    </a:p>
                  </a:txBody>
                  <a:tcPr marL="47715" marR="47715" marT="7952" marB="7952">
                    <a:solidFill>
                      <a:srgbClr val="99CCFF"/>
                    </a:solidFill>
                  </a:tcPr>
                </a:tc>
                <a:extLst>
                  <a:ext uri="{0D108BD9-81ED-4DB2-BD59-A6C34878D82A}">
                    <a16:rowId xmlns:a16="http://schemas.microsoft.com/office/drawing/2014/main" val="10001"/>
                  </a:ext>
                </a:extLst>
              </a:tr>
              <a:tr h="159050">
                <a:tc>
                  <a:txBody>
                    <a:bodyPr/>
                    <a:lstStyle/>
                    <a:p>
                      <a:pPr fontAlgn="t"/>
                      <a:r>
                        <a:rPr lang="en-US" sz="1800" u="none" strike="noStrike" dirty="0">
                          <a:effectLst/>
                        </a:rPr>
                        <a:t>502.gcc_r</a:t>
                      </a:r>
                      <a:endParaRPr lang="en-US" sz="1800" dirty="0">
                        <a:effectLst/>
                        <a:latin typeface="+mn-lt"/>
                      </a:endParaRPr>
                    </a:p>
                  </a:txBody>
                  <a:tcPr marL="47715" marR="47715" marT="7952" marB="7952">
                    <a:solidFill>
                      <a:srgbClr val="99CCFF"/>
                    </a:solidFill>
                  </a:tcPr>
                </a:tc>
                <a:tc>
                  <a:txBody>
                    <a:bodyPr/>
                    <a:lstStyle/>
                    <a:p>
                      <a:pPr fontAlgn="t"/>
                      <a:r>
                        <a:rPr lang="en-US" sz="1800" u="none" strike="noStrike" dirty="0">
                          <a:effectLst/>
                        </a:rPr>
                        <a:t>602.gcc_s</a:t>
                      </a:r>
                      <a:endParaRPr lang="en-US" sz="1800" dirty="0">
                        <a:effectLst/>
                        <a:latin typeface="+mn-lt"/>
                      </a:endParaRPr>
                    </a:p>
                  </a:txBody>
                  <a:tcPr marL="47715" marR="47715" marT="7952" marB="7952">
                    <a:solidFill>
                      <a:srgbClr val="99CCFF"/>
                    </a:solidFill>
                  </a:tcPr>
                </a:tc>
                <a:tc>
                  <a:txBody>
                    <a:bodyPr/>
                    <a:lstStyle/>
                    <a:p>
                      <a:pPr algn="ctr" fontAlgn="t"/>
                      <a:r>
                        <a:rPr lang="en-US" sz="1800" dirty="0">
                          <a:effectLst/>
                        </a:rPr>
                        <a:t>C</a:t>
                      </a:r>
                      <a:endParaRPr lang="en-US" sz="1800" dirty="0">
                        <a:effectLst/>
                        <a:latin typeface="+mn-lt"/>
                      </a:endParaRPr>
                    </a:p>
                  </a:txBody>
                  <a:tcPr marL="47715" marR="47715" marT="7952" marB="7952">
                    <a:solidFill>
                      <a:srgbClr val="99CCFF"/>
                    </a:solidFill>
                  </a:tcPr>
                </a:tc>
                <a:tc>
                  <a:txBody>
                    <a:bodyPr/>
                    <a:lstStyle/>
                    <a:p>
                      <a:pPr algn="r" fontAlgn="t"/>
                      <a:r>
                        <a:rPr lang="en-US" altLang="zh-TW" sz="1800" dirty="0">
                          <a:effectLst/>
                        </a:rPr>
                        <a:t>1,304</a:t>
                      </a:r>
                      <a:endParaRPr lang="en-US" altLang="zh-TW" sz="1800" dirty="0">
                        <a:effectLst/>
                        <a:latin typeface="+mn-lt"/>
                      </a:endParaRPr>
                    </a:p>
                  </a:txBody>
                  <a:tcPr marL="47715" marR="47715" marT="7952" marB="7952">
                    <a:solidFill>
                      <a:srgbClr val="99CCFF"/>
                    </a:solidFill>
                  </a:tcPr>
                </a:tc>
                <a:tc>
                  <a:txBody>
                    <a:bodyPr/>
                    <a:lstStyle/>
                    <a:p>
                      <a:pPr fontAlgn="t"/>
                      <a:r>
                        <a:rPr lang="en-US" sz="1800" dirty="0">
                          <a:effectLst/>
                        </a:rPr>
                        <a:t>GNU C compiler</a:t>
                      </a:r>
                      <a:endParaRPr lang="en-US" sz="1800" dirty="0">
                        <a:effectLst/>
                        <a:latin typeface="+mn-lt"/>
                      </a:endParaRPr>
                    </a:p>
                  </a:txBody>
                  <a:tcPr marL="47715" marR="47715" marT="7952" marB="7952">
                    <a:solidFill>
                      <a:srgbClr val="99CCFF"/>
                    </a:solidFill>
                  </a:tcPr>
                </a:tc>
                <a:extLst>
                  <a:ext uri="{0D108BD9-81ED-4DB2-BD59-A6C34878D82A}">
                    <a16:rowId xmlns:a16="http://schemas.microsoft.com/office/drawing/2014/main" val="10002"/>
                  </a:ext>
                </a:extLst>
              </a:tr>
              <a:tr h="159050">
                <a:tc>
                  <a:txBody>
                    <a:bodyPr/>
                    <a:lstStyle/>
                    <a:p>
                      <a:pPr fontAlgn="t"/>
                      <a:r>
                        <a:rPr lang="en-US" sz="1800" u="none" strike="noStrike" dirty="0">
                          <a:effectLst/>
                        </a:rPr>
                        <a:t>505.mcf_r</a:t>
                      </a:r>
                      <a:endParaRPr lang="en-US" sz="1800" dirty="0">
                        <a:effectLst/>
                        <a:latin typeface="+mn-lt"/>
                      </a:endParaRPr>
                    </a:p>
                  </a:txBody>
                  <a:tcPr marL="47715" marR="47715" marT="7952" marB="7952">
                    <a:solidFill>
                      <a:srgbClr val="99CCFF"/>
                    </a:solidFill>
                  </a:tcPr>
                </a:tc>
                <a:tc>
                  <a:txBody>
                    <a:bodyPr/>
                    <a:lstStyle/>
                    <a:p>
                      <a:pPr fontAlgn="t"/>
                      <a:r>
                        <a:rPr lang="en-US" sz="1800" u="none" strike="noStrike" dirty="0">
                          <a:effectLst/>
                        </a:rPr>
                        <a:t>605.mcf_s</a:t>
                      </a:r>
                      <a:endParaRPr lang="en-US" sz="1800" dirty="0">
                        <a:effectLst/>
                        <a:latin typeface="+mn-lt"/>
                      </a:endParaRPr>
                    </a:p>
                  </a:txBody>
                  <a:tcPr marL="47715" marR="47715" marT="7952" marB="7952">
                    <a:solidFill>
                      <a:srgbClr val="99CCFF"/>
                    </a:solidFill>
                  </a:tcPr>
                </a:tc>
                <a:tc>
                  <a:txBody>
                    <a:bodyPr/>
                    <a:lstStyle/>
                    <a:p>
                      <a:pPr algn="ctr" fontAlgn="t"/>
                      <a:r>
                        <a:rPr lang="en-US" sz="1800" dirty="0">
                          <a:effectLst/>
                        </a:rPr>
                        <a:t>C</a:t>
                      </a:r>
                      <a:endParaRPr lang="en-US" sz="1800" dirty="0">
                        <a:effectLst/>
                        <a:latin typeface="+mn-lt"/>
                      </a:endParaRPr>
                    </a:p>
                  </a:txBody>
                  <a:tcPr marL="47715" marR="47715" marT="7952" marB="7952">
                    <a:solidFill>
                      <a:srgbClr val="99CCFF"/>
                    </a:solidFill>
                  </a:tcPr>
                </a:tc>
                <a:tc>
                  <a:txBody>
                    <a:bodyPr/>
                    <a:lstStyle/>
                    <a:p>
                      <a:pPr algn="r" fontAlgn="t"/>
                      <a:r>
                        <a:rPr lang="en-US" altLang="zh-TW" sz="1800" dirty="0">
                          <a:effectLst/>
                        </a:rPr>
                        <a:t>3</a:t>
                      </a:r>
                      <a:endParaRPr lang="en-US" altLang="zh-TW" sz="1800" dirty="0">
                        <a:effectLst/>
                        <a:latin typeface="+mn-lt"/>
                      </a:endParaRPr>
                    </a:p>
                  </a:txBody>
                  <a:tcPr marL="47715" marR="47715" marT="7952" marB="7952">
                    <a:solidFill>
                      <a:srgbClr val="99CCFF"/>
                    </a:solidFill>
                  </a:tcPr>
                </a:tc>
                <a:tc>
                  <a:txBody>
                    <a:bodyPr/>
                    <a:lstStyle/>
                    <a:p>
                      <a:pPr fontAlgn="t"/>
                      <a:r>
                        <a:rPr lang="en-US" sz="1800" dirty="0">
                          <a:effectLst/>
                        </a:rPr>
                        <a:t>Route planning</a:t>
                      </a:r>
                      <a:endParaRPr lang="en-US" sz="1800" dirty="0">
                        <a:effectLst/>
                        <a:latin typeface="+mn-lt"/>
                      </a:endParaRPr>
                    </a:p>
                  </a:txBody>
                  <a:tcPr marL="47715" marR="47715" marT="7952" marB="7952">
                    <a:solidFill>
                      <a:srgbClr val="99CCFF"/>
                    </a:solidFill>
                  </a:tcPr>
                </a:tc>
                <a:extLst>
                  <a:ext uri="{0D108BD9-81ED-4DB2-BD59-A6C34878D82A}">
                    <a16:rowId xmlns:a16="http://schemas.microsoft.com/office/drawing/2014/main" val="10003"/>
                  </a:ext>
                </a:extLst>
              </a:tr>
              <a:tr h="588483">
                <a:tc>
                  <a:txBody>
                    <a:bodyPr/>
                    <a:lstStyle/>
                    <a:p>
                      <a:pPr fontAlgn="t"/>
                      <a:r>
                        <a:rPr lang="en-US" sz="1800" u="none" strike="noStrike" dirty="0">
                          <a:effectLst/>
                        </a:rPr>
                        <a:t>520.omnetpp_r</a:t>
                      </a:r>
                      <a:endParaRPr lang="en-US" sz="1800" dirty="0">
                        <a:effectLst/>
                        <a:latin typeface="+mn-lt"/>
                      </a:endParaRPr>
                    </a:p>
                  </a:txBody>
                  <a:tcPr marL="47715" marR="47715" marT="7952" marB="7952">
                    <a:solidFill>
                      <a:srgbClr val="99CCFF"/>
                    </a:solidFill>
                  </a:tcPr>
                </a:tc>
                <a:tc>
                  <a:txBody>
                    <a:bodyPr/>
                    <a:lstStyle/>
                    <a:p>
                      <a:pPr fontAlgn="t"/>
                      <a:r>
                        <a:rPr lang="en-US" sz="1800" u="none" strike="noStrike" dirty="0">
                          <a:effectLst/>
                        </a:rPr>
                        <a:t>620.omnetpp_s</a:t>
                      </a:r>
                      <a:endParaRPr lang="en-US" sz="1800" dirty="0">
                        <a:effectLst/>
                        <a:latin typeface="+mn-lt"/>
                      </a:endParaRPr>
                    </a:p>
                  </a:txBody>
                  <a:tcPr marL="47715" marR="47715" marT="7952" marB="7952">
                    <a:solidFill>
                      <a:srgbClr val="99CCFF"/>
                    </a:solidFill>
                  </a:tcPr>
                </a:tc>
                <a:tc>
                  <a:txBody>
                    <a:bodyPr/>
                    <a:lstStyle/>
                    <a:p>
                      <a:pPr algn="ctr" fontAlgn="t"/>
                      <a:r>
                        <a:rPr lang="en-US" sz="1800" dirty="0">
                          <a:effectLst/>
                        </a:rPr>
                        <a:t>C++</a:t>
                      </a:r>
                      <a:endParaRPr lang="en-US" sz="1800" dirty="0">
                        <a:effectLst/>
                        <a:latin typeface="+mn-lt"/>
                      </a:endParaRPr>
                    </a:p>
                  </a:txBody>
                  <a:tcPr marL="47715" marR="47715" marT="7952" marB="7952">
                    <a:solidFill>
                      <a:srgbClr val="99CCFF"/>
                    </a:solidFill>
                  </a:tcPr>
                </a:tc>
                <a:tc>
                  <a:txBody>
                    <a:bodyPr/>
                    <a:lstStyle/>
                    <a:p>
                      <a:pPr algn="r" fontAlgn="t"/>
                      <a:r>
                        <a:rPr lang="en-US" altLang="zh-TW" sz="1800">
                          <a:effectLst/>
                        </a:rPr>
                        <a:t>134</a:t>
                      </a:r>
                      <a:endParaRPr lang="en-US" altLang="zh-TW" sz="1800">
                        <a:effectLst/>
                        <a:latin typeface="+mn-lt"/>
                      </a:endParaRPr>
                    </a:p>
                  </a:txBody>
                  <a:tcPr marL="47715" marR="47715" marT="7952" marB="7952">
                    <a:solidFill>
                      <a:srgbClr val="99CCFF"/>
                    </a:solidFill>
                  </a:tcPr>
                </a:tc>
                <a:tc>
                  <a:txBody>
                    <a:bodyPr/>
                    <a:lstStyle/>
                    <a:p>
                      <a:pPr fontAlgn="t"/>
                      <a:r>
                        <a:rPr lang="en-US" sz="1800" dirty="0">
                          <a:effectLst/>
                        </a:rPr>
                        <a:t>Discrete Event simulation - computer network</a:t>
                      </a:r>
                      <a:endParaRPr lang="en-US" sz="1800" dirty="0">
                        <a:effectLst/>
                        <a:latin typeface="+mn-lt"/>
                      </a:endParaRPr>
                    </a:p>
                  </a:txBody>
                  <a:tcPr marL="47715" marR="47715" marT="7952" marB="7952">
                    <a:solidFill>
                      <a:srgbClr val="99CCFF"/>
                    </a:solidFill>
                  </a:tcPr>
                </a:tc>
                <a:extLst>
                  <a:ext uri="{0D108BD9-81ED-4DB2-BD59-A6C34878D82A}">
                    <a16:rowId xmlns:a16="http://schemas.microsoft.com/office/drawing/2014/main" val="10004"/>
                  </a:ext>
                </a:extLst>
              </a:tr>
              <a:tr h="327558">
                <a:tc>
                  <a:txBody>
                    <a:bodyPr/>
                    <a:lstStyle/>
                    <a:p>
                      <a:pPr fontAlgn="t"/>
                      <a:r>
                        <a:rPr lang="en-US" sz="1800" u="none" strike="noStrike" dirty="0">
                          <a:effectLst/>
                        </a:rPr>
                        <a:t>523.xalancbmk_r</a:t>
                      </a:r>
                      <a:endParaRPr lang="en-US" sz="1800" dirty="0">
                        <a:effectLst/>
                        <a:latin typeface="+mn-lt"/>
                      </a:endParaRPr>
                    </a:p>
                  </a:txBody>
                  <a:tcPr marL="47715" marR="47715" marT="7952" marB="7952">
                    <a:solidFill>
                      <a:srgbClr val="99CCFF"/>
                    </a:solidFill>
                  </a:tcPr>
                </a:tc>
                <a:tc>
                  <a:txBody>
                    <a:bodyPr/>
                    <a:lstStyle/>
                    <a:p>
                      <a:pPr fontAlgn="t"/>
                      <a:r>
                        <a:rPr lang="en-US" sz="1800" u="none" strike="noStrike" dirty="0">
                          <a:effectLst/>
                        </a:rPr>
                        <a:t>623.xalancbmk_s</a:t>
                      </a:r>
                      <a:endParaRPr lang="en-US" sz="1800" dirty="0">
                        <a:effectLst/>
                        <a:latin typeface="+mn-lt"/>
                      </a:endParaRPr>
                    </a:p>
                  </a:txBody>
                  <a:tcPr marL="47715" marR="47715" marT="7952" marB="7952">
                    <a:solidFill>
                      <a:srgbClr val="99CCFF"/>
                    </a:solidFill>
                  </a:tcPr>
                </a:tc>
                <a:tc>
                  <a:txBody>
                    <a:bodyPr/>
                    <a:lstStyle/>
                    <a:p>
                      <a:pPr algn="ctr" fontAlgn="t"/>
                      <a:r>
                        <a:rPr lang="en-US" sz="1800">
                          <a:effectLst/>
                        </a:rPr>
                        <a:t>C++</a:t>
                      </a:r>
                      <a:endParaRPr lang="en-US" sz="1800">
                        <a:effectLst/>
                        <a:latin typeface="+mn-lt"/>
                      </a:endParaRPr>
                    </a:p>
                  </a:txBody>
                  <a:tcPr marL="47715" marR="47715" marT="7952" marB="7952">
                    <a:solidFill>
                      <a:srgbClr val="99CCFF"/>
                    </a:solidFill>
                  </a:tcPr>
                </a:tc>
                <a:tc>
                  <a:txBody>
                    <a:bodyPr/>
                    <a:lstStyle/>
                    <a:p>
                      <a:pPr algn="r" fontAlgn="t"/>
                      <a:r>
                        <a:rPr lang="en-US" altLang="zh-TW" sz="1800">
                          <a:effectLst/>
                        </a:rPr>
                        <a:t>520</a:t>
                      </a:r>
                      <a:endParaRPr lang="en-US" altLang="zh-TW" sz="1800">
                        <a:effectLst/>
                        <a:latin typeface="+mn-lt"/>
                      </a:endParaRPr>
                    </a:p>
                  </a:txBody>
                  <a:tcPr marL="47715" marR="47715" marT="7952" marB="7952">
                    <a:solidFill>
                      <a:srgbClr val="99CCFF"/>
                    </a:solidFill>
                  </a:tcPr>
                </a:tc>
                <a:tc>
                  <a:txBody>
                    <a:bodyPr/>
                    <a:lstStyle/>
                    <a:p>
                      <a:pPr fontAlgn="t"/>
                      <a:r>
                        <a:rPr lang="en-US" sz="1800" dirty="0">
                          <a:effectLst/>
                        </a:rPr>
                        <a:t>XML to HTML conversion via XSLT</a:t>
                      </a:r>
                      <a:endParaRPr lang="en-US" sz="1800" dirty="0">
                        <a:effectLst/>
                        <a:latin typeface="+mn-lt"/>
                      </a:endParaRPr>
                    </a:p>
                  </a:txBody>
                  <a:tcPr marL="47715" marR="47715" marT="7952" marB="7952">
                    <a:solidFill>
                      <a:srgbClr val="99CCFF"/>
                    </a:solidFill>
                  </a:tcPr>
                </a:tc>
                <a:extLst>
                  <a:ext uri="{0D108BD9-81ED-4DB2-BD59-A6C34878D82A}">
                    <a16:rowId xmlns:a16="http://schemas.microsoft.com/office/drawing/2014/main" val="10005"/>
                  </a:ext>
                </a:extLst>
              </a:tr>
              <a:tr h="302194">
                <a:tc>
                  <a:txBody>
                    <a:bodyPr/>
                    <a:lstStyle/>
                    <a:p>
                      <a:pPr fontAlgn="t"/>
                      <a:r>
                        <a:rPr lang="en-US" sz="1800" u="none" strike="noStrike" dirty="0">
                          <a:effectLst/>
                        </a:rPr>
                        <a:t>525.x264_r</a:t>
                      </a:r>
                      <a:endParaRPr lang="en-US" sz="1800" dirty="0">
                        <a:effectLst/>
                        <a:latin typeface="+mn-lt"/>
                      </a:endParaRPr>
                    </a:p>
                  </a:txBody>
                  <a:tcPr marL="47715" marR="47715" marT="7952" marB="7952">
                    <a:solidFill>
                      <a:srgbClr val="99CCFF"/>
                    </a:solidFill>
                  </a:tcPr>
                </a:tc>
                <a:tc>
                  <a:txBody>
                    <a:bodyPr/>
                    <a:lstStyle/>
                    <a:p>
                      <a:pPr fontAlgn="t"/>
                      <a:r>
                        <a:rPr lang="en-US" sz="1800" u="none" strike="noStrike" dirty="0">
                          <a:effectLst/>
                        </a:rPr>
                        <a:t>625.x264_s</a:t>
                      </a:r>
                      <a:endParaRPr lang="en-US" sz="1800" dirty="0">
                        <a:effectLst/>
                        <a:latin typeface="+mn-lt"/>
                      </a:endParaRPr>
                    </a:p>
                  </a:txBody>
                  <a:tcPr marL="47715" marR="47715" marT="7952" marB="7952">
                    <a:solidFill>
                      <a:srgbClr val="99CCFF"/>
                    </a:solidFill>
                  </a:tcPr>
                </a:tc>
                <a:tc>
                  <a:txBody>
                    <a:bodyPr/>
                    <a:lstStyle/>
                    <a:p>
                      <a:pPr algn="ctr" fontAlgn="t"/>
                      <a:r>
                        <a:rPr lang="en-US" sz="1800">
                          <a:effectLst/>
                        </a:rPr>
                        <a:t>C</a:t>
                      </a:r>
                      <a:endParaRPr lang="en-US" sz="1800">
                        <a:effectLst/>
                        <a:latin typeface="+mn-lt"/>
                      </a:endParaRPr>
                    </a:p>
                  </a:txBody>
                  <a:tcPr marL="47715" marR="47715" marT="7952" marB="7952">
                    <a:solidFill>
                      <a:srgbClr val="99CCFF"/>
                    </a:solidFill>
                  </a:tcPr>
                </a:tc>
                <a:tc>
                  <a:txBody>
                    <a:bodyPr/>
                    <a:lstStyle/>
                    <a:p>
                      <a:pPr algn="r" fontAlgn="t"/>
                      <a:r>
                        <a:rPr lang="en-US" altLang="zh-TW" sz="1800">
                          <a:effectLst/>
                        </a:rPr>
                        <a:t>96</a:t>
                      </a:r>
                      <a:endParaRPr lang="en-US" altLang="zh-TW" sz="1800">
                        <a:effectLst/>
                        <a:latin typeface="+mn-lt"/>
                      </a:endParaRPr>
                    </a:p>
                  </a:txBody>
                  <a:tcPr marL="47715" marR="47715" marT="7952" marB="7952">
                    <a:solidFill>
                      <a:srgbClr val="99CCFF"/>
                    </a:solidFill>
                  </a:tcPr>
                </a:tc>
                <a:tc>
                  <a:txBody>
                    <a:bodyPr/>
                    <a:lstStyle/>
                    <a:p>
                      <a:pPr fontAlgn="t"/>
                      <a:r>
                        <a:rPr lang="en-US" sz="1800" dirty="0">
                          <a:effectLst/>
                        </a:rPr>
                        <a:t>Video compression</a:t>
                      </a:r>
                      <a:endParaRPr lang="en-US" sz="1800" dirty="0">
                        <a:effectLst/>
                        <a:latin typeface="+mn-lt"/>
                      </a:endParaRPr>
                    </a:p>
                  </a:txBody>
                  <a:tcPr marL="47715" marR="47715" marT="7952" marB="7952">
                    <a:solidFill>
                      <a:srgbClr val="99CCFF"/>
                    </a:solidFill>
                  </a:tcPr>
                </a:tc>
                <a:extLst>
                  <a:ext uri="{0D108BD9-81ED-4DB2-BD59-A6C34878D82A}">
                    <a16:rowId xmlns:a16="http://schemas.microsoft.com/office/drawing/2014/main" val="10006"/>
                  </a:ext>
                </a:extLst>
              </a:tr>
              <a:tr h="588483">
                <a:tc>
                  <a:txBody>
                    <a:bodyPr/>
                    <a:lstStyle/>
                    <a:p>
                      <a:pPr fontAlgn="t"/>
                      <a:r>
                        <a:rPr lang="en-US" sz="1800" u="none" strike="noStrike" dirty="0">
                          <a:effectLst/>
                        </a:rPr>
                        <a:t>531.deepsjeng_r</a:t>
                      </a:r>
                      <a:endParaRPr lang="en-US" sz="1800" dirty="0">
                        <a:effectLst/>
                        <a:latin typeface="+mn-lt"/>
                      </a:endParaRPr>
                    </a:p>
                  </a:txBody>
                  <a:tcPr marL="47715" marR="47715" marT="7952" marB="7952">
                    <a:solidFill>
                      <a:srgbClr val="99CCFF"/>
                    </a:solidFill>
                  </a:tcPr>
                </a:tc>
                <a:tc>
                  <a:txBody>
                    <a:bodyPr/>
                    <a:lstStyle/>
                    <a:p>
                      <a:pPr fontAlgn="t"/>
                      <a:r>
                        <a:rPr lang="en-US" sz="1800" u="none" strike="noStrike" dirty="0">
                          <a:effectLst/>
                        </a:rPr>
                        <a:t>631.deepsjeng_s</a:t>
                      </a:r>
                      <a:endParaRPr lang="en-US" sz="1800" dirty="0">
                        <a:effectLst/>
                        <a:latin typeface="+mn-lt"/>
                      </a:endParaRPr>
                    </a:p>
                  </a:txBody>
                  <a:tcPr marL="47715" marR="47715" marT="7952" marB="7952">
                    <a:solidFill>
                      <a:srgbClr val="99CCFF"/>
                    </a:solidFill>
                  </a:tcPr>
                </a:tc>
                <a:tc>
                  <a:txBody>
                    <a:bodyPr/>
                    <a:lstStyle/>
                    <a:p>
                      <a:pPr algn="ctr" fontAlgn="t"/>
                      <a:r>
                        <a:rPr lang="en-US" sz="1800" dirty="0">
                          <a:effectLst/>
                        </a:rPr>
                        <a:t>C++</a:t>
                      </a:r>
                      <a:endParaRPr lang="en-US" sz="1800" dirty="0">
                        <a:effectLst/>
                        <a:latin typeface="+mn-lt"/>
                      </a:endParaRPr>
                    </a:p>
                  </a:txBody>
                  <a:tcPr marL="47715" marR="47715" marT="7952" marB="7952">
                    <a:solidFill>
                      <a:srgbClr val="99CCFF"/>
                    </a:solidFill>
                  </a:tcPr>
                </a:tc>
                <a:tc>
                  <a:txBody>
                    <a:bodyPr/>
                    <a:lstStyle/>
                    <a:p>
                      <a:pPr algn="r" fontAlgn="t"/>
                      <a:r>
                        <a:rPr lang="en-US" altLang="zh-TW" sz="1800">
                          <a:effectLst/>
                        </a:rPr>
                        <a:t>10</a:t>
                      </a:r>
                      <a:endParaRPr lang="en-US" altLang="zh-TW" sz="1800">
                        <a:effectLst/>
                        <a:latin typeface="+mn-lt"/>
                      </a:endParaRPr>
                    </a:p>
                  </a:txBody>
                  <a:tcPr marL="47715" marR="47715" marT="7952" marB="7952">
                    <a:solidFill>
                      <a:srgbClr val="99CCFF"/>
                    </a:solidFill>
                  </a:tcPr>
                </a:tc>
                <a:tc>
                  <a:txBody>
                    <a:bodyPr/>
                    <a:lstStyle/>
                    <a:p>
                      <a:pPr fontAlgn="t"/>
                      <a:r>
                        <a:rPr lang="en-US" sz="1800" dirty="0">
                          <a:effectLst/>
                        </a:rPr>
                        <a:t>Artificial Intelligence: alpha-beta tree search (Chess)</a:t>
                      </a:r>
                      <a:endParaRPr lang="en-US" sz="1800" dirty="0">
                        <a:effectLst/>
                        <a:latin typeface="+mn-lt"/>
                      </a:endParaRPr>
                    </a:p>
                  </a:txBody>
                  <a:tcPr marL="47715" marR="47715" marT="7952" marB="7952">
                    <a:solidFill>
                      <a:srgbClr val="99CCFF"/>
                    </a:solidFill>
                  </a:tcPr>
                </a:tc>
                <a:extLst>
                  <a:ext uri="{0D108BD9-81ED-4DB2-BD59-A6C34878D82A}">
                    <a16:rowId xmlns:a16="http://schemas.microsoft.com/office/drawing/2014/main" val="10007"/>
                  </a:ext>
                </a:extLst>
              </a:tr>
              <a:tr h="585001">
                <a:tc>
                  <a:txBody>
                    <a:bodyPr/>
                    <a:lstStyle/>
                    <a:p>
                      <a:pPr fontAlgn="t"/>
                      <a:r>
                        <a:rPr lang="en-US" sz="1800" u="none" strike="noStrike" dirty="0">
                          <a:effectLst/>
                        </a:rPr>
                        <a:t>541.leela_r</a:t>
                      </a:r>
                      <a:endParaRPr lang="en-US" sz="1800" dirty="0">
                        <a:effectLst/>
                        <a:latin typeface="+mn-lt"/>
                      </a:endParaRPr>
                    </a:p>
                  </a:txBody>
                  <a:tcPr marL="47715" marR="47715" marT="7952" marB="7952">
                    <a:solidFill>
                      <a:srgbClr val="99CCFF"/>
                    </a:solidFill>
                  </a:tcPr>
                </a:tc>
                <a:tc>
                  <a:txBody>
                    <a:bodyPr/>
                    <a:lstStyle/>
                    <a:p>
                      <a:pPr fontAlgn="t"/>
                      <a:r>
                        <a:rPr lang="en-US" sz="1800" u="none" strike="noStrike" dirty="0">
                          <a:effectLst/>
                        </a:rPr>
                        <a:t>641.leela_s</a:t>
                      </a:r>
                      <a:endParaRPr lang="en-US" sz="1800" dirty="0">
                        <a:effectLst/>
                        <a:latin typeface="+mn-lt"/>
                      </a:endParaRPr>
                    </a:p>
                  </a:txBody>
                  <a:tcPr marL="47715" marR="47715" marT="7952" marB="7952">
                    <a:solidFill>
                      <a:srgbClr val="99CCFF"/>
                    </a:solidFill>
                  </a:tcPr>
                </a:tc>
                <a:tc>
                  <a:txBody>
                    <a:bodyPr/>
                    <a:lstStyle/>
                    <a:p>
                      <a:pPr algn="ctr" fontAlgn="t"/>
                      <a:r>
                        <a:rPr lang="en-US" sz="1800">
                          <a:effectLst/>
                        </a:rPr>
                        <a:t>C++</a:t>
                      </a:r>
                      <a:endParaRPr lang="en-US" sz="1800">
                        <a:effectLst/>
                        <a:latin typeface="+mn-lt"/>
                      </a:endParaRPr>
                    </a:p>
                  </a:txBody>
                  <a:tcPr marL="47715" marR="47715" marT="7952" marB="7952">
                    <a:solidFill>
                      <a:srgbClr val="99CCFF"/>
                    </a:solidFill>
                  </a:tcPr>
                </a:tc>
                <a:tc>
                  <a:txBody>
                    <a:bodyPr/>
                    <a:lstStyle/>
                    <a:p>
                      <a:pPr algn="r" fontAlgn="t"/>
                      <a:r>
                        <a:rPr lang="en-US" altLang="zh-TW" sz="1800">
                          <a:effectLst/>
                        </a:rPr>
                        <a:t>21</a:t>
                      </a:r>
                      <a:endParaRPr lang="en-US" altLang="zh-TW" sz="1800">
                        <a:effectLst/>
                        <a:latin typeface="+mn-lt"/>
                      </a:endParaRPr>
                    </a:p>
                  </a:txBody>
                  <a:tcPr marL="47715" marR="47715" marT="7952" marB="7952">
                    <a:solidFill>
                      <a:srgbClr val="99CCFF"/>
                    </a:solidFill>
                  </a:tcPr>
                </a:tc>
                <a:tc>
                  <a:txBody>
                    <a:bodyPr/>
                    <a:lstStyle/>
                    <a:p>
                      <a:pPr fontAlgn="t"/>
                      <a:r>
                        <a:rPr lang="en-US" sz="1800" dirty="0">
                          <a:effectLst/>
                        </a:rPr>
                        <a:t>Artificial Intelligence: Monte Carlo tree search (Go)</a:t>
                      </a:r>
                      <a:endParaRPr lang="en-US" sz="1800" dirty="0">
                        <a:effectLst/>
                        <a:latin typeface="+mn-lt"/>
                      </a:endParaRPr>
                    </a:p>
                  </a:txBody>
                  <a:tcPr marL="47715" marR="47715" marT="7952" marB="7952">
                    <a:solidFill>
                      <a:srgbClr val="99CCFF"/>
                    </a:solidFill>
                  </a:tcPr>
                </a:tc>
                <a:extLst>
                  <a:ext uri="{0D108BD9-81ED-4DB2-BD59-A6C34878D82A}">
                    <a16:rowId xmlns:a16="http://schemas.microsoft.com/office/drawing/2014/main" val="10008"/>
                  </a:ext>
                </a:extLst>
              </a:tr>
              <a:tr h="573453">
                <a:tc>
                  <a:txBody>
                    <a:bodyPr/>
                    <a:lstStyle/>
                    <a:p>
                      <a:pPr fontAlgn="t"/>
                      <a:r>
                        <a:rPr lang="en-US" sz="1800" u="none" strike="noStrike" dirty="0">
                          <a:effectLst/>
                        </a:rPr>
                        <a:t>548.exchange2_r</a:t>
                      </a:r>
                      <a:endParaRPr lang="en-US" sz="1800" dirty="0">
                        <a:effectLst/>
                        <a:latin typeface="+mn-lt"/>
                      </a:endParaRPr>
                    </a:p>
                  </a:txBody>
                  <a:tcPr marL="47715" marR="47715" marT="7952" marB="7952">
                    <a:solidFill>
                      <a:srgbClr val="99CCFF"/>
                    </a:solidFill>
                  </a:tcPr>
                </a:tc>
                <a:tc>
                  <a:txBody>
                    <a:bodyPr/>
                    <a:lstStyle/>
                    <a:p>
                      <a:pPr fontAlgn="t"/>
                      <a:r>
                        <a:rPr lang="en-US" sz="1800" u="none" strike="noStrike" dirty="0">
                          <a:effectLst/>
                        </a:rPr>
                        <a:t>648.exchange2_s</a:t>
                      </a:r>
                      <a:endParaRPr lang="en-US" sz="1800" dirty="0">
                        <a:effectLst/>
                        <a:latin typeface="+mn-lt"/>
                      </a:endParaRPr>
                    </a:p>
                  </a:txBody>
                  <a:tcPr marL="47715" marR="47715" marT="7952" marB="7952">
                    <a:solidFill>
                      <a:srgbClr val="99CCFF"/>
                    </a:solidFill>
                  </a:tcPr>
                </a:tc>
                <a:tc>
                  <a:txBody>
                    <a:bodyPr/>
                    <a:lstStyle/>
                    <a:p>
                      <a:pPr algn="ctr" fontAlgn="t"/>
                      <a:r>
                        <a:rPr lang="en-US" sz="1800">
                          <a:effectLst/>
                        </a:rPr>
                        <a:t>Fortran</a:t>
                      </a:r>
                      <a:endParaRPr lang="en-US" sz="1800">
                        <a:effectLst/>
                        <a:latin typeface="+mn-lt"/>
                      </a:endParaRPr>
                    </a:p>
                  </a:txBody>
                  <a:tcPr marL="47715" marR="47715" marT="7952" marB="7952">
                    <a:solidFill>
                      <a:srgbClr val="99CCFF"/>
                    </a:solidFill>
                  </a:tcPr>
                </a:tc>
                <a:tc>
                  <a:txBody>
                    <a:bodyPr/>
                    <a:lstStyle/>
                    <a:p>
                      <a:pPr algn="r" fontAlgn="t"/>
                      <a:r>
                        <a:rPr lang="en-US" altLang="zh-TW" sz="1800">
                          <a:effectLst/>
                        </a:rPr>
                        <a:t>1</a:t>
                      </a:r>
                      <a:endParaRPr lang="en-US" altLang="zh-TW" sz="1800">
                        <a:effectLst/>
                        <a:latin typeface="+mn-lt"/>
                      </a:endParaRPr>
                    </a:p>
                  </a:txBody>
                  <a:tcPr marL="47715" marR="47715" marT="7952" marB="7952">
                    <a:solidFill>
                      <a:srgbClr val="99CCFF"/>
                    </a:solidFill>
                  </a:tcPr>
                </a:tc>
                <a:tc>
                  <a:txBody>
                    <a:bodyPr/>
                    <a:lstStyle/>
                    <a:p>
                      <a:pPr fontAlgn="t"/>
                      <a:r>
                        <a:rPr lang="en-US" sz="1800" dirty="0">
                          <a:effectLst/>
                        </a:rPr>
                        <a:t>Artificial Intelligence: recursive solution generator (Sudoku)</a:t>
                      </a:r>
                      <a:endParaRPr lang="en-US" sz="1800" dirty="0">
                        <a:effectLst/>
                        <a:latin typeface="+mn-lt"/>
                      </a:endParaRPr>
                    </a:p>
                  </a:txBody>
                  <a:tcPr marL="47715" marR="47715" marT="7952" marB="7952">
                    <a:solidFill>
                      <a:srgbClr val="99CCFF"/>
                    </a:solidFill>
                  </a:tcPr>
                </a:tc>
                <a:extLst>
                  <a:ext uri="{0D108BD9-81ED-4DB2-BD59-A6C34878D82A}">
                    <a16:rowId xmlns:a16="http://schemas.microsoft.com/office/drawing/2014/main" val="10009"/>
                  </a:ext>
                </a:extLst>
              </a:tr>
              <a:tr h="302194">
                <a:tc>
                  <a:txBody>
                    <a:bodyPr/>
                    <a:lstStyle/>
                    <a:p>
                      <a:pPr fontAlgn="t"/>
                      <a:r>
                        <a:rPr lang="en-US" sz="1800" u="none" strike="noStrike" dirty="0">
                          <a:effectLst/>
                        </a:rPr>
                        <a:t>557.xz_r</a:t>
                      </a:r>
                      <a:endParaRPr lang="en-US" sz="1800" dirty="0">
                        <a:effectLst/>
                        <a:latin typeface="+mn-lt"/>
                      </a:endParaRPr>
                    </a:p>
                  </a:txBody>
                  <a:tcPr marL="47715" marR="47715" marT="7952" marB="7952">
                    <a:solidFill>
                      <a:srgbClr val="99CCFF"/>
                    </a:solidFill>
                  </a:tcPr>
                </a:tc>
                <a:tc>
                  <a:txBody>
                    <a:bodyPr/>
                    <a:lstStyle/>
                    <a:p>
                      <a:pPr fontAlgn="t"/>
                      <a:r>
                        <a:rPr lang="en-US" sz="1800" u="none" strike="noStrike" dirty="0">
                          <a:effectLst/>
                        </a:rPr>
                        <a:t>657.xz_s</a:t>
                      </a:r>
                      <a:endParaRPr lang="en-US" sz="1800" dirty="0">
                        <a:effectLst/>
                        <a:latin typeface="+mn-lt"/>
                      </a:endParaRPr>
                    </a:p>
                  </a:txBody>
                  <a:tcPr marL="47715" marR="47715" marT="7952" marB="7952">
                    <a:solidFill>
                      <a:srgbClr val="99CCFF"/>
                    </a:solidFill>
                  </a:tcPr>
                </a:tc>
                <a:tc>
                  <a:txBody>
                    <a:bodyPr/>
                    <a:lstStyle/>
                    <a:p>
                      <a:pPr algn="ctr" fontAlgn="t"/>
                      <a:r>
                        <a:rPr lang="en-US" sz="1800">
                          <a:effectLst/>
                        </a:rPr>
                        <a:t>C</a:t>
                      </a:r>
                      <a:endParaRPr lang="en-US" sz="1800">
                        <a:effectLst/>
                        <a:latin typeface="+mn-lt"/>
                      </a:endParaRPr>
                    </a:p>
                  </a:txBody>
                  <a:tcPr marL="47715" marR="47715" marT="7952" marB="7952">
                    <a:solidFill>
                      <a:srgbClr val="99CCFF"/>
                    </a:solidFill>
                  </a:tcPr>
                </a:tc>
                <a:tc>
                  <a:txBody>
                    <a:bodyPr/>
                    <a:lstStyle/>
                    <a:p>
                      <a:pPr algn="r" fontAlgn="t"/>
                      <a:r>
                        <a:rPr lang="en-US" altLang="zh-TW" sz="1800">
                          <a:effectLst/>
                        </a:rPr>
                        <a:t>33</a:t>
                      </a:r>
                      <a:endParaRPr lang="en-US" altLang="zh-TW" sz="1800">
                        <a:effectLst/>
                        <a:latin typeface="+mn-lt"/>
                      </a:endParaRPr>
                    </a:p>
                  </a:txBody>
                  <a:tcPr marL="47715" marR="47715" marT="7952" marB="7952">
                    <a:solidFill>
                      <a:srgbClr val="99CCFF"/>
                    </a:solidFill>
                  </a:tcPr>
                </a:tc>
                <a:tc>
                  <a:txBody>
                    <a:bodyPr/>
                    <a:lstStyle/>
                    <a:p>
                      <a:pPr fontAlgn="t"/>
                      <a:r>
                        <a:rPr lang="en-US" sz="1800" dirty="0">
                          <a:effectLst/>
                        </a:rPr>
                        <a:t>General data compression</a:t>
                      </a:r>
                      <a:endParaRPr lang="en-US" sz="1800" dirty="0">
                        <a:effectLst/>
                        <a:latin typeface="+mn-lt"/>
                      </a:endParaRPr>
                    </a:p>
                  </a:txBody>
                  <a:tcPr marL="47715" marR="47715" marT="7952" marB="7952">
                    <a:solidFill>
                      <a:srgbClr val="99CCFF"/>
                    </a:solidFill>
                  </a:tcPr>
                </a:tc>
                <a:extLst>
                  <a:ext uri="{0D108BD9-81ED-4DB2-BD59-A6C34878D82A}">
                    <a16:rowId xmlns:a16="http://schemas.microsoft.com/office/drawing/2014/main" val="10010"/>
                  </a:ext>
                </a:extLst>
              </a:tr>
            </a:tbl>
          </a:graphicData>
        </a:graphic>
      </p:graphicFrame>
      <p:sp>
        <p:nvSpPr>
          <p:cNvPr id="8" name="文字方塊 7"/>
          <p:cNvSpPr txBox="1"/>
          <p:nvPr/>
        </p:nvSpPr>
        <p:spPr>
          <a:xfrm>
            <a:off x="683568" y="5826750"/>
            <a:ext cx="7622151" cy="338554"/>
          </a:xfrm>
          <a:prstGeom prst="rect">
            <a:avLst/>
          </a:prstGeom>
          <a:noFill/>
        </p:spPr>
        <p:txBody>
          <a:bodyPr wrap="none" rtlCol="0">
            <a:spAutoFit/>
          </a:bodyPr>
          <a:lstStyle/>
          <a:p>
            <a:pPr marL="0"/>
            <a:r>
              <a:rPr lang="en-US" altLang="zh-TW" sz="1600" dirty="0">
                <a:latin typeface="+mn-lt"/>
              </a:rPr>
              <a:t>KLOC = line count (including comments/whitespace) for source files used in a build / 1000</a:t>
            </a:r>
            <a:endParaRPr lang="zh-TW" altLang="en-US" sz="1600" dirty="0">
              <a:latin typeface="+mn-lt"/>
            </a:endParaRPr>
          </a:p>
        </p:txBody>
      </p:sp>
    </p:spTree>
    <p:extLst>
      <p:ext uri="{BB962C8B-B14F-4D97-AF65-F5344CB8AC3E}">
        <p14:creationId xmlns:p14="http://schemas.microsoft.com/office/powerpoint/2010/main" val="36198561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SPEC CPU2017 Floating-Point Benchmarks</a:t>
            </a:r>
            <a:endParaRPr lang="zh-TW" altLang="en-US" dirty="0"/>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36</a:t>
            </a:fld>
            <a:endParaRPr lang="zh-TW" altLang="zh-TW"/>
          </a:p>
        </p:txBody>
      </p:sp>
      <p:graphicFrame>
        <p:nvGraphicFramePr>
          <p:cNvPr id="4" name="表格 3"/>
          <p:cNvGraphicFramePr>
            <a:graphicFrameLocks noGrp="1"/>
          </p:cNvGraphicFramePr>
          <p:nvPr>
            <p:extLst>
              <p:ext uri="{D42A27DB-BD31-4B8C-83A1-F6EECF244321}">
                <p14:modId xmlns:p14="http://schemas.microsoft.com/office/powerpoint/2010/main" val="1735719306"/>
              </p:ext>
            </p:extLst>
          </p:nvPr>
        </p:nvGraphicFramePr>
        <p:xfrm>
          <a:off x="406402" y="1196751"/>
          <a:ext cx="8342060" cy="4824537"/>
        </p:xfrm>
        <a:graphic>
          <a:graphicData uri="http://schemas.openxmlformats.org/drawingml/2006/table">
            <a:tbl>
              <a:tblPr/>
              <a:tblGrid>
                <a:gridCol w="1668412">
                  <a:extLst>
                    <a:ext uri="{9D8B030D-6E8A-4147-A177-3AD203B41FA5}">
                      <a16:colId xmlns:a16="http://schemas.microsoft.com/office/drawing/2014/main" val="20000"/>
                    </a:ext>
                  </a:extLst>
                </a:gridCol>
                <a:gridCol w="1777106">
                  <a:extLst>
                    <a:ext uri="{9D8B030D-6E8A-4147-A177-3AD203B41FA5}">
                      <a16:colId xmlns:a16="http://schemas.microsoft.com/office/drawing/2014/main" val="20001"/>
                    </a:ext>
                  </a:extLst>
                </a:gridCol>
                <a:gridCol w="1559718">
                  <a:extLst>
                    <a:ext uri="{9D8B030D-6E8A-4147-A177-3AD203B41FA5}">
                      <a16:colId xmlns:a16="http://schemas.microsoft.com/office/drawing/2014/main" val="20002"/>
                    </a:ext>
                  </a:extLst>
                </a:gridCol>
                <a:gridCol w="672530">
                  <a:extLst>
                    <a:ext uri="{9D8B030D-6E8A-4147-A177-3AD203B41FA5}">
                      <a16:colId xmlns:a16="http://schemas.microsoft.com/office/drawing/2014/main" val="20003"/>
                    </a:ext>
                  </a:extLst>
                </a:gridCol>
                <a:gridCol w="2664294">
                  <a:extLst>
                    <a:ext uri="{9D8B030D-6E8A-4147-A177-3AD203B41FA5}">
                      <a16:colId xmlns:a16="http://schemas.microsoft.com/office/drawing/2014/main" val="20004"/>
                    </a:ext>
                  </a:extLst>
                </a:gridCol>
              </a:tblGrid>
              <a:tr h="298061">
                <a:tc>
                  <a:txBody>
                    <a:bodyPr/>
                    <a:lstStyle/>
                    <a:p>
                      <a:pPr algn="ctr" fontAlgn="ctr"/>
                      <a:r>
                        <a:rPr lang="en-US" sz="1800" b="1" dirty="0" err="1" smtClean="0">
                          <a:solidFill>
                            <a:schemeClr val="bg1"/>
                          </a:solidFill>
                          <a:effectLst/>
                        </a:rPr>
                        <a:t>SPECrate</a:t>
                      </a:r>
                      <a:r>
                        <a:rPr lang="en-US" sz="1800" b="1" dirty="0">
                          <a:solidFill>
                            <a:schemeClr val="bg1"/>
                          </a:solidFill>
                          <a:effectLst/>
                        </a:rPr>
                        <a:t> </a:t>
                      </a:r>
                      <a:r>
                        <a:rPr lang="en-US" sz="1800" b="1" dirty="0" smtClean="0">
                          <a:solidFill>
                            <a:schemeClr val="bg1"/>
                          </a:solidFill>
                          <a:effectLst/>
                        </a:rPr>
                        <a:t>2017</a:t>
                      </a:r>
                      <a:endParaRPr lang="en-US" sz="1800" b="1" dirty="0">
                        <a:solidFill>
                          <a:schemeClr val="bg1"/>
                        </a:solidFill>
                        <a:effectLst/>
                        <a:latin typeface="+mn-lt"/>
                      </a:endParaRPr>
                    </a:p>
                  </a:txBody>
                  <a:tcPr marL="10869" marR="10869" marT="7246" marB="7246" anchor="ctr">
                    <a:solidFill>
                      <a:srgbClr val="0000FF"/>
                    </a:solidFill>
                  </a:tcPr>
                </a:tc>
                <a:tc>
                  <a:txBody>
                    <a:bodyPr/>
                    <a:lstStyle/>
                    <a:p>
                      <a:pPr algn="ctr" fontAlgn="ctr"/>
                      <a:r>
                        <a:rPr lang="en-US" sz="1800" b="1" dirty="0" err="1">
                          <a:solidFill>
                            <a:schemeClr val="bg1"/>
                          </a:solidFill>
                          <a:effectLst/>
                        </a:rPr>
                        <a:t>SPECspeed</a:t>
                      </a:r>
                      <a:r>
                        <a:rPr lang="en-US" sz="1800" b="1" dirty="0">
                          <a:solidFill>
                            <a:schemeClr val="bg1"/>
                          </a:solidFill>
                          <a:effectLst/>
                        </a:rPr>
                        <a:t> </a:t>
                      </a:r>
                      <a:r>
                        <a:rPr lang="en-US" sz="1800" b="1" dirty="0" smtClean="0">
                          <a:solidFill>
                            <a:schemeClr val="bg1"/>
                          </a:solidFill>
                          <a:effectLst/>
                        </a:rPr>
                        <a:t>2017</a:t>
                      </a:r>
                      <a:endParaRPr lang="en-US" sz="1800" b="1" dirty="0">
                        <a:solidFill>
                          <a:schemeClr val="bg1"/>
                        </a:solidFill>
                        <a:effectLst/>
                        <a:latin typeface="+mn-lt"/>
                      </a:endParaRPr>
                    </a:p>
                  </a:txBody>
                  <a:tcPr marL="10869" marR="10869" marT="7246" marB="7246" anchor="ctr">
                    <a:solidFill>
                      <a:srgbClr val="0000FF"/>
                    </a:solidFill>
                  </a:tcPr>
                </a:tc>
                <a:tc>
                  <a:txBody>
                    <a:bodyPr/>
                    <a:lstStyle/>
                    <a:p>
                      <a:pPr algn="ctr" fontAlgn="ctr"/>
                      <a:r>
                        <a:rPr lang="en-US" sz="1800" b="1" dirty="0" smtClean="0">
                          <a:solidFill>
                            <a:schemeClr val="bg1"/>
                          </a:solidFill>
                          <a:effectLst/>
                        </a:rPr>
                        <a:t>Lang.</a:t>
                      </a:r>
                      <a:endParaRPr lang="en-US" sz="1800" b="1" dirty="0">
                        <a:solidFill>
                          <a:schemeClr val="bg1"/>
                        </a:solidFill>
                        <a:effectLst/>
                        <a:latin typeface="+mn-lt"/>
                      </a:endParaRPr>
                    </a:p>
                  </a:txBody>
                  <a:tcPr marL="43477" marR="43477" marT="10869" marB="7246" anchor="ctr">
                    <a:solidFill>
                      <a:srgbClr val="0000FF"/>
                    </a:solidFill>
                  </a:tcPr>
                </a:tc>
                <a:tc>
                  <a:txBody>
                    <a:bodyPr/>
                    <a:lstStyle/>
                    <a:p>
                      <a:pPr algn="ctr" fontAlgn="ctr"/>
                      <a:r>
                        <a:rPr lang="en-US" sz="1800" b="1" dirty="0" smtClean="0">
                          <a:solidFill>
                            <a:schemeClr val="bg1"/>
                          </a:solidFill>
                          <a:effectLst/>
                        </a:rPr>
                        <a:t>KLOC</a:t>
                      </a:r>
                      <a:endParaRPr lang="en-US" sz="1800" b="1" dirty="0">
                        <a:solidFill>
                          <a:schemeClr val="bg1"/>
                        </a:solidFill>
                        <a:effectLst/>
                        <a:latin typeface="+mn-lt"/>
                      </a:endParaRPr>
                    </a:p>
                  </a:txBody>
                  <a:tcPr marL="43477" marR="43477" marT="10869" marB="7246" anchor="ctr">
                    <a:solidFill>
                      <a:srgbClr val="0000FF"/>
                    </a:solidFill>
                  </a:tcPr>
                </a:tc>
                <a:tc>
                  <a:txBody>
                    <a:bodyPr/>
                    <a:lstStyle/>
                    <a:p>
                      <a:pPr algn="ctr" fontAlgn="ctr"/>
                      <a:r>
                        <a:rPr lang="en-US" sz="1800" b="1" dirty="0">
                          <a:solidFill>
                            <a:schemeClr val="bg1"/>
                          </a:solidFill>
                          <a:effectLst/>
                        </a:rPr>
                        <a:t>Application Area</a:t>
                      </a:r>
                      <a:endParaRPr lang="en-US" sz="1800" b="1" dirty="0">
                        <a:solidFill>
                          <a:schemeClr val="bg1"/>
                        </a:solidFill>
                        <a:effectLst/>
                        <a:latin typeface="+mn-lt"/>
                      </a:endParaRPr>
                    </a:p>
                  </a:txBody>
                  <a:tcPr marL="43477" marR="43477" marT="10869" marB="7246" anchor="ctr">
                    <a:solidFill>
                      <a:srgbClr val="0000FF"/>
                    </a:solidFill>
                  </a:tcPr>
                </a:tc>
                <a:extLst>
                  <a:ext uri="{0D108BD9-81ED-4DB2-BD59-A6C34878D82A}">
                    <a16:rowId xmlns:a16="http://schemas.microsoft.com/office/drawing/2014/main" val="10000"/>
                  </a:ext>
                </a:extLst>
              </a:tr>
              <a:tr h="294368">
                <a:tc>
                  <a:txBody>
                    <a:bodyPr/>
                    <a:lstStyle/>
                    <a:p>
                      <a:pPr fontAlgn="t"/>
                      <a:r>
                        <a:rPr lang="en-US" sz="1800" u="none" strike="noStrike" dirty="0">
                          <a:effectLst/>
                        </a:rPr>
                        <a:t>503.bwaves_r</a:t>
                      </a:r>
                      <a:endParaRPr lang="en-US" sz="1800" dirty="0">
                        <a:effectLst/>
                        <a:latin typeface="+mn-lt"/>
                      </a:endParaRPr>
                    </a:p>
                  </a:txBody>
                  <a:tcPr marL="43477" marR="43477" marT="7246" marB="7246">
                    <a:solidFill>
                      <a:srgbClr val="99CCFF"/>
                    </a:solidFill>
                  </a:tcPr>
                </a:tc>
                <a:tc>
                  <a:txBody>
                    <a:bodyPr/>
                    <a:lstStyle/>
                    <a:p>
                      <a:pPr fontAlgn="t"/>
                      <a:r>
                        <a:rPr lang="en-US" sz="1800" u="none" strike="noStrike" dirty="0">
                          <a:effectLst/>
                        </a:rPr>
                        <a:t>603.bwaves_s</a:t>
                      </a:r>
                      <a:endParaRPr lang="en-US" sz="1800" dirty="0">
                        <a:effectLst/>
                        <a:latin typeface="+mn-lt"/>
                      </a:endParaRPr>
                    </a:p>
                  </a:txBody>
                  <a:tcPr marL="43477" marR="43477" marT="7246" marB="7246">
                    <a:solidFill>
                      <a:srgbClr val="99CCFF"/>
                    </a:solidFill>
                  </a:tcPr>
                </a:tc>
                <a:tc>
                  <a:txBody>
                    <a:bodyPr/>
                    <a:lstStyle/>
                    <a:p>
                      <a:pPr algn="ctr" fontAlgn="t"/>
                      <a:r>
                        <a:rPr lang="en-US" sz="1800" dirty="0">
                          <a:effectLst/>
                        </a:rPr>
                        <a:t>Fortran</a:t>
                      </a:r>
                      <a:endParaRPr lang="en-US" sz="1800" dirty="0">
                        <a:effectLst/>
                        <a:latin typeface="+mn-lt"/>
                      </a:endParaRPr>
                    </a:p>
                  </a:txBody>
                  <a:tcPr marL="43477" marR="43477" marT="7246" marB="7246">
                    <a:solidFill>
                      <a:srgbClr val="99CCFF"/>
                    </a:solidFill>
                  </a:tcPr>
                </a:tc>
                <a:tc>
                  <a:txBody>
                    <a:bodyPr/>
                    <a:lstStyle/>
                    <a:p>
                      <a:pPr algn="r" fontAlgn="t"/>
                      <a:r>
                        <a:rPr lang="en-US" altLang="zh-TW" sz="1800">
                          <a:effectLst/>
                        </a:rPr>
                        <a:t>1</a:t>
                      </a:r>
                      <a:endParaRPr lang="en-US" altLang="zh-TW" sz="1800">
                        <a:effectLst/>
                        <a:latin typeface="+mn-lt"/>
                      </a:endParaRPr>
                    </a:p>
                  </a:txBody>
                  <a:tcPr marL="43477" marR="43477" marT="7246" marB="7246">
                    <a:solidFill>
                      <a:srgbClr val="99CCFF"/>
                    </a:solidFill>
                  </a:tcPr>
                </a:tc>
                <a:tc>
                  <a:txBody>
                    <a:bodyPr/>
                    <a:lstStyle/>
                    <a:p>
                      <a:pPr fontAlgn="t"/>
                      <a:r>
                        <a:rPr lang="en-US" sz="1800">
                          <a:effectLst/>
                        </a:rPr>
                        <a:t>Explosion modeling</a:t>
                      </a:r>
                      <a:endParaRPr lang="en-US" sz="1800">
                        <a:effectLst/>
                        <a:latin typeface="+mn-lt"/>
                      </a:endParaRPr>
                    </a:p>
                  </a:txBody>
                  <a:tcPr marL="43477" marR="43477" marT="7246" marB="7246">
                    <a:solidFill>
                      <a:srgbClr val="99CCFF"/>
                    </a:solidFill>
                  </a:tcPr>
                </a:tc>
                <a:extLst>
                  <a:ext uri="{0D108BD9-81ED-4DB2-BD59-A6C34878D82A}">
                    <a16:rowId xmlns:a16="http://schemas.microsoft.com/office/drawing/2014/main" val="10001"/>
                  </a:ext>
                </a:extLst>
              </a:tr>
              <a:tr h="294368">
                <a:tc>
                  <a:txBody>
                    <a:bodyPr/>
                    <a:lstStyle/>
                    <a:p>
                      <a:pPr fontAlgn="t"/>
                      <a:r>
                        <a:rPr lang="en-US" sz="1800" u="none" strike="noStrike" dirty="0">
                          <a:effectLst/>
                        </a:rPr>
                        <a:t>507.cactuBSSN_r</a:t>
                      </a:r>
                      <a:endParaRPr lang="en-US" sz="1800" dirty="0">
                        <a:effectLst/>
                        <a:latin typeface="+mn-lt"/>
                      </a:endParaRPr>
                    </a:p>
                  </a:txBody>
                  <a:tcPr marL="43477" marR="43477" marT="7246" marB="7246">
                    <a:solidFill>
                      <a:srgbClr val="99CCFF"/>
                    </a:solidFill>
                  </a:tcPr>
                </a:tc>
                <a:tc>
                  <a:txBody>
                    <a:bodyPr/>
                    <a:lstStyle/>
                    <a:p>
                      <a:pPr fontAlgn="t"/>
                      <a:r>
                        <a:rPr lang="en-US" sz="1800" u="none" strike="noStrike" dirty="0">
                          <a:effectLst/>
                        </a:rPr>
                        <a:t>607.cactuBSSN_s</a:t>
                      </a:r>
                      <a:endParaRPr lang="en-US" sz="1800" dirty="0">
                        <a:effectLst/>
                        <a:latin typeface="+mn-lt"/>
                      </a:endParaRPr>
                    </a:p>
                  </a:txBody>
                  <a:tcPr marL="43477" marR="43477" marT="7246" marB="7246">
                    <a:solidFill>
                      <a:srgbClr val="99CCFF"/>
                    </a:solidFill>
                  </a:tcPr>
                </a:tc>
                <a:tc>
                  <a:txBody>
                    <a:bodyPr/>
                    <a:lstStyle/>
                    <a:p>
                      <a:pPr algn="ctr" fontAlgn="t"/>
                      <a:r>
                        <a:rPr lang="en-US" sz="1800" dirty="0">
                          <a:effectLst/>
                        </a:rPr>
                        <a:t>C++, C, Fortran</a:t>
                      </a:r>
                      <a:endParaRPr lang="en-US" sz="1800" dirty="0">
                        <a:effectLst/>
                        <a:latin typeface="+mn-lt"/>
                      </a:endParaRPr>
                    </a:p>
                  </a:txBody>
                  <a:tcPr marL="43477" marR="43477" marT="7246" marB="7246">
                    <a:solidFill>
                      <a:srgbClr val="99CCFF"/>
                    </a:solidFill>
                  </a:tcPr>
                </a:tc>
                <a:tc>
                  <a:txBody>
                    <a:bodyPr/>
                    <a:lstStyle/>
                    <a:p>
                      <a:pPr algn="r" fontAlgn="t"/>
                      <a:r>
                        <a:rPr lang="en-US" altLang="zh-TW" sz="1800">
                          <a:effectLst/>
                        </a:rPr>
                        <a:t>257</a:t>
                      </a:r>
                      <a:endParaRPr lang="en-US" altLang="zh-TW" sz="1800">
                        <a:effectLst/>
                        <a:latin typeface="+mn-lt"/>
                      </a:endParaRPr>
                    </a:p>
                  </a:txBody>
                  <a:tcPr marL="43477" marR="43477" marT="7246" marB="7246">
                    <a:solidFill>
                      <a:srgbClr val="99CCFF"/>
                    </a:solidFill>
                  </a:tcPr>
                </a:tc>
                <a:tc>
                  <a:txBody>
                    <a:bodyPr/>
                    <a:lstStyle/>
                    <a:p>
                      <a:pPr fontAlgn="t"/>
                      <a:r>
                        <a:rPr lang="en-US" sz="1800">
                          <a:effectLst/>
                        </a:rPr>
                        <a:t>Physics: relativity</a:t>
                      </a:r>
                      <a:endParaRPr lang="en-US" sz="1800">
                        <a:effectLst/>
                        <a:latin typeface="+mn-lt"/>
                      </a:endParaRPr>
                    </a:p>
                  </a:txBody>
                  <a:tcPr marL="43477" marR="43477" marT="7246" marB="7246">
                    <a:solidFill>
                      <a:srgbClr val="99CCFF"/>
                    </a:solidFill>
                  </a:tcPr>
                </a:tc>
                <a:extLst>
                  <a:ext uri="{0D108BD9-81ED-4DB2-BD59-A6C34878D82A}">
                    <a16:rowId xmlns:a16="http://schemas.microsoft.com/office/drawing/2014/main" val="10002"/>
                  </a:ext>
                </a:extLst>
              </a:tr>
              <a:tr h="294368">
                <a:tc>
                  <a:txBody>
                    <a:bodyPr/>
                    <a:lstStyle/>
                    <a:p>
                      <a:pPr fontAlgn="t"/>
                      <a:r>
                        <a:rPr lang="en-US" sz="1800" u="none" strike="noStrike" dirty="0">
                          <a:effectLst/>
                        </a:rPr>
                        <a:t>508.namd_r</a:t>
                      </a:r>
                      <a:endParaRPr lang="en-US" sz="1800" dirty="0">
                        <a:effectLst/>
                        <a:latin typeface="+mn-lt"/>
                      </a:endParaRPr>
                    </a:p>
                  </a:txBody>
                  <a:tcPr marL="43477" marR="43477" marT="7246" marB="7246">
                    <a:solidFill>
                      <a:srgbClr val="99CCFF"/>
                    </a:solidFill>
                  </a:tcPr>
                </a:tc>
                <a:tc>
                  <a:txBody>
                    <a:bodyPr/>
                    <a:lstStyle/>
                    <a:p>
                      <a:pPr fontAlgn="t"/>
                      <a:r>
                        <a:rPr lang="zh-TW" altLang="en-US" sz="1800" dirty="0">
                          <a:effectLst/>
                        </a:rPr>
                        <a:t> </a:t>
                      </a:r>
                      <a:endParaRPr lang="zh-TW" altLang="en-US" sz="1800" dirty="0">
                        <a:effectLst/>
                        <a:latin typeface="+mn-lt"/>
                      </a:endParaRPr>
                    </a:p>
                  </a:txBody>
                  <a:tcPr marL="43477" marR="43477" marT="7246" marB="7246">
                    <a:solidFill>
                      <a:srgbClr val="99CCFF"/>
                    </a:solidFill>
                  </a:tcPr>
                </a:tc>
                <a:tc>
                  <a:txBody>
                    <a:bodyPr/>
                    <a:lstStyle/>
                    <a:p>
                      <a:pPr algn="ctr" fontAlgn="t"/>
                      <a:r>
                        <a:rPr lang="en-US" sz="1800" dirty="0">
                          <a:effectLst/>
                        </a:rPr>
                        <a:t>C++</a:t>
                      </a:r>
                      <a:endParaRPr lang="en-US" sz="1800" dirty="0">
                        <a:effectLst/>
                        <a:latin typeface="+mn-lt"/>
                      </a:endParaRPr>
                    </a:p>
                  </a:txBody>
                  <a:tcPr marL="43477" marR="43477" marT="7246" marB="7246">
                    <a:solidFill>
                      <a:srgbClr val="99CCFF"/>
                    </a:solidFill>
                  </a:tcPr>
                </a:tc>
                <a:tc>
                  <a:txBody>
                    <a:bodyPr/>
                    <a:lstStyle/>
                    <a:p>
                      <a:pPr algn="r" fontAlgn="t"/>
                      <a:r>
                        <a:rPr lang="en-US" altLang="zh-TW" sz="1800" dirty="0">
                          <a:effectLst/>
                        </a:rPr>
                        <a:t>8</a:t>
                      </a:r>
                      <a:endParaRPr lang="en-US" altLang="zh-TW" sz="1800" dirty="0">
                        <a:effectLst/>
                        <a:latin typeface="+mn-lt"/>
                      </a:endParaRPr>
                    </a:p>
                  </a:txBody>
                  <a:tcPr marL="43477" marR="43477" marT="7246" marB="7246">
                    <a:solidFill>
                      <a:srgbClr val="99CCFF"/>
                    </a:solidFill>
                  </a:tcPr>
                </a:tc>
                <a:tc>
                  <a:txBody>
                    <a:bodyPr/>
                    <a:lstStyle/>
                    <a:p>
                      <a:pPr fontAlgn="t"/>
                      <a:r>
                        <a:rPr lang="en-US" sz="1800">
                          <a:effectLst/>
                        </a:rPr>
                        <a:t>Molecular dynamics</a:t>
                      </a:r>
                      <a:endParaRPr lang="en-US" sz="1800">
                        <a:effectLst/>
                        <a:latin typeface="+mn-lt"/>
                      </a:endParaRPr>
                    </a:p>
                  </a:txBody>
                  <a:tcPr marL="43477" marR="43477" marT="7246" marB="7246">
                    <a:solidFill>
                      <a:srgbClr val="99CCFF"/>
                    </a:solidFill>
                  </a:tcPr>
                </a:tc>
                <a:extLst>
                  <a:ext uri="{0D108BD9-81ED-4DB2-BD59-A6C34878D82A}">
                    <a16:rowId xmlns:a16="http://schemas.microsoft.com/office/drawing/2014/main" val="10003"/>
                  </a:ext>
                </a:extLst>
              </a:tr>
              <a:tr h="351472">
                <a:tc>
                  <a:txBody>
                    <a:bodyPr/>
                    <a:lstStyle/>
                    <a:p>
                      <a:pPr fontAlgn="t"/>
                      <a:r>
                        <a:rPr lang="en-US" sz="1800" u="none" strike="noStrike" dirty="0">
                          <a:effectLst/>
                        </a:rPr>
                        <a:t>510.parest_r</a:t>
                      </a:r>
                      <a:endParaRPr lang="en-US" sz="1800" dirty="0">
                        <a:effectLst/>
                        <a:latin typeface="+mn-lt"/>
                      </a:endParaRPr>
                    </a:p>
                  </a:txBody>
                  <a:tcPr marL="43477" marR="43477" marT="7246" marB="7246">
                    <a:solidFill>
                      <a:srgbClr val="99CCFF"/>
                    </a:solidFill>
                  </a:tcPr>
                </a:tc>
                <a:tc>
                  <a:txBody>
                    <a:bodyPr/>
                    <a:lstStyle/>
                    <a:p>
                      <a:pPr fontAlgn="t"/>
                      <a:r>
                        <a:rPr lang="zh-TW" altLang="en-US" sz="1800" dirty="0">
                          <a:effectLst/>
                        </a:rPr>
                        <a:t> </a:t>
                      </a:r>
                      <a:endParaRPr lang="zh-TW" altLang="en-US" sz="1800" dirty="0">
                        <a:effectLst/>
                        <a:latin typeface="+mn-lt"/>
                      </a:endParaRPr>
                    </a:p>
                  </a:txBody>
                  <a:tcPr marL="43477" marR="43477" marT="7246" marB="7246">
                    <a:solidFill>
                      <a:srgbClr val="99CCFF"/>
                    </a:solidFill>
                  </a:tcPr>
                </a:tc>
                <a:tc>
                  <a:txBody>
                    <a:bodyPr/>
                    <a:lstStyle/>
                    <a:p>
                      <a:pPr algn="ctr" fontAlgn="t"/>
                      <a:r>
                        <a:rPr lang="en-US" sz="1800">
                          <a:effectLst/>
                        </a:rPr>
                        <a:t>C++</a:t>
                      </a:r>
                      <a:endParaRPr lang="en-US" sz="1800">
                        <a:effectLst/>
                        <a:latin typeface="+mn-lt"/>
                      </a:endParaRPr>
                    </a:p>
                  </a:txBody>
                  <a:tcPr marL="43477" marR="43477" marT="7246" marB="7246">
                    <a:solidFill>
                      <a:srgbClr val="99CCFF"/>
                    </a:solidFill>
                  </a:tcPr>
                </a:tc>
                <a:tc>
                  <a:txBody>
                    <a:bodyPr/>
                    <a:lstStyle/>
                    <a:p>
                      <a:pPr algn="r" fontAlgn="t"/>
                      <a:r>
                        <a:rPr lang="en-US" altLang="zh-TW" sz="1800" dirty="0">
                          <a:effectLst/>
                        </a:rPr>
                        <a:t>427</a:t>
                      </a:r>
                      <a:endParaRPr lang="en-US" altLang="zh-TW" sz="1800" dirty="0">
                        <a:effectLst/>
                        <a:latin typeface="+mn-lt"/>
                      </a:endParaRPr>
                    </a:p>
                  </a:txBody>
                  <a:tcPr marL="43477" marR="43477" marT="7246" marB="7246">
                    <a:solidFill>
                      <a:srgbClr val="99CCFF"/>
                    </a:solidFill>
                  </a:tcPr>
                </a:tc>
                <a:tc>
                  <a:txBody>
                    <a:bodyPr/>
                    <a:lstStyle/>
                    <a:p>
                      <a:pPr fontAlgn="t"/>
                      <a:r>
                        <a:rPr lang="en-US" sz="1800" dirty="0">
                          <a:effectLst/>
                        </a:rPr>
                        <a:t>Biomedical </a:t>
                      </a:r>
                      <a:r>
                        <a:rPr lang="en-US" sz="1800" dirty="0" smtClean="0">
                          <a:effectLst/>
                        </a:rPr>
                        <a:t>imaging</a:t>
                      </a:r>
                      <a:endParaRPr lang="en-US" sz="1800" dirty="0">
                        <a:effectLst/>
                        <a:latin typeface="+mn-lt"/>
                      </a:endParaRPr>
                    </a:p>
                  </a:txBody>
                  <a:tcPr marL="43477" marR="43477" marT="7246" marB="7246">
                    <a:solidFill>
                      <a:srgbClr val="99CCFF"/>
                    </a:solidFill>
                  </a:tcPr>
                </a:tc>
                <a:extLst>
                  <a:ext uri="{0D108BD9-81ED-4DB2-BD59-A6C34878D82A}">
                    <a16:rowId xmlns:a16="http://schemas.microsoft.com/office/drawing/2014/main" val="10004"/>
                  </a:ext>
                </a:extLst>
              </a:tr>
              <a:tr h="294368">
                <a:tc>
                  <a:txBody>
                    <a:bodyPr/>
                    <a:lstStyle/>
                    <a:p>
                      <a:pPr fontAlgn="t"/>
                      <a:r>
                        <a:rPr lang="en-US" sz="1800" u="none" strike="noStrike" dirty="0">
                          <a:effectLst/>
                        </a:rPr>
                        <a:t>511.povray_r</a:t>
                      </a:r>
                      <a:endParaRPr lang="en-US" sz="1800" dirty="0">
                        <a:effectLst/>
                        <a:latin typeface="+mn-lt"/>
                      </a:endParaRPr>
                    </a:p>
                  </a:txBody>
                  <a:tcPr marL="43477" marR="43477" marT="7246" marB="7246">
                    <a:solidFill>
                      <a:srgbClr val="99CCFF"/>
                    </a:solidFill>
                  </a:tcPr>
                </a:tc>
                <a:tc>
                  <a:txBody>
                    <a:bodyPr/>
                    <a:lstStyle/>
                    <a:p>
                      <a:pPr fontAlgn="t"/>
                      <a:r>
                        <a:rPr lang="zh-TW" altLang="en-US" sz="1800" dirty="0">
                          <a:effectLst/>
                        </a:rPr>
                        <a:t> </a:t>
                      </a:r>
                      <a:endParaRPr lang="zh-TW" altLang="en-US" sz="1800" dirty="0">
                        <a:effectLst/>
                        <a:latin typeface="+mn-lt"/>
                      </a:endParaRPr>
                    </a:p>
                  </a:txBody>
                  <a:tcPr marL="43477" marR="43477" marT="7246" marB="7246">
                    <a:solidFill>
                      <a:srgbClr val="99CCFF"/>
                    </a:solidFill>
                  </a:tcPr>
                </a:tc>
                <a:tc>
                  <a:txBody>
                    <a:bodyPr/>
                    <a:lstStyle/>
                    <a:p>
                      <a:pPr algn="ctr" fontAlgn="t"/>
                      <a:r>
                        <a:rPr lang="en-US" sz="1800">
                          <a:effectLst/>
                        </a:rPr>
                        <a:t>C++, C</a:t>
                      </a:r>
                      <a:endParaRPr lang="en-US" sz="1800">
                        <a:effectLst/>
                        <a:latin typeface="+mn-lt"/>
                      </a:endParaRPr>
                    </a:p>
                  </a:txBody>
                  <a:tcPr marL="43477" marR="43477" marT="7246" marB="7246">
                    <a:solidFill>
                      <a:srgbClr val="99CCFF"/>
                    </a:solidFill>
                  </a:tcPr>
                </a:tc>
                <a:tc>
                  <a:txBody>
                    <a:bodyPr/>
                    <a:lstStyle/>
                    <a:p>
                      <a:pPr algn="r" fontAlgn="t"/>
                      <a:r>
                        <a:rPr lang="en-US" altLang="zh-TW" sz="1800" dirty="0">
                          <a:effectLst/>
                        </a:rPr>
                        <a:t>170</a:t>
                      </a:r>
                      <a:endParaRPr lang="en-US" altLang="zh-TW" sz="1800" dirty="0">
                        <a:effectLst/>
                        <a:latin typeface="+mn-lt"/>
                      </a:endParaRPr>
                    </a:p>
                  </a:txBody>
                  <a:tcPr marL="43477" marR="43477" marT="7246" marB="7246">
                    <a:solidFill>
                      <a:srgbClr val="99CCFF"/>
                    </a:solidFill>
                  </a:tcPr>
                </a:tc>
                <a:tc>
                  <a:txBody>
                    <a:bodyPr/>
                    <a:lstStyle/>
                    <a:p>
                      <a:pPr fontAlgn="t"/>
                      <a:r>
                        <a:rPr lang="en-US" sz="1800" dirty="0">
                          <a:effectLst/>
                        </a:rPr>
                        <a:t>Ray tracing</a:t>
                      </a:r>
                      <a:endParaRPr lang="en-US" sz="1800" dirty="0">
                        <a:effectLst/>
                        <a:latin typeface="+mn-lt"/>
                      </a:endParaRPr>
                    </a:p>
                  </a:txBody>
                  <a:tcPr marL="43477" marR="43477" marT="7246" marB="7246">
                    <a:solidFill>
                      <a:srgbClr val="99CCFF"/>
                    </a:solidFill>
                  </a:tcPr>
                </a:tc>
                <a:extLst>
                  <a:ext uri="{0D108BD9-81ED-4DB2-BD59-A6C34878D82A}">
                    <a16:rowId xmlns:a16="http://schemas.microsoft.com/office/drawing/2014/main" val="10005"/>
                  </a:ext>
                </a:extLst>
              </a:tr>
              <a:tr h="294368">
                <a:tc>
                  <a:txBody>
                    <a:bodyPr/>
                    <a:lstStyle/>
                    <a:p>
                      <a:pPr fontAlgn="t"/>
                      <a:r>
                        <a:rPr lang="en-US" sz="1800" u="none" strike="noStrike" dirty="0">
                          <a:effectLst/>
                        </a:rPr>
                        <a:t>519.lbm_r</a:t>
                      </a:r>
                      <a:endParaRPr lang="en-US" sz="1800" dirty="0">
                        <a:effectLst/>
                        <a:latin typeface="+mn-lt"/>
                      </a:endParaRPr>
                    </a:p>
                  </a:txBody>
                  <a:tcPr marL="43477" marR="43477" marT="7246" marB="7246">
                    <a:solidFill>
                      <a:srgbClr val="99CCFF"/>
                    </a:solidFill>
                  </a:tcPr>
                </a:tc>
                <a:tc>
                  <a:txBody>
                    <a:bodyPr/>
                    <a:lstStyle/>
                    <a:p>
                      <a:pPr fontAlgn="t"/>
                      <a:r>
                        <a:rPr lang="en-US" sz="1800" u="none" strike="noStrike" dirty="0">
                          <a:effectLst/>
                        </a:rPr>
                        <a:t>619.lbm_s</a:t>
                      </a:r>
                      <a:endParaRPr lang="en-US" sz="1800" dirty="0">
                        <a:effectLst/>
                        <a:latin typeface="+mn-lt"/>
                      </a:endParaRPr>
                    </a:p>
                  </a:txBody>
                  <a:tcPr marL="43477" marR="43477" marT="7246" marB="7246">
                    <a:solidFill>
                      <a:srgbClr val="99CCFF"/>
                    </a:solidFill>
                  </a:tcPr>
                </a:tc>
                <a:tc>
                  <a:txBody>
                    <a:bodyPr/>
                    <a:lstStyle/>
                    <a:p>
                      <a:pPr algn="ctr" fontAlgn="t"/>
                      <a:r>
                        <a:rPr lang="en-US" sz="1800">
                          <a:effectLst/>
                        </a:rPr>
                        <a:t>C</a:t>
                      </a:r>
                      <a:endParaRPr lang="en-US" sz="1800">
                        <a:effectLst/>
                        <a:latin typeface="+mn-lt"/>
                      </a:endParaRPr>
                    </a:p>
                  </a:txBody>
                  <a:tcPr marL="43477" marR="43477" marT="7246" marB="7246">
                    <a:solidFill>
                      <a:srgbClr val="99CCFF"/>
                    </a:solidFill>
                  </a:tcPr>
                </a:tc>
                <a:tc>
                  <a:txBody>
                    <a:bodyPr/>
                    <a:lstStyle/>
                    <a:p>
                      <a:pPr algn="r" fontAlgn="t"/>
                      <a:r>
                        <a:rPr lang="en-US" altLang="zh-TW" sz="1800" dirty="0">
                          <a:effectLst/>
                        </a:rPr>
                        <a:t>1</a:t>
                      </a:r>
                      <a:endParaRPr lang="en-US" altLang="zh-TW" sz="1800" dirty="0">
                        <a:effectLst/>
                        <a:latin typeface="+mn-lt"/>
                      </a:endParaRPr>
                    </a:p>
                  </a:txBody>
                  <a:tcPr marL="43477" marR="43477" marT="7246" marB="7246">
                    <a:solidFill>
                      <a:srgbClr val="99CCFF"/>
                    </a:solidFill>
                  </a:tcPr>
                </a:tc>
                <a:tc>
                  <a:txBody>
                    <a:bodyPr/>
                    <a:lstStyle/>
                    <a:p>
                      <a:pPr fontAlgn="t"/>
                      <a:r>
                        <a:rPr lang="en-US" sz="1800" dirty="0">
                          <a:effectLst/>
                        </a:rPr>
                        <a:t>Fluid dynamics</a:t>
                      </a:r>
                      <a:endParaRPr lang="en-US" sz="1800" dirty="0">
                        <a:effectLst/>
                        <a:latin typeface="+mn-lt"/>
                      </a:endParaRPr>
                    </a:p>
                  </a:txBody>
                  <a:tcPr marL="43477" marR="43477" marT="7246" marB="7246">
                    <a:solidFill>
                      <a:srgbClr val="99CCFF"/>
                    </a:solidFill>
                  </a:tcPr>
                </a:tc>
                <a:extLst>
                  <a:ext uri="{0D108BD9-81ED-4DB2-BD59-A6C34878D82A}">
                    <a16:rowId xmlns:a16="http://schemas.microsoft.com/office/drawing/2014/main" val="10006"/>
                  </a:ext>
                </a:extLst>
              </a:tr>
              <a:tr h="294368">
                <a:tc>
                  <a:txBody>
                    <a:bodyPr/>
                    <a:lstStyle/>
                    <a:p>
                      <a:pPr fontAlgn="t"/>
                      <a:r>
                        <a:rPr lang="en-US" sz="1800" u="none" strike="noStrike" dirty="0">
                          <a:effectLst/>
                        </a:rPr>
                        <a:t>521.wrf_r</a:t>
                      </a:r>
                      <a:endParaRPr lang="en-US" sz="1800" dirty="0">
                        <a:effectLst/>
                        <a:latin typeface="+mn-lt"/>
                      </a:endParaRPr>
                    </a:p>
                  </a:txBody>
                  <a:tcPr marL="43477" marR="43477" marT="7246" marB="7246">
                    <a:solidFill>
                      <a:srgbClr val="99CCFF"/>
                    </a:solidFill>
                  </a:tcPr>
                </a:tc>
                <a:tc>
                  <a:txBody>
                    <a:bodyPr/>
                    <a:lstStyle/>
                    <a:p>
                      <a:pPr fontAlgn="t"/>
                      <a:r>
                        <a:rPr lang="en-US" sz="1800" u="none" strike="noStrike" dirty="0">
                          <a:effectLst/>
                        </a:rPr>
                        <a:t>621.wrf_s</a:t>
                      </a:r>
                      <a:endParaRPr lang="en-US" sz="1800" dirty="0">
                        <a:effectLst/>
                        <a:latin typeface="+mn-lt"/>
                      </a:endParaRPr>
                    </a:p>
                  </a:txBody>
                  <a:tcPr marL="43477" marR="43477" marT="7246" marB="7246">
                    <a:solidFill>
                      <a:srgbClr val="99CCFF"/>
                    </a:solidFill>
                  </a:tcPr>
                </a:tc>
                <a:tc>
                  <a:txBody>
                    <a:bodyPr/>
                    <a:lstStyle/>
                    <a:p>
                      <a:pPr algn="ctr" fontAlgn="t"/>
                      <a:r>
                        <a:rPr lang="en-US" sz="1800">
                          <a:effectLst/>
                        </a:rPr>
                        <a:t>Fortran, C</a:t>
                      </a:r>
                      <a:endParaRPr lang="en-US" sz="1800">
                        <a:effectLst/>
                        <a:latin typeface="+mn-lt"/>
                      </a:endParaRPr>
                    </a:p>
                  </a:txBody>
                  <a:tcPr marL="43477" marR="43477" marT="7246" marB="7246">
                    <a:solidFill>
                      <a:srgbClr val="99CCFF"/>
                    </a:solidFill>
                  </a:tcPr>
                </a:tc>
                <a:tc>
                  <a:txBody>
                    <a:bodyPr/>
                    <a:lstStyle/>
                    <a:p>
                      <a:pPr algn="r" fontAlgn="t"/>
                      <a:r>
                        <a:rPr lang="en-US" altLang="zh-TW" sz="1800">
                          <a:effectLst/>
                        </a:rPr>
                        <a:t>991</a:t>
                      </a:r>
                      <a:endParaRPr lang="en-US" altLang="zh-TW" sz="1800">
                        <a:effectLst/>
                        <a:latin typeface="+mn-lt"/>
                      </a:endParaRPr>
                    </a:p>
                  </a:txBody>
                  <a:tcPr marL="43477" marR="43477" marT="7246" marB="7246">
                    <a:solidFill>
                      <a:srgbClr val="99CCFF"/>
                    </a:solidFill>
                  </a:tcPr>
                </a:tc>
                <a:tc>
                  <a:txBody>
                    <a:bodyPr/>
                    <a:lstStyle/>
                    <a:p>
                      <a:pPr fontAlgn="t"/>
                      <a:r>
                        <a:rPr lang="en-US" sz="1800" dirty="0">
                          <a:effectLst/>
                        </a:rPr>
                        <a:t>Weather forecasting</a:t>
                      </a:r>
                      <a:endParaRPr lang="en-US" sz="1800" dirty="0">
                        <a:effectLst/>
                        <a:latin typeface="+mn-lt"/>
                      </a:endParaRPr>
                    </a:p>
                  </a:txBody>
                  <a:tcPr marL="43477" marR="43477" marT="7246" marB="7246">
                    <a:solidFill>
                      <a:srgbClr val="99CCFF"/>
                    </a:solidFill>
                  </a:tcPr>
                </a:tc>
                <a:extLst>
                  <a:ext uri="{0D108BD9-81ED-4DB2-BD59-A6C34878D82A}">
                    <a16:rowId xmlns:a16="http://schemas.microsoft.com/office/drawing/2014/main" val="10007"/>
                  </a:ext>
                </a:extLst>
              </a:tr>
              <a:tr h="294368">
                <a:tc>
                  <a:txBody>
                    <a:bodyPr/>
                    <a:lstStyle/>
                    <a:p>
                      <a:pPr fontAlgn="t"/>
                      <a:r>
                        <a:rPr lang="en-US" sz="1800" u="none" strike="noStrike" dirty="0">
                          <a:effectLst/>
                        </a:rPr>
                        <a:t>526.blender_r</a:t>
                      </a:r>
                      <a:endParaRPr lang="en-US" sz="1800" dirty="0">
                        <a:effectLst/>
                        <a:latin typeface="+mn-lt"/>
                      </a:endParaRPr>
                    </a:p>
                  </a:txBody>
                  <a:tcPr marL="43477" marR="43477" marT="7246" marB="7246">
                    <a:solidFill>
                      <a:srgbClr val="99CCFF"/>
                    </a:solidFill>
                  </a:tcPr>
                </a:tc>
                <a:tc>
                  <a:txBody>
                    <a:bodyPr/>
                    <a:lstStyle/>
                    <a:p>
                      <a:pPr fontAlgn="t"/>
                      <a:r>
                        <a:rPr lang="zh-TW" altLang="en-US" sz="1800" dirty="0">
                          <a:effectLst/>
                        </a:rPr>
                        <a:t> </a:t>
                      </a:r>
                      <a:endParaRPr lang="zh-TW" altLang="en-US" sz="1800" dirty="0">
                        <a:effectLst/>
                        <a:latin typeface="+mn-lt"/>
                      </a:endParaRPr>
                    </a:p>
                  </a:txBody>
                  <a:tcPr marL="43477" marR="43477" marT="7246" marB="7246">
                    <a:solidFill>
                      <a:srgbClr val="99CCFF"/>
                    </a:solidFill>
                  </a:tcPr>
                </a:tc>
                <a:tc>
                  <a:txBody>
                    <a:bodyPr/>
                    <a:lstStyle/>
                    <a:p>
                      <a:pPr algn="ctr" fontAlgn="t"/>
                      <a:r>
                        <a:rPr lang="en-US" sz="1800">
                          <a:effectLst/>
                        </a:rPr>
                        <a:t>C++, C</a:t>
                      </a:r>
                      <a:endParaRPr lang="en-US" sz="1800">
                        <a:effectLst/>
                        <a:latin typeface="+mn-lt"/>
                      </a:endParaRPr>
                    </a:p>
                  </a:txBody>
                  <a:tcPr marL="43477" marR="43477" marT="7246" marB="7246">
                    <a:solidFill>
                      <a:srgbClr val="99CCFF"/>
                    </a:solidFill>
                  </a:tcPr>
                </a:tc>
                <a:tc>
                  <a:txBody>
                    <a:bodyPr/>
                    <a:lstStyle/>
                    <a:p>
                      <a:pPr algn="r" fontAlgn="t"/>
                      <a:r>
                        <a:rPr lang="en-US" altLang="zh-TW" sz="1800">
                          <a:effectLst/>
                        </a:rPr>
                        <a:t>1,577</a:t>
                      </a:r>
                      <a:endParaRPr lang="en-US" altLang="zh-TW" sz="1800">
                        <a:effectLst/>
                        <a:latin typeface="+mn-lt"/>
                      </a:endParaRPr>
                    </a:p>
                  </a:txBody>
                  <a:tcPr marL="43477" marR="43477" marT="7246" marB="7246">
                    <a:solidFill>
                      <a:srgbClr val="99CCFF"/>
                    </a:solidFill>
                  </a:tcPr>
                </a:tc>
                <a:tc>
                  <a:txBody>
                    <a:bodyPr/>
                    <a:lstStyle/>
                    <a:p>
                      <a:pPr fontAlgn="t"/>
                      <a:r>
                        <a:rPr lang="en-US" sz="1800" dirty="0">
                          <a:effectLst/>
                        </a:rPr>
                        <a:t>3D rendering </a:t>
                      </a:r>
                      <a:r>
                        <a:rPr lang="en-US" sz="1800" dirty="0" smtClean="0">
                          <a:effectLst/>
                        </a:rPr>
                        <a:t>&amp; </a:t>
                      </a:r>
                      <a:r>
                        <a:rPr lang="en-US" sz="1800" dirty="0">
                          <a:effectLst/>
                        </a:rPr>
                        <a:t>animation</a:t>
                      </a:r>
                      <a:endParaRPr lang="en-US" sz="1800" dirty="0">
                        <a:effectLst/>
                        <a:latin typeface="+mn-lt"/>
                      </a:endParaRPr>
                    </a:p>
                  </a:txBody>
                  <a:tcPr marL="43477" marR="43477" marT="7246" marB="7246">
                    <a:solidFill>
                      <a:srgbClr val="99CCFF"/>
                    </a:solidFill>
                  </a:tcPr>
                </a:tc>
                <a:extLst>
                  <a:ext uri="{0D108BD9-81ED-4DB2-BD59-A6C34878D82A}">
                    <a16:rowId xmlns:a16="http://schemas.microsoft.com/office/drawing/2014/main" val="10008"/>
                  </a:ext>
                </a:extLst>
              </a:tr>
              <a:tr h="294368">
                <a:tc>
                  <a:txBody>
                    <a:bodyPr/>
                    <a:lstStyle/>
                    <a:p>
                      <a:pPr fontAlgn="t"/>
                      <a:r>
                        <a:rPr lang="en-US" sz="1800" u="none" strike="noStrike" dirty="0">
                          <a:effectLst/>
                        </a:rPr>
                        <a:t>527.cam4_r</a:t>
                      </a:r>
                      <a:endParaRPr lang="en-US" sz="1800" dirty="0">
                        <a:effectLst/>
                        <a:latin typeface="+mn-lt"/>
                      </a:endParaRPr>
                    </a:p>
                  </a:txBody>
                  <a:tcPr marL="43477" marR="43477" marT="7246" marB="7246">
                    <a:solidFill>
                      <a:srgbClr val="99CCFF"/>
                    </a:solidFill>
                  </a:tcPr>
                </a:tc>
                <a:tc>
                  <a:txBody>
                    <a:bodyPr/>
                    <a:lstStyle/>
                    <a:p>
                      <a:pPr fontAlgn="t"/>
                      <a:r>
                        <a:rPr lang="en-US" sz="1800" u="none" strike="noStrike" dirty="0">
                          <a:effectLst/>
                        </a:rPr>
                        <a:t>627.cam4_s</a:t>
                      </a:r>
                      <a:endParaRPr lang="en-US" sz="1800" dirty="0">
                        <a:effectLst/>
                        <a:latin typeface="+mn-lt"/>
                      </a:endParaRPr>
                    </a:p>
                  </a:txBody>
                  <a:tcPr marL="43477" marR="43477" marT="7246" marB="7246">
                    <a:solidFill>
                      <a:srgbClr val="99CCFF"/>
                    </a:solidFill>
                  </a:tcPr>
                </a:tc>
                <a:tc>
                  <a:txBody>
                    <a:bodyPr/>
                    <a:lstStyle/>
                    <a:p>
                      <a:pPr algn="ctr" fontAlgn="t"/>
                      <a:r>
                        <a:rPr lang="en-US" sz="1800">
                          <a:effectLst/>
                        </a:rPr>
                        <a:t>Fortran, C</a:t>
                      </a:r>
                      <a:endParaRPr lang="en-US" sz="1800">
                        <a:effectLst/>
                        <a:latin typeface="+mn-lt"/>
                      </a:endParaRPr>
                    </a:p>
                  </a:txBody>
                  <a:tcPr marL="43477" marR="43477" marT="7246" marB="7246">
                    <a:solidFill>
                      <a:srgbClr val="99CCFF"/>
                    </a:solidFill>
                  </a:tcPr>
                </a:tc>
                <a:tc>
                  <a:txBody>
                    <a:bodyPr/>
                    <a:lstStyle/>
                    <a:p>
                      <a:pPr algn="r" fontAlgn="t"/>
                      <a:r>
                        <a:rPr lang="en-US" altLang="zh-TW" sz="1800">
                          <a:effectLst/>
                        </a:rPr>
                        <a:t>407</a:t>
                      </a:r>
                      <a:endParaRPr lang="en-US" altLang="zh-TW" sz="1800">
                        <a:effectLst/>
                        <a:latin typeface="+mn-lt"/>
                      </a:endParaRPr>
                    </a:p>
                  </a:txBody>
                  <a:tcPr marL="43477" marR="43477" marT="7246" marB="7246">
                    <a:solidFill>
                      <a:srgbClr val="99CCFF"/>
                    </a:solidFill>
                  </a:tcPr>
                </a:tc>
                <a:tc>
                  <a:txBody>
                    <a:bodyPr/>
                    <a:lstStyle/>
                    <a:p>
                      <a:pPr fontAlgn="t"/>
                      <a:r>
                        <a:rPr lang="en-US" sz="1800" dirty="0">
                          <a:effectLst/>
                        </a:rPr>
                        <a:t>Atmosphere modeling</a:t>
                      </a:r>
                      <a:endParaRPr lang="en-US" sz="1800" dirty="0">
                        <a:effectLst/>
                        <a:latin typeface="+mn-lt"/>
                      </a:endParaRPr>
                    </a:p>
                  </a:txBody>
                  <a:tcPr marL="43477" marR="43477" marT="7246" marB="7246">
                    <a:solidFill>
                      <a:srgbClr val="99CCFF"/>
                    </a:solidFill>
                  </a:tcPr>
                </a:tc>
                <a:extLst>
                  <a:ext uri="{0D108BD9-81ED-4DB2-BD59-A6C34878D82A}">
                    <a16:rowId xmlns:a16="http://schemas.microsoft.com/office/drawing/2014/main" val="10009"/>
                  </a:ext>
                </a:extLst>
              </a:tr>
              <a:tr h="362991">
                <a:tc>
                  <a:txBody>
                    <a:bodyPr/>
                    <a:lstStyle/>
                    <a:p>
                      <a:pPr fontAlgn="t"/>
                      <a:r>
                        <a:rPr lang="zh-TW" altLang="en-US" sz="1800" dirty="0">
                          <a:effectLst/>
                        </a:rPr>
                        <a:t> </a:t>
                      </a:r>
                      <a:endParaRPr lang="zh-TW" altLang="en-US" sz="1800" dirty="0">
                        <a:effectLst/>
                        <a:latin typeface="+mn-lt"/>
                      </a:endParaRPr>
                    </a:p>
                  </a:txBody>
                  <a:tcPr marL="43477" marR="43477" marT="7246" marB="7246">
                    <a:solidFill>
                      <a:srgbClr val="99CCFF"/>
                    </a:solidFill>
                  </a:tcPr>
                </a:tc>
                <a:tc>
                  <a:txBody>
                    <a:bodyPr/>
                    <a:lstStyle/>
                    <a:p>
                      <a:pPr fontAlgn="t"/>
                      <a:r>
                        <a:rPr lang="en-US" sz="1800" u="none" strike="noStrike" dirty="0">
                          <a:effectLst/>
                        </a:rPr>
                        <a:t>628.pop2_s</a:t>
                      </a:r>
                      <a:endParaRPr lang="en-US" sz="1800" dirty="0">
                        <a:effectLst/>
                        <a:latin typeface="+mn-lt"/>
                      </a:endParaRPr>
                    </a:p>
                  </a:txBody>
                  <a:tcPr marL="43477" marR="43477" marT="7246" marB="7246">
                    <a:solidFill>
                      <a:srgbClr val="99CCFF"/>
                    </a:solidFill>
                  </a:tcPr>
                </a:tc>
                <a:tc>
                  <a:txBody>
                    <a:bodyPr/>
                    <a:lstStyle/>
                    <a:p>
                      <a:pPr algn="ctr" fontAlgn="t"/>
                      <a:r>
                        <a:rPr lang="en-US" sz="1800" dirty="0">
                          <a:effectLst/>
                        </a:rPr>
                        <a:t>Fortran, C</a:t>
                      </a:r>
                      <a:endParaRPr lang="en-US" sz="1800" dirty="0">
                        <a:effectLst/>
                        <a:latin typeface="+mn-lt"/>
                      </a:endParaRPr>
                    </a:p>
                  </a:txBody>
                  <a:tcPr marL="43477" marR="43477" marT="7246" marB="7246">
                    <a:solidFill>
                      <a:srgbClr val="99CCFF"/>
                    </a:solidFill>
                  </a:tcPr>
                </a:tc>
                <a:tc>
                  <a:txBody>
                    <a:bodyPr/>
                    <a:lstStyle/>
                    <a:p>
                      <a:pPr algn="r" fontAlgn="t"/>
                      <a:r>
                        <a:rPr lang="en-US" altLang="zh-TW" sz="1800">
                          <a:effectLst/>
                        </a:rPr>
                        <a:t>338</a:t>
                      </a:r>
                      <a:endParaRPr lang="en-US" altLang="zh-TW" sz="1800">
                        <a:effectLst/>
                        <a:latin typeface="+mn-lt"/>
                      </a:endParaRPr>
                    </a:p>
                  </a:txBody>
                  <a:tcPr marL="43477" marR="43477" marT="7246" marB="7246">
                    <a:solidFill>
                      <a:srgbClr val="99CCFF"/>
                    </a:solidFill>
                  </a:tcPr>
                </a:tc>
                <a:tc>
                  <a:txBody>
                    <a:bodyPr/>
                    <a:lstStyle/>
                    <a:p>
                      <a:pPr fontAlgn="t"/>
                      <a:r>
                        <a:rPr lang="en-US" sz="1800" dirty="0">
                          <a:effectLst/>
                        </a:rPr>
                        <a:t>Wide-scale ocean </a:t>
                      </a:r>
                      <a:r>
                        <a:rPr lang="en-US" sz="1800" dirty="0" smtClean="0">
                          <a:effectLst/>
                        </a:rPr>
                        <a:t>modeling</a:t>
                      </a:r>
                      <a:endParaRPr lang="en-US" sz="1800" dirty="0">
                        <a:effectLst/>
                        <a:latin typeface="+mn-lt"/>
                      </a:endParaRPr>
                    </a:p>
                  </a:txBody>
                  <a:tcPr marL="43477" marR="43477" marT="7246" marB="7246">
                    <a:solidFill>
                      <a:srgbClr val="99CCFF"/>
                    </a:solidFill>
                  </a:tcPr>
                </a:tc>
                <a:extLst>
                  <a:ext uri="{0D108BD9-81ED-4DB2-BD59-A6C34878D82A}">
                    <a16:rowId xmlns:a16="http://schemas.microsoft.com/office/drawing/2014/main" val="10010"/>
                  </a:ext>
                </a:extLst>
              </a:tr>
              <a:tr h="294368">
                <a:tc>
                  <a:txBody>
                    <a:bodyPr/>
                    <a:lstStyle/>
                    <a:p>
                      <a:pPr fontAlgn="t"/>
                      <a:r>
                        <a:rPr lang="en-US" sz="1800" u="none" strike="noStrike" dirty="0">
                          <a:effectLst/>
                        </a:rPr>
                        <a:t>538.imagick_r</a:t>
                      </a:r>
                      <a:endParaRPr lang="en-US" sz="1800" dirty="0">
                        <a:effectLst/>
                        <a:latin typeface="+mn-lt"/>
                      </a:endParaRPr>
                    </a:p>
                  </a:txBody>
                  <a:tcPr marL="43477" marR="43477" marT="7246" marB="7246">
                    <a:solidFill>
                      <a:srgbClr val="99CCFF"/>
                    </a:solidFill>
                  </a:tcPr>
                </a:tc>
                <a:tc>
                  <a:txBody>
                    <a:bodyPr/>
                    <a:lstStyle/>
                    <a:p>
                      <a:pPr fontAlgn="t"/>
                      <a:r>
                        <a:rPr lang="en-US" sz="1800" u="none" strike="noStrike" dirty="0">
                          <a:effectLst/>
                        </a:rPr>
                        <a:t>638.imagick_s</a:t>
                      </a:r>
                      <a:endParaRPr lang="en-US" sz="1800" dirty="0">
                        <a:effectLst/>
                        <a:latin typeface="+mn-lt"/>
                      </a:endParaRPr>
                    </a:p>
                  </a:txBody>
                  <a:tcPr marL="43477" marR="43477" marT="7246" marB="7246">
                    <a:solidFill>
                      <a:srgbClr val="99CCFF"/>
                    </a:solidFill>
                  </a:tcPr>
                </a:tc>
                <a:tc>
                  <a:txBody>
                    <a:bodyPr/>
                    <a:lstStyle/>
                    <a:p>
                      <a:pPr algn="ctr" fontAlgn="t"/>
                      <a:r>
                        <a:rPr lang="en-US" sz="1800">
                          <a:effectLst/>
                        </a:rPr>
                        <a:t>C</a:t>
                      </a:r>
                      <a:endParaRPr lang="en-US" sz="1800">
                        <a:effectLst/>
                        <a:latin typeface="+mn-lt"/>
                      </a:endParaRPr>
                    </a:p>
                  </a:txBody>
                  <a:tcPr marL="43477" marR="43477" marT="7246" marB="7246">
                    <a:solidFill>
                      <a:srgbClr val="99CCFF"/>
                    </a:solidFill>
                  </a:tcPr>
                </a:tc>
                <a:tc>
                  <a:txBody>
                    <a:bodyPr/>
                    <a:lstStyle/>
                    <a:p>
                      <a:pPr algn="r" fontAlgn="t"/>
                      <a:r>
                        <a:rPr lang="en-US" altLang="zh-TW" sz="1800">
                          <a:effectLst/>
                        </a:rPr>
                        <a:t>259</a:t>
                      </a:r>
                      <a:endParaRPr lang="en-US" altLang="zh-TW" sz="1800">
                        <a:effectLst/>
                        <a:latin typeface="+mn-lt"/>
                      </a:endParaRPr>
                    </a:p>
                  </a:txBody>
                  <a:tcPr marL="43477" marR="43477" marT="7246" marB="7246">
                    <a:solidFill>
                      <a:srgbClr val="99CCFF"/>
                    </a:solidFill>
                  </a:tcPr>
                </a:tc>
                <a:tc>
                  <a:txBody>
                    <a:bodyPr/>
                    <a:lstStyle/>
                    <a:p>
                      <a:pPr fontAlgn="t"/>
                      <a:r>
                        <a:rPr lang="en-US" sz="1800" dirty="0">
                          <a:effectLst/>
                        </a:rPr>
                        <a:t>Image manipulation</a:t>
                      </a:r>
                      <a:endParaRPr lang="en-US" sz="1800" dirty="0">
                        <a:effectLst/>
                        <a:latin typeface="+mn-lt"/>
                      </a:endParaRPr>
                    </a:p>
                  </a:txBody>
                  <a:tcPr marL="43477" marR="43477" marT="7246" marB="7246">
                    <a:solidFill>
                      <a:srgbClr val="99CCFF"/>
                    </a:solidFill>
                  </a:tcPr>
                </a:tc>
                <a:extLst>
                  <a:ext uri="{0D108BD9-81ED-4DB2-BD59-A6C34878D82A}">
                    <a16:rowId xmlns:a16="http://schemas.microsoft.com/office/drawing/2014/main" val="10011"/>
                  </a:ext>
                </a:extLst>
              </a:tr>
              <a:tr h="294368">
                <a:tc>
                  <a:txBody>
                    <a:bodyPr/>
                    <a:lstStyle/>
                    <a:p>
                      <a:pPr fontAlgn="t"/>
                      <a:r>
                        <a:rPr lang="en-US" sz="1800" u="none" strike="noStrike" dirty="0">
                          <a:effectLst/>
                        </a:rPr>
                        <a:t>544.nab_r</a:t>
                      </a:r>
                      <a:endParaRPr lang="en-US" sz="1800" dirty="0">
                        <a:effectLst/>
                        <a:latin typeface="+mn-lt"/>
                      </a:endParaRPr>
                    </a:p>
                  </a:txBody>
                  <a:tcPr marL="43477" marR="43477" marT="7246" marB="7246">
                    <a:solidFill>
                      <a:srgbClr val="99CCFF"/>
                    </a:solidFill>
                  </a:tcPr>
                </a:tc>
                <a:tc>
                  <a:txBody>
                    <a:bodyPr/>
                    <a:lstStyle/>
                    <a:p>
                      <a:pPr fontAlgn="t"/>
                      <a:r>
                        <a:rPr lang="en-US" sz="1800" u="none" strike="noStrike" dirty="0">
                          <a:effectLst/>
                        </a:rPr>
                        <a:t>644.nab_s</a:t>
                      </a:r>
                      <a:endParaRPr lang="en-US" sz="1800" dirty="0">
                        <a:effectLst/>
                        <a:latin typeface="+mn-lt"/>
                      </a:endParaRPr>
                    </a:p>
                  </a:txBody>
                  <a:tcPr marL="43477" marR="43477" marT="7246" marB="7246">
                    <a:solidFill>
                      <a:srgbClr val="99CCFF"/>
                    </a:solidFill>
                  </a:tcPr>
                </a:tc>
                <a:tc>
                  <a:txBody>
                    <a:bodyPr/>
                    <a:lstStyle/>
                    <a:p>
                      <a:pPr algn="ctr" fontAlgn="t"/>
                      <a:r>
                        <a:rPr lang="en-US" sz="1800">
                          <a:effectLst/>
                        </a:rPr>
                        <a:t>C</a:t>
                      </a:r>
                      <a:endParaRPr lang="en-US" sz="1800">
                        <a:effectLst/>
                        <a:latin typeface="+mn-lt"/>
                      </a:endParaRPr>
                    </a:p>
                  </a:txBody>
                  <a:tcPr marL="43477" marR="43477" marT="7246" marB="7246">
                    <a:solidFill>
                      <a:srgbClr val="99CCFF"/>
                    </a:solidFill>
                  </a:tcPr>
                </a:tc>
                <a:tc>
                  <a:txBody>
                    <a:bodyPr/>
                    <a:lstStyle/>
                    <a:p>
                      <a:pPr algn="r" fontAlgn="t"/>
                      <a:r>
                        <a:rPr lang="en-US" altLang="zh-TW" sz="1800">
                          <a:effectLst/>
                        </a:rPr>
                        <a:t>24</a:t>
                      </a:r>
                      <a:endParaRPr lang="en-US" altLang="zh-TW" sz="1800">
                        <a:effectLst/>
                        <a:latin typeface="+mn-lt"/>
                      </a:endParaRPr>
                    </a:p>
                  </a:txBody>
                  <a:tcPr marL="43477" marR="43477" marT="7246" marB="7246">
                    <a:solidFill>
                      <a:srgbClr val="99CCFF"/>
                    </a:solidFill>
                  </a:tcPr>
                </a:tc>
                <a:tc>
                  <a:txBody>
                    <a:bodyPr/>
                    <a:lstStyle/>
                    <a:p>
                      <a:pPr fontAlgn="t"/>
                      <a:r>
                        <a:rPr lang="en-US" sz="1800" dirty="0">
                          <a:effectLst/>
                        </a:rPr>
                        <a:t>Molecular dynamics</a:t>
                      </a:r>
                      <a:endParaRPr lang="en-US" sz="1800" dirty="0">
                        <a:effectLst/>
                        <a:latin typeface="+mn-lt"/>
                      </a:endParaRPr>
                    </a:p>
                  </a:txBody>
                  <a:tcPr marL="43477" marR="43477" marT="7246" marB="7246">
                    <a:solidFill>
                      <a:srgbClr val="99CCFF"/>
                    </a:solidFill>
                  </a:tcPr>
                </a:tc>
                <a:extLst>
                  <a:ext uri="{0D108BD9-81ED-4DB2-BD59-A6C34878D82A}">
                    <a16:rowId xmlns:a16="http://schemas.microsoft.com/office/drawing/2014/main" val="10012"/>
                  </a:ext>
                </a:extLst>
              </a:tr>
              <a:tr h="573965">
                <a:tc>
                  <a:txBody>
                    <a:bodyPr/>
                    <a:lstStyle/>
                    <a:p>
                      <a:pPr fontAlgn="t"/>
                      <a:r>
                        <a:rPr lang="en-US" sz="1800" u="none" strike="noStrike" dirty="0">
                          <a:effectLst/>
                        </a:rPr>
                        <a:t>549.fotonik3d_r</a:t>
                      </a:r>
                      <a:endParaRPr lang="en-US" sz="1800" dirty="0">
                        <a:effectLst/>
                        <a:latin typeface="+mn-lt"/>
                      </a:endParaRPr>
                    </a:p>
                  </a:txBody>
                  <a:tcPr marL="43477" marR="43477" marT="7246" marB="7246">
                    <a:solidFill>
                      <a:srgbClr val="99CCFF"/>
                    </a:solidFill>
                  </a:tcPr>
                </a:tc>
                <a:tc>
                  <a:txBody>
                    <a:bodyPr/>
                    <a:lstStyle/>
                    <a:p>
                      <a:pPr fontAlgn="t"/>
                      <a:r>
                        <a:rPr lang="en-US" sz="1800" u="none" strike="noStrike" dirty="0">
                          <a:effectLst/>
                        </a:rPr>
                        <a:t>649.fotonik3d_s</a:t>
                      </a:r>
                      <a:endParaRPr lang="en-US" sz="1800" dirty="0">
                        <a:effectLst/>
                        <a:latin typeface="+mn-lt"/>
                      </a:endParaRPr>
                    </a:p>
                  </a:txBody>
                  <a:tcPr marL="43477" marR="43477" marT="7246" marB="7246">
                    <a:solidFill>
                      <a:srgbClr val="99CCFF"/>
                    </a:solidFill>
                  </a:tcPr>
                </a:tc>
                <a:tc>
                  <a:txBody>
                    <a:bodyPr/>
                    <a:lstStyle/>
                    <a:p>
                      <a:pPr algn="ctr" fontAlgn="t"/>
                      <a:r>
                        <a:rPr lang="en-US" sz="1800">
                          <a:effectLst/>
                        </a:rPr>
                        <a:t>Fortran</a:t>
                      </a:r>
                      <a:endParaRPr lang="en-US" sz="1800">
                        <a:effectLst/>
                        <a:latin typeface="+mn-lt"/>
                      </a:endParaRPr>
                    </a:p>
                  </a:txBody>
                  <a:tcPr marL="43477" marR="43477" marT="7246" marB="7246">
                    <a:solidFill>
                      <a:srgbClr val="99CCFF"/>
                    </a:solidFill>
                  </a:tcPr>
                </a:tc>
                <a:tc>
                  <a:txBody>
                    <a:bodyPr/>
                    <a:lstStyle/>
                    <a:p>
                      <a:pPr algn="r" fontAlgn="t"/>
                      <a:r>
                        <a:rPr lang="en-US" altLang="zh-TW" sz="1800">
                          <a:effectLst/>
                        </a:rPr>
                        <a:t>14</a:t>
                      </a:r>
                      <a:endParaRPr lang="en-US" altLang="zh-TW" sz="1800">
                        <a:effectLst/>
                        <a:latin typeface="+mn-lt"/>
                      </a:endParaRPr>
                    </a:p>
                  </a:txBody>
                  <a:tcPr marL="43477" marR="43477" marT="7246" marB="7246">
                    <a:solidFill>
                      <a:srgbClr val="99CCFF"/>
                    </a:solidFill>
                  </a:tcPr>
                </a:tc>
                <a:tc>
                  <a:txBody>
                    <a:bodyPr/>
                    <a:lstStyle/>
                    <a:p>
                      <a:pPr fontAlgn="t"/>
                      <a:r>
                        <a:rPr lang="en-US" sz="1800" dirty="0">
                          <a:effectLst/>
                        </a:rPr>
                        <a:t>Computational Electromagnetics</a:t>
                      </a:r>
                      <a:endParaRPr lang="en-US" sz="1800" dirty="0">
                        <a:effectLst/>
                        <a:latin typeface="+mn-lt"/>
                      </a:endParaRPr>
                    </a:p>
                  </a:txBody>
                  <a:tcPr marL="43477" marR="43477" marT="7246" marB="7246">
                    <a:solidFill>
                      <a:srgbClr val="99CCFF"/>
                    </a:solidFill>
                  </a:tcPr>
                </a:tc>
                <a:extLst>
                  <a:ext uri="{0D108BD9-81ED-4DB2-BD59-A6C34878D82A}">
                    <a16:rowId xmlns:a16="http://schemas.microsoft.com/office/drawing/2014/main" val="10013"/>
                  </a:ext>
                </a:extLst>
              </a:tr>
              <a:tr h="294368">
                <a:tc>
                  <a:txBody>
                    <a:bodyPr/>
                    <a:lstStyle/>
                    <a:p>
                      <a:pPr fontAlgn="t"/>
                      <a:r>
                        <a:rPr lang="en-US" sz="1800" u="none" strike="noStrike" dirty="0">
                          <a:effectLst/>
                        </a:rPr>
                        <a:t>554.roms_r</a:t>
                      </a:r>
                      <a:endParaRPr lang="en-US" sz="1800" dirty="0">
                        <a:effectLst/>
                        <a:latin typeface="+mn-lt"/>
                      </a:endParaRPr>
                    </a:p>
                  </a:txBody>
                  <a:tcPr marL="43477" marR="43477" marT="7246" marB="7246">
                    <a:solidFill>
                      <a:srgbClr val="99CCFF"/>
                    </a:solidFill>
                  </a:tcPr>
                </a:tc>
                <a:tc>
                  <a:txBody>
                    <a:bodyPr/>
                    <a:lstStyle/>
                    <a:p>
                      <a:pPr fontAlgn="t"/>
                      <a:r>
                        <a:rPr lang="en-US" sz="1800" u="none" strike="noStrike" dirty="0">
                          <a:effectLst/>
                        </a:rPr>
                        <a:t>654.roms_s</a:t>
                      </a:r>
                      <a:endParaRPr lang="en-US" sz="1800" dirty="0">
                        <a:effectLst/>
                        <a:latin typeface="+mn-lt"/>
                      </a:endParaRPr>
                    </a:p>
                  </a:txBody>
                  <a:tcPr marL="43477" marR="43477" marT="7246" marB="7246">
                    <a:solidFill>
                      <a:srgbClr val="99CCFF"/>
                    </a:solidFill>
                  </a:tcPr>
                </a:tc>
                <a:tc>
                  <a:txBody>
                    <a:bodyPr/>
                    <a:lstStyle/>
                    <a:p>
                      <a:pPr algn="ctr" fontAlgn="t"/>
                      <a:r>
                        <a:rPr lang="en-US" sz="1800">
                          <a:effectLst/>
                        </a:rPr>
                        <a:t>Fortran</a:t>
                      </a:r>
                      <a:endParaRPr lang="en-US" sz="1800">
                        <a:effectLst/>
                        <a:latin typeface="+mn-lt"/>
                      </a:endParaRPr>
                    </a:p>
                  </a:txBody>
                  <a:tcPr marL="43477" marR="43477" marT="7246" marB="7246">
                    <a:solidFill>
                      <a:srgbClr val="99CCFF"/>
                    </a:solidFill>
                  </a:tcPr>
                </a:tc>
                <a:tc>
                  <a:txBody>
                    <a:bodyPr/>
                    <a:lstStyle/>
                    <a:p>
                      <a:pPr algn="r" fontAlgn="t"/>
                      <a:r>
                        <a:rPr lang="en-US" altLang="zh-TW" sz="1800">
                          <a:effectLst/>
                        </a:rPr>
                        <a:t>210</a:t>
                      </a:r>
                      <a:endParaRPr lang="en-US" altLang="zh-TW" sz="1800">
                        <a:effectLst/>
                        <a:latin typeface="+mn-lt"/>
                      </a:endParaRPr>
                    </a:p>
                  </a:txBody>
                  <a:tcPr marL="43477" marR="43477" marT="7246" marB="7246">
                    <a:solidFill>
                      <a:srgbClr val="99CCFF"/>
                    </a:solidFill>
                  </a:tcPr>
                </a:tc>
                <a:tc>
                  <a:txBody>
                    <a:bodyPr/>
                    <a:lstStyle/>
                    <a:p>
                      <a:pPr fontAlgn="t"/>
                      <a:r>
                        <a:rPr lang="en-US" sz="1800" dirty="0">
                          <a:effectLst/>
                        </a:rPr>
                        <a:t>Regional ocean modeling</a:t>
                      </a:r>
                      <a:endParaRPr lang="en-US" sz="1800" dirty="0">
                        <a:effectLst/>
                        <a:latin typeface="+mn-lt"/>
                      </a:endParaRPr>
                    </a:p>
                  </a:txBody>
                  <a:tcPr marL="43477" marR="43477" marT="7246" marB="7246">
                    <a:solidFill>
                      <a:srgbClr val="99CCFF"/>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9118570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Performance Report</a:t>
            </a:r>
            <a:endParaRPr lang="zh-TW" altLang="en-US" dirty="0"/>
          </a:p>
        </p:txBody>
      </p:sp>
      <p:sp>
        <p:nvSpPr>
          <p:cNvPr id="6" name="內容版面配置區 5"/>
          <p:cNvSpPr>
            <a:spLocks noGrp="1"/>
          </p:cNvSpPr>
          <p:nvPr>
            <p:ph idx="1"/>
          </p:nvPr>
        </p:nvSpPr>
        <p:spPr/>
        <p:txBody>
          <a:bodyPr/>
          <a:lstStyle/>
          <a:p>
            <a:r>
              <a:rPr lang="en-US" altLang="zh-TW" dirty="0"/>
              <a:t>ASUS WS C621E SAGE Server </a:t>
            </a:r>
            <a:r>
              <a:rPr lang="en-US" altLang="zh-TW" dirty="0" smtClean="0"/>
              <a:t>System</a:t>
            </a:r>
            <a:br>
              <a:rPr lang="en-US" altLang="zh-TW" dirty="0" smtClean="0"/>
            </a:br>
            <a:r>
              <a:rPr lang="en-US" altLang="zh-TW" dirty="0" smtClean="0"/>
              <a:t>Intel Xeon Platinum 8180, </a:t>
            </a:r>
            <a:r>
              <a:rPr lang="en-US" altLang="zh-TW" dirty="0"/>
              <a:t>2.50 </a:t>
            </a:r>
            <a:r>
              <a:rPr lang="en-US" altLang="zh-TW" dirty="0" smtClean="0"/>
              <a:t>GHz</a:t>
            </a:r>
          </a:p>
          <a:p>
            <a:pPr lvl="1"/>
            <a:r>
              <a:rPr lang="en-US" altLang="zh-TW" dirty="0" smtClean="0"/>
              <a:t>Note how the performance is reported!  </a:t>
            </a:r>
            <a:r>
              <a:rPr lang="en-US" altLang="zh-TW" dirty="0" smtClean="0">
                <a:sym typeface="Wingdings" panose="05000000000000000000" pitchFamily="2" charset="2"/>
              </a:rPr>
              <a:t> </a:t>
            </a:r>
            <a:r>
              <a:rPr lang="en-US" altLang="zh-TW" u="sng" dirty="0" smtClean="0">
                <a:sym typeface="Wingdings" panose="05000000000000000000" pitchFamily="2" charset="2"/>
              </a:rPr>
              <a:t>repeatable</a:t>
            </a:r>
            <a:endParaRPr lang="zh-TW" altLang="en-US" u="sng" dirty="0"/>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37</a:t>
            </a:fld>
            <a:endParaRPr lang="zh-TW" altLang="zh-TW"/>
          </a:p>
        </p:txBody>
      </p:sp>
      <p:pic>
        <p:nvPicPr>
          <p:cNvPr id="12" name="圖片 11"/>
          <p:cNvPicPr>
            <a:picLocks noChangeAspect="1"/>
          </p:cNvPicPr>
          <p:nvPr/>
        </p:nvPicPr>
        <p:blipFill>
          <a:blip r:embed="rId2"/>
          <a:stretch>
            <a:fillRect/>
          </a:stretch>
        </p:blipFill>
        <p:spPr>
          <a:xfrm>
            <a:off x="0" y="2568281"/>
            <a:ext cx="9144000" cy="2939659"/>
          </a:xfrm>
          <a:prstGeom prst="rect">
            <a:avLst/>
          </a:prstGeom>
        </p:spPr>
      </p:pic>
      <p:sp>
        <p:nvSpPr>
          <p:cNvPr id="13" name="文字方塊 12"/>
          <p:cNvSpPr txBox="1"/>
          <p:nvPr/>
        </p:nvSpPr>
        <p:spPr>
          <a:xfrm>
            <a:off x="683568" y="5723964"/>
            <a:ext cx="7982826" cy="369332"/>
          </a:xfrm>
          <a:prstGeom prst="rect">
            <a:avLst/>
          </a:prstGeom>
          <a:noFill/>
        </p:spPr>
        <p:txBody>
          <a:bodyPr wrap="none" rtlCol="0">
            <a:spAutoFit/>
          </a:bodyPr>
          <a:lstStyle/>
          <a:p>
            <a:pPr marL="0"/>
            <a:r>
              <a:rPr lang="en-US" altLang="zh-TW" sz="1800" dirty="0">
                <a:latin typeface="+mn-lt"/>
                <a:hlinkClick r:id="rId3"/>
              </a:rPr>
              <a:t>https://www.spec.org/cpu2017/results/res2018q1/cpu2017-20180121-02622.html</a:t>
            </a:r>
            <a:endParaRPr lang="zh-TW" altLang="en-US" sz="1800" dirty="0">
              <a:latin typeface="+mn-lt"/>
            </a:endParaRPr>
          </a:p>
        </p:txBody>
      </p:sp>
    </p:spTree>
    <p:extLst>
      <p:ext uri="{BB962C8B-B14F-4D97-AF65-F5344CB8AC3E}">
        <p14:creationId xmlns:p14="http://schemas.microsoft.com/office/powerpoint/2010/main" val="32701011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4"/>
          <p:cNvSpPr>
            <a:spLocks noGrp="1" noChangeArrowheads="1"/>
          </p:cNvSpPr>
          <p:nvPr>
            <p:ph type="title"/>
          </p:nvPr>
        </p:nvSpPr>
        <p:spPr/>
        <p:txBody>
          <a:bodyPr/>
          <a:lstStyle/>
          <a:p>
            <a:r>
              <a:rPr lang="en-AU" altLang="zh-TW" dirty="0" smtClean="0"/>
              <a:t>CINT2006 for 2.66GHz Intel Core i7 920</a:t>
            </a: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38</a:t>
            </a:fld>
            <a:endParaRPr lang="zh-TW" altLang="zh-TW"/>
          </a:p>
        </p:txBody>
      </p:sp>
      <p:pic>
        <p:nvPicPr>
          <p:cNvPr id="49156"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611" y="1196752"/>
            <a:ext cx="8889363" cy="42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字方塊 4"/>
          <p:cNvSpPr txBox="1"/>
          <p:nvPr/>
        </p:nvSpPr>
        <p:spPr>
          <a:xfrm>
            <a:off x="899592" y="5517232"/>
            <a:ext cx="1229824" cy="461665"/>
          </a:xfrm>
          <a:prstGeom prst="rect">
            <a:avLst/>
          </a:prstGeom>
          <a:noFill/>
        </p:spPr>
        <p:txBody>
          <a:bodyPr wrap="none" rtlCol="0">
            <a:spAutoFit/>
          </a:bodyPr>
          <a:lstStyle/>
          <a:p>
            <a:pPr marL="0"/>
            <a:r>
              <a:rPr lang="en-US" altLang="zh-TW" dirty="0" smtClean="0">
                <a:latin typeface="+mn-lt"/>
              </a:rPr>
              <a:t>Fig. 1.18</a:t>
            </a:r>
            <a:endParaRPr lang="zh-TW" altLang="en-US" dirty="0">
              <a:latin typeface="+mn-lt"/>
            </a:endParaRPr>
          </a:p>
        </p:txBody>
      </p:sp>
      <p:cxnSp>
        <p:nvCxnSpPr>
          <p:cNvPr id="4" name="直線單箭頭接點 3"/>
          <p:cNvCxnSpPr/>
          <p:nvPr/>
        </p:nvCxnSpPr>
        <p:spPr bwMode="auto">
          <a:xfrm>
            <a:off x="3707904" y="764704"/>
            <a:ext cx="1440160" cy="1224136"/>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 name="橢圓 5"/>
          <p:cNvSpPr/>
          <p:nvPr/>
        </p:nvSpPr>
        <p:spPr bwMode="auto">
          <a:xfrm>
            <a:off x="3923928" y="1628800"/>
            <a:ext cx="648072" cy="3672408"/>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9" name="橢圓 8"/>
          <p:cNvSpPr/>
          <p:nvPr/>
        </p:nvSpPr>
        <p:spPr bwMode="auto">
          <a:xfrm>
            <a:off x="8100392" y="5157192"/>
            <a:ext cx="648072" cy="360040"/>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Tree>
    <p:extLst>
      <p:ext uri="{BB962C8B-B14F-4D97-AF65-F5344CB8AC3E}">
        <p14:creationId xmlns:p14="http://schemas.microsoft.com/office/powerpoint/2010/main" val="102365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Study Performance?</a:t>
            </a:r>
            <a:endParaRPr lang="zh-TW" altLang="en-US" dirty="0"/>
          </a:p>
        </p:txBody>
      </p:sp>
      <p:sp>
        <p:nvSpPr>
          <p:cNvPr id="3" name="內容版面配置區 2"/>
          <p:cNvSpPr>
            <a:spLocks noGrp="1"/>
          </p:cNvSpPr>
          <p:nvPr>
            <p:ph idx="1"/>
          </p:nvPr>
        </p:nvSpPr>
        <p:spPr/>
        <p:txBody>
          <a:bodyPr/>
          <a:lstStyle/>
          <a:p>
            <a:r>
              <a:rPr lang="en-US" altLang="zh-TW" dirty="0" smtClean="0"/>
              <a:t>As a computer scientist/engineer, you task is not just to </a:t>
            </a:r>
            <a:r>
              <a:rPr lang="en-US" altLang="zh-TW" b="1" dirty="0" smtClean="0"/>
              <a:t>solve a problem</a:t>
            </a:r>
            <a:r>
              <a:rPr lang="en-US" altLang="zh-TW" dirty="0" smtClean="0"/>
              <a:t>, but to </a:t>
            </a:r>
            <a:r>
              <a:rPr lang="en-US" altLang="zh-TW" b="1" dirty="0" smtClean="0"/>
              <a:t>solve a problem </a:t>
            </a:r>
            <a:r>
              <a:rPr lang="en-US" altLang="zh-TW" b="1" dirty="0" smtClean="0">
                <a:solidFill>
                  <a:srgbClr val="FF0000"/>
                </a:solidFill>
              </a:rPr>
              <a:t>better</a:t>
            </a:r>
          </a:p>
          <a:p>
            <a:pPr lvl="1"/>
            <a:r>
              <a:rPr lang="en-US" altLang="zh-TW" dirty="0" smtClean="0"/>
              <a:t>Solving a problem is related to </a:t>
            </a:r>
            <a:r>
              <a:rPr lang="en-US" altLang="zh-TW" u="sng" dirty="0" smtClean="0"/>
              <a:t>correctness</a:t>
            </a:r>
          </a:p>
          <a:p>
            <a:pPr lvl="1"/>
            <a:r>
              <a:rPr lang="en-US" altLang="zh-TW" dirty="0" smtClean="0"/>
              <a:t>Solving a problem better is related to </a:t>
            </a:r>
            <a:r>
              <a:rPr lang="en-US" altLang="zh-TW" u="sng" dirty="0" smtClean="0"/>
              <a:t>optimization</a:t>
            </a:r>
          </a:p>
          <a:p>
            <a:r>
              <a:rPr lang="en-US" altLang="zh-TW" dirty="0" smtClean="0"/>
              <a:t>As computer architects, we strive to design </a:t>
            </a:r>
            <a:r>
              <a:rPr lang="en-US" altLang="zh-TW" u="sng" dirty="0" smtClean="0"/>
              <a:t>better</a:t>
            </a:r>
            <a:r>
              <a:rPr lang="en-US" altLang="zh-TW" dirty="0" smtClean="0"/>
              <a:t> computers</a:t>
            </a:r>
          </a:p>
          <a:p>
            <a:r>
              <a:rPr lang="en-US" altLang="zh-TW" dirty="0" smtClean="0"/>
              <a:t>What do we mean by “better”? Better for “what”? </a:t>
            </a:r>
          </a:p>
          <a:p>
            <a:pPr lvl="1"/>
            <a:r>
              <a:rPr lang="en-US" altLang="zh-TW" dirty="0" smtClean="0"/>
              <a:t>Optimization goals</a:t>
            </a:r>
          </a:p>
          <a:p>
            <a:r>
              <a:rPr lang="en-US" altLang="zh-TW" dirty="0" smtClean="0"/>
              <a:t>How do we know “how good” our design is?</a:t>
            </a:r>
          </a:p>
          <a:p>
            <a:pPr lvl="1"/>
            <a:r>
              <a:rPr lang="en-US" altLang="zh-TW" dirty="0" smtClean="0"/>
              <a:t>Performance metrics and evaluation</a:t>
            </a:r>
          </a:p>
          <a:p>
            <a:pPr lvl="1"/>
            <a:r>
              <a:rPr lang="en-US" altLang="zh-TW" dirty="0" smtClean="0"/>
              <a:t>Performance-guided design</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a:t>
            </a:fld>
            <a:endParaRPr lang="zh-TW" altLang="zh-TW"/>
          </a:p>
        </p:txBody>
      </p:sp>
      <p:sp>
        <p:nvSpPr>
          <p:cNvPr id="5" name="圓角矩形 4"/>
          <p:cNvSpPr/>
          <p:nvPr/>
        </p:nvSpPr>
        <p:spPr bwMode="auto">
          <a:xfrm>
            <a:off x="5292080" y="4077072"/>
            <a:ext cx="1872208" cy="504056"/>
          </a:xfrm>
          <a:prstGeom prst="roundRect">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FFC000"/>
                </a:solidFill>
                <a:effectLst/>
                <a:latin typeface="+mn-lt"/>
                <a:ea typeface="標楷體" panose="03000509000000000000" pitchFamily="65" charset="-120"/>
              </a:rPr>
              <a:t>C/P ratio</a:t>
            </a:r>
            <a:endParaRPr kumimoji="0" lang="zh-TW" altLang="en-US" sz="2400" b="1" i="0" u="none" strike="noStrike" cap="none" normalizeH="0" baseline="0" dirty="0" smtClean="0">
              <a:ln>
                <a:noFill/>
              </a:ln>
              <a:solidFill>
                <a:srgbClr val="FFC000"/>
              </a:solidFill>
              <a:effectLst/>
              <a:latin typeface="+mn-lt"/>
              <a:ea typeface="標楷體" panose="03000509000000000000" pitchFamily="65" charset="-120"/>
            </a:endParaRPr>
          </a:p>
        </p:txBody>
      </p:sp>
    </p:spTree>
    <p:extLst>
      <p:ext uri="{BB962C8B-B14F-4D97-AF65-F5344CB8AC3E}">
        <p14:creationId xmlns:p14="http://schemas.microsoft.com/office/powerpoint/2010/main" val="220999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AU" altLang="zh-TW" smtClean="0"/>
              <a:t>SPEC Power Benchmark</a:t>
            </a:r>
            <a:endParaRPr lang="en-AU" altLang="zh-TW" dirty="0"/>
          </a:p>
        </p:txBody>
      </p:sp>
      <p:sp>
        <p:nvSpPr>
          <p:cNvPr id="90115" name="Rectangle 3"/>
          <p:cNvSpPr>
            <a:spLocks noGrp="1" noChangeArrowheads="1"/>
          </p:cNvSpPr>
          <p:nvPr>
            <p:ph type="body" idx="1"/>
          </p:nvPr>
        </p:nvSpPr>
        <p:spPr/>
        <p:txBody>
          <a:bodyPr/>
          <a:lstStyle/>
          <a:p>
            <a:r>
              <a:rPr lang="en-US" altLang="zh-TW" b="1" dirty="0" smtClean="0"/>
              <a:t>SPECpower_ssj2008</a:t>
            </a:r>
            <a:r>
              <a:rPr lang="en-US" altLang="zh-TW" dirty="0" smtClean="0"/>
              <a:t>: power </a:t>
            </a:r>
            <a:r>
              <a:rPr lang="en-AU" altLang="zh-TW" dirty="0" smtClean="0"/>
              <a:t>consumption to generate performance of servers (at 10 workload levels)</a:t>
            </a:r>
          </a:p>
          <a:p>
            <a:pPr lvl="1"/>
            <a:r>
              <a:rPr lang="en-AU" altLang="zh-TW" dirty="0" smtClean="0"/>
              <a:t>Performance: </a:t>
            </a:r>
            <a:r>
              <a:rPr lang="en-AU" altLang="zh-TW" dirty="0" err="1" smtClean="0"/>
              <a:t>ssj_ops</a:t>
            </a:r>
            <a:r>
              <a:rPr lang="en-AU" altLang="zh-TW" dirty="0" smtClean="0"/>
              <a:t>/sec</a:t>
            </a:r>
          </a:p>
          <a:p>
            <a:pPr lvl="2"/>
            <a:r>
              <a:rPr lang="en-AU" altLang="zh-TW" dirty="0" smtClean="0"/>
              <a:t>Workload: </a:t>
            </a:r>
            <a:r>
              <a:rPr lang="en-US" altLang="zh-TW" dirty="0" smtClean="0"/>
              <a:t>Java business application to generate transactions, performance </a:t>
            </a:r>
            <a:r>
              <a:rPr lang="en-AU" altLang="zh-TW" dirty="0" smtClean="0"/>
              <a:t>measured in throughput (</a:t>
            </a:r>
            <a:r>
              <a:rPr lang="en-US" altLang="zh-TW" dirty="0" smtClean="0"/>
              <a:t>transactions per sec)</a:t>
            </a:r>
            <a:endParaRPr lang="en-AU" altLang="zh-TW" dirty="0" smtClean="0"/>
          </a:p>
          <a:p>
            <a:pPr lvl="1"/>
            <a:r>
              <a:rPr lang="en-AU" altLang="zh-TW" dirty="0" smtClean="0"/>
              <a:t>Power: Watts (Joules/sec)</a:t>
            </a:r>
          </a:p>
          <a:p>
            <a:pPr lvl="1"/>
            <a:r>
              <a:rPr lang="en-AU" altLang="zh-TW" dirty="0" smtClean="0"/>
              <a:t>Metric:</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39</a:t>
            </a:fld>
            <a:endParaRPr lang="zh-TW" altLang="zh-TW"/>
          </a:p>
        </p:txBody>
      </p:sp>
      <p:pic>
        <p:nvPicPr>
          <p:cNvPr id="4" name="圖片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44008" y="3178244"/>
            <a:ext cx="4295576" cy="2915052"/>
          </a:xfrm>
          <a:prstGeom prst="rect">
            <a:avLst/>
          </a:prstGeom>
        </p:spPr>
      </p:pic>
      <p:grpSp>
        <p:nvGrpSpPr>
          <p:cNvPr id="13" name="群組 12"/>
          <p:cNvGrpSpPr/>
          <p:nvPr/>
        </p:nvGrpSpPr>
        <p:grpSpPr>
          <a:xfrm>
            <a:off x="-2052736" y="3861048"/>
            <a:ext cx="6855310" cy="1448768"/>
            <a:chOff x="-2556792" y="4212480"/>
            <a:chExt cx="6855310" cy="1448768"/>
          </a:xfrm>
        </p:grpSpPr>
        <p:grpSp>
          <p:nvGrpSpPr>
            <p:cNvPr id="10" name="群組 9"/>
            <p:cNvGrpSpPr/>
            <p:nvPr/>
          </p:nvGrpSpPr>
          <p:grpSpPr>
            <a:xfrm>
              <a:off x="-2556792" y="4735074"/>
              <a:ext cx="6855310" cy="926174"/>
              <a:chOff x="292882" y="4735074"/>
              <a:chExt cx="6855310" cy="926174"/>
            </a:xfrm>
          </p:grpSpPr>
          <p:graphicFrame>
            <p:nvGraphicFramePr>
              <p:cNvPr id="11" name="Object 4"/>
              <p:cNvGraphicFramePr>
                <a:graphicFrameLocks noChangeAspect="1"/>
              </p:cNvGraphicFramePr>
              <p:nvPr>
                <p:extLst>
                  <p:ext uri="{D42A27DB-BD31-4B8C-83A1-F6EECF244321}">
                    <p14:modId xmlns:p14="http://schemas.microsoft.com/office/powerpoint/2010/main" val="3731834241"/>
                  </p:ext>
                </p:extLst>
              </p:nvPr>
            </p:nvGraphicFramePr>
            <p:xfrm>
              <a:off x="292882" y="4771534"/>
              <a:ext cx="6855310" cy="794020"/>
            </p:xfrm>
            <a:graphic>
              <a:graphicData uri="http://schemas.openxmlformats.org/presentationml/2006/ole">
                <mc:AlternateContent xmlns:mc="http://schemas.openxmlformats.org/markup-compatibility/2006">
                  <mc:Choice xmlns:v="urn:schemas-microsoft-com:vml" Requires="v">
                    <p:oleObj spid="_x0000_s58507" name="Equation" r:id="rId5" imgW="3644900" imgH="457200" progId="Equation.3">
                      <p:embed/>
                    </p:oleObj>
                  </mc:Choice>
                  <mc:Fallback>
                    <p:oleObj name="Equation" r:id="rId5" imgW="36449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82" y="4771534"/>
                            <a:ext cx="6855310" cy="794020"/>
                          </a:xfrm>
                          <a:prstGeom prst="rect">
                            <a:avLst/>
                          </a:prstGeom>
                          <a:solidFill>
                            <a:srgbClr val="99CCFF"/>
                          </a:solidFill>
                          <a:ln>
                            <a:noFill/>
                          </a:ln>
                          <a:effectLst/>
                          <a:extLst/>
                        </p:spPr>
                      </p:pic>
                    </p:oleObj>
                  </mc:Fallback>
                </mc:AlternateContent>
              </a:graphicData>
            </a:graphic>
          </p:graphicFrame>
          <p:sp>
            <p:nvSpPr>
              <p:cNvPr id="9" name="矩形 8"/>
              <p:cNvSpPr/>
              <p:nvPr/>
            </p:nvSpPr>
            <p:spPr bwMode="auto">
              <a:xfrm>
                <a:off x="292882" y="4735074"/>
                <a:ext cx="3415022" cy="926174"/>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grpSp>
        <p:sp>
          <p:nvSpPr>
            <p:cNvPr id="8" name="文字方塊 7"/>
            <p:cNvSpPr txBox="1"/>
            <p:nvPr/>
          </p:nvSpPr>
          <p:spPr>
            <a:xfrm>
              <a:off x="685410" y="4212480"/>
              <a:ext cx="3613107" cy="584671"/>
            </a:xfrm>
            <a:prstGeom prst="rect">
              <a:avLst/>
            </a:prstGeom>
            <a:solidFill>
              <a:srgbClr val="99CCFF"/>
            </a:solidFill>
          </p:spPr>
          <p:txBody>
            <a:bodyPr wrap="none" rtlCol="0" anchor="ctr" anchorCtr="1">
              <a:noAutofit/>
            </a:bodyPr>
            <a:lstStyle/>
            <a:p>
              <a:pPr marL="0"/>
              <a:r>
                <a:rPr lang="en-US" altLang="zh-TW" dirty="0" smtClean="0">
                  <a:latin typeface="+mn-lt"/>
                </a:rPr>
                <a:t>Overall </a:t>
              </a:r>
              <a:r>
                <a:rPr lang="en-US" altLang="zh-TW" dirty="0" err="1" smtClean="0">
                  <a:latin typeface="+mn-lt"/>
                </a:rPr>
                <a:t>ssj_ops</a:t>
              </a:r>
              <a:r>
                <a:rPr lang="en-US" altLang="zh-TW" dirty="0" smtClean="0">
                  <a:latin typeface="+mn-lt"/>
                </a:rPr>
                <a:t> per Watt = </a:t>
              </a:r>
              <a:endParaRPr lang="zh-TW" altLang="en-US" dirty="0">
                <a:latin typeface="+mn-lt"/>
              </a:endParaRPr>
            </a:p>
          </p:txBody>
        </p:sp>
        <p:sp>
          <p:nvSpPr>
            <p:cNvPr id="12" name="矩形 11"/>
            <p:cNvSpPr/>
            <p:nvPr/>
          </p:nvSpPr>
          <p:spPr bwMode="auto">
            <a:xfrm>
              <a:off x="685408" y="4797152"/>
              <a:ext cx="172821" cy="768402"/>
            </a:xfrm>
            <a:prstGeom prst="rect">
              <a:avLst/>
            </a:prstGeom>
            <a:solidFill>
              <a:srgbClr val="99CCF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grpSp>
      <p:sp>
        <p:nvSpPr>
          <p:cNvPr id="14" name="矩形 13"/>
          <p:cNvSpPr/>
          <p:nvPr/>
        </p:nvSpPr>
        <p:spPr bwMode="auto">
          <a:xfrm>
            <a:off x="5495652" y="5304682"/>
            <a:ext cx="1296144" cy="49544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chemeClr val="tx1"/>
                </a:solidFill>
                <a:effectLst/>
                <a:latin typeface="+mn-lt"/>
                <a:ea typeface="標楷體" panose="03000509000000000000" pitchFamily="65" charset="-120"/>
              </a:rPr>
              <a:t>Power Analyzer</a:t>
            </a:r>
            <a:endParaRPr kumimoji="0" lang="zh-TW" altLang="en-US" sz="1400" b="0" i="0" u="none" strike="noStrike" cap="none" normalizeH="0" baseline="0" dirty="0" smtClean="0">
              <a:ln>
                <a:noFill/>
              </a:ln>
              <a:solidFill>
                <a:schemeClr val="tx1"/>
              </a:solidFill>
              <a:effectLst/>
              <a:latin typeface="+mn-lt"/>
              <a:ea typeface="標楷體" panose="03000509000000000000" pitchFamily="65" charset="-120"/>
            </a:endParaRPr>
          </a:p>
        </p:txBody>
      </p:sp>
    </p:spTree>
    <p:extLst>
      <p:ext uri="{BB962C8B-B14F-4D97-AF65-F5344CB8AC3E}">
        <p14:creationId xmlns:p14="http://schemas.microsoft.com/office/powerpoint/2010/main" val="37615948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684213" y="261938"/>
            <a:ext cx="8259762" cy="646112"/>
          </a:xfrm>
        </p:spPr>
        <p:txBody>
          <a:bodyPr/>
          <a:lstStyle/>
          <a:p>
            <a:pPr eaLnBrk="1" hangingPunct="1"/>
            <a:r>
              <a:rPr lang="en-AU" altLang="zh-TW" sz="3600" smtClean="0"/>
              <a:t>SPECpower_ssj2008 for Xeon X5650</a:t>
            </a:r>
          </a:p>
        </p:txBody>
      </p:sp>
      <p:pic>
        <p:nvPicPr>
          <p:cNvPr id="50180" name="Picture 10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8154" y="1052736"/>
            <a:ext cx="8027525" cy="463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1"/>
          </p:nvPr>
        </p:nvSpPr>
        <p:spPr/>
        <p:txBody>
          <a:bodyPr/>
          <a:lstStyle/>
          <a:p>
            <a:fld id="{27E26518-2301-4288-8958-BDA5B1B754F8}" type="slidenum">
              <a:rPr lang="zh-TW" altLang="en-US" smtClean="0"/>
              <a:pPr/>
              <a:t>40</a:t>
            </a:fld>
            <a:endParaRPr lang="zh-TW" altLang="zh-TW"/>
          </a:p>
        </p:txBody>
      </p:sp>
      <p:sp>
        <p:nvSpPr>
          <p:cNvPr id="3" name="文字方塊 2"/>
          <p:cNvSpPr txBox="1"/>
          <p:nvPr/>
        </p:nvSpPr>
        <p:spPr>
          <a:xfrm>
            <a:off x="1331640" y="5661248"/>
            <a:ext cx="1375698" cy="461665"/>
          </a:xfrm>
          <a:prstGeom prst="rect">
            <a:avLst/>
          </a:prstGeom>
          <a:noFill/>
        </p:spPr>
        <p:txBody>
          <a:bodyPr wrap="none" rtlCol="0">
            <a:spAutoFit/>
          </a:bodyPr>
          <a:lstStyle/>
          <a:p>
            <a:pPr marL="0"/>
            <a:r>
              <a:rPr lang="en-US" altLang="zh-TW" dirty="0" smtClean="0">
                <a:latin typeface="+mn-lt"/>
              </a:rPr>
              <a:t>Fig. 1.19. </a:t>
            </a:r>
            <a:endParaRPr lang="zh-TW" altLang="en-US" dirty="0">
              <a:latin typeface="+mn-lt"/>
            </a:endParaRPr>
          </a:p>
        </p:txBody>
      </p:sp>
    </p:spTree>
    <p:extLst>
      <p:ext uri="{BB962C8B-B14F-4D97-AF65-F5344CB8AC3E}">
        <p14:creationId xmlns:p14="http://schemas.microsoft.com/office/powerpoint/2010/main" val="20213962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mtClean="0"/>
              <a:t>Outline</a:t>
            </a:r>
            <a:endParaRPr lang="en-US" altLang="zh-TW"/>
          </a:p>
        </p:txBody>
      </p:sp>
      <p:sp>
        <p:nvSpPr>
          <p:cNvPr id="10243" name="Rectangle 3"/>
          <p:cNvSpPr>
            <a:spLocks noGrp="1" noChangeArrowheads="1"/>
          </p:cNvSpPr>
          <p:nvPr>
            <p:ph type="body" idx="1"/>
          </p:nvPr>
        </p:nvSpPr>
        <p:spPr/>
        <p:txBody>
          <a:bodyPr/>
          <a:lstStyle/>
          <a:p>
            <a:r>
              <a:rPr lang="en-US" altLang="zh-TW" dirty="0" smtClean="0"/>
              <a:t>Computer: a historical perspective</a:t>
            </a:r>
          </a:p>
          <a:p>
            <a:r>
              <a:rPr lang="en-US" altLang="zh-TW" dirty="0" smtClean="0"/>
              <a:t>Great </a:t>
            </a:r>
            <a:r>
              <a:rPr lang="en-US" altLang="zh-TW" dirty="0"/>
              <a:t>ideas in computer architecture (Sec. 1.2)</a:t>
            </a:r>
          </a:p>
          <a:p>
            <a:r>
              <a:rPr lang="en-US" altLang="zh-TW" dirty="0"/>
              <a:t>Below your program (Sec. 1.3)</a:t>
            </a:r>
          </a:p>
          <a:p>
            <a:r>
              <a:rPr lang="en-US" altLang="zh-TW" dirty="0"/>
              <a:t>Under the covers (Sec. 1.4)</a:t>
            </a:r>
          </a:p>
          <a:p>
            <a:r>
              <a:rPr lang="en-US" altLang="zh-TW" dirty="0"/>
              <a:t>Technologies for building processors and memory (Sec. 1.5)</a:t>
            </a:r>
          </a:p>
          <a:p>
            <a:r>
              <a:rPr lang="en-US" altLang="zh-TW" dirty="0" smtClean="0"/>
              <a:t>Performance (Sec. 1.6)</a:t>
            </a:r>
          </a:p>
          <a:p>
            <a:r>
              <a:rPr lang="en-US" altLang="zh-TW" dirty="0"/>
              <a:t>The power wall (Sec. 1.7)</a:t>
            </a:r>
          </a:p>
          <a:p>
            <a:r>
              <a:rPr lang="en-US" altLang="zh-TW" dirty="0"/>
              <a:t>From uniprocessors to multiprocessors (Sec. 1.8</a:t>
            </a:r>
            <a:r>
              <a:rPr lang="en-US" altLang="zh-TW" dirty="0" smtClean="0"/>
              <a:t>)</a:t>
            </a:r>
          </a:p>
          <a:p>
            <a:r>
              <a:rPr lang="en-US" altLang="zh-TW" dirty="0"/>
              <a:t>Benchmarking for performance and power (Sec. 1.9)</a:t>
            </a:r>
          </a:p>
          <a:p>
            <a:r>
              <a:rPr lang="en-US" altLang="zh-TW" dirty="0" smtClean="0">
                <a:solidFill>
                  <a:srgbClr val="FF0000"/>
                </a:solidFill>
              </a:rPr>
              <a:t>Fallacies </a:t>
            </a:r>
            <a:r>
              <a:rPr lang="en-US" altLang="zh-TW" dirty="0">
                <a:solidFill>
                  <a:srgbClr val="FF0000"/>
                </a:solidFill>
              </a:rPr>
              <a:t>and </a:t>
            </a:r>
            <a:r>
              <a:rPr lang="en-US" altLang="zh-TW" dirty="0" smtClean="0">
                <a:solidFill>
                  <a:srgbClr val="FF0000"/>
                </a:solidFill>
              </a:rPr>
              <a:t>Pitfalls (Sec. 1.10)</a:t>
            </a:r>
            <a:endParaRPr lang="en-US" altLang="zh-TW" dirty="0">
              <a:solidFill>
                <a:srgbClr val="FF0000"/>
              </a:solidFill>
            </a:endParaRPr>
          </a:p>
          <a:p>
            <a:endParaRPr lang="en-US" altLang="zh-TW" dirty="0" smtClean="0"/>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41</a:t>
            </a:fld>
            <a:endParaRPr lang="zh-TW" altLang="zh-TW"/>
          </a:p>
        </p:txBody>
      </p:sp>
    </p:spTree>
    <p:extLst>
      <p:ext uri="{BB962C8B-B14F-4D97-AF65-F5344CB8AC3E}">
        <p14:creationId xmlns:p14="http://schemas.microsoft.com/office/powerpoint/2010/main" val="466682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r>
              <a:rPr lang="en-US" altLang="zh-TW" dirty="0" smtClean="0"/>
              <a:t>Pitfall: Amdahl’s Law</a:t>
            </a:r>
            <a:endParaRPr lang="en-AU" altLang="zh-TW" dirty="0" smtClean="0"/>
          </a:p>
        </p:txBody>
      </p:sp>
      <p:sp>
        <p:nvSpPr>
          <p:cNvPr id="14342" name="Rectangle 3"/>
          <p:cNvSpPr>
            <a:spLocks noGrp="1" noChangeArrowheads="1"/>
          </p:cNvSpPr>
          <p:nvPr>
            <p:ph type="body" idx="1"/>
          </p:nvPr>
        </p:nvSpPr>
        <p:spPr/>
        <p:txBody>
          <a:bodyPr/>
          <a:lstStyle/>
          <a:p>
            <a:pPr marL="0" indent="0">
              <a:buNone/>
            </a:pPr>
            <a:r>
              <a:rPr lang="en-US" altLang="zh-TW" i="1" dirty="0" smtClean="0"/>
              <a:t>Improving </a:t>
            </a:r>
            <a:r>
              <a:rPr lang="en-US" altLang="zh-TW" i="1" dirty="0" smtClean="0"/>
              <a:t>one </a:t>
            </a:r>
            <a:r>
              <a:rPr lang="en-US" altLang="zh-TW" i="1" u="sng" dirty="0" smtClean="0"/>
              <a:t>aspect</a:t>
            </a:r>
            <a:r>
              <a:rPr lang="en-US" altLang="zh-TW" i="1" dirty="0" smtClean="0"/>
              <a:t> </a:t>
            </a:r>
            <a:r>
              <a:rPr lang="en-US" altLang="zh-TW" i="1" dirty="0" smtClean="0"/>
              <a:t>of a computer and expecting a proportional improvement in </a:t>
            </a:r>
            <a:r>
              <a:rPr lang="en-US" altLang="zh-TW" i="1" u="sng" dirty="0" smtClean="0"/>
              <a:t>overall</a:t>
            </a:r>
            <a:r>
              <a:rPr lang="en-US" altLang="zh-TW" i="1" dirty="0" smtClean="0"/>
              <a:t> performance</a:t>
            </a:r>
          </a:p>
          <a:p>
            <a:r>
              <a:rPr lang="en-US" altLang="zh-TW" dirty="0" smtClean="0"/>
              <a:t>Example:</a:t>
            </a:r>
          </a:p>
          <a:p>
            <a:pPr lvl="1"/>
            <a:r>
              <a:rPr lang="en-US" altLang="zh-TW" dirty="0" smtClean="0"/>
              <a:t>Traveling from Taipei to Kaohsiung by train </a:t>
            </a:r>
            <a:br>
              <a:rPr lang="en-US" altLang="zh-TW" dirty="0" smtClean="0"/>
            </a:br>
            <a:r>
              <a:rPr lang="en-US" altLang="zh-TW" dirty="0" smtClean="0"/>
              <a:t>would take 4 </a:t>
            </a:r>
            <a:r>
              <a:rPr lang="en-US" altLang="zh-TW" dirty="0" err="1" smtClean="0"/>
              <a:t>hr</a:t>
            </a:r>
            <a:endParaRPr lang="en-US" altLang="zh-TW" dirty="0" smtClean="0"/>
          </a:p>
          <a:p>
            <a:pPr lvl="1"/>
            <a:r>
              <a:rPr lang="en-US" altLang="zh-TW" dirty="0" smtClean="0"/>
              <a:t>High speed rail shortens the time to 1.5 </a:t>
            </a:r>
            <a:r>
              <a:rPr lang="en-US" altLang="zh-TW" dirty="0" err="1" smtClean="0"/>
              <a:t>hr</a:t>
            </a:r>
            <a:endParaRPr lang="en-US" altLang="zh-TW" dirty="0" smtClean="0"/>
          </a:p>
          <a:p>
            <a:pPr lvl="1"/>
            <a:r>
              <a:rPr lang="en-US" altLang="zh-TW" i="1" dirty="0" smtClean="0"/>
              <a:t>Improvement factor </a:t>
            </a:r>
            <a:r>
              <a:rPr lang="en-US" altLang="zh-TW" dirty="0" smtClean="0"/>
              <a:t>= 4/1.5 = 2.67</a:t>
            </a:r>
          </a:p>
          <a:p>
            <a:pPr lvl="1"/>
            <a:r>
              <a:rPr lang="en-US" altLang="zh-TW" dirty="0" smtClean="0"/>
              <a:t>Can we expect the overall performance </a:t>
            </a:r>
            <a:br>
              <a:rPr lang="en-US" altLang="zh-TW" dirty="0" smtClean="0"/>
            </a:br>
            <a:r>
              <a:rPr lang="en-US" altLang="zh-TW" dirty="0" smtClean="0"/>
              <a:t>(door-to-door) to be improved also by </a:t>
            </a:r>
            <a:br>
              <a:rPr lang="en-US" altLang="zh-TW" dirty="0" smtClean="0"/>
            </a:br>
            <a:r>
              <a:rPr lang="en-US" altLang="zh-TW" dirty="0" smtClean="0"/>
              <a:t>the same factor (2.67)?</a:t>
            </a:r>
            <a:endParaRPr lang="en-US" altLang="zh-TW" dirty="0"/>
          </a:p>
          <a:p>
            <a:r>
              <a:rPr lang="en-US" altLang="zh-TW" dirty="0" smtClean="0"/>
              <a:t>Actually, we cannot</a:t>
            </a:r>
          </a:p>
          <a:p>
            <a:pPr lvl="1"/>
            <a:r>
              <a:rPr lang="en-US" altLang="zh-TW" dirty="0" smtClean="0"/>
              <a:t>There is a limitation, as stated by the </a:t>
            </a:r>
            <a:r>
              <a:rPr lang="en-US" altLang="zh-TW" b="1" dirty="0" smtClean="0"/>
              <a:t>Amdahl’s Law</a:t>
            </a:r>
          </a:p>
          <a:p>
            <a:endParaRPr lang="en-US" altLang="zh-TW" dirty="0" smtClean="0">
              <a:sym typeface="Wingdings" panose="05000000000000000000" pitchFamily="2" charset="2"/>
            </a:endParaRPr>
          </a:p>
          <a:p>
            <a:endParaRPr lang="en-US" altLang="zh-TW" dirty="0" smtClean="0">
              <a:sym typeface="Wingdings" panose="05000000000000000000" pitchFamily="2" charset="2"/>
            </a:endParaRPr>
          </a:p>
          <a:p>
            <a:endParaRPr lang="en-US" altLang="zh-TW" dirty="0" smtClean="0">
              <a:sym typeface="Wingdings" panose="05000000000000000000" pitchFamily="2" charset="2"/>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42</a:t>
            </a:fld>
            <a:endParaRPr lang="zh-TW" altLang="zh-TW"/>
          </a:p>
        </p:txBody>
      </p:sp>
      <p:graphicFrame>
        <p:nvGraphicFramePr>
          <p:cNvPr id="8" name="Object 2"/>
          <p:cNvGraphicFramePr>
            <a:graphicFrameLocks noChangeAspect="1"/>
          </p:cNvGraphicFramePr>
          <p:nvPr>
            <p:extLst>
              <p:ext uri="{D42A27DB-BD31-4B8C-83A1-F6EECF244321}">
                <p14:modId xmlns:p14="http://schemas.microsoft.com/office/powerpoint/2010/main" val="2593402064"/>
              </p:ext>
            </p:extLst>
          </p:nvPr>
        </p:nvGraphicFramePr>
        <p:xfrm>
          <a:off x="6517561" y="2087687"/>
          <a:ext cx="2158895" cy="3501553"/>
        </p:xfrm>
        <a:graphic>
          <a:graphicData uri="http://schemas.openxmlformats.org/presentationml/2006/ole">
            <mc:AlternateContent xmlns:mc="http://schemas.openxmlformats.org/markup-compatibility/2006">
              <mc:Choice xmlns:v="urn:schemas-microsoft-com:vml" Requires="v">
                <p:oleObj spid="_x0000_s14797" name="點陣圖影像" r:id="rId4" imgW="3038095" imgH="5401429" progId="Paint.Picture">
                  <p:embed/>
                </p:oleObj>
              </mc:Choice>
              <mc:Fallback>
                <p:oleObj name="點陣圖影像" r:id="rId4" imgW="3038095" imgH="5401429" progId="Paint.Picture">
                  <p:embed/>
                  <p:pic>
                    <p:nvPicPr>
                      <p:cNvPr id="515074" name="Object 2"/>
                      <p:cNvPicPr>
                        <a:picLocks noChangeAspect="1" noChangeArrowheads="1"/>
                      </p:cNvPicPr>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17561" y="2087687"/>
                        <a:ext cx="2158895" cy="3501553"/>
                      </a:xfrm>
                      <a:prstGeom prst="rect">
                        <a:avLst/>
                      </a:prstGeom>
                      <a:noFill/>
                      <a:ln>
                        <a:noFill/>
                      </a:ln>
                      <a:effectLst/>
                      <a:extLst/>
                    </p:spPr>
                  </p:pic>
                </p:oleObj>
              </mc:Fallback>
            </mc:AlternateContent>
          </a:graphicData>
        </a:graphic>
      </p:graphicFrame>
      <p:sp>
        <p:nvSpPr>
          <p:cNvPr id="10" name="Arc 8"/>
          <p:cNvSpPr>
            <a:spLocks/>
          </p:cNvSpPr>
          <p:nvPr/>
        </p:nvSpPr>
        <p:spPr bwMode="auto">
          <a:xfrm flipH="1">
            <a:off x="6948264" y="2336759"/>
            <a:ext cx="1297436" cy="2532401"/>
          </a:xfrm>
          <a:custGeom>
            <a:avLst/>
            <a:gdLst>
              <a:gd name="T0" fmla="*/ 0 w 21600"/>
              <a:gd name="T1" fmla="*/ 0 h 21993"/>
              <a:gd name="T2" fmla="*/ 0 w 21600"/>
              <a:gd name="T3" fmla="*/ 0 h 21993"/>
              <a:gd name="T4" fmla="*/ 0 w 21600"/>
              <a:gd name="T5" fmla="*/ 0 h 21993"/>
              <a:gd name="T6" fmla="*/ 0 60000 65536"/>
              <a:gd name="T7" fmla="*/ 0 60000 65536"/>
              <a:gd name="T8" fmla="*/ 0 60000 65536"/>
              <a:gd name="T9" fmla="*/ 0 w 21600"/>
              <a:gd name="T10" fmla="*/ 0 h 21993"/>
              <a:gd name="T11" fmla="*/ 21600 w 21600"/>
              <a:gd name="T12" fmla="*/ 21993 h 21993"/>
            </a:gdLst>
            <a:ahLst/>
            <a:cxnLst>
              <a:cxn ang="T6">
                <a:pos x="T0" y="T1"/>
              </a:cxn>
              <a:cxn ang="T7">
                <a:pos x="T2" y="T3"/>
              </a:cxn>
              <a:cxn ang="T8">
                <a:pos x="T4" y="T5"/>
              </a:cxn>
            </a:cxnLst>
            <a:rect l="T9" t="T10" r="T11" b="T12"/>
            <a:pathLst>
              <a:path w="21600" h="21993" fill="none" extrusionOk="0">
                <a:moveTo>
                  <a:pt x="664" y="0"/>
                </a:moveTo>
                <a:cubicBezTo>
                  <a:pt x="12329" y="359"/>
                  <a:pt x="21600" y="9919"/>
                  <a:pt x="21600" y="21590"/>
                </a:cubicBezTo>
                <a:cubicBezTo>
                  <a:pt x="21600" y="21724"/>
                  <a:pt x="21598" y="21858"/>
                  <a:pt x="21596" y="21993"/>
                </a:cubicBezTo>
              </a:path>
              <a:path w="21600" h="21993" stroke="0" extrusionOk="0">
                <a:moveTo>
                  <a:pt x="664" y="0"/>
                </a:moveTo>
                <a:cubicBezTo>
                  <a:pt x="12329" y="359"/>
                  <a:pt x="21600" y="9919"/>
                  <a:pt x="21600" y="21590"/>
                </a:cubicBezTo>
                <a:cubicBezTo>
                  <a:pt x="21600" y="21724"/>
                  <a:pt x="21598" y="21858"/>
                  <a:pt x="21596" y="21993"/>
                </a:cubicBezTo>
                <a:lnTo>
                  <a:pt x="0" y="21590"/>
                </a:lnTo>
                <a:lnTo>
                  <a:pt x="664" y="0"/>
                </a:lnTo>
                <a:close/>
              </a:path>
            </a:pathLst>
          </a:custGeom>
          <a:noFill/>
          <a:ln w="762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800">
              <a:latin typeface="+mn-lt"/>
            </a:endParaRPr>
          </a:p>
        </p:txBody>
      </p:sp>
    </p:spTree>
    <p:extLst>
      <p:ext uri="{BB962C8B-B14F-4D97-AF65-F5344CB8AC3E}">
        <p14:creationId xmlns:p14="http://schemas.microsoft.com/office/powerpoint/2010/main" val="404608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2">
                                            <p:txEl>
                                              <p:pRg st="1" end="1"/>
                                            </p:txEl>
                                          </p:spTgt>
                                        </p:tgtEl>
                                        <p:attrNameLst>
                                          <p:attrName>style.visibility</p:attrName>
                                        </p:attrNameLst>
                                      </p:cBhvr>
                                      <p:to>
                                        <p:strVal val="visible"/>
                                      </p:to>
                                    </p:set>
                                    <p:animEffect transition="in" filter="fade">
                                      <p:cBhvr>
                                        <p:cTn id="7" dur="500"/>
                                        <p:tgtEl>
                                          <p:spTgt spid="1434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342">
                                            <p:txEl>
                                              <p:pRg st="2" end="2"/>
                                            </p:txEl>
                                          </p:spTgt>
                                        </p:tgtEl>
                                        <p:attrNameLst>
                                          <p:attrName>style.visibility</p:attrName>
                                        </p:attrNameLst>
                                      </p:cBhvr>
                                      <p:to>
                                        <p:strVal val="visible"/>
                                      </p:to>
                                    </p:set>
                                    <p:animEffect transition="in" filter="fade">
                                      <p:cBhvr>
                                        <p:cTn id="10" dur="500"/>
                                        <p:tgtEl>
                                          <p:spTgt spid="1434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strVal val="#ppt_w*0.70"/>
                                          </p:val>
                                        </p:tav>
                                        <p:tav tm="100000">
                                          <p:val>
                                            <p:strVal val="#ppt_w"/>
                                          </p:val>
                                        </p:tav>
                                      </p:tavLst>
                                    </p:anim>
                                    <p:anim calcmode="lin" valueType="num">
                                      <p:cBhvr>
                                        <p:cTn id="16" dur="1000" fill="hold"/>
                                        <p:tgtEl>
                                          <p:spTgt spid="8"/>
                                        </p:tgtEl>
                                        <p:attrNameLst>
                                          <p:attrName>ppt_h</p:attrName>
                                        </p:attrNameLst>
                                      </p:cBhvr>
                                      <p:tavLst>
                                        <p:tav tm="0">
                                          <p:val>
                                            <p:strVal val="#ppt_h"/>
                                          </p:val>
                                        </p:tav>
                                        <p:tav tm="100000">
                                          <p:val>
                                            <p:strVal val="#ppt_h"/>
                                          </p:val>
                                        </p:tav>
                                      </p:tavLst>
                                    </p:anim>
                                    <p:animEffect transition="in" filter="fade">
                                      <p:cBhvr>
                                        <p:cTn id="17" dur="1000"/>
                                        <p:tgtEl>
                                          <p:spTgt spid="8"/>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342">
                                            <p:txEl>
                                              <p:pRg st="3" end="3"/>
                                            </p:txEl>
                                          </p:spTgt>
                                        </p:tgtEl>
                                        <p:attrNameLst>
                                          <p:attrName>style.visibility</p:attrName>
                                        </p:attrNameLst>
                                      </p:cBhvr>
                                      <p:to>
                                        <p:strVal val="visible"/>
                                      </p:to>
                                    </p:set>
                                    <p:animEffect transition="in" filter="fade">
                                      <p:cBhvr>
                                        <p:cTn id="26" dur="500"/>
                                        <p:tgtEl>
                                          <p:spTgt spid="1434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342">
                                            <p:txEl>
                                              <p:pRg st="4" end="4"/>
                                            </p:txEl>
                                          </p:spTgt>
                                        </p:tgtEl>
                                        <p:attrNameLst>
                                          <p:attrName>style.visibility</p:attrName>
                                        </p:attrNameLst>
                                      </p:cBhvr>
                                      <p:to>
                                        <p:strVal val="visible"/>
                                      </p:to>
                                    </p:set>
                                    <p:animEffect transition="in" filter="fade">
                                      <p:cBhvr>
                                        <p:cTn id="31" dur="500"/>
                                        <p:tgtEl>
                                          <p:spTgt spid="1434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342">
                                            <p:txEl>
                                              <p:pRg st="5" end="5"/>
                                            </p:txEl>
                                          </p:spTgt>
                                        </p:tgtEl>
                                        <p:attrNameLst>
                                          <p:attrName>style.visibility</p:attrName>
                                        </p:attrNameLst>
                                      </p:cBhvr>
                                      <p:to>
                                        <p:strVal val="visible"/>
                                      </p:to>
                                    </p:set>
                                    <p:animEffect transition="in" filter="fade">
                                      <p:cBhvr>
                                        <p:cTn id="36" dur="500"/>
                                        <p:tgtEl>
                                          <p:spTgt spid="1434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342">
                                            <p:txEl>
                                              <p:pRg st="6" end="6"/>
                                            </p:txEl>
                                          </p:spTgt>
                                        </p:tgtEl>
                                        <p:attrNameLst>
                                          <p:attrName>style.visibility</p:attrName>
                                        </p:attrNameLst>
                                      </p:cBhvr>
                                      <p:to>
                                        <p:strVal val="visible"/>
                                      </p:to>
                                    </p:set>
                                    <p:animEffect transition="in" filter="fade">
                                      <p:cBhvr>
                                        <p:cTn id="41" dur="500"/>
                                        <p:tgtEl>
                                          <p:spTgt spid="14342">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4342">
                                            <p:txEl>
                                              <p:pRg st="7" end="7"/>
                                            </p:txEl>
                                          </p:spTgt>
                                        </p:tgtEl>
                                        <p:attrNameLst>
                                          <p:attrName>style.visibility</p:attrName>
                                        </p:attrNameLst>
                                      </p:cBhvr>
                                      <p:to>
                                        <p:strVal val="visible"/>
                                      </p:to>
                                    </p:set>
                                    <p:animEffect transition="in" filter="fade">
                                      <p:cBhvr>
                                        <p:cTn id="44" dur="500"/>
                                        <p:tgtEl>
                                          <p:spTgt spid="143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2"/>
          <p:cNvGraphicFramePr>
            <a:graphicFrameLocks noChangeAspect="1"/>
          </p:cNvGraphicFramePr>
          <p:nvPr>
            <p:extLst>
              <p:ext uri="{D42A27DB-BD31-4B8C-83A1-F6EECF244321}">
                <p14:modId xmlns:p14="http://schemas.microsoft.com/office/powerpoint/2010/main" val="1145482142"/>
              </p:ext>
            </p:extLst>
          </p:nvPr>
        </p:nvGraphicFramePr>
        <p:xfrm>
          <a:off x="6262973" y="2341436"/>
          <a:ext cx="2107063" cy="3745157"/>
        </p:xfrm>
        <a:graphic>
          <a:graphicData uri="http://schemas.openxmlformats.org/presentationml/2006/ole">
            <mc:AlternateContent xmlns:mc="http://schemas.openxmlformats.org/markup-compatibility/2006">
              <mc:Choice xmlns:v="urn:schemas-microsoft-com:vml" Requires="v">
                <p:oleObj spid="_x0000_s60528" name="點陣圖影像" r:id="rId4" imgW="3038095" imgH="5401429" progId="Paint.Picture">
                  <p:embed/>
                </p:oleObj>
              </mc:Choice>
              <mc:Fallback>
                <p:oleObj name="點陣圖影像" r:id="rId4" imgW="3038095" imgH="5401429" progId="Paint.Picture">
                  <p:embed/>
                  <p:pic>
                    <p:nvPicPr>
                      <p:cNvPr id="515074" name="Object 2"/>
                      <p:cNvPicPr>
                        <a:picLocks noChangeAspect="1" noChangeArrowheads="1"/>
                      </p:cNvPicPr>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262973" y="2341436"/>
                        <a:ext cx="2107063" cy="3745157"/>
                      </a:xfrm>
                      <a:prstGeom prst="rect">
                        <a:avLst/>
                      </a:prstGeom>
                      <a:noFill/>
                      <a:ln>
                        <a:noFill/>
                      </a:ln>
                      <a:effectLst/>
                      <a:extLst/>
                    </p:spPr>
                  </p:pic>
                </p:oleObj>
              </mc:Fallback>
            </mc:AlternateContent>
          </a:graphicData>
        </a:graphic>
      </p:graphicFrame>
      <p:sp>
        <p:nvSpPr>
          <p:cNvPr id="14341" name="Rectangle 2"/>
          <p:cNvSpPr>
            <a:spLocks noGrp="1" noChangeArrowheads="1"/>
          </p:cNvSpPr>
          <p:nvPr>
            <p:ph type="title"/>
          </p:nvPr>
        </p:nvSpPr>
        <p:spPr/>
        <p:txBody>
          <a:bodyPr/>
          <a:lstStyle/>
          <a:p>
            <a:r>
              <a:rPr lang="en-US" altLang="zh-TW" dirty="0" smtClean="0"/>
              <a:t>Pitfall: Amdahl’s Law</a:t>
            </a:r>
            <a:endParaRPr lang="en-AU" altLang="zh-TW" dirty="0" smtClean="0"/>
          </a:p>
        </p:txBody>
      </p:sp>
      <p:sp>
        <p:nvSpPr>
          <p:cNvPr id="14342" name="Rectangle 3"/>
          <p:cNvSpPr>
            <a:spLocks noGrp="1" noChangeArrowheads="1"/>
          </p:cNvSpPr>
          <p:nvPr>
            <p:ph type="body" idx="1"/>
          </p:nvPr>
        </p:nvSpPr>
        <p:spPr/>
        <p:txBody>
          <a:bodyPr/>
          <a:lstStyle/>
          <a:p>
            <a:endParaRPr lang="en-US" altLang="zh-TW" dirty="0" smtClean="0"/>
          </a:p>
          <a:p>
            <a:endParaRPr lang="en-US" altLang="zh-TW" dirty="0" smtClean="0"/>
          </a:p>
          <a:p>
            <a:r>
              <a:rPr lang="en-US" altLang="zh-TW" dirty="0" smtClean="0">
                <a:sym typeface="Wingdings" panose="05000000000000000000" pitchFamily="2" charset="2"/>
              </a:rPr>
              <a:t>Example: door-to-door improvement by </a:t>
            </a:r>
            <a:br>
              <a:rPr lang="en-US" altLang="zh-TW" dirty="0" smtClean="0">
                <a:sym typeface="Wingdings" panose="05000000000000000000" pitchFamily="2" charset="2"/>
              </a:rPr>
            </a:br>
            <a:r>
              <a:rPr lang="en-US" altLang="zh-TW" dirty="0" smtClean="0">
                <a:sym typeface="Wingdings" panose="05000000000000000000" pitchFamily="2" charset="2"/>
              </a:rPr>
              <a:t>high speed rail</a:t>
            </a:r>
          </a:p>
          <a:p>
            <a:pPr lvl="1"/>
            <a:r>
              <a:rPr lang="en-US" altLang="zh-TW" dirty="0" err="1" smtClean="0">
                <a:sym typeface="Wingdings" panose="05000000000000000000" pitchFamily="2" charset="2"/>
              </a:rPr>
              <a:t>T</a:t>
            </a:r>
            <a:r>
              <a:rPr lang="en-US" altLang="zh-TW" baseline="-25000" dirty="0" err="1" smtClean="0">
                <a:sym typeface="Wingdings" panose="05000000000000000000" pitchFamily="2" charset="2"/>
              </a:rPr>
              <a:t>affected</a:t>
            </a:r>
            <a:r>
              <a:rPr lang="en-US" altLang="zh-TW" dirty="0" smtClean="0">
                <a:sym typeface="Wingdings" panose="05000000000000000000" pitchFamily="2" charset="2"/>
              </a:rPr>
              <a:t> = 4 </a:t>
            </a:r>
            <a:r>
              <a:rPr lang="en-US" altLang="zh-TW" dirty="0" err="1" smtClean="0">
                <a:sym typeface="Wingdings" panose="05000000000000000000" pitchFamily="2" charset="2"/>
              </a:rPr>
              <a:t>hr</a:t>
            </a:r>
            <a:endParaRPr lang="en-US" altLang="zh-TW" dirty="0" smtClean="0">
              <a:sym typeface="Wingdings" panose="05000000000000000000" pitchFamily="2" charset="2"/>
            </a:endParaRPr>
          </a:p>
          <a:p>
            <a:pPr lvl="1"/>
            <a:r>
              <a:rPr lang="en-US" altLang="zh-TW" dirty="0" err="1" smtClean="0">
                <a:sym typeface="Wingdings" panose="05000000000000000000" pitchFamily="2" charset="2"/>
              </a:rPr>
              <a:t>T</a:t>
            </a:r>
            <a:r>
              <a:rPr lang="en-US" altLang="zh-TW" baseline="-25000" dirty="0" err="1" smtClean="0">
                <a:sym typeface="Wingdings" panose="05000000000000000000" pitchFamily="2" charset="2"/>
              </a:rPr>
              <a:t>unaffected</a:t>
            </a:r>
            <a:r>
              <a:rPr lang="en-US" altLang="zh-TW" dirty="0" smtClean="0">
                <a:sym typeface="Wingdings" panose="05000000000000000000" pitchFamily="2" charset="2"/>
              </a:rPr>
              <a:t> </a:t>
            </a:r>
            <a:r>
              <a:rPr lang="en-US" altLang="zh-TW" dirty="0">
                <a:sym typeface="Wingdings" panose="05000000000000000000" pitchFamily="2" charset="2"/>
              </a:rPr>
              <a:t>= 0</a:t>
            </a:r>
            <a:r>
              <a:rPr lang="en-US" altLang="zh-TW" dirty="0" smtClean="0">
                <a:sym typeface="Wingdings" panose="05000000000000000000" pitchFamily="2" charset="2"/>
              </a:rPr>
              <a:t>.5 </a:t>
            </a:r>
            <a:r>
              <a:rPr lang="en-US" altLang="zh-TW" dirty="0" err="1" smtClean="0">
                <a:sym typeface="Wingdings" panose="05000000000000000000" pitchFamily="2" charset="2"/>
              </a:rPr>
              <a:t>hr</a:t>
            </a:r>
            <a:r>
              <a:rPr lang="en-US" altLang="zh-TW" dirty="0" smtClean="0">
                <a:sym typeface="Wingdings" panose="05000000000000000000" pitchFamily="2" charset="2"/>
              </a:rPr>
              <a:t> + 0.5 </a:t>
            </a:r>
            <a:r>
              <a:rPr lang="en-US" altLang="zh-TW" dirty="0" err="1" smtClean="0">
                <a:sym typeface="Wingdings" panose="05000000000000000000" pitchFamily="2" charset="2"/>
              </a:rPr>
              <a:t>hr</a:t>
            </a:r>
            <a:r>
              <a:rPr lang="en-US" altLang="zh-TW" dirty="0" smtClean="0">
                <a:sym typeface="Wingdings" panose="05000000000000000000" pitchFamily="2" charset="2"/>
              </a:rPr>
              <a:t> = 1 </a:t>
            </a:r>
            <a:r>
              <a:rPr lang="en-US" altLang="zh-TW" dirty="0" err="1" smtClean="0">
                <a:sym typeface="Wingdings" panose="05000000000000000000" pitchFamily="2" charset="2"/>
              </a:rPr>
              <a:t>hr</a:t>
            </a:r>
            <a:endParaRPr lang="en-US" altLang="zh-TW" dirty="0" smtClean="0">
              <a:sym typeface="Wingdings" panose="05000000000000000000" pitchFamily="2" charset="2"/>
            </a:endParaRPr>
          </a:p>
          <a:p>
            <a:pPr lvl="1"/>
            <a:r>
              <a:rPr lang="en-US" altLang="zh-TW" dirty="0" err="1" smtClean="0">
                <a:sym typeface="Wingdings" panose="05000000000000000000" pitchFamily="2" charset="2"/>
              </a:rPr>
              <a:t>T</a:t>
            </a:r>
            <a:r>
              <a:rPr lang="en-US" altLang="zh-TW" baseline="-25000" dirty="0" err="1" smtClean="0">
                <a:sym typeface="Wingdings" panose="05000000000000000000" pitchFamily="2" charset="2"/>
              </a:rPr>
              <a:t>improved</a:t>
            </a:r>
            <a:r>
              <a:rPr lang="en-US" altLang="zh-TW" dirty="0" smtClean="0">
                <a:sym typeface="Wingdings" panose="05000000000000000000" pitchFamily="2" charset="2"/>
              </a:rPr>
              <a:t> </a:t>
            </a:r>
            <a:r>
              <a:rPr lang="en-US" altLang="zh-TW" dirty="0">
                <a:sym typeface="Wingdings" panose="05000000000000000000" pitchFamily="2" charset="2"/>
              </a:rPr>
              <a:t>= 4 </a:t>
            </a:r>
            <a:r>
              <a:rPr lang="en-US" altLang="zh-TW" dirty="0" err="1" smtClean="0">
                <a:sym typeface="Wingdings" panose="05000000000000000000" pitchFamily="2" charset="2"/>
              </a:rPr>
              <a:t>hr</a:t>
            </a:r>
            <a:r>
              <a:rPr lang="en-US" altLang="zh-TW" dirty="0" smtClean="0">
                <a:sym typeface="Wingdings" panose="05000000000000000000" pitchFamily="2" charset="2"/>
              </a:rPr>
              <a:t> / 2.67 + 1 </a:t>
            </a:r>
            <a:r>
              <a:rPr lang="en-US" altLang="zh-TW" dirty="0" err="1" smtClean="0">
                <a:sym typeface="Wingdings" panose="05000000000000000000" pitchFamily="2" charset="2"/>
              </a:rPr>
              <a:t>hr</a:t>
            </a:r>
            <a:r>
              <a:rPr lang="en-US" altLang="zh-TW" dirty="0" smtClean="0">
                <a:sym typeface="Wingdings" panose="05000000000000000000" pitchFamily="2" charset="2"/>
              </a:rPr>
              <a:t> = 2.5 </a:t>
            </a:r>
            <a:r>
              <a:rPr lang="en-US" altLang="zh-TW" dirty="0" err="1" smtClean="0">
                <a:sym typeface="Wingdings" panose="05000000000000000000" pitchFamily="2" charset="2"/>
              </a:rPr>
              <a:t>hr</a:t>
            </a:r>
            <a:endParaRPr lang="en-US" altLang="zh-TW" dirty="0" smtClean="0">
              <a:sym typeface="Wingdings" panose="05000000000000000000" pitchFamily="2" charset="2"/>
            </a:endParaRPr>
          </a:p>
          <a:p>
            <a:pPr lvl="1"/>
            <a:r>
              <a:rPr lang="en-US" altLang="zh-TW" dirty="0" smtClean="0">
                <a:sym typeface="Wingdings" panose="05000000000000000000" pitchFamily="2" charset="2"/>
              </a:rPr>
              <a:t>Overall improvement factor (</a:t>
            </a:r>
            <a:r>
              <a:rPr lang="en-US" altLang="zh-TW" dirty="0" smtClean="0">
                <a:solidFill>
                  <a:srgbClr val="FF0000"/>
                </a:solidFill>
                <a:sym typeface="Wingdings" panose="05000000000000000000" pitchFamily="2" charset="2"/>
              </a:rPr>
              <a:t>speedup</a:t>
            </a:r>
            <a:r>
              <a:rPr lang="en-US" altLang="zh-TW" dirty="0" smtClean="0">
                <a:sym typeface="Wingdings" panose="05000000000000000000" pitchFamily="2" charset="2"/>
              </a:rPr>
              <a:t>)</a:t>
            </a:r>
            <a:br>
              <a:rPr lang="en-US" altLang="zh-TW" dirty="0" smtClean="0">
                <a:sym typeface="Wingdings" panose="05000000000000000000" pitchFamily="2" charset="2"/>
              </a:rPr>
            </a:br>
            <a:r>
              <a:rPr lang="en-US" altLang="zh-TW" dirty="0" smtClean="0">
                <a:sym typeface="Wingdings" panose="05000000000000000000" pitchFamily="2" charset="2"/>
              </a:rPr>
              <a:t>= (4</a:t>
            </a:r>
            <a:r>
              <a:rPr lang="zh-TW" altLang="en-US" dirty="0" smtClean="0">
                <a:sym typeface="Wingdings" panose="05000000000000000000" pitchFamily="2" charset="2"/>
              </a:rPr>
              <a:t> </a:t>
            </a:r>
            <a:r>
              <a:rPr lang="en-US" altLang="zh-TW" dirty="0" smtClean="0">
                <a:sym typeface="Wingdings" panose="05000000000000000000" pitchFamily="2" charset="2"/>
              </a:rPr>
              <a:t>+</a:t>
            </a:r>
            <a:r>
              <a:rPr lang="zh-TW" altLang="en-US" dirty="0" smtClean="0">
                <a:sym typeface="Wingdings" panose="05000000000000000000" pitchFamily="2" charset="2"/>
              </a:rPr>
              <a:t> </a:t>
            </a:r>
            <a:r>
              <a:rPr lang="en-US" altLang="zh-TW" dirty="0" smtClean="0">
                <a:sym typeface="Wingdings" panose="05000000000000000000" pitchFamily="2" charset="2"/>
              </a:rPr>
              <a:t>1) </a:t>
            </a:r>
            <a:r>
              <a:rPr lang="en-US" altLang="zh-TW" dirty="0" err="1" smtClean="0">
                <a:sym typeface="Wingdings" panose="05000000000000000000" pitchFamily="2" charset="2"/>
              </a:rPr>
              <a:t>hr</a:t>
            </a:r>
            <a:r>
              <a:rPr lang="en-US" altLang="zh-TW" dirty="0" smtClean="0">
                <a:sym typeface="Wingdings" panose="05000000000000000000" pitchFamily="2" charset="2"/>
              </a:rPr>
              <a:t> / 2.5 </a:t>
            </a:r>
            <a:r>
              <a:rPr lang="en-US" altLang="zh-TW" dirty="0" err="1" smtClean="0">
                <a:sym typeface="Wingdings" panose="05000000000000000000" pitchFamily="2" charset="2"/>
              </a:rPr>
              <a:t>hr</a:t>
            </a:r>
            <a:r>
              <a:rPr lang="en-US" altLang="zh-TW" dirty="0" smtClean="0">
                <a:sym typeface="Wingdings" panose="05000000000000000000" pitchFamily="2" charset="2"/>
              </a:rPr>
              <a:t> = 2.0</a:t>
            </a:r>
            <a:br>
              <a:rPr lang="en-US" altLang="zh-TW" dirty="0" smtClean="0">
                <a:sym typeface="Wingdings" panose="05000000000000000000" pitchFamily="2" charset="2"/>
              </a:rPr>
            </a:br>
            <a:r>
              <a:rPr lang="en-US" altLang="zh-TW" dirty="0" smtClean="0">
                <a:sym typeface="Wingdings" panose="05000000000000000000" pitchFamily="2" charset="2"/>
              </a:rPr>
              <a:t>which is less than 2.67 </a:t>
            </a:r>
            <a:endParaRPr lang="en-US" altLang="zh-TW" dirty="0">
              <a:sym typeface="Wingdings" panose="05000000000000000000" pitchFamily="2" charset="2"/>
            </a:endParaRPr>
          </a:p>
          <a:p>
            <a:pPr lvl="1"/>
            <a:r>
              <a:rPr lang="en-US" altLang="zh-TW" dirty="0" smtClean="0"/>
              <a:t>Time </a:t>
            </a:r>
            <a:r>
              <a:rPr lang="en-US" altLang="zh-TW" dirty="0"/>
              <a:t>that cannot be </a:t>
            </a:r>
            <a:r>
              <a:rPr lang="en-US" altLang="zh-TW" dirty="0" smtClean="0"/>
              <a:t>enhanced </a:t>
            </a:r>
            <a:br>
              <a:rPr lang="en-US" altLang="zh-TW" dirty="0" smtClean="0"/>
            </a:br>
            <a:r>
              <a:rPr lang="en-US" altLang="zh-TW" dirty="0" smtClean="0"/>
              <a:t>(local traveling) is more dominant</a:t>
            </a:r>
            <a:endParaRPr lang="en-US" altLang="zh-TW" dirty="0">
              <a:sym typeface="Wingdings" panose="05000000000000000000" pitchFamily="2" charset="2"/>
            </a:endParaRPr>
          </a:p>
          <a:p>
            <a:pPr lvl="1"/>
            <a:endParaRPr lang="en-US" altLang="zh-TW" dirty="0" smtClean="0">
              <a:sym typeface="Wingdings" panose="05000000000000000000" pitchFamily="2" charset="2"/>
            </a:endParaRPr>
          </a:p>
          <a:p>
            <a:endParaRPr lang="en-US" altLang="zh-TW" dirty="0">
              <a:sym typeface="Wingdings" panose="05000000000000000000" pitchFamily="2" charset="2"/>
            </a:endParaRPr>
          </a:p>
          <a:p>
            <a:endParaRPr lang="en-US" altLang="zh-TW" dirty="0" smtClean="0">
              <a:sym typeface="Wingdings" panose="05000000000000000000" pitchFamily="2" charset="2"/>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43</a:t>
            </a:fld>
            <a:endParaRPr lang="zh-TW" altLang="zh-TW"/>
          </a:p>
        </p:txBody>
      </p:sp>
      <mc:AlternateContent xmlns:mc="http://schemas.openxmlformats.org/markup-compatibility/2006" xmlns:a14="http://schemas.microsoft.com/office/drawing/2010/main">
        <mc:Choice Requires="a14">
          <p:sp>
            <p:nvSpPr>
              <p:cNvPr id="3" name="文字方塊 2"/>
              <p:cNvSpPr txBox="1"/>
              <p:nvPr/>
            </p:nvSpPr>
            <p:spPr>
              <a:xfrm>
                <a:off x="1475656" y="1243435"/>
                <a:ext cx="6400663" cy="756746"/>
              </a:xfrm>
              <a:prstGeom prst="rect">
                <a:avLst/>
              </a:prstGeom>
              <a:solidFill>
                <a:srgbClr val="99CCFF"/>
              </a:solidFill>
            </p:spPr>
            <p:txBody>
              <a:bodyPr wrap="none" lIns="0" tIns="0" rIns="0" bIns="0" rtlCol="0">
                <a:spAutoFit/>
              </a:bodyPr>
              <a:lstStyle/>
              <a:p>
                <a:pPr marL="0"/>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m:rPr>
                              <m:nor/>
                            </m:rPr>
                            <a:rPr lang="en-US" altLang="zh-TW" b="0" i="0" smtClean="0">
                              <a:latin typeface="Cambria Math" panose="02040503050406030204" pitchFamily="18" charset="0"/>
                            </a:rPr>
                            <m:t>T</m:t>
                          </m:r>
                        </m:e>
                        <m:sub>
                          <m:r>
                            <m:rPr>
                              <m:nor/>
                            </m:rPr>
                            <a:rPr lang="en-US" altLang="zh-TW" b="0" i="0" smtClean="0">
                              <a:latin typeface="+mn-lt"/>
                            </a:rPr>
                            <m:t>improved</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m:rPr>
                                  <m:nor/>
                                </m:rPr>
                                <a:rPr lang="en-US" altLang="zh-TW" b="0" i="0" smtClean="0">
                                  <a:latin typeface="Cambria Math" panose="02040503050406030204" pitchFamily="18" charset="0"/>
                                </a:rPr>
                                <m:t>T</m:t>
                              </m:r>
                            </m:e>
                            <m:sub>
                              <m:r>
                                <m:rPr>
                                  <m:nor/>
                                </m:rPr>
                                <a:rPr lang="en-US" altLang="zh-TW" b="0" i="0" smtClean="0">
                                  <a:latin typeface="+mn-lt"/>
                                </a:rPr>
                                <m:t>affected</m:t>
                              </m:r>
                            </m:sub>
                          </m:sSub>
                        </m:num>
                        <m:den>
                          <m:r>
                            <m:rPr>
                              <m:nor/>
                            </m:rPr>
                            <a:rPr lang="en-US" altLang="zh-TW" b="0" i="0" smtClean="0">
                              <a:latin typeface="Cambria Math" panose="02040503050406030204" pitchFamily="18" charset="0"/>
                            </a:rPr>
                            <m:t>Improvement</m:t>
                          </m:r>
                          <m:r>
                            <m:rPr>
                              <m:nor/>
                            </m:rPr>
                            <a:rPr lang="en-US" altLang="zh-TW" b="0" i="0" smtClean="0">
                              <a:latin typeface="Cambria Math" panose="02040503050406030204" pitchFamily="18" charset="0"/>
                            </a:rPr>
                            <m:t> </m:t>
                          </m:r>
                          <m:r>
                            <m:rPr>
                              <m:nor/>
                            </m:rPr>
                            <a:rPr lang="en-US" altLang="zh-TW" b="0" i="0" smtClean="0">
                              <a:latin typeface="Cambria Math" panose="02040503050406030204" pitchFamily="18" charset="0"/>
                            </a:rPr>
                            <m:t>factor</m:t>
                          </m:r>
                        </m:den>
                      </m:f>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m:rPr>
                              <m:nor/>
                            </m:rPr>
                            <a:rPr lang="en-US" altLang="zh-TW" b="0" i="0" smtClean="0">
                              <a:latin typeface="Cambria Math" panose="02040503050406030204" pitchFamily="18" charset="0"/>
                            </a:rPr>
                            <m:t>T</m:t>
                          </m:r>
                        </m:e>
                        <m:sub>
                          <m:r>
                            <m:rPr>
                              <m:nor/>
                            </m:rPr>
                            <a:rPr lang="en-US" altLang="zh-TW" b="0" i="0" smtClean="0">
                              <a:latin typeface="+mn-lt"/>
                            </a:rPr>
                            <m:t>unaffected</m:t>
                          </m:r>
                        </m:sub>
                      </m:sSub>
                    </m:oMath>
                  </m:oMathPara>
                </a14:m>
                <a:endParaRPr lang="zh-TW" altLang="en-US" dirty="0">
                  <a:latin typeface="+mn-lt"/>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1475656" y="1243435"/>
                <a:ext cx="6400663" cy="756746"/>
              </a:xfrm>
              <a:prstGeom prst="rect">
                <a:avLst/>
              </a:prstGeom>
              <a:blipFill>
                <a:blip r:embed="rId6"/>
                <a:stretch>
                  <a:fillRect/>
                </a:stretch>
              </a:blipFill>
            </p:spPr>
            <p:txBody>
              <a:bodyPr/>
              <a:lstStyle/>
              <a:p>
                <a:r>
                  <a:rPr lang="zh-TW" altLang="en-US">
                    <a:noFill/>
                  </a:rPr>
                  <a:t> </a:t>
                </a:r>
              </a:p>
            </p:txBody>
          </p:sp>
        </mc:Fallback>
      </mc:AlternateContent>
      <p:sp>
        <p:nvSpPr>
          <p:cNvPr id="12" name="Arc 8"/>
          <p:cNvSpPr>
            <a:spLocks/>
          </p:cNvSpPr>
          <p:nvPr/>
        </p:nvSpPr>
        <p:spPr bwMode="auto">
          <a:xfrm flipH="1">
            <a:off x="6654231" y="2678271"/>
            <a:ext cx="1277814" cy="2478954"/>
          </a:xfrm>
          <a:custGeom>
            <a:avLst/>
            <a:gdLst>
              <a:gd name="T0" fmla="*/ 0 w 21600"/>
              <a:gd name="T1" fmla="*/ 0 h 21993"/>
              <a:gd name="T2" fmla="*/ 0 w 21600"/>
              <a:gd name="T3" fmla="*/ 0 h 21993"/>
              <a:gd name="T4" fmla="*/ 0 w 21600"/>
              <a:gd name="T5" fmla="*/ 0 h 21993"/>
              <a:gd name="T6" fmla="*/ 0 60000 65536"/>
              <a:gd name="T7" fmla="*/ 0 60000 65536"/>
              <a:gd name="T8" fmla="*/ 0 60000 65536"/>
              <a:gd name="T9" fmla="*/ 0 w 21600"/>
              <a:gd name="T10" fmla="*/ 0 h 21993"/>
              <a:gd name="T11" fmla="*/ 21600 w 21600"/>
              <a:gd name="T12" fmla="*/ 21993 h 21993"/>
            </a:gdLst>
            <a:ahLst/>
            <a:cxnLst>
              <a:cxn ang="T6">
                <a:pos x="T0" y="T1"/>
              </a:cxn>
              <a:cxn ang="T7">
                <a:pos x="T2" y="T3"/>
              </a:cxn>
              <a:cxn ang="T8">
                <a:pos x="T4" y="T5"/>
              </a:cxn>
            </a:cxnLst>
            <a:rect l="T9" t="T10" r="T11" b="T12"/>
            <a:pathLst>
              <a:path w="21600" h="21993" fill="none" extrusionOk="0">
                <a:moveTo>
                  <a:pt x="664" y="0"/>
                </a:moveTo>
                <a:cubicBezTo>
                  <a:pt x="12329" y="359"/>
                  <a:pt x="21600" y="9919"/>
                  <a:pt x="21600" y="21590"/>
                </a:cubicBezTo>
                <a:cubicBezTo>
                  <a:pt x="21600" y="21724"/>
                  <a:pt x="21598" y="21858"/>
                  <a:pt x="21596" y="21993"/>
                </a:cubicBezTo>
              </a:path>
              <a:path w="21600" h="21993" stroke="0" extrusionOk="0">
                <a:moveTo>
                  <a:pt x="664" y="0"/>
                </a:moveTo>
                <a:cubicBezTo>
                  <a:pt x="12329" y="359"/>
                  <a:pt x="21600" y="9919"/>
                  <a:pt x="21600" y="21590"/>
                </a:cubicBezTo>
                <a:cubicBezTo>
                  <a:pt x="21600" y="21724"/>
                  <a:pt x="21598" y="21858"/>
                  <a:pt x="21596" y="21993"/>
                </a:cubicBezTo>
                <a:lnTo>
                  <a:pt x="0" y="21590"/>
                </a:lnTo>
                <a:lnTo>
                  <a:pt x="664" y="0"/>
                </a:lnTo>
                <a:close/>
              </a:path>
            </a:pathLst>
          </a:custGeom>
          <a:noFill/>
          <a:ln w="762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800">
              <a:latin typeface="+mn-lt"/>
            </a:endParaRPr>
          </a:p>
        </p:txBody>
      </p:sp>
      <p:grpSp>
        <p:nvGrpSpPr>
          <p:cNvPr id="14" name="Group 13"/>
          <p:cNvGrpSpPr>
            <a:grpSpLocks/>
          </p:cNvGrpSpPr>
          <p:nvPr/>
        </p:nvGrpSpPr>
        <p:grpSpPr bwMode="auto">
          <a:xfrm>
            <a:off x="5684006" y="5092750"/>
            <a:ext cx="1198684" cy="929054"/>
            <a:chOff x="1731" y="3182"/>
            <a:chExt cx="818" cy="634"/>
          </a:xfrm>
        </p:grpSpPr>
        <p:sp>
          <p:nvSpPr>
            <p:cNvPr id="15" name="Freeform 14"/>
            <p:cNvSpPr>
              <a:spLocks/>
            </p:cNvSpPr>
            <p:nvPr/>
          </p:nvSpPr>
          <p:spPr bwMode="auto">
            <a:xfrm>
              <a:off x="2260" y="3182"/>
              <a:ext cx="289" cy="231"/>
            </a:xfrm>
            <a:custGeom>
              <a:avLst/>
              <a:gdLst>
                <a:gd name="T0" fmla="*/ 190 w 289"/>
                <a:gd name="T1" fmla="*/ 167 h 231"/>
                <a:gd name="T2" fmla="*/ 220 w 289"/>
                <a:gd name="T3" fmla="*/ 157 h 231"/>
                <a:gd name="T4" fmla="*/ 259 w 289"/>
                <a:gd name="T5" fmla="*/ 147 h 231"/>
                <a:gd name="T6" fmla="*/ 161 w 289"/>
                <a:gd name="T7" fmla="*/ 79 h 231"/>
                <a:gd name="T8" fmla="*/ 141 w 289"/>
                <a:gd name="T9" fmla="*/ 108 h 231"/>
                <a:gd name="T10" fmla="*/ 220 w 289"/>
                <a:gd name="T11" fmla="*/ 225 h 231"/>
                <a:gd name="T12" fmla="*/ 278 w 289"/>
                <a:gd name="T13" fmla="*/ 215 h 231"/>
                <a:gd name="T14" fmla="*/ 268 w 289"/>
                <a:gd name="T15" fmla="*/ 157 h 231"/>
                <a:gd name="T16" fmla="*/ 239 w 289"/>
                <a:gd name="T17" fmla="*/ 59 h 231"/>
                <a:gd name="T18" fmla="*/ 181 w 289"/>
                <a:gd name="T19" fmla="*/ 20 h 231"/>
                <a:gd name="T20" fmla="*/ 63 w 289"/>
                <a:gd name="T21" fmla="*/ 30 h 231"/>
                <a:gd name="T22" fmla="*/ 102 w 289"/>
                <a:gd name="T23" fmla="*/ 176 h 231"/>
                <a:gd name="T24" fmla="*/ 132 w 289"/>
                <a:gd name="T25" fmla="*/ 206 h 2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9"/>
                <a:gd name="T40" fmla="*/ 0 h 231"/>
                <a:gd name="T41" fmla="*/ 289 w 289"/>
                <a:gd name="T42" fmla="*/ 231 h 2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9" h="231">
                  <a:moveTo>
                    <a:pt x="190" y="167"/>
                  </a:moveTo>
                  <a:cubicBezTo>
                    <a:pt x="200" y="164"/>
                    <a:pt x="210" y="155"/>
                    <a:pt x="220" y="157"/>
                  </a:cubicBezTo>
                  <a:cubicBezTo>
                    <a:pt x="264" y="164"/>
                    <a:pt x="240" y="203"/>
                    <a:pt x="259" y="147"/>
                  </a:cubicBezTo>
                  <a:cubicBezTo>
                    <a:pt x="240" y="93"/>
                    <a:pt x="210" y="96"/>
                    <a:pt x="161" y="79"/>
                  </a:cubicBezTo>
                  <a:cubicBezTo>
                    <a:pt x="154" y="89"/>
                    <a:pt x="142" y="96"/>
                    <a:pt x="141" y="108"/>
                  </a:cubicBezTo>
                  <a:cubicBezTo>
                    <a:pt x="134" y="164"/>
                    <a:pt x="172" y="209"/>
                    <a:pt x="220" y="225"/>
                  </a:cubicBezTo>
                  <a:cubicBezTo>
                    <a:pt x="239" y="222"/>
                    <a:pt x="267" y="231"/>
                    <a:pt x="278" y="215"/>
                  </a:cubicBezTo>
                  <a:cubicBezTo>
                    <a:pt x="289" y="199"/>
                    <a:pt x="272" y="176"/>
                    <a:pt x="268" y="157"/>
                  </a:cubicBezTo>
                  <a:cubicBezTo>
                    <a:pt x="259" y="112"/>
                    <a:pt x="256" y="108"/>
                    <a:pt x="239" y="59"/>
                  </a:cubicBezTo>
                  <a:cubicBezTo>
                    <a:pt x="232" y="37"/>
                    <a:pt x="181" y="20"/>
                    <a:pt x="181" y="20"/>
                  </a:cubicBezTo>
                  <a:cubicBezTo>
                    <a:pt x="142" y="23"/>
                    <a:pt x="89" y="0"/>
                    <a:pt x="63" y="30"/>
                  </a:cubicBezTo>
                  <a:cubicBezTo>
                    <a:pt x="0" y="104"/>
                    <a:pt x="71" y="139"/>
                    <a:pt x="102" y="176"/>
                  </a:cubicBezTo>
                  <a:cubicBezTo>
                    <a:pt x="129" y="209"/>
                    <a:pt x="108" y="206"/>
                    <a:pt x="132" y="206"/>
                  </a:cubicBezTo>
                </a:path>
              </a:pathLst>
            </a:custGeom>
            <a:noFill/>
            <a:ln w="38100">
              <a:solidFill>
                <a:schemeClr val="accent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TW" altLang="en-US" sz="2800">
                <a:latin typeface="+mn-lt"/>
              </a:endParaRPr>
            </a:p>
          </p:txBody>
        </p:sp>
        <p:sp>
          <p:nvSpPr>
            <p:cNvPr id="16" name="Text Box 15"/>
            <p:cNvSpPr txBox="1">
              <a:spLocks noChangeArrowheads="1"/>
            </p:cNvSpPr>
            <p:nvPr/>
          </p:nvSpPr>
          <p:spPr bwMode="auto">
            <a:xfrm>
              <a:off x="1731" y="3291"/>
              <a:ext cx="628"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5000"/>
                </a:spcBef>
                <a:buClr>
                  <a:srgbClr val="FF9900"/>
                </a:buClr>
                <a:buSzPct val="75000"/>
                <a:buFont typeface="Wingdings" panose="05000000000000000000" pitchFamily="2" charset="2"/>
                <a:buChar char="l"/>
                <a:defRPr sz="2200" b="1">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5000"/>
                </a:spcBef>
                <a:buClr>
                  <a:schemeClr val="hlink"/>
                </a:buClr>
                <a:buSzPct val="75000"/>
                <a:buFont typeface="Monotype Sorts" pitchFamily="2" charset="2"/>
                <a:buChar char="T"/>
                <a:defRPr sz="2000">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5000"/>
                </a:spcBef>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9pPr>
            </a:lstStyle>
            <a:p>
              <a:pPr>
                <a:lnSpc>
                  <a:spcPct val="100000"/>
                </a:lnSpc>
                <a:spcBef>
                  <a:spcPct val="0"/>
                </a:spcBef>
                <a:buClrTx/>
                <a:buSzTx/>
                <a:buFontTx/>
                <a:buNone/>
              </a:pPr>
              <a:r>
                <a:rPr lang="en-US" altLang="zh-TW" dirty="0" smtClean="0">
                  <a:solidFill>
                    <a:schemeClr val="accent1"/>
                  </a:solidFill>
                  <a:latin typeface="+mn-lt"/>
                </a:rPr>
                <a:t>0.5 </a:t>
              </a:r>
              <a:r>
                <a:rPr lang="en-US" altLang="zh-TW" dirty="0" err="1" smtClean="0">
                  <a:solidFill>
                    <a:schemeClr val="accent1"/>
                  </a:solidFill>
                  <a:latin typeface="+mn-lt"/>
                </a:rPr>
                <a:t>hr</a:t>
              </a:r>
              <a:endParaRPr lang="en-US" altLang="zh-TW" dirty="0" smtClean="0">
                <a:solidFill>
                  <a:schemeClr val="accent1"/>
                </a:solidFill>
                <a:latin typeface="+mn-lt"/>
              </a:endParaRPr>
            </a:p>
            <a:p>
              <a:pPr>
                <a:lnSpc>
                  <a:spcPct val="100000"/>
                </a:lnSpc>
                <a:spcBef>
                  <a:spcPct val="0"/>
                </a:spcBef>
                <a:buClrTx/>
                <a:buSzTx/>
                <a:buFontTx/>
                <a:buNone/>
              </a:pPr>
              <a:r>
                <a:rPr lang="en-US" altLang="zh-TW" sz="2000" b="0" dirty="0" smtClean="0">
                  <a:latin typeface="+mn-lt"/>
                </a:rPr>
                <a:t>(local)</a:t>
              </a:r>
              <a:endParaRPr lang="zh-TW" altLang="en-US" sz="2000" b="0" dirty="0">
                <a:latin typeface="+mn-lt"/>
              </a:endParaRPr>
            </a:p>
          </p:txBody>
        </p:sp>
      </p:grpSp>
      <p:grpSp>
        <p:nvGrpSpPr>
          <p:cNvPr id="17" name="Group 10"/>
          <p:cNvGrpSpPr>
            <a:grpSpLocks/>
          </p:cNvGrpSpPr>
          <p:nvPr/>
        </p:nvGrpSpPr>
        <p:grpSpPr bwMode="auto">
          <a:xfrm>
            <a:off x="7733973" y="2447192"/>
            <a:ext cx="1374531" cy="886558"/>
            <a:chOff x="3666" y="341"/>
            <a:chExt cx="938" cy="605"/>
          </a:xfrm>
        </p:grpSpPr>
        <p:sp>
          <p:nvSpPr>
            <p:cNvPr id="18" name="Freeform 11"/>
            <p:cNvSpPr>
              <a:spLocks/>
            </p:cNvSpPr>
            <p:nvPr/>
          </p:nvSpPr>
          <p:spPr bwMode="auto">
            <a:xfrm>
              <a:off x="3666" y="341"/>
              <a:ext cx="289" cy="231"/>
            </a:xfrm>
            <a:custGeom>
              <a:avLst/>
              <a:gdLst>
                <a:gd name="T0" fmla="*/ 190 w 289"/>
                <a:gd name="T1" fmla="*/ 167 h 231"/>
                <a:gd name="T2" fmla="*/ 220 w 289"/>
                <a:gd name="T3" fmla="*/ 157 h 231"/>
                <a:gd name="T4" fmla="*/ 259 w 289"/>
                <a:gd name="T5" fmla="*/ 147 h 231"/>
                <a:gd name="T6" fmla="*/ 161 w 289"/>
                <a:gd name="T7" fmla="*/ 79 h 231"/>
                <a:gd name="T8" fmla="*/ 141 w 289"/>
                <a:gd name="T9" fmla="*/ 108 h 231"/>
                <a:gd name="T10" fmla="*/ 220 w 289"/>
                <a:gd name="T11" fmla="*/ 225 h 231"/>
                <a:gd name="T12" fmla="*/ 278 w 289"/>
                <a:gd name="T13" fmla="*/ 215 h 231"/>
                <a:gd name="T14" fmla="*/ 268 w 289"/>
                <a:gd name="T15" fmla="*/ 157 h 231"/>
                <a:gd name="T16" fmla="*/ 239 w 289"/>
                <a:gd name="T17" fmla="*/ 59 h 231"/>
                <a:gd name="T18" fmla="*/ 181 w 289"/>
                <a:gd name="T19" fmla="*/ 20 h 231"/>
                <a:gd name="T20" fmla="*/ 63 w 289"/>
                <a:gd name="T21" fmla="*/ 30 h 231"/>
                <a:gd name="T22" fmla="*/ 102 w 289"/>
                <a:gd name="T23" fmla="*/ 176 h 231"/>
                <a:gd name="T24" fmla="*/ 132 w 289"/>
                <a:gd name="T25" fmla="*/ 206 h 2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9"/>
                <a:gd name="T40" fmla="*/ 0 h 231"/>
                <a:gd name="T41" fmla="*/ 289 w 289"/>
                <a:gd name="T42" fmla="*/ 231 h 2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9" h="231">
                  <a:moveTo>
                    <a:pt x="190" y="167"/>
                  </a:moveTo>
                  <a:cubicBezTo>
                    <a:pt x="200" y="164"/>
                    <a:pt x="210" y="155"/>
                    <a:pt x="220" y="157"/>
                  </a:cubicBezTo>
                  <a:cubicBezTo>
                    <a:pt x="264" y="164"/>
                    <a:pt x="240" y="203"/>
                    <a:pt x="259" y="147"/>
                  </a:cubicBezTo>
                  <a:cubicBezTo>
                    <a:pt x="240" y="93"/>
                    <a:pt x="210" y="96"/>
                    <a:pt x="161" y="79"/>
                  </a:cubicBezTo>
                  <a:cubicBezTo>
                    <a:pt x="154" y="89"/>
                    <a:pt x="142" y="96"/>
                    <a:pt x="141" y="108"/>
                  </a:cubicBezTo>
                  <a:cubicBezTo>
                    <a:pt x="134" y="164"/>
                    <a:pt x="172" y="209"/>
                    <a:pt x="220" y="225"/>
                  </a:cubicBezTo>
                  <a:cubicBezTo>
                    <a:pt x="239" y="222"/>
                    <a:pt x="267" y="231"/>
                    <a:pt x="278" y="215"/>
                  </a:cubicBezTo>
                  <a:cubicBezTo>
                    <a:pt x="289" y="199"/>
                    <a:pt x="272" y="176"/>
                    <a:pt x="268" y="157"/>
                  </a:cubicBezTo>
                  <a:cubicBezTo>
                    <a:pt x="259" y="112"/>
                    <a:pt x="256" y="108"/>
                    <a:pt x="239" y="59"/>
                  </a:cubicBezTo>
                  <a:cubicBezTo>
                    <a:pt x="232" y="37"/>
                    <a:pt x="181" y="20"/>
                    <a:pt x="181" y="20"/>
                  </a:cubicBezTo>
                  <a:cubicBezTo>
                    <a:pt x="142" y="23"/>
                    <a:pt x="89" y="0"/>
                    <a:pt x="63" y="30"/>
                  </a:cubicBezTo>
                  <a:cubicBezTo>
                    <a:pt x="0" y="104"/>
                    <a:pt x="71" y="139"/>
                    <a:pt x="102" y="176"/>
                  </a:cubicBezTo>
                  <a:cubicBezTo>
                    <a:pt x="129" y="209"/>
                    <a:pt x="108" y="206"/>
                    <a:pt x="132" y="206"/>
                  </a:cubicBezTo>
                </a:path>
              </a:pathLst>
            </a:custGeom>
            <a:noFill/>
            <a:ln w="381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sz="2800">
                <a:latin typeface="+mn-lt"/>
              </a:endParaRPr>
            </a:p>
          </p:txBody>
        </p:sp>
        <p:sp>
          <p:nvSpPr>
            <p:cNvPr id="19" name="Text Box 12"/>
            <p:cNvSpPr txBox="1">
              <a:spLocks noChangeArrowheads="1"/>
            </p:cNvSpPr>
            <p:nvPr/>
          </p:nvSpPr>
          <p:spPr bwMode="auto">
            <a:xfrm>
              <a:off x="3976" y="421"/>
              <a:ext cx="628"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5000"/>
                </a:spcBef>
                <a:buClr>
                  <a:srgbClr val="FF9900"/>
                </a:buClr>
                <a:buSzPct val="75000"/>
                <a:buFont typeface="Wingdings" panose="05000000000000000000" pitchFamily="2" charset="2"/>
                <a:buChar char="l"/>
                <a:defRPr sz="2200" b="1">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5000"/>
                </a:spcBef>
                <a:buClr>
                  <a:schemeClr val="hlink"/>
                </a:buClr>
                <a:buSzPct val="75000"/>
                <a:buFont typeface="Monotype Sorts" pitchFamily="2" charset="2"/>
                <a:buChar char="T"/>
                <a:defRPr sz="2000">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5000"/>
                </a:spcBef>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9pPr>
            </a:lstStyle>
            <a:p>
              <a:pPr>
                <a:lnSpc>
                  <a:spcPct val="100000"/>
                </a:lnSpc>
                <a:spcBef>
                  <a:spcPct val="0"/>
                </a:spcBef>
                <a:buClrTx/>
                <a:buSzTx/>
                <a:buFontTx/>
                <a:buNone/>
              </a:pPr>
              <a:r>
                <a:rPr lang="en-US" altLang="zh-TW" dirty="0" smtClean="0">
                  <a:solidFill>
                    <a:schemeClr val="accent1"/>
                  </a:solidFill>
                  <a:latin typeface="+mn-lt"/>
                </a:rPr>
                <a:t>0.5 </a:t>
              </a:r>
              <a:r>
                <a:rPr lang="en-US" altLang="zh-TW" dirty="0" err="1" smtClean="0">
                  <a:solidFill>
                    <a:schemeClr val="accent1"/>
                  </a:solidFill>
                  <a:latin typeface="+mn-lt"/>
                </a:rPr>
                <a:t>hr</a:t>
              </a:r>
              <a:endParaRPr lang="en-US" altLang="zh-TW" dirty="0" smtClean="0">
                <a:solidFill>
                  <a:schemeClr val="accent1"/>
                </a:solidFill>
                <a:latin typeface="+mn-lt"/>
              </a:endParaRPr>
            </a:p>
            <a:p>
              <a:pPr>
                <a:lnSpc>
                  <a:spcPct val="100000"/>
                </a:lnSpc>
                <a:spcBef>
                  <a:spcPct val="0"/>
                </a:spcBef>
                <a:buClrTx/>
                <a:buSzTx/>
                <a:buFontTx/>
                <a:buNone/>
              </a:pPr>
              <a:r>
                <a:rPr lang="en-US" altLang="zh-TW" sz="2000" b="0" dirty="0" smtClean="0">
                  <a:latin typeface="+mn-lt"/>
                </a:rPr>
                <a:t>(local)</a:t>
              </a:r>
              <a:endParaRPr lang="zh-TW" altLang="en-US" sz="2000" b="0" dirty="0">
                <a:latin typeface="+mn-lt"/>
              </a:endParaRPr>
            </a:p>
          </p:txBody>
        </p:sp>
      </p:grpSp>
    </p:spTree>
    <p:extLst>
      <p:ext uri="{BB962C8B-B14F-4D97-AF65-F5344CB8AC3E}">
        <p14:creationId xmlns:p14="http://schemas.microsoft.com/office/powerpoint/2010/main" val="121958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2">
                                            <p:txEl>
                                              <p:pRg st="2" end="2"/>
                                            </p:txEl>
                                          </p:spTgt>
                                        </p:tgtEl>
                                        <p:attrNameLst>
                                          <p:attrName>style.visibility</p:attrName>
                                        </p:attrNameLst>
                                      </p:cBhvr>
                                      <p:to>
                                        <p:strVal val="visible"/>
                                      </p:to>
                                    </p:set>
                                    <p:animEffect transition="in" filter="fade">
                                      <p:cBhvr>
                                        <p:cTn id="7" dur="500"/>
                                        <p:tgtEl>
                                          <p:spTgt spid="14342">
                                            <p:txEl>
                                              <p:pRg st="2" end="2"/>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342">
                                            <p:txEl>
                                              <p:pRg st="3" end="3"/>
                                            </p:txEl>
                                          </p:spTgt>
                                        </p:tgtEl>
                                        <p:attrNameLst>
                                          <p:attrName>style.visibility</p:attrName>
                                        </p:attrNameLst>
                                      </p:cBhvr>
                                      <p:to>
                                        <p:strVal val="visible"/>
                                      </p:to>
                                    </p:set>
                                    <p:animEffect transition="in" filter="fade">
                                      <p:cBhvr>
                                        <p:cTn id="25" dur="500"/>
                                        <p:tgtEl>
                                          <p:spTgt spid="1434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342">
                                            <p:txEl>
                                              <p:pRg st="4" end="4"/>
                                            </p:txEl>
                                          </p:spTgt>
                                        </p:tgtEl>
                                        <p:attrNameLst>
                                          <p:attrName>style.visibility</p:attrName>
                                        </p:attrNameLst>
                                      </p:cBhvr>
                                      <p:to>
                                        <p:strVal val="visible"/>
                                      </p:to>
                                    </p:set>
                                    <p:animEffect transition="in" filter="fade">
                                      <p:cBhvr>
                                        <p:cTn id="30" dur="500"/>
                                        <p:tgtEl>
                                          <p:spTgt spid="1434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342">
                                            <p:txEl>
                                              <p:pRg st="5" end="5"/>
                                            </p:txEl>
                                          </p:spTgt>
                                        </p:tgtEl>
                                        <p:attrNameLst>
                                          <p:attrName>style.visibility</p:attrName>
                                        </p:attrNameLst>
                                      </p:cBhvr>
                                      <p:to>
                                        <p:strVal val="visible"/>
                                      </p:to>
                                    </p:set>
                                    <p:animEffect transition="in" filter="fade">
                                      <p:cBhvr>
                                        <p:cTn id="35" dur="500"/>
                                        <p:tgtEl>
                                          <p:spTgt spid="1434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342">
                                            <p:txEl>
                                              <p:pRg st="6" end="6"/>
                                            </p:txEl>
                                          </p:spTgt>
                                        </p:tgtEl>
                                        <p:attrNameLst>
                                          <p:attrName>style.visibility</p:attrName>
                                        </p:attrNameLst>
                                      </p:cBhvr>
                                      <p:to>
                                        <p:strVal val="visible"/>
                                      </p:to>
                                    </p:set>
                                    <p:animEffect transition="in" filter="fade">
                                      <p:cBhvr>
                                        <p:cTn id="40" dur="500"/>
                                        <p:tgtEl>
                                          <p:spTgt spid="1434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342">
                                            <p:txEl>
                                              <p:pRg st="7" end="7"/>
                                            </p:txEl>
                                          </p:spTgt>
                                        </p:tgtEl>
                                        <p:attrNameLst>
                                          <p:attrName>style.visibility</p:attrName>
                                        </p:attrNameLst>
                                      </p:cBhvr>
                                      <p:to>
                                        <p:strVal val="visible"/>
                                      </p:to>
                                    </p:set>
                                    <p:animEffect transition="in" filter="fade">
                                      <p:cBhvr>
                                        <p:cTn id="45" dur="500"/>
                                        <p:tgtEl>
                                          <p:spTgt spid="143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r>
              <a:rPr lang="en-US" altLang="zh-TW" dirty="0" smtClean="0"/>
              <a:t>Pitfall: Amdahl’s Law</a:t>
            </a:r>
            <a:endParaRPr lang="en-AU" altLang="zh-TW" dirty="0" smtClean="0"/>
          </a:p>
        </p:txBody>
      </p:sp>
      <p:sp>
        <p:nvSpPr>
          <p:cNvPr id="14342" name="Rectangle 3"/>
          <p:cNvSpPr>
            <a:spLocks noGrp="1" noChangeArrowheads="1"/>
          </p:cNvSpPr>
          <p:nvPr>
            <p:ph type="body" idx="1"/>
          </p:nvPr>
        </p:nvSpPr>
        <p:spPr/>
        <p:txBody>
          <a:bodyPr/>
          <a:lstStyle/>
          <a:p>
            <a:endParaRPr lang="en-US" altLang="zh-TW" dirty="0" smtClean="0"/>
          </a:p>
          <a:p>
            <a:endParaRPr lang="en-US" altLang="zh-TW" dirty="0" smtClean="0">
              <a:sym typeface="Wingdings" panose="05000000000000000000" pitchFamily="2" charset="2"/>
            </a:endParaRPr>
          </a:p>
          <a:p>
            <a:r>
              <a:rPr lang="en-US" altLang="zh-TW" dirty="0" smtClean="0">
                <a:sym typeface="Wingdings" panose="05000000000000000000" pitchFamily="2" charset="2"/>
              </a:rPr>
              <a:t>Amdahl’s Law is often expressed as </a:t>
            </a:r>
            <a:r>
              <a:rPr lang="en-US" altLang="zh-TW" i="1" dirty="0" smtClean="0">
                <a:solidFill>
                  <a:srgbClr val="FF0000"/>
                </a:solidFill>
                <a:sym typeface="Wingdings" panose="05000000000000000000" pitchFamily="2" charset="2"/>
              </a:rPr>
              <a:t>speedup</a:t>
            </a:r>
            <a:r>
              <a:rPr lang="en-US" altLang="zh-TW" dirty="0" smtClean="0">
                <a:sym typeface="Wingdings" panose="05000000000000000000" pitchFamily="2" charset="2"/>
              </a:rPr>
              <a:t>:</a:t>
            </a:r>
            <a:endParaRPr lang="en-US" altLang="zh-TW" dirty="0" smtClean="0"/>
          </a:p>
          <a:p>
            <a:endParaRPr lang="en-US" altLang="zh-TW" dirty="0" smtClean="0">
              <a:sym typeface="Wingdings" panose="05000000000000000000" pitchFamily="2" charset="2"/>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44</a:t>
            </a:fld>
            <a:endParaRPr lang="zh-TW" altLang="zh-TW"/>
          </a:p>
        </p:txBody>
      </p:sp>
      <mc:AlternateContent xmlns:mc="http://schemas.openxmlformats.org/markup-compatibility/2006" xmlns:a14="http://schemas.microsoft.com/office/drawing/2010/main">
        <mc:Choice Requires="a14">
          <p:sp>
            <p:nvSpPr>
              <p:cNvPr id="3" name="文字方塊 2"/>
              <p:cNvSpPr txBox="1"/>
              <p:nvPr/>
            </p:nvSpPr>
            <p:spPr>
              <a:xfrm>
                <a:off x="1475656" y="1160086"/>
                <a:ext cx="6400663" cy="756746"/>
              </a:xfrm>
              <a:prstGeom prst="rect">
                <a:avLst/>
              </a:prstGeom>
              <a:solidFill>
                <a:srgbClr val="99CCFF"/>
              </a:solidFill>
            </p:spPr>
            <p:txBody>
              <a:bodyPr wrap="none" lIns="0" tIns="0" rIns="0" bIns="0" rtlCol="0">
                <a:spAutoFit/>
              </a:bodyPr>
              <a:lstStyle/>
              <a:p>
                <a:pPr marL="0"/>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m:rPr>
                              <m:nor/>
                            </m:rPr>
                            <a:rPr lang="en-US" altLang="zh-TW" b="0" i="0" smtClean="0">
                              <a:latin typeface="Cambria Math" panose="02040503050406030204" pitchFamily="18" charset="0"/>
                            </a:rPr>
                            <m:t>T</m:t>
                          </m:r>
                        </m:e>
                        <m:sub>
                          <m:r>
                            <m:rPr>
                              <m:nor/>
                            </m:rPr>
                            <a:rPr lang="en-US" altLang="zh-TW" b="0" i="0" smtClean="0">
                              <a:latin typeface="+mn-lt"/>
                            </a:rPr>
                            <m:t>improved</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m:rPr>
                                  <m:nor/>
                                </m:rPr>
                                <a:rPr lang="en-US" altLang="zh-TW" b="0" i="0" smtClean="0">
                                  <a:latin typeface="Cambria Math" panose="02040503050406030204" pitchFamily="18" charset="0"/>
                                </a:rPr>
                                <m:t>T</m:t>
                              </m:r>
                            </m:e>
                            <m:sub>
                              <m:r>
                                <m:rPr>
                                  <m:nor/>
                                </m:rPr>
                                <a:rPr lang="en-US" altLang="zh-TW" b="0" i="0" smtClean="0">
                                  <a:latin typeface="+mn-lt"/>
                                </a:rPr>
                                <m:t>affected</m:t>
                              </m:r>
                            </m:sub>
                          </m:sSub>
                        </m:num>
                        <m:den>
                          <m:r>
                            <m:rPr>
                              <m:nor/>
                            </m:rPr>
                            <a:rPr lang="en-US" altLang="zh-TW" b="0" i="0" smtClean="0">
                              <a:latin typeface="Cambria Math" panose="02040503050406030204" pitchFamily="18" charset="0"/>
                            </a:rPr>
                            <m:t>Improvement</m:t>
                          </m:r>
                          <m:r>
                            <m:rPr>
                              <m:nor/>
                            </m:rPr>
                            <a:rPr lang="en-US" altLang="zh-TW" b="0" i="0" smtClean="0">
                              <a:latin typeface="Cambria Math" panose="02040503050406030204" pitchFamily="18" charset="0"/>
                            </a:rPr>
                            <m:t> </m:t>
                          </m:r>
                          <m:r>
                            <m:rPr>
                              <m:nor/>
                            </m:rPr>
                            <a:rPr lang="en-US" altLang="zh-TW" b="0" i="0" smtClean="0">
                              <a:latin typeface="Cambria Math" panose="02040503050406030204" pitchFamily="18" charset="0"/>
                            </a:rPr>
                            <m:t>factor</m:t>
                          </m:r>
                        </m:den>
                      </m:f>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m:rPr>
                              <m:nor/>
                            </m:rPr>
                            <a:rPr lang="en-US" altLang="zh-TW" b="0" i="0" smtClean="0">
                              <a:latin typeface="Cambria Math" panose="02040503050406030204" pitchFamily="18" charset="0"/>
                            </a:rPr>
                            <m:t>T</m:t>
                          </m:r>
                        </m:e>
                        <m:sub>
                          <m:r>
                            <m:rPr>
                              <m:nor/>
                            </m:rPr>
                            <a:rPr lang="en-US" altLang="zh-TW" b="0" i="0" smtClean="0">
                              <a:latin typeface="+mn-lt"/>
                            </a:rPr>
                            <m:t>unaffected</m:t>
                          </m:r>
                        </m:sub>
                      </m:sSub>
                    </m:oMath>
                  </m:oMathPara>
                </a14:m>
                <a:endParaRPr lang="zh-TW" altLang="en-US" dirty="0">
                  <a:latin typeface="+mn-lt"/>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1475656" y="1160086"/>
                <a:ext cx="6400663" cy="756746"/>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797057" y="2496120"/>
                <a:ext cx="7407477" cy="1148904"/>
              </a:xfrm>
              <a:prstGeom prst="rect">
                <a:avLst/>
              </a:prstGeom>
              <a:solidFill>
                <a:srgbClr val="99CCFF"/>
              </a:solidFill>
            </p:spPr>
            <p:txBody>
              <a:bodyPr wrap="none" lIns="0" tIns="0" rIns="0" bIns="0" rtlCol="0">
                <a:spAutoFit/>
              </a:bodyPr>
              <a:lstStyle/>
              <a:p>
                <a:pPr marL="0"/>
                <a:r>
                  <a:rPr lang="en-US" altLang="zh-TW" dirty="0" smtClean="0">
                    <a:latin typeface="+mn-lt"/>
                    <a:ea typeface="Cambria Math" panose="02040503050406030204" pitchFamily="18" charset="0"/>
                  </a:rPr>
                  <a:t>Speedup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sSub>
                          <m:sSubPr>
                            <m:ctrlPr>
                              <a:rPr lang="en-US" altLang="zh-TW" i="1" smtClean="0">
                                <a:latin typeface="Cambria Math" panose="02040503050406030204" pitchFamily="18" charset="0"/>
                                <a:ea typeface="Cambria Math" panose="02040503050406030204" pitchFamily="18" charset="0"/>
                              </a:rPr>
                            </m:ctrlPr>
                          </m:sSubPr>
                          <m:e>
                            <m:r>
                              <m:rPr>
                                <m:nor/>
                              </m:rPr>
                              <a:rPr lang="en-US" altLang="zh-TW" b="0" i="0" smtClean="0">
                                <a:latin typeface="Cambria Math" panose="02040503050406030204" pitchFamily="18" charset="0"/>
                                <a:ea typeface="Cambria Math" panose="02040503050406030204" pitchFamily="18" charset="0"/>
                              </a:rPr>
                              <m:t>T</m:t>
                            </m:r>
                          </m:e>
                          <m:sub>
                            <m:r>
                              <m:rPr>
                                <m:nor/>
                              </m:rPr>
                              <a:rPr lang="en-US" altLang="zh-TW" b="0" i="0" smtClean="0">
                                <a:latin typeface="Cambria Math" panose="02040503050406030204" pitchFamily="18" charset="0"/>
                                <a:ea typeface="Cambria Math" panose="02040503050406030204" pitchFamily="18" charset="0"/>
                              </a:rPr>
                              <m:t>original</m:t>
                            </m:r>
                          </m:sub>
                        </m:sSub>
                      </m:num>
                      <m:den>
                        <m:sSub>
                          <m:sSubPr>
                            <m:ctrlPr>
                              <a:rPr lang="en-US" altLang="zh-TW" i="1" smtClean="0">
                                <a:latin typeface="Cambria Math" panose="02040503050406030204" pitchFamily="18" charset="0"/>
                                <a:ea typeface="Cambria Math" panose="02040503050406030204" pitchFamily="18" charset="0"/>
                              </a:rPr>
                            </m:ctrlPr>
                          </m:sSubPr>
                          <m:e>
                            <m:r>
                              <m:rPr>
                                <m:nor/>
                              </m:rPr>
                              <a:rPr lang="en-US" altLang="zh-TW" b="0" i="0" smtClean="0">
                                <a:latin typeface="Cambria Math" panose="02040503050406030204" pitchFamily="18" charset="0"/>
                                <a:ea typeface="Cambria Math" panose="02040503050406030204" pitchFamily="18" charset="0"/>
                              </a:rPr>
                              <m:t>T</m:t>
                            </m:r>
                          </m:e>
                          <m:sub>
                            <m:r>
                              <m:rPr>
                                <m:nor/>
                              </m:rPr>
                              <a:rPr lang="en-US" altLang="zh-TW" b="0" i="0" smtClean="0">
                                <a:latin typeface="Cambria Math" panose="02040503050406030204" pitchFamily="18" charset="0"/>
                                <a:ea typeface="Cambria Math" panose="02040503050406030204" pitchFamily="18" charset="0"/>
                              </a:rPr>
                              <m:t>improved</m:t>
                            </m:r>
                          </m:sub>
                        </m:sSub>
                      </m:den>
                    </m:f>
                    <m:r>
                      <a:rPr lang="en-US" altLang="zh-TW" i="1" smtClean="0">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sSub>
                          <m:sSubPr>
                            <m:ctrlPr>
                              <a:rPr lang="en-US" altLang="zh-TW" i="1" smtClean="0">
                                <a:latin typeface="Cambria Math" panose="02040503050406030204" pitchFamily="18" charset="0"/>
                                <a:ea typeface="Cambria Math" panose="02040503050406030204" pitchFamily="18" charset="0"/>
                              </a:rPr>
                            </m:ctrlPr>
                          </m:sSubPr>
                          <m:e>
                            <m:r>
                              <m:rPr>
                                <m:nor/>
                              </m:rPr>
                              <a:rPr lang="en-US" altLang="zh-TW" b="0" i="0" smtClean="0">
                                <a:latin typeface="Cambria Math" panose="02040503050406030204" pitchFamily="18" charset="0"/>
                                <a:ea typeface="Cambria Math" panose="02040503050406030204" pitchFamily="18" charset="0"/>
                              </a:rPr>
                              <m:t>T</m:t>
                            </m:r>
                          </m:e>
                          <m:sub>
                            <m:r>
                              <m:rPr>
                                <m:nor/>
                              </m:rPr>
                              <a:rPr lang="en-US" altLang="zh-TW" b="0" i="0" smtClean="0">
                                <a:latin typeface="Cambria Math" panose="02040503050406030204" pitchFamily="18" charset="0"/>
                                <a:ea typeface="Cambria Math" panose="02040503050406030204" pitchFamily="18" charset="0"/>
                              </a:rPr>
                              <m:t>original</m:t>
                            </m:r>
                          </m:sub>
                        </m:sSub>
                      </m:num>
                      <m:den>
                        <m:f>
                          <m:fPr>
                            <m:ctrlPr>
                              <a:rPr lang="en-US" altLang="zh-TW" i="1" smtClean="0">
                                <a:latin typeface="Cambria Math" panose="02040503050406030204" pitchFamily="18" charset="0"/>
                                <a:ea typeface="Cambria Math" panose="02040503050406030204" pitchFamily="18" charset="0"/>
                              </a:rPr>
                            </m:ctrlPr>
                          </m:fPr>
                          <m:num>
                            <m:sSub>
                              <m:sSubPr>
                                <m:ctrlPr>
                                  <a:rPr lang="en-US" altLang="zh-TW" b="0" i="1" smtClean="0">
                                    <a:latin typeface="Cambria Math" panose="02040503050406030204" pitchFamily="18" charset="0"/>
                                    <a:ea typeface="Cambria Math" panose="02040503050406030204" pitchFamily="18" charset="0"/>
                                  </a:rPr>
                                </m:ctrlPr>
                              </m:sSubPr>
                              <m:e>
                                <m:r>
                                  <m:rPr>
                                    <m:nor/>
                                  </m:rPr>
                                  <a:rPr lang="en-US" altLang="zh-TW" b="0" i="0" smtClean="0">
                                    <a:latin typeface="Cambria Math" panose="02040503050406030204" pitchFamily="18" charset="0"/>
                                    <a:ea typeface="Cambria Math" panose="02040503050406030204" pitchFamily="18" charset="0"/>
                                  </a:rPr>
                                  <m:t>T</m:t>
                                </m:r>
                              </m:e>
                              <m:sub>
                                <m:r>
                                  <m:rPr>
                                    <m:nor/>
                                  </m:rPr>
                                  <a:rPr lang="en-US" altLang="zh-TW" b="0" i="0" smtClean="0">
                                    <a:latin typeface="Cambria Math" panose="02040503050406030204" pitchFamily="18" charset="0"/>
                                    <a:ea typeface="Cambria Math" panose="02040503050406030204" pitchFamily="18" charset="0"/>
                                  </a:rPr>
                                  <m:t>affected</m:t>
                                </m:r>
                              </m:sub>
                            </m:sSub>
                          </m:num>
                          <m:den>
                            <m:r>
                              <m:rPr>
                                <m:nor/>
                              </m:rPr>
                              <a:rPr lang="en-US" altLang="zh-TW" b="0" i="0" smtClean="0">
                                <a:latin typeface="Cambria Math" panose="02040503050406030204" pitchFamily="18" charset="0"/>
                                <a:ea typeface="Cambria Math" panose="02040503050406030204" pitchFamily="18" charset="0"/>
                              </a:rPr>
                              <m:t>n</m:t>
                            </m:r>
                          </m:den>
                        </m:f>
                        <m:r>
                          <a:rPr lang="en-US" altLang="zh-TW" b="0" i="1" smtClean="0">
                            <a:latin typeface="Cambria Math" panose="02040503050406030204" pitchFamily="18" charset="0"/>
                            <a:ea typeface="Cambria Math" panose="02040503050406030204" pitchFamily="18" charset="0"/>
                          </a:rPr>
                          <m:t>+</m:t>
                        </m:r>
                        <m:sSub>
                          <m:sSubPr>
                            <m:ctrlPr>
                              <a:rPr lang="en-US" altLang="zh-TW" b="0" i="1" smtClean="0">
                                <a:latin typeface="Cambria Math" panose="02040503050406030204" pitchFamily="18" charset="0"/>
                                <a:ea typeface="Cambria Math" panose="02040503050406030204" pitchFamily="18" charset="0"/>
                              </a:rPr>
                            </m:ctrlPr>
                          </m:sSubPr>
                          <m:e>
                            <m:sSub>
                              <m:sSubPr>
                                <m:ctrlPr>
                                  <a:rPr lang="en-US" altLang="zh-TW" b="0" i="1" smtClean="0">
                                    <a:latin typeface="Cambria Math" panose="02040503050406030204" pitchFamily="18" charset="0"/>
                                    <a:ea typeface="Cambria Math" panose="02040503050406030204" pitchFamily="18" charset="0"/>
                                  </a:rPr>
                                </m:ctrlPr>
                              </m:sSubPr>
                              <m:e>
                                <m:r>
                                  <m:rPr>
                                    <m:nor/>
                                  </m:rPr>
                                  <a:rPr lang="en-US" altLang="zh-TW" b="0" i="0" smtClean="0">
                                    <a:latin typeface="Cambria Math" panose="02040503050406030204" pitchFamily="18" charset="0"/>
                                    <a:ea typeface="Cambria Math" panose="02040503050406030204" pitchFamily="18" charset="0"/>
                                  </a:rPr>
                                  <m:t>T</m:t>
                                </m:r>
                              </m:e>
                              <m:sub>
                                <m:r>
                                  <m:rPr>
                                    <m:nor/>
                                  </m:rPr>
                                  <a:rPr lang="en-US" altLang="zh-TW" b="0" i="0" smtClean="0">
                                    <a:latin typeface="Cambria Math" panose="02040503050406030204" pitchFamily="18" charset="0"/>
                                    <a:ea typeface="Cambria Math" panose="02040503050406030204" pitchFamily="18" charset="0"/>
                                  </a:rPr>
                                  <m:t>original</m:t>
                                </m:r>
                              </m:sub>
                            </m:sSub>
                            <m:r>
                              <a:rPr lang="en-US" altLang="zh-TW" b="0" i="1" smtClean="0">
                                <a:latin typeface="Cambria Math" panose="02040503050406030204" pitchFamily="18" charset="0"/>
                                <a:ea typeface="Cambria Math" panose="02040503050406030204" pitchFamily="18" charset="0"/>
                              </a:rPr>
                              <m:t>−</m:t>
                            </m:r>
                            <m:r>
                              <m:rPr>
                                <m:nor/>
                              </m:rPr>
                              <a:rPr lang="en-US" altLang="zh-TW" b="0" i="0" smtClean="0">
                                <a:latin typeface="Cambria Math" panose="02040503050406030204" pitchFamily="18" charset="0"/>
                                <a:ea typeface="Cambria Math" panose="02040503050406030204" pitchFamily="18" charset="0"/>
                              </a:rPr>
                              <m:t>T</m:t>
                            </m:r>
                          </m:e>
                          <m:sub>
                            <m:r>
                              <m:rPr>
                                <m:nor/>
                              </m:rPr>
                              <a:rPr lang="en-US" altLang="zh-TW" b="0" i="0" smtClean="0">
                                <a:latin typeface="Cambria Math" panose="02040503050406030204" pitchFamily="18" charset="0"/>
                                <a:ea typeface="Cambria Math" panose="02040503050406030204" pitchFamily="18" charset="0"/>
                              </a:rPr>
                              <m:t>affected</m:t>
                            </m:r>
                          </m:sub>
                        </m:sSub>
                      </m:den>
                    </m:f>
                  </m:oMath>
                </a14:m>
                <a:endParaRPr lang="zh-TW" altLang="en-US" dirty="0">
                  <a:latin typeface="+mn-lt"/>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797057" y="2496120"/>
                <a:ext cx="7407477" cy="1148904"/>
              </a:xfrm>
              <a:prstGeom prst="rect">
                <a:avLst/>
              </a:prstGeom>
              <a:blipFill>
                <a:blip r:embed="rId4"/>
                <a:stretch>
                  <a:fillRect l="-25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818975" y="3789040"/>
                <a:ext cx="3126305" cy="1004827"/>
              </a:xfrm>
              <a:prstGeom prst="rect">
                <a:avLst/>
              </a:prstGeom>
              <a:solidFill>
                <a:srgbClr val="99CCFF"/>
              </a:solidFill>
            </p:spPr>
            <p:txBody>
              <a:bodyPr wrap="none" lIns="0" tIns="0" rIns="0" bIns="0" rtlCol="0">
                <a:spAutoFit/>
              </a:bodyPr>
              <a:lstStyle/>
              <a:p>
                <a:pPr marL="0"/>
                <a14:m>
                  <m:oMathPara xmlns:m="http://schemas.openxmlformats.org/officeDocument/2006/math">
                    <m:oMathParaPr>
                      <m:jc m:val="centerGroup"/>
                    </m:oMathParaPr>
                    <m:oMath xmlns:m="http://schemas.openxmlformats.org/officeDocument/2006/math">
                      <m:r>
                        <m:rPr>
                          <m:nor/>
                        </m:rPr>
                        <a:rPr lang="en-US" altLang="zh-TW" b="0" i="0" smtClean="0">
                          <a:latin typeface="Cambria Math" panose="02040503050406030204" pitchFamily="18" charset="0"/>
                        </a:rPr>
                        <m:t>Speedup</m:t>
                      </m:r>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𝑓</m:t>
                              </m:r>
                            </m:num>
                            <m:den>
                              <m:r>
                                <a:rPr lang="en-US" altLang="zh-TW" b="0" i="1" smtClean="0">
                                  <a:latin typeface="Cambria Math" panose="02040503050406030204" pitchFamily="18" charset="0"/>
                                </a:rPr>
                                <m:t>𝑛</m:t>
                              </m:r>
                            </m:den>
                          </m:f>
                          <m:r>
                            <a:rPr lang="en-US" altLang="zh-TW" b="0" i="1" smtClean="0">
                              <a:latin typeface="Cambria Math" panose="02040503050406030204" pitchFamily="18" charset="0"/>
                            </a:rPr>
                            <m:t>+(1−</m:t>
                          </m:r>
                          <m:r>
                            <a:rPr lang="en-US" altLang="zh-TW" b="0" i="1" smtClean="0">
                              <a:latin typeface="Cambria Math" panose="02040503050406030204" pitchFamily="18" charset="0"/>
                            </a:rPr>
                            <m:t>𝑓</m:t>
                          </m:r>
                          <m:r>
                            <a:rPr lang="en-US" altLang="zh-TW" b="0" i="1" smtClean="0">
                              <a:latin typeface="Cambria Math" panose="02040503050406030204" pitchFamily="18" charset="0"/>
                            </a:rPr>
                            <m:t>)</m:t>
                          </m:r>
                        </m:den>
                      </m:f>
                    </m:oMath>
                  </m:oMathPara>
                </a14:m>
                <a:endParaRPr lang="zh-TW" altLang="en-US" dirty="0">
                  <a:latin typeface="+mn-lt"/>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818975" y="3789040"/>
                <a:ext cx="3126305" cy="1004827"/>
              </a:xfrm>
              <a:prstGeom prst="rect">
                <a:avLst/>
              </a:prstGeom>
              <a:blipFill>
                <a:blip r:embed="rId5"/>
                <a:stretch>
                  <a:fillRect/>
                </a:stretch>
              </a:blipFill>
            </p:spPr>
            <p:txBody>
              <a:bodyPr/>
              <a:lstStyle/>
              <a:p>
                <a:r>
                  <a:rPr lang="zh-TW" altLang="en-US">
                    <a:noFill/>
                  </a:rPr>
                  <a:t> </a:t>
                </a:r>
              </a:p>
            </p:txBody>
          </p:sp>
        </mc:Fallback>
      </mc:AlternateContent>
      <p:sp>
        <p:nvSpPr>
          <p:cNvPr id="6" name="文字方塊 5"/>
          <p:cNvSpPr txBox="1"/>
          <p:nvPr/>
        </p:nvSpPr>
        <p:spPr>
          <a:xfrm>
            <a:off x="4211960" y="3894147"/>
            <a:ext cx="4709494" cy="830997"/>
          </a:xfrm>
          <a:prstGeom prst="rect">
            <a:avLst/>
          </a:prstGeom>
          <a:noFill/>
        </p:spPr>
        <p:txBody>
          <a:bodyPr wrap="none" rtlCol="0">
            <a:spAutoFit/>
          </a:bodyPr>
          <a:lstStyle/>
          <a:p>
            <a:pPr marL="0"/>
            <a:r>
              <a:rPr lang="en-US" altLang="zh-TW" i="1" dirty="0" smtClean="0">
                <a:latin typeface="+mn-lt"/>
              </a:rPr>
              <a:t>f</a:t>
            </a:r>
            <a:r>
              <a:rPr lang="en-US" altLang="zh-TW" dirty="0" smtClean="0">
                <a:latin typeface="+mn-lt"/>
              </a:rPr>
              <a:t>: % that can be improved (</a:t>
            </a:r>
            <a:r>
              <a:rPr lang="en-US" altLang="zh-TW" dirty="0" err="1" smtClean="0">
                <a:latin typeface="+mn-lt"/>
              </a:rPr>
              <a:t>T</a:t>
            </a:r>
            <a:r>
              <a:rPr lang="en-US" altLang="zh-TW" baseline="-25000" dirty="0" err="1" smtClean="0">
                <a:latin typeface="+mn-lt"/>
              </a:rPr>
              <a:t>aff</a:t>
            </a:r>
            <a:r>
              <a:rPr lang="en-US" altLang="zh-TW" dirty="0" smtClean="0">
                <a:latin typeface="+mn-lt"/>
              </a:rPr>
              <a:t>/</a:t>
            </a:r>
            <a:r>
              <a:rPr lang="en-US" altLang="zh-TW" dirty="0" err="1" smtClean="0">
                <a:latin typeface="+mn-lt"/>
              </a:rPr>
              <a:t>T</a:t>
            </a:r>
            <a:r>
              <a:rPr lang="en-US" altLang="zh-TW" baseline="-25000" dirty="0" err="1" smtClean="0">
                <a:latin typeface="+mn-lt"/>
              </a:rPr>
              <a:t>orig</a:t>
            </a:r>
            <a:r>
              <a:rPr lang="en-US" altLang="zh-TW" dirty="0" smtClean="0">
                <a:latin typeface="+mn-lt"/>
              </a:rPr>
              <a:t>)</a:t>
            </a:r>
          </a:p>
          <a:p>
            <a:pPr marL="0"/>
            <a:r>
              <a:rPr lang="en-US" altLang="zh-TW" i="1" dirty="0" smtClean="0">
                <a:latin typeface="+mn-lt"/>
              </a:rPr>
              <a:t>n</a:t>
            </a:r>
            <a:r>
              <a:rPr lang="en-US" altLang="zh-TW" dirty="0" smtClean="0">
                <a:latin typeface="+mn-lt"/>
              </a:rPr>
              <a:t>: improvement factor </a:t>
            </a:r>
            <a:endParaRPr lang="zh-TW" altLang="en-US" dirty="0">
              <a:latin typeface="+mn-lt"/>
            </a:endParaRPr>
          </a:p>
        </p:txBody>
      </p:sp>
      <mc:AlternateContent xmlns:mc="http://schemas.openxmlformats.org/markup-compatibility/2006" xmlns:a14="http://schemas.microsoft.com/office/drawing/2010/main">
        <mc:Choice Requires="a14">
          <p:sp>
            <p:nvSpPr>
              <p:cNvPr id="7" name="文字方塊 6"/>
              <p:cNvSpPr txBox="1"/>
              <p:nvPr/>
            </p:nvSpPr>
            <p:spPr>
              <a:xfrm>
                <a:off x="827584" y="4941168"/>
                <a:ext cx="3673570" cy="1004827"/>
              </a:xfrm>
              <a:prstGeom prst="rect">
                <a:avLst/>
              </a:prstGeom>
              <a:solidFill>
                <a:srgbClr val="99CCFF"/>
              </a:solidFill>
            </p:spPr>
            <p:txBody>
              <a:bodyPr wrap="none" lIns="0" tIns="0" rIns="0" bIns="0" rtlCol="0">
                <a:spAutoFit/>
              </a:bodyPr>
              <a:lstStyle/>
              <a:p>
                <a:pPr marL="0"/>
                <a14:m>
                  <m:oMathPara xmlns:m="http://schemas.openxmlformats.org/officeDocument/2006/math">
                    <m:oMathParaPr>
                      <m:jc m:val="centerGroup"/>
                    </m:oMathParaPr>
                    <m:oMath xmlns:m="http://schemas.openxmlformats.org/officeDocument/2006/math">
                      <m:func>
                        <m:funcPr>
                          <m:ctrlPr>
                            <a:rPr lang="en-US" altLang="zh-TW" i="1" smtClean="0">
                              <a:latin typeface="Cambria Math" panose="02040503050406030204" pitchFamily="18" charset="0"/>
                              <a:ea typeface="Cambria Math" panose="02040503050406030204" pitchFamily="18" charset="0"/>
                            </a:rPr>
                          </m:ctrlPr>
                        </m:funcPr>
                        <m:fName>
                          <m:limLow>
                            <m:limLowPr>
                              <m:ctrlPr>
                                <a:rPr lang="en-US" altLang="zh-TW" i="1" smtClean="0">
                                  <a:latin typeface="Cambria Math" panose="02040503050406030204" pitchFamily="18" charset="0"/>
                                  <a:ea typeface="Cambria Math" panose="02040503050406030204" pitchFamily="18" charset="0"/>
                                </a:rPr>
                              </m:ctrlPr>
                            </m:limLowPr>
                            <m:e>
                              <m:r>
                                <m:rPr>
                                  <m:sty m:val="p"/>
                                </m:rPr>
                                <a:rPr lang="en-US" altLang="zh-TW" i="0" smtClean="0">
                                  <a:latin typeface="Cambria Math" panose="02040503050406030204" pitchFamily="18" charset="0"/>
                                  <a:ea typeface="Cambria Math" panose="02040503050406030204" pitchFamily="18" charset="0"/>
                                </a:rPr>
                                <m:t>lim</m:t>
                              </m:r>
                            </m:e>
                            <m:lim>
                              <m:r>
                                <a:rPr lang="en-US" altLang="zh-TW" i="1" smtClean="0">
                                  <a:latin typeface="Cambria Math" panose="02040503050406030204" pitchFamily="18" charset="0"/>
                                  <a:ea typeface="Cambria Math" panose="02040503050406030204" pitchFamily="18" charset="0"/>
                                </a:rPr>
                                <m:t>𝑛</m:t>
                              </m:r>
                              <m:r>
                                <a:rPr lang="en-US" altLang="zh-TW" i="1" smtClean="0">
                                  <a:latin typeface="Cambria Math" panose="02040503050406030204" pitchFamily="18" charset="0"/>
                                  <a:ea typeface="Cambria Math" panose="02040503050406030204" pitchFamily="18" charset="0"/>
                                </a:rPr>
                                <m:t>→∞</m:t>
                              </m:r>
                            </m:lim>
                          </m:limLow>
                        </m:fName>
                        <m:e>
                          <m:d>
                            <m:dPr>
                              <m:ctrlPr>
                                <a:rPr lang="en-US" altLang="zh-TW" i="1" smtClean="0">
                                  <a:latin typeface="Cambria Math" panose="02040503050406030204" pitchFamily="18" charset="0"/>
                                  <a:ea typeface="Cambria Math" panose="02040503050406030204" pitchFamily="18" charset="0"/>
                                </a:rPr>
                              </m:ctrlPr>
                            </m:dPr>
                            <m:e>
                              <m:f>
                                <m:fPr>
                                  <m:ctrlPr>
                                    <a:rPr lang="en-US" altLang="zh-TW" i="1" smtClean="0">
                                      <a:latin typeface="Cambria Math" panose="02040503050406030204" pitchFamily="18" charset="0"/>
                                      <a:ea typeface="Cambria Math" panose="02040503050406030204" pitchFamily="18" charset="0"/>
                                    </a:rPr>
                                  </m:ctrlPr>
                                </m:fPr>
                                <m:num>
                                  <m:r>
                                    <a:rPr lang="en-US" altLang="zh-TW" i="1" smtClean="0">
                                      <a:latin typeface="Cambria Math" panose="02040503050406030204" pitchFamily="18" charset="0"/>
                                      <a:ea typeface="Cambria Math" panose="02040503050406030204" pitchFamily="18" charset="0"/>
                                    </a:rPr>
                                    <m:t>1</m:t>
                                  </m:r>
                                </m:num>
                                <m:den>
                                  <m:f>
                                    <m:fPr>
                                      <m:ctrlPr>
                                        <a:rPr lang="en-US" altLang="zh-TW"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𝑓</m:t>
                                      </m:r>
                                    </m:num>
                                    <m:den>
                                      <m:r>
                                        <a:rPr lang="en-US" altLang="zh-TW" b="0" i="1" smtClean="0">
                                          <a:latin typeface="Cambria Math" panose="02040503050406030204" pitchFamily="18" charset="0"/>
                                          <a:ea typeface="Cambria Math" panose="02040503050406030204" pitchFamily="18" charset="0"/>
                                        </a:rPr>
                                        <m:t>𝑛</m:t>
                                      </m:r>
                                    </m:den>
                                  </m:f>
                                  <m:r>
                                    <a:rPr lang="en-US" altLang="zh-TW" b="0" i="1" smtClean="0">
                                      <a:latin typeface="Cambria Math" panose="02040503050406030204" pitchFamily="18" charset="0"/>
                                      <a:ea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𝑓</m:t>
                                  </m:r>
                                  <m:r>
                                    <a:rPr lang="en-US" altLang="zh-TW" b="0" i="1" smtClean="0">
                                      <a:latin typeface="Cambria Math" panose="02040503050406030204" pitchFamily="18" charset="0"/>
                                      <a:ea typeface="Cambria Math" panose="02040503050406030204" pitchFamily="18" charset="0"/>
                                    </a:rPr>
                                    <m:t>)</m:t>
                                  </m:r>
                                </m:den>
                              </m:f>
                            </m:e>
                          </m:d>
                          <m:r>
                            <a:rPr lang="en-US" altLang="zh-TW" i="1" smtClean="0">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1</m:t>
                              </m:r>
                            </m:num>
                            <m:den>
                              <m:r>
                                <a:rPr lang="en-US" altLang="zh-TW" b="0" i="1" smtClean="0">
                                  <a:latin typeface="Cambria Math" panose="02040503050406030204" pitchFamily="18" charset="0"/>
                                  <a:ea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𝑓</m:t>
                              </m:r>
                            </m:den>
                          </m:f>
                        </m:e>
                      </m:func>
                    </m:oMath>
                  </m:oMathPara>
                </a14:m>
                <a:endParaRPr lang="zh-TW" altLang="en-US" dirty="0">
                  <a:latin typeface="+mn-lt"/>
                </a:endParaRPr>
              </a:p>
            </p:txBody>
          </p:sp>
        </mc:Choice>
        <mc:Fallback xmlns="">
          <p:sp>
            <p:nvSpPr>
              <p:cNvPr id="7" name="文字方塊 6"/>
              <p:cNvSpPr txBox="1">
                <a:spLocks noRot="1" noChangeAspect="1" noMove="1" noResize="1" noEditPoints="1" noAdjustHandles="1" noChangeArrowheads="1" noChangeShapeType="1" noTextEdit="1"/>
              </p:cNvSpPr>
              <p:nvPr/>
            </p:nvSpPr>
            <p:spPr>
              <a:xfrm>
                <a:off x="827584" y="4941168"/>
                <a:ext cx="3673570" cy="1004827"/>
              </a:xfrm>
              <a:prstGeom prst="rect">
                <a:avLst/>
              </a:prstGeom>
              <a:blipFill>
                <a:blip r:embed="rId6"/>
                <a:stretch>
                  <a:fillRect/>
                </a:stretch>
              </a:blipFill>
            </p:spPr>
            <p:txBody>
              <a:bodyPr/>
              <a:lstStyle/>
              <a:p>
                <a:r>
                  <a:rPr lang="zh-TW" altLang="en-US">
                    <a:noFill/>
                  </a:rPr>
                  <a:t> </a:t>
                </a:r>
              </a:p>
            </p:txBody>
          </p:sp>
        </mc:Fallback>
      </mc:AlternateContent>
      <p:sp>
        <p:nvSpPr>
          <p:cNvPr id="8" name="文字方塊 7"/>
          <p:cNvSpPr txBox="1"/>
          <p:nvPr/>
        </p:nvSpPr>
        <p:spPr>
          <a:xfrm>
            <a:off x="4716016" y="4933617"/>
            <a:ext cx="4238701" cy="1015663"/>
          </a:xfrm>
          <a:prstGeom prst="rect">
            <a:avLst/>
          </a:prstGeom>
          <a:noFill/>
        </p:spPr>
        <p:txBody>
          <a:bodyPr wrap="square" rtlCol="0">
            <a:spAutoFit/>
          </a:bodyPr>
          <a:lstStyle/>
          <a:p>
            <a:r>
              <a:rPr lang="en-US" altLang="zh-TW" sz="2000" dirty="0">
                <a:latin typeface="+mn-lt"/>
              </a:rPr>
              <a:t>Performance improvement from using enhancement E is limited by the </a:t>
            </a:r>
            <a:r>
              <a:rPr lang="en-US" altLang="zh-TW" sz="2000" dirty="0">
                <a:solidFill>
                  <a:srgbClr val="FF0000"/>
                </a:solidFill>
                <a:latin typeface="+mn-lt"/>
              </a:rPr>
              <a:t>fraction</a:t>
            </a:r>
            <a:r>
              <a:rPr lang="en-US" altLang="zh-TW" sz="2000" dirty="0">
                <a:latin typeface="+mn-lt"/>
              </a:rPr>
              <a:t> that E </a:t>
            </a:r>
            <a:r>
              <a:rPr lang="en-US" altLang="zh-TW" sz="2000" dirty="0" smtClean="0">
                <a:latin typeface="+mn-lt"/>
              </a:rPr>
              <a:t>cannot </a:t>
            </a:r>
            <a:r>
              <a:rPr lang="en-US" altLang="zh-TW" sz="2000" dirty="0">
                <a:latin typeface="+mn-lt"/>
              </a:rPr>
              <a:t>be </a:t>
            </a:r>
            <a:r>
              <a:rPr lang="en-US" altLang="zh-TW" sz="2000" dirty="0" smtClean="0">
                <a:latin typeface="+mn-lt"/>
              </a:rPr>
              <a:t>applied</a:t>
            </a:r>
            <a:endParaRPr lang="en-US" altLang="zh-TW" sz="2000" dirty="0">
              <a:latin typeface="+mn-lt"/>
            </a:endParaRPr>
          </a:p>
        </p:txBody>
      </p:sp>
    </p:spTree>
    <p:extLst>
      <p:ext uri="{BB962C8B-B14F-4D97-AF65-F5344CB8AC3E}">
        <p14:creationId xmlns:p14="http://schemas.microsoft.com/office/powerpoint/2010/main" val="149713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AU" altLang="zh-TW" smtClean="0"/>
              <a:t>Fallacy: Low Power at Idle</a:t>
            </a:r>
          </a:p>
        </p:txBody>
      </p:sp>
      <p:sp>
        <p:nvSpPr>
          <p:cNvPr id="51204" name="Rectangle 3"/>
          <p:cNvSpPr>
            <a:spLocks noGrp="1" noChangeArrowheads="1"/>
          </p:cNvSpPr>
          <p:nvPr>
            <p:ph type="body" idx="1"/>
          </p:nvPr>
        </p:nvSpPr>
        <p:spPr/>
        <p:txBody>
          <a:bodyPr/>
          <a:lstStyle/>
          <a:p>
            <a:pPr marL="0" indent="0">
              <a:buNone/>
            </a:pPr>
            <a:r>
              <a:rPr lang="en-US" altLang="zh-TW" i="1" dirty="0" smtClean="0"/>
              <a:t>Computers at low utilization use little power</a:t>
            </a:r>
            <a:endParaRPr lang="en-AU" altLang="zh-TW" dirty="0" smtClean="0"/>
          </a:p>
          <a:p>
            <a:r>
              <a:rPr lang="en-AU" altLang="zh-TW" dirty="0" smtClean="0"/>
              <a:t>Look back at i7 power benchmark</a:t>
            </a:r>
          </a:p>
          <a:p>
            <a:pPr lvl="1"/>
            <a:r>
              <a:rPr lang="en-AU" altLang="zh-TW" dirty="0" smtClean="0"/>
              <a:t>At 100% load: 258W</a:t>
            </a:r>
          </a:p>
          <a:p>
            <a:pPr lvl="1"/>
            <a:r>
              <a:rPr lang="en-AU" altLang="zh-TW" dirty="0" smtClean="0"/>
              <a:t>At 50% load: 170W (66%)</a:t>
            </a:r>
          </a:p>
          <a:p>
            <a:pPr lvl="1"/>
            <a:r>
              <a:rPr lang="en-AU" altLang="zh-TW" dirty="0" smtClean="0">
                <a:solidFill>
                  <a:srgbClr val="FF0000"/>
                </a:solidFill>
              </a:rPr>
              <a:t>At 10% load: 121W (47%)</a:t>
            </a:r>
          </a:p>
          <a:p>
            <a:r>
              <a:rPr lang="en-AU" altLang="zh-TW" dirty="0" smtClean="0"/>
              <a:t>Google </a:t>
            </a:r>
            <a:r>
              <a:rPr lang="en-AU" altLang="zh-TW" dirty="0" err="1" smtClean="0"/>
              <a:t>datacenter</a:t>
            </a:r>
            <a:endParaRPr lang="en-AU" altLang="zh-TW" dirty="0" smtClean="0"/>
          </a:p>
          <a:p>
            <a:pPr lvl="1"/>
            <a:r>
              <a:rPr lang="en-AU" altLang="zh-TW" dirty="0" smtClean="0"/>
              <a:t>Mostly operates at 10% ~ 50% load</a:t>
            </a:r>
          </a:p>
          <a:p>
            <a:pPr lvl="1"/>
            <a:r>
              <a:rPr lang="en-AU" altLang="zh-TW" dirty="0" smtClean="0"/>
              <a:t>At 100% load less than 1% of the time</a:t>
            </a:r>
          </a:p>
          <a:p>
            <a:r>
              <a:rPr lang="en-AU" altLang="zh-TW" dirty="0" smtClean="0"/>
              <a:t>Should consider designing processors to make power proportional to load (</a:t>
            </a:r>
            <a:r>
              <a:rPr lang="en-US" altLang="zh-TW" i="1" dirty="0"/>
              <a:t>energy-proportional </a:t>
            </a:r>
            <a:r>
              <a:rPr lang="en-US" altLang="zh-TW" i="1" dirty="0" smtClean="0"/>
              <a:t>computing</a:t>
            </a:r>
            <a:r>
              <a:rPr lang="en-US" altLang="zh-TW" dirty="0" smtClean="0"/>
              <a:t>)</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45</a:t>
            </a:fld>
            <a:endParaRPr lang="zh-TW" altLang="zh-TW"/>
          </a:p>
        </p:txBody>
      </p:sp>
      <p:sp>
        <p:nvSpPr>
          <p:cNvPr id="6" name="矩形 5"/>
          <p:cNvSpPr/>
          <p:nvPr/>
        </p:nvSpPr>
        <p:spPr bwMode="auto">
          <a:xfrm>
            <a:off x="4788024" y="2780928"/>
            <a:ext cx="3240360" cy="504056"/>
          </a:xfrm>
          <a:prstGeom prst="rect">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bg1"/>
                </a:solidFill>
                <a:effectLst/>
                <a:latin typeface="+mn-lt"/>
                <a:ea typeface="標楷體" panose="03000509000000000000" pitchFamily="65" charset="-120"/>
              </a:rPr>
              <a:t>Ideally, should be 10%!</a:t>
            </a:r>
            <a:endParaRPr kumimoji="0" lang="zh-TW" altLang="en-US" sz="2400" b="0" i="0" u="none" strike="noStrike" cap="none" normalizeH="0" baseline="0" dirty="0" smtClean="0">
              <a:ln>
                <a:noFill/>
              </a:ln>
              <a:solidFill>
                <a:schemeClr val="bg1"/>
              </a:solidFill>
              <a:effectLst/>
              <a:latin typeface="+mn-lt"/>
              <a:ea typeface="標楷體" panose="03000509000000000000" pitchFamily="65" charset="-120"/>
            </a:endParaRPr>
          </a:p>
        </p:txBody>
      </p:sp>
    </p:spTree>
    <p:extLst>
      <p:ext uri="{BB962C8B-B14F-4D97-AF65-F5344CB8AC3E}">
        <p14:creationId xmlns:p14="http://schemas.microsoft.com/office/powerpoint/2010/main" val="143404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1204">
                                            <p:txEl>
                                              <p:pRg st="5" end="5"/>
                                            </p:txEl>
                                          </p:spTgt>
                                        </p:tgtEl>
                                        <p:attrNameLst>
                                          <p:attrName>style.visibility</p:attrName>
                                        </p:attrNameLst>
                                      </p:cBhvr>
                                      <p:to>
                                        <p:strVal val="visible"/>
                                      </p:to>
                                    </p:set>
                                    <p:animEffect transition="in" filter="fade">
                                      <p:cBhvr>
                                        <p:cTn id="13" dur="500"/>
                                        <p:tgtEl>
                                          <p:spTgt spid="5120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1204">
                                            <p:txEl>
                                              <p:pRg st="6" end="6"/>
                                            </p:txEl>
                                          </p:spTgt>
                                        </p:tgtEl>
                                        <p:attrNameLst>
                                          <p:attrName>style.visibility</p:attrName>
                                        </p:attrNameLst>
                                      </p:cBhvr>
                                      <p:to>
                                        <p:strVal val="visible"/>
                                      </p:to>
                                    </p:set>
                                    <p:animEffect transition="in" filter="fade">
                                      <p:cBhvr>
                                        <p:cTn id="16" dur="500"/>
                                        <p:tgtEl>
                                          <p:spTgt spid="5120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1204">
                                            <p:txEl>
                                              <p:pRg st="7" end="7"/>
                                            </p:txEl>
                                          </p:spTgt>
                                        </p:tgtEl>
                                        <p:attrNameLst>
                                          <p:attrName>style.visibility</p:attrName>
                                        </p:attrNameLst>
                                      </p:cBhvr>
                                      <p:to>
                                        <p:strVal val="visible"/>
                                      </p:to>
                                    </p:set>
                                    <p:animEffect transition="in" filter="fade">
                                      <p:cBhvr>
                                        <p:cTn id="19" dur="500"/>
                                        <p:tgtEl>
                                          <p:spTgt spid="51204">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1204">
                                            <p:txEl>
                                              <p:pRg st="8" end="8"/>
                                            </p:txEl>
                                          </p:spTgt>
                                        </p:tgtEl>
                                        <p:attrNameLst>
                                          <p:attrName>style.visibility</p:attrName>
                                        </p:attrNameLst>
                                      </p:cBhvr>
                                      <p:to>
                                        <p:strVal val="visible"/>
                                      </p:to>
                                    </p:set>
                                    <p:animEffect transition="in" filter="fade">
                                      <p:cBhvr>
                                        <p:cTn id="24" dur="500"/>
                                        <p:tgtEl>
                                          <p:spTgt spid="5120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altLang="zh-TW" smtClean="0"/>
              <a:t>Pitfall: MIPS as a Performance Metric</a:t>
            </a:r>
            <a:endParaRPr lang="en-AU" altLang="zh-TW" smtClean="0"/>
          </a:p>
        </p:txBody>
      </p:sp>
      <p:sp>
        <p:nvSpPr>
          <p:cNvPr id="15365" name="Rectangle 3"/>
          <p:cNvSpPr>
            <a:spLocks noGrp="1" noChangeArrowheads="1"/>
          </p:cNvSpPr>
          <p:nvPr>
            <p:ph type="body" idx="1"/>
          </p:nvPr>
        </p:nvSpPr>
        <p:spPr/>
        <p:txBody>
          <a:bodyPr/>
          <a:lstStyle/>
          <a:p>
            <a:pPr marL="0" indent="0">
              <a:buNone/>
            </a:pPr>
            <a:r>
              <a:rPr lang="en-US" altLang="zh-TW" i="1" dirty="0"/>
              <a:t>Using a subset of the performance equation as a performance metric</a:t>
            </a:r>
            <a:endParaRPr lang="en-US" altLang="zh-TW" dirty="0" smtClean="0"/>
          </a:p>
          <a:p>
            <a:r>
              <a:rPr lang="en-US" altLang="zh-TW" dirty="0" smtClean="0"/>
              <a:t>Ex.: MIPS (Millions of Instructions Per Second)</a:t>
            </a:r>
          </a:p>
          <a:p>
            <a:pPr lvl="1"/>
            <a:r>
              <a:rPr lang="en-US" altLang="zh-TW" dirty="0" smtClean="0"/>
              <a:t>Doesn’t account for capacities of instructions </a:t>
            </a:r>
            <a:r>
              <a:rPr lang="en-US" altLang="zh-TW" dirty="0" smtClean="0">
                <a:sym typeface="Wingdings" panose="05000000000000000000" pitchFamily="2" charset="2"/>
              </a:rPr>
              <a:t> cannot compare computers with different </a:t>
            </a:r>
            <a:r>
              <a:rPr lang="en-US" altLang="zh-TW" dirty="0" smtClean="0"/>
              <a:t>ISAs</a:t>
            </a:r>
          </a:p>
          <a:p>
            <a:pPr lvl="1"/>
            <a:r>
              <a:rPr lang="en-US" altLang="zh-TW" dirty="0"/>
              <a:t>MIPS varies between programs on the same </a:t>
            </a:r>
            <a:r>
              <a:rPr lang="en-US" altLang="zh-TW" dirty="0" smtClean="0"/>
              <a:t>computer</a:t>
            </a:r>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pPr lvl="1"/>
            <a:r>
              <a:rPr lang="en-US" altLang="zh-TW" dirty="0" smtClean="0"/>
              <a:t>MIPS can vary independently from performance (e.g., more instructions but each is faster)</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46</a:t>
            </a:fld>
            <a:endParaRPr lang="zh-TW" altLang="zh-TW"/>
          </a:p>
        </p:txBody>
      </p:sp>
      <p:graphicFrame>
        <p:nvGraphicFramePr>
          <p:cNvPr id="15362" name="Object 4"/>
          <p:cNvGraphicFramePr>
            <a:graphicFrameLocks noChangeAspect="1"/>
          </p:cNvGraphicFramePr>
          <p:nvPr>
            <p:extLst>
              <p:ext uri="{D42A27DB-BD31-4B8C-83A1-F6EECF244321}">
                <p14:modId xmlns:p14="http://schemas.microsoft.com/office/powerpoint/2010/main" val="2190942409"/>
              </p:ext>
            </p:extLst>
          </p:nvPr>
        </p:nvGraphicFramePr>
        <p:xfrm>
          <a:off x="1907703" y="3612990"/>
          <a:ext cx="5040561" cy="1602483"/>
        </p:xfrm>
        <a:graphic>
          <a:graphicData uri="http://schemas.openxmlformats.org/presentationml/2006/ole">
            <mc:AlternateContent xmlns:mc="http://schemas.openxmlformats.org/markup-compatibility/2006">
              <mc:Choice xmlns:v="urn:schemas-microsoft-com:vml" Requires="v">
                <p:oleObj spid="_x0000_s15640" name="Equation" r:id="rId4" imgW="3276600" imgH="1041400" progId="Equation.3">
                  <p:embed/>
                </p:oleObj>
              </mc:Choice>
              <mc:Fallback>
                <p:oleObj name="Equation" r:id="rId4" imgW="3276600" imgH="1041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3" y="3612990"/>
                        <a:ext cx="5040561" cy="1602483"/>
                      </a:xfrm>
                      <a:prstGeom prst="rect">
                        <a:avLst/>
                      </a:prstGeom>
                      <a:solidFill>
                        <a:srgbClr val="99CCFF"/>
                      </a:solidFill>
                      <a:ln>
                        <a:noFill/>
                      </a:ln>
                      <a:effectLst/>
                      <a:extLst/>
                    </p:spPr>
                  </p:pic>
                </p:oleObj>
              </mc:Fallback>
            </mc:AlternateContent>
          </a:graphicData>
        </a:graphic>
      </p:graphicFrame>
    </p:spTree>
    <p:extLst>
      <p:ext uri="{BB962C8B-B14F-4D97-AF65-F5344CB8AC3E}">
        <p14:creationId xmlns:p14="http://schemas.microsoft.com/office/powerpoint/2010/main" val="35339026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en-US" altLang="zh-TW" smtClean="0"/>
              <a:t>Concluding Remarks</a:t>
            </a:r>
            <a:endParaRPr lang="en-AU" altLang="zh-TW" smtClean="0"/>
          </a:p>
        </p:txBody>
      </p:sp>
      <p:sp>
        <p:nvSpPr>
          <p:cNvPr id="52228" name="Rectangle 3"/>
          <p:cNvSpPr>
            <a:spLocks noGrp="1" noChangeArrowheads="1"/>
          </p:cNvSpPr>
          <p:nvPr>
            <p:ph type="body" idx="1"/>
          </p:nvPr>
        </p:nvSpPr>
        <p:spPr/>
        <p:txBody>
          <a:bodyPr/>
          <a:lstStyle/>
          <a:p>
            <a:r>
              <a:rPr lang="en-US" altLang="zh-TW" dirty="0" smtClean="0"/>
              <a:t>Cost/performance is improving</a:t>
            </a:r>
          </a:p>
          <a:p>
            <a:pPr lvl="1"/>
            <a:r>
              <a:rPr lang="en-US" altLang="zh-TW" dirty="0" smtClean="0"/>
              <a:t>Due to underlying technology development</a:t>
            </a:r>
          </a:p>
          <a:p>
            <a:pPr lvl="1"/>
            <a:r>
              <a:rPr lang="en-US" altLang="zh-TW" dirty="0" smtClean="0"/>
              <a:t>Also need architecture innovations to scale performance</a:t>
            </a:r>
          </a:p>
          <a:p>
            <a:r>
              <a:rPr lang="en-US" altLang="zh-TW" dirty="0" smtClean="0"/>
              <a:t>Eight great architecture ideas and hierarchical layers of abstraction</a:t>
            </a:r>
          </a:p>
          <a:p>
            <a:pPr lvl="1"/>
            <a:r>
              <a:rPr lang="en-US" altLang="zh-TW" dirty="0" smtClean="0"/>
              <a:t>In both hardware and software</a:t>
            </a:r>
          </a:p>
          <a:p>
            <a:r>
              <a:rPr lang="en-US" altLang="zh-TW" dirty="0" smtClean="0"/>
              <a:t>Instruction set architecture</a:t>
            </a:r>
          </a:p>
          <a:p>
            <a:pPr lvl="1"/>
            <a:r>
              <a:rPr lang="en-US" altLang="zh-TW" dirty="0" smtClean="0"/>
              <a:t>The hardware/software interface</a:t>
            </a:r>
          </a:p>
          <a:p>
            <a:r>
              <a:rPr lang="en-US" altLang="zh-TW" dirty="0" smtClean="0"/>
              <a:t>Execution time: the best performance measure</a:t>
            </a:r>
          </a:p>
          <a:p>
            <a:r>
              <a:rPr lang="en-US" altLang="zh-TW" dirty="0" smtClean="0"/>
              <a:t>Power is a limiting factor</a:t>
            </a:r>
          </a:p>
          <a:p>
            <a:pPr lvl="1"/>
            <a:r>
              <a:rPr lang="en-US" altLang="zh-TW" dirty="0" smtClean="0"/>
              <a:t>Use parallelism to improve performance</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47</a:t>
            </a:fld>
            <a:endParaRPr lang="zh-TW" altLang="zh-TW"/>
          </a:p>
        </p:txBody>
      </p:sp>
    </p:spTree>
    <p:extLst>
      <p:ext uri="{BB962C8B-B14F-4D97-AF65-F5344CB8AC3E}">
        <p14:creationId xmlns:p14="http://schemas.microsoft.com/office/powerpoint/2010/main" val="1052056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8"/>
          <p:cNvSpPr>
            <a:spLocks noGrp="1" noChangeArrowheads="1"/>
          </p:cNvSpPr>
          <p:nvPr>
            <p:ph type="title"/>
          </p:nvPr>
        </p:nvSpPr>
        <p:spPr/>
        <p:txBody>
          <a:bodyPr/>
          <a:lstStyle/>
          <a:p>
            <a:pPr eaLnBrk="1" hangingPunct="1"/>
            <a:r>
              <a:rPr lang="en-US" altLang="zh-TW" smtClean="0">
                <a:ea typeface="新細明體" panose="02020500000000000000" pitchFamily="18" charset="-120"/>
              </a:rPr>
              <a:t>Defining Performance</a:t>
            </a:r>
            <a:endParaRPr lang="en-AU" altLang="zh-TW" smtClean="0"/>
          </a:p>
        </p:txBody>
      </p:sp>
      <p:sp>
        <p:nvSpPr>
          <p:cNvPr id="2056" name="Rectangle 9"/>
          <p:cNvSpPr>
            <a:spLocks noGrp="1" noChangeArrowheads="1"/>
          </p:cNvSpPr>
          <p:nvPr>
            <p:ph idx="1"/>
          </p:nvPr>
        </p:nvSpPr>
        <p:spPr/>
        <p:txBody>
          <a:bodyPr/>
          <a:lstStyle/>
          <a:p>
            <a:pPr eaLnBrk="1" hangingPunct="1">
              <a:lnSpc>
                <a:spcPct val="90000"/>
              </a:lnSpc>
            </a:pPr>
            <a:r>
              <a:rPr lang="en-AU" altLang="zh-TW" sz="2800" dirty="0" smtClean="0"/>
              <a:t>Which airplane has the best performance?</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a:t>
            </a:fld>
            <a:endParaRPr lang="zh-TW" altLang="zh-TW"/>
          </a:p>
        </p:txBody>
      </p:sp>
      <p:grpSp>
        <p:nvGrpSpPr>
          <p:cNvPr id="4" name="群組 3"/>
          <p:cNvGrpSpPr/>
          <p:nvPr/>
        </p:nvGrpSpPr>
        <p:grpSpPr>
          <a:xfrm>
            <a:off x="4966741" y="1916832"/>
            <a:ext cx="3816425" cy="1973834"/>
            <a:chOff x="5076056" y="2320739"/>
            <a:chExt cx="3816425" cy="1973834"/>
          </a:xfrm>
        </p:grpSpPr>
        <p:pic>
          <p:nvPicPr>
            <p:cNvPr id="11" name="Picture 8"/>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76056" y="2320739"/>
              <a:ext cx="3816425" cy="151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Text Box 11"/>
            <p:cNvSpPr txBox="1">
              <a:spLocks noChangeArrowheads="1"/>
            </p:cNvSpPr>
            <p:nvPr/>
          </p:nvSpPr>
          <p:spPr bwMode="auto">
            <a:xfrm>
              <a:off x="6384012" y="3832908"/>
              <a:ext cx="162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274638" indent="-274638">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5000"/>
                </a:spcBef>
                <a:buClr>
                  <a:srgbClr val="FF9900"/>
                </a:buClr>
                <a:buSzPct val="75000"/>
                <a:buFont typeface="Wingdings" panose="05000000000000000000" pitchFamily="2" charset="2"/>
                <a:buChar char="l"/>
                <a:defRPr sz="2200" b="1">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5000"/>
                </a:spcBef>
                <a:buClr>
                  <a:schemeClr val="hlink"/>
                </a:buClr>
                <a:buSzPct val="75000"/>
                <a:buFont typeface="Monotype Sorts" pitchFamily="2" charset="2"/>
                <a:buChar char="T"/>
                <a:defRPr sz="2000">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5000"/>
                </a:spcBef>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9pPr>
            </a:lstStyle>
            <a:p>
              <a:pPr>
                <a:lnSpc>
                  <a:spcPct val="100000"/>
                </a:lnSpc>
                <a:spcBef>
                  <a:spcPct val="0"/>
                </a:spcBef>
                <a:buClrTx/>
                <a:buSzTx/>
                <a:buFontTx/>
                <a:buNone/>
              </a:pPr>
              <a:r>
                <a:rPr lang="en-US" altLang="zh-TW" b="0" dirty="0" smtClean="0">
                  <a:latin typeface="+mn-lt"/>
                  <a:ea typeface="新細明體" panose="02020500000000000000" pitchFamily="18" charset="-120"/>
                </a:rPr>
                <a:t>Boeing 747</a:t>
              </a:r>
              <a:endParaRPr lang="en-US" altLang="zh-TW" b="0" dirty="0">
                <a:latin typeface="+mn-lt"/>
                <a:ea typeface="新細明體" panose="02020500000000000000" pitchFamily="18" charset="-120"/>
              </a:endParaRPr>
            </a:p>
          </p:txBody>
        </p:sp>
      </p:grpSp>
      <p:grpSp>
        <p:nvGrpSpPr>
          <p:cNvPr id="3" name="群組 2"/>
          <p:cNvGrpSpPr/>
          <p:nvPr/>
        </p:nvGrpSpPr>
        <p:grpSpPr>
          <a:xfrm>
            <a:off x="611560" y="1628800"/>
            <a:ext cx="4176464" cy="1944216"/>
            <a:chOff x="611560" y="1628800"/>
            <a:chExt cx="4365042" cy="1909688"/>
          </a:xfrm>
        </p:grpSpPr>
        <p:pic>
          <p:nvPicPr>
            <p:cNvPr id="51202" name="Picture 2" descr="「Boeing 777」的圖片搜尋結果"/>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611560" y="1628800"/>
              <a:ext cx="4365042" cy="1512168"/>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1"/>
            <p:cNvSpPr txBox="1">
              <a:spLocks noChangeArrowheads="1"/>
            </p:cNvSpPr>
            <p:nvPr/>
          </p:nvSpPr>
          <p:spPr bwMode="auto">
            <a:xfrm>
              <a:off x="1890969" y="3076823"/>
              <a:ext cx="17152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274638" indent="-274638">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5000"/>
                </a:spcBef>
                <a:buClr>
                  <a:srgbClr val="FF9900"/>
                </a:buClr>
                <a:buSzPct val="75000"/>
                <a:buFont typeface="Wingdings" panose="05000000000000000000" pitchFamily="2" charset="2"/>
                <a:buChar char="l"/>
                <a:defRPr sz="2200" b="1">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5000"/>
                </a:spcBef>
                <a:buClr>
                  <a:schemeClr val="hlink"/>
                </a:buClr>
                <a:buSzPct val="75000"/>
                <a:buFont typeface="Monotype Sorts" pitchFamily="2" charset="2"/>
                <a:buChar char="T"/>
                <a:defRPr sz="2000">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5000"/>
                </a:spcBef>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9pPr>
            </a:lstStyle>
            <a:p>
              <a:pPr>
                <a:lnSpc>
                  <a:spcPct val="100000"/>
                </a:lnSpc>
                <a:spcBef>
                  <a:spcPct val="0"/>
                </a:spcBef>
                <a:buClrTx/>
                <a:buSzTx/>
                <a:buFontTx/>
                <a:buNone/>
              </a:pPr>
              <a:r>
                <a:rPr lang="en-US" altLang="zh-TW" b="0" dirty="0" smtClean="0">
                  <a:latin typeface="+mn-lt"/>
                  <a:ea typeface="新細明體" panose="02020500000000000000" pitchFamily="18" charset="-120"/>
                </a:rPr>
                <a:t>Boeing 777</a:t>
              </a:r>
              <a:endParaRPr lang="en-US" altLang="zh-TW" b="0" dirty="0">
                <a:latin typeface="+mn-lt"/>
                <a:ea typeface="新細明體" panose="02020500000000000000" pitchFamily="18" charset="-120"/>
              </a:endParaRPr>
            </a:p>
          </p:txBody>
        </p:sp>
      </p:grpSp>
      <p:grpSp>
        <p:nvGrpSpPr>
          <p:cNvPr id="5" name="群組 4"/>
          <p:cNvGrpSpPr/>
          <p:nvPr/>
        </p:nvGrpSpPr>
        <p:grpSpPr>
          <a:xfrm>
            <a:off x="174590" y="3573016"/>
            <a:ext cx="4573059" cy="2466848"/>
            <a:chOff x="539551" y="3656065"/>
            <a:chExt cx="4573059" cy="2466848"/>
          </a:xfrm>
        </p:grpSpPr>
        <p:pic>
          <p:nvPicPr>
            <p:cNvPr id="51204" name="Picture 4" descr="「bac concorde」的圖片搜尋結果"/>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539551" y="3656065"/>
              <a:ext cx="4573059" cy="2088232"/>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1"/>
            <p:cNvSpPr txBox="1">
              <a:spLocks noChangeArrowheads="1"/>
            </p:cNvSpPr>
            <p:nvPr/>
          </p:nvSpPr>
          <p:spPr bwMode="auto">
            <a:xfrm>
              <a:off x="1642929" y="5661248"/>
              <a:ext cx="27363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274638" indent="-274638">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5000"/>
                </a:spcBef>
                <a:buClr>
                  <a:srgbClr val="FF9900"/>
                </a:buClr>
                <a:buSzPct val="75000"/>
                <a:buFont typeface="Wingdings" panose="05000000000000000000" pitchFamily="2" charset="2"/>
                <a:buChar char="l"/>
                <a:defRPr sz="2200" b="1">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5000"/>
                </a:spcBef>
                <a:buClr>
                  <a:schemeClr val="hlink"/>
                </a:buClr>
                <a:buSzPct val="75000"/>
                <a:buFont typeface="Monotype Sorts" pitchFamily="2" charset="2"/>
                <a:buChar char="T"/>
                <a:defRPr sz="2000">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5000"/>
                </a:spcBef>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9pPr>
            </a:lstStyle>
            <a:p>
              <a:pPr>
                <a:lnSpc>
                  <a:spcPct val="100000"/>
                </a:lnSpc>
                <a:spcBef>
                  <a:spcPct val="0"/>
                </a:spcBef>
                <a:buClrTx/>
                <a:buSzTx/>
                <a:buFontTx/>
                <a:buNone/>
              </a:pPr>
              <a:r>
                <a:rPr lang="en-US" altLang="zh-TW" b="0" dirty="0" smtClean="0">
                  <a:latin typeface="+mn-lt"/>
                  <a:ea typeface="新細明體" panose="02020500000000000000" pitchFamily="18" charset="-120"/>
                </a:rPr>
                <a:t>BAC/</a:t>
              </a:r>
              <a:r>
                <a:rPr lang="en-US" altLang="zh-TW" b="0" dirty="0" err="1" smtClean="0">
                  <a:latin typeface="+mn-lt"/>
                  <a:ea typeface="新細明體" panose="02020500000000000000" pitchFamily="18" charset="-120"/>
                </a:rPr>
                <a:t>Sud</a:t>
              </a:r>
              <a:r>
                <a:rPr lang="en-US" altLang="zh-TW" b="0" dirty="0" smtClean="0">
                  <a:latin typeface="+mn-lt"/>
                  <a:ea typeface="新細明體" panose="02020500000000000000" pitchFamily="18" charset="-120"/>
                </a:rPr>
                <a:t> Concorde</a:t>
              </a:r>
              <a:endParaRPr lang="en-US" altLang="zh-TW" b="0" dirty="0">
                <a:latin typeface="+mn-lt"/>
                <a:ea typeface="新細明體" panose="02020500000000000000" pitchFamily="18" charset="-120"/>
              </a:endParaRPr>
            </a:p>
          </p:txBody>
        </p:sp>
      </p:grpSp>
      <p:grpSp>
        <p:nvGrpSpPr>
          <p:cNvPr id="6" name="群組 5"/>
          <p:cNvGrpSpPr/>
          <p:nvPr/>
        </p:nvGrpSpPr>
        <p:grpSpPr>
          <a:xfrm>
            <a:off x="5026056" y="3914979"/>
            <a:ext cx="3960441" cy="2228016"/>
            <a:chOff x="5026056" y="3914979"/>
            <a:chExt cx="3960441" cy="2228016"/>
          </a:xfrm>
        </p:grpSpPr>
        <p:pic>
          <p:nvPicPr>
            <p:cNvPr id="51208" name="Picture 8" descr="「Douglas DC-8-50」的圖片搜尋結果"/>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flipH="1">
              <a:off x="5026056" y="3914979"/>
              <a:ext cx="3960441" cy="1831704"/>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11"/>
            <p:cNvSpPr txBox="1">
              <a:spLocks noChangeArrowheads="1"/>
            </p:cNvSpPr>
            <p:nvPr/>
          </p:nvSpPr>
          <p:spPr bwMode="auto">
            <a:xfrm>
              <a:off x="5918598" y="5681330"/>
              <a:ext cx="23258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274638" indent="-274638">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5000"/>
                </a:spcBef>
                <a:buClr>
                  <a:srgbClr val="FF9900"/>
                </a:buClr>
                <a:buSzPct val="75000"/>
                <a:buFont typeface="Wingdings" panose="05000000000000000000" pitchFamily="2" charset="2"/>
                <a:buChar char="l"/>
                <a:defRPr sz="2200" b="1">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5000"/>
                </a:spcBef>
                <a:buClr>
                  <a:schemeClr val="hlink"/>
                </a:buClr>
                <a:buSzPct val="75000"/>
                <a:buFont typeface="Monotype Sorts" pitchFamily="2" charset="2"/>
                <a:buChar char="T"/>
                <a:defRPr sz="2000">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5000"/>
                </a:spcBef>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9pPr>
            </a:lstStyle>
            <a:p>
              <a:pPr>
                <a:lnSpc>
                  <a:spcPct val="100000"/>
                </a:lnSpc>
                <a:spcBef>
                  <a:spcPct val="0"/>
                </a:spcBef>
                <a:buClrTx/>
                <a:buSzTx/>
                <a:buFontTx/>
                <a:buNone/>
              </a:pPr>
              <a:r>
                <a:rPr lang="en-US" altLang="zh-TW" b="0" dirty="0">
                  <a:latin typeface="+mn-lt"/>
                  <a:ea typeface="新細明體" panose="02020500000000000000" pitchFamily="18" charset="-120"/>
                </a:rPr>
                <a:t>Douglas DC-8-50</a:t>
              </a:r>
            </a:p>
          </p:txBody>
        </p:sp>
      </p:grpSp>
    </p:spTree>
    <p:extLst>
      <p:ext uri="{BB962C8B-B14F-4D97-AF65-F5344CB8AC3E}">
        <p14:creationId xmlns:p14="http://schemas.microsoft.com/office/powerpoint/2010/main" val="781783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8"/>
          <p:cNvSpPr>
            <a:spLocks noGrp="1" noChangeArrowheads="1"/>
          </p:cNvSpPr>
          <p:nvPr>
            <p:ph type="title"/>
          </p:nvPr>
        </p:nvSpPr>
        <p:spPr/>
        <p:txBody>
          <a:bodyPr/>
          <a:lstStyle/>
          <a:p>
            <a:r>
              <a:rPr lang="en-AU" altLang="zh-TW" dirty="0" smtClean="0"/>
              <a:t>Which Airplane Has the Best Performance?</a:t>
            </a:r>
            <a:endParaRPr lang="en-AU"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a:t>
            </a:fld>
            <a:endParaRPr lang="zh-TW" altLang="zh-TW"/>
          </a:p>
        </p:txBody>
      </p:sp>
      <p:pic>
        <p:nvPicPr>
          <p:cNvPr id="8" name="圖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204864"/>
            <a:ext cx="9192778" cy="1998908"/>
          </a:xfrm>
          <a:prstGeom prst="rect">
            <a:avLst/>
          </a:prstGeom>
        </p:spPr>
      </p:pic>
      <p:sp>
        <p:nvSpPr>
          <p:cNvPr id="9" name="文字方塊 8"/>
          <p:cNvSpPr txBox="1"/>
          <p:nvPr/>
        </p:nvSpPr>
        <p:spPr>
          <a:xfrm>
            <a:off x="2483768" y="4365104"/>
            <a:ext cx="1229824" cy="461665"/>
          </a:xfrm>
          <a:prstGeom prst="rect">
            <a:avLst/>
          </a:prstGeom>
          <a:noFill/>
        </p:spPr>
        <p:txBody>
          <a:bodyPr wrap="none" rtlCol="0">
            <a:spAutoFit/>
          </a:bodyPr>
          <a:lstStyle/>
          <a:p>
            <a:pPr marL="0"/>
            <a:r>
              <a:rPr lang="en-US" altLang="zh-TW" dirty="0" smtClean="0">
                <a:latin typeface="+mn-lt"/>
              </a:rPr>
              <a:t>Fig. 1.14</a:t>
            </a:r>
            <a:endParaRPr lang="zh-TW" altLang="en-US" dirty="0">
              <a:latin typeface="+mn-lt"/>
            </a:endParaRPr>
          </a:p>
        </p:txBody>
      </p:sp>
    </p:spTree>
    <p:extLst>
      <p:ext uri="{BB962C8B-B14F-4D97-AF65-F5344CB8AC3E}">
        <p14:creationId xmlns:p14="http://schemas.microsoft.com/office/powerpoint/2010/main" val="1808635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8"/>
          <p:cNvSpPr>
            <a:spLocks noGrp="1" noChangeArrowheads="1"/>
          </p:cNvSpPr>
          <p:nvPr>
            <p:ph type="title"/>
          </p:nvPr>
        </p:nvSpPr>
        <p:spPr/>
        <p:txBody>
          <a:bodyPr/>
          <a:lstStyle/>
          <a:p>
            <a:r>
              <a:rPr lang="en-AU" altLang="zh-TW" dirty="0" smtClean="0"/>
              <a:t>What Do You Mean by Performance?</a:t>
            </a:r>
            <a:endParaRPr lang="en-AU"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a:t>
            </a:fld>
            <a:endParaRPr lang="zh-TW" altLang="zh-TW"/>
          </a:p>
        </p:txBody>
      </p:sp>
      <p:graphicFrame>
        <p:nvGraphicFramePr>
          <p:cNvPr id="8" name="Object 3"/>
          <p:cNvGraphicFramePr>
            <a:graphicFrameLocks noChangeAspect="1"/>
          </p:cNvGraphicFramePr>
          <p:nvPr>
            <p:extLst>
              <p:ext uri="{D42A27DB-BD31-4B8C-83A1-F6EECF244321}">
                <p14:modId xmlns:p14="http://schemas.microsoft.com/office/powerpoint/2010/main" val="1949021628"/>
              </p:ext>
            </p:extLst>
          </p:nvPr>
        </p:nvGraphicFramePr>
        <p:xfrm>
          <a:off x="652090" y="1106810"/>
          <a:ext cx="3715181" cy="2461890"/>
        </p:xfrm>
        <a:graphic>
          <a:graphicData uri="http://schemas.openxmlformats.org/presentationml/2006/ole">
            <mc:AlternateContent xmlns:mc="http://schemas.openxmlformats.org/markup-compatibility/2006">
              <mc:Choice xmlns:v="urn:schemas-microsoft-com:vml" Requires="v">
                <p:oleObj spid="_x0000_s59906" name="Chart" r:id="rId4" imgW="4872172" imgH="3229161" progId="MSGraph.Chart.8">
                  <p:embed followColorScheme="full"/>
                </p:oleObj>
              </mc:Choice>
              <mc:Fallback>
                <p:oleObj name="Chart" r:id="rId4" imgW="4872172" imgH="3229161" progId="MSGraph.Chart.8">
                  <p:embed followColorScheme="full"/>
                  <p:pic>
                    <p:nvPicPr>
                      <p:cNvPr id="52229" name="Object 3"/>
                      <p:cNvPicPr>
                        <a:picLocks noChangeAspect="1" noChangeArrowheads="1"/>
                      </p:cNvPicPr>
                      <p:nvPr/>
                    </p:nvPicPr>
                    <p:blipFill>
                      <a:blip r:embed="rId5"/>
                      <a:srcRect/>
                      <a:stretch>
                        <a:fillRect/>
                      </a:stretch>
                    </p:blipFill>
                    <p:spPr bwMode="auto">
                      <a:xfrm>
                        <a:off x="652090" y="1106810"/>
                        <a:ext cx="3715181" cy="2461890"/>
                      </a:xfrm>
                      <a:prstGeom prst="rect">
                        <a:avLst/>
                      </a:prstGeom>
                      <a:noFill/>
                      <a:ln w="9525">
                        <a:solidFill>
                          <a:schemeClr val="tx1"/>
                        </a:solidFill>
                        <a:miter lim="800000"/>
                        <a:headEnd/>
                        <a:tailEnd/>
                      </a:ln>
                      <a:effec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1365848182"/>
              </p:ext>
            </p:extLst>
          </p:nvPr>
        </p:nvGraphicFramePr>
        <p:xfrm>
          <a:off x="4511539" y="1095115"/>
          <a:ext cx="3933065" cy="2461890"/>
        </p:xfrm>
        <a:graphic>
          <a:graphicData uri="http://schemas.openxmlformats.org/presentationml/2006/ole">
            <mc:AlternateContent xmlns:mc="http://schemas.openxmlformats.org/markup-compatibility/2006">
              <mc:Choice xmlns:v="urn:schemas-microsoft-com:vml" Requires="v">
                <p:oleObj spid="_x0000_s59907" name="Chart" r:id="rId6" imgW="5157982" imgH="3229161" progId="MSGraph.Chart.8">
                  <p:embed followColorScheme="full"/>
                </p:oleObj>
              </mc:Choice>
              <mc:Fallback>
                <p:oleObj name="Chart" r:id="rId6" imgW="5157982" imgH="3229161" progId="MSGraph.Chart.8">
                  <p:embed followColorScheme="full"/>
                  <p:pic>
                    <p:nvPicPr>
                      <p:cNvPr id="52230" name="Object 4"/>
                      <p:cNvPicPr>
                        <a:picLocks noChangeAspect="1" noChangeArrowheads="1"/>
                      </p:cNvPicPr>
                      <p:nvPr/>
                    </p:nvPicPr>
                    <p:blipFill>
                      <a:blip r:embed="rId7"/>
                      <a:srcRect/>
                      <a:stretch>
                        <a:fillRect/>
                      </a:stretch>
                    </p:blipFill>
                    <p:spPr bwMode="auto">
                      <a:xfrm>
                        <a:off x="4511539" y="1095115"/>
                        <a:ext cx="3933065" cy="2461890"/>
                      </a:xfrm>
                      <a:prstGeom prst="rect">
                        <a:avLst/>
                      </a:prstGeom>
                      <a:noFill/>
                      <a:ln w="9525">
                        <a:solidFill>
                          <a:schemeClr val="tx1"/>
                        </a:solidFill>
                        <a:miter lim="800000"/>
                        <a:headEnd/>
                        <a:tailEnd/>
                      </a:ln>
                      <a:effec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1562821739"/>
              </p:ext>
            </p:extLst>
          </p:nvPr>
        </p:nvGraphicFramePr>
        <p:xfrm>
          <a:off x="651573" y="3638452"/>
          <a:ext cx="3715181" cy="2461890"/>
        </p:xfrm>
        <a:graphic>
          <a:graphicData uri="http://schemas.openxmlformats.org/presentationml/2006/ole">
            <mc:AlternateContent xmlns:mc="http://schemas.openxmlformats.org/markup-compatibility/2006">
              <mc:Choice xmlns:v="urn:schemas-microsoft-com:vml" Requires="v">
                <p:oleObj spid="_x0000_s59908" name="Chart" r:id="rId8" imgW="4872172" imgH="3229161" progId="MSGraph.Chart.8">
                  <p:embed followColorScheme="full"/>
                </p:oleObj>
              </mc:Choice>
              <mc:Fallback>
                <p:oleObj name="Chart" r:id="rId8" imgW="4872172" imgH="3229161" progId="MSGraph.Chart.8">
                  <p:embed followColorScheme="full"/>
                  <p:pic>
                    <p:nvPicPr>
                      <p:cNvPr id="52231" name="Object 5"/>
                      <p:cNvPicPr>
                        <a:picLocks noChangeAspect="1" noChangeArrowheads="1"/>
                      </p:cNvPicPr>
                      <p:nvPr/>
                    </p:nvPicPr>
                    <p:blipFill>
                      <a:blip r:embed="rId9"/>
                      <a:srcRect/>
                      <a:stretch>
                        <a:fillRect/>
                      </a:stretch>
                    </p:blipFill>
                    <p:spPr bwMode="auto">
                      <a:xfrm>
                        <a:off x="651573" y="3638452"/>
                        <a:ext cx="3715181" cy="2461890"/>
                      </a:xfrm>
                      <a:prstGeom prst="rect">
                        <a:avLst/>
                      </a:prstGeom>
                      <a:noFill/>
                      <a:ln w="9525">
                        <a:solidFill>
                          <a:schemeClr val="tx1"/>
                        </a:solidFill>
                        <a:miter lim="800000"/>
                        <a:headEnd/>
                        <a:tailEnd/>
                      </a:ln>
                      <a:effec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2359693307"/>
              </p:ext>
            </p:extLst>
          </p:nvPr>
        </p:nvGraphicFramePr>
        <p:xfrm>
          <a:off x="4495709" y="3625417"/>
          <a:ext cx="3964723" cy="2474925"/>
        </p:xfrm>
        <a:graphic>
          <a:graphicData uri="http://schemas.openxmlformats.org/presentationml/2006/ole">
            <mc:AlternateContent xmlns:mc="http://schemas.openxmlformats.org/markup-compatibility/2006">
              <mc:Choice xmlns:v="urn:schemas-microsoft-com:vml" Requires="v">
                <p:oleObj spid="_x0000_s59909" name="Chart" r:id="rId10" imgW="5171866" imgH="3229161" progId="MSGraph.Chart.8">
                  <p:embed followColorScheme="full"/>
                </p:oleObj>
              </mc:Choice>
              <mc:Fallback>
                <p:oleObj name="Chart" r:id="rId10" imgW="5171866" imgH="3229161" progId="MSGraph.Chart.8">
                  <p:embed followColorScheme="full"/>
                  <p:pic>
                    <p:nvPicPr>
                      <p:cNvPr id="52232" name="Object 6"/>
                      <p:cNvPicPr>
                        <a:picLocks noChangeAspect="1" noChangeArrowheads="1"/>
                      </p:cNvPicPr>
                      <p:nvPr/>
                    </p:nvPicPr>
                    <p:blipFill>
                      <a:blip r:embed="rId11"/>
                      <a:srcRect/>
                      <a:stretch>
                        <a:fillRect/>
                      </a:stretch>
                    </p:blipFill>
                    <p:spPr bwMode="auto">
                      <a:xfrm>
                        <a:off x="4495709" y="3625417"/>
                        <a:ext cx="3964723" cy="2474925"/>
                      </a:xfrm>
                      <a:prstGeom prst="rect">
                        <a:avLst/>
                      </a:prstGeom>
                      <a:noFill/>
                      <a:ln w="9525">
                        <a:solidFill>
                          <a:schemeClr val="tx1"/>
                        </a:solidFill>
                        <a:miter lim="800000"/>
                        <a:headEnd/>
                        <a:tailEnd/>
                      </a:ln>
                      <a:effectLst/>
                    </p:spPr>
                  </p:pic>
                </p:oleObj>
              </mc:Fallback>
            </mc:AlternateContent>
          </a:graphicData>
        </a:graphic>
      </p:graphicFrame>
    </p:spTree>
    <p:extLst>
      <p:ext uri="{BB962C8B-B14F-4D97-AF65-F5344CB8AC3E}">
        <p14:creationId xmlns:p14="http://schemas.microsoft.com/office/powerpoint/2010/main" val="3679260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zh-TW" dirty="0" smtClean="0"/>
              <a:t>For Us, Time Is the Ultimate Measure</a:t>
            </a:r>
            <a:endParaRPr lang="en-AU" altLang="zh-TW" dirty="0" smtClean="0"/>
          </a:p>
        </p:txBody>
      </p:sp>
      <p:sp>
        <p:nvSpPr>
          <p:cNvPr id="43012" name="Rectangle 3"/>
          <p:cNvSpPr>
            <a:spLocks noGrp="1" noChangeArrowheads="1"/>
          </p:cNvSpPr>
          <p:nvPr>
            <p:ph type="body" idx="1"/>
          </p:nvPr>
        </p:nvSpPr>
        <p:spPr/>
        <p:txBody>
          <a:bodyPr/>
          <a:lstStyle/>
          <a:p>
            <a:r>
              <a:rPr lang="en-US" altLang="zh-TW" dirty="0" smtClean="0"/>
              <a:t>For comparing performance of individual computers, </a:t>
            </a:r>
            <a:r>
              <a:rPr lang="en-US" altLang="zh-TW" b="1" dirty="0" smtClean="0">
                <a:solidFill>
                  <a:srgbClr val="FF0000"/>
                </a:solidFill>
              </a:rPr>
              <a:t>time</a:t>
            </a:r>
            <a:r>
              <a:rPr lang="en-US" altLang="zh-TW" dirty="0" smtClean="0"/>
              <a:t> (how fast can we compute) is most important</a:t>
            </a:r>
          </a:p>
          <a:p>
            <a:pPr lvl="1"/>
            <a:r>
              <a:rPr lang="en-US" altLang="zh-TW" dirty="0" err="1"/>
              <a:t>v</a:t>
            </a:r>
            <a:r>
              <a:rPr lang="en-US" altLang="zh-TW" dirty="0" err="1" smtClean="0"/>
              <a:t>.s</a:t>
            </a:r>
            <a:r>
              <a:rPr lang="en-US" altLang="zh-TW" dirty="0" smtClean="0"/>
              <a:t>., comparing performance of servers in data centers </a:t>
            </a:r>
          </a:p>
          <a:p>
            <a:r>
              <a:rPr lang="en-US" altLang="zh-TW" dirty="0" smtClean="0"/>
              <a:t>Yet, still </a:t>
            </a:r>
            <a:r>
              <a:rPr lang="en-US" altLang="zh-TW" dirty="0"/>
              <a:t>t</a:t>
            </a:r>
            <a:r>
              <a:rPr lang="en-US" altLang="zh-TW" dirty="0" smtClean="0"/>
              <a:t>wo performance metrics related to time:</a:t>
            </a:r>
          </a:p>
          <a:p>
            <a:pPr lvl="1"/>
            <a:r>
              <a:rPr lang="en-US" altLang="zh-TW" dirty="0" smtClean="0">
                <a:solidFill>
                  <a:srgbClr val="FF0000"/>
                </a:solidFill>
              </a:rPr>
              <a:t>Execution time </a:t>
            </a:r>
            <a:r>
              <a:rPr lang="en-US" altLang="zh-TW" dirty="0" smtClean="0"/>
              <a:t>(</a:t>
            </a:r>
            <a:r>
              <a:rPr lang="en-US" altLang="zh-TW" dirty="0" smtClean="0">
                <a:solidFill>
                  <a:srgbClr val="FF0000"/>
                </a:solidFill>
              </a:rPr>
              <a:t>response time</a:t>
            </a:r>
            <a:r>
              <a:rPr lang="en-US" altLang="zh-TW" dirty="0" smtClean="0"/>
              <a:t>, </a:t>
            </a:r>
            <a:r>
              <a:rPr lang="en-US" altLang="zh-TW" dirty="0" smtClean="0">
                <a:solidFill>
                  <a:srgbClr val="FF0000"/>
                </a:solidFill>
              </a:rPr>
              <a:t>latency</a:t>
            </a:r>
            <a:r>
              <a:rPr lang="en-US" altLang="zh-TW" dirty="0" smtClean="0"/>
              <a:t>): how long it takes to do a task (focusing more on non-interactive apps)</a:t>
            </a:r>
          </a:p>
          <a:p>
            <a:pPr lvl="1"/>
            <a:r>
              <a:rPr lang="en-US" altLang="zh-TW" dirty="0" smtClean="0">
                <a:solidFill>
                  <a:srgbClr val="FF0000"/>
                </a:solidFill>
              </a:rPr>
              <a:t>Throughput</a:t>
            </a:r>
            <a:r>
              <a:rPr lang="en-US" altLang="zh-TW" dirty="0" smtClean="0"/>
              <a:t>: total work done per unit time</a:t>
            </a:r>
          </a:p>
          <a:p>
            <a:pPr lvl="2"/>
            <a:r>
              <a:rPr lang="en-US" altLang="zh-TW" dirty="0" smtClean="0"/>
              <a:t>e.g., tasks/transactions/… per hour</a:t>
            </a:r>
          </a:p>
          <a:p>
            <a:pPr lvl="1"/>
            <a:r>
              <a:rPr lang="en-US" altLang="zh-TW" dirty="0" smtClean="0"/>
              <a:t>Ex.: how are execution time and throughput affected by</a:t>
            </a:r>
          </a:p>
          <a:p>
            <a:pPr lvl="2"/>
            <a:r>
              <a:rPr lang="en-US" altLang="zh-TW" dirty="0" smtClean="0"/>
              <a:t>Replacing the processor with a faster version?</a:t>
            </a:r>
          </a:p>
          <a:p>
            <a:pPr lvl="2"/>
            <a:r>
              <a:rPr lang="en-US" altLang="zh-TW" dirty="0" smtClean="0"/>
              <a:t>Adding more processors?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7</a:t>
            </a:fld>
            <a:endParaRPr lang="zh-TW" altLang="zh-TW"/>
          </a:p>
        </p:txBody>
      </p:sp>
      <p:sp>
        <p:nvSpPr>
          <p:cNvPr id="3" name="圓角矩形 2"/>
          <p:cNvSpPr/>
          <p:nvPr/>
        </p:nvSpPr>
        <p:spPr bwMode="auto">
          <a:xfrm>
            <a:off x="5652120" y="5157191"/>
            <a:ext cx="2983880" cy="953319"/>
          </a:xfrm>
          <a:prstGeom prst="roundRect">
            <a:avLst/>
          </a:prstGeom>
          <a:solidFill>
            <a:srgbClr val="0000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FFC000"/>
                </a:solidFill>
                <a:effectLst/>
                <a:latin typeface="+mn-lt"/>
                <a:ea typeface="標楷體" panose="03000509000000000000" pitchFamily="65" charset="-120"/>
              </a:rPr>
              <a:t>Which one is easier to improve?</a:t>
            </a:r>
            <a:endParaRPr kumimoji="0" lang="zh-TW" altLang="en-US" sz="2400" b="1" i="0" u="none" strike="noStrike" cap="none" normalizeH="0" baseline="0" dirty="0" smtClean="0">
              <a:ln>
                <a:noFill/>
              </a:ln>
              <a:solidFill>
                <a:srgbClr val="FFC000"/>
              </a:solidFill>
              <a:effectLst/>
              <a:latin typeface="+mn-lt"/>
              <a:ea typeface="標楷體" panose="03000509000000000000" pitchFamily="65" charset="-120"/>
            </a:endParaRPr>
          </a:p>
        </p:txBody>
      </p:sp>
    </p:spTree>
    <p:extLst>
      <p:ext uri="{BB962C8B-B14F-4D97-AF65-F5344CB8AC3E}">
        <p14:creationId xmlns:p14="http://schemas.microsoft.com/office/powerpoint/2010/main" val="275156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2">
                                            <p:txEl>
                                              <p:pRg st="2" end="2"/>
                                            </p:txEl>
                                          </p:spTgt>
                                        </p:tgtEl>
                                        <p:attrNameLst>
                                          <p:attrName>style.visibility</p:attrName>
                                        </p:attrNameLst>
                                      </p:cBhvr>
                                      <p:to>
                                        <p:strVal val="visible"/>
                                      </p:to>
                                    </p:set>
                                    <p:animEffect transition="in" filter="fade">
                                      <p:cBhvr>
                                        <p:cTn id="7" dur="500"/>
                                        <p:tgtEl>
                                          <p:spTgt spid="4301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012">
                                            <p:txEl>
                                              <p:pRg st="3" end="3"/>
                                            </p:txEl>
                                          </p:spTgt>
                                        </p:tgtEl>
                                        <p:attrNameLst>
                                          <p:attrName>style.visibility</p:attrName>
                                        </p:attrNameLst>
                                      </p:cBhvr>
                                      <p:to>
                                        <p:strVal val="visible"/>
                                      </p:to>
                                    </p:set>
                                    <p:animEffect transition="in" filter="fade">
                                      <p:cBhvr>
                                        <p:cTn id="10" dur="500"/>
                                        <p:tgtEl>
                                          <p:spTgt spid="4301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012">
                                            <p:txEl>
                                              <p:pRg st="4" end="4"/>
                                            </p:txEl>
                                          </p:spTgt>
                                        </p:tgtEl>
                                        <p:attrNameLst>
                                          <p:attrName>style.visibility</p:attrName>
                                        </p:attrNameLst>
                                      </p:cBhvr>
                                      <p:to>
                                        <p:strVal val="visible"/>
                                      </p:to>
                                    </p:set>
                                    <p:animEffect transition="in" filter="fade">
                                      <p:cBhvr>
                                        <p:cTn id="13" dur="500"/>
                                        <p:tgtEl>
                                          <p:spTgt spid="4301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3012">
                                            <p:txEl>
                                              <p:pRg st="5" end="5"/>
                                            </p:txEl>
                                          </p:spTgt>
                                        </p:tgtEl>
                                        <p:attrNameLst>
                                          <p:attrName>style.visibility</p:attrName>
                                        </p:attrNameLst>
                                      </p:cBhvr>
                                      <p:to>
                                        <p:strVal val="visible"/>
                                      </p:to>
                                    </p:set>
                                    <p:animEffect transition="in" filter="fade">
                                      <p:cBhvr>
                                        <p:cTn id="16" dur="500"/>
                                        <p:tgtEl>
                                          <p:spTgt spid="4301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3012">
                                            <p:txEl>
                                              <p:pRg st="6" end="6"/>
                                            </p:txEl>
                                          </p:spTgt>
                                        </p:tgtEl>
                                        <p:attrNameLst>
                                          <p:attrName>style.visibility</p:attrName>
                                        </p:attrNameLst>
                                      </p:cBhvr>
                                      <p:to>
                                        <p:strVal val="visible"/>
                                      </p:to>
                                    </p:set>
                                    <p:animEffect transition="in" filter="fade">
                                      <p:cBhvr>
                                        <p:cTn id="21" dur="500"/>
                                        <p:tgtEl>
                                          <p:spTgt spid="43012">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3012">
                                            <p:txEl>
                                              <p:pRg st="7" end="7"/>
                                            </p:txEl>
                                          </p:spTgt>
                                        </p:tgtEl>
                                        <p:attrNameLst>
                                          <p:attrName>style.visibility</p:attrName>
                                        </p:attrNameLst>
                                      </p:cBhvr>
                                      <p:to>
                                        <p:strVal val="visible"/>
                                      </p:to>
                                    </p:set>
                                    <p:animEffect transition="in" filter="fade">
                                      <p:cBhvr>
                                        <p:cTn id="24" dur="500"/>
                                        <p:tgtEl>
                                          <p:spTgt spid="4301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3012">
                                            <p:txEl>
                                              <p:pRg st="8" end="8"/>
                                            </p:txEl>
                                          </p:spTgt>
                                        </p:tgtEl>
                                        <p:attrNameLst>
                                          <p:attrName>style.visibility</p:attrName>
                                        </p:attrNameLst>
                                      </p:cBhvr>
                                      <p:to>
                                        <p:strVal val="visible"/>
                                      </p:to>
                                    </p:set>
                                    <p:animEffect transition="in" filter="fade">
                                      <p:cBhvr>
                                        <p:cTn id="27" dur="500"/>
                                        <p:tgtEl>
                                          <p:spTgt spid="4301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Latency vs. Throughput</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smtClean="0"/>
          </a:p>
          <a:p>
            <a:endParaRPr lang="en-US" altLang="zh-TW" dirty="0"/>
          </a:p>
          <a:p>
            <a:endParaRPr lang="en-US" altLang="zh-TW" dirty="0"/>
          </a:p>
          <a:p>
            <a:endParaRPr lang="en-US" altLang="zh-TW" dirty="0" smtClean="0"/>
          </a:p>
          <a:p>
            <a:r>
              <a:rPr lang="en-US" altLang="zh-TW" dirty="0" smtClean="0"/>
              <a:t>Latency (flying time) of </a:t>
            </a:r>
            <a:r>
              <a:rPr lang="en-US" altLang="zh-TW" dirty="0"/>
              <a:t>Boeing 747 vs. Concorde</a:t>
            </a:r>
            <a:endParaRPr lang="en-US" altLang="zh-TW" dirty="0" smtClean="0"/>
          </a:p>
          <a:p>
            <a:pPr lvl="1"/>
            <a:r>
              <a:rPr lang="en-US" altLang="zh-TW" dirty="0" smtClean="0"/>
              <a:t>6.5 hours vs 3 hours  (2.17:1)</a:t>
            </a:r>
          </a:p>
          <a:p>
            <a:pPr lvl="1"/>
            <a:r>
              <a:rPr lang="en-US" altLang="zh-TW" dirty="0" smtClean="0"/>
              <a:t>Concord is 2.17 times faster in terms of latency</a:t>
            </a:r>
          </a:p>
          <a:p>
            <a:r>
              <a:rPr lang="en-US" altLang="zh-TW" dirty="0" smtClean="0"/>
              <a:t>Throughput of Boeing 747 vs. Concorde</a:t>
            </a:r>
          </a:p>
          <a:p>
            <a:pPr lvl="1"/>
            <a:r>
              <a:rPr lang="en-US" altLang="zh-TW" dirty="0" smtClean="0"/>
              <a:t>72.3  </a:t>
            </a:r>
            <a:r>
              <a:rPr lang="en-US" altLang="zh-TW" dirty="0" err="1" smtClean="0"/>
              <a:t>pph</a:t>
            </a:r>
            <a:r>
              <a:rPr lang="en-US" altLang="zh-TW" dirty="0" smtClean="0"/>
              <a:t>  vs  44 </a:t>
            </a:r>
            <a:r>
              <a:rPr lang="en-US" altLang="zh-TW" dirty="0" err="1" smtClean="0"/>
              <a:t>pph</a:t>
            </a:r>
            <a:r>
              <a:rPr lang="en-US" altLang="zh-TW" dirty="0" smtClean="0"/>
              <a:t>   (1.63 : 1)</a:t>
            </a:r>
          </a:p>
          <a:p>
            <a:pPr lvl="1"/>
            <a:r>
              <a:rPr lang="en-US" altLang="zh-TW" dirty="0" smtClean="0"/>
              <a:t>Boeing is 1.63 times faster (better) in terms of throughput</a:t>
            </a:r>
          </a:p>
          <a:p>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8</a:t>
            </a:fld>
            <a:endParaRPr lang="zh-TW" altLang="zh-TW"/>
          </a:p>
        </p:txBody>
      </p:sp>
      <p:graphicFrame>
        <p:nvGraphicFramePr>
          <p:cNvPr id="8" name="表格 7"/>
          <p:cNvGraphicFramePr>
            <a:graphicFrameLocks noGrp="1"/>
          </p:cNvGraphicFramePr>
          <p:nvPr>
            <p:extLst>
              <p:ext uri="{D42A27DB-BD31-4B8C-83A1-F6EECF244321}">
                <p14:modId xmlns:p14="http://schemas.microsoft.com/office/powerpoint/2010/main" val="3096226063"/>
              </p:ext>
            </p:extLst>
          </p:nvPr>
        </p:nvGraphicFramePr>
        <p:xfrm>
          <a:off x="251520" y="1124744"/>
          <a:ext cx="8496945" cy="2215114"/>
        </p:xfrm>
        <a:graphic>
          <a:graphicData uri="http://schemas.openxmlformats.org/drawingml/2006/table">
            <a:tbl>
              <a:tblPr firstRow="1" bandRow="1">
                <a:tableStyleId>{5C22544A-7EE6-4342-B048-85BDC9FD1C3A}</a:tableStyleId>
              </a:tblPr>
              <a:tblGrid>
                <a:gridCol w="1699389">
                  <a:extLst>
                    <a:ext uri="{9D8B030D-6E8A-4147-A177-3AD203B41FA5}">
                      <a16:colId xmlns:a16="http://schemas.microsoft.com/office/drawing/2014/main" val="20000"/>
                    </a:ext>
                  </a:extLst>
                </a:gridCol>
                <a:gridCol w="1699389">
                  <a:extLst>
                    <a:ext uri="{9D8B030D-6E8A-4147-A177-3AD203B41FA5}">
                      <a16:colId xmlns:a16="http://schemas.microsoft.com/office/drawing/2014/main" val="20001"/>
                    </a:ext>
                  </a:extLst>
                </a:gridCol>
                <a:gridCol w="1699389">
                  <a:extLst>
                    <a:ext uri="{9D8B030D-6E8A-4147-A177-3AD203B41FA5}">
                      <a16:colId xmlns:a16="http://schemas.microsoft.com/office/drawing/2014/main" val="20002"/>
                    </a:ext>
                  </a:extLst>
                </a:gridCol>
                <a:gridCol w="1699389">
                  <a:extLst>
                    <a:ext uri="{9D8B030D-6E8A-4147-A177-3AD203B41FA5}">
                      <a16:colId xmlns:a16="http://schemas.microsoft.com/office/drawing/2014/main" val="20003"/>
                    </a:ext>
                  </a:extLst>
                </a:gridCol>
                <a:gridCol w="1699389">
                  <a:extLst>
                    <a:ext uri="{9D8B030D-6E8A-4147-A177-3AD203B41FA5}">
                      <a16:colId xmlns:a16="http://schemas.microsoft.com/office/drawing/2014/main" val="20004"/>
                    </a:ext>
                  </a:extLst>
                </a:gridCol>
              </a:tblGrid>
              <a:tr h="696077">
                <a:tc>
                  <a:txBody>
                    <a:bodyPr/>
                    <a:lstStyle/>
                    <a:p>
                      <a:pPr algn="ctr"/>
                      <a:r>
                        <a:rPr lang="en-US" altLang="zh-TW" sz="2400" dirty="0" smtClean="0"/>
                        <a:t>Plane</a:t>
                      </a:r>
                      <a:endParaRPr lang="zh-TW" altLang="en-US" sz="2400" dirty="0"/>
                    </a:p>
                  </a:txBody>
                  <a:tcPr anchor="ctr"/>
                </a:tc>
                <a:tc>
                  <a:txBody>
                    <a:bodyPr/>
                    <a:lstStyle/>
                    <a:p>
                      <a:pPr algn="ctr"/>
                      <a:r>
                        <a:rPr lang="en-US" altLang="zh-TW" sz="2400" dirty="0" smtClean="0"/>
                        <a:t>DC to Paris</a:t>
                      </a:r>
                      <a:endParaRPr lang="zh-TW" altLang="en-US" sz="2400" dirty="0"/>
                    </a:p>
                  </a:txBody>
                  <a:tcPr anchor="ctr"/>
                </a:tc>
                <a:tc>
                  <a:txBody>
                    <a:bodyPr/>
                    <a:lstStyle/>
                    <a:p>
                      <a:pPr algn="ctr"/>
                      <a:r>
                        <a:rPr lang="en-US" altLang="zh-TW" sz="2400" dirty="0" smtClean="0"/>
                        <a:t>Speed</a:t>
                      </a:r>
                      <a:endParaRPr lang="zh-TW" altLang="en-US" sz="2400" dirty="0"/>
                    </a:p>
                  </a:txBody>
                  <a:tcPr anchor="ctr"/>
                </a:tc>
                <a:tc>
                  <a:txBody>
                    <a:bodyPr/>
                    <a:lstStyle/>
                    <a:p>
                      <a:pPr algn="ctr"/>
                      <a:r>
                        <a:rPr lang="en-US" altLang="zh-TW" sz="2400" dirty="0" smtClean="0"/>
                        <a:t>Passengers</a:t>
                      </a:r>
                      <a:endParaRPr lang="zh-TW" altLang="en-US" sz="2400" dirty="0"/>
                    </a:p>
                  </a:txBody>
                  <a:tcPr anchor="ctr"/>
                </a:tc>
                <a:tc>
                  <a:txBody>
                    <a:bodyPr/>
                    <a:lstStyle/>
                    <a:p>
                      <a:pPr algn="ctr"/>
                      <a:r>
                        <a:rPr lang="en-US" altLang="zh-TW" sz="2400" dirty="0" smtClean="0"/>
                        <a:t>Throughput</a:t>
                      </a:r>
                    </a:p>
                    <a:p>
                      <a:pPr algn="ctr"/>
                      <a:r>
                        <a:rPr lang="en-US" altLang="zh-TW" sz="2400" dirty="0" smtClean="0"/>
                        <a:t>(</a:t>
                      </a:r>
                      <a:r>
                        <a:rPr lang="en-US" altLang="zh-TW" sz="2400" dirty="0" err="1" smtClean="0"/>
                        <a:t>phh</a:t>
                      </a:r>
                      <a:r>
                        <a:rPr lang="en-US" altLang="zh-TW" sz="2400" dirty="0" smtClean="0"/>
                        <a:t>)</a:t>
                      </a:r>
                      <a:endParaRPr lang="zh-TW" altLang="en-US" sz="2400" dirty="0"/>
                    </a:p>
                  </a:txBody>
                  <a:tcPr anchor="ctr"/>
                </a:tc>
                <a:extLst>
                  <a:ext uri="{0D108BD9-81ED-4DB2-BD59-A6C34878D82A}">
                    <a16:rowId xmlns:a16="http://schemas.microsoft.com/office/drawing/2014/main" val="10000"/>
                  </a:ext>
                </a:extLst>
              </a:tr>
              <a:tr h="696077">
                <a:tc>
                  <a:txBody>
                    <a:bodyPr/>
                    <a:lstStyle/>
                    <a:p>
                      <a:pPr algn="ctr"/>
                      <a:endParaRPr lang="zh-TW" altLang="en-US" sz="2400" dirty="0"/>
                    </a:p>
                  </a:txBody>
                  <a:tcPr anchor="ctr"/>
                </a:tc>
                <a:tc>
                  <a:txBody>
                    <a:bodyPr/>
                    <a:lstStyle/>
                    <a:p>
                      <a:pPr algn="ctr"/>
                      <a:r>
                        <a:rPr lang="en-US" altLang="zh-TW" sz="2400" dirty="0" smtClean="0"/>
                        <a:t>6.5 hours</a:t>
                      </a:r>
                      <a:endParaRPr lang="zh-TW" altLang="en-US" sz="2400" dirty="0"/>
                    </a:p>
                  </a:txBody>
                  <a:tcPr anchor="ctr"/>
                </a:tc>
                <a:tc>
                  <a:txBody>
                    <a:bodyPr/>
                    <a:lstStyle/>
                    <a:p>
                      <a:pPr algn="ctr"/>
                      <a:r>
                        <a:rPr lang="en-US" altLang="zh-TW" sz="2400" dirty="0" smtClean="0"/>
                        <a:t>610 mph</a:t>
                      </a:r>
                      <a:endParaRPr lang="zh-TW" altLang="en-US" sz="2400" dirty="0"/>
                    </a:p>
                  </a:txBody>
                  <a:tcPr anchor="ctr"/>
                </a:tc>
                <a:tc>
                  <a:txBody>
                    <a:bodyPr/>
                    <a:lstStyle/>
                    <a:p>
                      <a:pPr algn="ctr"/>
                      <a:r>
                        <a:rPr lang="en-US" altLang="zh-TW" sz="2400" dirty="0" smtClean="0"/>
                        <a:t>470</a:t>
                      </a:r>
                      <a:endParaRPr lang="zh-TW" altLang="en-US" sz="2400" dirty="0"/>
                    </a:p>
                  </a:txBody>
                  <a:tcPr anchor="ctr"/>
                </a:tc>
                <a:tc>
                  <a:txBody>
                    <a:bodyPr/>
                    <a:lstStyle/>
                    <a:p>
                      <a:pPr algn="ctr"/>
                      <a:r>
                        <a:rPr lang="en-US" altLang="zh-TW" sz="2400" dirty="0" smtClean="0"/>
                        <a:t>72.3</a:t>
                      </a:r>
                      <a:endParaRPr lang="zh-TW" altLang="en-US" sz="2400" dirty="0"/>
                    </a:p>
                  </a:txBody>
                  <a:tcPr anchor="ctr"/>
                </a:tc>
                <a:extLst>
                  <a:ext uri="{0D108BD9-81ED-4DB2-BD59-A6C34878D82A}">
                    <a16:rowId xmlns:a16="http://schemas.microsoft.com/office/drawing/2014/main" val="10001"/>
                  </a:ext>
                </a:extLst>
              </a:tr>
              <a:tr h="696077">
                <a:tc>
                  <a:txBody>
                    <a:bodyPr/>
                    <a:lstStyle/>
                    <a:p>
                      <a:pPr algn="ctr"/>
                      <a:endParaRPr lang="zh-TW" altLang="en-US" sz="2400"/>
                    </a:p>
                  </a:txBody>
                  <a:tcPr anchor="ctr"/>
                </a:tc>
                <a:tc>
                  <a:txBody>
                    <a:bodyPr/>
                    <a:lstStyle/>
                    <a:p>
                      <a:pPr algn="ctr"/>
                      <a:r>
                        <a:rPr lang="en-US" altLang="zh-TW" sz="2400" dirty="0" smtClean="0"/>
                        <a:t>3 hours</a:t>
                      </a:r>
                      <a:endParaRPr lang="zh-TW" altLang="en-US" sz="2400" dirty="0"/>
                    </a:p>
                  </a:txBody>
                  <a:tcPr anchor="ctr"/>
                </a:tc>
                <a:tc>
                  <a:txBody>
                    <a:bodyPr/>
                    <a:lstStyle/>
                    <a:p>
                      <a:pPr algn="ctr"/>
                      <a:r>
                        <a:rPr lang="en-US" altLang="zh-TW" sz="2400" dirty="0" smtClean="0"/>
                        <a:t>1350 mph</a:t>
                      </a:r>
                      <a:endParaRPr lang="zh-TW" altLang="en-US" sz="2400" dirty="0"/>
                    </a:p>
                  </a:txBody>
                  <a:tcPr anchor="ctr"/>
                </a:tc>
                <a:tc>
                  <a:txBody>
                    <a:bodyPr/>
                    <a:lstStyle/>
                    <a:p>
                      <a:pPr algn="ctr"/>
                      <a:r>
                        <a:rPr lang="en-US" altLang="zh-TW" sz="2400" dirty="0" smtClean="0"/>
                        <a:t>132</a:t>
                      </a:r>
                      <a:endParaRPr lang="zh-TW" altLang="en-US" sz="2400" dirty="0"/>
                    </a:p>
                  </a:txBody>
                  <a:tcPr anchor="ctr"/>
                </a:tc>
                <a:tc>
                  <a:txBody>
                    <a:bodyPr/>
                    <a:lstStyle/>
                    <a:p>
                      <a:pPr algn="ctr"/>
                      <a:r>
                        <a:rPr lang="en-US" altLang="zh-TW" sz="2400" dirty="0" smtClean="0"/>
                        <a:t>44</a:t>
                      </a:r>
                      <a:endParaRPr lang="zh-TW" altLang="en-US" sz="2400" dirty="0"/>
                    </a:p>
                  </a:txBody>
                  <a:tcPr anchor="ctr"/>
                </a:tc>
                <a:extLst>
                  <a:ext uri="{0D108BD9-81ED-4DB2-BD59-A6C34878D82A}">
                    <a16:rowId xmlns:a16="http://schemas.microsoft.com/office/drawing/2014/main" val="10002"/>
                  </a:ext>
                </a:extLst>
              </a:tr>
            </a:tbl>
          </a:graphicData>
        </a:graphic>
      </p:graphicFrame>
      <p:pic>
        <p:nvPicPr>
          <p:cNvPr id="9" name="Picture 8"/>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23528" y="1951992"/>
            <a:ext cx="1546870" cy="612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4" descr="「bac concorde」的圖片搜尋結果"/>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29300" y="2693863"/>
            <a:ext cx="1541098" cy="611274"/>
          </a:xfrm>
          <a:prstGeom prst="rect">
            <a:avLst/>
          </a:prstGeom>
          <a:noFill/>
          <a:extLst>
            <a:ext uri="{909E8E84-426E-40DD-AFC4-6F175D3DCCD1}">
              <a14:hiddenFill xmlns:a14="http://schemas.microsoft.com/office/drawing/2010/main">
                <a:solidFill>
                  <a:srgbClr val="FFFFFF"/>
                </a:solidFill>
              </a14:hiddenFill>
            </a:ext>
          </a:extLst>
        </p:spPr>
      </p:pic>
      <p:sp>
        <p:nvSpPr>
          <p:cNvPr id="11" name="圓角矩形 10"/>
          <p:cNvSpPr/>
          <p:nvPr/>
        </p:nvSpPr>
        <p:spPr bwMode="auto">
          <a:xfrm>
            <a:off x="7092280" y="3861048"/>
            <a:ext cx="1800200" cy="864096"/>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eaLnBrk="0" hangingPunct="0"/>
            <a:r>
              <a:rPr lang="en-US" altLang="zh-TW" dirty="0" smtClean="0">
                <a:solidFill>
                  <a:srgbClr val="0000FF"/>
                </a:solidFill>
                <a:latin typeface="+mn-lt"/>
              </a:rPr>
              <a:t>Will </a:t>
            </a:r>
            <a:r>
              <a:rPr lang="en-US" altLang="zh-TW" dirty="0">
                <a:solidFill>
                  <a:srgbClr val="0000FF"/>
                </a:solidFill>
                <a:latin typeface="+mn-lt"/>
              </a:rPr>
              <a:t>focus </a:t>
            </a:r>
            <a:r>
              <a:rPr lang="en-US" altLang="zh-TW" dirty="0" smtClean="0">
                <a:solidFill>
                  <a:srgbClr val="0000FF"/>
                </a:solidFill>
                <a:latin typeface="+mn-lt"/>
              </a:rPr>
              <a:t>on latency</a:t>
            </a:r>
            <a:endParaRPr lang="en-AU" altLang="zh-TW" u="sng" dirty="0">
              <a:solidFill>
                <a:srgbClr val="0000FF"/>
              </a:solidFill>
              <a:latin typeface="+mn-lt"/>
            </a:endParaRPr>
          </a:p>
        </p:txBody>
      </p:sp>
      <p:sp>
        <p:nvSpPr>
          <p:cNvPr id="12" name="文字方塊 11"/>
          <p:cNvSpPr txBox="1"/>
          <p:nvPr/>
        </p:nvSpPr>
        <p:spPr>
          <a:xfrm>
            <a:off x="7574494" y="5877272"/>
            <a:ext cx="1534010" cy="307777"/>
          </a:xfrm>
          <a:prstGeom prst="rect">
            <a:avLst/>
          </a:prstGeom>
          <a:noFill/>
        </p:spPr>
        <p:txBody>
          <a:bodyPr wrap="none" rtlCol="0">
            <a:spAutoFit/>
          </a:bodyPr>
          <a:lstStyle/>
          <a:p>
            <a:pPr marL="0"/>
            <a:r>
              <a:rPr lang="en-US" altLang="zh-TW" sz="1400" dirty="0" smtClean="0">
                <a:latin typeface="+mn-lt"/>
              </a:rPr>
              <a:t>(Prof</a:t>
            </a:r>
            <a:r>
              <a:rPr lang="en-US" altLang="zh-TW" sz="1400" dirty="0">
                <a:latin typeface="+mn-lt"/>
              </a:rPr>
              <a:t>. Jing-</a:t>
            </a:r>
            <a:r>
              <a:rPr lang="en-US" altLang="zh-TW" sz="1400" dirty="0" err="1">
                <a:latin typeface="+mn-lt"/>
              </a:rPr>
              <a:t>Jia</a:t>
            </a:r>
            <a:r>
              <a:rPr lang="en-US" altLang="zh-TW" sz="1400" dirty="0">
                <a:latin typeface="+mn-lt"/>
              </a:rPr>
              <a:t> </a:t>
            </a:r>
            <a:r>
              <a:rPr lang="en-US" altLang="zh-TW" sz="1400" dirty="0" err="1" smtClean="0">
                <a:latin typeface="+mn-lt"/>
              </a:rPr>
              <a:t>Liou</a:t>
            </a:r>
            <a:r>
              <a:rPr lang="en-US" altLang="zh-TW" sz="1400" dirty="0" smtClean="0">
                <a:latin typeface="+mn-lt"/>
              </a:rPr>
              <a:t>)</a:t>
            </a:r>
            <a:endParaRPr lang="zh-TW" altLang="en-US" sz="1400" dirty="0">
              <a:latin typeface="+mn-lt"/>
            </a:endParaRPr>
          </a:p>
        </p:txBody>
      </p:sp>
    </p:spTree>
    <p:extLst>
      <p:ext uri="{BB962C8B-B14F-4D97-AF65-F5344CB8AC3E}">
        <p14:creationId xmlns:p14="http://schemas.microsoft.com/office/powerpoint/2010/main" val="161565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Contemporary Portrai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algn="ctr" eaLnBrk="0" hangingPunct="0">
          <a:defRPr dirty="0">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13321</TotalTime>
  <Words>4111</Words>
  <Application>Microsoft Office PowerPoint</Application>
  <PresentationFormat>如螢幕大小 (4:3)</PresentationFormat>
  <Paragraphs>839</Paragraphs>
  <Slides>48</Slides>
  <Notes>40</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3</vt:i4>
      </vt:variant>
      <vt:variant>
        <vt:lpstr>投影片標題</vt:lpstr>
      </vt:variant>
      <vt:variant>
        <vt:i4>48</vt:i4>
      </vt:variant>
    </vt:vector>
  </HeadingPairs>
  <TitlesOfParts>
    <vt:vector size="61" baseType="lpstr">
      <vt:lpstr>新細明體</vt:lpstr>
      <vt:lpstr>標楷體</vt:lpstr>
      <vt:lpstr>Arial</vt:lpstr>
      <vt:lpstr>Calibri</vt:lpstr>
      <vt:lpstr>Cambria Math</vt:lpstr>
      <vt:lpstr>Symbol</vt:lpstr>
      <vt:lpstr>Tahoma</vt:lpstr>
      <vt:lpstr>Times New Roman</vt:lpstr>
      <vt:lpstr>Wingdings</vt:lpstr>
      <vt:lpstr>Contemporary Portrait</vt:lpstr>
      <vt:lpstr>Chart</vt:lpstr>
      <vt:lpstr>Equation</vt:lpstr>
      <vt:lpstr>點陣圖影像</vt:lpstr>
      <vt:lpstr>CS4100: Computer Architecture  Computer Abstractions  and Technology (II)</vt:lpstr>
      <vt:lpstr>Technology and Computer Summary</vt:lpstr>
      <vt:lpstr>Outline</vt:lpstr>
      <vt:lpstr>Why Study Performance?</vt:lpstr>
      <vt:lpstr>Defining Performance</vt:lpstr>
      <vt:lpstr>Which Airplane Has the Best Performance?</vt:lpstr>
      <vt:lpstr>What Do You Mean by Performance?</vt:lpstr>
      <vt:lpstr>For Us, Time Is the Ultimate Measure</vt:lpstr>
      <vt:lpstr>Latency vs. Throughput</vt:lpstr>
      <vt:lpstr>Performance in Terms of Execution Time</vt:lpstr>
      <vt:lpstr>What to Measure in Terms of Time?</vt:lpstr>
      <vt:lpstr>How to Express Time?</vt:lpstr>
      <vt:lpstr>Clocking and Circuits</vt:lpstr>
      <vt:lpstr>CPU Performance</vt:lpstr>
      <vt:lpstr>CPU Performance Example</vt:lpstr>
      <vt:lpstr>CPU Performance &amp; Program Instructions</vt:lpstr>
      <vt:lpstr>CPU Performance &amp; Program Instructions</vt:lpstr>
      <vt:lpstr>CPI Example</vt:lpstr>
      <vt:lpstr>CPI in More Detail</vt:lpstr>
      <vt:lpstr>CPI Example</vt:lpstr>
      <vt:lpstr>Performance Summary</vt:lpstr>
      <vt:lpstr>Performance Summary</vt:lpstr>
      <vt:lpstr>Outline</vt:lpstr>
      <vt:lpstr>Power Trends</vt:lpstr>
      <vt:lpstr>Power Trends</vt:lpstr>
      <vt:lpstr>Power Reduction Example</vt:lpstr>
      <vt:lpstr>Outline</vt:lpstr>
      <vt:lpstr>Uniprocessor Performance</vt:lpstr>
      <vt:lpstr>Move into Multiprocessors</vt:lpstr>
      <vt:lpstr>Problems with Multiprocessors</vt:lpstr>
      <vt:lpstr>Outline</vt:lpstr>
      <vt:lpstr>Comparing Performance</vt:lpstr>
      <vt:lpstr>How to Summarize Performance Data?</vt:lpstr>
      <vt:lpstr>Better Metric to Summarize Performance</vt:lpstr>
      <vt:lpstr>Example Benchmark Suite: SPEC</vt:lpstr>
      <vt:lpstr>SPEC CPU2017 Integer Benchmarks</vt:lpstr>
      <vt:lpstr>SPEC CPU2017 Floating-Point Benchmarks</vt:lpstr>
      <vt:lpstr>Performance Report</vt:lpstr>
      <vt:lpstr>CINT2006 for 2.66GHz Intel Core i7 920</vt:lpstr>
      <vt:lpstr>SPEC Power Benchmark</vt:lpstr>
      <vt:lpstr>SPECpower_ssj2008 for Xeon X5650</vt:lpstr>
      <vt:lpstr>Outline</vt:lpstr>
      <vt:lpstr>Pitfall: Amdahl’s Law</vt:lpstr>
      <vt:lpstr>Pitfall: Amdahl’s Law</vt:lpstr>
      <vt:lpstr>Pitfall: Amdahl’s Law</vt:lpstr>
      <vt:lpstr>Fallacy: Low Power at Idle</vt:lpstr>
      <vt:lpstr>Pitfall: MIPS as a Performance Metric</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1642</cp:revision>
  <dcterms:created xsi:type="dcterms:W3CDTF">2000-02-07T23:54:30Z</dcterms:created>
  <dcterms:modified xsi:type="dcterms:W3CDTF">2019-02-21T15:29:01Z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